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9"/>
  </p:notesMasterIdLst>
  <p:sldIdLst>
    <p:sldId id="271" r:id="rId2"/>
    <p:sldId id="256" r:id="rId3"/>
    <p:sldId id="302" r:id="rId4"/>
    <p:sldId id="436" r:id="rId5"/>
    <p:sldId id="480" r:id="rId6"/>
    <p:sldId id="437" r:id="rId7"/>
    <p:sldId id="316" r:id="rId8"/>
    <p:sldId id="418" r:id="rId9"/>
    <p:sldId id="481" r:id="rId10"/>
    <p:sldId id="482" r:id="rId11"/>
    <p:sldId id="469" r:id="rId12"/>
    <p:sldId id="484" r:id="rId13"/>
    <p:sldId id="470" r:id="rId14"/>
    <p:sldId id="472" r:id="rId15"/>
    <p:sldId id="387" r:id="rId16"/>
    <p:sldId id="330" r:id="rId17"/>
    <p:sldId id="27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4">
          <p15:clr>
            <a:srgbClr val="A4A3A4"/>
          </p15:clr>
        </p15:guide>
        <p15:guide id="2" pos="383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4B66"/>
    <a:srgbClr val="F26649"/>
    <a:srgbClr val="3B87CD"/>
    <a:srgbClr val="7192A9"/>
    <a:srgbClr val="B21313"/>
    <a:srgbClr val="FBCDCD"/>
    <a:srgbClr val="F7A5A5"/>
    <a:srgbClr val="F37D91"/>
    <a:srgbClr val="F3F6F6"/>
    <a:srgbClr val="D8E5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69" autoAdjust="0"/>
    <p:restoredTop sz="94660"/>
  </p:normalViewPr>
  <p:slideViewPr>
    <p:cSldViewPr snapToGrid="0" showGuides="1">
      <p:cViewPr varScale="1">
        <p:scale>
          <a:sx n="106" d="100"/>
          <a:sy n="106" d="100"/>
        </p:scale>
        <p:origin x="900" y="96"/>
      </p:cViewPr>
      <p:guideLst>
        <p:guide orient="horz" pos="2114"/>
        <p:guide pos="383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2#1">
  <dgm:title val=""/>
  <dgm:desc val=""/>
  <dgm:catLst>
    <dgm:cat type="colorful" pri="10200"/>
  </dgm:catLst>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AAA37794-5E27-4DDA-B12E-298686F5888D}" type="doc">
      <dgm:prSet loTypeId="urn:microsoft.com/office/officeart/2005/8/layout/list1#1" loCatId="list" qsTypeId="urn:microsoft.com/office/officeart/2005/8/quickstyle/simple3#1" qsCatId="simple" csTypeId="urn:microsoft.com/office/officeart/2005/8/colors/colorful2#1" csCatId="colorful" phldr="1"/>
      <dgm:spPr/>
      <dgm:t>
        <a:bodyPr/>
        <a:lstStyle/>
        <a:p>
          <a:endParaRPr lang="en-US"/>
        </a:p>
      </dgm:t>
    </dgm:pt>
    <dgm:pt modelId="{8AE4A381-C505-4165-B0F6-72A547C19C85}">
      <dgm:prSet phldrT="[Text]" phldr="0" custT="1"/>
      <dgm:spPr>
        <a:solidFill>
          <a:srgbClr val="7192A9"/>
        </a:solidFill>
      </dgm:spPr>
      <dgm:t>
        <a:bodyPr vert="horz" wrap="square"/>
        <a:lstStyle/>
        <a:p>
          <a:pPr algn="ctr">
            <a:lnSpc>
              <a:spcPct val="100000"/>
            </a:lnSpc>
            <a:spcBef>
              <a:spcPct val="0"/>
            </a:spcBef>
            <a:spcAft>
              <a:spcPct val="35000"/>
            </a:spcAft>
          </a:pPr>
          <a:r>
            <a:rPr lang="en-US" sz="4400" smtClean="0">
              <a:solidFill>
                <a:schemeClr val="bg1"/>
              </a:solidFill>
            </a:rPr>
            <a:t>GRAMMAR</a:t>
          </a:r>
        </a:p>
        <a:p>
          <a:pPr algn="ctr">
            <a:lnSpc>
              <a:spcPct val="100000"/>
            </a:lnSpc>
            <a:spcBef>
              <a:spcPct val="0"/>
            </a:spcBef>
            <a:spcAft>
              <a:spcPct val="35000"/>
            </a:spcAft>
          </a:pPr>
          <a:r>
            <a:rPr lang="en-US" sz="4400" smtClean="0">
              <a:solidFill>
                <a:schemeClr val="bg1"/>
              </a:solidFill>
            </a:rPr>
            <a:t>Reported speech (questions)</a:t>
          </a:r>
          <a:endParaRPr lang="en-US" sz="4400" dirty="0">
            <a:solidFill>
              <a:schemeClr val="bg1"/>
            </a:solidFill>
          </a:endParaRPr>
        </a:p>
      </dgm:t>
    </dgm:pt>
    <dgm:pt modelId="{5F988EE9-51EC-4EE7-9568-746F6FAF90B9}" type="parTrans" cxnId="{1112BBED-3E04-4E50-BF14-2117093176F6}">
      <dgm:prSet/>
      <dgm:spPr/>
      <dgm:t>
        <a:bodyPr/>
        <a:lstStyle/>
        <a:p>
          <a:endParaRPr lang="en-US" sz="2000"/>
        </a:p>
      </dgm:t>
    </dgm:pt>
    <dgm:pt modelId="{3591CDED-9223-497A-B3C9-B81FBCAA605A}" type="sibTrans" cxnId="{1112BBED-3E04-4E50-BF14-2117093176F6}">
      <dgm:prSet/>
      <dgm:spPr/>
      <dgm:t>
        <a:bodyPr/>
        <a:lstStyle/>
        <a:p>
          <a:endParaRPr lang="en-US" sz="2000"/>
        </a:p>
      </dgm:t>
    </dgm:pt>
    <dgm:pt modelId="{BEBFA14B-9B40-4103-84A4-38ECEF66E937}" type="pres">
      <dgm:prSet presAssocID="{AAA37794-5E27-4DDA-B12E-298686F5888D}" presName="linear" presStyleCnt="0">
        <dgm:presLayoutVars>
          <dgm:dir/>
          <dgm:animLvl val="lvl"/>
          <dgm:resizeHandles val="exact"/>
        </dgm:presLayoutVars>
      </dgm:prSet>
      <dgm:spPr/>
      <dgm:t>
        <a:bodyPr/>
        <a:lstStyle/>
        <a:p>
          <a:endParaRPr lang="en-US"/>
        </a:p>
      </dgm:t>
    </dgm:pt>
    <dgm:pt modelId="{65BDE73A-EF1C-4F0B-B738-EC9506EC3EB6}" type="pres">
      <dgm:prSet presAssocID="{8AE4A381-C505-4165-B0F6-72A547C19C85}" presName="parentLin" presStyleCnt="0"/>
      <dgm:spPr/>
    </dgm:pt>
    <dgm:pt modelId="{39089052-8674-4477-9BFB-07FBFFFFD8C8}" type="pres">
      <dgm:prSet presAssocID="{8AE4A381-C505-4165-B0F6-72A547C19C85}" presName="parentLeftMargin" presStyleLbl="node1" presStyleIdx="0" presStyleCnt="1"/>
      <dgm:spPr/>
      <dgm:t>
        <a:bodyPr/>
        <a:lstStyle/>
        <a:p>
          <a:endParaRPr lang="en-US"/>
        </a:p>
      </dgm:t>
    </dgm:pt>
    <dgm:pt modelId="{EF919B30-8E50-4BE5-BFF9-A011BC59CF55}" type="pres">
      <dgm:prSet presAssocID="{8AE4A381-C505-4165-B0F6-72A547C19C85}" presName="parentText" presStyleLbl="node1" presStyleIdx="0" presStyleCnt="1" custScaleX="182338" custScaleY="141051" custLinFactNeighborX="-20980" custLinFactNeighborY="38">
        <dgm:presLayoutVars>
          <dgm:chMax val="0"/>
          <dgm:bulletEnabled val="1"/>
        </dgm:presLayoutVars>
      </dgm:prSet>
      <dgm:spPr/>
      <dgm:t>
        <a:bodyPr/>
        <a:lstStyle/>
        <a:p>
          <a:endParaRPr lang="en-US"/>
        </a:p>
      </dgm:t>
    </dgm:pt>
    <dgm:pt modelId="{F8662491-2000-4CC6-BEEC-D1859AFD2268}" type="pres">
      <dgm:prSet presAssocID="{8AE4A381-C505-4165-B0F6-72A547C19C85}" presName="negativeSpace" presStyleCnt="0"/>
      <dgm:spPr/>
    </dgm:pt>
    <dgm:pt modelId="{E928C619-1DE9-419E-A5FA-3C9A247B8E43}" type="pres">
      <dgm:prSet presAssocID="{8AE4A381-C505-4165-B0F6-72A547C19C85}" presName="childText" presStyleLbl="conFgAcc1" presStyleIdx="0" presStyleCnt="1">
        <dgm:presLayoutVars>
          <dgm:bulletEnabled val="1"/>
        </dgm:presLayoutVars>
      </dgm:prSet>
      <dgm:spPr/>
    </dgm:pt>
  </dgm:ptLst>
  <dgm:cxnLst>
    <dgm:cxn modelId="{D4CCEF06-DDA4-4737-B3E0-492C45FB8802}" type="presOf" srcId="{8AE4A381-C505-4165-B0F6-72A547C19C85}" destId="{EF919B30-8E50-4BE5-BFF9-A011BC59CF55}" srcOrd="1" destOrd="0" presId="urn:microsoft.com/office/officeart/2005/8/layout/list1#1"/>
    <dgm:cxn modelId="{1112BBED-3E04-4E50-BF14-2117093176F6}" srcId="{AAA37794-5E27-4DDA-B12E-298686F5888D}" destId="{8AE4A381-C505-4165-B0F6-72A547C19C85}" srcOrd="0" destOrd="0" parTransId="{5F988EE9-51EC-4EE7-9568-746F6FAF90B9}" sibTransId="{3591CDED-9223-497A-B3C9-B81FBCAA605A}"/>
    <dgm:cxn modelId="{86FAEEEC-9DB0-41A6-925A-3F45C9AE3EB6}" type="presOf" srcId="{AAA37794-5E27-4DDA-B12E-298686F5888D}" destId="{BEBFA14B-9B40-4103-84A4-38ECEF66E937}" srcOrd="0" destOrd="0" presId="urn:microsoft.com/office/officeart/2005/8/layout/list1#1"/>
    <dgm:cxn modelId="{8F015AD3-7B87-4C3A-A7CE-C43010A04E5C}" type="presOf" srcId="{8AE4A381-C505-4165-B0F6-72A547C19C85}" destId="{39089052-8674-4477-9BFB-07FBFFFFD8C8}" srcOrd="0" destOrd="0" presId="urn:microsoft.com/office/officeart/2005/8/layout/list1#1"/>
    <dgm:cxn modelId="{AB01B55F-0B3D-4C7F-8959-66E3BC4E4033}" type="presParOf" srcId="{BEBFA14B-9B40-4103-84A4-38ECEF66E937}" destId="{65BDE73A-EF1C-4F0B-B738-EC9506EC3EB6}" srcOrd="0" destOrd="0" presId="urn:microsoft.com/office/officeart/2005/8/layout/list1#1"/>
    <dgm:cxn modelId="{2C8B4475-02E0-4C3F-9661-CB80EA70928A}" type="presParOf" srcId="{65BDE73A-EF1C-4F0B-B738-EC9506EC3EB6}" destId="{39089052-8674-4477-9BFB-07FBFFFFD8C8}" srcOrd="0" destOrd="0" presId="urn:microsoft.com/office/officeart/2005/8/layout/list1#1"/>
    <dgm:cxn modelId="{20D81254-2BCC-4B71-8F02-E3B10813009C}" type="presParOf" srcId="{65BDE73A-EF1C-4F0B-B738-EC9506EC3EB6}" destId="{EF919B30-8E50-4BE5-BFF9-A011BC59CF55}" srcOrd="1" destOrd="0" presId="urn:microsoft.com/office/officeart/2005/8/layout/list1#1"/>
    <dgm:cxn modelId="{2FCBCA88-7F46-4919-B20D-6A2DC6774F29}" type="presParOf" srcId="{BEBFA14B-9B40-4103-84A4-38ECEF66E937}" destId="{F8662491-2000-4CC6-BEEC-D1859AFD2268}" srcOrd="1" destOrd="0" presId="urn:microsoft.com/office/officeart/2005/8/layout/list1#1"/>
    <dgm:cxn modelId="{5C91F28A-F3E6-4CE1-9718-CF9259EA7CC5}" type="presParOf" srcId="{BEBFA14B-9B40-4103-84A4-38ECEF66E937}" destId="{E928C619-1DE9-419E-A5FA-3C9A247B8E43}" srcOrd="2" destOrd="0" presId="urn:microsoft.com/office/officeart/2005/8/layout/list1#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28C619-1DE9-419E-A5FA-3C9A247B8E43}">
      <dsp:nvSpPr>
        <dsp:cNvPr id="0" name=""/>
        <dsp:cNvSpPr/>
      </dsp:nvSpPr>
      <dsp:spPr>
        <a:xfrm>
          <a:off x="0" y="1456820"/>
          <a:ext cx="7330537" cy="136080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EF919B30-8E50-4BE5-BFF9-A011BC59CF55}">
      <dsp:nvSpPr>
        <dsp:cNvPr id="0" name=""/>
        <dsp:cNvSpPr/>
      </dsp:nvSpPr>
      <dsp:spPr>
        <a:xfrm>
          <a:off x="218353" y="6000"/>
          <a:ext cx="7053884" cy="2248465"/>
        </a:xfrm>
        <a:prstGeom prst="roundRect">
          <a:avLst/>
        </a:prstGeom>
        <a:solidFill>
          <a:srgbClr val="7192A9"/>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3954" tIns="0" rIns="193954" bIns="0" numCol="1" spcCol="1270" anchor="ctr" anchorCtr="0">
          <a:noAutofit/>
        </a:bodyPr>
        <a:lstStyle/>
        <a:p>
          <a:pPr lvl="0" algn="ctr" defTabSz="1955800">
            <a:lnSpc>
              <a:spcPct val="100000"/>
            </a:lnSpc>
            <a:spcBef>
              <a:spcPct val="0"/>
            </a:spcBef>
            <a:spcAft>
              <a:spcPct val="35000"/>
            </a:spcAft>
          </a:pPr>
          <a:r>
            <a:rPr lang="en-US" sz="4400" kern="1200" smtClean="0">
              <a:solidFill>
                <a:schemeClr val="bg1"/>
              </a:solidFill>
            </a:rPr>
            <a:t>GRAMMAR</a:t>
          </a:r>
        </a:p>
        <a:p>
          <a:pPr lvl="0" algn="ctr" defTabSz="1955800">
            <a:lnSpc>
              <a:spcPct val="100000"/>
            </a:lnSpc>
            <a:spcBef>
              <a:spcPct val="0"/>
            </a:spcBef>
            <a:spcAft>
              <a:spcPct val="35000"/>
            </a:spcAft>
          </a:pPr>
          <a:r>
            <a:rPr lang="en-US" sz="4400" kern="1200" smtClean="0">
              <a:solidFill>
                <a:schemeClr val="bg1"/>
              </a:solidFill>
            </a:rPr>
            <a:t>Reported speech (questions)</a:t>
          </a:r>
          <a:endParaRPr lang="en-US" sz="4400" kern="1200" dirty="0">
            <a:solidFill>
              <a:schemeClr val="bg1"/>
            </a:solidFill>
          </a:endParaRPr>
        </a:p>
      </dsp:txBody>
      <dsp:txXfrm>
        <a:off x="328114" y="115761"/>
        <a:ext cx="6834362" cy="2028943"/>
      </dsp:txXfrm>
    </dsp:sp>
  </dsp:spTree>
</dsp:drawing>
</file>

<file path=ppt/diagrams/layout1.xml><?xml version="1.0" encoding="utf-8"?>
<dgm:layoutDef xmlns:dgm="http://schemas.openxmlformats.org/drawingml/2006/diagram" xmlns:a="http://schemas.openxmlformats.org/drawingml/2006/main" uniqueId="urn:microsoft.com/office/officeart/2005/8/layout/list1#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rSet qsTypeId="urn:microsoft.com/office/officeart/2005/8/quickstyle/simple5"/>
        </dgm:pt>
        <dgm:pt modelId="1"/>
        <dgm:pt modelId="2"/>
      </dgm:ptLst>
      <dgm:cxnLst>
        <dgm:cxn modelId="4" srcId="0" destId="1" srcOrd="0" destOrd="0"/>
        <dgm:cxn modelId="5" srcId="0" destId="2" srcOrd="1" destOrd="0"/>
      </dgm:cxnLst>
      <dgm:bg/>
      <dgm:whole/>
    </dgm:dataModel>
  </dgm:styleData>
  <dgm:clrData>
    <dgm:dataModel>
      <dgm:ptLst>
        <dgm:pt modelId="0" type="doc">
          <dgm:prSet csTypeId="urn:microsoft.com/office/officeart/2005/8/colors/accent6_5"/>
        </dgm:pt>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nodeHorzAlign" val="l"/>
          <dgm:param type="horzAlign" val="l"/>
        </dgm:alg>
      </dgm:if>
      <dgm:else name="Name2">
        <dgm:alg type="lin">
          <dgm:param type="linDir" val="fromT"/>
          <dgm:param type="vertAlign" val="mid"/>
          <dgm:param type="nodeHorzAlign" val="r"/>
          <dgm:param typ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nodeHorzAlign" val="l"/>
              <dgm:param type="horzAlign" val="l"/>
            </dgm:alg>
          </dgm:if>
          <dgm:else name="Name6">
            <dgm:alg type="lin">
              <dgm:param type="linDir" val="fromR"/>
              <dgm:param type="nodeHorzAlign" val="r"/>
              <dgm:param typ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1">
  <dgm:title val=""/>
  <dgm:desc val=""/>
  <dgm:catLst>
    <dgm:cat type="simple" pri="10300"/>
  </dgm:catLst>
  <dgm:scene3d>
    <a:camera prst="orthographicFront"/>
    <a:lightRig rig="threePt" dir="t"/>
  </dgm:scene3d>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10/3/2023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youtube.com/watch?v=g2C7-nLkZ8I"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B62FB90-C021-40C3-ACC1-60A35BBA1602}" type="slidenum">
              <a:rPr lang="en-US" smtClean="0"/>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12</a:t>
            </a:fld>
            <a:endParaRPr lang="en-US"/>
          </a:p>
        </p:txBody>
      </p:sp>
    </p:spTree>
    <p:extLst>
      <p:ext uri="{BB962C8B-B14F-4D97-AF65-F5344CB8AC3E}">
        <p14:creationId xmlns:p14="http://schemas.microsoft.com/office/powerpoint/2010/main" val="7877960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13</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14</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15</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16</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mtClean="0"/>
              <a:t>Video link: </a:t>
            </a:r>
            <a:r>
              <a:rPr lang="en-GB" sz="1200" b="0" i="0" u="sng" strike="noStrike" kern="1200" smtClean="0">
                <a:solidFill>
                  <a:schemeClr val="tx1"/>
                </a:solidFill>
                <a:effectLst/>
                <a:latin typeface="+mn-lt"/>
                <a:ea typeface="+mn-ea"/>
                <a:cs typeface="+mn-cs"/>
                <a:hlinkClick r:id="rId3"/>
              </a:rPr>
              <a:t>https://www.youtube.com/watch?v=g2C7-nLkZ8I</a:t>
            </a:r>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9</a:t>
            </a:fld>
            <a:endParaRPr lang="en-US"/>
          </a:p>
        </p:txBody>
      </p:sp>
    </p:spTree>
    <p:extLst>
      <p:ext uri="{BB962C8B-B14F-4D97-AF65-F5344CB8AC3E}">
        <p14:creationId xmlns:p14="http://schemas.microsoft.com/office/powerpoint/2010/main" val="27954892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10</a:t>
            </a:fld>
            <a:endParaRPr lang="en-US"/>
          </a:p>
        </p:txBody>
      </p:sp>
    </p:spTree>
    <p:extLst>
      <p:ext uri="{BB962C8B-B14F-4D97-AF65-F5344CB8AC3E}">
        <p14:creationId xmlns:p14="http://schemas.microsoft.com/office/powerpoint/2010/main" val="35565518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10/3/2023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10/3/2023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10/3/2023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10/3/2023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10/3/2023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10/3/2023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10/3/2023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10/3/2023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microsoft.com/office/2007/relationships/hdphoto" Target="../media/hdphoto1.wdp"/><Relationship Id="rId7" Type="http://schemas.openxmlformats.org/officeDocument/2006/relationships/diagramColors" Target="../diagrams/colors1.xml"/><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905" y="1905"/>
            <a:ext cx="12192000" cy="1083309"/>
            <a:chOff x="0" y="-3"/>
            <a:chExt cx="12192000" cy="1083309"/>
          </a:xfrm>
        </p:grpSpPr>
        <p:sp>
          <p:nvSpPr>
            <p:cNvPr id="19" name="Round Single Corner Rectangle 18"/>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936887" y="1168589"/>
            <a:ext cx="11291570" cy="460375"/>
          </a:xfrm>
          <a:prstGeom prst="rect">
            <a:avLst/>
          </a:prstGeom>
          <a:noFill/>
          <a:effectLst/>
        </p:spPr>
        <p:txBody>
          <a:bodyPr wrap="square" rtlCol="0">
            <a:spAutoFit/>
          </a:bodyPr>
          <a:lstStyle/>
          <a:p>
            <a:r>
              <a:rPr lang="en-US" sz="2400" b="1" dirty="0">
                <a:effectLst>
                  <a:glow rad="88900">
                    <a:schemeClr val="bg1"/>
                  </a:glow>
                </a:effectLst>
                <a:cs typeface="Arial" panose="020B0604020202020204" pitchFamily="34" charset="0"/>
              </a:rPr>
              <a:t> Put the words and phrases in the correct order to make reported questions.</a:t>
            </a:r>
          </a:p>
        </p:txBody>
      </p:sp>
      <p:sp>
        <p:nvSpPr>
          <p:cNvPr id="16" name="Rounded Rectangle 15"/>
          <p:cNvSpPr/>
          <p:nvPr/>
        </p:nvSpPr>
        <p:spPr>
          <a:xfrm>
            <a:off x="487067" y="1130747"/>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539852" y="1028107"/>
            <a:ext cx="397035" cy="706755"/>
          </a:xfrm>
          <a:prstGeom prst="rect">
            <a:avLst/>
          </a:prstGeom>
          <a:noFill/>
        </p:spPr>
        <p:txBody>
          <a:bodyPr wrap="square" rtlCol="0">
            <a:spAutoFit/>
          </a:bodyPr>
          <a:lstStyle/>
          <a:p>
            <a:pPr algn="ctr"/>
            <a:r>
              <a:rPr lang="en-US" altLang="vi-VN" sz="4000" b="1" dirty="0">
                <a:solidFill>
                  <a:schemeClr val="bg1"/>
                </a:solidFill>
                <a:latin typeface="Myriad Pro" pitchFamily="34" charset="0"/>
              </a:rPr>
              <a:t>2</a:t>
            </a:r>
          </a:p>
        </p:txBody>
      </p:sp>
      <p:sp>
        <p:nvSpPr>
          <p:cNvPr id="8" name="TextBox 7"/>
          <p:cNvSpPr txBox="1"/>
          <p:nvPr/>
        </p:nvSpPr>
        <p:spPr>
          <a:xfrm>
            <a:off x="487067" y="186930"/>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PRACTICE</a:t>
            </a:r>
          </a:p>
        </p:txBody>
      </p:sp>
      <p:sp>
        <p:nvSpPr>
          <p:cNvPr id="5" name="Text Box 4"/>
          <p:cNvSpPr txBox="1"/>
          <p:nvPr/>
        </p:nvSpPr>
        <p:spPr>
          <a:xfrm>
            <a:off x="267335" y="1938655"/>
            <a:ext cx="11744960" cy="4262705"/>
          </a:xfrm>
          <a:prstGeom prst="rect">
            <a:avLst/>
          </a:prstGeom>
          <a:noFill/>
        </p:spPr>
        <p:txBody>
          <a:bodyPr wrap="square" rtlCol="0" anchor="t">
            <a:spAutoFit/>
          </a:bodyPr>
          <a:lstStyle/>
          <a:p>
            <a:r>
              <a:rPr lang="en-US" sz="3200" b="1" smtClean="0">
                <a:solidFill>
                  <a:srgbClr val="F26649"/>
                </a:solidFill>
              </a:rPr>
              <a:t>4. </a:t>
            </a:r>
            <a:r>
              <a:rPr lang="en-US" sz="3200"/>
              <a:t>wanted to know / when / The scientists / travel to Mars / would be able to / humans / .</a:t>
            </a:r>
          </a:p>
          <a:p>
            <a:r>
              <a:rPr lang="en-US" sz="3200" smtClean="0">
                <a:sym typeface="Wingdings 3" panose="05040102010807070707" pitchFamily="18" charset="2"/>
              </a:rPr>
              <a:t></a:t>
            </a:r>
            <a:r>
              <a:rPr lang="en-US" sz="3200" b="1" smtClean="0">
                <a:solidFill>
                  <a:srgbClr val="C00000"/>
                </a:solidFill>
              </a:rPr>
              <a:t> </a:t>
            </a:r>
            <a:r>
              <a:rPr lang="en-US" sz="3200" smtClean="0">
                <a:solidFill>
                  <a:srgbClr val="7030A0"/>
                </a:solidFill>
              </a:rPr>
              <a:t>The </a:t>
            </a:r>
            <a:r>
              <a:rPr lang="en-US" sz="3200">
                <a:solidFill>
                  <a:srgbClr val="7030A0"/>
                </a:solidFill>
              </a:rPr>
              <a:t>scientists wanted to know when humans would be able to travel to Mars. </a:t>
            </a:r>
            <a:endParaRPr lang="en-US" sz="3200" smtClean="0">
              <a:solidFill>
                <a:srgbClr val="7030A0"/>
              </a:solidFill>
            </a:endParaRPr>
          </a:p>
          <a:p>
            <a:endParaRPr lang="en-US" sz="1500">
              <a:solidFill>
                <a:srgbClr val="7030A0"/>
              </a:solidFill>
            </a:endParaRPr>
          </a:p>
          <a:p>
            <a:r>
              <a:rPr lang="en-US" sz="3200" b="1" smtClean="0">
                <a:solidFill>
                  <a:srgbClr val="F26649"/>
                </a:solidFill>
              </a:rPr>
              <a:t>5. </a:t>
            </a:r>
            <a:r>
              <a:rPr lang="en-US" sz="3200"/>
              <a:t>He / what / were / asked the professor / to have life / for a planet / the conditions </a:t>
            </a:r>
            <a:r>
              <a:rPr lang="en-US" sz="3200" smtClean="0"/>
              <a:t>/ on </a:t>
            </a:r>
            <a:r>
              <a:rPr lang="en-US" sz="3200"/>
              <a:t>it / .</a:t>
            </a:r>
          </a:p>
          <a:p>
            <a:r>
              <a:rPr lang="en-US" sz="3200">
                <a:sym typeface="Wingdings 3" panose="05040102010807070707" pitchFamily="18" charset="2"/>
              </a:rPr>
              <a:t></a:t>
            </a:r>
            <a:r>
              <a:rPr lang="en-US" sz="3200" smtClean="0"/>
              <a:t> </a:t>
            </a:r>
            <a:r>
              <a:rPr lang="en-US" sz="3200">
                <a:solidFill>
                  <a:srgbClr val="7030A0"/>
                </a:solidFill>
                <a:sym typeface="+mn-ea"/>
              </a:rPr>
              <a:t>He asked the professor what the conditions for a planet to have life on it were. </a:t>
            </a:r>
          </a:p>
        </p:txBody>
      </p:sp>
    </p:spTree>
    <p:extLst>
      <p:ext uri="{BB962C8B-B14F-4D97-AF65-F5344CB8AC3E}">
        <p14:creationId xmlns:p14="http://schemas.microsoft.com/office/powerpoint/2010/main" val="870012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ipe(down)">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4" end="4"/>
                                            </p:txEl>
                                          </p:spTgt>
                                        </p:tgtEl>
                                        <p:attrNameLst>
                                          <p:attrName>style.visibility</p:attrName>
                                        </p:attrNameLst>
                                      </p:cBhvr>
                                      <p:to>
                                        <p:strVal val="visible"/>
                                      </p:to>
                                    </p:set>
                                    <p:animEffect transition="in" filter="wipe(down)">
                                      <p:cBhvr>
                                        <p:cTn id="1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905" y="1905"/>
            <a:ext cx="12192000" cy="1083309"/>
            <a:chOff x="0" y="-3"/>
            <a:chExt cx="12192000" cy="1083309"/>
          </a:xfrm>
        </p:grpSpPr>
        <p:sp>
          <p:nvSpPr>
            <p:cNvPr id="19" name="Round Single Corner Rectangle 18"/>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989672" y="1129906"/>
            <a:ext cx="8963953" cy="460375"/>
          </a:xfrm>
          <a:prstGeom prst="rect">
            <a:avLst/>
          </a:prstGeom>
          <a:noFill/>
          <a:effectLst/>
        </p:spPr>
        <p:txBody>
          <a:bodyPr wrap="square" rtlCol="0">
            <a:spAutoFit/>
          </a:bodyPr>
          <a:lstStyle/>
          <a:p>
            <a:r>
              <a:rPr lang="en-US" sz="2400" b="1" dirty="0">
                <a:effectLst>
                  <a:glow rad="88900">
                    <a:schemeClr val="bg1"/>
                  </a:glow>
                </a:effectLst>
                <a:cs typeface="Arial" panose="020B0604020202020204" pitchFamily="34" charset="0"/>
              </a:rPr>
              <a:t>Change the following questions into reported questions. </a:t>
            </a:r>
          </a:p>
        </p:txBody>
      </p:sp>
      <p:sp>
        <p:nvSpPr>
          <p:cNvPr id="16" name="Rounded Rectangle 15"/>
          <p:cNvSpPr/>
          <p:nvPr/>
        </p:nvSpPr>
        <p:spPr>
          <a:xfrm>
            <a:off x="487066" y="1145077"/>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539851" y="1042437"/>
            <a:ext cx="397035" cy="706755"/>
          </a:xfrm>
          <a:prstGeom prst="rect">
            <a:avLst/>
          </a:prstGeom>
          <a:noFill/>
        </p:spPr>
        <p:txBody>
          <a:bodyPr wrap="square" rtlCol="0">
            <a:spAutoFit/>
          </a:bodyPr>
          <a:lstStyle/>
          <a:p>
            <a:pPr algn="ctr"/>
            <a:r>
              <a:rPr lang="en-US" altLang="vi-VN" sz="4000" b="1" dirty="0">
                <a:solidFill>
                  <a:schemeClr val="bg1"/>
                </a:solidFill>
                <a:latin typeface="Myriad Pro" pitchFamily="34" charset="0"/>
              </a:rPr>
              <a:t>3</a:t>
            </a:r>
          </a:p>
        </p:txBody>
      </p:sp>
      <p:sp>
        <p:nvSpPr>
          <p:cNvPr id="8" name="TextBox 7"/>
          <p:cNvSpPr txBox="1"/>
          <p:nvPr/>
        </p:nvSpPr>
        <p:spPr>
          <a:xfrm>
            <a:off x="487067" y="186930"/>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PRACTICE</a:t>
            </a:r>
          </a:p>
        </p:txBody>
      </p:sp>
      <p:sp>
        <p:nvSpPr>
          <p:cNvPr id="5" name="Text Box 4"/>
          <p:cNvSpPr txBox="1"/>
          <p:nvPr/>
        </p:nvSpPr>
        <p:spPr>
          <a:xfrm>
            <a:off x="295910" y="2018605"/>
            <a:ext cx="11716385" cy="4001095"/>
          </a:xfrm>
          <a:prstGeom prst="rect">
            <a:avLst/>
          </a:prstGeom>
          <a:noFill/>
        </p:spPr>
        <p:txBody>
          <a:bodyPr wrap="square" rtlCol="0" anchor="t">
            <a:spAutoFit/>
          </a:bodyPr>
          <a:lstStyle/>
          <a:p>
            <a:r>
              <a:rPr lang="en-US" sz="3200" b="1">
                <a:solidFill>
                  <a:srgbClr val="F26649"/>
                </a:solidFill>
              </a:rPr>
              <a:t>1. </a:t>
            </a:r>
            <a:r>
              <a:rPr lang="en-US" sz="3200"/>
              <a:t>“Who will be the first to step on Mars?” Mary asked the scientist.</a:t>
            </a:r>
          </a:p>
          <a:p>
            <a:r>
              <a:rPr lang="en-US" sz="3200" smtClean="0">
                <a:sym typeface="Wingdings 3" panose="05040102010807070707" pitchFamily="18" charset="2"/>
              </a:rPr>
              <a:t></a:t>
            </a:r>
            <a:r>
              <a:rPr lang="en-US" sz="3200" b="1" smtClean="0">
                <a:solidFill>
                  <a:srgbClr val="C00000"/>
                </a:solidFill>
              </a:rPr>
              <a:t> </a:t>
            </a:r>
            <a:r>
              <a:rPr lang="en-US" sz="3200" smtClean="0">
                <a:solidFill>
                  <a:srgbClr val="7030A0"/>
                </a:solidFill>
              </a:rPr>
              <a:t>Mary </a:t>
            </a:r>
            <a:r>
              <a:rPr lang="en-US" sz="3200">
                <a:solidFill>
                  <a:srgbClr val="7030A0"/>
                </a:solidFill>
              </a:rPr>
              <a:t>asked the scientist who would be the first to step on Mars</a:t>
            </a:r>
            <a:r>
              <a:rPr lang="en-US" sz="3200" smtClean="0">
                <a:solidFill>
                  <a:srgbClr val="7030A0"/>
                </a:solidFill>
              </a:rPr>
              <a:t>.</a:t>
            </a:r>
          </a:p>
          <a:p>
            <a:endParaRPr lang="en-US" sz="1500">
              <a:solidFill>
                <a:srgbClr val="7030A0"/>
              </a:solidFill>
            </a:endParaRPr>
          </a:p>
          <a:p>
            <a:r>
              <a:rPr lang="en-US" sz="3200" b="1">
                <a:solidFill>
                  <a:srgbClr val="F26649"/>
                </a:solidFill>
              </a:rPr>
              <a:t>2. </a:t>
            </a:r>
            <a:r>
              <a:rPr lang="en-US" sz="3200"/>
              <a:t>“How fast can a UFO travel?” I asked my father.</a:t>
            </a:r>
          </a:p>
          <a:p>
            <a:r>
              <a:rPr lang="en-US" sz="3200" smtClean="0">
                <a:sym typeface="Wingdings 3" panose="05040102010807070707" pitchFamily="18" charset="2"/>
              </a:rPr>
              <a:t></a:t>
            </a:r>
            <a:r>
              <a:rPr lang="en-US" sz="3200" smtClean="0"/>
              <a:t> </a:t>
            </a:r>
            <a:r>
              <a:rPr lang="en-US" sz="3200" b="1" smtClean="0">
                <a:solidFill>
                  <a:srgbClr val="C00000"/>
                </a:solidFill>
                <a:sym typeface="+mn-ea"/>
              </a:rPr>
              <a:t> </a:t>
            </a:r>
            <a:r>
              <a:rPr lang="en-US" sz="3200" smtClean="0">
                <a:solidFill>
                  <a:srgbClr val="7030A0"/>
                </a:solidFill>
                <a:sym typeface="+mn-ea"/>
              </a:rPr>
              <a:t>I </a:t>
            </a:r>
            <a:r>
              <a:rPr lang="en-US" sz="3200">
                <a:solidFill>
                  <a:srgbClr val="7030A0"/>
                </a:solidFill>
                <a:sym typeface="+mn-ea"/>
              </a:rPr>
              <a:t>asked my father how fast a UFO could travel.  </a:t>
            </a:r>
            <a:endParaRPr lang="en-US" sz="3200" smtClean="0">
              <a:solidFill>
                <a:srgbClr val="7030A0"/>
              </a:solidFill>
              <a:sym typeface="+mn-ea"/>
            </a:endParaRPr>
          </a:p>
          <a:p>
            <a:endParaRPr lang="en-US" sz="1500">
              <a:solidFill>
                <a:srgbClr val="7030A0"/>
              </a:solidFill>
              <a:sym typeface="+mn-ea"/>
            </a:endParaRPr>
          </a:p>
          <a:p>
            <a:r>
              <a:rPr lang="en-US" sz="3200" b="1">
                <a:solidFill>
                  <a:srgbClr val="F26649"/>
                </a:solidFill>
              </a:rPr>
              <a:t>3. </a:t>
            </a:r>
            <a:r>
              <a:rPr lang="en-US" sz="3200"/>
              <a:t>The student asked his friend, “How many craters does the moon have?”</a:t>
            </a:r>
          </a:p>
          <a:p>
            <a:r>
              <a:rPr lang="en-US" sz="3200">
                <a:sym typeface="Wingdings 3" panose="05040102010807070707" pitchFamily="18" charset="2"/>
              </a:rPr>
              <a:t></a:t>
            </a:r>
            <a:r>
              <a:rPr lang="en-US" sz="3200" smtClean="0"/>
              <a:t> </a:t>
            </a:r>
            <a:r>
              <a:rPr lang="en-US" sz="3200">
                <a:solidFill>
                  <a:srgbClr val="7030A0"/>
                </a:solidFill>
                <a:sym typeface="+mn-ea"/>
              </a:rPr>
              <a:t>The student asked his friend how many craters the moon had.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ipe(down)">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4" end="4"/>
                                            </p:txEl>
                                          </p:spTgt>
                                        </p:tgtEl>
                                        <p:attrNameLst>
                                          <p:attrName>style.visibility</p:attrName>
                                        </p:attrNameLst>
                                      </p:cBhvr>
                                      <p:to>
                                        <p:strVal val="visible"/>
                                      </p:to>
                                    </p:set>
                                    <p:animEffect transition="in" filter="wipe(down)">
                                      <p:cBhvr>
                                        <p:cTn id="12" dur="500"/>
                                        <p:tgtEl>
                                          <p:spTgt spid="5">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7" end="7"/>
                                            </p:txEl>
                                          </p:spTgt>
                                        </p:tgtEl>
                                        <p:attrNameLst>
                                          <p:attrName>style.visibility</p:attrName>
                                        </p:attrNameLst>
                                      </p:cBhvr>
                                      <p:to>
                                        <p:strVal val="visible"/>
                                      </p:to>
                                    </p:set>
                                    <p:animEffect transition="in" filter="wipe(down)">
                                      <p:cBhvr>
                                        <p:cTn id="17"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905" y="1905"/>
            <a:ext cx="12192000" cy="1083309"/>
            <a:chOff x="0" y="-3"/>
            <a:chExt cx="12192000" cy="1083309"/>
          </a:xfrm>
        </p:grpSpPr>
        <p:sp>
          <p:nvSpPr>
            <p:cNvPr id="19" name="Round Single Corner Rectangle 18"/>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989672" y="1129906"/>
            <a:ext cx="8963953" cy="460375"/>
          </a:xfrm>
          <a:prstGeom prst="rect">
            <a:avLst/>
          </a:prstGeom>
          <a:noFill/>
          <a:effectLst/>
        </p:spPr>
        <p:txBody>
          <a:bodyPr wrap="square" rtlCol="0">
            <a:spAutoFit/>
          </a:bodyPr>
          <a:lstStyle/>
          <a:p>
            <a:r>
              <a:rPr lang="en-US" sz="2400" b="1" dirty="0">
                <a:effectLst>
                  <a:glow rad="88900">
                    <a:schemeClr val="bg1"/>
                  </a:glow>
                </a:effectLst>
                <a:cs typeface="Arial" panose="020B0604020202020204" pitchFamily="34" charset="0"/>
              </a:rPr>
              <a:t>Change the following questions into reported questions. </a:t>
            </a:r>
          </a:p>
        </p:txBody>
      </p:sp>
      <p:sp>
        <p:nvSpPr>
          <p:cNvPr id="16" name="Rounded Rectangle 15"/>
          <p:cNvSpPr/>
          <p:nvPr/>
        </p:nvSpPr>
        <p:spPr>
          <a:xfrm>
            <a:off x="487066" y="1145077"/>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539851" y="1042437"/>
            <a:ext cx="397035" cy="706755"/>
          </a:xfrm>
          <a:prstGeom prst="rect">
            <a:avLst/>
          </a:prstGeom>
          <a:noFill/>
        </p:spPr>
        <p:txBody>
          <a:bodyPr wrap="square" rtlCol="0">
            <a:spAutoFit/>
          </a:bodyPr>
          <a:lstStyle/>
          <a:p>
            <a:pPr algn="ctr"/>
            <a:r>
              <a:rPr lang="en-US" altLang="vi-VN" sz="4000" b="1" dirty="0">
                <a:solidFill>
                  <a:schemeClr val="bg1"/>
                </a:solidFill>
                <a:latin typeface="Myriad Pro" pitchFamily="34" charset="0"/>
              </a:rPr>
              <a:t>3</a:t>
            </a:r>
          </a:p>
        </p:txBody>
      </p:sp>
      <p:sp>
        <p:nvSpPr>
          <p:cNvPr id="8" name="TextBox 7"/>
          <p:cNvSpPr txBox="1"/>
          <p:nvPr/>
        </p:nvSpPr>
        <p:spPr>
          <a:xfrm>
            <a:off x="487067" y="186930"/>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PRACTICE</a:t>
            </a:r>
          </a:p>
        </p:txBody>
      </p:sp>
      <p:sp>
        <p:nvSpPr>
          <p:cNvPr id="5" name="Text Box 4"/>
          <p:cNvSpPr txBox="1"/>
          <p:nvPr/>
        </p:nvSpPr>
        <p:spPr>
          <a:xfrm>
            <a:off x="295910" y="2018605"/>
            <a:ext cx="11716385" cy="3508653"/>
          </a:xfrm>
          <a:prstGeom prst="rect">
            <a:avLst/>
          </a:prstGeom>
          <a:noFill/>
        </p:spPr>
        <p:txBody>
          <a:bodyPr wrap="square" rtlCol="0" anchor="t">
            <a:spAutoFit/>
          </a:bodyPr>
          <a:lstStyle/>
          <a:p>
            <a:r>
              <a:rPr lang="en-US" sz="3200" b="1" smtClean="0">
                <a:solidFill>
                  <a:srgbClr val="F26649"/>
                </a:solidFill>
              </a:rPr>
              <a:t>4. </a:t>
            </a:r>
            <a:r>
              <a:rPr lang="en-US" sz="3200"/>
              <a:t>The pupils asked the teacher, “Where can we find information about the solar system</a:t>
            </a:r>
            <a:r>
              <a:rPr lang="en-US" sz="3200" smtClean="0"/>
              <a:t>?”</a:t>
            </a:r>
            <a:endParaRPr lang="en-US" sz="3200"/>
          </a:p>
          <a:p>
            <a:r>
              <a:rPr lang="en-US" sz="3200" smtClean="0">
                <a:sym typeface="Wingdings 3" panose="05040102010807070707" pitchFamily="18" charset="2"/>
              </a:rPr>
              <a:t></a:t>
            </a:r>
            <a:r>
              <a:rPr lang="en-US" sz="3200" b="1" smtClean="0">
                <a:solidFill>
                  <a:srgbClr val="C00000"/>
                </a:solidFill>
              </a:rPr>
              <a:t> </a:t>
            </a:r>
            <a:r>
              <a:rPr lang="en-US" sz="3200">
                <a:solidFill>
                  <a:srgbClr val="7030A0"/>
                </a:solidFill>
              </a:rPr>
              <a:t>The pupils asked the teacher where they could find information about the solar system. </a:t>
            </a:r>
          </a:p>
          <a:p>
            <a:endParaRPr lang="en-US" sz="1500">
              <a:solidFill>
                <a:srgbClr val="7030A0"/>
              </a:solidFill>
            </a:endParaRPr>
          </a:p>
          <a:p>
            <a:r>
              <a:rPr lang="en-US" sz="3200" b="1" smtClean="0">
                <a:solidFill>
                  <a:srgbClr val="F26649"/>
                </a:solidFill>
              </a:rPr>
              <a:t>5. </a:t>
            </a:r>
            <a:r>
              <a:rPr lang="en-US" sz="3200"/>
              <a:t>“What is the weather on Mars like?” I asked my teacher</a:t>
            </a:r>
            <a:r>
              <a:rPr lang="en-US" sz="3200" smtClean="0"/>
              <a:t>.</a:t>
            </a:r>
            <a:endParaRPr lang="en-US" sz="3200"/>
          </a:p>
          <a:p>
            <a:r>
              <a:rPr lang="en-US" sz="3200" smtClean="0">
                <a:sym typeface="Wingdings 3" panose="05040102010807070707" pitchFamily="18" charset="2"/>
              </a:rPr>
              <a:t></a:t>
            </a:r>
            <a:r>
              <a:rPr lang="en-US" sz="3200" smtClean="0"/>
              <a:t> </a:t>
            </a:r>
            <a:r>
              <a:rPr lang="en-US" sz="3200" b="1" smtClean="0">
                <a:solidFill>
                  <a:srgbClr val="C00000"/>
                </a:solidFill>
                <a:sym typeface="+mn-ea"/>
              </a:rPr>
              <a:t> </a:t>
            </a:r>
            <a:r>
              <a:rPr lang="en-US" sz="3200">
                <a:solidFill>
                  <a:srgbClr val="7030A0"/>
                </a:solidFill>
                <a:sym typeface="+mn-ea"/>
              </a:rPr>
              <a:t>I asked my teacher what the weather on Mars was like.  </a:t>
            </a:r>
          </a:p>
          <a:p>
            <a:endParaRPr lang="en-US" sz="1500">
              <a:solidFill>
                <a:srgbClr val="7030A0"/>
              </a:solidFill>
              <a:sym typeface="+mn-ea"/>
            </a:endParaRPr>
          </a:p>
        </p:txBody>
      </p:sp>
    </p:spTree>
    <p:extLst>
      <p:ext uri="{BB962C8B-B14F-4D97-AF65-F5344CB8AC3E}">
        <p14:creationId xmlns:p14="http://schemas.microsoft.com/office/powerpoint/2010/main" val="1931666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ipe(down)">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4" end="4"/>
                                            </p:txEl>
                                          </p:spTgt>
                                        </p:tgtEl>
                                        <p:attrNameLst>
                                          <p:attrName>style.visibility</p:attrName>
                                        </p:attrNameLst>
                                      </p:cBhvr>
                                      <p:to>
                                        <p:strVal val="visible"/>
                                      </p:to>
                                    </p:set>
                                    <p:animEffect transition="in" filter="wipe(down)">
                                      <p:cBhvr>
                                        <p:cTn id="1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905" y="1905"/>
            <a:ext cx="12192000" cy="1083309"/>
            <a:chOff x="0" y="-3"/>
            <a:chExt cx="12192000" cy="1083309"/>
          </a:xfrm>
        </p:grpSpPr>
        <p:sp>
          <p:nvSpPr>
            <p:cNvPr id="19" name="Round Single Corner Rectangle 18"/>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974068" y="1182137"/>
            <a:ext cx="11291570" cy="460375"/>
          </a:xfrm>
          <a:prstGeom prst="rect">
            <a:avLst/>
          </a:prstGeom>
          <a:noFill/>
          <a:effectLst/>
        </p:spPr>
        <p:txBody>
          <a:bodyPr wrap="square" rtlCol="0">
            <a:spAutoFit/>
          </a:bodyPr>
          <a:lstStyle/>
          <a:p>
            <a:r>
              <a:rPr lang="en-US" sz="2400" b="1" dirty="0">
                <a:effectLst>
                  <a:glow rad="88900">
                    <a:schemeClr val="bg1"/>
                  </a:glow>
                </a:effectLst>
                <a:cs typeface="Arial" panose="020B0604020202020204" pitchFamily="34" charset="0"/>
              </a:rPr>
              <a:t>Report the conversation between An and Mai.</a:t>
            </a:r>
          </a:p>
        </p:txBody>
      </p:sp>
      <p:sp>
        <p:nvSpPr>
          <p:cNvPr id="16" name="Rounded Rectangle 15"/>
          <p:cNvSpPr/>
          <p:nvPr/>
        </p:nvSpPr>
        <p:spPr>
          <a:xfrm>
            <a:off x="487045" y="1138509"/>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539830" y="1035869"/>
            <a:ext cx="397035" cy="706755"/>
          </a:xfrm>
          <a:prstGeom prst="rect">
            <a:avLst/>
          </a:prstGeom>
          <a:noFill/>
        </p:spPr>
        <p:txBody>
          <a:bodyPr wrap="square" rtlCol="0">
            <a:spAutoFit/>
          </a:bodyPr>
          <a:lstStyle/>
          <a:p>
            <a:pPr algn="ctr"/>
            <a:r>
              <a:rPr lang="en-US" altLang="vi-VN" sz="4000" b="1" dirty="0">
                <a:solidFill>
                  <a:schemeClr val="bg1"/>
                </a:solidFill>
                <a:latin typeface="Myriad Pro" pitchFamily="34" charset="0"/>
              </a:rPr>
              <a:t>4</a:t>
            </a:r>
          </a:p>
        </p:txBody>
      </p:sp>
      <p:sp>
        <p:nvSpPr>
          <p:cNvPr id="8" name="TextBox 7"/>
          <p:cNvSpPr txBox="1"/>
          <p:nvPr/>
        </p:nvSpPr>
        <p:spPr>
          <a:xfrm>
            <a:off x="487067" y="186930"/>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PRACTICE</a:t>
            </a:r>
          </a:p>
        </p:txBody>
      </p:sp>
      <p:sp>
        <p:nvSpPr>
          <p:cNvPr id="2" name="Text Box 1"/>
          <p:cNvSpPr txBox="1"/>
          <p:nvPr/>
        </p:nvSpPr>
        <p:spPr>
          <a:xfrm>
            <a:off x="6386910" y="1686140"/>
            <a:ext cx="5803185" cy="4708981"/>
          </a:xfrm>
          <a:prstGeom prst="rect">
            <a:avLst/>
          </a:prstGeom>
          <a:noFill/>
        </p:spPr>
        <p:txBody>
          <a:bodyPr wrap="square" rtlCol="0" anchor="t">
            <a:spAutoFit/>
          </a:bodyPr>
          <a:lstStyle/>
          <a:p>
            <a:r>
              <a:rPr lang="en-US" sz="3000" b="1" i="1" u="sng">
                <a:solidFill>
                  <a:srgbClr val="00B0F0"/>
                </a:solidFill>
              </a:rPr>
              <a:t>Suggested answers</a:t>
            </a:r>
            <a:r>
              <a:rPr lang="en-US" sz="3000" b="1" i="1" u="sng" smtClean="0">
                <a:solidFill>
                  <a:srgbClr val="00B0F0"/>
                </a:solidFill>
              </a:rPr>
              <a:t>:</a:t>
            </a:r>
            <a:endParaRPr lang="en-US" sz="3000" b="1" i="1" u="sng">
              <a:solidFill>
                <a:srgbClr val="00B0F0"/>
              </a:solidFill>
            </a:endParaRPr>
          </a:p>
          <a:p>
            <a:r>
              <a:rPr lang="en-US" sz="3000"/>
              <a:t>An asked Mai what she was reading. Mai told An that she was reading Aliens, and she was almost done. Next, An asked Mai what kind of book it was. Mai said to An that it was science fiction. And An asked Mai what it was about. Mai told An that it was about three aliens who tried to take over Earth.</a:t>
            </a:r>
          </a:p>
        </p:txBody>
      </p:sp>
      <p:pic>
        <p:nvPicPr>
          <p:cNvPr id="3" name="Picture 2"/>
          <p:cNvPicPr>
            <a:picLocks noChangeAspect="1"/>
          </p:cNvPicPr>
          <p:nvPr/>
        </p:nvPicPr>
        <p:blipFill rotWithShape="1">
          <a:blip r:embed="rId3"/>
          <a:srcRect l="985" t="2906" r="1848" b="1550"/>
          <a:stretch/>
        </p:blipFill>
        <p:spPr>
          <a:xfrm>
            <a:off x="0" y="2058623"/>
            <a:ext cx="6336030" cy="430432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2"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P spid="2" grpId="2"/>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905" y="1905"/>
            <a:ext cx="12192000" cy="1083309"/>
            <a:chOff x="0" y="-3"/>
            <a:chExt cx="12192000" cy="1083309"/>
          </a:xfrm>
        </p:grpSpPr>
        <p:sp>
          <p:nvSpPr>
            <p:cNvPr id="19" name="Round Single Corner Rectangle 18"/>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989672" y="1105028"/>
            <a:ext cx="11022623" cy="1198880"/>
          </a:xfrm>
          <a:prstGeom prst="rect">
            <a:avLst/>
          </a:prstGeom>
          <a:noFill/>
          <a:effectLst/>
        </p:spPr>
        <p:txBody>
          <a:bodyPr wrap="square" rtlCol="0">
            <a:spAutoFit/>
          </a:bodyPr>
          <a:lstStyle/>
          <a:p>
            <a:r>
              <a:rPr lang="en-US" sz="2400" b="1" dirty="0">
                <a:solidFill>
                  <a:schemeClr val="tx1"/>
                </a:solidFill>
                <a:effectLst>
                  <a:glow rad="88900">
                    <a:schemeClr val="bg1"/>
                  </a:glow>
                </a:effectLst>
                <a:cs typeface="Arial" panose="020B0604020202020204" pitchFamily="34" charset="0"/>
              </a:rPr>
              <a:t>Work in pairs. Ask your partner five questions about his / her daily routine and make notes of his / her answers. Then report your questions and your partner’s answers to the class. </a:t>
            </a:r>
          </a:p>
        </p:txBody>
      </p:sp>
      <p:sp>
        <p:nvSpPr>
          <p:cNvPr id="16" name="Rounded Rectangle 15"/>
          <p:cNvSpPr/>
          <p:nvPr/>
        </p:nvSpPr>
        <p:spPr>
          <a:xfrm>
            <a:off x="487067" y="1254947"/>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539852" y="1152307"/>
            <a:ext cx="397035" cy="706755"/>
          </a:xfrm>
          <a:prstGeom prst="rect">
            <a:avLst/>
          </a:prstGeom>
          <a:noFill/>
        </p:spPr>
        <p:txBody>
          <a:bodyPr wrap="square" rtlCol="0">
            <a:spAutoFit/>
          </a:bodyPr>
          <a:lstStyle/>
          <a:p>
            <a:pPr algn="ctr"/>
            <a:r>
              <a:rPr lang="en-US" altLang="vi-VN" sz="4000" b="1" dirty="0">
                <a:solidFill>
                  <a:schemeClr val="bg1"/>
                </a:solidFill>
                <a:latin typeface="Myriad Pro" pitchFamily="34" charset="0"/>
              </a:rPr>
              <a:t>5</a:t>
            </a:r>
          </a:p>
        </p:txBody>
      </p:sp>
      <p:sp>
        <p:nvSpPr>
          <p:cNvPr id="8" name="TextBox 7"/>
          <p:cNvSpPr txBox="1"/>
          <p:nvPr/>
        </p:nvSpPr>
        <p:spPr>
          <a:xfrm>
            <a:off x="487067" y="222490"/>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PRACTICE</a:t>
            </a:r>
          </a:p>
        </p:txBody>
      </p:sp>
      <p:sp>
        <p:nvSpPr>
          <p:cNvPr id="100" name="Text Box 99"/>
          <p:cNvSpPr txBox="1"/>
          <p:nvPr/>
        </p:nvSpPr>
        <p:spPr>
          <a:xfrm>
            <a:off x="325142" y="2682240"/>
            <a:ext cx="5066008" cy="2862322"/>
          </a:xfrm>
          <a:prstGeom prst="rect">
            <a:avLst/>
          </a:prstGeom>
          <a:noFill/>
          <a:ln w="9525">
            <a:noFill/>
          </a:ln>
          <a:extLst>
            <a:ext uri="{909E8E84-426E-40DD-AFC4-6F175D3DCCD1}">
              <a14:hiddenFill xmlns:a14="http://schemas.microsoft.com/office/drawing/2010/main">
                <a:solidFill>
                  <a:schemeClr val="accent4">
                    <a:lumMod val="40000"/>
                    <a:lumOff val="60000"/>
                  </a:schemeClr>
                </a:solidFill>
              </a14:hiddenFill>
            </a:ext>
          </a:extLst>
        </p:spPr>
        <p:txBody>
          <a:bodyPr wrap="square">
            <a:spAutoFit/>
          </a:bodyPr>
          <a:lstStyle/>
          <a:p>
            <a:pPr indent="0"/>
            <a:r>
              <a:rPr lang="en-US" sz="3600" b="1" i="1" u="sng">
                <a:solidFill>
                  <a:srgbClr val="00B0F0"/>
                </a:solidFill>
                <a:latin typeface="Calibri" panose="020F0502020204030204" pitchFamily="34" charset="0"/>
                <a:cs typeface="Calibri" panose="020F0502020204030204" pitchFamily="34" charset="0"/>
              </a:rPr>
              <a:t>Example:</a:t>
            </a:r>
          </a:p>
          <a:p>
            <a:pPr indent="0"/>
            <a:r>
              <a:rPr lang="en-US" sz="3600" b="0">
                <a:solidFill>
                  <a:srgbClr val="000000"/>
                </a:solidFill>
                <a:latin typeface="Calibri" panose="020F0502020204030204" pitchFamily="34" charset="0"/>
                <a:cs typeface="Calibri" panose="020F0502020204030204" pitchFamily="34" charset="0"/>
              </a:rPr>
              <a:t>I asked </a:t>
            </a:r>
            <a:r>
              <a:rPr lang="en-US" sz="3600" b="0" smtClean="0">
                <a:solidFill>
                  <a:srgbClr val="000000"/>
                </a:solidFill>
                <a:latin typeface="Calibri" panose="020F0502020204030204" pitchFamily="34" charset="0"/>
                <a:cs typeface="Calibri" panose="020F0502020204030204" pitchFamily="34" charset="0"/>
              </a:rPr>
              <a:t>... what </a:t>
            </a:r>
            <a:r>
              <a:rPr lang="en-US" sz="3600" b="0">
                <a:solidFill>
                  <a:srgbClr val="000000"/>
                </a:solidFill>
                <a:latin typeface="Calibri" panose="020F0502020204030204" pitchFamily="34" charset="0"/>
                <a:cs typeface="Calibri" panose="020F0502020204030204" pitchFamily="34" charset="0"/>
              </a:rPr>
              <a:t>time he</a:t>
            </a:r>
            <a:r>
              <a:rPr lang="en-US" sz="3600" b="0" smtClean="0">
                <a:solidFill>
                  <a:srgbClr val="000000"/>
                </a:solidFill>
                <a:latin typeface="Calibri" panose="020F0502020204030204" pitchFamily="34" charset="0"/>
                <a:cs typeface="Calibri" panose="020F0502020204030204" pitchFamily="34" charset="0"/>
              </a:rPr>
              <a:t>/ she </a:t>
            </a:r>
            <a:r>
              <a:rPr lang="en-US" sz="3600" b="0">
                <a:solidFill>
                  <a:srgbClr val="000000"/>
                </a:solidFill>
                <a:latin typeface="Calibri" panose="020F0502020204030204" pitchFamily="34" charset="0"/>
                <a:cs typeface="Calibri" panose="020F0502020204030204" pitchFamily="34" charset="0"/>
              </a:rPr>
              <a:t>got up in the morning and he told me (that) he got up at ...</a:t>
            </a:r>
          </a:p>
        </p:txBody>
      </p:sp>
      <p:pic>
        <p:nvPicPr>
          <p:cNvPr id="2" name="Picture 1"/>
          <p:cNvPicPr>
            <a:picLocks noChangeAspect="1"/>
          </p:cNvPicPr>
          <p:nvPr/>
        </p:nvPicPr>
        <p:blipFill rotWithShape="1">
          <a:blip r:embed="rId3"/>
          <a:srcRect l="4441" t="5992" r="5470" b="8053"/>
          <a:stretch/>
        </p:blipFill>
        <p:spPr>
          <a:xfrm>
            <a:off x="5553075" y="2367969"/>
            <a:ext cx="6324600" cy="414713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circle(in)">
                                      <p:cBhvr>
                                        <p:cTn id="7" dur="20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905" y="1905"/>
            <a:ext cx="12192000" cy="1083309"/>
            <a:chOff x="0" y="-3"/>
            <a:chExt cx="12192000" cy="1083309"/>
          </a:xfrm>
        </p:grpSpPr>
        <p:sp>
          <p:nvSpPr>
            <p:cNvPr id="19" name="Round Single Corner Rectangle 18"/>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78803" y="1289230"/>
            <a:ext cx="10815315" cy="461665"/>
          </a:xfrm>
          <a:prstGeom prst="rect">
            <a:avLst/>
          </a:prstGeom>
          <a:noFill/>
          <a:effectLst/>
        </p:spPr>
        <p:txBody>
          <a:bodyPr wrap="square" rtlCol="0">
            <a:spAutoFit/>
          </a:bodyPr>
          <a:lstStyle/>
          <a:p>
            <a:r>
              <a:rPr lang="en-US" sz="2400" b="1" smtClean="0">
                <a:effectLst>
                  <a:glow rad="88900">
                    <a:schemeClr val="bg1"/>
                  </a:glow>
                </a:effectLst>
                <a:cs typeface="Arial" panose="020B0604020202020204" pitchFamily="34" charset="0"/>
              </a:rPr>
              <a:t>Wrap-up</a:t>
            </a:r>
            <a:endParaRPr lang="en-US" sz="2400" b="1" dirty="0">
              <a:effectLst>
                <a:glow rad="88900">
                  <a:schemeClr val="bg1"/>
                </a:glow>
              </a:effectLst>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9" name="TextBox 8"/>
          <p:cNvSpPr txBox="1"/>
          <p:nvPr/>
        </p:nvSpPr>
        <p:spPr>
          <a:xfrm>
            <a:off x="820346" y="1570295"/>
            <a:ext cx="6494854" cy="922020"/>
          </a:xfrm>
          <a:prstGeom prst="rect">
            <a:avLst/>
          </a:prstGeom>
          <a:noFill/>
        </p:spPr>
        <p:txBody>
          <a:bodyPr wrap="square" rtlCol="0">
            <a:spAutoFit/>
          </a:bodyPr>
          <a:lstStyle/>
          <a:p>
            <a:pPr>
              <a:lnSpc>
                <a:spcPct val="150000"/>
              </a:lnSpc>
            </a:pPr>
            <a:r>
              <a:rPr lang="en-US" sz="3600" b="1" dirty="0">
                <a:solidFill>
                  <a:srgbClr val="C00000"/>
                </a:solidFill>
              </a:rPr>
              <a:t>Game: What did they ask you?</a:t>
            </a:r>
          </a:p>
        </p:txBody>
      </p:sp>
      <p:sp>
        <p:nvSpPr>
          <p:cNvPr id="2" name="Text Box 1"/>
          <p:cNvSpPr txBox="1"/>
          <p:nvPr/>
        </p:nvSpPr>
        <p:spPr>
          <a:xfrm>
            <a:off x="204470" y="2492315"/>
            <a:ext cx="10911205" cy="3784600"/>
          </a:xfrm>
          <a:prstGeom prst="rect">
            <a:avLst/>
          </a:prstGeom>
          <a:noFill/>
        </p:spPr>
        <p:txBody>
          <a:bodyPr wrap="square" rtlCol="0" anchor="t">
            <a:spAutoFit/>
          </a:bodyPr>
          <a:lstStyle/>
          <a:p>
            <a:r>
              <a:rPr lang="en-US" sz="3000"/>
              <a:t>- </a:t>
            </a:r>
            <a:r>
              <a:rPr lang="en-US" sz="3000" smtClean="0"/>
              <a:t>Make </a:t>
            </a:r>
            <a:r>
              <a:rPr lang="en-US" sz="3000"/>
              <a:t>a list of people who might ask you questions and what those questions might be: </a:t>
            </a:r>
            <a:r>
              <a:rPr lang="en-US" sz="3000" b="1"/>
              <a:t>a police officer, your mother</a:t>
            </a:r>
            <a:r>
              <a:rPr lang="en-US" sz="3000" b="1" smtClean="0"/>
              <a:t>/ father</a:t>
            </a:r>
            <a:r>
              <a:rPr lang="en-US" sz="3000" b="1"/>
              <a:t>, a teacher, a taxi driver, etc., </a:t>
            </a:r>
            <a:endParaRPr lang="en-US" sz="3000"/>
          </a:p>
          <a:p>
            <a:r>
              <a:rPr lang="en-US" sz="3000"/>
              <a:t>- </a:t>
            </a:r>
            <a:r>
              <a:rPr lang="en-US" sz="3000" smtClean="0"/>
              <a:t>Report </a:t>
            </a:r>
            <a:r>
              <a:rPr lang="en-US" sz="3000"/>
              <a:t>something that </a:t>
            </a:r>
            <a:r>
              <a:rPr lang="en-US" sz="3000" smtClean="0"/>
              <a:t>he/she </a:t>
            </a:r>
            <a:r>
              <a:rPr lang="en-US" sz="3000"/>
              <a:t>asked,</a:t>
            </a:r>
            <a:r>
              <a:rPr lang="en-US" sz="3000" i="1"/>
              <a:t> </a:t>
            </a:r>
            <a:r>
              <a:rPr lang="en-US" sz="3000" i="1" u="sng"/>
              <a:t>without revealing</a:t>
            </a:r>
          </a:p>
          <a:p>
            <a:r>
              <a:rPr lang="en-US" sz="3000"/>
              <a:t>who </a:t>
            </a:r>
            <a:r>
              <a:rPr lang="en-US" sz="3000" smtClean="0"/>
              <a:t>he/she </a:t>
            </a:r>
            <a:r>
              <a:rPr lang="en-US" sz="3000"/>
              <a:t>was: </a:t>
            </a:r>
          </a:p>
          <a:p>
            <a:r>
              <a:rPr lang="en-US" sz="3000">
                <a:solidFill>
                  <a:schemeClr val="accent5"/>
                </a:solidFill>
              </a:rPr>
              <a:t> + </a:t>
            </a:r>
            <a:r>
              <a:rPr lang="en-US" sz="3000" b="1">
                <a:solidFill>
                  <a:schemeClr val="accent5"/>
                </a:solidFill>
              </a:rPr>
              <a:t>This person asked me if I had my driver’s license. </a:t>
            </a:r>
          </a:p>
          <a:p>
            <a:r>
              <a:rPr lang="en-US" sz="3000"/>
              <a:t>- </a:t>
            </a:r>
            <a:r>
              <a:rPr lang="en-US" sz="3000" smtClean="0"/>
              <a:t>Other Ss guess that </a:t>
            </a:r>
            <a:r>
              <a:rPr lang="en-US" sz="3000"/>
              <a:t>was the police officer: </a:t>
            </a:r>
            <a:r>
              <a:rPr lang="en-US" sz="3000" b="1">
                <a:solidFill>
                  <a:srgbClr val="EF4B66"/>
                </a:solidFill>
              </a:rPr>
              <a:t>The police officer asked you if you had your driver’s license.</a:t>
            </a:r>
          </a:p>
        </p:txBody>
      </p:sp>
      <p:pic>
        <p:nvPicPr>
          <p:cNvPr id="3" name="Content Placeholder 2" descr="tải xuống"/>
          <p:cNvPicPr>
            <a:picLocks noGrp="1" noChangeAspect="1"/>
          </p:cNvPicPr>
          <p:nvPr>
            <p:ph idx="1"/>
          </p:nvPr>
        </p:nvPicPr>
        <p:blipFill>
          <a:blip r:embed="rId3"/>
          <a:stretch>
            <a:fillRect/>
          </a:stretch>
        </p:blipFill>
        <p:spPr>
          <a:xfrm>
            <a:off x="7842885" y="1003935"/>
            <a:ext cx="2102485" cy="14884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wipe(down)">
                                      <p:cBhvr>
                                        <p:cTn id="15" dur="500"/>
                                        <p:tgtEl>
                                          <p:spTgt spid="2">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wipe(down)">
                                      <p:cBhvr>
                                        <p:cTn id="20" dur="500"/>
                                        <p:tgtEl>
                                          <p:spTgt spid="2">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Effect transition="in" filter="wipe(down)">
                                      <p:cBhvr>
                                        <p:cTn id="25"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905" y="1905"/>
            <a:ext cx="12192000" cy="1083309"/>
            <a:chOff x="0" y="-3"/>
            <a:chExt cx="12192000" cy="1083309"/>
          </a:xfrm>
        </p:grpSpPr>
        <p:sp>
          <p:nvSpPr>
            <p:cNvPr id="19" name="Round Single Corner Rectangle 18"/>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94043" y="1276286"/>
            <a:ext cx="10815315" cy="523220"/>
          </a:xfrm>
          <a:prstGeom prst="rect">
            <a:avLst/>
          </a:prstGeom>
          <a:noFill/>
          <a:effectLst/>
        </p:spPr>
        <p:txBody>
          <a:bodyPr wrap="square" rtlCol="0">
            <a:spAutoFit/>
          </a:bodyPr>
          <a:lstStyle/>
          <a:p>
            <a:r>
              <a:rPr lang="en-US" sz="2800" b="1" smtClean="0">
                <a:effectLst>
                  <a:glow rad="88900">
                    <a:schemeClr val="bg1"/>
                  </a:glow>
                </a:effectLst>
                <a:cs typeface="Arial" panose="020B0604020202020204" pitchFamily="34" charset="0"/>
              </a:rPr>
              <a:t>Homework</a:t>
            </a:r>
            <a:endParaRPr lang="en-US" sz="2800" b="1" dirty="0">
              <a:effectLst>
                <a:glow rad="88900">
                  <a:schemeClr val="bg1"/>
                </a:glow>
              </a:effectLst>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6603" y="1195393"/>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Box 1"/>
          <p:cNvSpPr txBox="1"/>
          <p:nvPr/>
        </p:nvSpPr>
        <p:spPr>
          <a:xfrm>
            <a:off x="487067" y="2013458"/>
            <a:ext cx="11314408" cy="1754326"/>
          </a:xfrm>
          <a:prstGeom prst="rect">
            <a:avLst/>
          </a:prstGeom>
          <a:noFill/>
        </p:spPr>
        <p:txBody>
          <a:bodyPr wrap="square" rtlCol="0">
            <a:spAutoFit/>
          </a:bodyPr>
          <a:lstStyle/>
          <a:p>
            <a:pPr>
              <a:lnSpc>
                <a:spcPct val="150000"/>
              </a:lnSpc>
            </a:pPr>
            <a:r>
              <a:rPr lang="en-US" sz="3600" smtClean="0"/>
              <a:t>- Make </a:t>
            </a:r>
            <a:r>
              <a:rPr lang="en-US" sz="3600"/>
              <a:t>5 sentences by using reported speech (questions</a:t>
            </a:r>
            <a:r>
              <a:rPr lang="en-US" sz="3600" smtClean="0"/>
              <a:t>).</a:t>
            </a:r>
          </a:p>
          <a:p>
            <a:pPr>
              <a:lnSpc>
                <a:spcPct val="150000"/>
              </a:lnSpc>
            </a:pPr>
            <a:r>
              <a:rPr lang="en-US" sz="3600"/>
              <a:t>- Do </a:t>
            </a:r>
            <a:r>
              <a:rPr lang="en-US" sz="3600" smtClean="0"/>
              <a:t>the exercises </a:t>
            </a:r>
            <a:r>
              <a:rPr lang="en-US" sz="3600"/>
              <a:t>in the workbook.</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2205" y="3038475"/>
            <a:ext cx="3582383" cy="3582383"/>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3048000" y="5926233"/>
            <a:ext cx="6096000" cy="646331"/>
          </a:xfrm>
          <a:prstGeom prst="rect">
            <a:avLst/>
          </a:prstGeom>
        </p:spPr>
        <p:txBody>
          <a:bodyPr>
            <a:spAutoFit/>
          </a:bodyPr>
          <a:lstStyle/>
          <a:p>
            <a:pPr algn="ctr"/>
            <a:r>
              <a:rPr lang="en-GB" b="1">
                <a:latin typeface="Calibri" panose="020F0502020204030204" pitchFamily="34" charset="0"/>
              </a:rPr>
              <a:t>Website: </a:t>
            </a:r>
            <a:r>
              <a:rPr lang="en-GB" b="1" i="1" smtClean="0">
                <a:latin typeface="Calibri" panose="020F0502020204030204" pitchFamily="34" charset="0"/>
              </a:rPr>
              <a:t>hoclieu.vn</a:t>
            </a:r>
            <a:endParaRPr lang="en-GB"/>
          </a:p>
          <a:p>
            <a:pPr algn="ctr"/>
            <a:r>
              <a:rPr lang="en-GB" b="1">
                <a:latin typeface="Calibri" panose="020F0502020204030204" pitchFamily="34" charset="0"/>
              </a:rPr>
              <a:t>Fanpage: </a:t>
            </a:r>
            <a:r>
              <a:rPr lang="en-GB" b="1" i="1" smtClean="0">
                <a:latin typeface="Calibri" panose="020F0502020204030204" pitchFamily="34" charset="0"/>
              </a:rPr>
              <a:t>facebook.com/tienganhglobalsuccess.vn/</a:t>
            </a:r>
            <a:endParaRPr lang="en-GB"/>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7620" y="-7620"/>
            <a:ext cx="12192000" cy="1083309"/>
            <a:chOff x="0" y="-3"/>
            <a:chExt cx="12192000" cy="1083309"/>
          </a:xfrm>
        </p:grpSpPr>
        <p:sp>
          <p:nvSpPr>
            <p:cNvPr id="23" name="Round Single Corner Rectangle 22"/>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 Single Corner Rectangle 23"/>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 Single Corner Rectangle 24"/>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4" name="Rounded Rectangle 33"/>
          <p:cNvSpPr/>
          <p:nvPr/>
        </p:nvSpPr>
        <p:spPr>
          <a:xfrm>
            <a:off x="3399301" y="1703892"/>
            <a:ext cx="5058899" cy="625475"/>
          </a:xfrm>
          <a:prstGeom prst="roundRect">
            <a:avLst>
              <a:gd name="adj" fmla="val 42661"/>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p:cNvPicPr>
            <a:picLocks noChangeAspect="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saturation sat="7000"/>
                    </a14:imgEffect>
                  </a14:imgLayer>
                </a14:imgProps>
              </a:ext>
              <a:ext uri="{28A0092B-C50C-407E-A947-70E740481C1C}">
                <a14:useLocalDpi xmlns:a14="http://schemas.microsoft.com/office/drawing/2010/main" val="0"/>
              </a:ext>
            </a:extLst>
          </a:blip>
          <a:stretch>
            <a:fillRect/>
          </a:stretch>
        </p:blipFill>
        <p:spPr>
          <a:xfrm>
            <a:off x="2802512" y="1535555"/>
            <a:ext cx="964452" cy="916490"/>
          </a:xfrm>
          <a:prstGeom prst="rect">
            <a:avLst/>
          </a:prstGeom>
        </p:spPr>
      </p:pic>
      <p:sp>
        <p:nvSpPr>
          <p:cNvPr id="40" name="TextBox 39"/>
          <p:cNvSpPr txBox="1"/>
          <p:nvPr/>
        </p:nvSpPr>
        <p:spPr>
          <a:xfrm>
            <a:off x="928438" y="132929"/>
            <a:ext cx="1252347" cy="707886"/>
          </a:xfrm>
          <a:prstGeom prst="rect">
            <a:avLst/>
          </a:prstGeom>
          <a:noFill/>
        </p:spPr>
        <p:txBody>
          <a:bodyPr wrap="square" rtlCol="0">
            <a:spAutoFit/>
          </a:bodyPr>
          <a:lstStyle/>
          <a:p>
            <a:pPr algn="ctr"/>
            <a:r>
              <a:rPr lang="en-US" sz="4000" b="1" dirty="0">
                <a:solidFill>
                  <a:schemeClr val="bg1"/>
                </a:solidFill>
                <a:latin typeface="Myriad Pro" pitchFamily="34" charset="0"/>
              </a:rPr>
              <a:t>Unit</a:t>
            </a:r>
          </a:p>
        </p:txBody>
      </p:sp>
      <p:sp>
        <p:nvSpPr>
          <p:cNvPr id="41" name="TextBox 40"/>
          <p:cNvSpPr txBox="1"/>
          <p:nvPr/>
        </p:nvSpPr>
        <p:spPr>
          <a:xfrm>
            <a:off x="3150235" y="88265"/>
            <a:ext cx="7690485" cy="706755"/>
          </a:xfrm>
          <a:prstGeom prst="rect">
            <a:avLst/>
          </a:prstGeom>
          <a:noFill/>
        </p:spPr>
        <p:txBody>
          <a:bodyPr wrap="square" rtlCol="0">
            <a:spAutoFit/>
          </a:bodyPr>
          <a:lstStyle/>
          <a:p>
            <a:r>
              <a:rPr lang="en-US" sz="4000" b="1" dirty="0" smtClean="0">
                <a:solidFill>
                  <a:schemeClr val="bg1"/>
                </a:solidFill>
                <a:latin typeface="Myriad Pro" pitchFamily="34" charset="0"/>
              </a:rPr>
              <a:t> LIFE ON OTHER PLANETS</a:t>
            </a:r>
          </a:p>
        </p:txBody>
      </p:sp>
      <p:sp>
        <p:nvSpPr>
          <p:cNvPr id="42" name="TextBox 41"/>
          <p:cNvSpPr txBox="1"/>
          <p:nvPr/>
        </p:nvSpPr>
        <p:spPr>
          <a:xfrm>
            <a:off x="1276300" y="3793403"/>
            <a:ext cx="722440" cy="830997"/>
          </a:xfrm>
          <a:prstGeom prst="rect">
            <a:avLst/>
          </a:prstGeom>
          <a:noFill/>
        </p:spPr>
        <p:txBody>
          <a:bodyPr wrap="square" rtlCol="0">
            <a:spAutoFit/>
          </a:bodyPr>
          <a:lstStyle/>
          <a:p>
            <a:pPr algn="ctr"/>
            <a:r>
              <a:rPr lang="en-US" sz="4800" b="1" dirty="0">
                <a:solidFill>
                  <a:schemeClr val="bg1"/>
                </a:solidFill>
                <a:latin typeface="Myriad Pro" pitchFamily="34" charset="0"/>
              </a:rPr>
              <a:t>1</a:t>
            </a:r>
          </a:p>
        </p:txBody>
      </p:sp>
      <p:sp>
        <p:nvSpPr>
          <p:cNvPr id="15" name="TextBox 14"/>
          <p:cNvSpPr txBox="1"/>
          <p:nvPr/>
        </p:nvSpPr>
        <p:spPr>
          <a:xfrm>
            <a:off x="3780536" y="1755019"/>
            <a:ext cx="4563618" cy="523220"/>
          </a:xfrm>
          <a:prstGeom prst="rect">
            <a:avLst/>
          </a:prstGeom>
          <a:noFill/>
        </p:spPr>
        <p:txBody>
          <a:bodyPr wrap="square" rtlCol="0">
            <a:spAutoFit/>
          </a:bodyPr>
          <a:lstStyle/>
          <a:p>
            <a:r>
              <a:rPr lang="en-US" sz="2800" b="1" dirty="0">
                <a:solidFill>
                  <a:schemeClr val="bg1"/>
                </a:solidFill>
              </a:rPr>
              <a:t>LESSON 3: A CLOSER LOOK 2</a:t>
            </a:r>
          </a:p>
        </p:txBody>
      </p:sp>
      <p:graphicFrame>
        <p:nvGraphicFramePr>
          <p:cNvPr id="19" name="Diagram 18"/>
          <p:cNvGraphicFramePr/>
          <p:nvPr>
            <p:extLst>
              <p:ext uri="{D42A27DB-BD31-4B8C-83A1-F6EECF244321}">
                <p14:modId xmlns:p14="http://schemas.microsoft.com/office/powerpoint/2010/main" val="2644132138"/>
              </p:ext>
            </p:extLst>
          </p:nvPr>
        </p:nvGraphicFramePr>
        <p:xfrm>
          <a:off x="2178466" y="3084627"/>
          <a:ext cx="7330537" cy="282301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18" name="Group 17"/>
          <p:cNvGrpSpPr/>
          <p:nvPr/>
        </p:nvGrpSpPr>
        <p:grpSpPr>
          <a:xfrm>
            <a:off x="2261781" y="112190"/>
            <a:ext cx="712319" cy="709214"/>
            <a:chOff x="2180974" y="148629"/>
            <a:chExt cx="712319" cy="709214"/>
          </a:xfrm>
        </p:grpSpPr>
        <p:sp>
          <p:nvSpPr>
            <p:cNvPr id="20" name="Oval 19"/>
            <p:cNvSpPr/>
            <p:nvPr/>
          </p:nvSpPr>
          <p:spPr>
            <a:xfrm>
              <a:off x="2180974" y="148629"/>
              <a:ext cx="712319" cy="709214"/>
            </a:xfrm>
            <a:prstGeom prst="ellipse">
              <a:avLst/>
            </a:prstGeom>
            <a:solidFill>
              <a:srgbClr val="F7A5A5"/>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Chord 21"/>
            <p:cNvSpPr/>
            <p:nvPr/>
          </p:nvSpPr>
          <p:spPr>
            <a:xfrm rot="4088942">
              <a:off x="2197459" y="160739"/>
              <a:ext cx="676824" cy="685834"/>
            </a:xfrm>
            <a:prstGeom prst="chord">
              <a:avLst>
                <a:gd name="adj1" fmla="val 2761841"/>
                <a:gd name="adj2" fmla="val 16200000"/>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6" name="TextBox 25"/>
          <p:cNvSpPr txBox="1"/>
          <p:nvPr/>
        </p:nvSpPr>
        <p:spPr>
          <a:xfrm>
            <a:off x="2215201" y="112854"/>
            <a:ext cx="811295" cy="707886"/>
          </a:xfrm>
          <a:prstGeom prst="rect">
            <a:avLst/>
          </a:prstGeom>
          <a:noFill/>
        </p:spPr>
        <p:txBody>
          <a:bodyPr wrap="square" rtlCol="0">
            <a:spAutoFit/>
          </a:bodyPr>
          <a:lstStyle/>
          <a:p>
            <a:pPr algn="ctr"/>
            <a:r>
              <a:rPr lang="en-US" sz="4000" b="1" smtClean="0">
                <a:solidFill>
                  <a:schemeClr val="bg1"/>
                </a:solidFill>
                <a:latin typeface="Myriad Pro" pitchFamily="34" charset="0"/>
              </a:rPr>
              <a:t>12</a:t>
            </a:r>
            <a:endParaRPr lang="en-US" sz="4000" b="1" dirty="0">
              <a:solidFill>
                <a:schemeClr val="bg1"/>
              </a:solidFill>
              <a:latin typeface="Myriad Pro"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ounded Rectangle 30"/>
          <p:cNvSpPr/>
          <p:nvPr/>
        </p:nvSpPr>
        <p:spPr>
          <a:xfrm>
            <a:off x="4435147" y="379976"/>
            <a:ext cx="3948886" cy="625641"/>
          </a:xfrm>
          <a:prstGeom prst="roundRect">
            <a:avLst>
              <a:gd name="adj" fmla="val 42661"/>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49232" y="1304868"/>
            <a:ext cx="1835914" cy="612205"/>
          </a:xfrm>
          <a:prstGeom prst="roundRect">
            <a:avLst/>
          </a:prstGeom>
          <a:solidFill>
            <a:srgbClr val="F37D91"/>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17" name="Rounded Rectangle 16"/>
          <p:cNvSpPr/>
          <p:nvPr/>
        </p:nvSpPr>
        <p:spPr>
          <a:xfrm>
            <a:off x="3059124" y="2178449"/>
            <a:ext cx="1835914" cy="617607"/>
          </a:xfrm>
          <a:prstGeom prst="roundRect">
            <a:avLst/>
          </a:prstGeom>
          <a:solidFill>
            <a:srgbClr val="F37D91"/>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PRESENTATION</a:t>
            </a:r>
            <a:endParaRPr lang="en-GB" b="1" dirty="0">
              <a:solidFill>
                <a:schemeClr val="tx1"/>
              </a:solidFill>
            </a:endParaRPr>
          </a:p>
        </p:txBody>
      </p:sp>
      <p:sp>
        <p:nvSpPr>
          <p:cNvPr id="18" name="Rounded Rectangle 17"/>
          <p:cNvSpPr/>
          <p:nvPr/>
        </p:nvSpPr>
        <p:spPr>
          <a:xfrm>
            <a:off x="649232" y="3670300"/>
            <a:ext cx="1835914" cy="601345"/>
          </a:xfrm>
          <a:prstGeom prst="roundRect">
            <a:avLst/>
          </a:prstGeom>
          <a:solidFill>
            <a:srgbClr val="F37D91"/>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PRACTICE</a:t>
            </a:r>
            <a:endParaRPr lang="en-GB" b="1" dirty="0">
              <a:solidFill>
                <a:schemeClr val="tx1"/>
              </a:solidFill>
            </a:endParaRPr>
          </a:p>
        </p:txBody>
      </p:sp>
      <p:sp>
        <p:nvSpPr>
          <p:cNvPr id="20" name="Rectangle 19"/>
          <p:cNvSpPr/>
          <p:nvPr/>
        </p:nvSpPr>
        <p:spPr>
          <a:xfrm>
            <a:off x="5588839" y="1304868"/>
            <a:ext cx="6087346" cy="618004"/>
          </a:xfrm>
          <a:prstGeom prst="rect">
            <a:avLst/>
          </a:prstGeom>
          <a:solidFill>
            <a:srgbClr val="F7A5A5">
              <a:alpha val="50000"/>
            </a:srgbClr>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mtClean="0">
                <a:solidFill>
                  <a:schemeClr val="tx1"/>
                </a:solidFill>
                <a:sym typeface="+mn-ea"/>
              </a:rPr>
              <a:t>Video watching</a:t>
            </a:r>
            <a:endParaRPr lang="en-US" dirty="0">
              <a:solidFill>
                <a:schemeClr val="tx1"/>
              </a:solidFill>
              <a:sym typeface="+mn-ea"/>
            </a:endParaRPr>
          </a:p>
        </p:txBody>
      </p:sp>
      <p:sp>
        <p:nvSpPr>
          <p:cNvPr id="21" name="Rectangle 20"/>
          <p:cNvSpPr/>
          <p:nvPr/>
        </p:nvSpPr>
        <p:spPr>
          <a:xfrm>
            <a:off x="5588839" y="2131593"/>
            <a:ext cx="6087346" cy="541160"/>
          </a:xfrm>
          <a:prstGeom prst="rect">
            <a:avLst/>
          </a:prstGeom>
          <a:solidFill>
            <a:srgbClr val="F7A5A5">
              <a:alpha val="50000"/>
            </a:srgbClr>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mtClean="0">
                <a:solidFill>
                  <a:schemeClr val="tx1"/>
                </a:solidFill>
              </a:rPr>
              <a:t>Reported </a:t>
            </a:r>
            <a:r>
              <a:rPr lang="en-US">
                <a:solidFill>
                  <a:schemeClr val="tx1"/>
                </a:solidFill>
              </a:rPr>
              <a:t>speech (questions)</a:t>
            </a:r>
            <a:endParaRPr lang="en-US" dirty="0">
              <a:solidFill>
                <a:schemeClr val="tx1"/>
              </a:solidFill>
            </a:endParaRPr>
          </a:p>
        </p:txBody>
      </p:sp>
      <p:sp>
        <p:nvSpPr>
          <p:cNvPr id="22" name="Rectangle 21"/>
          <p:cNvSpPr/>
          <p:nvPr/>
        </p:nvSpPr>
        <p:spPr>
          <a:xfrm>
            <a:off x="5588839" y="2880314"/>
            <a:ext cx="6101520" cy="1694815"/>
          </a:xfrm>
          <a:prstGeom prst="rect">
            <a:avLst/>
          </a:prstGeom>
          <a:solidFill>
            <a:srgbClr val="F7A5A5">
              <a:alpha val="50000"/>
            </a:srgbClr>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a:spcBef>
                <a:spcPts val="0"/>
              </a:spcBef>
              <a:spcAft>
                <a:spcPts val="0"/>
              </a:spcAft>
            </a:pPr>
            <a:r>
              <a:rPr lang="en-US">
                <a:solidFill>
                  <a:schemeClr val="tx1"/>
                </a:solidFill>
                <a:ea typeface="Calibri" panose="020F0502020204030204" pitchFamily="34" charset="0"/>
                <a:cs typeface="Calibri" panose="020F0502020204030204" pitchFamily="34" charset="0"/>
              </a:rPr>
              <a:t>Task 1: Underline the correct word or phrase for each sentence.</a:t>
            </a:r>
          </a:p>
          <a:p>
            <a:pPr marR="0">
              <a:spcBef>
                <a:spcPts val="0"/>
              </a:spcBef>
              <a:spcAft>
                <a:spcPts val="0"/>
              </a:spcAft>
            </a:pPr>
            <a:r>
              <a:rPr lang="en-US" smtClean="0">
                <a:solidFill>
                  <a:schemeClr val="tx1"/>
                </a:solidFill>
                <a:ea typeface="Calibri" panose="020F0502020204030204" pitchFamily="34" charset="0"/>
                <a:cs typeface="Calibri" panose="020F0502020204030204" pitchFamily="34" charset="0"/>
              </a:rPr>
              <a:t>Task </a:t>
            </a:r>
            <a:r>
              <a:rPr lang="en-US">
                <a:solidFill>
                  <a:schemeClr val="tx1"/>
                </a:solidFill>
                <a:ea typeface="Calibri" panose="020F0502020204030204" pitchFamily="34" charset="0"/>
                <a:cs typeface="Calibri" panose="020F0502020204030204" pitchFamily="34" charset="0"/>
              </a:rPr>
              <a:t>2: Put the words and phrases in the correct order to make reported questions.</a:t>
            </a:r>
          </a:p>
          <a:p>
            <a:pPr marR="0">
              <a:spcBef>
                <a:spcPts val="0"/>
              </a:spcBef>
              <a:spcAft>
                <a:spcPts val="0"/>
              </a:spcAft>
            </a:pPr>
            <a:r>
              <a:rPr lang="en-US">
                <a:solidFill>
                  <a:schemeClr val="tx1"/>
                </a:solidFill>
                <a:ea typeface="Calibri" panose="020F0502020204030204" pitchFamily="34" charset="0"/>
                <a:cs typeface="Calibri" panose="020F0502020204030204" pitchFamily="34" charset="0"/>
              </a:rPr>
              <a:t>T</a:t>
            </a:r>
            <a:r>
              <a:rPr lang="en-US" smtClean="0">
                <a:solidFill>
                  <a:schemeClr val="tx1"/>
                </a:solidFill>
                <a:ea typeface="Calibri" panose="020F0502020204030204" pitchFamily="34" charset="0"/>
                <a:cs typeface="Calibri" panose="020F0502020204030204" pitchFamily="34" charset="0"/>
              </a:rPr>
              <a:t>ask </a:t>
            </a:r>
            <a:r>
              <a:rPr lang="en-US">
                <a:solidFill>
                  <a:schemeClr val="tx1"/>
                </a:solidFill>
                <a:ea typeface="Calibri" panose="020F0502020204030204" pitchFamily="34" charset="0"/>
                <a:cs typeface="Calibri" panose="020F0502020204030204" pitchFamily="34" charset="0"/>
              </a:rPr>
              <a:t>3: Change the following questions into reported questions.</a:t>
            </a:r>
          </a:p>
          <a:p>
            <a:pPr marR="0">
              <a:spcBef>
                <a:spcPts val="0"/>
              </a:spcBef>
              <a:spcAft>
                <a:spcPts val="0"/>
              </a:spcAft>
            </a:pPr>
            <a:r>
              <a:rPr lang="en-US" smtClean="0">
                <a:solidFill>
                  <a:schemeClr val="tx1"/>
                </a:solidFill>
                <a:ea typeface="Calibri" panose="020F0502020204030204" pitchFamily="34" charset="0"/>
                <a:cs typeface="Calibri" panose="020F0502020204030204" pitchFamily="34" charset="0"/>
              </a:rPr>
              <a:t>Task </a:t>
            </a:r>
            <a:r>
              <a:rPr lang="en-US">
                <a:solidFill>
                  <a:schemeClr val="tx1"/>
                </a:solidFill>
                <a:ea typeface="Calibri" panose="020F0502020204030204" pitchFamily="34" charset="0"/>
                <a:cs typeface="Calibri" panose="020F0502020204030204" pitchFamily="34" charset="0"/>
              </a:rPr>
              <a:t>4: Report the conversation between An and Mai.</a:t>
            </a:r>
          </a:p>
        </p:txBody>
      </p:sp>
      <p:cxnSp>
        <p:nvCxnSpPr>
          <p:cNvPr id="24" name="Curved Connector 23"/>
          <p:cNvCxnSpPr>
            <a:stCxn id="16" idx="3"/>
            <a:endCxn id="17" idx="0"/>
          </p:cNvCxnSpPr>
          <p:nvPr/>
        </p:nvCxnSpPr>
        <p:spPr>
          <a:xfrm>
            <a:off x="2485146" y="1610971"/>
            <a:ext cx="1491935" cy="567478"/>
          </a:xfrm>
          <a:prstGeom prst="curvedConnector2">
            <a:avLst/>
          </a:prstGeom>
          <a:ln w="57150">
            <a:solidFill>
              <a:srgbClr val="7192A9"/>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stCxn id="17" idx="1"/>
            <a:endCxn id="18" idx="0"/>
          </p:cNvCxnSpPr>
          <p:nvPr/>
        </p:nvCxnSpPr>
        <p:spPr>
          <a:xfrm rot="10800000" flipV="1">
            <a:off x="1567190" y="2487252"/>
            <a:ext cx="1491935" cy="1183047"/>
          </a:xfrm>
          <a:prstGeom prst="curvedConnector2">
            <a:avLst/>
          </a:prstGeom>
          <a:ln w="57150">
            <a:solidFill>
              <a:srgbClr val="7192A9"/>
            </a:solidFill>
            <a:tailEnd type="triangle"/>
          </a:ln>
        </p:spPr>
        <p:style>
          <a:lnRef idx="3">
            <a:schemeClr val="accent6"/>
          </a:lnRef>
          <a:fillRef idx="0">
            <a:schemeClr val="accent6"/>
          </a:fillRef>
          <a:effectRef idx="2">
            <a:schemeClr val="accent6"/>
          </a:effectRef>
          <a:fontRef idx="minor">
            <a:schemeClr val="tx1"/>
          </a:fontRef>
        </p:style>
      </p:cxnSp>
      <p:cxnSp>
        <p:nvCxnSpPr>
          <p:cNvPr id="26" name="Curved Connector 25"/>
          <p:cNvCxnSpPr>
            <a:stCxn id="18" idx="3"/>
            <a:endCxn id="28" idx="0"/>
          </p:cNvCxnSpPr>
          <p:nvPr/>
        </p:nvCxnSpPr>
        <p:spPr>
          <a:xfrm>
            <a:off x="2485146" y="3970973"/>
            <a:ext cx="1491935" cy="712678"/>
          </a:xfrm>
          <a:prstGeom prst="curvedConnector2">
            <a:avLst/>
          </a:prstGeom>
          <a:ln w="57150">
            <a:solidFill>
              <a:srgbClr val="7192A9"/>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p:cNvSpPr txBox="1"/>
          <p:nvPr/>
        </p:nvSpPr>
        <p:spPr>
          <a:xfrm>
            <a:off x="4787234" y="459891"/>
            <a:ext cx="3596799" cy="398780"/>
          </a:xfrm>
          <a:prstGeom prst="rect">
            <a:avLst/>
          </a:prstGeom>
          <a:noFill/>
        </p:spPr>
        <p:txBody>
          <a:bodyPr wrap="square" rtlCol="0">
            <a:spAutoFit/>
          </a:bodyPr>
          <a:lstStyle/>
          <a:p>
            <a:r>
              <a:rPr lang="en-US" sz="2000" b="1" dirty="0">
                <a:solidFill>
                  <a:schemeClr val="bg1"/>
                </a:solidFill>
                <a:sym typeface="+mn-ea"/>
              </a:rPr>
              <a:t>LESSON 3: A CLOSER LOOK 2</a:t>
            </a:r>
            <a:endParaRPr lang="en-US" sz="2000" b="1" dirty="0">
              <a:solidFill>
                <a:schemeClr val="bg1"/>
              </a:solidFill>
            </a:endParaRPr>
          </a:p>
        </p:txBody>
      </p:sp>
      <p:sp>
        <p:nvSpPr>
          <p:cNvPr id="27" name="Rounded Rectangle 26"/>
          <p:cNvSpPr/>
          <p:nvPr/>
        </p:nvSpPr>
        <p:spPr>
          <a:xfrm>
            <a:off x="764232" y="5634165"/>
            <a:ext cx="1835914" cy="604154"/>
          </a:xfrm>
          <a:prstGeom prst="roundRect">
            <a:avLst/>
          </a:prstGeom>
          <a:solidFill>
            <a:srgbClr val="F37D91"/>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CONSOLIDATION</a:t>
            </a:r>
            <a:endParaRPr lang="en-GB" b="1" dirty="0">
              <a:solidFill>
                <a:schemeClr val="tx1"/>
              </a:solidFill>
            </a:endParaRPr>
          </a:p>
        </p:txBody>
      </p:sp>
      <p:sp>
        <p:nvSpPr>
          <p:cNvPr id="29" name="Rectangle 28"/>
          <p:cNvSpPr/>
          <p:nvPr/>
        </p:nvSpPr>
        <p:spPr>
          <a:xfrm>
            <a:off x="5580310" y="4758340"/>
            <a:ext cx="6105126" cy="504604"/>
          </a:xfrm>
          <a:prstGeom prst="rect">
            <a:avLst/>
          </a:prstGeom>
          <a:solidFill>
            <a:srgbClr val="F7A5A5">
              <a:alpha val="50000"/>
            </a:srgbClr>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a:spcBef>
                <a:spcPts val="0"/>
              </a:spcBef>
              <a:spcAft>
                <a:spcPts val="0"/>
              </a:spcAft>
            </a:pPr>
            <a:r>
              <a:rPr lang="en-US">
                <a:solidFill>
                  <a:schemeClr val="tx1"/>
                </a:solidFill>
                <a:ea typeface="Calibri" panose="020F0502020204030204" pitchFamily="34" charset="0"/>
                <a:cs typeface="Calibri" panose="020F0502020204030204" pitchFamily="34" charset="0"/>
              </a:rPr>
              <a:t>Task 5: Work in pairs.</a:t>
            </a:r>
            <a:endParaRPr lang="en-US" dirty="0">
              <a:solidFill>
                <a:schemeClr val="tx1"/>
              </a:solidFill>
              <a:ea typeface="Calibri" panose="020F0502020204030204" pitchFamily="34" charset="0"/>
              <a:cs typeface="Calibri" panose="020F0502020204030204" pitchFamily="34" charset="0"/>
            </a:endParaRPr>
          </a:p>
        </p:txBody>
      </p:sp>
      <p:pic>
        <p:nvPicPr>
          <p:cNvPr id="30" name="Picture 29"/>
          <p:cNvPicPr>
            <a:picLocks noChangeAspect="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saturation sat="7000"/>
                    </a14:imgEffect>
                  </a14:imgLayer>
                </a14:imgProps>
              </a:ext>
              <a:ext uri="{28A0092B-C50C-407E-A947-70E740481C1C}">
                <a14:useLocalDpi xmlns:a14="http://schemas.microsoft.com/office/drawing/2010/main" val="0"/>
              </a:ext>
            </a:extLst>
          </a:blip>
          <a:stretch>
            <a:fillRect/>
          </a:stretch>
        </p:blipFill>
        <p:spPr>
          <a:xfrm>
            <a:off x="3814243" y="240612"/>
            <a:ext cx="964452" cy="916490"/>
          </a:xfrm>
          <a:prstGeom prst="rect">
            <a:avLst/>
          </a:prstGeom>
        </p:spPr>
      </p:pic>
      <p:sp>
        <p:nvSpPr>
          <p:cNvPr id="19" name="Rectangle 18"/>
          <p:cNvSpPr/>
          <p:nvPr/>
        </p:nvSpPr>
        <p:spPr>
          <a:xfrm>
            <a:off x="5580310" y="5446155"/>
            <a:ext cx="6087346" cy="684962"/>
          </a:xfrm>
          <a:prstGeom prst="rect">
            <a:avLst/>
          </a:prstGeom>
          <a:solidFill>
            <a:srgbClr val="F7A5A5">
              <a:alpha val="50000"/>
            </a:srgbClr>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Wrap-up: </a:t>
            </a:r>
            <a:r>
              <a:rPr lang="en-US" b="1" dirty="0">
                <a:solidFill>
                  <a:srgbClr val="FF0000"/>
                </a:solidFill>
              </a:rPr>
              <a:t>Game</a:t>
            </a:r>
            <a:r>
              <a:rPr lang="en-US" dirty="0">
                <a:solidFill>
                  <a:schemeClr val="tx1"/>
                </a:solidFill>
              </a:rPr>
              <a:t>: </a:t>
            </a:r>
            <a:r>
              <a:rPr lang="en-US" b="1" dirty="0">
                <a:solidFill>
                  <a:schemeClr val="tx1"/>
                </a:solidFill>
              </a:rPr>
              <a:t>What did they ask you?</a:t>
            </a:r>
          </a:p>
          <a:p>
            <a:r>
              <a:rPr lang="en-US" smtClean="0">
                <a:solidFill>
                  <a:schemeClr val="tx1"/>
                </a:solidFill>
              </a:rPr>
              <a:t>Homework</a:t>
            </a:r>
            <a:endParaRPr lang="en-GB" dirty="0">
              <a:solidFill>
                <a:schemeClr val="tx1"/>
              </a:solidFill>
            </a:endParaRPr>
          </a:p>
        </p:txBody>
      </p:sp>
      <p:sp>
        <p:nvSpPr>
          <p:cNvPr id="28" name="Rounded Rectangle 27"/>
          <p:cNvSpPr/>
          <p:nvPr/>
        </p:nvSpPr>
        <p:spPr>
          <a:xfrm>
            <a:off x="3059124" y="4683651"/>
            <a:ext cx="1835914" cy="601345"/>
          </a:xfrm>
          <a:prstGeom prst="roundRect">
            <a:avLst/>
          </a:prstGeom>
          <a:solidFill>
            <a:srgbClr val="F37D91"/>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solidFill>
                  <a:schemeClr val="tx1"/>
                </a:solidFill>
              </a:rPr>
              <a:t>PRODUCTION</a:t>
            </a:r>
            <a:endParaRPr lang="en-GB" b="1" dirty="0">
              <a:solidFill>
                <a:schemeClr val="tx1"/>
              </a:solidFill>
            </a:endParaRPr>
          </a:p>
        </p:txBody>
      </p:sp>
      <p:cxnSp>
        <p:nvCxnSpPr>
          <p:cNvPr id="32" name="Curved Connector 31"/>
          <p:cNvCxnSpPr>
            <a:stCxn id="28" idx="1"/>
            <a:endCxn id="27" idx="0"/>
          </p:cNvCxnSpPr>
          <p:nvPr/>
        </p:nvCxnSpPr>
        <p:spPr>
          <a:xfrm rot="10800000" flipV="1">
            <a:off x="1682190" y="4984323"/>
            <a:ext cx="1376935" cy="649841"/>
          </a:xfrm>
          <a:prstGeom prst="curvedConnector2">
            <a:avLst/>
          </a:prstGeom>
          <a:ln w="57150">
            <a:solidFill>
              <a:srgbClr val="7192A9"/>
            </a:solidFill>
            <a:tailEnd type="triangle"/>
          </a:ln>
        </p:spPr>
        <p:style>
          <a:lnRef idx="3">
            <a:schemeClr val="accent6"/>
          </a:lnRef>
          <a:fillRef idx="0">
            <a:schemeClr val="accent6"/>
          </a:fillRef>
          <a:effectRef idx="2">
            <a:schemeClr val="accent6"/>
          </a:effectRef>
          <a:fontRef idx="minor">
            <a:schemeClr val="tx1"/>
          </a:fontRef>
        </p:style>
      </p:cxn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p:cNvGrpSpPr/>
          <p:nvPr/>
        </p:nvGrpSpPr>
        <p:grpSpPr>
          <a:xfrm>
            <a:off x="3226" y="-2783"/>
            <a:ext cx="12192000" cy="1083309"/>
            <a:chOff x="0" y="-3"/>
            <a:chExt cx="12192000" cy="1083309"/>
          </a:xfrm>
        </p:grpSpPr>
        <p:sp>
          <p:nvSpPr>
            <p:cNvPr id="38" name="Round Single Corner Rectangle 37"/>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ound Single Corner Rectangle 38"/>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ound Single Corner Rectangle 39"/>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591842" y="207799"/>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9" name="TextBox 4"/>
          <p:cNvSpPr txBox="1"/>
          <p:nvPr/>
        </p:nvSpPr>
        <p:spPr>
          <a:xfrm>
            <a:off x="144243" y="959818"/>
            <a:ext cx="6665595" cy="923330"/>
          </a:xfrm>
          <a:prstGeom prst="rect">
            <a:avLst/>
          </a:prstGeom>
          <a:noFill/>
          <a:ln>
            <a:gradFill>
              <a:gsLst>
                <a:gs pos="0">
                  <a:srgbClr val="FE4444"/>
                </a:gs>
                <a:gs pos="100000">
                  <a:srgbClr val="832B2B"/>
                </a:gs>
              </a:gsLst>
            </a:gradFill>
          </a:ln>
        </p:spPr>
        <p:txBody>
          <a:bodyPr wrap="square" rtlCol="0">
            <a:spAutoFit/>
          </a:bodyPr>
          <a:lstStyle/>
          <a:p>
            <a:pPr algn="ctr"/>
            <a:r>
              <a:rPr lang="en-US" sz="5400" b="1">
                <a:solidFill>
                  <a:srgbClr val="C00000"/>
                </a:solidFill>
                <a:effectLst>
                  <a:outerShdw blurRad="38100" dist="38100" dir="2700000" algn="tl">
                    <a:srgbClr val="000000">
                      <a:alpha val="43137"/>
                    </a:srgbClr>
                  </a:outerShdw>
                </a:effectLst>
              </a:rPr>
              <a:t>Watch </a:t>
            </a:r>
            <a:r>
              <a:rPr lang="en-US" sz="5400" b="1" smtClean="0">
                <a:solidFill>
                  <a:srgbClr val="C00000"/>
                </a:solidFill>
                <a:effectLst>
                  <a:outerShdw blurRad="38100" dist="38100" dir="2700000" algn="tl">
                    <a:srgbClr val="000000">
                      <a:alpha val="43137"/>
                    </a:srgbClr>
                  </a:outerShdw>
                </a:effectLst>
              </a:rPr>
              <a:t>a video. </a:t>
            </a:r>
            <a:endParaRPr lang="en-US" sz="5400" b="1" dirty="0">
              <a:solidFill>
                <a:srgbClr val="C00000"/>
              </a:solidFill>
              <a:effectLst>
                <a:outerShdw blurRad="38100" dist="38100" dir="2700000" algn="tl">
                  <a:srgbClr val="000000">
                    <a:alpha val="43137"/>
                  </a:srgbClr>
                </a:outerShdw>
              </a:effectLst>
            </a:endParaRPr>
          </a:p>
        </p:txBody>
      </p:sp>
      <p:pic>
        <p:nvPicPr>
          <p:cNvPr id="3" name="Reported Speech 5- Reporting questions">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731010" y="1935156"/>
            <a:ext cx="9020810" cy="50342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p:cNvGrpSpPr/>
          <p:nvPr/>
        </p:nvGrpSpPr>
        <p:grpSpPr>
          <a:xfrm>
            <a:off x="3226" y="-2783"/>
            <a:ext cx="12192000" cy="1083309"/>
            <a:chOff x="0" y="-3"/>
            <a:chExt cx="12192000" cy="1083309"/>
          </a:xfrm>
        </p:grpSpPr>
        <p:sp>
          <p:nvSpPr>
            <p:cNvPr id="38" name="Round Single Corner Rectangle 37"/>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ound Single Corner Rectangle 38"/>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ound Single Corner Rectangle 39"/>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591842" y="207799"/>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17" name="TextBox 3"/>
          <p:cNvSpPr txBox="1"/>
          <p:nvPr/>
        </p:nvSpPr>
        <p:spPr>
          <a:xfrm>
            <a:off x="433218" y="2571995"/>
            <a:ext cx="11520834" cy="1754326"/>
          </a:xfrm>
          <a:prstGeom prst="rect">
            <a:avLst/>
          </a:prstGeom>
          <a:noFill/>
        </p:spPr>
        <p:txBody>
          <a:bodyPr wrap="square" rtlCol="0">
            <a:spAutoFit/>
          </a:bodyPr>
          <a:lstStyle/>
          <a:p>
            <a:pPr algn="ctr"/>
            <a:r>
              <a:rPr lang="en-US" sz="5400" b="1">
                <a:solidFill>
                  <a:srgbClr val="EF4B66"/>
                </a:solidFill>
              </a:rPr>
              <a:t>How </a:t>
            </a:r>
            <a:r>
              <a:rPr lang="en-US" sz="5400" b="1" smtClean="0">
                <a:solidFill>
                  <a:srgbClr val="EF4B66"/>
                </a:solidFill>
              </a:rPr>
              <a:t>do we </a:t>
            </a:r>
            <a:r>
              <a:rPr lang="en-US" sz="5400" b="1" dirty="0">
                <a:solidFill>
                  <a:srgbClr val="EF4B66"/>
                </a:solidFill>
              </a:rPr>
              <a:t>use </a:t>
            </a:r>
            <a:r>
              <a:rPr lang="en-US" sz="5400" b="1">
                <a:solidFill>
                  <a:srgbClr val="EF4B66"/>
                </a:solidFill>
              </a:rPr>
              <a:t>reported </a:t>
            </a:r>
            <a:r>
              <a:rPr lang="en-US" sz="5400" b="1" smtClean="0">
                <a:solidFill>
                  <a:srgbClr val="EF4B66"/>
                </a:solidFill>
              </a:rPr>
              <a:t>speech </a:t>
            </a:r>
          </a:p>
          <a:p>
            <a:pPr algn="ctr"/>
            <a:r>
              <a:rPr lang="en-US" sz="5400" b="1" smtClean="0">
                <a:solidFill>
                  <a:srgbClr val="EF4B66"/>
                </a:solidFill>
              </a:rPr>
              <a:t>for questions?</a:t>
            </a:r>
            <a:endParaRPr lang="en-US" sz="5400" b="1" dirty="0">
              <a:solidFill>
                <a:srgbClr val="EF4B66"/>
              </a:solidFill>
            </a:endParaRPr>
          </a:p>
        </p:txBody>
      </p:sp>
    </p:spTree>
  </p:cSld>
  <p:clrMapOvr>
    <a:masterClrMapping/>
  </p:clrMapOvr>
  <p:timing>
    <p:tnLst>
      <p:par>
        <p:cTn id="1" dur="indefinite" restart="never" nodeType="tmRoot"/>
      </p:par>
    </p:tnLst>
    <p:bldLst>
      <p:bldP spid="17"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2349" t="1158" r="5872" b="57309"/>
          <a:stretch/>
        </p:blipFill>
        <p:spPr>
          <a:xfrm>
            <a:off x="0" y="995415"/>
            <a:ext cx="6189275" cy="3247389"/>
          </a:xfrm>
          <a:prstGeom prst="rect">
            <a:avLst/>
          </a:prstGeom>
        </p:spPr>
      </p:pic>
      <p:grpSp>
        <p:nvGrpSpPr>
          <p:cNvPr id="37" name="Group 36"/>
          <p:cNvGrpSpPr/>
          <p:nvPr/>
        </p:nvGrpSpPr>
        <p:grpSpPr>
          <a:xfrm>
            <a:off x="0" y="0"/>
            <a:ext cx="12192000" cy="1083309"/>
            <a:chOff x="0" y="-3"/>
            <a:chExt cx="12192000" cy="1083309"/>
          </a:xfrm>
        </p:grpSpPr>
        <p:sp>
          <p:nvSpPr>
            <p:cNvPr id="38" name="Round Single Corner Rectangle 37"/>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ound Single Corner Rectangle 38"/>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ound Single Corner Rectangle 39"/>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527072" y="17541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pic>
        <p:nvPicPr>
          <p:cNvPr id="14" name="Picture 13"/>
          <p:cNvPicPr>
            <a:picLocks noChangeAspect="1"/>
          </p:cNvPicPr>
          <p:nvPr/>
        </p:nvPicPr>
        <p:blipFill rotWithShape="1">
          <a:blip r:embed="rId3"/>
          <a:srcRect l="5369" t="43723" r="5871" b="5915"/>
          <a:stretch/>
        </p:blipFill>
        <p:spPr>
          <a:xfrm>
            <a:off x="6287443" y="2707003"/>
            <a:ext cx="5617890" cy="3695701"/>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1905" y="1905"/>
            <a:ext cx="12192000" cy="1083309"/>
            <a:chOff x="0" y="-3"/>
            <a:chExt cx="12192000" cy="1083309"/>
          </a:xfrm>
        </p:grpSpPr>
        <p:sp>
          <p:nvSpPr>
            <p:cNvPr id="20" name="Round Single Corner Rectangle 19"/>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 Single Corner Rectangle 21"/>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135939"/>
            <a:ext cx="4132696"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PRESENTATION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5" name="Content Placeholder 4"/>
          <p:cNvSpPr>
            <a:spLocks noGrp="1"/>
          </p:cNvSpPr>
          <p:nvPr>
            <p:ph idx="1"/>
          </p:nvPr>
        </p:nvSpPr>
        <p:spPr>
          <a:xfrm>
            <a:off x="143590" y="1081720"/>
            <a:ext cx="2409825" cy="869950"/>
          </a:xfrm>
        </p:spPr>
        <p:txBody>
          <a:bodyPr/>
          <a:lstStyle/>
          <a:p>
            <a:pPr marL="0" indent="0">
              <a:buNone/>
            </a:pPr>
            <a:r>
              <a:rPr lang="en-US" sz="4000" b="1" u="sng">
                <a:solidFill>
                  <a:srgbClr val="7030A0"/>
                </a:solidFill>
              </a:rPr>
              <a:t>Structure:</a:t>
            </a:r>
          </a:p>
        </p:txBody>
      </p:sp>
      <p:sp>
        <p:nvSpPr>
          <p:cNvPr id="100" name="Text Box 99"/>
          <p:cNvSpPr txBox="1"/>
          <p:nvPr/>
        </p:nvSpPr>
        <p:spPr>
          <a:xfrm>
            <a:off x="0" y="1729881"/>
            <a:ext cx="12286535" cy="707886"/>
          </a:xfrm>
          <a:prstGeom prst="rect">
            <a:avLst/>
          </a:prstGeom>
          <a:noFill/>
          <a:ln w="9525">
            <a:noFill/>
          </a:ln>
        </p:spPr>
        <p:txBody>
          <a:bodyPr wrap="square">
            <a:spAutoFit/>
          </a:bodyPr>
          <a:lstStyle/>
          <a:p>
            <a:pPr indent="0"/>
            <a:r>
              <a:rPr lang="en-US" sz="4000" b="0">
                <a:solidFill>
                  <a:srgbClr val="191919"/>
                </a:solidFill>
                <a:latin typeface="Calibri" panose="020F0502020204030204" pitchFamily="34" charset="0"/>
                <a:cs typeface="EF Circular Latin" charset="0"/>
              </a:rPr>
              <a:t>S +</a:t>
            </a:r>
            <a:r>
              <a:rPr lang="en-US" sz="4000" b="0">
                <a:solidFill>
                  <a:srgbClr val="FF0000"/>
                </a:solidFill>
                <a:latin typeface="Calibri" panose="020F0502020204030204" pitchFamily="34" charset="0"/>
                <a:cs typeface="EF Circular Latin" charset="0"/>
              </a:rPr>
              <a:t> </a:t>
            </a:r>
            <a:r>
              <a:rPr lang="en-US" sz="4000" b="0" i="1" smtClean="0">
                <a:solidFill>
                  <a:srgbClr val="C00000"/>
                </a:solidFill>
                <a:latin typeface="Calibri" panose="020F0502020204030204" pitchFamily="34" charset="0"/>
                <a:cs typeface="EF Circular Latin" charset="0"/>
              </a:rPr>
              <a:t>ask</a:t>
            </a:r>
            <a:r>
              <a:rPr lang="en-US" sz="4000" smtClean="0">
                <a:solidFill>
                  <a:srgbClr val="C00000"/>
                </a:solidFill>
                <a:latin typeface="Calibri" panose="020F0502020204030204" pitchFamily="34" charset="0"/>
                <a:cs typeface="EF Circular Latin" charset="0"/>
              </a:rPr>
              <a:t>/</a:t>
            </a:r>
            <a:r>
              <a:rPr lang="en-US" sz="4000" b="0" i="1" smtClean="0">
                <a:solidFill>
                  <a:srgbClr val="C00000"/>
                </a:solidFill>
                <a:latin typeface="Calibri" panose="020F0502020204030204" pitchFamily="34" charset="0"/>
                <a:cs typeface="EF Circular Latin" charset="0"/>
              </a:rPr>
              <a:t>wonder/want </a:t>
            </a:r>
            <a:r>
              <a:rPr lang="en-US" sz="4000" b="0" i="1">
                <a:solidFill>
                  <a:srgbClr val="C00000"/>
                </a:solidFill>
                <a:latin typeface="Calibri" panose="020F0502020204030204" pitchFamily="34" charset="0"/>
                <a:cs typeface="EF Circular Latin" charset="0"/>
              </a:rPr>
              <a:t>to </a:t>
            </a:r>
            <a:r>
              <a:rPr lang="en-US" sz="4000" b="0" i="1" smtClean="0">
                <a:solidFill>
                  <a:srgbClr val="C00000"/>
                </a:solidFill>
                <a:latin typeface="Calibri" panose="020F0502020204030204" pitchFamily="34" charset="0"/>
                <a:cs typeface="EF Circular Latin" charset="0"/>
              </a:rPr>
              <a:t>know</a:t>
            </a:r>
            <a:r>
              <a:rPr lang="en-US" sz="4000" b="0" smtClean="0">
                <a:solidFill>
                  <a:srgbClr val="C00000"/>
                </a:solidFill>
                <a:latin typeface="Calibri" panose="020F0502020204030204" pitchFamily="34" charset="0"/>
                <a:cs typeface="EF Circular Latin" charset="0"/>
              </a:rPr>
              <a:t> </a:t>
            </a:r>
            <a:r>
              <a:rPr lang="en-US" sz="4000" b="0">
                <a:solidFill>
                  <a:srgbClr val="191919"/>
                </a:solidFill>
                <a:latin typeface="Calibri" panose="020F0502020204030204" pitchFamily="34" charset="0"/>
                <a:cs typeface="EF Circular Latin" charset="0"/>
              </a:rPr>
              <a:t>+ </a:t>
            </a:r>
            <a:r>
              <a:rPr lang="en-US" sz="4000" b="0">
                <a:solidFill>
                  <a:srgbClr val="00B050"/>
                </a:solidFill>
                <a:latin typeface="Calibri" panose="020F0502020204030204" pitchFamily="34" charset="0"/>
                <a:cs typeface="EF Circular Latin" charset="0"/>
              </a:rPr>
              <a:t>question word </a:t>
            </a:r>
            <a:r>
              <a:rPr lang="en-US" sz="4000" b="0">
                <a:solidFill>
                  <a:srgbClr val="191919"/>
                </a:solidFill>
                <a:latin typeface="Calibri" panose="020F0502020204030204" pitchFamily="34" charset="0"/>
                <a:cs typeface="EF Circular Latin" charset="0"/>
              </a:rPr>
              <a:t>+</a:t>
            </a:r>
            <a:r>
              <a:rPr lang="en-US" sz="4000" b="0">
                <a:solidFill>
                  <a:srgbClr val="FFFF00"/>
                </a:solidFill>
                <a:latin typeface="Calibri" panose="020F0502020204030204" pitchFamily="34" charset="0"/>
                <a:cs typeface="EF Circular Latin" charset="0"/>
              </a:rPr>
              <a:t> </a:t>
            </a:r>
            <a:r>
              <a:rPr lang="en-US" sz="4000" b="0" smtClean="0">
                <a:solidFill>
                  <a:schemeClr val="accent5"/>
                </a:solidFill>
                <a:latin typeface="Calibri" panose="020F0502020204030204" pitchFamily="34" charset="0"/>
                <a:cs typeface="EF Circular Latin" charset="0"/>
              </a:rPr>
              <a:t>clause</a:t>
            </a:r>
            <a:r>
              <a:rPr lang="en-US" sz="4000" b="0" smtClean="0">
                <a:latin typeface="Calibri" panose="020F0502020204030204" pitchFamily="34" charset="0"/>
                <a:cs typeface="EF Circular Latin" charset="0"/>
              </a:rPr>
              <a:t>.</a:t>
            </a:r>
            <a:endParaRPr lang="en-US" sz="4000" b="0">
              <a:solidFill>
                <a:srgbClr val="FFFF00"/>
              </a:solidFill>
              <a:latin typeface="Calibri" panose="020F0502020204030204" pitchFamily="34" charset="0"/>
              <a:cs typeface="EF Circular Latin" charset="0"/>
            </a:endParaRPr>
          </a:p>
        </p:txBody>
      </p:sp>
      <p:sp>
        <p:nvSpPr>
          <p:cNvPr id="8" name="Content Placeholder 4"/>
          <p:cNvSpPr/>
          <p:nvPr/>
        </p:nvSpPr>
        <p:spPr>
          <a:xfrm>
            <a:off x="143590" y="2437767"/>
            <a:ext cx="2186305" cy="8699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b="1" u="sng">
                <a:solidFill>
                  <a:srgbClr val="7030A0"/>
                </a:solidFill>
              </a:rPr>
              <a:t>Example:</a:t>
            </a:r>
          </a:p>
        </p:txBody>
      </p:sp>
      <p:sp>
        <p:nvSpPr>
          <p:cNvPr id="10" name="Text Box 9"/>
          <p:cNvSpPr txBox="1"/>
          <p:nvPr/>
        </p:nvSpPr>
        <p:spPr>
          <a:xfrm>
            <a:off x="827167" y="3196734"/>
            <a:ext cx="9316958" cy="3415030"/>
          </a:xfrm>
          <a:prstGeom prst="rect">
            <a:avLst/>
          </a:prstGeom>
          <a:noFill/>
          <a:ln w="9525">
            <a:noFill/>
          </a:ln>
        </p:spPr>
        <p:txBody>
          <a:bodyPr wrap="square">
            <a:spAutoFit/>
          </a:bodyPr>
          <a:lstStyle/>
          <a:p>
            <a:pPr indent="0"/>
            <a:r>
              <a:rPr lang="en-US" sz="3600" i="1" smtClean="0">
                <a:solidFill>
                  <a:srgbClr val="191919"/>
                </a:solidFill>
                <a:latin typeface="Calibri" panose="020F0502020204030204" pitchFamily="34" charset="0"/>
                <a:cs typeface="EF Circular Latin" charset="0"/>
              </a:rPr>
              <a:t>“</a:t>
            </a:r>
            <a:r>
              <a:rPr lang="en-US" sz="3600" b="0" i="1" smtClean="0">
                <a:solidFill>
                  <a:srgbClr val="191919"/>
                </a:solidFill>
                <a:latin typeface="Calibri" panose="020F0502020204030204" pitchFamily="34" charset="0"/>
                <a:cs typeface="EF Circular Latin" charset="0"/>
              </a:rPr>
              <a:t>What </a:t>
            </a:r>
            <a:r>
              <a:rPr lang="en-US" sz="3600" b="0" i="1">
                <a:solidFill>
                  <a:srgbClr val="191919"/>
                </a:solidFill>
                <a:latin typeface="Calibri" panose="020F0502020204030204" pitchFamily="34" charset="0"/>
                <a:cs typeface="EF Circular Latin" charset="0"/>
              </a:rPr>
              <a:t>time does the train leave?”</a:t>
            </a:r>
          </a:p>
          <a:p>
            <a:pPr indent="0"/>
            <a:r>
              <a:rPr lang="en-US" sz="3600" b="0" smtClean="0">
                <a:solidFill>
                  <a:srgbClr val="191919"/>
                </a:solidFill>
                <a:latin typeface="Calibri" panose="020F0502020204030204" pitchFamily="34" charset="0"/>
                <a:cs typeface="EF Circular Latin" charset="0"/>
                <a:sym typeface="Wingdings 3" panose="05040102010807070707" pitchFamily="18" charset="2"/>
              </a:rPr>
              <a:t></a:t>
            </a:r>
            <a:r>
              <a:rPr lang="en-US" sz="3600" b="0" smtClean="0">
                <a:solidFill>
                  <a:srgbClr val="191919"/>
                </a:solidFill>
                <a:latin typeface="Calibri" panose="020F0502020204030204" pitchFamily="34" charset="0"/>
                <a:cs typeface="EF Circular Latin" charset="0"/>
              </a:rPr>
              <a:t> </a:t>
            </a:r>
            <a:r>
              <a:rPr lang="en-US" sz="3600" b="0">
                <a:solidFill>
                  <a:srgbClr val="191919"/>
                </a:solidFill>
                <a:latin typeface="Calibri" panose="020F0502020204030204" pitchFamily="34" charset="0"/>
                <a:cs typeface="EF Circular Latin" charset="0"/>
              </a:rPr>
              <a:t>He </a:t>
            </a:r>
            <a:r>
              <a:rPr lang="en-US" sz="3600" b="0">
                <a:solidFill>
                  <a:srgbClr val="C00000"/>
                </a:solidFill>
                <a:latin typeface="Calibri" panose="020F0502020204030204" pitchFamily="34" charset="0"/>
                <a:cs typeface="EF Circular Latin" charset="0"/>
              </a:rPr>
              <a:t>asked</a:t>
            </a:r>
            <a:r>
              <a:rPr lang="en-US" sz="3600" b="0">
                <a:solidFill>
                  <a:srgbClr val="191919"/>
                </a:solidFill>
                <a:latin typeface="Calibri" panose="020F0502020204030204" pitchFamily="34" charset="0"/>
                <a:cs typeface="EF Circular Latin" charset="0"/>
              </a:rPr>
              <a:t> me </a:t>
            </a:r>
            <a:r>
              <a:rPr lang="en-US" sz="3600" b="0">
                <a:solidFill>
                  <a:srgbClr val="00B050"/>
                </a:solidFill>
                <a:latin typeface="Calibri" panose="020F0502020204030204" pitchFamily="34" charset="0"/>
                <a:cs typeface="EF Circular Latin" charset="0"/>
              </a:rPr>
              <a:t>what time</a:t>
            </a:r>
            <a:r>
              <a:rPr lang="en-US" sz="3600" b="0">
                <a:solidFill>
                  <a:srgbClr val="191919"/>
                </a:solidFill>
                <a:latin typeface="Calibri" panose="020F0502020204030204" pitchFamily="34" charset="0"/>
                <a:cs typeface="EF Circular Latin" charset="0"/>
              </a:rPr>
              <a:t> </a:t>
            </a:r>
            <a:r>
              <a:rPr lang="en-US" sz="3600" b="0">
                <a:solidFill>
                  <a:schemeClr val="accent5"/>
                </a:solidFill>
                <a:latin typeface="Calibri" panose="020F0502020204030204" pitchFamily="34" charset="0"/>
                <a:cs typeface="EF Circular Latin" charset="0"/>
              </a:rPr>
              <a:t>the train left</a:t>
            </a:r>
            <a:r>
              <a:rPr lang="en-US" sz="3600" b="0">
                <a:latin typeface="Calibri" panose="020F0502020204030204" pitchFamily="34" charset="0"/>
                <a:cs typeface="EF Circular Latin" charset="0"/>
              </a:rPr>
              <a:t>.</a:t>
            </a:r>
          </a:p>
          <a:p>
            <a:pPr indent="0"/>
            <a:r>
              <a:rPr lang="en-US" sz="3600" b="0" i="1">
                <a:solidFill>
                  <a:srgbClr val="191919"/>
                </a:solidFill>
                <a:latin typeface="Calibri" panose="020F0502020204030204" pitchFamily="34" charset="0"/>
                <a:cs typeface="EF Circular Latin" charset="0"/>
              </a:rPr>
              <a:t>“Where did he go?” </a:t>
            </a:r>
          </a:p>
          <a:p>
            <a:pPr indent="0"/>
            <a:r>
              <a:rPr lang="en-US" sz="3600">
                <a:solidFill>
                  <a:srgbClr val="191919"/>
                </a:solidFill>
                <a:latin typeface="Calibri" panose="020F0502020204030204" pitchFamily="34" charset="0"/>
                <a:cs typeface="EF Circular Latin" charset="0"/>
                <a:sym typeface="Wingdings 3" panose="05040102010807070707" pitchFamily="18" charset="2"/>
              </a:rPr>
              <a:t></a:t>
            </a:r>
            <a:r>
              <a:rPr lang="en-US" sz="3600" b="0" smtClean="0">
                <a:solidFill>
                  <a:srgbClr val="191919"/>
                </a:solidFill>
                <a:latin typeface="Calibri" panose="020F0502020204030204" pitchFamily="34" charset="0"/>
                <a:cs typeface="EF Circular Latin" charset="0"/>
              </a:rPr>
              <a:t> </a:t>
            </a:r>
            <a:r>
              <a:rPr lang="en-US" sz="3600" b="0">
                <a:solidFill>
                  <a:srgbClr val="191919"/>
                </a:solidFill>
                <a:latin typeface="Calibri" panose="020F0502020204030204" pitchFamily="34" charset="0"/>
                <a:cs typeface="EF Circular Latin" charset="0"/>
              </a:rPr>
              <a:t>She </a:t>
            </a:r>
            <a:r>
              <a:rPr lang="en-US" sz="3600" b="0">
                <a:solidFill>
                  <a:srgbClr val="C00000"/>
                </a:solidFill>
                <a:latin typeface="Calibri" panose="020F0502020204030204" pitchFamily="34" charset="0"/>
                <a:cs typeface="EF Circular Latin" charset="0"/>
              </a:rPr>
              <a:t>wanted to know </a:t>
            </a:r>
            <a:r>
              <a:rPr lang="en-US" sz="3600" b="0">
                <a:solidFill>
                  <a:srgbClr val="00B050"/>
                </a:solidFill>
                <a:latin typeface="Calibri" panose="020F0502020204030204" pitchFamily="34" charset="0"/>
                <a:cs typeface="EF Circular Latin" charset="0"/>
              </a:rPr>
              <a:t>where</a:t>
            </a:r>
            <a:r>
              <a:rPr lang="en-US" sz="3600" b="0">
                <a:solidFill>
                  <a:srgbClr val="191919"/>
                </a:solidFill>
                <a:latin typeface="Calibri" panose="020F0502020204030204" pitchFamily="34" charset="0"/>
                <a:cs typeface="EF Circular Latin" charset="0"/>
              </a:rPr>
              <a:t> </a:t>
            </a:r>
            <a:r>
              <a:rPr lang="en-US" sz="3600" b="0">
                <a:solidFill>
                  <a:schemeClr val="accent5"/>
                </a:solidFill>
                <a:latin typeface="Calibri" panose="020F0502020204030204" pitchFamily="34" charset="0"/>
                <a:cs typeface="EF Circular Latin" charset="0"/>
              </a:rPr>
              <a:t>he had </a:t>
            </a:r>
            <a:r>
              <a:rPr lang="en-US" sz="3600" b="0" smtClean="0">
                <a:solidFill>
                  <a:schemeClr val="accent5"/>
                </a:solidFill>
                <a:latin typeface="Calibri" panose="020F0502020204030204" pitchFamily="34" charset="0"/>
                <a:cs typeface="EF Circular Latin" charset="0"/>
              </a:rPr>
              <a:t>gone</a:t>
            </a:r>
            <a:r>
              <a:rPr lang="en-US" sz="3600" b="0" smtClean="0">
                <a:latin typeface="Calibri" panose="020F0502020204030204" pitchFamily="34" charset="0"/>
                <a:cs typeface="EF Circular Latin" charset="0"/>
              </a:rPr>
              <a:t>.</a:t>
            </a:r>
            <a:endParaRPr lang="en-US" sz="3600" b="0">
              <a:latin typeface="Calibri" panose="020F0502020204030204" pitchFamily="34" charset="0"/>
              <a:cs typeface="EF Circular Latin" charset="0"/>
            </a:endParaRPr>
          </a:p>
          <a:p>
            <a:pPr indent="0"/>
            <a:r>
              <a:rPr lang="en-US" sz="3600" b="0" i="1">
                <a:solidFill>
                  <a:srgbClr val="191919"/>
                </a:solidFill>
                <a:latin typeface="Calibri" panose="020F0502020204030204" pitchFamily="34" charset="0"/>
                <a:cs typeface="EF Circular Latin" charset="0"/>
              </a:rPr>
              <a:t>“When could you get this done by?”</a:t>
            </a:r>
          </a:p>
          <a:p>
            <a:pPr indent="0"/>
            <a:r>
              <a:rPr lang="en-US" sz="3600">
                <a:solidFill>
                  <a:srgbClr val="191919"/>
                </a:solidFill>
                <a:latin typeface="Calibri" panose="020F0502020204030204" pitchFamily="34" charset="0"/>
                <a:cs typeface="EF Circular Latin" charset="0"/>
                <a:sym typeface="Wingdings 3" panose="05040102010807070707" pitchFamily="18" charset="2"/>
              </a:rPr>
              <a:t></a:t>
            </a:r>
            <a:r>
              <a:rPr lang="en-US" sz="3600" b="0" smtClean="0">
                <a:solidFill>
                  <a:srgbClr val="191919"/>
                </a:solidFill>
                <a:latin typeface="Calibri" panose="020F0502020204030204" pitchFamily="34" charset="0"/>
                <a:cs typeface="EF Circular Latin" charset="0"/>
              </a:rPr>
              <a:t> </a:t>
            </a:r>
            <a:r>
              <a:rPr lang="en-US" sz="3600" b="0">
                <a:solidFill>
                  <a:srgbClr val="191919"/>
                </a:solidFill>
                <a:latin typeface="Calibri" panose="020F0502020204030204" pitchFamily="34" charset="0"/>
                <a:cs typeface="EF Circular Latin" charset="0"/>
              </a:rPr>
              <a:t>He </a:t>
            </a:r>
            <a:r>
              <a:rPr lang="en-US" sz="3600" b="0">
                <a:solidFill>
                  <a:srgbClr val="C00000"/>
                </a:solidFill>
                <a:latin typeface="Calibri" panose="020F0502020204030204" pitchFamily="34" charset="0"/>
                <a:cs typeface="EF Circular Latin" charset="0"/>
              </a:rPr>
              <a:t>wondered</a:t>
            </a:r>
            <a:r>
              <a:rPr lang="en-US" sz="3600" b="0">
                <a:solidFill>
                  <a:srgbClr val="191919"/>
                </a:solidFill>
                <a:latin typeface="Calibri" panose="020F0502020204030204" pitchFamily="34" charset="0"/>
                <a:cs typeface="EF Circular Latin" charset="0"/>
              </a:rPr>
              <a:t> </a:t>
            </a:r>
            <a:r>
              <a:rPr lang="en-US" sz="3600" b="0">
                <a:solidFill>
                  <a:srgbClr val="00B050"/>
                </a:solidFill>
                <a:latin typeface="Calibri" panose="020F0502020204030204" pitchFamily="34" charset="0"/>
                <a:cs typeface="EF Circular Latin" charset="0"/>
              </a:rPr>
              <a:t>when </a:t>
            </a:r>
            <a:r>
              <a:rPr lang="en-US" sz="3600" b="0">
                <a:solidFill>
                  <a:schemeClr val="accent5"/>
                </a:solidFill>
                <a:latin typeface="Calibri" panose="020F0502020204030204" pitchFamily="34" charset="0"/>
                <a:cs typeface="EF Circular Latin" charset="0"/>
              </a:rPr>
              <a:t>we could get it done by</a:t>
            </a:r>
            <a:r>
              <a:rPr lang="en-US" sz="3600" b="0">
                <a:latin typeface="Calibri" panose="020F0502020204030204" pitchFamily="34" charset="0"/>
                <a:cs typeface="EF Circular Latin"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box(in)">
                                      <p:cBhvr>
                                        <p:cTn id="7" dur="2000"/>
                                        <p:tgtEl>
                                          <p:spTgt spid="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0">
                                            <p:txEl>
                                              <p:pRg st="3" end="3"/>
                                            </p:txEl>
                                          </p:spTgt>
                                        </p:tgtEl>
                                        <p:attrNameLst>
                                          <p:attrName>style.visibility</p:attrName>
                                        </p:attrNameLst>
                                      </p:cBhvr>
                                      <p:to>
                                        <p:strVal val="visible"/>
                                      </p:to>
                                    </p:set>
                                    <p:animEffect transition="in" filter="box(in)">
                                      <p:cBhvr>
                                        <p:cTn id="12" dur="2000"/>
                                        <p:tgtEl>
                                          <p:spTgt spid="10">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0">
                                            <p:txEl>
                                              <p:pRg st="5" end="5"/>
                                            </p:txEl>
                                          </p:spTgt>
                                        </p:tgtEl>
                                        <p:attrNameLst>
                                          <p:attrName>style.visibility</p:attrName>
                                        </p:attrNameLst>
                                      </p:cBhvr>
                                      <p:to>
                                        <p:strVal val="visible"/>
                                      </p:to>
                                    </p:set>
                                    <p:animEffect transition="in" filter="box(in)">
                                      <p:cBhvr>
                                        <p:cTn id="17" dur="20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905" y="1905"/>
            <a:ext cx="12192000" cy="1083309"/>
            <a:chOff x="0" y="-3"/>
            <a:chExt cx="12192000" cy="1083309"/>
          </a:xfrm>
        </p:grpSpPr>
        <p:sp>
          <p:nvSpPr>
            <p:cNvPr id="19" name="Round Single Corner Rectangle 18"/>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989965" y="1298575"/>
            <a:ext cx="10060305" cy="460375"/>
          </a:xfrm>
          <a:prstGeom prst="rect">
            <a:avLst/>
          </a:prstGeom>
          <a:noFill/>
          <a:effectLst/>
        </p:spPr>
        <p:txBody>
          <a:bodyPr wrap="square" rtlCol="0">
            <a:spAutoFit/>
          </a:bodyPr>
          <a:lstStyle/>
          <a:p>
            <a:r>
              <a:rPr lang="en-US" sz="2400" b="1" dirty="0">
                <a:effectLst>
                  <a:glow rad="88900">
                    <a:schemeClr val="bg1"/>
                  </a:glow>
                </a:effectLst>
                <a:cs typeface="Arial" panose="020B0604020202020204" pitchFamily="34" charset="0"/>
              </a:rPr>
              <a:t>Underline the correct word or phrase for each sentence.</a:t>
            </a:r>
          </a:p>
        </p:txBody>
      </p:sp>
      <p:sp>
        <p:nvSpPr>
          <p:cNvPr id="16" name="Rounded Rectangle 15"/>
          <p:cNvSpPr/>
          <p:nvPr/>
        </p:nvSpPr>
        <p:spPr>
          <a:xfrm>
            <a:off x="487067" y="1254947"/>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539852" y="1152307"/>
            <a:ext cx="397035" cy="707886"/>
          </a:xfrm>
          <a:prstGeom prst="rect">
            <a:avLst/>
          </a:prstGeom>
          <a:noFill/>
        </p:spPr>
        <p:txBody>
          <a:bodyPr wrap="square" rtlCol="0">
            <a:spAutoFit/>
          </a:bodyPr>
          <a:lstStyle/>
          <a:p>
            <a:pPr algn="ctr"/>
            <a:r>
              <a:rPr lang="vi-VN" sz="4000" b="1" dirty="0">
                <a:solidFill>
                  <a:schemeClr val="bg1"/>
                </a:solidFill>
                <a:latin typeface="Myriad Pro" pitchFamily="34" charset="0"/>
              </a:rPr>
              <a:t>1</a:t>
            </a:r>
            <a:endParaRPr lang="en-US" sz="4000" b="1" dirty="0">
              <a:solidFill>
                <a:schemeClr val="bg1"/>
              </a:solidFill>
              <a:latin typeface="Myriad Pro" pitchFamily="34" charset="0"/>
            </a:endParaRPr>
          </a:p>
        </p:txBody>
      </p:sp>
      <p:sp>
        <p:nvSpPr>
          <p:cNvPr id="8" name="TextBox 7"/>
          <p:cNvSpPr txBox="1"/>
          <p:nvPr/>
        </p:nvSpPr>
        <p:spPr>
          <a:xfrm>
            <a:off x="487067" y="186930"/>
            <a:ext cx="4132696"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PRESENTATION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6" name="Text Box 25"/>
          <p:cNvSpPr txBox="1"/>
          <p:nvPr/>
        </p:nvSpPr>
        <p:spPr>
          <a:xfrm>
            <a:off x="11101070" y="2372360"/>
            <a:ext cx="309880" cy="368300"/>
          </a:xfrm>
          <a:prstGeom prst="rect">
            <a:avLst/>
          </a:prstGeom>
          <a:noFill/>
        </p:spPr>
        <p:txBody>
          <a:bodyPr wrap="none" rtlCol="0">
            <a:spAutoFit/>
          </a:bodyPr>
          <a:lstStyle/>
          <a:p>
            <a:endParaRPr lang="en-US"/>
          </a:p>
        </p:txBody>
      </p:sp>
      <p:sp>
        <p:nvSpPr>
          <p:cNvPr id="3" name="Text Box 2"/>
          <p:cNvSpPr txBox="1"/>
          <p:nvPr/>
        </p:nvSpPr>
        <p:spPr>
          <a:xfrm>
            <a:off x="271780" y="1927286"/>
            <a:ext cx="11644630" cy="4524315"/>
          </a:xfrm>
          <a:prstGeom prst="rect">
            <a:avLst/>
          </a:prstGeom>
          <a:noFill/>
        </p:spPr>
        <p:txBody>
          <a:bodyPr wrap="square" rtlCol="0" anchor="t">
            <a:spAutoFit/>
          </a:bodyPr>
          <a:lstStyle/>
          <a:p>
            <a:r>
              <a:rPr lang="en-US" sz="3200" b="1">
                <a:solidFill>
                  <a:srgbClr val="F26649"/>
                </a:solidFill>
              </a:rPr>
              <a:t>1.</a:t>
            </a:r>
            <a:r>
              <a:rPr lang="en-US" sz="3200">
                <a:solidFill>
                  <a:srgbClr val="F26649"/>
                </a:solidFill>
              </a:rPr>
              <a:t> </a:t>
            </a:r>
            <a:r>
              <a:rPr lang="en-US" sz="3200"/>
              <a:t>He phoned to ask his mother what she was doing </a:t>
            </a:r>
            <a:r>
              <a:rPr lang="en-US" sz="3200" i="1">
                <a:solidFill>
                  <a:srgbClr val="F26649"/>
                </a:solidFill>
              </a:rPr>
              <a:t>now</a:t>
            </a:r>
            <a:r>
              <a:rPr lang="en-US" sz="3200" b="1" i="1"/>
              <a:t> </a:t>
            </a:r>
            <a:r>
              <a:rPr lang="en-US" sz="3200" i="1"/>
              <a:t>/</a:t>
            </a:r>
            <a:r>
              <a:rPr lang="en-US" sz="3200" b="1" i="1"/>
              <a:t> </a:t>
            </a:r>
            <a:r>
              <a:rPr lang="en-US" sz="3200" i="1">
                <a:solidFill>
                  <a:srgbClr val="F26649"/>
                </a:solidFill>
              </a:rPr>
              <a:t>then</a:t>
            </a:r>
            <a:r>
              <a:rPr lang="en-US" sz="3200" b="1" i="1"/>
              <a:t>.</a:t>
            </a:r>
            <a:r>
              <a:rPr lang="en-US" sz="3200" b="1"/>
              <a:t> </a:t>
            </a:r>
          </a:p>
          <a:p>
            <a:r>
              <a:rPr lang="en-US" sz="3200" b="1">
                <a:solidFill>
                  <a:srgbClr val="F26649"/>
                </a:solidFill>
              </a:rPr>
              <a:t>2. </a:t>
            </a:r>
            <a:r>
              <a:rPr lang="en-US" sz="3200"/>
              <a:t>Ann wondered what plants Vietnamese people</a:t>
            </a:r>
            <a:r>
              <a:rPr lang="en-US" sz="3200" b="1" i="1"/>
              <a:t> </a:t>
            </a:r>
            <a:r>
              <a:rPr lang="en-US" sz="3200" i="1">
                <a:solidFill>
                  <a:srgbClr val="F26649"/>
                </a:solidFill>
              </a:rPr>
              <a:t>grow</a:t>
            </a:r>
            <a:r>
              <a:rPr lang="en-US" sz="3200" b="1" i="1"/>
              <a:t> </a:t>
            </a:r>
            <a:r>
              <a:rPr lang="en-US" sz="3200" i="1"/>
              <a:t>/</a:t>
            </a:r>
            <a:r>
              <a:rPr lang="en-US" sz="3200" b="1" i="1"/>
              <a:t> </a:t>
            </a:r>
            <a:r>
              <a:rPr lang="en-US" sz="3200" i="1">
                <a:solidFill>
                  <a:srgbClr val="F26649"/>
                </a:solidFill>
              </a:rPr>
              <a:t>grew</a:t>
            </a:r>
            <a:r>
              <a:rPr lang="en-US" sz="3200"/>
              <a:t> for food.</a:t>
            </a:r>
          </a:p>
          <a:p>
            <a:r>
              <a:rPr lang="en-US" sz="3200" b="1">
                <a:solidFill>
                  <a:srgbClr val="F26649"/>
                </a:solidFill>
              </a:rPr>
              <a:t>3.</a:t>
            </a:r>
            <a:r>
              <a:rPr lang="en-US" sz="3200">
                <a:solidFill>
                  <a:srgbClr val="F26649"/>
                </a:solidFill>
              </a:rPr>
              <a:t> </a:t>
            </a:r>
            <a:r>
              <a:rPr lang="en-US" sz="3200"/>
              <a:t>Peter phoned the shop to ask what specialities they are selling </a:t>
            </a:r>
            <a:r>
              <a:rPr lang="en-US" sz="3200" i="1">
                <a:solidFill>
                  <a:srgbClr val="F26649"/>
                </a:solidFill>
              </a:rPr>
              <a:t>there</a:t>
            </a:r>
            <a:r>
              <a:rPr lang="en-US" sz="3200" b="1" i="1"/>
              <a:t> </a:t>
            </a:r>
            <a:r>
              <a:rPr lang="en-US" sz="3200" i="1"/>
              <a:t>/</a:t>
            </a:r>
            <a:r>
              <a:rPr lang="en-US" sz="3200" b="1" i="1"/>
              <a:t> </a:t>
            </a:r>
            <a:r>
              <a:rPr lang="en-US" sz="3200" i="1">
                <a:solidFill>
                  <a:srgbClr val="F26649"/>
                </a:solidFill>
              </a:rPr>
              <a:t>here</a:t>
            </a:r>
            <a:r>
              <a:rPr lang="en-US" sz="3200" i="1"/>
              <a:t>.</a:t>
            </a:r>
            <a:r>
              <a:rPr lang="en-US" sz="3200" b="1" i="1"/>
              <a:t> </a:t>
            </a:r>
            <a:endParaRPr lang="en-US" sz="3200"/>
          </a:p>
          <a:p>
            <a:r>
              <a:rPr lang="en-US" sz="3200" b="1">
                <a:solidFill>
                  <a:srgbClr val="F26649"/>
                </a:solidFill>
              </a:rPr>
              <a:t>4.</a:t>
            </a:r>
            <a:r>
              <a:rPr lang="en-US" sz="3200">
                <a:solidFill>
                  <a:srgbClr val="F26649"/>
                </a:solidFill>
              </a:rPr>
              <a:t> </a:t>
            </a:r>
            <a:r>
              <a:rPr lang="en-US" sz="3200"/>
              <a:t>The student asked his professor what forms of life </a:t>
            </a:r>
            <a:r>
              <a:rPr lang="en-US" sz="3200" i="1">
                <a:solidFill>
                  <a:srgbClr val="F26649"/>
                </a:solidFill>
              </a:rPr>
              <a:t>can</a:t>
            </a:r>
            <a:r>
              <a:rPr lang="en-US" sz="3200" b="1" i="1"/>
              <a:t> </a:t>
            </a:r>
            <a:r>
              <a:rPr lang="en-US" sz="3200" i="1"/>
              <a:t>/</a:t>
            </a:r>
            <a:r>
              <a:rPr lang="en-US" sz="3200" b="1" i="1"/>
              <a:t> </a:t>
            </a:r>
            <a:r>
              <a:rPr lang="en-US" sz="3200" i="1">
                <a:solidFill>
                  <a:srgbClr val="F26649"/>
                </a:solidFill>
              </a:rPr>
              <a:t>could</a:t>
            </a:r>
            <a:r>
              <a:rPr lang="en-US" sz="3200"/>
              <a:t> exist on Mars.</a:t>
            </a:r>
          </a:p>
          <a:p>
            <a:r>
              <a:rPr lang="en-US" sz="3200" b="1">
                <a:solidFill>
                  <a:srgbClr val="F26649"/>
                </a:solidFill>
              </a:rPr>
              <a:t>5.</a:t>
            </a:r>
            <a:r>
              <a:rPr lang="en-US" sz="3200">
                <a:solidFill>
                  <a:srgbClr val="F26649"/>
                </a:solidFill>
              </a:rPr>
              <a:t> </a:t>
            </a:r>
            <a:r>
              <a:rPr lang="en-US" sz="3200"/>
              <a:t>He wanted to know how many planets </a:t>
            </a:r>
            <a:r>
              <a:rPr lang="en-US" sz="3200" i="1">
                <a:solidFill>
                  <a:srgbClr val="F26649"/>
                </a:solidFill>
              </a:rPr>
              <a:t>there were</a:t>
            </a:r>
            <a:r>
              <a:rPr lang="en-US" sz="3200" b="1" i="1"/>
              <a:t> </a:t>
            </a:r>
            <a:r>
              <a:rPr lang="en-US" sz="3200" i="1"/>
              <a:t>/</a:t>
            </a:r>
            <a:r>
              <a:rPr lang="en-US" sz="3200" b="1" i="1"/>
              <a:t> </a:t>
            </a:r>
            <a:r>
              <a:rPr lang="en-US" sz="3200" i="1">
                <a:solidFill>
                  <a:srgbClr val="F26649"/>
                </a:solidFill>
              </a:rPr>
              <a:t>were there</a:t>
            </a:r>
            <a:r>
              <a:rPr lang="en-US" sz="3200" b="1" i="1"/>
              <a:t> </a:t>
            </a:r>
            <a:r>
              <a:rPr lang="en-US" sz="3200"/>
              <a:t>in our solar system.</a:t>
            </a:r>
          </a:p>
        </p:txBody>
      </p:sp>
      <p:cxnSp>
        <p:nvCxnSpPr>
          <p:cNvPr id="4" name="Straight Connector 3"/>
          <p:cNvCxnSpPr/>
          <p:nvPr/>
        </p:nvCxnSpPr>
        <p:spPr>
          <a:xfrm flipV="1">
            <a:off x="9998869" y="2395537"/>
            <a:ext cx="757238" cy="5398"/>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9787255" y="2936559"/>
            <a:ext cx="83312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330200" y="4343400"/>
            <a:ext cx="911225" cy="3175"/>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9998869" y="4856480"/>
            <a:ext cx="874871" cy="508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7211060" y="5814060"/>
            <a:ext cx="1765300" cy="762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down)">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wipe(down)">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wipe(down)">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wipe(down)">
                                      <p:cBhvr>
                                        <p:cTn id="2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905" y="1905"/>
            <a:ext cx="12192000" cy="1083309"/>
            <a:chOff x="0" y="-3"/>
            <a:chExt cx="12192000" cy="1083309"/>
          </a:xfrm>
        </p:grpSpPr>
        <p:sp>
          <p:nvSpPr>
            <p:cNvPr id="19" name="Round Single Corner Rectangle 18"/>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936887" y="1168589"/>
            <a:ext cx="11291570" cy="460375"/>
          </a:xfrm>
          <a:prstGeom prst="rect">
            <a:avLst/>
          </a:prstGeom>
          <a:noFill/>
          <a:effectLst/>
        </p:spPr>
        <p:txBody>
          <a:bodyPr wrap="square" rtlCol="0">
            <a:spAutoFit/>
          </a:bodyPr>
          <a:lstStyle/>
          <a:p>
            <a:r>
              <a:rPr lang="en-US" sz="2400" b="1" dirty="0">
                <a:effectLst>
                  <a:glow rad="88900">
                    <a:schemeClr val="bg1"/>
                  </a:glow>
                </a:effectLst>
                <a:cs typeface="Arial" panose="020B0604020202020204" pitchFamily="34" charset="0"/>
              </a:rPr>
              <a:t> Put the words and phrases in the correct order to make reported questions.</a:t>
            </a:r>
          </a:p>
        </p:txBody>
      </p:sp>
      <p:sp>
        <p:nvSpPr>
          <p:cNvPr id="16" name="Rounded Rectangle 15"/>
          <p:cNvSpPr/>
          <p:nvPr/>
        </p:nvSpPr>
        <p:spPr>
          <a:xfrm>
            <a:off x="487067" y="1130747"/>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539852" y="1028107"/>
            <a:ext cx="397035" cy="706755"/>
          </a:xfrm>
          <a:prstGeom prst="rect">
            <a:avLst/>
          </a:prstGeom>
          <a:noFill/>
        </p:spPr>
        <p:txBody>
          <a:bodyPr wrap="square" rtlCol="0">
            <a:spAutoFit/>
          </a:bodyPr>
          <a:lstStyle/>
          <a:p>
            <a:pPr algn="ctr"/>
            <a:r>
              <a:rPr lang="en-US" altLang="vi-VN" sz="4000" b="1" dirty="0">
                <a:solidFill>
                  <a:schemeClr val="bg1"/>
                </a:solidFill>
                <a:latin typeface="Myriad Pro" pitchFamily="34" charset="0"/>
              </a:rPr>
              <a:t>2</a:t>
            </a:r>
          </a:p>
        </p:txBody>
      </p:sp>
      <p:sp>
        <p:nvSpPr>
          <p:cNvPr id="8" name="TextBox 7"/>
          <p:cNvSpPr txBox="1"/>
          <p:nvPr/>
        </p:nvSpPr>
        <p:spPr>
          <a:xfrm>
            <a:off x="487067" y="186930"/>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PRACTICE</a:t>
            </a:r>
          </a:p>
        </p:txBody>
      </p:sp>
      <p:sp>
        <p:nvSpPr>
          <p:cNvPr id="5" name="Text Box 4"/>
          <p:cNvSpPr txBox="1"/>
          <p:nvPr/>
        </p:nvSpPr>
        <p:spPr>
          <a:xfrm>
            <a:off x="267335" y="1780395"/>
            <a:ext cx="11744960" cy="4985980"/>
          </a:xfrm>
          <a:prstGeom prst="rect">
            <a:avLst/>
          </a:prstGeom>
          <a:noFill/>
        </p:spPr>
        <p:txBody>
          <a:bodyPr wrap="square" rtlCol="0" anchor="t">
            <a:spAutoFit/>
          </a:bodyPr>
          <a:lstStyle/>
          <a:p>
            <a:r>
              <a:rPr lang="en-US" sz="3200" b="1">
                <a:solidFill>
                  <a:srgbClr val="F26649"/>
                </a:solidFill>
              </a:rPr>
              <a:t>1. </a:t>
            </a:r>
            <a:r>
              <a:rPr lang="en-US" sz="3200"/>
              <a:t>how many moons / My little brother / asked me / had / Venus / .</a:t>
            </a:r>
          </a:p>
          <a:p>
            <a:r>
              <a:rPr lang="en-US" sz="3200" smtClean="0">
                <a:sym typeface="Wingdings 3" panose="05040102010807070707" pitchFamily="18" charset="2"/>
              </a:rPr>
              <a:t></a:t>
            </a:r>
            <a:r>
              <a:rPr lang="en-US" sz="3200" b="1" smtClean="0">
                <a:solidFill>
                  <a:srgbClr val="C00000"/>
                </a:solidFill>
              </a:rPr>
              <a:t> </a:t>
            </a:r>
            <a:r>
              <a:rPr lang="en-US" sz="3200" smtClean="0">
                <a:solidFill>
                  <a:srgbClr val="7030A0"/>
                </a:solidFill>
              </a:rPr>
              <a:t>My </a:t>
            </a:r>
            <a:r>
              <a:rPr lang="en-US" sz="3200">
                <a:solidFill>
                  <a:srgbClr val="7030A0"/>
                </a:solidFill>
              </a:rPr>
              <a:t>little brother asked me how many moons Venus had. </a:t>
            </a:r>
            <a:endParaRPr lang="en-US" sz="3200" smtClean="0">
              <a:solidFill>
                <a:srgbClr val="7030A0"/>
              </a:solidFill>
            </a:endParaRPr>
          </a:p>
          <a:p>
            <a:endParaRPr lang="en-US" sz="1500">
              <a:solidFill>
                <a:srgbClr val="7030A0"/>
              </a:solidFill>
            </a:endParaRPr>
          </a:p>
          <a:p>
            <a:r>
              <a:rPr lang="en-US" sz="3200" b="1">
                <a:solidFill>
                  <a:srgbClr val="F26649"/>
                </a:solidFill>
              </a:rPr>
              <a:t>2. </a:t>
            </a:r>
            <a:r>
              <a:rPr lang="en-US" sz="3200"/>
              <a:t>which / She / planet / the closest / wanted to know / was / to the sun / .</a:t>
            </a:r>
          </a:p>
          <a:p>
            <a:r>
              <a:rPr lang="en-US" sz="3200" smtClean="0">
                <a:sym typeface="Wingdings 3" panose="05040102010807070707" pitchFamily="18" charset="2"/>
              </a:rPr>
              <a:t></a:t>
            </a:r>
            <a:r>
              <a:rPr lang="en-US" sz="3200" smtClean="0"/>
              <a:t> </a:t>
            </a:r>
            <a:r>
              <a:rPr lang="en-US" sz="3200" smtClean="0">
                <a:solidFill>
                  <a:srgbClr val="7030A0"/>
                </a:solidFill>
                <a:sym typeface="+mn-ea"/>
              </a:rPr>
              <a:t>She </a:t>
            </a:r>
            <a:r>
              <a:rPr lang="en-US" sz="3200">
                <a:solidFill>
                  <a:srgbClr val="7030A0"/>
                </a:solidFill>
                <a:sym typeface="+mn-ea"/>
              </a:rPr>
              <a:t>wanted to know which planet was the closest to the sun</a:t>
            </a:r>
            <a:r>
              <a:rPr lang="en-US" sz="3200" smtClean="0">
                <a:solidFill>
                  <a:srgbClr val="7030A0"/>
                </a:solidFill>
                <a:sym typeface="+mn-ea"/>
              </a:rPr>
              <a:t>.</a:t>
            </a:r>
          </a:p>
          <a:p>
            <a:endParaRPr lang="en-US" sz="1500">
              <a:solidFill>
                <a:srgbClr val="7030A0"/>
              </a:solidFill>
              <a:sym typeface="+mn-ea"/>
            </a:endParaRPr>
          </a:p>
          <a:p>
            <a:r>
              <a:rPr lang="en-US" sz="3200" b="1">
                <a:solidFill>
                  <a:srgbClr val="F26649"/>
                </a:solidFill>
              </a:rPr>
              <a:t>3. </a:t>
            </a:r>
            <a:r>
              <a:rPr lang="en-US" sz="3200"/>
              <a:t>asked the scientists / The journalist / what / for / were using / telescopes / </a:t>
            </a:r>
            <a:r>
              <a:rPr lang="en-US" sz="3200" smtClean="0"/>
              <a:t>in </a:t>
            </a:r>
            <a:r>
              <a:rPr lang="en-US" sz="3200"/>
              <a:t>space / they / .</a:t>
            </a:r>
          </a:p>
          <a:p>
            <a:r>
              <a:rPr lang="en-US" sz="3200">
                <a:sym typeface="Wingdings 3" panose="05040102010807070707" pitchFamily="18" charset="2"/>
              </a:rPr>
              <a:t></a:t>
            </a:r>
            <a:r>
              <a:rPr lang="en-US" sz="3200" smtClean="0"/>
              <a:t> </a:t>
            </a:r>
            <a:r>
              <a:rPr lang="en-US" sz="3200">
                <a:solidFill>
                  <a:srgbClr val="7030A0"/>
                </a:solidFill>
                <a:sym typeface="+mn-ea"/>
              </a:rPr>
              <a:t>The journalist asked the scientists what they were using telescopes in space for. </a:t>
            </a:r>
          </a:p>
        </p:txBody>
      </p:sp>
    </p:spTree>
    <p:extLst>
      <p:ext uri="{BB962C8B-B14F-4D97-AF65-F5344CB8AC3E}">
        <p14:creationId xmlns:p14="http://schemas.microsoft.com/office/powerpoint/2010/main" val="2240076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ipe(down)">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4" end="4"/>
                                            </p:txEl>
                                          </p:spTgt>
                                        </p:tgtEl>
                                        <p:attrNameLst>
                                          <p:attrName>style.visibility</p:attrName>
                                        </p:attrNameLst>
                                      </p:cBhvr>
                                      <p:to>
                                        <p:strVal val="visible"/>
                                      </p:to>
                                    </p:set>
                                    <p:animEffect transition="in" filter="wipe(down)">
                                      <p:cBhvr>
                                        <p:cTn id="12" dur="500"/>
                                        <p:tgtEl>
                                          <p:spTgt spid="5">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7" end="7"/>
                                            </p:txEl>
                                          </p:spTgt>
                                        </p:tgtEl>
                                        <p:attrNameLst>
                                          <p:attrName>style.visibility</p:attrName>
                                        </p:attrNameLst>
                                      </p:cBhvr>
                                      <p:to>
                                        <p:strVal val="visible"/>
                                      </p:to>
                                    </p:set>
                                    <p:animEffect transition="in" filter="wipe(down)">
                                      <p:cBhvr>
                                        <p:cTn id="17"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370</TotalTime>
  <Words>981</Words>
  <Application>Microsoft Office PowerPoint</Application>
  <PresentationFormat>Widescreen</PresentationFormat>
  <Paragraphs>125</Paragraphs>
  <Slides>17</Slides>
  <Notes>14</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Adobe Gothic Std B</vt:lpstr>
      <vt:lpstr>EF Circular Latin</vt:lpstr>
      <vt:lpstr>Arial</vt:lpstr>
      <vt:lpstr>Calibri</vt:lpstr>
      <vt:lpstr>Calibri Light</vt:lpstr>
      <vt:lpstr>Myriad Pro</vt:lpstr>
      <vt:lpstr>Wingdings 3</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Giang Do</cp:lastModifiedBy>
  <cp:revision>234</cp:revision>
  <dcterms:created xsi:type="dcterms:W3CDTF">2020-12-09T02:04:00Z</dcterms:created>
  <dcterms:modified xsi:type="dcterms:W3CDTF">2023-10-03T04:24:06Z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61CBA64395B3416883B3918E27C1C585</vt:lpwstr>
  </property>
  <property fmtid="{D5CDD505-2E9C-101B-9397-08002B2CF9AE}" pid="3" name="KSOProductBuildVer">
    <vt:lpwstr>1033-11.2.0.11440</vt:lpwstr>
  </property>
</Properties>
</file>