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1" r:id="rId2"/>
    <p:sldId id="256" r:id="rId3"/>
    <p:sldId id="515" r:id="rId4"/>
    <p:sldId id="494" r:id="rId5"/>
    <p:sldId id="418" r:id="rId6"/>
    <p:sldId id="505" r:id="rId7"/>
    <p:sldId id="521" r:id="rId8"/>
    <p:sldId id="522" r:id="rId9"/>
    <p:sldId id="517" r:id="rId10"/>
    <p:sldId id="508" r:id="rId11"/>
    <p:sldId id="519" r:id="rId12"/>
    <p:sldId id="488" r:id="rId13"/>
    <p:sldId id="33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p15:clr>
            <a:srgbClr val="A4A3A4"/>
          </p15:clr>
        </p15:guide>
        <p15:guide id="2" pos="3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FEF8EC"/>
    <a:srgbClr val="F26649"/>
    <a:srgbClr val="EF4B66"/>
    <a:srgbClr val="B21313"/>
    <a:srgbClr val="FBCDCD"/>
    <a:srgbClr val="F7A5A5"/>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6" d="100"/>
          <a:sy n="106" d="100"/>
        </p:scale>
        <p:origin x="900" y="96"/>
      </p:cViewPr>
      <p:guideLst>
        <p:guide orient="horz" pos="2186"/>
        <p:guide pos="3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9759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3641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2307"/>
            <a:ext cx="1081722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Use your imagination to make notes in the table below about what aliens living on another planet would be like.</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21880241"/>
              </p:ext>
            </p:extLst>
          </p:nvPr>
        </p:nvGraphicFramePr>
        <p:xfrm>
          <a:off x="702627" y="2347436"/>
          <a:ext cx="10700385" cy="4350544"/>
        </p:xfrm>
        <a:graphic>
          <a:graphicData uri="http://schemas.openxmlformats.org/drawingml/2006/table">
            <a:tbl>
              <a:tblPr firstRow="1" bandRow="1">
                <a:tableStyleId>{5C22544A-7EE6-4342-B048-85BDC9FD1C3A}</a:tableStyleId>
              </a:tblPr>
              <a:tblGrid>
                <a:gridCol w="2386330">
                  <a:extLst>
                    <a:ext uri="{9D8B030D-6E8A-4147-A177-3AD203B41FA5}">
                      <a16:colId xmlns:a16="http://schemas.microsoft.com/office/drawing/2014/main" val="20000"/>
                    </a:ext>
                  </a:extLst>
                </a:gridCol>
                <a:gridCol w="8314055">
                  <a:extLst>
                    <a:ext uri="{9D8B030D-6E8A-4147-A177-3AD203B41FA5}">
                      <a16:colId xmlns:a16="http://schemas.microsoft.com/office/drawing/2014/main" val="20001"/>
                    </a:ext>
                  </a:extLst>
                </a:gridCol>
              </a:tblGrid>
              <a:tr h="518160">
                <a:tc>
                  <a:txBody>
                    <a:bodyPr/>
                    <a:lstStyle/>
                    <a:p>
                      <a:pPr>
                        <a:buNone/>
                      </a:pPr>
                      <a:r>
                        <a:rPr lang="en-US" sz="2800" b="1">
                          <a:solidFill>
                            <a:schemeClr val="tx1"/>
                          </a:solidFill>
                        </a:rPr>
                        <a:t>Name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472440">
                <a:tc>
                  <a:txBody>
                    <a:bodyPr/>
                    <a:lstStyle/>
                    <a:p>
                      <a:pPr>
                        <a:buNone/>
                      </a:pPr>
                      <a:r>
                        <a:rPr lang="en-US" sz="2800" b="1">
                          <a:solidFill>
                            <a:schemeClr val="tx1"/>
                          </a:solidFill>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73505">
                <a:tc>
                  <a:txBody>
                    <a:bodyPr/>
                    <a:lstStyle/>
                    <a:p>
                      <a:pPr>
                        <a:buNone/>
                      </a:pPr>
                      <a:r>
                        <a:rPr lang="en-US" sz="2800" b="1">
                          <a:solidFill>
                            <a:schemeClr val="tx1"/>
                          </a:solidFill>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just">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69169">
                <a:tc>
                  <a:txBody>
                    <a:bodyPr/>
                    <a:lstStyle/>
                    <a:p>
                      <a:pPr>
                        <a:buNone/>
                      </a:pPr>
                      <a:r>
                        <a:rPr lang="en-US" sz="2800" b="1">
                          <a:solidFill>
                            <a:schemeClr val="tx1"/>
                          </a:solidFill>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1550">
                <a:tc>
                  <a:txBody>
                    <a:bodyPr/>
                    <a:lstStyle/>
                    <a:p>
                      <a:pPr>
                        <a:buNone/>
                      </a:pPr>
                      <a:r>
                        <a:rPr lang="en-US" sz="2800" b="1">
                          <a:solidFill>
                            <a:schemeClr val="tx1"/>
                          </a:solidFill>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550459848"/>
              </p:ext>
            </p:extLst>
          </p:nvPr>
        </p:nvGraphicFramePr>
        <p:xfrm>
          <a:off x="3087052" y="2343150"/>
          <a:ext cx="8352155" cy="4354830"/>
        </p:xfrm>
        <a:graphic>
          <a:graphicData uri="http://schemas.openxmlformats.org/drawingml/2006/table">
            <a:tbl>
              <a:tblPr firstRow="1" bandRow="1">
                <a:tableStyleId>{5C22544A-7EE6-4342-B048-85BDC9FD1C3A}</a:tableStyleId>
              </a:tblPr>
              <a:tblGrid>
                <a:gridCol w="8352155">
                  <a:extLst>
                    <a:ext uri="{9D8B030D-6E8A-4147-A177-3AD203B41FA5}">
                      <a16:colId xmlns:a16="http://schemas.microsoft.com/office/drawing/2014/main" val="20000"/>
                    </a:ext>
                  </a:extLst>
                </a:gridCol>
              </a:tblGrid>
              <a:tr h="518160">
                <a:tc>
                  <a:txBody>
                    <a:bodyPr/>
                    <a:lstStyle/>
                    <a:p>
                      <a:pPr>
                        <a:buNone/>
                      </a:pPr>
                      <a:r>
                        <a:rPr lang="en-US" sz="2800" b="0" i="1">
                          <a:solidFill>
                            <a:schemeClr val="tx1"/>
                          </a:solidFill>
                        </a:rPr>
                        <a:t>LUCKY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518160">
                <a:tc>
                  <a:txBody>
                    <a:bodyPr/>
                    <a:lstStyle/>
                    <a:p>
                      <a:pPr>
                        <a:buNone/>
                      </a:pPr>
                      <a:r>
                        <a:rPr lang="en-US" sz="2800" b="0" i="1">
                          <a:solidFill>
                            <a:schemeClr val="tx1"/>
                          </a:solidFill>
                        </a:rPr>
                        <a:t>LUCKY PLANET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36040">
                <a:tc>
                  <a:txBody>
                    <a:bodyPr/>
                    <a:lstStyle/>
                    <a:p>
                      <a:pPr algn="just">
                        <a:buNone/>
                      </a:pPr>
                      <a:r>
                        <a:rPr lang="en-US" sz="2800">
                          <a:solidFill>
                            <a:schemeClr val="tx1"/>
                          </a:solidFill>
                          <a:sym typeface="+mn-ea"/>
                        </a:rPr>
                        <a:t>– </a:t>
                      </a:r>
                      <a:r>
                        <a:rPr lang="en-US" sz="2800" i="1">
                          <a:solidFill>
                            <a:schemeClr val="tx1"/>
                          </a:solidFill>
                          <a:sym typeface="+mn-ea"/>
                        </a:rPr>
                        <a:t>have a small head, one small</a:t>
                      </a:r>
                      <a:r>
                        <a:rPr lang="en-US" sz="2800" b="1" i="1">
                          <a:solidFill>
                            <a:schemeClr val="tx1"/>
                          </a:solidFill>
                          <a:sym typeface="+mn-ea"/>
                        </a:rPr>
                        <a:t> </a:t>
                      </a:r>
                      <a:r>
                        <a:rPr lang="en-US" sz="2800" i="1">
                          <a:solidFill>
                            <a:schemeClr val="tx1"/>
                          </a:solidFill>
                          <a:sym typeface="+mn-ea"/>
                        </a:rPr>
                        <a:t>eyes, two legs, two wings and six </a:t>
                      </a:r>
                      <a:r>
                        <a:rPr lang="en-US" sz="2800" i="1" smtClean="0">
                          <a:solidFill>
                            <a:schemeClr val="tx1"/>
                          </a:solidFill>
                          <a:sym typeface="+mn-ea"/>
                        </a:rPr>
                        <a:t>arms</a:t>
                      </a:r>
                      <a:endParaRPr lang="en-US" sz="2800" b="0" i="1">
                        <a:solidFill>
                          <a:schemeClr val="tx1"/>
                        </a:solidFill>
                      </a:endParaRPr>
                    </a:p>
                    <a:p>
                      <a:pPr>
                        <a:buNone/>
                      </a:pPr>
                      <a:r>
                        <a:rPr lang="en-US" sz="2800">
                          <a:solidFill>
                            <a:schemeClr val="tx1"/>
                          </a:solidFill>
                          <a:sym typeface="+mn-ea"/>
                        </a:rPr>
                        <a:t>– </a:t>
                      </a:r>
                      <a:r>
                        <a:rPr lang="en-US" sz="2800" i="1">
                          <a:solidFill>
                            <a:schemeClr val="tx1"/>
                          </a:solidFill>
                          <a:sym typeface="+mn-ea"/>
                        </a:rPr>
                        <a:t>have green </a:t>
                      </a:r>
                      <a:r>
                        <a:rPr lang="en-US" sz="2800" i="1" smtClean="0">
                          <a:solidFill>
                            <a:schemeClr val="tx1"/>
                          </a:solidFill>
                          <a:sym typeface="+mn-ea"/>
                        </a:rPr>
                        <a:t>skin</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73455">
                <a:tc>
                  <a:txBody>
                    <a:bodyPr/>
                    <a:lstStyle/>
                    <a:p>
                      <a:pPr>
                        <a:buNone/>
                      </a:pPr>
                      <a:r>
                        <a:rPr lang="en-US" sz="2800" i="1">
                          <a:solidFill>
                            <a:schemeClr val="tx1"/>
                          </a:solidFill>
                          <a:sym typeface="+mn-ea"/>
                        </a:rPr>
                        <a:t>– friendly and </a:t>
                      </a:r>
                      <a:r>
                        <a:rPr lang="en-US" sz="2800" i="1" smtClean="0">
                          <a:solidFill>
                            <a:schemeClr val="tx1"/>
                          </a:solidFill>
                          <a:sym typeface="+mn-ea"/>
                        </a:rPr>
                        <a:t>hospitable</a:t>
                      </a:r>
                      <a:endParaRPr lang="en-US" sz="2800" b="0" i="1">
                        <a:solidFill>
                          <a:schemeClr val="tx1"/>
                        </a:solidFill>
                      </a:endParaRPr>
                    </a:p>
                    <a:p>
                      <a:pPr>
                        <a:buNone/>
                      </a:pPr>
                      <a:r>
                        <a:rPr lang="en-US" sz="2800" i="1">
                          <a:solidFill>
                            <a:schemeClr val="tx1"/>
                          </a:solidFill>
                          <a:sym typeface="+mn-ea"/>
                        </a:rPr>
                        <a:t>– only dangerous to people who try to attack </a:t>
                      </a:r>
                      <a:r>
                        <a:rPr lang="en-US" sz="2800" i="1" smtClean="0">
                          <a:solidFill>
                            <a:schemeClr val="tx1"/>
                          </a:solidFill>
                          <a:sym typeface="+mn-ea"/>
                        </a:rPr>
                        <a:t>them</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3455">
                <a:tc>
                  <a:txBody>
                    <a:bodyPr/>
                    <a:lstStyle/>
                    <a:p>
                      <a:pPr>
                        <a:buNone/>
                      </a:pPr>
                      <a:r>
                        <a:rPr lang="en-US" sz="2800" i="1">
                          <a:solidFill>
                            <a:schemeClr val="tx1"/>
                          </a:solidFill>
                          <a:sym typeface="+mn-ea"/>
                        </a:rPr>
                        <a:t>– eat special meat and drink </a:t>
                      </a:r>
                      <a:r>
                        <a:rPr lang="en-US" sz="2800" i="1" smtClean="0">
                          <a:solidFill>
                            <a:schemeClr val="tx1"/>
                          </a:solidFill>
                          <a:sym typeface="+mn-ea"/>
                        </a:rPr>
                        <a:t>alcohol</a:t>
                      </a:r>
                      <a:endParaRPr lang="en-US" sz="2800" b="0" i="1">
                        <a:solidFill>
                          <a:schemeClr val="tx1"/>
                        </a:solidFill>
                      </a:endParaRPr>
                    </a:p>
                    <a:p>
                      <a:pPr>
                        <a:buNone/>
                      </a:pPr>
                      <a:r>
                        <a:rPr lang="en-US" sz="2800" i="1">
                          <a:solidFill>
                            <a:schemeClr val="tx1"/>
                          </a:solidFill>
                          <a:sym typeface="+mn-ea"/>
                        </a:rPr>
                        <a:t>– fly with their </a:t>
                      </a:r>
                      <a:r>
                        <a:rPr lang="en-US" sz="2800" i="1" smtClean="0">
                          <a:solidFill>
                            <a:schemeClr val="tx1"/>
                          </a:solidFill>
                          <a:sym typeface="+mn-ea"/>
                        </a:rPr>
                        <a:t>wings</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9" y="1164777"/>
            <a:ext cx="10368492"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a paragraph (80 - 100 words) describing aliens living on another planet. Use your notes </a:t>
            </a:r>
            <a:r>
              <a:rPr lang="en-US" sz="2400" b="1">
                <a:effectLst>
                  <a:glow rad="88900">
                    <a:schemeClr val="bg1"/>
                  </a:glow>
                </a:effectLst>
                <a:latin typeface="Arial" panose="020B0604020202020204" pitchFamily="34" charset="0"/>
                <a:cs typeface="Arial" panose="020B0604020202020204" pitchFamily="34" charset="0"/>
              </a:rPr>
              <a:t>in </a:t>
            </a:r>
            <a:r>
              <a:rPr lang="en-US" sz="2400" b="1" smtClean="0">
                <a:effectLst>
                  <a:glow rad="88900">
                    <a:schemeClr val="bg1"/>
                  </a:glow>
                </a:effectLst>
                <a:latin typeface="Arial" panose="020B0604020202020204" pitchFamily="34" charset="0"/>
                <a:cs typeface="Arial" panose="020B0604020202020204" pitchFamily="34" charset="0"/>
              </a:rPr>
              <a:t>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7" name="TextBox 16"/>
          <p:cNvSpPr txBox="1"/>
          <p:nvPr/>
        </p:nvSpPr>
        <p:spPr>
          <a:xfrm>
            <a:off x="4795622" y="1373317"/>
            <a:ext cx="397035" cy="706755"/>
          </a:xfrm>
          <a:prstGeom prst="rect">
            <a:avLst/>
          </a:prstGeom>
          <a:noFill/>
        </p:spPr>
        <p:txBody>
          <a:bodyPr wrap="square" rtlCol="0">
            <a:spAutoFit/>
          </a:bodyPr>
          <a:lstStyle/>
          <a:p>
            <a:pPr algn="ctr"/>
            <a:r>
              <a:rPr lang="en-US" sz="4000" b="1" dirty="0">
                <a:solidFill>
                  <a:srgbClr val="7192A9"/>
                </a:solidFill>
                <a:latin typeface="Myriad Pro" pitchFamily="34" charset="0"/>
              </a:rPr>
              <a:t>4</a:t>
            </a:r>
          </a:p>
        </p:txBody>
      </p:sp>
      <p:sp>
        <p:nvSpPr>
          <p:cNvPr id="2" name="Rectangle 1"/>
          <p:cNvSpPr/>
          <p:nvPr/>
        </p:nvSpPr>
        <p:spPr>
          <a:xfrm>
            <a:off x="495866" y="2074285"/>
            <a:ext cx="11196457" cy="4616648"/>
          </a:xfrm>
          <a:prstGeom prst="rect">
            <a:avLst/>
          </a:prstGeom>
        </p:spPr>
        <p:txBody>
          <a:bodyPr wrap="square">
            <a:spAutoFit/>
          </a:bodyPr>
          <a:lstStyle/>
          <a:p>
            <a:r>
              <a:rPr lang="en-US" sz="2400" b="1" i="1" u="sng" smtClean="0">
                <a:solidFill>
                  <a:schemeClr val="accent1"/>
                </a:solidFill>
              </a:rPr>
              <a:t>Sample writing:</a:t>
            </a:r>
          </a:p>
          <a:p>
            <a:r>
              <a:rPr lang="en-US" sz="3000" smtClean="0">
                <a:solidFill>
                  <a:srgbClr val="000000"/>
                </a:solidFill>
              </a:rPr>
              <a:t>Creatures </a:t>
            </a:r>
            <a:r>
              <a:rPr lang="en-US" sz="3000">
                <a:solidFill>
                  <a:srgbClr val="000000"/>
                </a:solidFill>
              </a:rPr>
              <a:t>living on Zagy planet are called Zagians. These aliens have a unique appearance with green, scaly skin, a long tail, and three eyes. They live in a vast network of caves deep underground. They are very friendly and hospitable. But they become very dangerous when they feel threatened. Zagians grow insects for their food. They do not drink liquid water; they drink special liquid from </a:t>
            </a:r>
            <a:r>
              <a:rPr lang="en-US" sz="3000" smtClean="0">
                <a:solidFill>
                  <a:srgbClr val="000000"/>
                </a:solidFill>
              </a:rPr>
              <a:t>underground</a:t>
            </a:r>
            <a:r>
              <a:rPr lang="en-US" sz="3000" smtClean="0"/>
              <a:t> </a:t>
            </a:r>
            <a:r>
              <a:rPr lang="en-US" sz="3000" smtClean="0">
                <a:solidFill>
                  <a:srgbClr val="000000"/>
                </a:solidFill>
              </a:rPr>
              <a:t>streams </a:t>
            </a:r>
            <a:r>
              <a:rPr lang="en-US" sz="3000">
                <a:solidFill>
                  <a:srgbClr val="000000"/>
                </a:solidFill>
              </a:rPr>
              <a:t>and lakes. Zagians build a system of tunnels to help them travel quickly through their underground world using skateboards. The discovery of these aliens could help us expand our understanding of the </a:t>
            </a:r>
            <a:r>
              <a:rPr lang="en-US" sz="3000" smtClean="0">
                <a:solidFill>
                  <a:srgbClr val="000000"/>
                </a:solidFill>
              </a:rPr>
              <a:t>universe</a:t>
            </a:r>
            <a:r>
              <a:rPr lang="en-US" sz="2400" smtClean="0">
                <a:solidFill>
                  <a:srgbClr val="000000"/>
                </a:solidFill>
              </a:rPr>
              <a:t>.</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285790"/>
            <a:ext cx="10450173" cy="341632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charset="0"/>
              <a:buChar char="ü"/>
            </a:pPr>
            <a:r>
              <a:rPr lang="en-US" sz="3600">
                <a:sym typeface="+mn-ea"/>
              </a:rPr>
              <a:t>Listen about an imaginary planet and its creatures. </a:t>
            </a:r>
          </a:p>
          <a:p>
            <a:pPr marL="457200" indent="-457200">
              <a:lnSpc>
                <a:spcPct val="150000"/>
              </a:lnSpc>
              <a:buFont typeface="Wingdings" panose="05000000000000000000" charset="0"/>
              <a:buChar char="ü"/>
            </a:pPr>
            <a:r>
              <a:rPr lang="en-US" sz="3600">
                <a:sym typeface="+mn-ea"/>
              </a:rPr>
              <a:t>Write a paragraph to describe imaginary planet and its creatures</a:t>
            </a:r>
            <a:r>
              <a:rPr lang="en-US" sz="3600" smtClean="0">
                <a:sym typeface="+mn-ea"/>
              </a:rPr>
              <a:t>.</a:t>
            </a:r>
            <a:endParaRPr lang="en-US" sz="3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1860270"/>
            <a:ext cx="9378950" cy="1668470"/>
          </a:xfrm>
          <a:prstGeom prst="rect">
            <a:avLst/>
          </a:prstGeom>
          <a:noFill/>
        </p:spPr>
        <p:txBody>
          <a:bodyPr wrap="square" rtlCol="0">
            <a:spAutoFit/>
          </a:bodyPr>
          <a:lstStyle/>
          <a:p>
            <a:pPr>
              <a:lnSpc>
                <a:spcPct val="150000"/>
              </a:lnSpc>
            </a:pPr>
            <a:r>
              <a:rPr lang="en-US" sz="3600"/>
              <a:t>- Rewrite the paragraph on the notebook.</a:t>
            </a:r>
          </a:p>
          <a:p>
            <a:pPr>
              <a:lnSpc>
                <a:spcPct val="150000"/>
              </a:lnSpc>
            </a:pPr>
            <a:r>
              <a:rPr lang="en-US" sz="3600"/>
              <a:t>- Prepare for Lesson 7 – Looking back &amp;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490" y="3426231"/>
            <a:ext cx="3431769" cy="34317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8843" y="1373593"/>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5" name="TextBox 14"/>
          <p:cNvSpPr txBox="1"/>
          <p:nvPr/>
        </p:nvSpPr>
        <p:spPr>
          <a:xfrm>
            <a:off x="4294503" y="1551412"/>
            <a:ext cx="4799965" cy="523220"/>
          </a:xfrm>
          <a:prstGeom prst="rect">
            <a:avLst/>
          </a:prstGeom>
          <a:noFill/>
        </p:spPr>
        <p:txBody>
          <a:bodyPr wrap="square" rtlCol="0">
            <a:spAutoFit/>
          </a:bodyPr>
          <a:lstStyle/>
          <a:p>
            <a:r>
              <a:rPr lang="en-US" sz="2800" b="1" dirty="0">
                <a:solidFill>
                  <a:schemeClr val="bg1"/>
                </a:solidFill>
              </a:rPr>
              <a:t>LESSON 6: SKILLS 2</a:t>
            </a: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LISTENING</a:t>
            </a:r>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WRITING</a:t>
            </a:r>
          </a:p>
        </p:txBody>
      </p:sp>
      <p:pic>
        <p:nvPicPr>
          <p:cNvPr id="2" name="Picture 1" descr="tải xuống"/>
          <p:cNvPicPr>
            <a:picLocks noChangeAspect="1"/>
          </p:cNvPicPr>
          <p:nvPr/>
        </p:nvPicPr>
        <p:blipFill>
          <a:blip r:embed="rId4"/>
          <a:stretch>
            <a:fillRect/>
          </a:stretch>
        </p:blipFill>
        <p:spPr>
          <a:xfrm>
            <a:off x="6879590" y="3327400"/>
            <a:ext cx="2143125" cy="2143125"/>
          </a:xfrm>
          <a:prstGeom prst="rect">
            <a:avLst/>
          </a:prstGeom>
        </p:spPr>
      </p:pic>
      <p:pic>
        <p:nvPicPr>
          <p:cNvPr id="3" name="Picture 2" descr="tải xuống (1)"/>
          <p:cNvPicPr>
            <a:picLocks noChangeAspect="1"/>
          </p:cNvPicPr>
          <p:nvPr/>
        </p:nvPicPr>
        <p:blipFill>
          <a:blip r:embed="rId5"/>
          <a:stretch>
            <a:fillRect/>
          </a:stretch>
        </p:blipFill>
        <p:spPr>
          <a:xfrm>
            <a:off x="6879590" y="3327400"/>
            <a:ext cx="2143125" cy="2143125"/>
          </a:xfrm>
          <a:prstGeom prst="rect">
            <a:avLst/>
          </a:prstGeom>
        </p:spPr>
      </p:pic>
      <p:pic>
        <p:nvPicPr>
          <p:cNvPr id="10" name="Picture 9" descr="tải xuống"/>
          <p:cNvPicPr>
            <a:picLocks noChangeAspect="1"/>
          </p:cNvPicPr>
          <p:nvPr/>
        </p:nvPicPr>
        <p:blipFill>
          <a:blip r:embed="rId4"/>
          <a:stretch>
            <a:fillRect/>
          </a:stretch>
        </p:blipFill>
        <p:spPr>
          <a:xfrm>
            <a:off x="3059430" y="3424555"/>
            <a:ext cx="2143125" cy="2143125"/>
          </a:xfrm>
          <a:prstGeom prst="rect">
            <a:avLst/>
          </a:prstGeom>
        </p:spPr>
      </p:pic>
      <p:grpSp>
        <p:nvGrpSpPr>
          <p:cNvPr id="26" name="Group 25"/>
          <p:cNvGrpSpPr/>
          <p:nvPr/>
        </p:nvGrpSpPr>
        <p:grpSpPr>
          <a:xfrm>
            <a:off x="2261781" y="112190"/>
            <a:ext cx="712319" cy="709214"/>
            <a:chOff x="2180974" y="148629"/>
            <a:chExt cx="712319" cy="709214"/>
          </a:xfrm>
        </p:grpSpPr>
        <p:sp>
          <p:nvSpPr>
            <p:cNvPr id="27" name="Oval 26"/>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hord 27"/>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p:cNvSpPr txBox="1"/>
          <p:nvPr/>
        </p:nvSpPr>
        <p:spPr>
          <a:xfrm>
            <a:off x="2193819" y="85868"/>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83183" y="1515801"/>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51573" y="2759566"/>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p>
        </p:txBody>
      </p:sp>
      <p:sp>
        <p:nvSpPr>
          <p:cNvPr id="18" name="Rounded Rectangle 17"/>
          <p:cNvSpPr/>
          <p:nvPr/>
        </p:nvSpPr>
        <p:spPr>
          <a:xfrm>
            <a:off x="583183" y="4310470"/>
            <a:ext cx="1835914" cy="60134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79846" y="1608212"/>
            <a:ext cx="5964987"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sym typeface="+mn-ea"/>
              </a:rPr>
              <a:t>Describe the aliens</a:t>
            </a:r>
            <a:endParaRPr lang="en-US" dirty="0">
              <a:solidFill>
                <a:schemeClr val="tx1"/>
              </a:solidFill>
              <a:sym typeface="+mn-ea"/>
            </a:endParaRPr>
          </a:p>
        </p:txBody>
      </p:sp>
      <p:sp>
        <p:nvSpPr>
          <p:cNvPr id="21" name="Rectangle 20"/>
          <p:cNvSpPr/>
          <p:nvPr/>
        </p:nvSpPr>
        <p:spPr>
          <a:xfrm>
            <a:off x="5579846" y="2459802"/>
            <a:ext cx="5982970" cy="154524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a:t>
            </a:r>
            <a:r>
              <a:rPr lang="en-US" smtClean="0">
                <a:solidFill>
                  <a:schemeClr val="tx1"/>
                </a:solidFill>
              </a:rPr>
              <a:t>Look </a:t>
            </a:r>
            <a:r>
              <a:rPr lang="en-US">
                <a:solidFill>
                  <a:schemeClr val="tx1"/>
                </a:solidFill>
              </a:rPr>
              <a:t>at the picture and answer the </a:t>
            </a:r>
            <a:r>
              <a:rPr lang="en-US" smtClean="0">
                <a:solidFill>
                  <a:schemeClr val="tx1"/>
                </a:solidFill>
              </a:rPr>
              <a:t>questions</a:t>
            </a:r>
            <a:r>
              <a:rPr lang="en-US">
                <a:solidFill>
                  <a:schemeClr val="tx1"/>
                </a:solidFill>
              </a:rPr>
              <a:t>.</a:t>
            </a:r>
          </a:p>
          <a:p>
            <a:r>
              <a:rPr lang="en-US" smtClean="0">
                <a:solidFill>
                  <a:schemeClr val="tx1"/>
                </a:solidFill>
              </a:rPr>
              <a:t>Task </a:t>
            </a:r>
            <a:r>
              <a:rPr lang="en-US">
                <a:solidFill>
                  <a:schemeClr val="tx1"/>
                </a:solidFill>
              </a:rPr>
              <a:t>2: </a:t>
            </a:r>
            <a:r>
              <a:rPr lang="en-US" smtClean="0">
                <a:solidFill>
                  <a:schemeClr val="tx1"/>
                </a:solidFill>
              </a:rPr>
              <a:t>Listen </a:t>
            </a:r>
            <a:r>
              <a:rPr lang="en-US">
                <a:solidFill>
                  <a:schemeClr val="tx1"/>
                </a:solidFill>
              </a:rPr>
              <a:t>and choose the correct answer A, B, or C.</a:t>
            </a:r>
          </a:p>
          <a:p>
            <a:r>
              <a:rPr lang="en-US" smtClean="0">
                <a:solidFill>
                  <a:schemeClr val="tx1"/>
                </a:solidFill>
              </a:rPr>
              <a:t>Task </a:t>
            </a:r>
            <a:r>
              <a:rPr lang="en-US">
                <a:solidFill>
                  <a:schemeClr val="tx1"/>
                </a:solidFill>
              </a:rPr>
              <a:t>3: </a:t>
            </a:r>
            <a:r>
              <a:rPr lang="en-US" smtClean="0">
                <a:solidFill>
                  <a:schemeClr val="tx1"/>
                </a:solidFill>
              </a:rPr>
              <a:t>Listen </a:t>
            </a:r>
            <a:r>
              <a:rPr lang="en-US">
                <a:solidFill>
                  <a:schemeClr val="tx1"/>
                </a:solidFill>
              </a:rPr>
              <a:t>again and fill in each blank with ONE word or number that you hear</a:t>
            </a:r>
            <a:r>
              <a:rPr lang="en-US" smtClean="0">
                <a:solidFill>
                  <a:schemeClr val="tx1"/>
                </a:solidFill>
              </a:rPr>
              <a:t>.</a:t>
            </a:r>
            <a:endParaRPr lang="en-US">
              <a:solidFill>
                <a:schemeClr val="tx1"/>
              </a:solidFill>
            </a:endParaRPr>
          </a:p>
        </p:txBody>
      </p:sp>
      <p:sp>
        <p:nvSpPr>
          <p:cNvPr id="22" name="Rectangle 21"/>
          <p:cNvSpPr/>
          <p:nvPr/>
        </p:nvSpPr>
        <p:spPr>
          <a:xfrm>
            <a:off x="5581458" y="4237361"/>
            <a:ext cx="5979746" cy="74756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a:t>
            </a: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Mak</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notes about the aliens.</a:t>
            </a:r>
          </a:p>
          <a:p>
            <a:pPr marR="0">
              <a:spcBef>
                <a:spcPts val="0"/>
              </a:spcBef>
              <a:spcAft>
                <a:spcPts val="0"/>
              </a:spcAft>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r>
              <a:rPr lang="en-GB"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 paragraph describing the aliens.</a:t>
            </a:r>
          </a:p>
        </p:txBody>
      </p:sp>
      <p:cxnSp>
        <p:nvCxnSpPr>
          <p:cNvPr id="24" name="Curved Connector 23"/>
          <p:cNvCxnSpPr>
            <a:stCxn id="16" idx="3"/>
            <a:endCxn id="17" idx="0"/>
          </p:cNvCxnSpPr>
          <p:nvPr/>
        </p:nvCxnSpPr>
        <p:spPr>
          <a:xfrm>
            <a:off x="2419097" y="1821904"/>
            <a:ext cx="1450433" cy="93766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01141" y="3068370"/>
            <a:ext cx="1450433" cy="124210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419097" y="4611143"/>
            <a:ext cx="1507606" cy="72450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844660" y="461963"/>
            <a:ext cx="3596799" cy="461665"/>
          </a:xfrm>
          <a:prstGeom prst="rect">
            <a:avLst/>
          </a:prstGeom>
          <a:noFill/>
        </p:spPr>
        <p:txBody>
          <a:bodyPr wrap="square" rtlCol="0">
            <a:spAutoFit/>
          </a:bodyPr>
          <a:lstStyle/>
          <a:p>
            <a:r>
              <a:rPr lang="en-US" sz="2400" b="1" dirty="0">
                <a:solidFill>
                  <a:schemeClr val="bg1"/>
                </a:solidFill>
                <a:sym typeface="+mn-ea"/>
              </a:rPr>
              <a:t>LESSON 6: SKILLS 2</a:t>
            </a:r>
            <a:endParaRPr lang="en-US" sz="2400" b="1" dirty="0">
              <a:solidFill>
                <a:schemeClr val="bg1"/>
              </a:solidFill>
            </a:endParaRPr>
          </a:p>
        </p:txBody>
      </p:sp>
      <p:sp>
        <p:nvSpPr>
          <p:cNvPr id="27" name="Rounded Rectangle 26"/>
          <p:cNvSpPr/>
          <p:nvPr/>
        </p:nvSpPr>
        <p:spPr>
          <a:xfrm>
            <a:off x="3008746" y="5335646"/>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9845" y="5295242"/>
            <a:ext cx="5964987"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endParaRPr lang="en-US" b="1" dirty="0">
              <a:solidFill>
                <a:schemeClr val="tx1"/>
              </a:solidFill>
            </a:endParaRPr>
          </a:p>
          <a:p>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23035" y="240612"/>
            <a:ext cx="964452" cy="916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Grp="1" noChangeAspect="1"/>
          </p:cNvPicPr>
          <p:nvPr>
            <p:ph idx="1"/>
          </p:nvPr>
        </p:nvPicPr>
        <p:blipFill>
          <a:blip r:embed="rId3"/>
          <a:stretch>
            <a:fillRect/>
          </a:stretch>
        </p:blipFill>
        <p:spPr>
          <a:xfrm>
            <a:off x="-1" y="1085215"/>
            <a:ext cx="12190095" cy="5772785"/>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1451170" y="1953119"/>
            <a:ext cx="8712737" cy="3785652"/>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pPr>
              <a:lnSpc>
                <a:spcPct val="150000"/>
              </a:lnSpc>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Draw the picture in 3 minutes about the alien you like: </a:t>
            </a:r>
          </a:p>
          <a:p>
            <a:pPr marL="457200" indent="-457200">
              <a:lnSpc>
                <a:spcPct val="150000"/>
              </a:lnSpc>
              <a:buFont typeface="Arial" panose="020B0604020202020204" pitchFamily="34" charset="0"/>
              <a:buChar char="•"/>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What does it look like? </a:t>
            </a:r>
          </a:p>
          <a:p>
            <a:pPr marL="457200" indent="-457200">
              <a:lnSpc>
                <a:spcPct val="150000"/>
              </a:lnSpc>
              <a:buFont typeface="Arial" panose="020B0604020202020204" pitchFamily="34" charset="0"/>
              <a:buChar char="•"/>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Where does it live?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802" t="6181" r="4561" b="2870"/>
          <a:stretch/>
        </p:blipFill>
        <p:spPr>
          <a:xfrm>
            <a:off x="248920" y="1751363"/>
            <a:ext cx="4475480" cy="5106637"/>
          </a:xfrm>
          <a:prstGeom prst="rect">
            <a:avLst/>
          </a:prstGeom>
        </p:spPr>
      </p:pic>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4" y="1297178"/>
            <a:ext cx="9287802"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answer the following questions.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6" name="Text Box 5"/>
          <p:cNvSpPr txBox="1"/>
          <p:nvPr/>
        </p:nvSpPr>
        <p:spPr>
          <a:xfrm>
            <a:off x="4245293" y="1975007"/>
            <a:ext cx="7767002" cy="2062103"/>
          </a:xfrm>
          <a:prstGeom prst="rect">
            <a:avLst/>
          </a:prstGeom>
          <a:noFill/>
          <a:ln w="9525">
            <a:noFill/>
          </a:ln>
        </p:spPr>
        <p:txBody>
          <a:bodyPr wrap="square">
            <a:spAutoFit/>
          </a:bodyPr>
          <a:lstStyle/>
          <a:p>
            <a:pPr indent="0"/>
            <a:r>
              <a:rPr lang="en-US" sz="3200" b="1">
                <a:solidFill>
                  <a:srgbClr val="F26649"/>
                </a:solidFill>
                <a:latin typeface="Calibri" panose="020F0502020204030204" pitchFamily="34" charset="0"/>
                <a:cs typeface="ChronicaPro-Bold" charset="0"/>
              </a:rPr>
              <a:t>1. </a:t>
            </a:r>
            <a:r>
              <a:rPr lang="en-US" sz="3200">
                <a:solidFill>
                  <a:srgbClr val="231F20"/>
                </a:solidFill>
                <a:latin typeface="Calibri" panose="020F0502020204030204" pitchFamily="34" charset="0"/>
                <a:cs typeface="ChronicaPro-Book" charset="0"/>
              </a:rPr>
              <a:t>Where do you think this creature is from?</a:t>
            </a:r>
            <a:r>
              <a:rPr lang="en-US" sz="3200">
                <a:latin typeface="Calibri" panose="020F0502020204030204" pitchFamily="34" charset="0"/>
                <a:cs typeface="ChronicaPro-Book" charset="0"/>
              </a:rPr>
              <a:t> </a:t>
            </a:r>
            <a:endParaRPr lang="en-US" sz="3200">
              <a:latin typeface="Calibri" panose="020F0502020204030204" pitchFamily="34" charset="0"/>
              <a:cs typeface="ChronicaPro-Bold" charset="0"/>
            </a:endParaRPr>
          </a:p>
          <a:p>
            <a:pPr indent="0"/>
            <a:endParaRPr lang="en-US" sz="3200">
              <a:latin typeface="Calibri" panose="020F0502020204030204" pitchFamily="34" charset="0"/>
              <a:cs typeface="ChronicaPro-Bold" charset="0"/>
            </a:endParaRPr>
          </a:p>
          <a:p>
            <a:pPr indent="0"/>
            <a:endParaRPr lang="en-US" sz="3200">
              <a:latin typeface="Calibri" panose="020F0502020204030204" pitchFamily="34" charset="0"/>
              <a:cs typeface="ChronicaPro-Bold" charset="0"/>
            </a:endParaRPr>
          </a:p>
          <a:p>
            <a:pPr indent="0"/>
            <a:r>
              <a:rPr lang="en-US" sz="3200" b="1">
                <a:solidFill>
                  <a:srgbClr val="F26649"/>
                </a:solidFill>
                <a:latin typeface="Calibri" panose="020F0502020204030204" pitchFamily="34" charset="0"/>
                <a:cs typeface="ChronicaPro-Bold" charset="0"/>
              </a:rPr>
              <a:t>2. </a:t>
            </a:r>
            <a:r>
              <a:rPr lang="en-US" sz="3200">
                <a:solidFill>
                  <a:srgbClr val="231F20"/>
                </a:solidFill>
                <a:latin typeface="Calibri" panose="020F0502020204030204" pitchFamily="34" charset="0"/>
                <a:cs typeface="ChronicaPro-Book" charset="0"/>
              </a:rPr>
              <a:t>What do you think it can do?</a:t>
            </a:r>
            <a:endParaRPr lang="en-US" sz="3200"/>
          </a:p>
        </p:txBody>
      </p:sp>
      <p:sp>
        <p:nvSpPr>
          <p:cNvPr id="7" name="TextBox 3"/>
          <p:cNvSpPr txBox="1"/>
          <p:nvPr/>
        </p:nvSpPr>
        <p:spPr>
          <a:xfrm>
            <a:off x="4245294" y="2652301"/>
            <a:ext cx="7767001" cy="584775"/>
          </a:xfrm>
          <a:prstGeom prst="rect">
            <a:avLst/>
          </a:prstGeom>
          <a:noFill/>
        </p:spPr>
        <p:txBody>
          <a:bodyPr wrap="square" rtlCol="0">
            <a:spAutoFit/>
          </a:bodyPr>
          <a:lstStyle/>
          <a:p>
            <a:r>
              <a:rPr lang="en-US" sz="3200" dirty="0">
                <a:solidFill>
                  <a:srgbClr val="7030A0"/>
                </a:solidFill>
              </a:rPr>
              <a:t>It is from another </a:t>
            </a:r>
            <a:r>
              <a:rPr lang="en-US" sz="3200">
                <a:solidFill>
                  <a:srgbClr val="7030A0"/>
                </a:solidFill>
              </a:rPr>
              <a:t>planet</a:t>
            </a:r>
            <a:r>
              <a:rPr lang="en-US" sz="3200" smtClean="0">
                <a:solidFill>
                  <a:srgbClr val="7030A0"/>
                </a:solidFill>
              </a:rPr>
              <a:t>/ Mars/ Venus…</a:t>
            </a:r>
            <a:endParaRPr lang="en-US" sz="3200" dirty="0">
              <a:solidFill>
                <a:srgbClr val="7030A0"/>
              </a:solidFill>
            </a:endParaRPr>
          </a:p>
        </p:txBody>
      </p:sp>
      <p:sp>
        <p:nvSpPr>
          <p:cNvPr id="9" name="TextBox 3"/>
          <p:cNvSpPr txBox="1"/>
          <p:nvPr/>
        </p:nvSpPr>
        <p:spPr>
          <a:xfrm>
            <a:off x="4250372" y="4112801"/>
            <a:ext cx="7560627" cy="1077218"/>
          </a:xfrm>
          <a:prstGeom prst="rect">
            <a:avLst/>
          </a:prstGeom>
          <a:noFill/>
        </p:spPr>
        <p:txBody>
          <a:bodyPr wrap="square" rtlCol="0">
            <a:spAutoFit/>
          </a:bodyPr>
          <a:lstStyle/>
          <a:p>
            <a:r>
              <a:rPr lang="en-US" sz="3200" dirty="0">
                <a:solidFill>
                  <a:srgbClr val="7030A0"/>
                </a:solidFill>
              </a:rPr>
              <a:t>It can jump. It can catch 4 fish at the same time with his hands. It can do </a:t>
            </a:r>
            <a:r>
              <a:rPr lang="en-US" sz="3200">
                <a:solidFill>
                  <a:srgbClr val="7030A0"/>
                </a:solidFill>
              </a:rPr>
              <a:t>handstand</a:t>
            </a:r>
            <a:r>
              <a:rPr lang="en-US" sz="3200" smtClean="0">
                <a:solidFill>
                  <a:srgbClr val="7030A0"/>
                </a:solidFill>
              </a:rPr>
              <a:t>…</a:t>
            </a:r>
            <a:endParaRPr lang="en-US" sz="3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10609"/>
            <a:ext cx="11269345" cy="3725373"/>
          </a:xfrm>
        </p:spPr>
        <p:txBody>
          <a:bodyPr>
            <a:noAutofit/>
          </a:bodyPr>
          <a:lstStyle/>
          <a:p>
            <a:pPr marL="0" indent="0" algn="just">
              <a:lnSpc>
                <a:spcPct val="120000"/>
              </a:lnSpc>
              <a:spcBef>
                <a:spcPts val="0"/>
              </a:spcBef>
              <a:buNone/>
            </a:pPr>
            <a:r>
              <a:rPr lang="en-US" sz="3000" b="1" dirty="0">
                <a:solidFill>
                  <a:srgbClr val="F26649"/>
                </a:solidFill>
              </a:rPr>
              <a:t>1</a:t>
            </a:r>
            <a:r>
              <a:rPr lang="en-US" sz="3000" b="1">
                <a:solidFill>
                  <a:srgbClr val="F26649"/>
                </a:solidFill>
              </a:rPr>
              <a:t>. </a:t>
            </a:r>
            <a:r>
              <a:rPr lang="en-US" sz="3000"/>
              <a:t>Planet Hope is located _____.</a:t>
            </a:r>
            <a:endParaRPr lang="en-US" sz="3000" dirty="0"/>
          </a:p>
          <a:p>
            <a:pPr marL="0" indent="0" algn="just">
              <a:lnSpc>
                <a:spcPct val="120000"/>
              </a:lnSpc>
              <a:spcBef>
                <a:spcPts val="0"/>
              </a:spcBef>
              <a:buNone/>
            </a:pPr>
            <a:r>
              <a:rPr lang="en-US" sz="3000" smtClean="0">
                <a:solidFill>
                  <a:srgbClr val="00B0F0"/>
                </a:solidFill>
              </a:rPr>
              <a:t>A. </a:t>
            </a:r>
            <a:r>
              <a:rPr lang="en-US" sz="3000"/>
              <a:t>in the Milky Way Galaxy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in the Andromeda </a:t>
            </a:r>
            <a:r>
              <a:rPr lang="en-US" sz="3000" smtClean="0"/>
              <a:t>Galaxy</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close to the Milky Way Galaxy</a:t>
            </a:r>
            <a:endParaRPr lang="en-US" sz="3000" smtClean="0"/>
          </a:p>
          <a:p>
            <a:pPr marL="0" indent="0" algn="just">
              <a:lnSpc>
                <a:spcPct val="120000"/>
              </a:lnSpc>
              <a:spcBef>
                <a:spcPts val="0"/>
              </a:spcBef>
              <a:buNone/>
            </a:pPr>
            <a:endParaRPr lang="en-US" sz="1500" dirty="0"/>
          </a:p>
          <a:p>
            <a:pPr marL="0" indent="0" algn="just">
              <a:lnSpc>
                <a:spcPct val="120000"/>
              </a:lnSpc>
              <a:spcBef>
                <a:spcPts val="0"/>
              </a:spcBef>
              <a:buNone/>
            </a:pPr>
            <a:r>
              <a:rPr lang="en-US" sz="3000" b="1" dirty="0">
                <a:solidFill>
                  <a:srgbClr val="F26649"/>
                </a:solidFill>
              </a:rPr>
              <a:t>2</a:t>
            </a:r>
            <a:r>
              <a:rPr lang="en-US" sz="3000" b="1">
                <a:solidFill>
                  <a:srgbClr val="F26649"/>
                </a:solidFill>
              </a:rPr>
              <a:t>. </a:t>
            </a:r>
            <a:r>
              <a:rPr lang="en-US" sz="3000"/>
              <a:t>Planet Hope is </a:t>
            </a:r>
            <a:r>
              <a:rPr lang="en-US" sz="3000" smtClean="0"/>
              <a:t>_____.</a:t>
            </a:r>
          </a:p>
          <a:p>
            <a:pPr marL="0" indent="0" algn="just">
              <a:lnSpc>
                <a:spcPct val="120000"/>
              </a:lnSpc>
              <a:spcBef>
                <a:spcPts val="0"/>
              </a:spcBef>
              <a:buNone/>
            </a:pPr>
            <a:r>
              <a:rPr lang="en-US" sz="3000" smtClean="0">
                <a:solidFill>
                  <a:srgbClr val="00B0F0"/>
                </a:solidFill>
              </a:rPr>
              <a:t>A. </a:t>
            </a:r>
            <a:r>
              <a:rPr lang="en-US" sz="3000"/>
              <a:t>as big as Earth</a:t>
            </a:r>
            <a:endParaRPr lang="en-US" sz="3000" dirty="0"/>
          </a:p>
          <a:p>
            <a:pPr marL="0" indent="0" algn="just">
              <a:lnSpc>
                <a:spcPct val="120000"/>
              </a:lnSpc>
              <a:spcBef>
                <a:spcPts val="0"/>
              </a:spcBef>
              <a:buNone/>
            </a:pPr>
            <a:r>
              <a:rPr lang="en-US" sz="3000" smtClean="0">
                <a:solidFill>
                  <a:srgbClr val="00B0F0"/>
                </a:solidFill>
              </a:rPr>
              <a:t>B. </a:t>
            </a:r>
            <a:r>
              <a:rPr lang="en-US" sz="3000"/>
              <a:t>half the size of Earth</a:t>
            </a:r>
            <a:endParaRPr lang="en-US" sz="3000" dirty="0"/>
          </a:p>
          <a:p>
            <a:pPr marL="0" indent="0" algn="just">
              <a:lnSpc>
                <a:spcPct val="120000"/>
              </a:lnSpc>
              <a:spcBef>
                <a:spcPts val="0"/>
              </a:spcBef>
              <a:buNone/>
            </a:pPr>
            <a:r>
              <a:rPr lang="en-US" sz="3000" smtClean="0">
                <a:solidFill>
                  <a:srgbClr val="00B0F0"/>
                </a:solidFill>
              </a:rPr>
              <a:t>C. </a:t>
            </a:r>
            <a:r>
              <a:rPr lang="en-US" sz="3000"/>
              <a:t>three times the size of Earth</a:t>
            </a:r>
            <a:endParaRPr lang="en-US" sz="3000" dirty="0"/>
          </a:p>
        </p:txBody>
      </p:sp>
      <p:sp>
        <p:nvSpPr>
          <p:cNvPr id="5" name="Oval 4"/>
          <p:cNvSpPr/>
          <p:nvPr/>
        </p:nvSpPr>
        <p:spPr>
          <a:xfrm>
            <a:off x="511175" y="2678442"/>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95481" y="6245379"/>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rack 7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91825" y="115040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5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84892"/>
            <a:ext cx="11269345" cy="3725373"/>
          </a:xfrm>
        </p:spPr>
        <p:txBody>
          <a:bodyPr>
            <a:noAutofit/>
          </a:bodyPr>
          <a:lstStyle/>
          <a:p>
            <a:pPr marL="0" indent="0" algn="just">
              <a:lnSpc>
                <a:spcPct val="120000"/>
              </a:lnSpc>
              <a:spcBef>
                <a:spcPts val="0"/>
              </a:spcBef>
              <a:buNone/>
            </a:pPr>
            <a:r>
              <a:rPr lang="en-US" sz="3000" b="1" smtClean="0">
                <a:solidFill>
                  <a:srgbClr val="F26649"/>
                </a:solidFill>
              </a:rPr>
              <a:t>3. </a:t>
            </a:r>
            <a:r>
              <a:rPr lang="en-US" sz="3000" smtClean="0"/>
              <a:t>The </a:t>
            </a:r>
            <a:r>
              <a:rPr lang="en-US" sz="3000"/>
              <a:t>climate on Planet Hope is </a:t>
            </a:r>
            <a:r>
              <a:rPr lang="en-US" sz="3000" smtClean="0"/>
              <a:t>_____.</a:t>
            </a:r>
          </a:p>
          <a:p>
            <a:pPr marL="0" indent="0" algn="just">
              <a:lnSpc>
                <a:spcPct val="120000"/>
              </a:lnSpc>
              <a:spcBef>
                <a:spcPts val="0"/>
              </a:spcBef>
              <a:buNone/>
            </a:pPr>
            <a:r>
              <a:rPr lang="en-US" sz="3000" smtClean="0">
                <a:solidFill>
                  <a:srgbClr val="00B0F0"/>
                </a:solidFill>
              </a:rPr>
              <a:t>A. </a:t>
            </a:r>
            <a:r>
              <a:rPr lang="en-US" sz="3000"/>
              <a:t>very hot all year around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very cold all year </a:t>
            </a:r>
            <a:r>
              <a:rPr lang="en-US" sz="3000" smtClean="0"/>
              <a:t>around</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hot in the day but very cold at night</a:t>
            </a:r>
            <a:endParaRPr lang="en-US" sz="3000" smtClean="0"/>
          </a:p>
          <a:p>
            <a:pPr marL="0" indent="0" algn="just">
              <a:lnSpc>
                <a:spcPct val="120000"/>
              </a:lnSpc>
              <a:spcBef>
                <a:spcPts val="0"/>
              </a:spcBef>
              <a:buNone/>
            </a:pPr>
            <a:endParaRPr lang="en-US" sz="1500" dirty="0"/>
          </a:p>
          <a:p>
            <a:pPr marL="0" indent="0" algn="just">
              <a:lnSpc>
                <a:spcPct val="120000"/>
              </a:lnSpc>
              <a:spcBef>
                <a:spcPts val="0"/>
              </a:spcBef>
              <a:buNone/>
            </a:pPr>
            <a:r>
              <a:rPr lang="en-US" sz="3000" b="1" smtClean="0">
                <a:solidFill>
                  <a:srgbClr val="F26649"/>
                </a:solidFill>
              </a:rPr>
              <a:t>4. </a:t>
            </a:r>
            <a:r>
              <a:rPr lang="en-US" sz="3000"/>
              <a:t>Hopeans have thick skin to protect </a:t>
            </a:r>
            <a:r>
              <a:rPr lang="en-US" sz="3000" smtClean="0"/>
              <a:t>them from </a:t>
            </a:r>
            <a:r>
              <a:rPr lang="en-US" sz="3000"/>
              <a:t>_____.</a:t>
            </a:r>
            <a:endParaRPr lang="en-US" sz="3000" dirty="0"/>
          </a:p>
          <a:p>
            <a:pPr marL="0" indent="0" algn="just">
              <a:lnSpc>
                <a:spcPct val="120000"/>
              </a:lnSpc>
              <a:spcBef>
                <a:spcPts val="0"/>
              </a:spcBef>
              <a:buNone/>
            </a:pPr>
            <a:r>
              <a:rPr lang="en-US" sz="3000" smtClean="0">
                <a:solidFill>
                  <a:srgbClr val="00B0F0"/>
                </a:solidFill>
              </a:rPr>
              <a:t>A. </a:t>
            </a:r>
            <a:r>
              <a:rPr lang="en-US" sz="3000"/>
              <a:t>the </a:t>
            </a:r>
            <a:r>
              <a:rPr lang="en-US" sz="3000" smtClean="0"/>
              <a:t>heat			</a:t>
            </a:r>
            <a:r>
              <a:rPr lang="en-US" sz="3000" smtClean="0">
                <a:solidFill>
                  <a:srgbClr val="00B0F0"/>
                </a:solidFill>
              </a:rPr>
              <a:t>B. </a:t>
            </a:r>
            <a:r>
              <a:rPr lang="en-US" sz="3000"/>
              <a:t>the </a:t>
            </a:r>
            <a:r>
              <a:rPr lang="en-US" sz="3000" smtClean="0"/>
              <a:t>cold</a:t>
            </a:r>
            <a:r>
              <a:rPr lang="en-US" sz="3000"/>
              <a:t>	</a:t>
            </a:r>
            <a:r>
              <a:rPr lang="en-US" sz="3000" smtClean="0"/>
              <a:t>		</a:t>
            </a:r>
            <a:r>
              <a:rPr lang="en-US" sz="3000" smtClean="0">
                <a:solidFill>
                  <a:srgbClr val="00B0F0"/>
                </a:solidFill>
              </a:rPr>
              <a:t>C. </a:t>
            </a:r>
            <a:r>
              <a:rPr lang="en-US" sz="3000"/>
              <a:t>alien attacks</a:t>
            </a:r>
            <a:endParaRPr lang="en-US" sz="3000" dirty="0"/>
          </a:p>
        </p:txBody>
      </p:sp>
      <p:sp>
        <p:nvSpPr>
          <p:cNvPr id="13" name="Oval 12"/>
          <p:cNvSpPr/>
          <p:nvPr/>
        </p:nvSpPr>
        <p:spPr>
          <a:xfrm>
            <a:off x="503898" y="2757231"/>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39750" y="5219268"/>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25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84892"/>
            <a:ext cx="11269345" cy="3725373"/>
          </a:xfrm>
        </p:spPr>
        <p:txBody>
          <a:bodyPr>
            <a:noAutofit/>
          </a:bodyPr>
          <a:lstStyle/>
          <a:p>
            <a:pPr marL="0" indent="0" algn="just">
              <a:lnSpc>
                <a:spcPct val="120000"/>
              </a:lnSpc>
              <a:spcBef>
                <a:spcPts val="0"/>
              </a:spcBef>
              <a:buNone/>
            </a:pPr>
            <a:r>
              <a:rPr lang="en-US" sz="3000" b="1" smtClean="0">
                <a:solidFill>
                  <a:srgbClr val="F26649"/>
                </a:solidFill>
              </a:rPr>
              <a:t>5. </a:t>
            </a:r>
            <a:r>
              <a:rPr lang="en-US" sz="3000"/>
              <a:t>Hopeans drink _____.</a:t>
            </a:r>
          </a:p>
          <a:p>
            <a:pPr marL="0" indent="0" algn="just">
              <a:lnSpc>
                <a:spcPct val="120000"/>
              </a:lnSpc>
              <a:spcBef>
                <a:spcPts val="0"/>
              </a:spcBef>
              <a:buNone/>
            </a:pPr>
            <a:r>
              <a:rPr lang="en-US" sz="3000" smtClean="0">
                <a:solidFill>
                  <a:srgbClr val="00B0F0"/>
                </a:solidFill>
              </a:rPr>
              <a:t>A. </a:t>
            </a:r>
            <a:r>
              <a:rPr lang="en-US" sz="3000"/>
              <a:t>liquid water from the sea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petrol from under the ground</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almost nothing</a:t>
            </a:r>
            <a:endParaRPr lang="en-US" sz="3000" smtClean="0"/>
          </a:p>
        </p:txBody>
      </p:sp>
      <p:sp>
        <p:nvSpPr>
          <p:cNvPr id="13" name="Oval 12"/>
          <p:cNvSpPr/>
          <p:nvPr/>
        </p:nvSpPr>
        <p:spPr>
          <a:xfrm>
            <a:off x="495481" y="3290631"/>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837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059470"/>
            <a:ext cx="10373995"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following information about Hopeans. Listen again and fill in each blank with ONE word or number that </a:t>
            </a:r>
            <a:r>
              <a:rPr lang="en-US" sz="2400" b="1">
                <a:effectLst>
                  <a:glow rad="88900">
                    <a:schemeClr val="bg1"/>
                  </a:glow>
                </a:effectLst>
                <a:cs typeface="Arial" panose="020B0604020202020204" pitchFamily="34" charset="0"/>
              </a:rPr>
              <a:t>you </a:t>
            </a:r>
            <a:r>
              <a:rPr lang="en-US" sz="2400" b="1" smtClean="0">
                <a:effectLst>
                  <a:glow rad="88900">
                    <a:schemeClr val="bg1"/>
                  </a:glow>
                </a:effectLst>
                <a:cs typeface="Arial" panose="020B0604020202020204" pitchFamily="34" charset="0"/>
              </a:rPr>
              <a:t>hear.</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86965" y="11613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750" y="105870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graphicFrame>
        <p:nvGraphicFramePr>
          <p:cNvPr id="4" name="Table 3"/>
          <p:cNvGraphicFramePr/>
          <p:nvPr>
            <p:extLst>
              <p:ext uri="{D42A27DB-BD31-4B8C-83A1-F6EECF244321}">
                <p14:modId xmlns:p14="http://schemas.microsoft.com/office/powerpoint/2010/main" val="4004844201"/>
              </p:ext>
            </p:extLst>
          </p:nvPr>
        </p:nvGraphicFramePr>
        <p:xfrm>
          <a:off x="487067" y="1994063"/>
          <a:ext cx="11004549" cy="4791234"/>
        </p:xfrm>
        <a:graphic>
          <a:graphicData uri="http://schemas.openxmlformats.org/drawingml/2006/table">
            <a:tbl>
              <a:tblPr firstRow="1" bandRow="1">
                <a:tableStyleId>{5C22544A-7EE6-4342-B048-85BDC9FD1C3A}</a:tableStyleId>
              </a:tblPr>
              <a:tblGrid>
                <a:gridCol w="1989433">
                  <a:extLst>
                    <a:ext uri="{9D8B030D-6E8A-4147-A177-3AD203B41FA5}">
                      <a16:colId xmlns:a16="http://schemas.microsoft.com/office/drawing/2014/main" val="20000"/>
                    </a:ext>
                  </a:extLst>
                </a:gridCol>
                <a:gridCol w="9015116">
                  <a:extLst>
                    <a:ext uri="{9D8B030D-6E8A-4147-A177-3AD203B41FA5}">
                      <a16:colId xmlns:a16="http://schemas.microsoft.com/office/drawing/2014/main" val="20001"/>
                    </a:ext>
                  </a:extLst>
                </a:gridCol>
              </a:tblGrid>
              <a:tr h="480237">
                <a:tc>
                  <a:txBody>
                    <a:bodyPr/>
                    <a:lstStyle/>
                    <a:p>
                      <a:pPr>
                        <a:buNone/>
                      </a:pPr>
                      <a:r>
                        <a:rPr lang="en-US" sz="2800" b="1" smtClean="0">
                          <a:solidFill>
                            <a:schemeClr val="tx1"/>
                          </a:solidFill>
                          <a:latin typeface="+mn-lt"/>
                        </a:rPr>
                        <a:t>Name</a:t>
                      </a:r>
                      <a:endParaRPr lang="en-US" sz="2800" b="1">
                        <a:solidFill>
                          <a:schemeClr val="tx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Hopeans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0"/>
                  </a:ext>
                </a:extLst>
              </a:tr>
              <a:tr h="584994">
                <a:tc>
                  <a:txBody>
                    <a:bodyPr/>
                    <a:lstStyle/>
                    <a:p>
                      <a:pPr>
                        <a:buNone/>
                      </a:pPr>
                      <a:r>
                        <a:rPr lang="en-US" sz="2800" b="1">
                          <a:solidFill>
                            <a:schemeClr val="tx1"/>
                          </a:solidFill>
                          <a:latin typeface="+mn-lt"/>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Planet Hope in the Milky Way </a:t>
                      </a:r>
                      <a:r>
                        <a:rPr lang="en-US" sz="2800" b="0">
                          <a:solidFill>
                            <a:schemeClr val="tx1"/>
                          </a:solidFill>
                          <a:latin typeface="+mn-lt"/>
                          <a:sym typeface="+mn-ea"/>
                        </a:rPr>
                        <a:t>Galaxy</a:t>
                      </a:r>
                      <a:endParaRPr lang="en-US" sz="2800" b="0">
                        <a:solidFill>
                          <a:schemeClr val="tx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1"/>
                  </a:ext>
                </a:extLst>
              </a:tr>
              <a:tr h="1271214">
                <a:tc>
                  <a:txBody>
                    <a:bodyPr/>
                    <a:lstStyle/>
                    <a:p>
                      <a:pPr>
                        <a:buNone/>
                      </a:pPr>
                      <a:r>
                        <a:rPr lang="en-US" sz="2800" b="1">
                          <a:solidFill>
                            <a:schemeClr val="tx1"/>
                          </a:solidFill>
                          <a:latin typeface="+mn-lt"/>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have a big head, (1) _____ eyes, two legs, and (2)_____ arms.</a:t>
                      </a:r>
                    </a:p>
                    <a:p>
                      <a:pPr algn="l">
                        <a:buNone/>
                      </a:pPr>
                      <a:r>
                        <a:rPr lang="en-US" sz="2800" b="0">
                          <a:solidFill>
                            <a:schemeClr val="tx1"/>
                          </a:solidFill>
                          <a:latin typeface="+mn-lt"/>
                        </a:rPr>
                        <a:t>– have thick skin to protect them from the heat.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2"/>
                  </a:ext>
                </a:extLst>
              </a:tr>
              <a:tr h="875726">
                <a:tc>
                  <a:txBody>
                    <a:bodyPr/>
                    <a:lstStyle/>
                    <a:p>
                      <a:pPr>
                        <a:buNone/>
                      </a:pPr>
                      <a:r>
                        <a:rPr lang="en-US" sz="2800" b="1">
                          <a:solidFill>
                            <a:schemeClr val="tx1"/>
                          </a:solidFill>
                          <a:latin typeface="+mn-lt"/>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friendly and (3) </a:t>
                      </a:r>
                      <a:r>
                        <a:rPr lang="en-US" sz="2800" b="0" smtClean="0">
                          <a:solidFill>
                            <a:schemeClr val="tx1"/>
                          </a:solidFill>
                          <a:latin typeface="+mn-lt"/>
                        </a:rPr>
                        <a:t>__________.</a:t>
                      </a:r>
                      <a:endParaRPr lang="en-US" sz="2800" b="0">
                        <a:solidFill>
                          <a:schemeClr val="tx1"/>
                        </a:solidFill>
                        <a:latin typeface="+mn-lt"/>
                      </a:endParaRPr>
                    </a:p>
                    <a:p>
                      <a:pPr algn="l">
                        <a:buNone/>
                      </a:pPr>
                      <a:r>
                        <a:rPr lang="en-US" sz="2800" b="0">
                          <a:solidFill>
                            <a:schemeClr val="tx1"/>
                          </a:solidFill>
                          <a:latin typeface="+mn-lt"/>
                        </a:rPr>
                        <a:t>– only (4) </a:t>
                      </a:r>
                      <a:r>
                        <a:rPr lang="en-US" sz="2800" b="0" smtClean="0">
                          <a:solidFill>
                            <a:schemeClr val="tx1"/>
                          </a:solidFill>
                          <a:latin typeface="+mn-lt"/>
                        </a:rPr>
                        <a:t>_________ </a:t>
                      </a:r>
                      <a:r>
                        <a:rPr lang="en-US" sz="2800" b="0">
                          <a:solidFill>
                            <a:schemeClr val="tx1"/>
                          </a:solidFill>
                          <a:latin typeface="+mn-lt"/>
                        </a:rPr>
                        <a:t>to people who try to attack them.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3"/>
                  </a:ext>
                </a:extLst>
              </a:tr>
              <a:tr h="1271214">
                <a:tc>
                  <a:txBody>
                    <a:bodyPr/>
                    <a:lstStyle/>
                    <a:p>
                      <a:pPr>
                        <a:buNone/>
                      </a:pPr>
                      <a:r>
                        <a:rPr lang="en-US" sz="2800" b="1">
                          <a:solidFill>
                            <a:schemeClr val="tx1"/>
                          </a:solidFill>
                          <a:latin typeface="+mn-lt"/>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eat special (5) ______ and drink petrol from under the ground.</a:t>
                      </a:r>
                    </a:p>
                    <a:p>
                      <a:pPr algn="l">
                        <a:buNone/>
                      </a:pPr>
                      <a:r>
                        <a:rPr lang="en-US" sz="2800" b="0">
                          <a:solidFill>
                            <a:schemeClr val="tx1"/>
                          </a:solidFill>
                          <a:latin typeface="+mn-lt"/>
                        </a:rPr>
                        <a:t>– travel by (6) ______ at very high speeds.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4"/>
                  </a:ext>
                </a:extLst>
              </a:tr>
            </a:tbl>
          </a:graphicData>
        </a:graphic>
      </p:graphicFrame>
      <p:sp>
        <p:nvSpPr>
          <p:cNvPr id="7" name="TextBox 3"/>
          <p:cNvSpPr txBox="1"/>
          <p:nvPr/>
        </p:nvSpPr>
        <p:spPr>
          <a:xfrm>
            <a:off x="10117456" y="3094990"/>
            <a:ext cx="533400" cy="521970"/>
          </a:xfrm>
          <a:prstGeom prst="rect">
            <a:avLst/>
          </a:prstGeom>
          <a:noFill/>
        </p:spPr>
        <p:txBody>
          <a:bodyPr wrap="square" rtlCol="0">
            <a:spAutoFit/>
          </a:bodyPr>
          <a:lstStyle/>
          <a:p>
            <a:r>
              <a:rPr lang="en-US" sz="2800" b="1" smtClean="0">
                <a:solidFill>
                  <a:srgbClr val="7030A0"/>
                </a:solidFill>
              </a:rPr>
              <a:t>4</a:t>
            </a:r>
            <a:endParaRPr lang="en-US" sz="2800" b="1" dirty="0">
              <a:solidFill>
                <a:srgbClr val="7030A0"/>
              </a:solidFill>
            </a:endParaRPr>
          </a:p>
        </p:txBody>
      </p:sp>
      <p:sp>
        <p:nvSpPr>
          <p:cNvPr id="6" name="TextBox 3"/>
          <p:cNvSpPr txBox="1"/>
          <p:nvPr/>
        </p:nvSpPr>
        <p:spPr>
          <a:xfrm>
            <a:off x="5953466" y="3094990"/>
            <a:ext cx="446405" cy="521970"/>
          </a:xfrm>
          <a:prstGeom prst="rect">
            <a:avLst/>
          </a:prstGeom>
          <a:noFill/>
        </p:spPr>
        <p:txBody>
          <a:bodyPr wrap="square" rtlCol="0">
            <a:spAutoFit/>
          </a:bodyPr>
          <a:lstStyle/>
          <a:p>
            <a:r>
              <a:rPr lang="en-US" sz="2800" b="1" smtClean="0">
                <a:solidFill>
                  <a:srgbClr val="7030A0"/>
                </a:solidFill>
              </a:rPr>
              <a:t>4</a:t>
            </a:r>
            <a:endParaRPr lang="en-US" sz="2800" b="1" dirty="0">
              <a:solidFill>
                <a:srgbClr val="7030A0"/>
              </a:solidFill>
            </a:endParaRPr>
          </a:p>
        </p:txBody>
      </p:sp>
      <p:sp>
        <p:nvSpPr>
          <p:cNvPr id="9" name="TextBox 3"/>
          <p:cNvSpPr txBox="1"/>
          <p:nvPr/>
        </p:nvSpPr>
        <p:spPr>
          <a:xfrm>
            <a:off x="5176202" y="4476877"/>
            <a:ext cx="1753235" cy="521970"/>
          </a:xfrm>
          <a:prstGeom prst="rect">
            <a:avLst/>
          </a:prstGeom>
          <a:noFill/>
        </p:spPr>
        <p:txBody>
          <a:bodyPr wrap="square" rtlCol="0">
            <a:spAutoFit/>
          </a:bodyPr>
          <a:lstStyle/>
          <a:p>
            <a:r>
              <a:rPr lang="en-US" sz="2800" b="1" dirty="0">
                <a:solidFill>
                  <a:srgbClr val="7030A0"/>
                </a:solidFill>
              </a:rPr>
              <a:t>hospitable</a:t>
            </a:r>
          </a:p>
        </p:txBody>
      </p:sp>
      <p:sp>
        <p:nvSpPr>
          <p:cNvPr id="10" name="TextBox 3"/>
          <p:cNvSpPr txBox="1"/>
          <p:nvPr/>
        </p:nvSpPr>
        <p:spPr>
          <a:xfrm>
            <a:off x="3951943" y="4918841"/>
            <a:ext cx="1993900" cy="521970"/>
          </a:xfrm>
          <a:prstGeom prst="rect">
            <a:avLst/>
          </a:prstGeom>
          <a:noFill/>
        </p:spPr>
        <p:txBody>
          <a:bodyPr wrap="square" rtlCol="0">
            <a:spAutoFit/>
          </a:bodyPr>
          <a:lstStyle/>
          <a:p>
            <a:r>
              <a:rPr lang="en-US" sz="2800" b="1" dirty="0">
                <a:solidFill>
                  <a:srgbClr val="7030A0"/>
                </a:solidFill>
              </a:rPr>
              <a:t>dangerous</a:t>
            </a:r>
          </a:p>
        </p:txBody>
      </p:sp>
      <p:sp>
        <p:nvSpPr>
          <p:cNvPr id="11" name="TextBox 3"/>
          <p:cNvSpPr txBox="1"/>
          <p:nvPr/>
        </p:nvSpPr>
        <p:spPr>
          <a:xfrm>
            <a:off x="4860925" y="5429508"/>
            <a:ext cx="1233170" cy="521970"/>
          </a:xfrm>
          <a:prstGeom prst="rect">
            <a:avLst/>
          </a:prstGeom>
          <a:noFill/>
        </p:spPr>
        <p:txBody>
          <a:bodyPr wrap="square" rtlCol="0">
            <a:spAutoFit/>
          </a:bodyPr>
          <a:lstStyle/>
          <a:p>
            <a:r>
              <a:rPr lang="en-US" sz="2800" b="1" dirty="0">
                <a:solidFill>
                  <a:srgbClr val="7030A0"/>
                </a:solidFill>
              </a:rPr>
              <a:t>plants</a:t>
            </a:r>
          </a:p>
        </p:txBody>
      </p:sp>
      <p:sp>
        <p:nvSpPr>
          <p:cNvPr id="13" name="TextBox 3"/>
          <p:cNvSpPr txBox="1"/>
          <p:nvPr/>
        </p:nvSpPr>
        <p:spPr>
          <a:xfrm>
            <a:off x="4551680" y="6276663"/>
            <a:ext cx="1394163" cy="521970"/>
          </a:xfrm>
          <a:prstGeom prst="rect">
            <a:avLst/>
          </a:prstGeom>
          <a:noFill/>
        </p:spPr>
        <p:txBody>
          <a:bodyPr wrap="square" rtlCol="0">
            <a:spAutoFit/>
          </a:bodyPr>
          <a:lstStyle/>
          <a:p>
            <a:r>
              <a:rPr lang="en-US" sz="2800" b="1" dirty="0">
                <a:solidFill>
                  <a:srgbClr val="7030A0"/>
                </a:solidFill>
              </a:rPr>
              <a:t>rockets</a:t>
            </a:r>
          </a:p>
        </p:txBody>
      </p:sp>
      <p:pic>
        <p:nvPicPr>
          <p:cNvPr id="2" name="Track 7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97090" y="137112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1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1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1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1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1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95059"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7" grpId="0"/>
      <p:bldP spid="7" grpId="1"/>
      <p:bldP spid="6" grpId="0"/>
      <p:bldP spid="6" grpId="1"/>
      <p:bldP spid="9" grpId="0"/>
      <p:bldP spid="9" grpId="1"/>
      <p:bldP spid="10" grpId="0"/>
      <p:bldP spid="10" grpId="1"/>
      <p:bldP spid="11" grpId="0"/>
      <p:bldP spid="11" grpId="1"/>
      <p:bldP spid="13" grpId="0"/>
      <p:bldP spid="13"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741</Words>
  <Application>Microsoft Office PowerPoint</Application>
  <PresentationFormat>Widescreen</PresentationFormat>
  <Paragraphs>131</Paragraphs>
  <Slides>14</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Adobe Gothic Std B</vt:lpstr>
      <vt:lpstr>ChronicaPro-Bold</vt:lpstr>
      <vt:lpstr>ChronicaPro-Book</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241</cp:revision>
  <dcterms:created xsi:type="dcterms:W3CDTF">2020-12-09T02:04:00Z</dcterms:created>
  <dcterms:modified xsi:type="dcterms:W3CDTF">2023-10-12T07:47:43Z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