
<file path=[Content_Types].xml><?xml version="1.0" encoding="utf-8"?>
<Types xmlns="http://schemas.openxmlformats.org/package/2006/content-types">
  <Default Extension="bin" ContentType="application/vnd.openxmlformats-officedocument.oleObject"/>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6" r:id="rId4"/>
    <p:sldMasterId id="2147483698" r:id="rId5"/>
    <p:sldMasterId id="2147483710" r:id="rId6"/>
    <p:sldMasterId id="2147483723" r:id="rId7"/>
    <p:sldMasterId id="2147483736" r:id="rId8"/>
  </p:sldMasterIdLst>
  <p:notesMasterIdLst>
    <p:notesMasterId r:id="rId54"/>
  </p:notesMasterIdLst>
  <p:sldIdLst>
    <p:sldId id="257" r:id="rId9"/>
    <p:sldId id="272" r:id="rId10"/>
    <p:sldId id="258" r:id="rId11"/>
    <p:sldId id="259" r:id="rId12"/>
    <p:sldId id="273" r:id="rId13"/>
    <p:sldId id="262" r:id="rId14"/>
    <p:sldId id="263" r:id="rId15"/>
    <p:sldId id="268" r:id="rId16"/>
    <p:sldId id="264" r:id="rId17"/>
    <p:sldId id="269" r:id="rId18"/>
    <p:sldId id="274" r:id="rId19"/>
    <p:sldId id="275" r:id="rId20"/>
    <p:sldId id="276" r:id="rId21"/>
    <p:sldId id="277" r:id="rId22"/>
    <p:sldId id="279" r:id="rId23"/>
    <p:sldId id="282" r:id="rId24"/>
    <p:sldId id="284" r:id="rId25"/>
    <p:sldId id="286" r:id="rId26"/>
    <p:sldId id="288" r:id="rId27"/>
    <p:sldId id="309" r:id="rId28"/>
    <p:sldId id="290" r:id="rId29"/>
    <p:sldId id="296" r:id="rId30"/>
    <p:sldId id="287" r:id="rId31"/>
    <p:sldId id="297" r:id="rId32"/>
    <p:sldId id="292" r:id="rId33"/>
    <p:sldId id="298" r:id="rId34"/>
    <p:sldId id="301" r:id="rId35"/>
    <p:sldId id="293" r:id="rId36"/>
    <p:sldId id="302" r:id="rId37"/>
    <p:sldId id="303" r:id="rId38"/>
    <p:sldId id="304" r:id="rId39"/>
    <p:sldId id="305" r:id="rId40"/>
    <p:sldId id="306" r:id="rId41"/>
    <p:sldId id="307" r:id="rId42"/>
    <p:sldId id="311" r:id="rId43"/>
    <p:sldId id="312" r:id="rId44"/>
    <p:sldId id="314" r:id="rId45"/>
    <p:sldId id="315" r:id="rId46"/>
    <p:sldId id="316" r:id="rId47"/>
    <p:sldId id="317" r:id="rId48"/>
    <p:sldId id="322" r:id="rId49"/>
    <p:sldId id="323" r:id="rId50"/>
    <p:sldId id="319" r:id="rId51"/>
    <p:sldId id="318" r:id="rId52"/>
    <p:sldId id="321" r:id="rId53"/>
  </p:sldIdLst>
  <p:sldSz cx="9144000" cy="6858000" type="screen4x3"/>
  <p:notesSz cx="6858000" cy="9144000"/>
  <p:embeddedFontLst>
    <p:embeddedFont>
      <p:font typeface=".VnTime" pitchFamily="34" charset="0"/>
      <p:regular r:id="rId55"/>
      <p:bold r:id="rId56"/>
      <p:italic r:id="rId57"/>
      <p:boldItalic r:id="rId58"/>
    </p:embeddedFont>
    <p:embeddedFont>
      <p:font typeface="Calibri Light" pitchFamily="34" charset="0"/>
      <p:regular r:id="rId59"/>
      <p:italic r:id="rId60"/>
    </p:embeddedFont>
    <p:embeddedFont>
      <p:font typeface="VNI-Times" pitchFamily="2" charset="0"/>
      <p:regular r:id="rId61"/>
      <p:bold r:id="rId62"/>
      <p:italic r:id="rId63"/>
      <p:boldItalic r:id="rId64"/>
    </p:embeddedFont>
    <p:embeddedFont>
      <p:font typeface="Wingdings 2" pitchFamily="18" charset="2"/>
      <p:regular r:id="rId65"/>
    </p:embeddedFont>
    <p:embeddedFont>
      <p:font typeface="Calibri" pitchFamily="34" charset="0"/>
      <p:regular r:id="rId66"/>
      <p:bold r:id="rId67"/>
      <p:italic r:id="rId68"/>
      <p:boldItalic r:id="rId69"/>
    </p:embeddedFont>
    <p:embeddedFont>
      <p:font typeface="Cambria Math" pitchFamily="18"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ư viện 03" initials="tv0"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7.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3.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1.fntdata"/><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4-22T17:15:32.740" idx="2">
    <p:pos x="7488" y="2815"/>
    <p:text>Link bài giảng youtube</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 Id="rId4" Type="http://schemas.openxmlformats.org/officeDocument/2006/relationships/image" Target="../media/image119.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image" Target="../media/image124.wmf"/><Relationship Id="rId7" Type="http://schemas.openxmlformats.org/officeDocument/2006/relationships/image" Target="../media/image128.wmf"/><Relationship Id="rId2" Type="http://schemas.openxmlformats.org/officeDocument/2006/relationships/image" Target="../media/image123.wmf"/><Relationship Id="rId1" Type="http://schemas.openxmlformats.org/officeDocument/2006/relationships/image" Target="../media/image122.wmf"/><Relationship Id="rId6" Type="http://schemas.openxmlformats.org/officeDocument/2006/relationships/image" Target="../media/image127.wmf"/><Relationship Id="rId11" Type="http://schemas.openxmlformats.org/officeDocument/2006/relationships/image" Target="../media/image132.wmf"/><Relationship Id="rId5" Type="http://schemas.openxmlformats.org/officeDocument/2006/relationships/image" Target="../media/image126.wmf"/><Relationship Id="rId10" Type="http://schemas.openxmlformats.org/officeDocument/2006/relationships/image" Target="../media/image131.wmf"/><Relationship Id="rId4" Type="http://schemas.openxmlformats.org/officeDocument/2006/relationships/image" Target="../media/image125.wmf"/><Relationship Id="rId9" Type="http://schemas.openxmlformats.org/officeDocument/2006/relationships/image" Target="../media/image13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6" Type="http://schemas.openxmlformats.org/officeDocument/2006/relationships/image" Target="../media/image143.wmf"/><Relationship Id="rId5" Type="http://schemas.openxmlformats.org/officeDocument/2006/relationships/image" Target="../media/image142.wmf"/><Relationship Id="rId4" Type="http://schemas.openxmlformats.org/officeDocument/2006/relationships/image" Target="../media/image1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 Id="rId5" Type="http://schemas.openxmlformats.org/officeDocument/2006/relationships/image" Target="../media/image149.wmf"/><Relationship Id="rId4" Type="http://schemas.openxmlformats.org/officeDocument/2006/relationships/image" Target="../media/image148.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4" Type="http://schemas.openxmlformats.org/officeDocument/2006/relationships/image" Target="../media/image15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11" Type="http://schemas.openxmlformats.org/officeDocument/2006/relationships/image" Target="../media/image31.wmf"/><Relationship Id="rId5" Type="http://schemas.openxmlformats.org/officeDocument/2006/relationships/image" Target="../media/image25.wmf"/><Relationship Id="rId10" Type="http://schemas.openxmlformats.org/officeDocument/2006/relationships/image" Target="../media/image30.wmf"/><Relationship Id="rId4" Type="http://schemas.openxmlformats.org/officeDocument/2006/relationships/image" Target="../media/image24.wmf"/><Relationship Id="rId9"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1ADF2-368A-44C3-B5D1-39DDAA94AE5A}" type="datetimeFigureOut">
              <a:rPr lang="en-US" smtClean="0"/>
              <a:t>23-08-2021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FCB8A-5BA3-4625-A3F1-530709778BE3}" type="slidenum">
              <a:rPr lang="en-US" smtClean="0"/>
              <a:t>‹#›</a:t>
            </a:fld>
            <a:endParaRPr lang="en-US"/>
          </a:p>
        </p:txBody>
      </p:sp>
    </p:spTree>
    <p:extLst>
      <p:ext uri="{BB962C8B-B14F-4D97-AF65-F5344CB8AC3E}">
        <p14:creationId xmlns:p14="http://schemas.microsoft.com/office/powerpoint/2010/main" val="112921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3440A4AE-49AB-4B84-974F-0906BEA7ED67}"/>
              </a:ext>
            </a:extLst>
          </p:cNvPr>
          <p:cNvSpPr>
            <a:spLocks noGrp="1" noChangeArrowheads="1"/>
          </p:cNvSpPr>
          <p:nvPr>
            <p:ph type="sldNum" sz="quarter" idx="5"/>
          </p:nvPr>
        </p:nvSpPr>
        <p:spPr>
          <a:ln/>
        </p:spPr>
        <p:txBody>
          <a:bodyPr/>
          <a:lstStyle/>
          <a:p>
            <a:fld id="{693DE6A4-64D5-448D-8069-EEF2C88DB5B5}" type="slidenum">
              <a:rPr lang="en-US" altLang="vi-VN"/>
              <a:pPr/>
              <a:t>27</a:t>
            </a:fld>
            <a:endParaRPr lang="en-US" altLang="vi-VN"/>
          </a:p>
        </p:txBody>
      </p:sp>
      <p:sp>
        <p:nvSpPr>
          <p:cNvPr id="8194" name="Rectangle 2">
            <a:extLst>
              <a:ext uri="{FF2B5EF4-FFF2-40B4-BE49-F238E27FC236}">
                <a16:creationId xmlns:a16="http://schemas.microsoft.com/office/drawing/2014/main" xmlns="" id="{34349C85-339A-4CFB-9A4A-858F627ED6DB}"/>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xmlns="" id="{F535D7A0-9954-4F90-AB16-B62DD0FABC6F}"/>
              </a:ext>
            </a:extLst>
          </p:cNvPr>
          <p:cNvSpPr>
            <a:spLocks noGrp="1" noChangeArrowheads="1"/>
          </p:cNvSpPr>
          <p:nvPr>
            <p:ph type="body" idx="1"/>
          </p:nvPr>
        </p:nvSpPr>
        <p:spPr/>
        <p:txBody>
          <a:bodyPr/>
          <a:lstStyle/>
          <a:p>
            <a:endParaRPr lang="vi-VN"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57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2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48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12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37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499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895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53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79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984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074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0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0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2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EF0EE9C3-15CC-4965-934A-491BB3CFA4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9443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B71E7C-E879-4348-9599-EC1F2C6B5E3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51052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172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089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99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63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8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09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612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367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778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292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82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90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508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77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45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946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231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364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916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209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519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937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272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26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826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297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1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653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969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298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70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122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2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571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551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959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53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019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17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527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9635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9A646782-C30E-43CF-B785-7CDCB1A76E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6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195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337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476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4755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088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573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250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149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153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95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153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9A646782-C30E-43CF-B785-7CDCB1A76E2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868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18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561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259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068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972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5736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416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89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628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202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45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23-08-2021</a:t>
            </a:fld>
            <a:endParaRPr lang="en-US"/>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874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9889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2560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FF15-655C-4582-BD93-0E0D78D47BED}"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0133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4006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6187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solidFill>
                  <a:prstClr val="black">
                    <a:tint val="75000"/>
                  </a:prstClr>
                </a:solidFill>
              </a:rPr>
              <a:pPr/>
              <a:t>23-08-2021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31562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gi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5.wmf"/><Relationship Id="rId18" Type="http://schemas.openxmlformats.org/officeDocument/2006/relationships/oleObject" Target="../embeddings/oleObject16.bin"/><Relationship Id="rId3" Type="http://schemas.openxmlformats.org/officeDocument/2006/relationships/image" Target="../media/image4.png"/><Relationship Id="rId21" Type="http://schemas.openxmlformats.org/officeDocument/2006/relationships/image" Target="../media/image29.wmf"/><Relationship Id="rId7" Type="http://schemas.openxmlformats.org/officeDocument/2006/relationships/image" Target="../media/image22.wmf"/><Relationship Id="rId12" Type="http://schemas.openxmlformats.org/officeDocument/2006/relationships/oleObject" Target="../embeddings/oleObject13.bin"/><Relationship Id="rId17" Type="http://schemas.openxmlformats.org/officeDocument/2006/relationships/image" Target="../media/image27.wmf"/><Relationship Id="rId25" Type="http://schemas.openxmlformats.org/officeDocument/2006/relationships/image" Target="../media/image31.wmf"/><Relationship Id="rId2" Type="http://schemas.openxmlformats.org/officeDocument/2006/relationships/slideLayout" Target="../slideLayouts/slideLayout4.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4.wmf"/><Relationship Id="rId24" Type="http://schemas.openxmlformats.org/officeDocument/2006/relationships/oleObject" Target="../embeddings/oleObject19.bin"/><Relationship Id="rId5" Type="http://schemas.openxmlformats.org/officeDocument/2006/relationships/image" Target="../media/image21.wmf"/><Relationship Id="rId15" Type="http://schemas.openxmlformats.org/officeDocument/2006/relationships/image" Target="../media/image26.wmf"/><Relationship Id="rId23" Type="http://schemas.openxmlformats.org/officeDocument/2006/relationships/image" Target="../media/image30.wmf"/><Relationship Id="rId10" Type="http://schemas.openxmlformats.org/officeDocument/2006/relationships/oleObject" Target="../embeddings/oleObject12.bin"/><Relationship Id="rId19" Type="http://schemas.openxmlformats.org/officeDocument/2006/relationships/image" Target="../media/image28.wmf"/><Relationship Id="rId4" Type="http://schemas.openxmlformats.org/officeDocument/2006/relationships/oleObject" Target="../embeddings/oleObject9.bin"/><Relationship Id="rId9" Type="http://schemas.openxmlformats.org/officeDocument/2006/relationships/image" Target="../media/image23.wmf"/><Relationship Id="rId14" Type="http://schemas.openxmlformats.org/officeDocument/2006/relationships/oleObject" Target="../embeddings/oleObject14.bin"/><Relationship Id="rId22"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6.wmf"/><Relationship Id="rId3" Type="http://schemas.openxmlformats.org/officeDocument/2006/relationships/image" Target="../media/image4.png"/><Relationship Id="rId7" Type="http://schemas.openxmlformats.org/officeDocument/2006/relationships/image" Target="../media/image33.wmf"/><Relationship Id="rId12"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1.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34.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41.wmf"/><Relationship Id="rId3" Type="http://schemas.openxmlformats.org/officeDocument/2006/relationships/image" Target="../media/image4.png"/><Relationship Id="rId7" Type="http://schemas.openxmlformats.org/officeDocument/2006/relationships/image" Target="../media/image38.wmf"/><Relationship Id="rId12"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6.bin"/><Relationship Id="rId11" Type="http://schemas.openxmlformats.org/officeDocument/2006/relationships/image" Target="../media/image40.wmf"/><Relationship Id="rId5" Type="http://schemas.openxmlformats.org/officeDocument/2006/relationships/image" Target="../media/image37.wmf"/><Relationship Id="rId15" Type="http://schemas.openxmlformats.org/officeDocument/2006/relationships/image" Target="../media/image42.w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39.wmf"/><Relationship Id="rId14" Type="http://schemas.openxmlformats.org/officeDocument/2006/relationships/oleObject" Target="../embeddings/oleObject30.bin"/></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47.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32.bin"/><Relationship Id="rId5" Type="http://schemas.openxmlformats.org/officeDocument/2006/relationships/image" Target="../media/image46.wmf"/><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47.wmf"/><Relationship Id="rId12" Type="http://schemas.openxmlformats.org/officeDocument/2006/relationships/image" Target="../media/image50.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34.bin"/><Relationship Id="rId11" Type="http://schemas.openxmlformats.org/officeDocument/2006/relationships/oleObject" Target="../embeddings/oleObject36.bin"/><Relationship Id="rId5" Type="http://schemas.openxmlformats.org/officeDocument/2006/relationships/image" Target="../media/image46.wmf"/><Relationship Id="rId10" Type="http://schemas.openxmlformats.org/officeDocument/2006/relationships/image" Target="../media/image49.wmf"/><Relationship Id="rId4" Type="http://schemas.openxmlformats.org/officeDocument/2006/relationships/oleObject" Target="../embeddings/oleObject33.bin"/><Relationship Id="rId9"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2.wmf"/><Relationship Id="rId12" Type="http://schemas.openxmlformats.org/officeDocument/2006/relationships/image" Target="../media/image58.png"/><Relationship Id="rId17" Type="http://schemas.openxmlformats.org/officeDocument/2006/relationships/image" Target="../media/image56.wmf"/><Relationship Id="rId2" Type="http://schemas.openxmlformats.org/officeDocument/2006/relationships/slideLayout" Target="../slideLayouts/slideLayout4.xml"/><Relationship Id="rId16" Type="http://schemas.openxmlformats.org/officeDocument/2006/relationships/oleObject" Target="../embeddings/oleObject42.bin"/><Relationship Id="rId1" Type="http://schemas.openxmlformats.org/officeDocument/2006/relationships/vmlDrawing" Target="../drawings/vmlDrawing9.vml"/><Relationship Id="rId6" Type="http://schemas.openxmlformats.org/officeDocument/2006/relationships/oleObject" Target="../embeddings/oleObject38.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5.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53.wmf"/><Relationship Id="rId14" Type="http://schemas.openxmlformats.org/officeDocument/2006/relationships/oleObject" Target="../embeddings/oleObject41.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43.png"/><Relationship Id="rId7" Type="http://schemas.openxmlformats.org/officeDocument/2006/relationships/image" Target="../media/image61.wmf"/><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44.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62.wm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slide" Target="slide4.xml"/><Relationship Id="rId4" Type="http://schemas.openxmlformats.org/officeDocument/2006/relationships/hyperlink" Target="https://www.youtube.com/watch?v=jimeO8p0xbk&amp;t=1201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oleObject" Target="../embeddings/oleObject48.bin"/><Relationship Id="rId18" Type="http://schemas.openxmlformats.org/officeDocument/2006/relationships/image" Target="../media/image78.wmf"/><Relationship Id="rId3" Type="http://schemas.openxmlformats.org/officeDocument/2006/relationships/audio" Target="../media/media2.mp3"/><Relationship Id="rId7" Type="http://schemas.openxmlformats.org/officeDocument/2006/relationships/image" Target="../media/image80.png"/><Relationship Id="rId12" Type="http://schemas.openxmlformats.org/officeDocument/2006/relationships/image" Target="../media/image75.wmf"/><Relationship Id="rId17" Type="http://schemas.openxmlformats.org/officeDocument/2006/relationships/oleObject" Target="../embeddings/oleObject50.bin"/><Relationship Id="rId2" Type="http://schemas.microsoft.com/office/2007/relationships/media" Target="../media/media2.mp3"/><Relationship Id="rId16" Type="http://schemas.openxmlformats.org/officeDocument/2006/relationships/image" Target="../media/image77.wmf"/><Relationship Id="rId1" Type="http://schemas.openxmlformats.org/officeDocument/2006/relationships/vmlDrawing" Target="../drawings/vmlDrawing11.vml"/><Relationship Id="rId6" Type="http://schemas.openxmlformats.org/officeDocument/2006/relationships/slide" Target="slide2.xml"/><Relationship Id="rId11" Type="http://schemas.openxmlformats.org/officeDocument/2006/relationships/oleObject" Target="../embeddings/oleObject47.bin"/><Relationship Id="rId5" Type="http://schemas.openxmlformats.org/officeDocument/2006/relationships/image" Target="../media/image79.png"/><Relationship Id="rId15" Type="http://schemas.openxmlformats.org/officeDocument/2006/relationships/oleObject" Target="../embeddings/oleObject49.bin"/><Relationship Id="rId10" Type="http://schemas.openxmlformats.org/officeDocument/2006/relationships/image" Target="../media/image82.png"/><Relationship Id="rId19" Type="http://schemas.openxmlformats.org/officeDocument/2006/relationships/image" Target="../media/image83.png"/><Relationship Id="rId4" Type="http://schemas.openxmlformats.org/officeDocument/2006/relationships/slideLayout" Target="../slideLayouts/slideLayout36.xml"/><Relationship Id="rId9" Type="http://schemas.openxmlformats.org/officeDocument/2006/relationships/image" Target="../media/image81.png"/><Relationship Id="rId14" Type="http://schemas.openxmlformats.org/officeDocument/2006/relationships/image" Target="../media/image76.wmf"/></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slideLayout" Target="../slideLayouts/slideLayout13.xml"/><Relationship Id="rId7" Type="http://schemas.openxmlformats.org/officeDocument/2006/relationships/image" Target="../media/image8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6.gif"/><Relationship Id="rId11" Type="http://schemas.openxmlformats.org/officeDocument/2006/relationships/image" Target="../media/image91.gif"/><Relationship Id="rId5" Type="http://schemas.openxmlformats.org/officeDocument/2006/relationships/image" Target="../media/image85.wmf"/><Relationship Id="rId10" Type="http://schemas.openxmlformats.org/officeDocument/2006/relationships/image" Target="../media/image90.gif"/><Relationship Id="rId4" Type="http://schemas.openxmlformats.org/officeDocument/2006/relationships/audio" Target="../media/audio2.wav"/><Relationship Id="rId9" Type="http://schemas.openxmlformats.org/officeDocument/2006/relationships/image" Target="../media/image89.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2.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94.png"/><Relationship Id="rId5" Type="http://schemas.openxmlformats.org/officeDocument/2006/relationships/image" Target="../media/image93.wmf"/><Relationship Id="rId4" Type="http://schemas.openxmlformats.org/officeDocument/2006/relationships/oleObject" Target="../embeddings/oleObject51.bin"/></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8.xml"/><Relationship Id="rId7"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96.jp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48.xml"/><Relationship Id="rId5" Type="http://schemas.openxmlformats.org/officeDocument/2006/relationships/slide" Target="slide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102.jpg"/><Relationship Id="rId7" Type="http://schemas.openxmlformats.org/officeDocument/2006/relationships/oleObject" Target="../embeddings/oleObject52.bin"/><Relationship Id="rId2" Type="http://schemas.openxmlformats.org/officeDocument/2006/relationships/slideLayout" Target="../slideLayouts/slideLayout48.xml"/><Relationship Id="rId1" Type="http://schemas.openxmlformats.org/officeDocument/2006/relationships/vmlDrawing" Target="../drawings/vmlDrawing13.vml"/><Relationship Id="rId6" Type="http://schemas.openxmlformats.org/officeDocument/2006/relationships/slide" Target="slide5.xml"/><Relationship Id="rId5" Type="http://schemas.microsoft.com/office/2007/relationships/hdphoto" Target="../media/hdphoto5.wdp"/><Relationship Id="rId10" Type="http://schemas.openxmlformats.org/officeDocument/2006/relationships/image" Target="../media/image101.wmf"/><Relationship Id="rId4" Type="http://schemas.openxmlformats.org/officeDocument/2006/relationships/image" Target="../media/image103.png"/><Relationship Id="rId9" Type="http://schemas.openxmlformats.org/officeDocument/2006/relationships/oleObject" Target="../embeddings/oleObject53.bin"/></Relationships>
</file>

<file path=ppt/slides/_rels/slide33.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98.jpg"/><Relationship Id="rId7" Type="http://schemas.openxmlformats.org/officeDocument/2006/relationships/oleObject" Target="../embeddings/oleObject54.bin"/><Relationship Id="rId2" Type="http://schemas.openxmlformats.org/officeDocument/2006/relationships/slideLayout" Target="../slideLayouts/slideLayout48.xml"/><Relationship Id="rId1" Type="http://schemas.openxmlformats.org/officeDocument/2006/relationships/vmlDrawing" Target="../drawings/vmlDrawing14.vml"/><Relationship Id="rId6" Type="http://schemas.openxmlformats.org/officeDocument/2006/relationships/slide" Target="slide4.xml"/><Relationship Id="rId11" Type="http://schemas.openxmlformats.org/officeDocument/2006/relationships/image" Target="../media/image105.wmf"/><Relationship Id="rId5" Type="http://schemas.microsoft.com/office/2007/relationships/hdphoto" Target="../media/hdphoto6.wdp"/><Relationship Id="rId10" Type="http://schemas.openxmlformats.org/officeDocument/2006/relationships/oleObject" Target="../embeddings/oleObject56.bin"/><Relationship Id="rId4" Type="http://schemas.openxmlformats.org/officeDocument/2006/relationships/image" Target="../media/image106.png"/><Relationship Id="rId9" Type="http://schemas.openxmlformats.org/officeDocument/2006/relationships/oleObject" Target="../embeddings/oleObject55.bin"/></Relationships>
</file>

<file path=ppt/slides/_rels/slide3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oleObject" Target="../embeddings/oleObject60.bin"/><Relationship Id="rId18" Type="http://schemas.openxmlformats.org/officeDocument/2006/relationships/oleObject" Target="../embeddings/oleObject63.bin"/><Relationship Id="rId3" Type="http://schemas.openxmlformats.org/officeDocument/2006/relationships/audio" Target="../media/audio1.wav"/><Relationship Id="rId21" Type="http://schemas.openxmlformats.org/officeDocument/2006/relationships/image" Target="../media/image113.wmf"/><Relationship Id="rId7" Type="http://schemas.openxmlformats.org/officeDocument/2006/relationships/image" Target="../media/image108.wmf"/><Relationship Id="rId12" Type="http://schemas.openxmlformats.org/officeDocument/2006/relationships/image" Target="../media/image115.wmf"/><Relationship Id="rId17" Type="http://schemas.openxmlformats.org/officeDocument/2006/relationships/oleObject" Target="../embeddings/oleObject62.bin"/><Relationship Id="rId2" Type="http://schemas.openxmlformats.org/officeDocument/2006/relationships/slideLayout" Target="../slideLayouts/slideLayout59.xml"/><Relationship Id="rId16" Type="http://schemas.openxmlformats.org/officeDocument/2006/relationships/image" Target="../media/image112.wmf"/><Relationship Id="rId20" Type="http://schemas.openxmlformats.org/officeDocument/2006/relationships/oleObject" Target="../embeddings/oleObject65.bin"/><Relationship Id="rId1" Type="http://schemas.openxmlformats.org/officeDocument/2006/relationships/vmlDrawing" Target="../drawings/vmlDrawing15.vml"/><Relationship Id="rId6" Type="http://schemas.openxmlformats.org/officeDocument/2006/relationships/oleObject" Target="../embeddings/oleObject57.bin"/><Relationship Id="rId11" Type="http://schemas.openxmlformats.org/officeDocument/2006/relationships/image" Target="../media/image110.wmf"/><Relationship Id="rId5" Type="http://schemas.openxmlformats.org/officeDocument/2006/relationships/image" Target="../media/image48.png"/><Relationship Id="rId15" Type="http://schemas.openxmlformats.org/officeDocument/2006/relationships/oleObject" Target="../embeddings/oleObject61.bin"/><Relationship Id="rId23" Type="http://schemas.openxmlformats.org/officeDocument/2006/relationships/audio" Target="../media/audio1.wav"/><Relationship Id="rId10" Type="http://schemas.openxmlformats.org/officeDocument/2006/relationships/oleObject" Target="../embeddings/oleObject59.bin"/><Relationship Id="rId19" Type="http://schemas.openxmlformats.org/officeDocument/2006/relationships/oleObject" Target="../embeddings/oleObject64.bin"/><Relationship Id="rId4" Type="http://schemas.openxmlformats.org/officeDocument/2006/relationships/image" Target="../media/image114.jpeg"/><Relationship Id="rId9" Type="http://schemas.openxmlformats.org/officeDocument/2006/relationships/image" Target="../media/image109.wmf"/><Relationship Id="rId14" Type="http://schemas.openxmlformats.org/officeDocument/2006/relationships/image" Target="../media/image111.wmf"/><Relationship Id="rId22"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image" Target="../media/image120.png"/><Relationship Id="rId7" Type="http://schemas.openxmlformats.org/officeDocument/2006/relationships/oleObject" Target="../embeddings/oleObject67.bin"/><Relationship Id="rId12" Type="http://schemas.openxmlformats.org/officeDocument/2006/relationships/image" Target="../media/image119.wmf"/><Relationship Id="rId2" Type="http://schemas.openxmlformats.org/officeDocument/2006/relationships/slideLayout" Target="../slideLayouts/slideLayout59.xml"/><Relationship Id="rId1" Type="http://schemas.openxmlformats.org/officeDocument/2006/relationships/vmlDrawing" Target="../drawings/vmlDrawing16.vml"/><Relationship Id="rId6" Type="http://schemas.openxmlformats.org/officeDocument/2006/relationships/image" Target="../media/image116.w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118.wmf"/><Relationship Id="rId4" Type="http://schemas.openxmlformats.org/officeDocument/2006/relationships/image" Target="../media/image121.png"/><Relationship Id="rId9" Type="http://schemas.openxmlformats.org/officeDocument/2006/relationships/oleObject" Target="../embeddings/oleObject68.bin"/></Relationships>
</file>

<file path=ppt/slides/_rels/slide37.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73.bin"/><Relationship Id="rId18" Type="http://schemas.openxmlformats.org/officeDocument/2006/relationships/image" Target="../media/image127.wmf"/><Relationship Id="rId26" Type="http://schemas.openxmlformats.org/officeDocument/2006/relationships/image" Target="../media/image131.wmf"/><Relationship Id="rId3" Type="http://schemas.openxmlformats.org/officeDocument/2006/relationships/audio" Target="../media/media4.mp3"/><Relationship Id="rId21" Type="http://schemas.openxmlformats.org/officeDocument/2006/relationships/oleObject" Target="../embeddings/oleObject77.bin"/><Relationship Id="rId7" Type="http://schemas.openxmlformats.org/officeDocument/2006/relationships/oleObject" Target="../embeddings/oleObject70.bin"/><Relationship Id="rId12" Type="http://schemas.openxmlformats.org/officeDocument/2006/relationships/image" Target="../media/image124.wmf"/><Relationship Id="rId17" Type="http://schemas.openxmlformats.org/officeDocument/2006/relationships/oleObject" Target="../embeddings/oleObject75.bin"/><Relationship Id="rId25" Type="http://schemas.openxmlformats.org/officeDocument/2006/relationships/oleObject" Target="../embeddings/oleObject79.bin"/><Relationship Id="rId2" Type="http://schemas.microsoft.com/office/2007/relationships/media" Target="../media/media4.mp3"/><Relationship Id="rId16" Type="http://schemas.openxmlformats.org/officeDocument/2006/relationships/image" Target="../media/image126.wmf"/><Relationship Id="rId20" Type="http://schemas.openxmlformats.org/officeDocument/2006/relationships/image" Target="../media/image128.wmf"/><Relationship Id="rId29" Type="http://schemas.openxmlformats.org/officeDocument/2006/relationships/image" Target="../media/image83.png"/><Relationship Id="rId1" Type="http://schemas.openxmlformats.org/officeDocument/2006/relationships/vmlDrawing" Target="../drawings/vmlDrawing17.vml"/><Relationship Id="rId6" Type="http://schemas.openxmlformats.org/officeDocument/2006/relationships/image" Target="../media/image121.png"/><Relationship Id="rId11" Type="http://schemas.openxmlformats.org/officeDocument/2006/relationships/oleObject" Target="../embeddings/oleObject72.bin"/><Relationship Id="rId24" Type="http://schemas.openxmlformats.org/officeDocument/2006/relationships/image" Target="../media/image130.wmf"/><Relationship Id="rId5" Type="http://schemas.openxmlformats.org/officeDocument/2006/relationships/image" Target="../media/image120.png"/><Relationship Id="rId15" Type="http://schemas.openxmlformats.org/officeDocument/2006/relationships/oleObject" Target="../embeddings/oleObject74.bin"/><Relationship Id="rId23" Type="http://schemas.openxmlformats.org/officeDocument/2006/relationships/oleObject" Target="../embeddings/oleObject78.bin"/><Relationship Id="rId28" Type="http://schemas.openxmlformats.org/officeDocument/2006/relationships/image" Target="../media/image132.wmf"/><Relationship Id="rId10" Type="http://schemas.openxmlformats.org/officeDocument/2006/relationships/image" Target="../media/image123.wmf"/><Relationship Id="rId19" Type="http://schemas.openxmlformats.org/officeDocument/2006/relationships/oleObject" Target="../embeddings/oleObject76.bin"/><Relationship Id="rId4" Type="http://schemas.openxmlformats.org/officeDocument/2006/relationships/slideLayout" Target="../slideLayouts/slideLayout59.xml"/><Relationship Id="rId9" Type="http://schemas.openxmlformats.org/officeDocument/2006/relationships/oleObject" Target="../embeddings/oleObject71.bin"/><Relationship Id="rId14" Type="http://schemas.openxmlformats.org/officeDocument/2006/relationships/image" Target="../media/image125.wmf"/><Relationship Id="rId22" Type="http://schemas.openxmlformats.org/officeDocument/2006/relationships/image" Target="../media/image129.wmf"/><Relationship Id="rId27" Type="http://schemas.openxmlformats.org/officeDocument/2006/relationships/oleObject" Target="../embeddings/oleObject80.bin"/></Relationships>
</file>

<file path=ppt/slides/_rels/slide38.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7.png"/><Relationship Id="rId3" Type="http://schemas.openxmlformats.org/officeDocument/2006/relationships/image" Target="../media/image120.png"/><Relationship Id="rId7" Type="http://schemas.openxmlformats.org/officeDocument/2006/relationships/oleObject" Target="../embeddings/oleObject82.bin"/><Relationship Id="rId12" Type="http://schemas.openxmlformats.org/officeDocument/2006/relationships/image" Target="../media/image136.wmf"/><Relationship Id="rId2" Type="http://schemas.openxmlformats.org/officeDocument/2006/relationships/slideLayout" Target="../slideLayouts/slideLayout59.xml"/><Relationship Id="rId1" Type="http://schemas.openxmlformats.org/officeDocument/2006/relationships/vmlDrawing" Target="../drawings/vmlDrawing18.vml"/><Relationship Id="rId6" Type="http://schemas.openxmlformats.org/officeDocument/2006/relationships/image" Target="../media/image133.wmf"/><Relationship Id="rId11" Type="http://schemas.openxmlformats.org/officeDocument/2006/relationships/oleObject" Target="../embeddings/oleObject84.bin"/><Relationship Id="rId5" Type="http://schemas.openxmlformats.org/officeDocument/2006/relationships/oleObject" Target="../embeddings/oleObject81.bin"/><Relationship Id="rId10" Type="http://schemas.openxmlformats.org/officeDocument/2006/relationships/image" Target="../media/image135.wmf"/><Relationship Id="rId4" Type="http://schemas.openxmlformats.org/officeDocument/2006/relationships/image" Target="../media/image121.png"/><Relationship Id="rId9" Type="http://schemas.openxmlformats.org/officeDocument/2006/relationships/oleObject" Target="../embeddings/oleObject83.bin"/></Relationships>
</file>

<file path=ppt/slides/_rels/slide39.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image" Target="../media/image144.png"/><Relationship Id="rId18" Type="http://schemas.openxmlformats.org/officeDocument/2006/relationships/oleObject" Target="../embeddings/oleObject90.bin"/><Relationship Id="rId3" Type="http://schemas.openxmlformats.org/officeDocument/2006/relationships/audio" Target="../media/media5.mp3"/><Relationship Id="rId7" Type="http://schemas.openxmlformats.org/officeDocument/2006/relationships/oleObject" Target="../embeddings/oleObject85.bin"/><Relationship Id="rId12" Type="http://schemas.openxmlformats.org/officeDocument/2006/relationships/image" Target="../media/image140.wmf"/><Relationship Id="rId17" Type="http://schemas.openxmlformats.org/officeDocument/2006/relationships/image" Target="../media/image142.wmf"/><Relationship Id="rId2" Type="http://schemas.microsoft.com/office/2007/relationships/media" Target="../media/media5.mp3"/><Relationship Id="rId16" Type="http://schemas.openxmlformats.org/officeDocument/2006/relationships/oleObject" Target="../embeddings/oleObject89.bin"/><Relationship Id="rId1" Type="http://schemas.openxmlformats.org/officeDocument/2006/relationships/vmlDrawing" Target="../drawings/vmlDrawing19.vml"/><Relationship Id="rId6" Type="http://schemas.openxmlformats.org/officeDocument/2006/relationships/image" Target="../media/image121.png"/><Relationship Id="rId11" Type="http://schemas.openxmlformats.org/officeDocument/2006/relationships/oleObject" Target="../embeddings/oleObject87.bin"/><Relationship Id="rId5" Type="http://schemas.openxmlformats.org/officeDocument/2006/relationships/image" Target="../media/image120.png"/><Relationship Id="rId15" Type="http://schemas.openxmlformats.org/officeDocument/2006/relationships/image" Target="../media/image141.wmf"/><Relationship Id="rId10" Type="http://schemas.openxmlformats.org/officeDocument/2006/relationships/image" Target="../media/image139.wmf"/><Relationship Id="rId19" Type="http://schemas.openxmlformats.org/officeDocument/2006/relationships/image" Target="../media/image143.wmf"/><Relationship Id="rId4" Type="http://schemas.openxmlformats.org/officeDocument/2006/relationships/slideLayout" Target="../slideLayouts/slideLayout59.xml"/><Relationship Id="rId9" Type="http://schemas.openxmlformats.org/officeDocument/2006/relationships/oleObject" Target="../embeddings/oleObject86.bin"/><Relationship Id="rId14" Type="http://schemas.openxmlformats.org/officeDocument/2006/relationships/oleObject" Target="../embeddings/oleObject88.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oleObject" Target="../embeddings/oleObject95.bin"/><Relationship Id="rId3" Type="http://schemas.openxmlformats.org/officeDocument/2006/relationships/image" Target="../media/image120.png"/><Relationship Id="rId7" Type="http://schemas.openxmlformats.org/officeDocument/2006/relationships/oleObject" Target="../embeddings/oleObject92.bin"/><Relationship Id="rId12" Type="http://schemas.openxmlformats.org/officeDocument/2006/relationships/image" Target="../media/image148.wmf"/><Relationship Id="rId2" Type="http://schemas.openxmlformats.org/officeDocument/2006/relationships/slideLayout" Target="../slideLayouts/slideLayout59.xml"/><Relationship Id="rId1" Type="http://schemas.openxmlformats.org/officeDocument/2006/relationships/vmlDrawing" Target="../drawings/vmlDrawing20.vml"/><Relationship Id="rId6" Type="http://schemas.openxmlformats.org/officeDocument/2006/relationships/image" Target="../media/image145.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47.wmf"/><Relationship Id="rId4" Type="http://schemas.openxmlformats.org/officeDocument/2006/relationships/image" Target="../media/image121.png"/><Relationship Id="rId9" Type="http://schemas.openxmlformats.org/officeDocument/2006/relationships/oleObject" Target="../embeddings/oleObject93.bin"/><Relationship Id="rId14" Type="http://schemas.openxmlformats.org/officeDocument/2006/relationships/image" Target="../media/image149.wmf"/></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82.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99.bin"/><Relationship Id="rId3" Type="http://schemas.openxmlformats.org/officeDocument/2006/relationships/audio" Target="../media/media1.mp3"/><Relationship Id="rId7" Type="http://schemas.openxmlformats.org/officeDocument/2006/relationships/oleObject" Target="../embeddings/oleObject96.bin"/><Relationship Id="rId12" Type="http://schemas.openxmlformats.org/officeDocument/2006/relationships/image" Target="../media/image154.wmf"/><Relationship Id="rId2" Type="http://schemas.microsoft.com/office/2007/relationships/media" Target="../media/media1.mp3"/><Relationship Id="rId1" Type="http://schemas.openxmlformats.org/officeDocument/2006/relationships/vmlDrawing" Target="../drawings/vmlDrawing21.vml"/><Relationship Id="rId6" Type="http://schemas.openxmlformats.org/officeDocument/2006/relationships/image" Target="../media/image157.png"/><Relationship Id="rId11" Type="http://schemas.openxmlformats.org/officeDocument/2006/relationships/oleObject" Target="../embeddings/oleObject98.bin"/><Relationship Id="rId5" Type="http://schemas.openxmlformats.org/officeDocument/2006/relationships/image" Target="../media/image156.jpeg"/><Relationship Id="rId10" Type="http://schemas.openxmlformats.org/officeDocument/2006/relationships/image" Target="../media/image153.wmf"/><Relationship Id="rId4" Type="http://schemas.openxmlformats.org/officeDocument/2006/relationships/slideLayout" Target="../slideLayouts/slideLayout83.xml"/><Relationship Id="rId9" Type="http://schemas.openxmlformats.org/officeDocument/2006/relationships/oleObject" Target="../embeddings/oleObject97.bin"/><Relationship Id="rId14" Type="http://schemas.openxmlformats.org/officeDocument/2006/relationships/image" Target="../media/image155.wmf"/></Relationships>
</file>

<file path=ppt/slides/_rels/slide4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6.gif"/><Relationship Id="rId11" Type="http://schemas.openxmlformats.org/officeDocument/2006/relationships/image" Target="../media/image91.gif"/><Relationship Id="rId5" Type="http://schemas.openxmlformats.org/officeDocument/2006/relationships/image" Target="../media/image85.wmf"/><Relationship Id="rId10" Type="http://schemas.openxmlformats.org/officeDocument/2006/relationships/image" Target="../media/image90.gif"/><Relationship Id="rId4" Type="http://schemas.openxmlformats.org/officeDocument/2006/relationships/audio" Target="../media/audio2.wav"/><Relationship Id="rId9" Type="http://schemas.openxmlformats.org/officeDocument/2006/relationships/image" Target="../media/image89.gi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4.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gif"/><Relationship Id="rId5" Type="http://schemas.openxmlformats.org/officeDocument/2006/relationships/image" Target="../media/image4.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9.wmf"/><Relationship Id="rId3" Type="http://schemas.openxmlformats.org/officeDocument/2006/relationships/image" Target="../media/image4.png"/><Relationship Id="rId7" Type="http://schemas.openxmlformats.org/officeDocument/2006/relationships/image" Target="../media/image16.wmf"/><Relationship Id="rId12"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57189" y="1500189"/>
            <a:ext cx="7986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algn="ctr" eaLnBrk="1" hangingPunct="1"/>
            <a:r>
              <a:rPr lang="en-US" dirty="0">
                <a:solidFill>
                  <a:srgbClr val="000099"/>
                </a:solidFill>
                <a:latin typeface="VNI-Times" pitchFamily="2" charset="0"/>
              </a:rPr>
              <a:t>CHAØO MÖØNG QUYÙ THAÀY COÂ </a:t>
            </a:r>
          </a:p>
          <a:p>
            <a:pPr algn="ctr" eaLnBrk="1" hangingPunct="1"/>
            <a:r>
              <a:rPr lang="en-US" dirty="0">
                <a:solidFill>
                  <a:srgbClr val="000099"/>
                </a:solidFill>
                <a:latin typeface="VNI-Times" pitchFamily="2" charset="0"/>
              </a:rPr>
              <a:t>VEÀ DÖÏ GIÔØ MOÂN TOAÙN LỚP 6/…</a:t>
            </a:r>
          </a:p>
        </p:txBody>
      </p:sp>
      <p:graphicFrame>
        <p:nvGraphicFramePr>
          <p:cNvPr id="11267" name="Object 420"/>
          <p:cNvGraphicFramePr>
            <a:graphicFrameLocks noGrp="1" noChangeAspect="1"/>
          </p:cNvGraphicFramePr>
          <p:nvPr>
            <p:ph idx="4294967295"/>
          </p:nvPr>
        </p:nvGraphicFramePr>
        <p:xfrm>
          <a:off x="3571876" y="3000375"/>
          <a:ext cx="1873250" cy="1423988"/>
        </p:xfrm>
        <a:graphic>
          <a:graphicData uri="http://schemas.openxmlformats.org/presentationml/2006/ole">
            <mc:AlternateContent xmlns:mc="http://schemas.openxmlformats.org/markup-compatibility/2006">
              <mc:Choice xmlns:v="urn:schemas-microsoft-com:vml" Requires="v">
                <p:oleObj spid="_x0000_s1061" name="Clip" r:id="rId3" imgW="2191817" imgH="1424635" progId="MS_ClipArt_Gallery.2">
                  <p:embed/>
                </p:oleObj>
              </mc:Choice>
              <mc:Fallback>
                <p:oleObj name="Clip" r:id="rId3" imgW="2191817" imgH="1424635"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6" y="3000375"/>
                        <a:ext cx="1873250" cy="1423988"/>
                      </a:xfrm>
                      <a:prstGeom prst="rect">
                        <a:avLst/>
                      </a:prstGeom>
                      <a:solidFill>
                        <a:srgbClr val="99FF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268" name="Group 423"/>
          <p:cNvGrpSpPr>
            <a:grpSpLocks/>
          </p:cNvGrpSpPr>
          <p:nvPr/>
        </p:nvGrpSpPr>
        <p:grpSpPr bwMode="auto">
          <a:xfrm rot="16200000">
            <a:off x="2320935" y="3108329"/>
            <a:ext cx="1368425" cy="1152525"/>
            <a:chOff x="672" y="480"/>
            <a:chExt cx="1296" cy="1243"/>
          </a:xfrm>
        </p:grpSpPr>
        <p:sp>
          <p:nvSpPr>
            <p:cNvPr id="11302" name="AutoShape 424"/>
            <p:cNvSpPr>
              <a:spLocks noChangeArrowheads="1"/>
            </p:cNvSpPr>
            <p:nvPr/>
          </p:nvSpPr>
          <p:spPr bwMode="auto">
            <a:xfrm>
              <a:off x="672" y="480"/>
              <a:ext cx="1296" cy="1243"/>
            </a:xfrm>
            <a:prstGeom prst="rtTriangle">
              <a:avLst/>
            </a:prstGeom>
            <a:solidFill>
              <a:srgbClr val="6600FF"/>
            </a:solidFill>
            <a:ln w="9525">
              <a:solidFill>
                <a:schemeClr val="tx1"/>
              </a:solidFill>
              <a:miter lim="800000"/>
              <a:headEnd/>
              <a:tailEnd/>
            </a:ln>
          </p:spPr>
          <p:txBody>
            <a:bodyPr wrap="none" anchor="ctr"/>
            <a:lstStyle/>
            <a:p>
              <a:endParaRPr lang="vi-VN"/>
            </a:p>
          </p:txBody>
        </p:sp>
        <p:sp>
          <p:nvSpPr>
            <p:cNvPr id="11303" name="AutoShape 425"/>
            <p:cNvSpPr>
              <a:spLocks noChangeArrowheads="1"/>
            </p:cNvSpPr>
            <p:nvPr/>
          </p:nvSpPr>
          <p:spPr bwMode="auto">
            <a:xfrm>
              <a:off x="797" y="770"/>
              <a:ext cx="878" cy="829"/>
            </a:xfrm>
            <a:prstGeom prst="rtTriangle">
              <a:avLst/>
            </a:prstGeom>
            <a:solidFill>
              <a:schemeClr val="bg1"/>
            </a:solidFill>
            <a:ln w="9525">
              <a:solidFill>
                <a:schemeClr val="tx1"/>
              </a:solidFill>
              <a:miter lim="800000"/>
              <a:headEnd/>
              <a:tailEnd/>
            </a:ln>
          </p:spPr>
          <p:txBody>
            <a:bodyPr wrap="none" anchor="ctr"/>
            <a:lstStyle/>
            <a:p>
              <a:endParaRPr lang="vi-VN"/>
            </a:p>
          </p:txBody>
        </p:sp>
        <p:grpSp>
          <p:nvGrpSpPr>
            <p:cNvPr id="11304" name="Group 426"/>
            <p:cNvGrpSpPr>
              <a:grpSpLocks/>
            </p:cNvGrpSpPr>
            <p:nvPr/>
          </p:nvGrpSpPr>
          <p:grpSpPr bwMode="auto">
            <a:xfrm rot="10800000">
              <a:off x="677" y="1630"/>
              <a:ext cx="1087" cy="93"/>
              <a:chOff x="672" y="1962"/>
              <a:chExt cx="1248" cy="108"/>
            </a:xfrm>
          </p:grpSpPr>
          <p:sp>
            <p:nvSpPr>
              <p:cNvPr id="11317" name="Line 427"/>
              <p:cNvSpPr>
                <a:spLocks noChangeShapeType="1"/>
              </p:cNvSpPr>
              <p:nvPr/>
            </p:nvSpPr>
            <p:spPr bwMode="auto">
              <a:xfrm>
                <a:off x="67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8" name="Line 428"/>
              <p:cNvSpPr>
                <a:spLocks noChangeShapeType="1"/>
              </p:cNvSpPr>
              <p:nvPr/>
            </p:nvSpPr>
            <p:spPr bwMode="auto">
              <a:xfrm>
                <a:off x="79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9" name="Line 429"/>
              <p:cNvSpPr>
                <a:spLocks noChangeShapeType="1"/>
              </p:cNvSpPr>
              <p:nvPr/>
            </p:nvSpPr>
            <p:spPr bwMode="auto">
              <a:xfrm>
                <a:off x="91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0" name="Line 430"/>
              <p:cNvSpPr>
                <a:spLocks noChangeShapeType="1"/>
              </p:cNvSpPr>
              <p:nvPr/>
            </p:nvSpPr>
            <p:spPr bwMode="auto">
              <a:xfrm>
                <a:off x="1020" y="196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1" name="Line 431"/>
              <p:cNvSpPr>
                <a:spLocks noChangeShapeType="1"/>
              </p:cNvSpPr>
              <p:nvPr/>
            </p:nvSpPr>
            <p:spPr bwMode="auto">
              <a:xfrm>
                <a:off x="1140" y="196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2" name="Line 432"/>
              <p:cNvSpPr>
                <a:spLocks noChangeShapeType="1"/>
              </p:cNvSpPr>
              <p:nvPr/>
            </p:nvSpPr>
            <p:spPr bwMode="auto">
              <a:xfrm>
                <a:off x="124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3" name="Line 433"/>
              <p:cNvSpPr>
                <a:spLocks noChangeShapeType="1"/>
              </p:cNvSpPr>
              <p:nvPr/>
            </p:nvSpPr>
            <p:spPr bwMode="auto">
              <a:xfrm>
                <a:off x="135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4" name="Line 434"/>
              <p:cNvSpPr>
                <a:spLocks noChangeShapeType="1"/>
              </p:cNvSpPr>
              <p:nvPr/>
            </p:nvSpPr>
            <p:spPr bwMode="auto">
              <a:xfrm>
                <a:off x="147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5" name="Line 435"/>
              <p:cNvSpPr>
                <a:spLocks noChangeShapeType="1"/>
              </p:cNvSpPr>
              <p:nvPr/>
            </p:nvSpPr>
            <p:spPr bwMode="auto">
              <a:xfrm>
                <a:off x="159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6" name="Line 436"/>
              <p:cNvSpPr>
                <a:spLocks noChangeShapeType="1"/>
              </p:cNvSpPr>
              <p:nvPr/>
            </p:nvSpPr>
            <p:spPr bwMode="auto">
              <a:xfrm>
                <a:off x="1698"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7" name="Line 437"/>
              <p:cNvSpPr>
                <a:spLocks noChangeShapeType="1"/>
              </p:cNvSpPr>
              <p:nvPr/>
            </p:nvSpPr>
            <p:spPr bwMode="auto">
              <a:xfrm>
                <a:off x="1818"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28" name="Line 438"/>
              <p:cNvSpPr>
                <a:spLocks noChangeShapeType="1"/>
              </p:cNvSpPr>
              <p:nvPr/>
            </p:nvSpPr>
            <p:spPr bwMode="auto">
              <a:xfrm>
                <a:off x="192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1305" name="Line 439"/>
            <p:cNvSpPr>
              <a:spLocks noChangeShapeType="1"/>
            </p:cNvSpPr>
            <p:nvPr/>
          </p:nvSpPr>
          <p:spPr bwMode="auto">
            <a:xfrm rot="-5400000">
              <a:off x="719" y="1681"/>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6" name="Line 440"/>
            <p:cNvSpPr>
              <a:spLocks noChangeShapeType="1"/>
            </p:cNvSpPr>
            <p:nvPr/>
          </p:nvSpPr>
          <p:spPr bwMode="auto">
            <a:xfrm rot="-5400000">
              <a:off x="698" y="159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7" name="Line 441"/>
            <p:cNvSpPr>
              <a:spLocks noChangeShapeType="1"/>
            </p:cNvSpPr>
            <p:nvPr/>
          </p:nvSpPr>
          <p:spPr bwMode="auto">
            <a:xfrm rot="-5400000">
              <a:off x="719" y="1474"/>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8" name="Line 442"/>
            <p:cNvSpPr>
              <a:spLocks noChangeShapeType="1"/>
            </p:cNvSpPr>
            <p:nvPr/>
          </p:nvSpPr>
          <p:spPr bwMode="auto">
            <a:xfrm rot="-5400000">
              <a:off x="693" y="1402"/>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9" name="Line 443"/>
            <p:cNvSpPr>
              <a:spLocks noChangeShapeType="1"/>
            </p:cNvSpPr>
            <p:nvPr/>
          </p:nvSpPr>
          <p:spPr bwMode="auto">
            <a:xfrm rot="-5400000">
              <a:off x="714" y="1277"/>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0" name="Line 444"/>
            <p:cNvSpPr>
              <a:spLocks noChangeShapeType="1"/>
            </p:cNvSpPr>
            <p:nvPr/>
          </p:nvSpPr>
          <p:spPr bwMode="auto">
            <a:xfrm rot="-5400000">
              <a:off x="698" y="1210"/>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1" name="Line 445"/>
            <p:cNvSpPr>
              <a:spLocks noChangeShapeType="1"/>
            </p:cNvSpPr>
            <p:nvPr/>
          </p:nvSpPr>
          <p:spPr bwMode="auto">
            <a:xfrm rot="-5400000">
              <a:off x="724" y="1096"/>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2" name="Line 446"/>
            <p:cNvSpPr>
              <a:spLocks noChangeShapeType="1"/>
            </p:cNvSpPr>
            <p:nvPr/>
          </p:nvSpPr>
          <p:spPr bwMode="auto">
            <a:xfrm rot="-5400000">
              <a:off x="703" y="1013"/>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3" name="Line 447"/>
            <p:cNvSpPr>
              <a:spLocks noChangeShapeType="1"/>
            </p:cNvSpPr>
            <p:nvPr/>
          </p:nvSpPr>
          <p:spPr bwMode="auto">
            <a:xfrm rot="-5400000">
              <a:off x="724" y="889"/>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4" name="Line 448"/>
            <p:cNvSpPr>
              <a:spLocks noChangeShapeType="1"/>
            </p:cNvSpPr>
            <p:nvPr/>
          </p:nvSpPr>
          <p:spPr bwMode="auto">
            <a:xfrm rot="-5400000">
              <a:off x="698" y="817"/>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5" name="Line 449"/>
            <p:cNvSpPr>
              <a:spLocks noChangeShapeType="1"/>
            </p:cNvSpPr>
            <p:nvPr/>
          </p:nvSpPr>
          <p:spPr bwMode="auto">
            <a:xfrm rot="-5400000">
              <a:off x="719" y="692"/>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16" name="Line 450"/>
            <p:cNvSpPr>
              <a:spLocks noChangeShapeType="1"/>
            </p:cNvSpPr>
            <p:nvPr/>
          </p:nvSpPr>
          <p:spPr bwMode="auto">
            <a:xfrm rot="-5400000">
              <a:off x="703" y="625"/>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grpSp>
        <p:nvGrpSpPr>
          <p:cNvPr id="11269" name="Group 451"/>
          <p:cNvGrpSpPr>
            <a:grpSpLocks/>
          </p:cNvGrpSpPr>
          <p:nvPr/>
        </p:nvGrpSpPr>
        <p:grpSpPr bwMode="auto">
          <a:xfrm>
            <a:off x="5429250" y="3000375"/>
            <a:ext cx="971550" cy="1404938"/>
            <a:chOff x="672" y="480"/>
            <a:chExt cx="1296" cy="1243"/>
          </a:xfrm>
        </p:grpSpPr>
        <p:sp>
          <p:nvSpPr>
            <p:cNvPr id="11275" name="AutoShape 452"/>
            <p:cNvSpPr>
              <a:spLocks noChangeArrowheads="1"/>
            </p:cNvSpPr>
            <p:nvPr/>
          </p:nvSpPr>
          <p:spPr bwMode="auto">
            <a:xfrm>
              <a:off x="672" y="480"/>
              <a:ext cx="1296" cy="1243"/>
            </a:xfrm>
            <a:prstGeom prst="rtTriangle">
              <a:avLst/>
            </a:prstGeom>
            <a:solidFill>
              <a:srgbClr val="6600FF"/>
            </a:solidFill>
            <a:ln w="9525">
              <a:solidFill>
                <a:schemeClr val="tx1"/>
              </a:solidFill>
              <a:miter lim="800000"/>
              <a:headEnd/>
              <a:tailEnd/>
            </a:ln>
          </p:spPr>
          <p:txBody>
            <a:bodyPr wrap="none" anchor="ctr"/>
            <a:lstStyle/>
            <a:p>
              <a:endParaRPr lang="vi-VN"/>
            </a:p>
          </p:txBody>
        </p:sp>
        <p:sp>
          <p:nvSpPr>
            <p:cNvPr id="11276" name="AutoShape 453"/>
            <p:cNvSpPr>
              <a:spLocks noChangeArrowheads="1"/>
            </p:cNvSpPr>
            <p:nvPr/>
          </p:nvSpPr>
          <p:spPr bwMode="auto">
            <a:xfrm>
              <a:off x="797" y="770"/>
              <a:ext cx="878" cy="829"/>
            </a:xfrm>
            <a:prstGeom prst="rtTriangle">
              <a:avLst/>
            </a:prstGeom>
            <a:solidFill>
              <a:schemeClr val="bg1"/>
            </a:solidFill>
            <a:ln w="9525">
              <a:solidFill>
                <a:schemeClr val="tx1"/>
              </a:solidFill>
              <a:miter lim="800000"/>
              <a:headEnd/>
              <a:tailEnd/>
            </a:ln>
          </p:spPr>
          <p:txBody>
            <a:bodyPr wrap="none" anchor="ctr"/>
            <a:lstStyle/>
            <a:p>
              <a:endParaRPr lang="vi-VN"/>
            </a:p>
          </p:txBody>
        </p:sp>
        <p:grpSp>
          <p:nvGrpSpPr>
            <p:cNvPr id="11277" name="Group 454"/>
            <p:cNvGrpSpPr>
              <a:grpSpLocks/>
            </p:cNvGrpSpPr>
            <p:nvPr/>
          </p:nvGrpSpPr>
          <p:grpSpPr bwMode="auto">
            <a:xfrm rot="10800000">
              <a:off x="677" y="1630"/>
              <a:ext cx="1087" cy="93"/>
              <a:chOff x="672" y="1962"/>
              <a:chExt cx="1248" cy="108"/>
            </a:xfrm>
          </p:grpSpPr>
          <p:sp>
            <p:nvSpPr>
              <p:cNvPr id="11290" name="Line 455"/>
              <p:cNvSpPr>
                <a:spLocks noChangeShapeType="1"/>
              </p:cNvSpPr>
              <p:nvPr/>
            </p:nvSpPr>
            <p:spPr bwMode="auto">
              <a:xfrm>
                <a:off x="67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1" name="Line 456"/>
              <p:cNvSpPr>
                <a:spLocks noChangeShapeType="1"/>
              </p:cNvSpPr>
              <p:nvPr/>
            </p:nvSpPr>
            <p:spPr bwMode="auto">
              <a:xfrm>
                <a:off x="79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2" name="Line 457"/>
              <p:cNvSpPr>
                <a:spLocks noChangeShapeType="1"/>
              </p:cNvSpPr>
              <p:nvPr/>
            </p:nvSpPr>
            <p:spPr bwMode="auto">
              <a:xfrm>
                <a:off x="912"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3" name="Line 458"/>
              <p:cNvSpPr>
                <a:spLocks noChangeShapeType="1"/>
              </p:cNvSpPr>
              <p:nvPr/>
            </p:nvSpPr>
            <p:spPr bwMode="auto">
              <a:xfrm>
                <a:off x="1020" y="1962"/>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4" name="Line 459"/>
              <p:cNvSpPr>
                <a:spLocks noChangeShapeType="1"/>
              </p:cNvSpPr>
              <p:nvPr/>
            </p:nvSpPr>
            <p:spPr bwMode="auto">
              <a:xfrm>
                <a:off x="1140" y="196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5" name="Line 460"/>
              <p:cNvSpPr>
                <a:spLocks noChangeShapeType="1"/>
              </p:cNvSpPr>
              <p:nvPr/>
            </p:nvSpPr>
            <p:spPr bwMode="auto">
              <a:xfrm>
                <a:off x="1242"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6" name="Line 461"/>
              <p:cNvSpPr>
                <a:spLocks noChangeShapeType="1"/>
              </p:cNvSpPr>
              <p:nvPr/>
            </p:nvSpPr>
            <p:spPr bwMode="auto">
              <a:xfrm>
                <a:off x="135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7" name="Line 462"/>
              <p:cNvSpPr>
                <a:spLocks noChangeShapeType="1"/>
              </p:cNvSpPr>
              <p:nvPr/>
            </p:nvSpPr>
            <p:spPr bwMode="auto">
              <a:xfrm>
                <a:off x="147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8" name="Line 463"/>
              <p:cNvSpPr>
                <a:spLocks noChangeShapeType="1"/>
              </p:cNvSpPr>
              <p:nvPr/>
            </p:nvSpPr>
            <p:spPr bwMode="auto">
              <a:xfrm>
                <a:off x="1590" y="19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99" name="Line 464"/>
              <p:cNvSpPr>
                <a:spLocks noChangeShapeType="1"/>
              </p:cNvSpPr>
              <p:nvPr/>
            </p:nvSpPr>
            <p:spPr bwMode="auto">
              <a:xfrm>
                <a:off x="1698" y="196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0" name="Line 465"/>
              <p:cNvSpPr>
                <a:spLocks noChangeShapeType="1"/>
              </p:cNvSpPr>
              <p:nvPr/>
            </p:nvSpPr>
            <p:spPr bwMode="auto">
              <a:xfrm>
                <a:off x="1818" y="196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301" name="Line 466"/>
              <p:cNvSpPr>
                <a:spLocks noChangeShapeType="1"/>
              </p:cNvSpPr>
              <p:nvPr/>
            </p:nvSpPr>
            <p:spPr bwMode="auto">
              <a:xfrm>
                <a:off x="1920" y="1974"/>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11278" name="Line 467"/>
            <p:cNvSpPr>
              <a:spLocks noChangeShapeType="1"/>
            </p:cNvSpPr>
            <p:nvPr/>
          </p:nvSpPr>
          <p:spPr bwMode="auto">
            <a:xfrm rot="-5400000">
              <a:off x="719" y="1681"/>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79" name="Line 468"/>
            <p:cNvSpPr>
              <a:spLocks noChangeShapeType="1"/>
            </p:cNvSpPr>
            <p:nvPr/>
          </p:nvSpPr>
          <p:spPr bwMode="auto">
            <a:xfrm rot="-5400000">
              <a:off x="698" y="159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0" name="Line 469"/>
            <p:cNvSpPr>
              <a:spLocks noChangeShapeType="1"/>
            </p:cNvSpPr>
            <p:nvPr/>
          </p:nvSpPr>
          <p:spPr bwMode="auto">
            <a:xfrm rot="-5400000">
              <a:off x="719" y="1474"/>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1" name="Line 470"/>
            <p:cNvSpPr>
              <a:spLocks noChangeShapeType="1"/>
            </p:cNvSpPr>
            <p:nvPr/>
          </p:nvSpPr>
          <p:spPr bwMode="auto">
            <a:xfrm rot="-5400000">
              <a:off x="693" y="1402"/>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2" name="Line 471"/>
            <p:cNvSpPr>
              <a:spLocks noChangeShapeType="1"/>
            </p:cNvSpPr>
            <p:nvPr/>
          </p:nvSpPr>
          <p:spPr bwMode="auto">
            <a:xfrm rot="-5400000">
              <a:off x="714" y="1277"/>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3" name="Line 472"/>
            <p:cNvSpPr>
              <a:spLocks noChangeShapeType="1"/>
            </p:cNvSpPr>
            <p:nvPr/>
          </p:nvSpPr>
          <p:spPr bwMode="auto">
            <a:xfrm rot="-5400000">
              <a:off x="698" y="1210"/>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4" name="Line 473"/>
            <p:cNvSpPr>
              <a:spLocks noChangeShapeType="1"/>
            </p:cNvSpPr>
            <p:nvPr/>
          </p:nvSpPr>
          <p:spPr bwMode="auto">
            <a:xfrm rot="-5400000">
              <a:off x="724" y="1096"/>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5" name="Line 474"/>
            <p:cNvSpPr>
              <a:spLocks noChangeShapeType="1"/>
            </p:cNvSpPr>
            <p:nvPr/>
          </p:nvSpPr>
          <p:spPr bwMode="auto">
            <a:xfrm rot="-5400000">
              <a:off x="703" y="1013"/>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6" name="Line 475"/>
            <p:cNvSpPr>
              <a:spLocks noChangeShapeType="1"/>
            </p:cNvSpPr>
            <p:nvPr/>
          </p:nvSpPr>
          <p:spPr bwMode="auto">
            <a:xfrm rot="-5400000">
              <a:off x="724" y="889"/>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7" name="Line 476"/>
            <p:cNvSpPr>
              <a:spLocks noChangeShapeType="1"/>
            </p:cNvSpPr>
            <p:nvPr/>
          </p:nvSpPr>
          <p:spPr bwMode="auto">
            <a:xfrm rot="-5400000">
              <a:off x="698" y="817"/>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8" name="Line 477"/>
            <p:cNvSpPr>
              <a:spLocks noChangeShapeType="1"/>
            </p:cNvSpPr>
            <p:nvPr/>
          </p:nvSpPr>
          <p:spPr bwMode="auto">
            <a:xfrm rot="-5400000">
              <a:off x="719" y="692"/>
              <a:ext cx="0"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1289" name="Line 478"/>
            <p:cNvSpPr>
              <a:spLocks noChangeShapeType="1"/>
            </p:cNvSpPr>
            <p:nvPr/>
          </p:nvSpPr>
          <p:spPr bwMode="auto">
            <a:xfrm rot="-5400000">
              <a:off x="703" y="625"/>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grpSp>
      <p:pic>
        <p:nvPicPr>
          <p:cNvPr id="11270" name="Picture 479"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808467">
            <a:off x="71736" y="5143084"/>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80"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091457">
            <a:off x="7558902" y="78659"/>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81"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5446942">
            <a:off x="7537967" y="5264160"/>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79" descr="141sk7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729732">
            <a:off x="206385" y="-107950"/>
            <a:ext cx="12795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478"/>
          <p:cNvSpPr txBox="1">
            <a:spLocks noChangeArrowheads="1"/>
          </p:cNvSpPr>
          <p:nvPr/>
        </p:nvSpPr>
        <p:spPr bwMode="auto">
          <a:xfrm>
            <a:off x="2286010" y="5572125"/>
            <a:ext cx="27526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r>
              <a:rPr lang="en-US" dirty="0"/>
              <a:t>Giáo viên: …..</a:t>
            </a:r>
          </a:p>
        </p:txBody>
      </p:sp>
      <p:sp>
        <p:nvSpPr>
          <p:cNvPr id="2" name="TextBox 1"/>
          <p:cNvSpPr txBox="1"/>
          <p:nvPr/>
        </p:nvSpPr>
        <p:spPr>
          <a:xfrm>
            <a:off x="1" y="5918"/>
            <a:ext cx="9144000" cy="1015663"/>
          </a:xfrm>
          <a:prstGeom prst="rect">
            <a:avLst/>
          </a:prstGeom>
          <a:noFill/>
        </p:spPr>
        <p:txBody>
          <a:bodyPr wrap="square" rtlCol="0">
            <a:spAutoFit/>
          </a:bodyPr>
          <a:lstStyle/>
          <a:p>
            <a:pPr algn="ctr"/>
            <a:r>
              <a:rPr lang="en-US" sz="3000" b="1">
                <a:solidFill>
                  <a:srgbClr val="7030A0"/>
                </a:solidFill>
                <a:latin typeface="Times New Roman" pitchFamily="18" charset="0"/>
                <a:cs typeface="Times New Roman" pitchFamily="18" charset="0"/>
              </a:rPr>
              <a:t>UBND </a:t>
            </a:r>
            <a:r>
              <a:rPr lang="en-US" sz="3000" b="1" smtClean="0">
                <a:solidFill>
                  <a:srgbClr val="7030A0"/>
                </a:solidFill>
                <a:latin typeface="Times New Roman" pitchFamily="18" charset="0"/>
                <a:cs typeface="Times New Roman" pitchFamily="18" charset="0"/>
              </a:rPr>
              <a:t>….</a:t>
            </a:r>
            <a:endParaRPr lang="en-US" sz="3000" b="1" dirty="0">
              <a:solidFill>
                <a:srgbClr val="7030A0"/>
              </a:solidFill>
              <a:latin typeface="Times New Roman" pitchFamily="18" charset="0"/>
              <a:cs typeface="Times New Roman" pitchFamily="18" charset="0"/>
            </a:endParaRPr>
          </a:p>
          <a:p>
            <a:pPr algn="ctr"/>
            <a:r>
              <a:rPr lang="en-US" sz="3000" b="1" dirty="0">
                <a:solidFill>
                  <a:srgbClr val="7030A0"/>
                </a:solidFill>
                <a:latin typeface="Times New Roman" pitchFamily="18" charset="0"/>
                <a:cs typeface="Times New Roman" pitchFamily="18" charset="0"/>
              </a:rPr>
              <a:t>TRƯỜNG THCS….</a:t>
            </a:r>
          </a:p>
        </p:txBody>
      </p:sp>
    </p:spTree>
    <p:extLst>
      <p:ext uri="{BB962C8B-B14F-4D97-AF65-F5344CB8AC3E}">
        <p14:creationId xmlns:p14="http://schemas.microsoft.com/office/powerpoint/2010/main" val="298596099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00200" y="4800600"/>
            <a:ext cx="1905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371600" y="4800600"/>
            <a:ext cx="2286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Flowchart: Alternate Process 8"/>
          <p:cNvSpPr/>
          <p:nvPr/>
        </p:nvSpPr>
        <p:spPr>
          <a:xfrm>
            <a:off x="533400" y="1752600"/>
            <a:ext cx="3733800"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000" dirty="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a:p>
            <a:endParaRPr lang="en-US" sz="3000" dirty="0">
              <a:latin typeface="Times New Roman" pitchFamily="18" charset="0"/>
              <a:cs typeface="Times New Roman" pitchFamily="18" charset="0"/>
            </a:endParaRPr>
          </a:p>
          <a:p>
            <a:pPr algn="just"/>
            <a:r>
              <a:rPr lang="en-US" sz="3000" b="1" u="sng" dirty="0">
                <a:solidFill>
                  <a:srgbClr val="FF0000"/>
                </a:solidFill>
                <a:latin typeface="Times New Roman" pitchFamily="18" charset="0"/>
                <a:cs typeface="Times New Roman" pitchFamily="18" charset="0"/>
              </a:rPr>
              <a:t>Quy tắc cộng hai phân số cùng mẫu: </a:t>
            </a:r>
          </a:p>
          <a:p>
            <a:pPr lvl="0" algn="just"/>
            <a:r>
              <a:rPr lang="en-US" sz="2600" dirty="0">
                <a:solidFill>
                  <a:prstClr val="black"/>
                </a:solidFill>
                <a:latin typeface="Times New Roman" pitchFamily="18" charset="0"/>
                <a:cs typeface="Times New Roman" pitchFamily="18" charset="0"/>
              </a:rPr>
              <a:t>Muốn cộng hai phân số có cùng mẫu số, ta cộng tử số với nhau và giữ nguyên mẫu số.</a:t>
            </a:r>
          </a:p>
          <a:p>
            <a:endParaRPr lang="en-US" sz="3000" b="1" u="sng" dirty="0">
              <a:solidFill>
                <a:srgbClr val="FF0000"/>
              </a:solidFill>
              <a:latin typeface="Times New Roman" pitchFamily="18" charset="0"/>
              <a:cs typeface="Times New Roman" pitchFamily="18" charset="0"/>
            </a:endParaRPr>
          </a:p>
          <a:p>
            <a:pPr algn="just"/>
            <a:endParaRPr lang="en-US" sz="30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1" name="Rounded Rectangle 10"/>
          <p:cNvSpPr/>
          <p:nvPr/>
        </p:nvSpPr>
        <p:spPr>
          <a:xfrm>
            <a:off x="4343409" y="1828800"/>
            <a:ext cx="4267201"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lnSpc>
                <a:spcPct val="150000"/>
              </a:lnSpc>
            </a:pPr>
            <a:r>
              <a:rPr lang="en-US" sz="3000" b="1" u="sng" dirty="0">
                <a:solidFill>
                  <a:srgbClr val="00B050"/>
                </a:solidFill>
                <a:latin typeface="Times New Roman" pitchFamily="18" charset="0"/>
                <a:cs typeface="Times New Roman" pitchFamily="18" charset="0"/>
              </a:rPr>
              <a:t>Áp dụng:</a:t>
            </a:r>
          </a:p>
          <a:p>
            <a:pPr lvl="0" algn="ctr">
              <a:lnSpc>
                <a:spcPct val="150000"/>
              </a:lnSpc>
            </a:pPr>
            <a:endParaRPr lang="en-US" sz="3000" b="1" u="sng" dirty="0">
              <a:solidFill>
                <a:srgbClr val="00B050"/>
              </a:solidFill>
              <a:latin typeface="Times New Roman" pitchFamily="18" charset="0"/>
              <a:cs typeface="Times New Roman" pitchFamily="18" charset="0"/>
            </a:endParaRPr>
          </a:p>
          <a:p>
            <a:pPr lvl="0" algn="ctr">
              <a:lnSpc>
                <a:spcPct val="150000"/>
              </a:lnSpc>
            </a:pPr>
            <a:endParaRPr lang="en-US" sz="3000" b="1" u="sng" dirty="0">
              <a:solidFill>
                <a:srgbClr val="00B050"/>
              </a:solidFill>
              <a:latin typeface="Times New Roman" pitchFamily="18" charset="0"/>
              <a:cs typeface="Times New Roman" pitchFamily="18" charset="0"/>
            </a:endParaRPr>
          </a:p>
          <a:p>
            <a:pPr lvl="0" algn="ctr">
              <a:lnSpc>
                <a:spcPct val="150000"/>
              </a:lnSpc>
            </a:pPr>
            <a:endParaRPr lang="en-US" sz="3000" b="1" u="sng" dirty="0">
              <a:solidFill>
                <a:srgbClr val="00B050"/>
              </a:solidFill>
              <a:latin typeface="Times New Roman" pitchFamily="18" charset="0"/>
              <a:cs typeface="Times New Roman" pitchFamily="18" charset="0"/>
            </a:endParaRPr>
          </a:p>
          <a:p>
            <a:pPr lvl="0" algn="ctr">
              <a:lnSpc>
                <a:spcPct val="150000"/>
              </a:lnSpc>
            </a:pPr>
            <a:endParaRPr lang="en-US" sz="3000" b="1" u="sng" dirty="0">
              <a:solidFill>
                <a:srgbClr val="00B050"/>
              </a:solidFill>
              <a:latin typeface="Times New Roman" pitchFamily="18" charset="0"/>
              <a:cs typeface="Times New Roman" pitchFamily="18" charset="0"/>
            </a:endParaRPr>
          </a:p>
          <a:p>
            <a:pPr lvl="0" algn="ctr">
              <a:lnSpc>
                <a:spcPct val="150000"/>
              </a:lnSpc>
            </a:pPr>
            <a:endParaRPr lang="en-US" sz="3000" b="1" u="sng" dirty="0">
              <a:solidFill>
                <a:srgbClr val="00B050"/>
              </a:solidFill>
              <a:latin typeface="Times New Roman" pitchFamily="18" charset="0"/>
              <a:cs typeface="Times New Roman" pitchFamily="18" charset="0"/>
            </a:endParaRPr>
          </a:p>
          <a:p>
            <a:pPr lvl="0" algn="ctr">
              <a:lnSpc>
                <a:spcPct val="150000"/>
              </a:lnSpc>
            </a:pPr>
            <a:endParaRPr lang="en-US" sz="3000" b="1" u="sng" dirty="0">
              <a:solidFill>
                <a:srgbClr val="00B050"/>
              </a:solidFill>
              <a:latin typeface="Times New Roman" pitchFamily="18" charset="0"/>
              <a:cs typeface="Times New Roman" pitchFamily="18" charset="0"/>
            </a:endParaRPr>
          </a:p>
        </p:txBody>
      </p:sp>
      <p:sp>
        <p:nvSpPr>
          <p:cNvPr id="2" name="Rectangle 1"/>
          <p:cNvSpPr/>
          <p:nvPr/>
        </p:nvSpPr>
        <p:spPr>
          <a:xfrm>
            <a:off x="838210" y="1088142"/>
            <a:ext cx="4926349" cy="630942"/>
          </a:xfrm>
          <a:prstGeom prst="rect">
            <a:avLst/>
          </a:prstGeom>
        </p:spPr>
        <p:txBody>
          <a:bodyPr wrap="none">
            <a:spAutoFit/>
          </a:bodyPr>
          <a:lstStyle/>
          <a:p>
            <a:r>
              <a:rPr lang="en-US" sz="3500" b="1" dirty="0">
                <a:solidFill>
                  <a:srgbClr val="FF0000"/>
                </a:solidFill>
                <a:latin typeface="Times New Roman" pitchFamily="18" charset="0"/>
                <a:cs typeface="Times New Roman" pitchFamily="18" charset="0"/>
              </a:rPr>
              <a:t>1. Phép cộng hai phân số</a:t>
            </a:r>
          </a:p>
        </p:txBody>
      </p:sp>
      <p:graphicFrame>
        <p:nvGraphicFramePr>
          <p:cNvPr id="10" name="Object 9"/>
          <p:cNvGraphicFramePr>
            <a:graphicFrameLocks noChangeAspect="1"/>
          </p:cNvGraphicFramePr>
          <p:nvPr>
            <p:extLst>
              <p:ext uri="{D42A27DB-BD31-4B8C-83A1-F6EECF244321}">
                <p14:modId xmlns:p14="http://schemas.microsoft.com/office/powerpoint/2010/main" val="178632492"/>
              </p:ext>
            </p:extLst>
          </p:nvPr>
        </p:nvGraphicFramePr>
        <p:xfrm>
          <a:off x="1301752" y="5791200"/>
          <a:ext cx="2273300" cy="342900"/>
        </p:xfrm>
        <a:graphic>
          <a:graphicData uri="http://schemas.openxmlformats.org/presentationml/2006/ole">
            <mc:AlternateContent xmlns:mc="http://schemas.openxmlformats.org/markup-compatibility/2006">
              <mc:Choice xmlns:v="urn:schemas-microsoft-com:vml" Requires="v">
                <p:oleObj spid="_x0000_s4483" name="Equation" r:id="rId4" imgW="2273040" imgH="342720" progId="Equation.DSMT4">
                  <p:embed/>
                </p:oleObj>
              </mc:Choice>
              <mc:Fallback>
                <p:oleObj name="Equation" r:id="rId4" imgW="2273040" imgH="342720" progId="Equation.DSMT4">
                  <p:embed/>
                  <p:pic>
                    <p:nvPicPr>
                      <p:cNvPr id="0" name=""/>
                      <p:cNvPicPr/>
                      <p:nvPr/>
                    </p:nvPicPr>
                    <p:blipFill>
                      <a:blip r:embed="rId5"/>
                      <a:stretch>
                        <a:fillRect/>
                      </a:stretch>
                    </p:blipFill>
                    <p:spPr>
                      <a:xfrm>
                        <a:off x="1301752" y="5791200"/>
                        <a:ext cx="2273300" cy="342900"/>
                      </a:xfrm>
                      <a:prstGeom prst="rect">
                        <a:avLst/>
                      </a:prstGeom>
                    </p:spPr>
                  </p:pic>
                </p:oleObj>
              </mc:Fallback>
            </mc:AlternateContent>
          </a:graphicData>
        </a:graphic>
      </p:graphicFrame>
      <p:sp>
        <p:nvSpPr>
          <p:cNvPr id="19" name="Rectangle 18"/>
          <p:cNvSpPr/>
          <p:nvPr/>
        </p:nvSpPr>
        <p:spPr>
          <a:xfrm>
            <a:off x="1485900" y="4648200"/>
            <a:ext cx="19050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aphicFrame>
        <p:nvGraphicFramePr>
          <p:cNvPr id="20" name="Object 19"/>
          <p:cNvGraphicFramePr>
            <a:graphicFrameLocks noChangeAspect="1"/>
          </p:cNvGraphicFramePr>
          <p:nvPr>
            <p:extLst>
              <p:ext uri="{D42A27DB-BD31-4B8C-83A1-F6EECF244321}">
                <p14:modId xmlns:p14="http://schemas.microsoft.com/office/powerpoint/2010/main" val="3039144959"/>
              </p:ext>
            </p:extLst>
          </p:nvPr>
        </p:nvGraphicFramePr>
        <p:xfrm>
          <a:off x="1543050" y="4724400"/>
          <a:ext cx="1790700" cy="736600"/>
        </p:xfrm>
        <a:graphic>
          <a:graphicData uri="http://schemas.openxmlformats.org/presentationml/2006/ole">
            <mc:AlternateContent xmlns:mc="http://schemas.openxmlformats.org/markup-compatibility/2006">
              <mc:Choice xmlns:v="urn:schemas-microsoft-com:vml" Requires="v">
                <p:oleObj spid="_x0000_s4484" name="Equation" r:id="rId6" imgW="1790640" imgH="736560" progId="Equation.DSMT4">
                  <p:embed/>
                </p:oleObj>
              </mc:Choice>
              <mc:Fallback>
                <p:oleObj name="Equation" r:id="rId6" imgW="1790640" imgH="736560" progId="Equation.DSMT4">
                  <p:embed/>
                  <p:pic>
                    <p:nvPicPr>
                      <p:cNvPr id="0" name=""/>
                      <p:cNvPicPr/>
                      <p:nvPr/>
                    </p:nvPicPr>
                    <p:blipFill>
                      <a:blip r:embed="rId7"/>
                      <a:stretch>
                        <a:fillRect/>
                      </a:stretch>
                    </p:blipFill>
                    <p:spPr>
                      <a:xfrm>
                        <a:off x="1543050" y="4724400"/>
                        <a:ext cx="1790700" cy="7366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08621348"/>
              </p:ext>
            </p:extLst>
          </p:nvPr>
        </p:nvGraphicFramePr>
        <p:xfrm>
          <a:off x="4343401" y="2540000"/>
          <a:ext cx="1168400" cy="736600"/>
        </p:xfrm>
        <a:graphic>
          <a:graphicData uri="http://schemas.openxmlformats.org/presentationml/2006/ole">
            <mc:AlternateContent xmlns:mc="http://schemas.openxmlformats.org/markup-compatibility/2006">
              <mc:Choice xmlns:v="urn:schemas-microsoft-com:vml" Requires="v">
                <p:oleObj spid="_x0000_s4485" name="Equation" r:id="rId8" imgW="1168200" imgH="736560" progId="Equation.DSMT4">
                  <p:embed/>
                </p:oleObj>
              </mc:Choice>
              <mc:Fallback>
                <p:oleObj name="Equation" r:id="rId8" imgW="1168200" imgH="736560" progId="Equation.DSMT4">
                  <p:embed/>
                  <p:pic>
                    <p:nvPicPr>
                      <p:cNvPr id="0" name=""/>
                      <p:cNvPicPr/>
                      <p:nvPr/>
                    </p:nvPicPr>
                    <p:blipFill>
                      <a:blip r:embed="rId9"/>
                      <a:stretch>
                        <a:fillRect/>
                      </a:stretch>
                    </p:blipFill>
                    <p:spPr>
                      <a:xfrm>
                        <a:off x="4343401" y="2540000"/>
                        <a:ext cx="1168400" cy="7366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206711057"/>
              </p:ext>
            </p:extLst>
          </p:nvPr>
        </p:nvGraphicFramePr>
        <p:xfrm>
          <a:off x="5562601" y="2540000"/>
          <a:ext cx="2006600" cy="736600"/>
        </p:xfrm>
        <a:graphic>
          <a:graphicData uri="http://schemas.openxmlformats.org/presentationml/2006/ole">
            <mc:AlternateContent xmlns:mc="http://schemas.openxmlformats.org/markup-compatibility/2006">
              <mc:Choice xmlns:v="urn:schemas-microsoft-com:vml" Requires="v">
                <p:oleObj spid="_x0000_s4486" name="Equation" r:id="rId10" imgW="2006280" imgH="736560" progId="Equation.DSMT4">
                  <p:embed/>
                </p:oleObj>
              </mc:Choice>
              <mc:Fallback>
                <p:oleObj name="Equation" r:id="rId10" imgW="2006280" imgH="736560" progId="Equation.DSMT4">
                  <p:embed/>
                  <p:pic>
                    <p:nvPicPr>
                      <p:cNvPr id="0" name=""/>
                      <p:cNvPicPr/>
                      <p:nvPr/>
                    </p:nvPicPr>
                    <p:blipFill>
                      <a:blip r:embed="rId11"/>
                      <a:stretch>
                        <a:fillRect/>
                      </a:stretch>
                    </p:blipFill>
                    <p:spPr>
                      <a:xfrm>
                        <a:off x="5562601" y="2540000"/>
                        <a:ext cx="2006600" cy="7366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708558530"/>
              </p:ext>
            </p:extLst>
          </p:nvPr>
        </p:nvGraphicFramePr>
        <p:xfrm>
          <a:off x="4343400" y="3429000"/>
          <a:ext cx="1384300" cy="723900"/>
        </p:xfrm>
        <a:graphic>
          <a:graphicData uri="http://schemas.openxmlformats.org/presentationml/2006/ole">
            <mc:AlternateContent xmlns:mc="http://schemas.openxmlformats.org/markup-compatibility/2006">
              <mc:Choice xmlns:v="urn:schemas-microsoft-com:vml" Requires="v">
                <p:oleObj spid="_x0000_s4487" name="Equation" r:id="rId12" imgW="1384200" imgH="723600" progId="Equation.DSMT4">
                  <p:embed/>
                </p:oleObj>
              </mc:Choice>
              <mc:Fallback>
                <p:oleObj name="Equation" r:id="rId12" imgW="1384200" imgH="723600" progId="Equation.DSMT4">
                  <p:embed/>
                  <p:pic>
                    <p:nvPicPr>
                      <p:cNvPr id="0" name=""/>
                      <p:cNvPicPr/>
                      <p:nvPr/>
                    </p:nvPicPr>
                    <p:blipFill>
                      <a:blip r:embed="rId13"/>
                      <a:stretch>
                        <a:fillRect/>
                      </a:stretch>
                    </p:blipFill>
                    <p:spPr>
                      <a:xfrm>
                        <a:off x="4343400" y="3429000"/>
                        <a:ext cx="1384300" cy="7239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150617799"/>
              </p:ext>
            </p:extLst>
          </p:nvPr>
        </p:nvGraphicFramePr>
        <p:xfrm>
          <a:off x="5764549" y="3429000"/>
          <a:ext cx="2311400" cy="723900"/>
        </p:xfrm>
        <a:graphic>
          <a:graphicData uri="http://schemas.openxmlformats.org/presentationml/2006/ole">
            <mc:AlternateContent xmlns:mc="http://schemas.openxmlformats.org/markup-compatibility/2006">
              <mc:Choice xmlns:v="urn:schemas-microsoft-com:vml" Requires="v">
                <p:oleObj spid="_x0000_s4488" name="Equation" r:id="rId14" imgW="2311200" imgH="723600" progId="Equation.DSMT4">
                  <p:embed/>
                </p:oleObj>
              </mc:Choice>
              <mc:Fallback>
                <p:oleObj name="Equation" r:id="rId14" imgW="2311200" imgH="723600" progId="Equation.DSMT4">
                  <p:embed/>
                  <p:pic>
                    <p:nvPicPr>
                      <p:cNvPr id="0" name=""/>
                      <p:cNvPicPr/>
                      <p:nvPr/>
                    </p:nvPicPr>
                    <p:blipFill>
                      <a:blip r:embed="rId15"/>
                      <a:stretch>
                        <a:fillRect/>
                      </a:stretch>
                    </p:blipFill>
                    <p:spPr>
                      <a:xfrm>
                        <a:off x="5764549" y="3429000"/>
                        <a:ext cx="2311400" cy="7239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498004309"/>
              </p:ext>
            </p:extLst>
          </p:nvPr>
        </p:nvGraphicFramePr>
        <p:xfrm>
          <a:off x="4318002" y="4279900"/>
          <a:ext cx="1612900" cy="736600"/>
        </p:xfrm>
        <a:graphic>
          <a:graphicData uri="http://schemas.openxmlformats.org/presentationml/2006/ole">
            <mc:AlternateContent xmlns:mc="http://schemas.openxmlformats.org/markup-compatibility/2006">
              <mc:Choice xmlns:v="urn:schemas-microsoft-com:vml" Requires="v">
                <p:oleObj spid="_x0000_s4489" name="Equation" r:id="rId16" imgW="1612800" imgH="736560" progId="Equation.DSMT4">
                  <p:embed/>
                </p:oleObj>
              </mc:Choice>
              <mc:Fallback>
                <p:oleObj name="Equation" r:id="rId16" imgW="1612800" imgH="736560" progId="Equation.DSMT4">
                  <p:embed/>
                  <p:pic>
                    <p:nvPicPr>
                      <p:cNvPr id="0" name=""/>
                      <p:cNvPicPr/>
                      <p:nvPr/>
                    </p:nvPicPr>
                    <p:blipFill>
                      <a:blip r:embed="rId17"/>
                      <a:stretch>
                        <a:fillRect/>
                      </a:stretch>
                    </p:blipFill>
                    <p:spPr>
                      <a:xfrm>
                        <a:off x="4318002" y="4279900"/>
                        <a:ext cx="1612900" cy="7366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983152588"/>
              </p:ext>
            </p:extLst>
          </p:nvPr>
        </p:nvGraphicFramePr>
        <p:xfrm>
          <a:off x="5925127" y="4279900"/>
          <a:ext cx="2692400" cy="736600"/>
        </p:xfrm>
        <a:graphic>
          <a:graphicData uri="http://schemas.openxmlformats.org/presentationml/2006/ole">
            <mc:AlternateContent xmlns:mc="http://schemas.openxmlformats.org/markup-compatibility/2006">
              <mc:Choice xmlns:v="urn:schemas-microsoft-com:vml" Requires="v">
                <p:oleObj spid="_x0000_s4490" name="Equation" r:id="rId18" imgW="2692080" imgH="736560" progId="Equation.DSMT4">
                  <p:embed/>
                </p:oleObj>
              </mc:Choice>
              <mc:Fallback>
                <p:oleObj name="Equation" r:id="rId18" imgW="2692080" imgH="736560" progId="Equation.DSMT4">
                  <p:embed/>
                  <p:pic>
                    <p:nvPicPr>
                      <p:cNvPr id="0" name=""/>
                      <p:cNvPicPr/>
                      <p:nvPr/>
                    </p:nvPicPr>
                    <p:blipFill>
                      <a:blip r:embed="rId19"/>
                      <a:stretch>
                        <a:fillRect/>
                      </a:stretch>
                    </p:blipFill>
                    <p:spPr>
                      <a:xfrm>
                        <a:off x="5925127" y="4279900"/>
                        <a:ext cx="2692400" cy="7366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368060774"/>
              </p:ext>
            </p:extLst>
          </p:nvPr>
        </p:nvGraphicFramePr>
        <p:xfrm>
          <a:off x="4343401" y="5202382"/>
          <a:ext cx="1244600" cy="673100"/>
        </p:xfrm>
        <a:graphic>
          <a:graphicData uri="http://schemas.openxmlformats.org/presentationml/2006/ole">
            <mc:AlternateContent xmlns:mc="http://schemas.openxmlformats.org/markup-compatibility/2006">
              <mc:Choice xmlns:v="urn:schemas-microsoft-com:vml" Requires="v">
                <p:oleObj spid="_x0000_s4491" name="Equation" r:id="rId20" imgW="1244520" imgH="672840" progId="Equation.DSMT4">
                  <p:embed/>
                </p:oleObj>
              </mc:Choice>
              <mc:Fallback>
                <p:oleObj name="Equation" r:id="rId20" imgW="1244520" imgH="672840" progId="Equation.DSMT4">
                  <p:embed/>
                  <p:pic>
                    <p:nvPicPr>
                      <p:cNvPr id="0" name=""/>
                      <p:cNvPicPr/>
                      <p:nvPr/>
                    </p:nvPicPr>
                    <p:blipFill>
                      <a:blip r:embed="rId21"/>
                      <a:stretch>
                        <a:fillRect/>
                      </a:stretch>
                    </p:blipFill>
                    <p:spPr>
                      <a:xfrm>
                        <a:off x="4343401" y="5202382"/>
                        <a:ext cx="1244600" cy="6731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080659703"/>
              </p:ext>
            </p:extLst>
          </p:nvPr>
        </p:nvGraphicFramePr>
        <p:xfrm>
          <a:off x="5562601" y="5198918"/>
          <a:ext cx="1016000" cy="673100"/>
        </p:xfrm>
        <a:graphic>
          <a:graphicData uri="http://schemas.openxmlformats.org/presentationml/2006/ole">
            <mc:AlternateContent xmlns:mc="http://schemas.openxmlformats.org/markup-compatibility/2006">
              <mc:Choice xmlns:v="urn:schemas-microsoft-com:vml" Requires="v">
                <p:oleObj spid="_x0000_s4492" name="Equation" r:id="rId22" imgW="1015920" imgH="672840" progId="Equation.DSMT4">
                  <p:embed/>
                </p:oleObj>
              </mc:Choice>
              <mc:Fallback>
                <p:oleObj name="Equation" r:id="rId22" imgW="1015920" imgH="672840" progId="Equation.DSMT4">
                  <p:embed/>
                  <p:pic>
                    <p:nvPicPr>
                      <p:cNvPr id="0" name=""/>
                      <p:cNvPicPr/>
                      <p:nvPr/>
                    </p:nvPicPr>
                    <p:blipFill>
                      <a:blip r:embed="rId23"/>
                      <a:stretch>
                        <a:fillRect/>
                      </a:stretch>
                    </p:blipFill>
                    <p:spPr>
                      <a:xfrm>
                        <a:off x="5562601" y="5198918"/>
                        <a:ext cx="1016000" cy="6731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063247124"/>
              </p:ext>
            </p:extLst>
          </p:nvPr>
        </p:nvGraphicFramePr>
        <p:xfrm>
          <a:off x="6477001" y="5181600"/>
          <a:ext cx="1625600" cy="698500"/>
        </p:xfrm>
        <a:graphic>
          <a:graphicData uri="http://schemas.openxmlformats.org/presentationml/2006/ole">
            <mc:AlternateContent xmlns:mc="http://schemas.openxmlformats.org/markup-compatibility/2006">
              <mc:Choice xmlns:v="urn:schemas-microsoft-com:vml" Requires="v">
                <p:oleObj spid="_x0000_s4493" name="Equation" r:id="rId24" imgW="1625400" imgH="698400" progId="Equation.DSMT4">
                  <p:embed/>
                </p:oleObj>
              </mc:Choice>
              <mc:Fallback>
                <p:oleObj name="Equation" r:id="rId24" imgW="1625400" imgH="698400" progId="Equation.DSMT4">
                  <p:embed/>
                  <p:pic>
                    <p:nvPicPr>
                      <p:cNvPr id="0" name=""/>
                      <p:cNvPicPr/>
                      <p:nvPr/>
                    </p:nvPicPr>
                    <p:blipFill>
                      <a:blip r:embed="rId25"/>
                      <a:stretch>
                        <a:fillRect/>
                      </a:stretch>
                    </p:blipFill>
                    <p:spPr>
                      <a:xfrm>
                        <a:off x="6477001" y="5181600"/>
                        <a:ext cx="1625600" cy="698500"/>
                      </a:xfrm>
                      <a:prstGeom prst="rect">
                        <a:avLst/>
                      </a:prstGeom>
                    </p:spPr>
                  </p:pic>
                </p:oleObj>
              </mc:Fallback>
            </mc:AlternateContent>
          </a:graphicData>
        </a:graphic>
      </p:graphicFrame>
    </p:spTree>
    <p:extLst>
      <p:ext uri="{BB962C8B-B14F-4D97-AF65-F5344CB8AC3E}">
        <p14:creationId xmlns:p14="http://schemas.microsoft.com/office/powerpoint/2010/main" val="3181197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t>Ví dụ: </a:t>
            </a:r>
          </a:p>
        </p:txBody>
      </p:sp>
      <p:pic>
        <p:nvPicPr>
          <p:cNvPr id="82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latin typeface="Times New Roman" pitchFamily="18" charset="0"/>
                <a:cs typeface="Times New Roman" pitchFamily="18" charset="0"/>
              </a:rPr>
              <a:t>Quy tắc cộng hai phân số khác mẫu:</a:t>
            </a:r>
          </a:p>
        </p:txBody>
      </p:sp>
      <p:sp>
        <p:nvSpPr>
          <p:cNvPr id="24" name="Round Diagonal Corner Rectangle 23"/>
          <p:cNvSpPr/>
          <p:nvPr/>
        </p:nvSpPr>
        <p:spPr>
          <a:xfrm>
            <a:off x="2381183" y="2801062"/>
            <a:ext cx="4648200" cy="2228138"/>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latin typeface="Times New Roman" pitchFamily="18" charset="0"/>
                <a:cs typeface="Times New Roman" pitchFamily="18" charset="0"/>
              </a:rPr>
              <a:t>Muốn cộng hai phân số có mẫu khác nhau, ta quy đồng mẫu số của chúng, sau đó cộng hai phân số có cùng mẫu.</a:t>
            </a:r>
          </a:p>
        </p:txBody>
      </p:sp>
    </p:spTree>
    <p:extLst>
      <p:ext uri="{BB962C8B-B14F-4D97-AF65-F5344CB8AC3E}">
        <p14:creationId xmlns:p14="http://schemas.microsoft.com/office/powerpoint/2010/main" val="54786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chemeClr val="accent6">
                    <a:lumMod val="75000"/>
                  </a:schemeClr>
                </a:solidFill>
                <a:latin typeface="Times New Roman" pitchFamily="18" charset="0"/>
                <a:cs typeface="Times New Roman" pitchFamily="18" charset="0"/>
                <a:sym typeface="Wingdings 2"/>
              </a:rPr>
              <a:t> </a:t>
            </a:r>
            <a:r>
              <a:rPr lang="en-US" sz="2500" b="1" dirty="0">
                <a:solidFill>
                  <a:schemeClr val="accent6">
                    <a:lumMod val="75000"/>
                  </a:schemeClr>
                </a:solidFill>
                <a:latin typeface="Times New Roman" pitchFamily="18" charset="0"/>
                <a:cs typeface="Times New Roman" pitchFamily="18" charset="0"/>
              </a:rPr>
              <a:t>Cộng hai phân số khác mẫu</a:t>
            </a:r>
          </a:p>
        </p:txBody>
      </p:sp>
      <p:sp>
        <p:nvSpPr>
          <p:cNvPr id="5" name="TextBox 4"/>
          <p:cNvSpPr txBox="1"/>
          <p:nvPr/>
        </p:nvSpPr>
        <p:spPr>
          <a:xfrm>
            <a:off x="990610" y="1981200"/>
            <a:ext cx="995785" cy="477054"/>
          </a:xfrm>
          <a:prstGeom prst="rect">
            <a:avLst/>
          </a:prstGeom>
          <a:noFill/>
        </p:spPr>
        <p:txBody>
          <a:bodyPr wrap="none" rtlCol="0">
            <a:spAutoFit/>
          </a:bodyPr>
          <a:lstStyle/>
          <a:p>
            <a:r>
              <a:rPr lang="en-US" sz="2500" u="sng" dirty="0">
                <a:latin typeface="Times New Roman" pitchFamily="18" charset="0"/>
                <a:cs typeface="Times New Roman" pitchFamily="18" charset="0"/>
              </a:rPr>
              <a:t>Ví dụ</a:t>
            </a:r>
            <a:r>
              <a:rPr lang="en-US" sz="2500" dirty="0">
                <a:latin typeface="Times New Roman" pitchFamily="18" charset="0"/>
                <a:cs typeface="Times New Roman"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1180374399"/>
              </p:ext>
            </p:extLst>
          </p:nvPr>
        </p:nvGraphicFramePr>
        <p:xfrm>
          <a:off x="1488492" y="2482499"/>
          <a:ext cx="762000" cy="673100"/>
        </p:xfrm>
        <a:graphic>
          <a:graphicData uri="http://schemas.openxmlformats.org/presentationml/2006/ole">
            <mc:AlternateContent xmlns:mc="http://schemas.openxmlformats.org/markup-compatibility/2006">
              <mc:Choice xmlns:v="urn:schemas-microsoft-com:vml" Requires="v">
                <p:oleObj spid="_x0000_s5297" name="Equation" r:id="rId4" imgW="761760" imgH="672840" progId="Equation.DSMT4">
                  <p:embed/>
                </p:oleObj>
              </mc:Choice>
              <mc:Fallback>
                <p:oleObj name="Equation" r:id="rId4" imgW="761760" imgH="672840" progId="Equation.DSMT4">
                  <p:embed/>
                  <p:pic>
                    <p:nvPicPr>
                      <p:cNvPr id="0" name=""/>
                      <p:cNvPicPr/>
                      <p:nvPr/>
                    </p:nvPicPr>
                    <p:blipFill>
                      <a:blip r:embed="rId5"/>
                      <a:stretch>
                        <a:fillRect/>
                      </a:stretch>
                    </p:blipFill>
                    <p:spPr>
                      <a:xfrm>
                        <a:off x="1488492" y="2482499"/>
                        <a:ext cx="762000" cy="673100"/>
                      </a:xfrm>
                      <a:prstGeom prst="rect">
                        <a:avLst/>
                      </a:prstGeom>
                    </p:spPr>
                  </p:pic>
                </p:oleObj>
              </mc:Fallback>
            </mc:AlternateContent>
          </a:graphicData>
        </a:graphic>
      </p:graphicFrame>
      <p:sp>
        <p:nvSpPr>
          <p:cNvPr id="12" name="Rectangle 11"/>
          <p:cNvSpPr/>
          <p:nvPr/>
        </p:nvSpPr>
        <p:spPr>
          <a:xfrm>
            <a:off x="2514600" y="2590800"/>
            <a:ext cx="2595582" cy="369332"/>
          </a:xfrm>
          <a:prstGeom prst="rect">
            <a:avLst/>
          </a:prstGeom>
        </p:spPr>
        <p:txBody>
          <a:bodyPr wrap="none">
            <a:spAutoFit/>
          </a:bodyPr>
          <a:lstStyle/>
          <a:p>
            <a:pPr>
              <a:spcBef>
                <a:spcPct val="50000"/>
              </a:spcBef>
            </a:pPr>
            <a:r>
              <a:rPr lang="en-US" altLang="en-US" b="1" dirty="0">
                <a:solidFill>
                  <a:schemeClr val="tx1">
                    <a:lumMod val="95000"/>
                    <a:lumOff val="5000"/>
                  </a:schemeClr>
                </a:solidFill>
                <a:latin typeface="Times New Roman" pitchFamily="18" charset="0"/>
                <a:cs typeface="Times New Roman" pitchFamily="18" charset="0"/>
              </a:rPr>
              <a:t>MSC = BCNN (3;5) = 15</a:t>
            </a:r>
          </a:p>
        </p:txBody>
      </p:sp>
      <p:graphicFrame>
        <p:nvGraphicFramePr>
          <p:cNvPr id="14" name="Object 13"/>
          <p:cNvGraphicFramePr>
            <a:graphicFrameLocks noChangeAspect="1"/>
          </p:cNvGraphicFramePr>
          <p:nvPr>
            <p:extLst>
              <p:ext uri="{D42A27DB-BD31-4B8C-83A1-F6EECF244321}">
                <p14:modId xmlns:p14="http://schemas.microsoft.com/office/powerpoint/2010/main" val="3757047421"/>
              </p:ext>
            </p:extLst>
          </p:nvPr>
        </p:nvGraphicFramePr>
        <p:xfrm>
          <a:off x="1371600" y="3441700"/>
          <a:ext cx="762000" cy="673100"/>
        </p:xfrm>
        <a:graphic>
          <a:graphicData uri="http://schemas.openxmlformats.org/presentationml/2006/ole">
            <mc:AlternateContent xmlns:mc="http://schemas.openxmlformats.org/markup-compatibility/2006">
              <mc:Choice xmlns:v="urn:schemas-microsoft-com:vml" Requires="v">
                <p:oleObj spid="_x0000_s5298" name="Equation" r:id="rId6" imgW="762120" imgH="673200" progId="Equation.DSMT4">
                  <p:embed/>
                </p:oleObj>
              </mc:Choice>
              <mc:Fallback>
                <p:oleObj name="Equation" r:id="rId6" imgW="762120" imgH="673200" progId="Equation.DSMT4">
                  <p:embed/>
                  <p:pic>
                    <p:nvPicPr>
                      <p:cNvPr id="0" name=""/>
                      <p:cNvPicPr/>
                      <p:nvPr/>
                    </p:nvPicPr>
                    <p:blipFill>
                      <a:blip r:embed="rId7"/>
                      <a:stretch>
                        <a:fillRect/>
                      </a:stretch>
                    </p:blipFill>
                    <p:spPr>
                      <a:xfrm>
                        <a:off x="1371600" y="3441700"/>
                        <a:ext cx="762000" cy="673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579501611"/>
              </p:ext>
            </p:extLst>
          </p:nvPr>
        </p:nvGraphicFramePr>
        <p:xfrm>
          <a:off x="2209801" y="3441700"/>
          <a:ext cx="1397000" cy="673100"/>
        </p:xfrm>
        <a:graphic>
          <a:graphicData uri="http://schemas.openxmlformats.org/presentationml/2006/ole">
            <mc:AlternateContent xmlns:mc="http://schemas.openxmlformats.org/markup-compatibility/2006">
              <mc:Choice xmlns:v="urn:schemas-microsoft-com:vml" Requires="v">
                <p:oleObj spid="_x0000_s5299" name="Equation" r:id="rId8" imgW="1396800" imgH="672840" progId="Equation.DSMT4">
                  <p:embed/>
                </p:oleObj>
              </mc:Choice>
              <mc:Fallback>
                <p:oleObj name="Equation" r:id="rId8" imgW="1396800" imgH="672840" progId="Equation.DSMT4">
                  <p:embed/>
                  <p:pic>
                    <p:nvPicPr>
                      <p:cNvPr id="0" name=""/>
                      <p:cNvPicPr/>
                      <p:nvPr/>
                    </p:nvPicPr>
                    <p:blipFill>
                      <a:blip r:embed="rId9"/>
                      <a:stretch>
                        <a:fillRect/>
                      </a:stretch>
                    </p:blipFill>
                    <p:spPr>
                      <a:xfrm>
                        <a:off x="2209801" y="3441700"/>
                        <a:ext cx="1397000" cy="6731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874462080"/>
              </p:ext>
            </p:extLst>
          </p:nvPr>
        </p:nvGraphicFramePr>
        <p:xfrm>
          <a:off x="1117600" y="4203700"/>
          <a:ext cx="1092200" cy="673100"/>
        </p:xfrm>
        <a:graphic>
          <a:graphicData uri="http://schemas.openxmlformats.org/presentationml/2006/ole">
            <mc:AlternateContent xmlns:mc="http://schemas.openxmlformats.org/markup-compatibility/2006">
              <mc:Choice xmlns:v="urn:schemas-microsoft-com:vml" Requires="v">
                <p:oleObj spid="_x0000_s5300" name="Equation" r:id="rId10" imgW="1091880" imgH="672840" progId="Equation.DSMT4">
                  <p:embed/>
                </p:oleObj>
              </mc:Choice>
              <mc:Fallback>
                <p:oleObj name="Equation" r:id="rId10" imgW="1091880" imgH="672840" progId="Equation.DSMT4">
                  <p:embed/>
                  <p:pic>
                    <p:nvPicPr>
                      <p:cNvPr id="0" name=""/>
                      <p:cNvPicPr/>
                      <p:nvPr/>
                    </p:nvPicPr>
                    <p:blipFill>
                      <a:blip r:embed="rId11"/>
                      <a:stretch>
                        <a:fillRect/>
                      </a:stretch>
                    </p:blipFill>
                    <p:spPr>
                      <a:xfrm>
                        <a:off x="1117600" y="4203700"/>
                        <a:ext cx="1092200" cy="6731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20566212"/>
              </p:ext>
            </p:extLst>
          </p:nvPr>
        </p:nvGraphicFramePr>
        <p:xfrm>
          <a:off x="1155700" y="5041900"/>
          <a:ext cx="520700" cy="673100"/>
        </p:xfrm>
        <a:graphic>
          <a:graphicData uri="http://schemas.openxmlformats.org/presentationml/2006/ole">
            <mc:AlternateContent xmlns:mc="http://schemas.openxmlformats.org/markup-compatibility/2006">
              <mc:Choice xmlns:v="urn:schemas-microsoft-com:vml" Requires="v">
                <p:oleObj spid="_x0000_s5301" name="Equation" r:id="rId12" imgW="520560" imgH="672840" progId="Equation.DSMT4">
                  <p:embed/>
                </p:oleObj>
              </mc:Choice>
              <mc:Fallback>
                <p:oleObj name="Equation" r:id="rId12" imgW="520560" imgH="672840" progId="Equation.DSMT4">
                  <p:embed/>
                  <p:pic>
                    <p:nvPicPr>
                      <p:cNvPr id="0" name=""/>
                      <p:cNvPicPr/>
                      <p:nvPr/>
                    </p:nvPicPr>
                    <p:blipFill>
                      <a:blip r:embed="rId13"/>
                      <a:stretch>
                        <a:fillRect/>
                      </a:stretch>
                    </p:blipFill>
                    <p:spPr>
                      <a:xfrm>
                        <a:off x="1155700" y="5041900"/>
                        <a:ext cx="520700" cy="673100"/>
                      </a:xfrm>
                      <a:prstGeom prst="rect">
                        <a:avLst/>
                      </a:prstGeom>
                    </p:spPr>
                  </p:pic>
                </p:oleObj>
              </mc:Fallback>
            </mc:AlternateContent>
          </a:graphicData>
        </a:graphic>
      </p:graphicFrame>
    </p:spTree>
    <p:extLst>
      <p:ext uri="{BB962C8B-B14F-4D97-AF65-F5344CB8AC3E}">
        <p14:creationId xmlns:p14="http://schemas.microsoft.com/office/powerpoint/2010/main" val="2800517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anim calcmode="lin" valueType="num">
                                      <p:cBhvr>
                                        <p:cTn id="50" dur="2000" fill="hold"/>
                                        <p:tgtEl>
                                          <p:spTgt spid="14"/>
                                        </p:tgtEl>
                                        <p:attrNameLst>
                                          <p:attrName>ppt_w</p:attrName>
                                        </p:attrNameLst>
                                      </p:cBhvr>
                                      <p:tavLst>
                                        <p:tav tm="0" fmla="#ppt_w*sin(2.5*pi*$)">
                                          <p:val>
                                            <p:fltVal val="0"/>
                                          </p:val>
                                        </p:tav>
                                        <p:tav tm="100000">
                                          <p:val>
                                            <p:fltVal val="1"/>
                                          </p:val>
                                        </p:tav>
                                      </p:tavLst>
                                    </p:anim>
                                    <p:anim calcmode="lin" valueType="num">
                                      <p:cBhvr>
                                        <p:cTn id="51" dur="2000" fill="hold"/>
                                        <p:tgtEl>
                                          <p:spTgt spid="14"/>
                                        </p:tgtEl>
                                        <p:attrNameLst>
                                          <p:attrName>ppt_h</p:attrName>
                                        </p:attrNameLst>
                                      </p:cBhvr>
                                      <p:tavLst>
                                        <p:tav tm="0">
                                          <p:val>
                                            <p:strVal val="#ppt_h"/>
                                          </p:val>
                                        </p:tav>
                                        <p:tav tm="100000">
                                          <p:val>
                                            <p:strVal val="#ppt_h"/>
                                          </p:val>
                                        </p:tav>
                                      </p:tavLst>
                                    </p:anim>
                                  </p:childTnLst>
                                </p:cTn>
                              </p:par>
                              <p:par>
                                <p:cTn id="52" presetID="45"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000"/>
                                        <p:tgtEl>
                                          <p:spTgt spid="17"/>
                                        </p:tgtEl>
                                      </p:cBhvr>
                                    </p:animEffect>
                                    <p:anim calcmode="lin" valueType="num">
                                      <p:cBhvr>
                                        <p:cTn id="55" dur="2000" fill="hold"/>
                                        <p:tgtEl>
                                          <p:spTgt spid="17"/>
                                        </p:tgtEl>
                                        <p:attrNameLst>
                                          <p:attrName>ppt_w</p:attrName>
                                        </p:attrNameLst>
                                      </p:cBhvr>
                                      <p:tavLst>
                                        <p:tav tm="0" fmla="#ppt_w*sin(2.5*pi*$)">
                                          <p:val>
                                            <p:fltVal val="0"/>
                                          </p:val>
                                        </p:tav>
                                        <p:tav tm="100000">
                                          <p:val>
                                            <p:fltVal val="1"/>
                                          </p:val>
                                        </p:tav>
                                      </p:tavLst>
                                    </p:anim>
                                    <p:anim calcmode="lin" valueType="num">
                                      <p:cBhvr>
                                        <p:cTn id="56" dur="2000" fill="hold"/>
                                        <p:tgtEl>
                                          <p:spTgt spid="17"/>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000"/>
                                        <p:tgtEl>
                                          <p:spTgt spid="18"/>
                                        </p:tgtEl>
                                      </p:cBhvr>
                                    </p:animEffect>
                                    <p:anim calcmode="lin" valueType="num">
                                      <p:cBhvr>
                                        <p:cTn id="60" dur="2000" fill="hold"/>
                                        <p:tgtEl>
                                          <p:spTgt spid="18"/>
                                        </p:tgtEl>
                                        <p:attrNameLst>
                                          <p:attrName>ppt_w</p:attrName>
                                        </p:attrNameLst>
                                      </p:cBhvr>
                                      <p:tavLst>
                                        <p:tav tm="0" fmla="#ppt_w*sin(2.5*pi*$)">
                                          <p:val>
                                            <p:fltVal val="0"/>
                                          </p:val>
                                        </p:tav>
                                        <p:tav tm="100000">
                                          <p:val>
                                            <p:fltVal val="1"/>
                                          </p:val>
                                        </p:tav>
                                      </p:tavLst>
                                    </p:anim>
                                    <p:anim calcmode="lin" valueType="num">
                                      <p:cBhvr>
                                        <p:cTn id="6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p>
        </p:txBody>
      </p:sp>
      <p:sp>
        <p:nvSpPr>
          <p:cNvPr id="3" name="TextBox 2"/>
          <p:cNvSpPr txBox="1"/>
          <p:nvPr/>
        </p:nvSpPr>
        <p:spPr>
          <a:xfrm>
            <a:off x="1066800" y="1593273"/>
            <a:ext cx="4368504" cy="477054"/>
          </a:xfrm>
          <a:prstGeom prst="rect">
            <a:avLst/>
          </a:prstGeom>
          <a:noFill/>
        </p:spPr>
        <p:txBody>
          <a:bodyPr wrap="none" rtlCol="0">
            <a:spAutoFit/>
          </a:bodyPr>
          <a:lstStyle/>
          <a:p>
            <a:r>
              <a:rPr lang="en-US" sz="2500" b="1" dirty="0">
                <a:solidFill>
                  <a:schemeClr val="accent6">
                    <a:lumMod val="75000"/>
                  </a:schemeClr>
                </a:solidFill>
                <a:latin typeface="Times New Roman" pitchFamily="18" charset="0"/>
                <a:cs typeface="Times New Roman" pitchFamily="18" charset="0"/>
                <a:sym typeface="Wingdings 2"/>
              </a:rPr>
              <a:t> </a:t>
            </a:r>
            <a:r>
              <a:rPr lang="en-US" sz="2500" b="1" dirty="0">
                <a:solidFill>
                  <a:schemeClr val="accent6">
                    <a:lumMod val="75000"/>
                  </a:schemeClr>
                </a:solidFill>
                <a:latin typeface="Times New Roman" pitchFamily="18" charset="0"/>
                <a:cs typeface="Times New Roman" pitchFamily="18" charset="0"/>
              </a:rPr>
              <a:t>Cộng hai phân số khác mẫu</a:t>
            </a:r>
          </a:p>
        </p:txBody>
      </p:sp>
      <p:sp>
        <p:nvSpPr>
          <p:cNvPr id="5" name="TextBox 4"/>
          <p:cNvSpPr txBox="1"/>
          <p:nvPr/>
        </p:nvSpPr>
        <p:spPr>
          <a:xfrm>
            <a:off x="990600" y="1905000"/>
            <a:ext cx="1386918" cy="477054"/>
          </a:xfrm>
          <a:prstGeom prst="rect">
            <a:avLst/>
          </a:prstGeom>
          <a:noFill/>
        </p:spPr>
        <p:txBody>
          <a:bodyPr wrap="none" rtlCol="0">
            <a:spAutoFit/>
          </a:bodyPr>
          <a:lstStyle/>
          <a:p>
            <a:r>
              <a:rPr lang="en-US" sz="2500" u="sng" dirty="0">
                <a:latin typeface="Times New Roman" pitchFamily="18" charset="0"/>
                <a:cs typeface="Times New Roman" pitchFamily="18" charset="0"/>
              </a:rPr>
              <a:t>Áp dụng</a:t>
            </a:r>
            <a:r>
              <a:rPr lang="en-US" sz="2500" dirty="0">
                <a:latin typeface="Times New Roman" pitchFamily="18" charset="0"/>
                <a:cs typeface="Times New Roman" pitchFamily="18"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492363750"/>
              </p:ext>
            </p:extLst>
          </p:nvPr>
        </p:nvGraphicFramePr>
        <p:xfrm>
          <a:off x="707824" y="2514600"/>
          <a:ext cx="7750374" cy="3657600"/>
        </p:xfrm>
        <a:graphic>
          <a:graphicData uri="http://schemas.openxmlformats.org/drawingml/2006/table">
            <a:tbl>
              <a:tblPr firstRow="1" bandRow="1">
                <a:tableStyleId>{284E427A-3D55-4303-BF80-6455036E1DE7}</a:tableStyleId>
              </a:tblPr>
              <a:tblGrid>
                <a:gridCol w="2583458">
                  <a:extLst>
                    <a:ext uri="{9D8B030D-6E8A-4147-A177-3AD203B41FA5}">
                      <a16:colId xmlns="" xmlns:a16="http://schemas.microsoft.com/office/drawing/2014/main" val="20000"/>
                    </a:ext>
                  </a:extLst>
                </a:gridCol>
                <a:gridCol w="2583458">
                  <a:extLst>
                    <a:ext uri="{9D8B030D-6E8A-4147-A177-3AD203B41FA5}">
                      <a16:colId xmlns="" xmlns:a16="http://schemas.microsoft.com/office/drawing/2014/main" val="20001"/>
                    </a:ext>
                  </a:extLst>
                </a:gridCol>
                <a:gridCol w="2583458">
                  <a:extLst>
                    <a:ext uri="{9D8B030D-6E8A-4147-A177-3AD203B41FA5}">
                      <a16:colId xmlns="" xmlns:a16="http://schemas.microsoft.com/office/drawing/2014/main" val="20002"/>
                    </a:ext>
                  </a:extLst>
                </a:gridCol>
              </a:tblGrid>
              <a:tr h="370840">
                <a:tc>
                  <a:txBody>
                    <a:bodyPr/>
                    <a:lstStyle/>
                    <a:p>
                      <a:r>
                        <a:rPr lang="en-US" baseline="0" dirty="0">
                          <a:solidFill>
                            <a:schemeClr val="tx1"/>
                          </a:solidFill>
                        </a:rPr>
                        <a:t> </a:t>
                      </a:r>
                    </a:p>
                    <a:p>
                      <a:endParaRPr lang="en-US" dirty="0">
                        <a:solidFill>
                          <a:schemeClr val="tx1"/>
                        </a:solidFill>
                      </a:endParaRPr>
                    </a:p>
                  </a:txBody>
                  <a:tcPr>
                    <a:solidFill>
                      <a:schemeClr val="accent5">
                        <a:lumMod val="40000"/>
                        <a:lumOff val="60000"/>
                      </a:schemeClr>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accent6">
                        <a:lumMod val="40000"/>
                        <a:lumOff val="60000"/>
                      </a:schemeClr>
                    </a:solidFill>
                  </a:tcPr>
                </a:tc>
                <a:tc>
                  <a:txBody>
                    <a:bodyPr/>
                    <a:lstStyle/>
                    <a:p>
                      <a:endParaRPr lang="en-US" dirty="0"/>
                    </a:p>
                  </a:txBody>
                  <a:tcPr>
                    <a:solidFill>
                      <a:schemeClr val="accent3">
                        <a:lumMod val="40000"/>
                        <a:lumOff val="60000"/>
                      </a:schemeClr>
                    </a:solidFill>
                  </a:tcPr>
                </a:tc>
                <a:extLst>
                  <a:ext uri="{0D108BD9-81ED-4DB2-BD59-A6C34878D82A}">
                    <a16:rowId xmlns="" xmlns:a16="http://schemas.microsoft.com/office/drawing/2014/main" val="10000"/>
                  </a:ext>
                </a:extLst>
              </a:tr>
            </a:tbl>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38325113"/>
              </p:ext>
            </p:extLst>
          </p:nvPr>
        </p:nvGraphicFramePr>
        <p:xfrm>
          <a:off x="3676650" y="2514600"/>
          <a:ext cx="1422400" cy="673100"/>
        </p:xfrm>
        <a:graphic>
          <a:graphicData uri="http://schemas.openxmlformats.org/presentationml/2006/ole">
            <mc:AlternateContent xmlns:mc="http://schemas.openxmlformats.org/markup-compatibility/2006">
              <mc:Choice xmlns:v="urn:schemas-microsoft-com:vml" Requires="v">
                <p:oleObj spid="_x0000_s6356" name="Equation" r:id="rId4" imgW="1422360" imgH="672840" progId="Equation.DSMT4">
                  <p:embed/>
                </p:oleObj>
              </mc:Choice>
              <mc:Fallback>
                <p:oleObj name="Equation" r:id="rId4" imgW="1422360" imgH="672840" progId="Equation.DSMT4">
                  <p:embed/>
                  <p:pic>
                    <p:nvPicPr>
                      <p:cNvPr id="0" name=""/>
                      <p:cNvPicPr/>
                      <p:nvPr/>
                    </p:nvPicPr>
                    <p:blipFill>
                      <a:blip r:embed="rId5"/>
                      <a:stretch>
                        <a:fillRect/>
                      </a:stretch>
                    </p:blipFill>
                    <p:spPr>
                      <a:xfrm>
                        <a:off x="3676650" y="2514600"/>
                        <a:ext cx="1422400" cy="673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95424179"/>
              </p:ext>
            </p:extLst>
          </p:nvPr>
        </p:nvGraphicFramePr>
        <p:xfrm>
          <a:off x="6311902" y="2514600"/>
          <a:ext cx="1282700" cy="673100"/>
        </p:xfrm>
        <a:graphic>
          <a:graphicData uri="http://schemas.openxmlformats.org/presentationml/2006/ole">
            <mc:AlternateContent xmlns:mc="http://schemas.openxmlformats.org/markup-compatibility/2006">
              <mc:Choice xmlns:v="urn:schemas-microsoft-com:vml" Requires="v">
                <p:oleObj spid="_x0000_s6357" name="Equation" r:id="rId6" imgW="1282680" imgH="672840" progId="Equation.DSMT4">
                  <p:embed/>
                </p:oleObj>
              </mc:Choice>
              <mc:Fallback>
                <p:oleObj name="Equation" r:id="rId6" imgW="1282680" imgH="672840" progId="Equation.DSMT4">
                  <p:embed/>
                  <p:pic>
                    <p:nvPicPr>
                      <p:cNvPr id="0" name=""/>
                      <p:cNvPicPr/>
                      <p:nvPr/>
                    </p:nvPicPr>
                    <p:blipFill>
                      <a:blip r:embed="rId7"/>
                      <a:stretch>
                        <a:fillRect/>
                      </a:stretch>
                    </p:blipFill>
                    <p:spPr>
                      <a:xfrm>
                        <a:off x="6311902" y="2514600"/>
                        <a:ext cx="1282700" cy="673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03994385"/>
              </p:ext>
            </p:extLst>
          </p:nvPr>
        </p:nvGraphicFramePr>
        <p:xfrm>
          <a:off x="948224" y="2514600"/>
          <a:ext cx="1409700" cy="673100"/>
        </p:xfrm>
        <a:graphic>
          <a:graphicData uri="http://schemas.openxmlformats.org/presentationml/2006/ole">
            <mc:AlternateContent xmlns:mc="http://schemas.openxmlformats.org/markup-compatibility/2006">
              <mc:Choice xmlns:v="urn:schemas-microsoft-com:vml" Requires="v">
                <p:oleObj spid="_x0000_s6358" name="Equation" r:id="rId8" imgW="1409400" imgH="672840" progId="Equation.DSMT4">
                  <p:embed/>
                </p:oleObj>
              </mc:Choice>
              <mc:Fallback>
                <p:oleObj name="Equation" r:id="rId8" imgW="1409400" imgH="672840" progId="Equation.DSMT4">
                  <p:embed/>
                  <p:pic>
                    <p:nvPicPr>
                      <p:cNvPr id="0" name=""/>
                      <p:cNvPicPr/>
                      <p:nvPr/>
                    </p:nvPicPr>
                    <p:blipFill>
                      <a:blip r:embed="rId9"/>
                      <a:stretch>
                        <a:fillRect/>
                      </a:stretch>
                    </p:blipFill>
                    <p:spPr>
                      <a:xfrm>
                        <a:off x="948224" y="2514600"/>
                        <a:ext cx="1409700" cy="673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16132858"/>
              </p:ext>
            </p:extLst>
          </p:nvPr>
        </p:nvGraphicFramePr>
        <p:xfrm>
          <a:off x="1012371" y="3296166"/>
          <a:ext cx="1485900" cy="2159000"/>
        </p:xfrm>
        <a:graphic>
          <a:graphicData uri="http://schemas.openxmlformats.org/presentationml/2006/ole">
            <mc:AlternateContent xmlns:mc="http://schemas.openxmlformats.org/markup-compatibility/2006">
              <mc:Choice xmlns:v="urn:schemas-microsoft-com:vml" Requires="v">
                <p:oleObj spid="_x0000_s6359" name="Equation" r:id="rId10" imgW="1485720" imgH="2158920" progId="Equation.DSMT4">
                  <p:embed/>
                </p:oleObj>
              </mc:Choice>
              <mc:Fallback>
                <p:oleObj name="Equation" r:id="rId10" imgW="1485720" imgH="2158920" progId="Equation.DSMT4">
                  <p:embed/>
                  <p:pic>
                    <p:nvPicPr>
                      <p:cNvPr id="0" name=""/>
                      <p:cNvPicPr/>
                      <p:nvPr/>
                    </p:nvPicPr>
                    <p:blipFill>
                      <a:blip r:embed="rId11"/>
                      <a:stretch>
                        <a:fillRect/>
                      </a:stretch>
                    </p:blipFill>
                    <p:spPr>
                      <a:xfrm>
                        <a:off x="1012371" y="3296166"/>
                        <a:ext cx="1485900" cy="21590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99828134"/>
              </p:ext>
            </p:extLst>
          </p:nvPr>
        </p:nvGraphicFramePr>
        <p:xfrm>
          <a:off x="3733800" y="3263900"/>
          <a:ext cx="1384300" cy="2908300"/>
        </p:xfrm>
        <a:graphic>
          <a:graphicData uri="http://schemas.openxmlformats.org/presentationml/2006/ole">
            <mc:AlternateContent xmlns:mc="http://schemas.openxmlformats.org/markup-compatibility/2006">
              <mc:Choice xmlns:v="urn:schemas-microsoft-com:vml" Requires="v">
                <p:oleObj spid="_x0000_s6360" name="Equation" r:id="rId12" imgW="1384200" imgH="2908080" progId="Equation.DSMT4">
                  <p:embed/>
                </p:oleObj>
              </mc:Choice>
              <mc:Fallback>
                <p:oleObj name="Equation" r:id="rId12" imgW="1384200" imgH="2908080" progId="Equation.DSMT4">
                  <p:embed/>
                  <p:pic>
                    <p:nvPicPr>
                      <p:cNvPr id="0" name=""/>
                      <p:cNvPicPr/>
                      <p:nvPr/>
                    </p:nvPicPr>
                    <p:blipFill>
                      <a:blip r:embed="rId13"/>
                      <a:stretch>
                        <a:fillRect/>
                      </a:stretch>
                    </p:blipFill>
                    <p:spPr>
                      <a:xfrm>
                        <a:off x="3733800" y="3263900"/>
                        <a:ext cx="1384300" cy="2908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124713291"/>
              </p:ext>
            </p:extLst>
          </p:nvPr>
        </p:nvGraphicFramePr>
        <p:xfrm>
          <a:off x="6477000" y="3340100"/>
          <a:ext cx="1079500" cy="2146300"/>
        </p:xfrm>
        <a:graphic>
          <a:graphicData uri="http://schemas.openxmlformats.org/presentationml/2006/ole">
            <mc:AlternateContent xmlns:mc="http://schemas.openxmlformats.org/markup-compatibility/2006">
              <mc:Choice xmlns:v="urn:schemas-microsoft-com:vml" Requires="v">
                <p:oleObj spid="_x0000_s6361" name="Equation" r:id="rId14" imgW="1079280" imgH="2145960" progId="Equation.DSMT4">
                  <p:embed/>
                </p:oleObj>
              </mc:Choice>
              <mc:Fallback>
                <p:oleObj name="Equation" r:id="rId14" imgW="1079280" imgH="2145960" progId="Equation.DSMT4">
                  <p:embed/>
                  <p:pic>
                    <p:nvPicPr>
                      <p:cNvPr id="0" name=""/>
                      <p:cNvPicPr/>
                      <p:nvPr/>
                    </p:nvPicPr>
                    <p:blipFill>
                      <a:blip r:embed="rId15"/>
                      <a:stretch>
                        <a:fillRect/>
                      </a:stretch>
                    </p:blipFill>
                    <p:spPr>
                      <a:xfrm>
                        <a:off x="6477000" y="3340100"/>
                        <a:ext cx="1079500" cy="2146300"/>
                      </a:xfrm>
                      <a:prstGeom prst="rect">
                        <a:avLst/>
                      </a:prstGeom>
                    </p:spPr>
                  </p:pic>
                </p:oleObj>
              </mc:Fallback>
            </mc:AlternateContent>
          </a:graphicData>
        </a:graphic>
      </p:graphicFrame>
    </p:spTree>
    <p:extLst>
      <p:ext uri="{BB962C8B-B14F-4D97-AF65-F5344CB8AC3E}">
        <p14:creationId xmlns:p14="http://schemas.microsoft.com/office/powerpoint/2010/main" val="2674579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3E883FF1-366E-498B-9A36-8DC2B818D35B}"/>
              </a:ext>
            </a:extLst>
          </p:cNvPr>
          <p:cNvCxnSpPr/>
          <p:nvPr/>
        </p:nvCxnSpPr>
        <p:spPr>
          <a:xfrm>
            <a:off x="4572010" y="1716315"/>
            <a:ext cx="13855" cy="47606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201FC67B-8E7A-427A-AB48-C5C48A73DB83}"/>
              </a:ext>
            </a:extLst>
          </p:cNvPr>
          <p:cNvSpPr txBox="1"/>
          <p:nvPr/>
        </p:nvSpPr>
        <p:spPr>
          <a:xfrm>
            <a:off x="4698548" y="2351795"/>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a:t>
            </a:r>
            <a:r>
              <a:rPr lang="en-US" sz="2300" b="1">
                <a:solidFill>
                  <a:srgbClr val="FFFF00"/>
                </a:solidFill>
                <a:latin typeface="Times New Roman" panose="02020603050405020304" pitchFamily="18" charset="0"/>
                <a:cs typeface="Times New Roman" panose="02020603050405020304" pitchFamily="18" charset="0"/>
              </a:rPr>
              <a:t>số khác mẫu</a:t>
            </a:r>
            <a:endParaRPr lang="en-US" sz="2300" b="1" dirty="0">
              <a:solidFill>
                <a:srgbClr val="FFFF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30012E0D-6F66-44B5-A149-CC14E964B558}"/>
              </a:ext>
            </a:extLst>
          </p:cNvPr>
          <p:cNvSpPr txBox="1"/>
          <p:nvPr/>
        </p:nvSpPr>
        <p:spPr>
          <a:xfrm>
            <a:off x="5981565" y="1582354"/>
            <a:ext cx="2705236"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Rút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gọn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đ</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a:solidFill>
                  <a:schemeClr val="bg1"/>
                </a:solidFill>
                <a:latin typeface="Times New Roman" panose="02020603050405020304" pitchFamily="18" charset="0"/>
                <a:cs typeface="Times New Roman" panose="02020603050405020304" pitchFamily="18" charset="0"/>
              </a:rPr>
              <a:t>a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r>
              <a:rPr lang="en-US" sz="2200" b="1" dirty="0">
                <a:solidFill>
                  <a:schemeClr val="bg1"/>
                </a:solidFill>
                <a:latin typeface="Times New Roman" panose="02020603050405020304" pitchFamily="18" charset="0"/>
                <a:cs typeface="Times New Roman" panose="02020603050405020304" pitchFamily="18" charset="0"/>
              </a:rPr>
              <a:t> d</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err="1">
                <a:solidFill>
                  <a:schemeClr val="bg1"/>
                </a:solidFill>
                <a:latin typeface="Times New Roman" panose="02020603050405020304" pitchFamily="18" charset="0"/>
                <a:cs typeface="Times New Roman" panose="02020603050405020304" pitchFamily="18" charset="0"/>
              </a:rPr>
              <a:t>ơng</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AED4541-D5BD-469A-83E1-41B17119DF24}"/>
              </a:ext>
            </a:extLst>
          </p:cNvPr>
          <p:cNvSpPr txBox="1"/>
          <p:nvPr/>
        </p:nvSpPr>
        <p:spPr>
          <a:xfrm>
            <a:off x="5981566" y="2673890"/>
            <a:ext cx="2705234"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Quy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9BEBCD51-B4ED-4C51-BFEE-9C9000600ACF}"/>
              </a:ext>
            </a:extLst>
          </p:cNvPr>
          <p:cNvSpPr txBox="1"/>
          <p:nvPr/>
        </p:nvSpPr>
        <p:spPr>
          <a:xfrm>
            <a:off x="5981567" y="3580393"/>
            <a:ext cx="2705247"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Cộng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hai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số</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cùng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mẫu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A5DD2B4C-1401-4021-9E97-023D19098598}"/>
              </a:ext>
            </a:extLst>
          </p:cNvPr>
          <p:cNvSpPr txBox="1"/>
          <p:nvPr/>
        </p:nvSpPr>
        <p:spPr>
          <a:xfrm>
            <a:off x="6006974" y="4807172"/>
            <a:ext cx="2679835" cy="769441"/>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err="1">
                <a:solidFill>
                  <a:schemeClr val="bg1"/>
                </a:solidFill>
                <a:latin typeface="Times New Roman" panose="02020603050405020304" pitchFamily="18" charset="0"/>
                <a:cs typeface="Times New Roman" panose="02020603050405020304" pitchFamily="18" charset="0"/>
              </a:rPr>
              <a:t>Rút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gọn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nếu</a:t>
            </a:r>
            <a:r>
              <a:rPr lang="en-US" sz="2200" b="1" dirty="0">
                <a:solidFill>
                  <a:schemeClr val="bg1"/>
                </a:solidFill>
                <a:latin typeface="Times New Roman" panose="02020603050405020304" pitchFamily="18" charset="0"/>
                <a:cs typeface="Times New Roman" panose="02020603050405020304" pitchFamily="18" charset="0"/>
              </a:rPr>
              <a:t> đ</a:t>
            </a:r>
            <a:r>
              <a:rPr lang="vi-VN" sz="2200" b="1" dirty="0">
                <a:solidFill>
                  <a:schemeClr val="bg1"/>
                </a:solidFill>
                <a:latin typeface="Times New Roman" panose="02020603050405020304" pitchFamily="18" charset="0"/>
                <a:cs typeface="Times New Roman" panose="02020603050405020304" pitchFamily="18" charset="0"/>
              </a:rPr>
              <a:t>ư</a:t>
            </a:r>
            <a:r>
              <a:rPr lang="en-US" sz="2200" b="1" dirty="0" err="1">
                <a:solidFill>
                  <a:schemeClr val="bg1"/>
                </a:solidFill>
                <a:latin typeface="Times New Roman" panose="02020603050405020304" pitchFamily="18" charset="0"/>
                <a:cs typeface="Times New Roman" panose="02020603050405020304" pitchFamily="18" charset="0"/>
              </a:rPr>
              <a:t>ợc</a:t>
            </a:r>
            <a:r>
              <a:rPr lang="en-US" sz="2200" b="1" dirty="0">
                <a:solidFill>
                  <a:schemeClr val="bg1"/>
                </a:solidFill>
                <a:latin typeface="Times New Roman" panose="02020603050405020304" pitchFamily="18" charset="0"/>
                <a:cs typeface="Times New Roman" panose="02020603050405020304" pitchFamily="18" charset="0"/>
              </a:rPr>
              <a:t>)</a:t>
            </a:r>
          </a:p>
        </p:txBody>
      </p:sp>
      <p:cxnSp>
        <p:nvCxnSpPr>
          <p:cNvPr id="25" name="Straight Arrow Connector 24">
            <a:extLst>
              <a:ext uri="{FF2B5EF4-FFF2-40B4-BE49-F238E27FC236}">
                <a16:creationId xmlns="" xmlns:a16="http://schemas.microsoft.com/office/drawing/2014/main" id="{16C7E45C-E23F-4B10-9199-10AF4291B02C}"/>
              </a:ext>
            </a:extLst>
          </p:cNvPr>
          <p:cNvCxnSpPr>
            <a:cxnSpLocks/>
            <a:stCxn id="15" idx="3"/>
            <a:endCxn id="17" idx="1"/>
          </p:cNvCxnSpPr>
          <p:nvPr/>
        </p:nvCxnSpPr>
        <p:spPr>
          <a:xfrm flipV="1">
            <a:off x="5785745" y="1967075"/>
            <a:ext cx="195820" cy="14927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954D1C4C-2E8D-4F1F-8AA8-E88CA0311C28}"/>
              </a:ext>
            </a:extLst>
          </p:cNvPr>
          <p:cNvCxnSpPr>
            <a:cxnSpLocks/>
            <a:stCxn id="15" idx="3"/>
            <a:endCxn id="19" idx="1"/>
          </p:cNvCxnSpPr>
          <p:nvPr/>
        </p:nvCxnSpPr>
        <p:spPr>
          <a:xfrm flipV="1">
            <a:off x="5785745" y="2889334"/>
            <a:ext cx="195821" cy="57045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2C464495-F2AC-480E-B80A-D0415271E14F}"/>
              </a:ext>
            </a:extLst>
          </p:cNvPr>
          <p:cNvCxnSpPr>
            <a:cxnSpLocks/>
            <a:stCxn id="15" idx="3"/>
            <a:endCxn id="21" idx="1"/>
          </p:cNvCxnSpPr>
          <p:nvPr/>
        </p:nvCxnSpPr>
        <p:spPr>
          <a:xfrm>
            <a:off x="5785745" y="3459791"/>
            <a:ext cx="195822" cy="50532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5B619654-39FB-4162-8D74-FBE253F5FF98}"/>
              </a:ext>
            </a:extLst>
          </p:cNvPr>
          <p:cNvCxnSpPr>
            <a:cxnSpLocks/>
            <a:stCxn id="15" idx="3"/>
            <a:endCxn id="23" idx="1"/>
          </p:cNvCxnSpPr>
          <p:nvPr/>
        </p:nvCxnSpPr>
        <p:spPr>
          <a:xfrm>
            <a:off x="5785745" y="3459791"/>
            <a:ext cx="221229" cy="173210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 xmlns:a16="http://schemas.microsoft.com/office/drawing/2014/main" id="{933AFCCA-2089-4CD3-8744-B21676B4BBD2}"/>
              </a:ext>
            </a:extLst>
          </p:cNvPr>
          <p:cNvSpPr>
            <a:spLocks noChangeArrowheads="1"/>
          </p:cNvSpPr>
          <p:nvPr/>
        </p:nvSpPr>
        <p:spPr bwMode="auto">
          <a:xfrm>
            <a:off x="1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72"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a:extLst>
              <a:ext uri="{FF2B5EF4-FFF2-40B4-BE49-F238E27FC236}">
                <a16:creationId xmlns="" xmlns:a16="http://schemas.microsoft.com/office/drawing/2014/main" id="{201FC67B-8E7A-427A-AB48-C5C48A73DB83}"/>
              </a:ext>
            </a:extLst>
          </p:cNvPr>
          <p:cNvSpPr txBox="1"/>
          <p:nvPr/>
        </p:nvSpPr>
        <p:spPr>
          <a:xfrm>
            <a:off x="304802" y="2344829"/>
            <a:ext cx="1087197" cy="2215991"/>
          </a:xfrm>
          <a:prstGeom prst="rect">
            <a:avLst/>
          </a:prstGeom>
          <a:solidFill>
            <a:srgbClr val="7030A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300" b="1" dirty="0">
                <a:solidFill>
                  <a:srgbClr val="FFFF00"/>
                </a:solidFill>
                <a:latin typeface="Times New Roman" panose="02020603050405020304" pitchFamily="18" charset="0"/>
                <a:cs typeface="Times New Roman" panose="02020603050405020304" pitchFamily="18" charset="0"/>
              </a:rPr>
              <a:t>Cộng hai phân số cùng mẫu</a:t>
            </a:r>
          </a:p>
        </p:txBody>
      </p:sp>
      <p:sp>
        <p:nvSpPr>
          <p:cNvPr id="85" name="TextBox 84">
            <a:extLst>
              <a:ext uri="{FF2B5EF4-FFF2-40B4-BE49-F238E27FC236}">
                <a16:creationId xmlns="" xmlns:a16="http://schemas.microsoft.com/office/drawing/2014/main" id="{9BEBCD51-B4ED-4C51-BFEE-9C9000600ACF}"/>
              </a:ext>
            </a:extLst>
          </p:cNvPr>
          <p:cNvSpPr txBox="1"/>
          <p:nvPr/>
        </p:nvSpPr>
        <p:spPr>
          <a:xfrm>
            <a:off x="1790847" y="2121231"/>
            <a:ext cx="2670318"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Cộng tử số với nhau.</a:t>
            </a:r>
          </a:p>
        </p:txBody>
      </p:sp>
      <p:sp>
        <p:nvSpPr>
          <p:cNvPr id="86" name="TextBox 85">
            <a:extLst>
              <a:ext uri="{FF2B5EF4-FFF2-40B4-BE49-F238E27FC236}">
                <a16:creationId xmlns="" xmlns:a16="http://schemas.microsoft.com/office/drawing/2014/main" id="{9BEBCD51-B4ED-4C51-BFEE-9C9000600ACF}"/>
              </a:ext>
            </a:extLst>
          </p:cNvPr>
          <p:cNvSpPr txBox="1"/>
          <p:nvPr/>
        </p:nvSpPr>
        <p:spPr>
          <a:xfrm>
            <a:off x="1880610" y="4037731"/>
            <a:ext cx="2580556" cy="430887"/>
          </a:xfrm>
          <a:prstGeom prst="rect">
            <a:avLst/>
          </a:prstGeom>
          <a:noFill/>
          <a:ln w="38100">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Giữ nguyên mẫu số.</a:t>
            </a:r>
          </a:p>
        </p:txBody>
      </p:sp>
      <p:cxnSp>
        <p:nvCxnSpPr>
          <p:cNvPr id="87" name="Straight Arrow Connector 86">
            <a:extLst>
              <a:ext uri="{FF2B5EF4-FFF2-40B4-BE49-F238E27FC236}">
                <a16:creationId xmlns="" xmlns:a16="http://schemas.microsoft.com/office/drawing/2014/main" id="{16C7E45C-E23F-4B10-9199-10AF4291B02C}"/>
              </a:ext>
            </a:extLst>
          </p:cNvPr>
          <p:cNvCxnSpPr>
            <a:cxnSpLocks/>
            <a:stCxn id="84" idx="3"/>
            <a:endCxn id="85" idx="1"/>
          </p:cNvCxnSpPr>
          <p:nvPr/>
        </p:nvCxnSpPr>
        <p:spPr>
          <a:xfrm flipV="1">
            <a:off x="1391999" y="2336675"/>
            <a:ext cx="398848" cy="11161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 xmlns:a16="http://schemas.microsoft.com/office/drawing/2014/main" id="{16C7E45C-E23F-4B10-9199-10AF4291B02C}"/>
              </a:ext>
            </a:extLst>
          </p:cNvPr>
          <p:cNvCxnSpPr>
            <a:cxnSpLocks/>
          </p:cNvCxnSpPr>
          <p:nvPr/>
        </p:nvCxnSpPr>
        <p:spPr>
          <a:xfrm>
            <a:off x="1397663" y="3452823"/>
            <a:ext cx="482946" cy="96149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4365" name="Picture 5" descr="270000+ Các Bản Ghi Nhớ Hình ảnh tải xuống | vn.lovepik.co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097" y="103051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9631" y="1139825"/>
            <a:ext cx="4243469" cy="553998"/>
          </a:xfrm>
          <a:prstGeom prst="rect">
            <a:avLst/>
          </a:prstGeom>
        </p:spPr>
        <p:txBody>
          <a:bodyPr wrap="none">
            <a:spAutoFit/>
          </a:bodyPr>
          <a:lstStyle/>
          <a:p>
            <a:r>
              <a:rPr lang="en-US" sz="3000" b="1" dirty="0">
                <a:solidFill>
                  <a:srgbClr val="FF0000"/>
                </a:solidFill>
                <a:latin typeface="Times New Roman" pitchFamily="18" charset="0"/>
                <a:cs typeface="Times New Roman" pitchFamily="18" charset="0"/>
              </a:rPr>
              <a:t>1. Phép cộng hai phân số</a:t>
            </a:r>
          </a:p>
        </p:txBody>
      </p:sp>
    </p:spTree>
    <p:extLst>
      <p:ext uri="{BB962C8B-B14F-4D97-AF65-F5344CB8AC3E}">
        <p14:creationId xmlns:p14="http://schemas.microsoft.com/office/powerpoint/2010/main" val="20013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wipe(down)">
                                      <p:cBhvr>
                                        <p:cTn id="13" dur="500"/>
                                        <p:tgtEl>
                                          <p:spTgt spid="8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down)">
                                      <p:cBhvr>
                                        <p:cTn id="19" dur="500"/>
                                        <p:tgtEl>
                                          <p:spTgt spid="84"/>
                                        </p:tgtEl>
                                      </p:cBhvr>
                                    </p:animEffect>
                                  </p:childTnLst>
                                </p:cTn>
                              </p:par>
                              <p:par>
                                <p:cTn id="20" presetID="22" presetClass="entr" presetSubtype="4"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down)">
                                      <p:cBhvr>
                                        <p:cTn id="22" dur="500"/>
                                        <p:tgtEl>
                                          <p:spTgt spid="87"/>
                                        </p:tgtEl>
                                      </p:cBhvr>
                                    </p:animEffect>
                                  </p:childTnLst>
                                </p:cTn>
                              </p:par>
                              <p:par>
                                <p:cTn id="23" presetID="22" presetClass="entr" presetSubtype="4"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down)">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par>
                                <p:cTn id="40" presetID="2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84" grpId="0" animBg="1"/>
      <p:bldP spid="85" grpId="0" animBg="1"/>
      <p:bldP spid="86"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1030522"/>
            <a:ext cx="0" cy="5602515"/>
          </a:xfrm>
          <a:prstGeom prst="line">
            <a:avLst/>
          </a:prstGeom>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 xmlns:a16="http://schemas.microsoft.com/office/drawing/2014/main" id="{16A3CA51-5F68-4641-AAF9-FA7BA5EEA791}"/>
              </a:ext>
            </a:extLst>
          </p:cNvPr>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2. Một số tính chất của phép cộng phân số</a:t>
            </a:r>
          </a:p>
        </p:txBody>
      </p:sp>
      <p:sp>
        <p:nvSpPr>
          <p:cNvPr id="4" name="Text Box 54">
            <a:extLst>
              <a:ext uri="{FF2B5EF4-FFF2-40B4-BE49-F238E27FC236}">
                <a16:creationId xmlns="" xmlns:a16="http://schemas.microsoft.com/office/drawing/2014/main" id="{99353F02-D53F-4B1F-BDBB-E39BF51DA847}"/>
              </a:ext>
            </a:extLst>
          </p:cNvPr>
          <p:cNvSpPr txBox="1">
            <a:spLocks noChangeArrowheads="1"/>
          </p:cNvSpPr>
          <p:nvPr/>
        </p:nvSpPr>
        <p:spPr bwMode="auto">
          <a:xfrm>
            <a:off x="4576356" y="1272082"/>
            <a:ext cx="309550" cy="430887"/>
          </a:xfrm>
          <a:prstGeom prst="rect">
            <a:avLst/>
          </a:prstGeom>
          <a:solidFill>
            <a:srgbClr val="004600"/>
          </a:solidFill>
          <a:ln w="9525">
            <a:solidFill>
              <a:schemeClr val="accent1"/>
            </a:solidFill>
            <a:miter lim="800000"/>
            <a:headEnd/>
            <a:tailEnd/>
          </a:ln>
        </p:spPr>
        <p:txBody>
          <a:bodyPr wrap="square">
            <a:spAutoFit/>
          </a:bodyPr>
          <a:lstStyle>
            <a:lvl1pPr eaLnBrk="0" hangingPunct="0">
              <a:defRPr sz="1600">
                <a:solidFill>
                  <a:srgbClr val="FF9900"/>
                </a:solidFill>
                <a:latin typeface="Times New Roman" panose="02020603050405020304" pitchFamily="18" charset="0"/>
                <a:cs typeface="Arial" panose="020B0604020202020204" pitchFamily="34" charset="0"/>
              </a:defRPr>
            </a:lvl1pPr>
            <a:lvl2pPr marL="742950" indent="-285750" eaLnBrk="0" hangingPunct="0">
              <a:defRPr sz="1600">
                <a:solidFill>
                  <a:srgbClr val="FF9900"/>
                </a:solidFill>
                <a:latin typeface="Times New Roman" panose="02020603050405020304" pitchFamily="18" charset="0"/>
                <a:cs typeface="Arial" panose="020B0604020202020204" pitchFamily="34" charset="0"/>
              </a:defRPr>
            </a:lvl2pPr>
            <a:lvl3pPr marL="1143000" indent="-228600" eaLnBrk="0" hangingPunct="0">
              <a:defRPr sz="1600">
                <a:solidFill>
                  <a:srgbClr val="FF9900"/>
                </a:solidFill>
                <a:latin typeface="Times New Roman" panose="02020603050405020304" pitchFamily="18" charset="0"/>
                <a:cs typeface="Arial" panose="020B0604020202020204" pitchFamily="34" charset="0"/>
              </a:defRPr>
            </a:lvl3pPr>
            <a:lvl4pPr marL="1600200" indent="-228600" eaLnBrk="0" hangingPunct="0">
              <a:defRPr sz="1600">
                <a:solidFill>
                  <a:srgbClr val="FF9900"/>
                </a:solidFill>
                <a:latin typeface="Times New Roman" panose="02020603050405020304" pitchFamily="18" charset="0"/>
                <a:cs typeface="Arial" panose="020B0604020202020204" pitchFamily="34" charset="0"/>
              </a:defRPr>
            </a:lvl4pPr>
            <a:lvl5pPr marL="2057400" indent="-228600" eaLnBrk="0" hangingPunct="0">
              <a:defRPr sz="1600">
                <a:solidFill>
                  <a:srgbClr val="FF9900"/>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a:solidFill>
                  <a:srgbClr val="FF9900"/>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200" b="1" dirty="0">
                <a:solidFill>
                  <a:srgbClr val="FFFF00"/>
                </a:solidFill>
                <a:cs typeface="Times New Roman" panose="02020603050405020304" pitchFamily="18" charset="0"/>
              </a:rPr>
              <a:t>?</a:t>
            </a:r>
          </a:p>
        </p:txBody>
      </p:sp>
      <p:sp>
        <p:nvSpPr>
          <p:cNvPr id="8" name="TextBox 7">
            <a:extLst>
              <a:ext uri="{FF2B5EF4-FFF2-40B4-BE49-F238E27FC236}">
                <a16:creationId xmlns="" xmlns:a16="http://schemas.microsoft.com/office/drawing/2014/main" id="{4DB47B94-E184-4E1F-A57A-CFEBFD15DA87}"/>
              </a:ext>
            </a:extLst>
          </p:cNvPr>
          <p:cNvSpPr txBox="1"/>
          <p:nvPr/>
        </p:nvSpPr>
        <p:spPr>
          <a:xfrm>
            <a:off x="4934032" y="1178014"/>
            <a:ext cx="3489836" cy="1107996"/>
          </a:xfrm>
          <a:prstGeom prst="rect">
            <a:avLst/>
          </a:prstGeom>
          <a:noFill/>
        </p:spPr>
        <p:txBody>
          <a:bodyPr wrap="square" rtlCol="0">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rPr>
              <a:t>Phép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tập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hợp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những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tính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chất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gì</a:t>
            </a:r>
            <a:r>
              <a:rPr lang="en-US" sz="22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7FA0E7D4-0E7E-4DF0-858B-D3BF0672AF67}"/>
              </a:ext>
            </a:extLst>
          </p:cNvPr>
          <p:cNvSpPr txBox="1"/>
          <p:nvPr/>
        </p:nvSpPr>
        <p:spPr>
          <a:xfrm>
            <a:off x="4648210" y="2312333"/>
            <a:ext cx="3422993" cy="430887"/>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Giao </a:t>
            </a:r>
            <a:r>
              <a:rPr lang="en-US" sz="2200" dirty="0" err="1">
                <a:solidFill>
                  <a:srgbClr val="00B050"/>
                </a:solidFill>
                <a:latin typeface="Times New Roman" panose="02020603050405020304" pitchFamily="18" charset="0"/>
                <a:cs typeface="Times New Roman" panose="02020603050405020304" pitchFamily="18" charset="0"/>
              </a:rPr>
              <a:t>hoán</a:t>
            </a:r>
            <a:r>
              <a:rPr lang="en-US" sz="2200" dirty="0">
                <a:solidFill>
                  <a:srgbClr val="00B050"/>
                </a:solidFill>
                <a:latin typeface="Times New Roman" panose="02020603050405020304" pitchFamily="18" charset="0"/>
                <a:cs typeface="Times New Roman" panose="02020603050405020304" pitchFamily="18" charset="0"/>
              </a:rPr>
              <a:t>: a + b = b + a</a:t>
            </a:r>
          </a:p>
        </p:txBody>
      </p:sp>
      <p:sp>
        <p:nvSpPr>
          <p:cNvPr id="11" name="TextBox 10">
            <a:extLst>
              <a:ext uri="{FF2B5EF4-FFF2-40B4-BE49-F238E27FC236}">
                <a16:creationId xmlns="" xmlns:a16="http://schemas.microsoft.com/office/drawing/2014/main" id="{C5CDF069-142E-44EE-8068-6853A5DB4E2A}"/>
              </a:ext>
            </a:extLst>
          </p:cNvPr>
          <p:cNvSpPr txBox="1"/>
          <p:nvPr/>
        </p:nvSpPr>
        <p:spPr>
          <a:xfrm>
            <a:off x="4648200" y="2964379"/>
            <a:ext cx="3970248"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Kết</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hợp</a:t>
            </a:r>
            <a:r>
              <a:rPr lang="en-US" sz="2200" dirty="0">
                <a:solidFill>
                  <a:srgbClr val="00B050"/>
                </a:solidFill>
                <a:latin typeface="Times New Roman" panose="02020603050405020304" pitchFamily="18" charset="0"/>
                <a:cs typeface="Times New Roman" panose="02020603050405020304" pitchFamily="18" charset="0"/>
              </a:rPr>
              <a:t>: (a + b) + c = a + (b + c)</a:t>
            </a:r>
          </a:p>
        </p:txBody>
      </p:sp>
      <p:sp>
        <p:nvSpPr>
          <p:cNvPr id="13" name="TextBox 12">
            <a:extLst>
              <a:ext uri="{FF2B5EF4-FFF2-40B4-BE49-F238E27FC236}">
                <a16:creationId xmlns="" xmlns:a16="http://schemas.microsoft.com/office/drawing/2014/main" id="{69137C27-A54D-4C03-A92A-C92DEFD3F15F}"/>
              </a:ext>
            </a:extLst>
          </p:cNvPr>
          <p:cNvSpPr txBox="1"/>
          <p:nvPr/>
        </p:nvSpPr>
        <p:spPr>
          <a:xfrm>
            <a:off x="4648210" y="3607717"/>
            <a:ext cx="3422993" cy="430887"/>
          </a:xfrm>
          <a:prstGeom prst="rect">
            <a:avLst/>
          </a:prstGeom>
          <a:noFill/>
        </p:spPr>
        <p:txBody>
          <a:bodyPr wrap="square" rtlCol="0">
            <a:spAutoFit/>
          </a:bodyPr>
          <a:lstStyle/>
          <a:p>
            <a:r>
              <a:rPr lang="en-US" sz="2200" dirty="0" err="1">
                <a:solidFill>
                  <a:srgbClr val="00B050"/>
                </a:solidFill>
                <a:latin typeface="Times New Roman" panose="02020603050405020304" pitchFamily="18" charset="0"/>
                <a:cs typeface="Times New Roman" panose="02020603050405020304" pitchFamily="18" charset="0"/>
              </a:rPr>
              <a:t>Cộng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với</a:t>
            </a:r>
            <a:r>
              <a:rPr lang="en-US" sz="2200" dirty="0">
                <a:solidFill>
                  <a:srgbClr val="00B050"/>
                </a:solidFill>
                <a:latin typeface="Times New Roman" panose="02020603050405020304" pitchFamily="18" charset="0"/>
                <a:cs typeface="Times New Roman" panose="02020603050405020304" pitchFamily="18" charset="0"/>
              </a:rPr>
              <a:t> 0: a + 0 = 0 + a = a</a:t>
            </a:r>
          </a:p>
        </p:txBody>
      </p:sp>
      <p:sp>
        <p:nvSpPr>
          <p:cNvPr id="15" name="TextBox 14">
            <a:extLst>
              <a:ext uri="{FF2B5EF4-FFF2-40B4-BE49-F238E27FC236}">
                <a16:creationId xmlns="" xmlns:a16="http://schemas.microsoft.com/office/drawing/2014/main" id="{32361009-D63F-4D0D-A2C4-46AA2C244DBA}"/>
              </a:ext>
            </a:extLst>
          </p:cNvPr>
          <p:cNvSpPr txBox="1"/>
          <p:nvPr/>
        </p:nvSpPr>
        <p:spPr>
          <a:xfrm>
            <a:off x="4648200" y="4259779"/>
            <a:ext cx="3970248" cy="769441"/>
          </a:xfrm>
          <a:prstGeom prst="rect">
            <a:avLst/>
          </a:prstGeom>
          <a:noFill/>
        </p:spPr>
        <p:txBody>
          <a:bodyPr wrap="square" rtlCol="0">
            <a:spAutoFit/>
          </a:bodyPr>
          <a:lstStyle/>
          <a:p>
            <a:r>
              <a:rPr lang="en-US" sz="2200" dirty="0">
                <a:solidFill>
                  <a:srgbClr val="00B050"/>
                </a:solidFill>
                <a:latin typeface="Times New Roman" panose="02020603050405020304" pitchFamily="18" charset="0"/>
                <a:cs typeface="Times New Roman" panose="02020603050405020304" pitchFamily="18" charset="0"/>
              </a:rPr>
              <a:t>Cộng với số đối: </a:t>
            </a:r>
          </a:p>
          <a:p>
            <a:r>
              <a:rPr lang="en-US" sz="2200" dirty="0">
                <a:solidFill>
                  <a:srgbClr val="00B050"/>
                </a:solidFill>
                <a:latin typeface="Times New Roman" panose="02020603050405020304" pitchFamily="18" charset="0"/>
                <a:cs typeface="Times New Roman" panose="02020603050405020304" pitchFamily="18" charset="0"/>
              </a:rPr>
              <a:t>             a + (-a) = (-a) + a = 0</a:t>
            </a:r>
          </a:p>
        </p:txBody>
      </p:sp>
      <p:sp>
        <p:nvSpPr>
          <p:cNvPr id="16" name="Text Box 4">
            <a:extLst>
              <a:ext uri="{FF2B5EF4-FFF2-40B4-BE49-F238E27FC236}">
                <a16:creationId xmlns="" xmlns:a16="http://schemas.microsoft.com/office/drawing/2014/main" id="{48984730-0B7F-48AA-BB6D-2623D941B750}"/>
              </a:ext>
            </a:extLst>
          </p:cNvPr>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a) Tính chất giao hoán:</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17" name="Object 5">
            <a:extLst>
              <a:ext uri="{FF2B5EF4-FFF2-40B4-BE49-F238E27FC236}">
                <a16:creationId xmlns="" xmlns:a16="http://schemas.microsoft.com/office/drawing/2014/main" id="{7979CF67-8E60-4710-A3B0-E84D58FD3BCB}"/>
              </a:ext>
            </a:extLst>
          </p:cNvPr>
          <p:cNvGraphicFramePr>
            <a:graphicFrameLocks noChangeAspect="1"/>
          </p:cNvGraphicFramePr>
          <p:nvPr>
            <p:extLst>
              <p:ext uri="{D42A27DB-BD31-4B8C-83A1-F6EECF244321}">
                <p14:modId xmlns:p14="http://schemas.microsoft.com/office/powerpoint/2010/main" val="1342281403"/>
              </p:ext>
            </p:extLst>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7240" name="Equation" r:id="rId4" imgW="1574640" imgH="672840" progId="Equation.DSMT4">
                  <p:embed/>
                </p:oleObj>
              </mc:Choice>
              <mc:Fallback>
                <p:oleObj name="Equation" r:id="rId4" imgW="1574640" imgH="672840" progId="Equation.DSMT4">
                  <p:embed/>
                  <p:pic>
                    <p:nvPicPr>
                      <p:cNvPr id="0" name=""/>
                      <p:cNvPicPr>
                        <a:picLocks noChangeAspect="1" noChangeArrowheads="1"/>
                      </p:cNvPicPr>
                      <p:nvPr/>
                    </p:nvPicPr>
                    <p:blipFill>
                      <a:blip r:embed="rId5"/>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a:extLst>
              <a:ext uri="{FF2B5EF4-FFF2-40B4-BE49-F238E27FC236}">
                <a16:creationId xmlns="" xmlns:a16="http://schemas.microsoft.com/office/drawing/2014/main" id="{D46929D9-7AFA-4806-8196-238F5D38D6BF}"/>
              </a:ext>
            </a:extLst>
          </p:cNvPr>
          <p:cNvGraphicFramePr>
            <a:graphicFrameLocks noChangeAspect="1"/>
          </p:cNvGraphicFramePr>
          <p:nvPr>
            <p:extLst>
              <p:ext uri="{D42A27DB-BD31-4B8C-83A1-F6EECF244321}">
                <p14:modId xmlns:p14="http://schemas.microsoft.com/office/powerpoint/2010/main" val="4119899423"/>
              </p:ext>
            </p:extLst>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7241" name="Equation" r:id="rId6" imgW="2997000" imgH="799920" progId="Equation.DSMT4">
                  <p:embed/>
                </p:oleObj>
              </mc:Choice>
              <mc:Fallback>
                <p:oleObj name="Equation" r:id="rId6" imgW="2997000" imgH="799920" progId="Equation.DSMT4">
                  <p:embed/>
                  <p:pic>
                    <p:nvPicPr>
                      <p:cNvPr id="0" name=""/>
                      <p:cNvPicPr>
                        <a:picLocks noChangeAspect="1" noChangeArrowheads="1"/>
                      </p:cNvPicPr>
                      <p:nvPr/>
                    </p:nvPicPr>
                    <p:blipFill>
                      <a:blip r:embed="rId7"/>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a:extLst>
              <a:ext uri="{FF2B5EF4-FFF2-40B4-BE49-F238E27FC236}">
                <a16:creationId xmlns="" xmlns:a16="http://schemas.microsoft.com/office/drawing/2014/main" id="{52EC422D-6F91-461F-8C53-F85F4AFA0578}"/>
              </a:ext>
            </a:extLst>
          </p:cNvPr>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b) Tính chất kết hợp:</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9657CBEB-2E2F-4C97-94C2-4E40FA8A5086}"/>
              </a:ext>
            </a:extLst>
          </p:cNvPr>
          <p:cNvSpPr txBox="1"/>
          <p:nvPr/>
        </p:nvSpPr>
        <p:spPr>
          <a:xfrm>
            <a:off x="657506" y="1863814"/>
            <a:ext cx="3914503" cy="1107996"/>
          </a:xfrm>
          <a:prstGeom prst="rect">
            <a:avLst/>
          </a:prstGeom>
          <a:noFill/>
        </p:spPr>
        <p:txBody>
          <a:bodyPr wrap="square" rtlCol="0">
            <a:spAutoFit/>
          </a:bodyPr>
          <a:lstStyle/>
          <a:p>
            <a:pPr algn="just"/>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ơng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541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 calcmode="lin" valueType="num">
                                      <p:cBhvr>
                                        <p:cTn id="4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par>
                                <p:cTn id="53" presetID="6"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circle(in)">
                                      <p:cBhvr>
                                        <p:cTn id="60" dur="2000"/>
                                        <p:tgtEl>
                                          <p:spTgt spid="19"/>
                                        </p:tgtEl>
                                      </p:cBhvr>
                                    </p:animEffect>
                                  </p:childTnLst>
                                </p:cTn>
                              </p:par>
                              <p:par>
                                <p:cTn id="61" presetID="6" presetClass="entr" presetSubtype="16"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1" grpId="0"/>
      <p:bldP spid="13" grpId="0"/>
      <p:bldP spid="15" grpId="0"/>
      <p:bldP spid="16" grpId="0"/>
      <p:bldP spid="19"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1030522"/>
            <a:ext cx="0" cy="5602515"/>
          </a:xfrm>
          <a:prstGeom prst="line">
            <a:avLst/>
          </a:prstGeom>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 xmlns:a16="http://schemas.microsoft.com/office/drawing/2014/main" id="{16A3CA51-5F68-4641-AAF9-FA7BA5EEA791}"/>
              </a:ext>
            </a:extLst>
          </p:cNvPr>
          <p:cNvSpPr txBox="1"/>
          <p:nvPr/>
        </p:nvSpPr>
        <p:spPr>
          <a:xfrm>
            <a:off x="685800" y="1030535"/>
            <a:ext cx="3886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2. Một số tính chất của phép cộng phân số</a:t>
            </a:r>
          </a:p>
        </p:txBody>
      </p:sp>
      <p:sp>
        <p:nvSpPr>
          <p:cNvPr id="16" name="Text Box 4">
            <a:extLst>
              <a:ext uri="{FF2B5EF4-FFF2-40B4-BE49-F238E27FC236}">
                <a16:creationId xmlns="" xmlns:a16="http://schemas.microsoft.com/office/drawing/2014/main" id="{48984730-0B7F-48AA-BB6D-2623D941B750}"/>
              </a:ext>
            </a:extLst>
          </p:cNvPr>
          <p:cNvSpPr txBox="1">
            <a:spLocks noChangeArrowheads="1"/>
          </p:cNvSpPr>
          <p:nvPr/>
        </p:nvSpPr>
        <p:spPr bwMode="auto">
          <a:xfrm>
            <a:off x="785949" y="3115558"/>
            <a:ext cx="3113314"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a) Tính chất giao hoán:</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17" name="Object 5">
            <a:extLst>
              <a:ext uri="{FF2B5EF4-FFF2-40B4-BE49-F238E27FC236}">
                <a16:creationId xmlns="" xmlns:a16="http://schemas.microsoft.com/office/drawing/2014/main" id="{7979CF67-8E60-4710-A3B0-E84D58FD3BCB}"/>
              </a:ext>
            </a:extLst>
          </p:cNvPr>
          <p:cNvGraphicFramePr>
            <a:graphicFrameLocks noChangeAspect="1"/>
          </p:cNvGraphicFramePr>
          <p:nvPr>
            <p:extLst>
              <p:ext uri="{D42A27DB-BD31-4B8C-83A1-F6EECF244321}">
                <p14:modId xmlns:p14="http://schemas.microsoft.com/office/powerpoint/2010/main" val="2883382950"/>
              </p:ext>
            </p:extLst>
          </p:nvPr>
        </p:nvGraphicFramePr>
        <p:xfrm>
          <a:off x="1500868" y="3506488"/>
          <a:ext cx="1657350" cy="946150"/>
        </p:xfrm>
        <a:graphic>
          <a:graphicData uri="http://schemas.openxmlformats.org/presentationml/2006/ole">
            <mc:AlternateContent xmlns:mc="http://schemas.openxmlformats.org/markup-compatibility/2006">
              <mc:Choice xmlns:v="urn:schemas-microsoft-com:vml" Requires="v">
                <p:oleObj spid="_x0000_s8334" name="Equation" r:id="rId4" imgW="1574640" imgH="672840" progId="Equation.DSMT4">
                  <p:embed/>
                </p:oleObj>
              </mc:Choice>
              <mc:Fallback>
                <p:oleObj name="Equation" r:id="rId4" imgW="1574640" imgH="672840" progId="Equation.DSMT4">
                  <p:embed/>
                  <p:pic>
                    <p:nvPicPr>
                      <p:cNvPr id="0" name=""/>
                      <p:cNvPicPr>
                        <a:picLocks noChangeAspect="1" noChangeArrowheads="1"/>
                      </p:cNvPicPr>
                      <p:nvPr/>
                    </p:nvPicPr>
                    <p:blipFill>
                      <a:blip r:embed="rId5"/>
                      <a:srcRect/>
                      <a:stretch>
                        <a:fillRect/>
                      </a:stretch>
                    </p:blipFill>
                    <p:spPr bwMode="auto">
                      <a:xfrm>
                        <a:off x="1500868" y="3506488"/>
                        <a:ext cx="1657350" cy="946150"/>
                      </a:xfrm>
                      <a:prstGeom prst="rect">
                        <a:avLst/>
                      </a:prstGeom>
                      <a:noFill/>
                      <a:ln>
                        <a:noFill/>
                      </a:ln>
                      <a:effectLst/>
                    </p:spPr>
                  </p:pic>
                </p:oleObj>
              </mc:Fallback>
            </mc:AlternateContent>
          </a:graphicData>
        </a:graphic>
      </p:graphicFrame>
      <p:graphicFrame>
        <p:nvGraphicFramePr>
          <p:cNvPr id="18" name="Object 6">
            <a:extLst>
              <a:ext uri="{FF2B5EF4-FFF2-40B4-BE49-F238E27FC236}">
                <a16:creationId xmlns="" xmlns:a16="http://schemas.microsoft.com/office/drawing/2014/main" id="{D46929D9-7AFA-4806-8196-238F5D38D6BF}"/>
              </a:ext>
            </a:extLst>
          </p:cNvPr>
          <p:cNvGraphicFramePr>
            <a:graphicFrameLocks noChangeAspect="1"/>
          </p:cNvGraphicFramePr>
          <p:nvPr>
            <p:extLst>
              <p:ext uri="{D42A27DB-BD31-4B8C-83A1-F6EECF244321}">
                <p14:modId xmlns:p14="http://schemas.microsoft.com/office/powerpoint/2010/main" val="3004146834"/>
              </p:ext>
            </p:extLst>
          </p:nvPr>
        </p:nvGraphicFramePr>
        <p:xfrm>
          <a:off x="1040457" y="4913371"/>
          <a:ext cx="3112427" cy="1106449"/>
        </p:xfrm>
        <a:graphic>
          <a:graphicData uri="http://schemas.openxmlformats.org/presentationml/2006/ole">
            <mc:AlternateContent xmlns:mc="http://schemas.openxmlformats.org/markup-compatibility/2006">
              <mc:Choice xmlns:v="urn:schemas-microsoft-com:vml" Requires="v">
                <p:oleObj spid="_x0000_s8335" name="Equation" r:id="rId6" imgW="2997000" imgH="799920" progId="Equation.DSMT4">
                  <p:embed/>
                </p:oleObj>
              </mc:Choice>
              <mc:Fallback>
                <p:oleObj name="Equation" r:id="rId6" imgW="2997000" imgH="799920" progId="Equation.DSMT4">
                  <p:embed/>
                  <p:pic>
                    <p:nvPicPr>
                      <p:cNvPr id="0" name=""/>
                      <p:cNvPicPr>
                        <a:picLocks noChangeAspect="1" noChangeArrowheads="1"/>
                      </p:cNvPicPr>
                      <p:nvPr/>
                    </p:nvPicPr>
                    <p:blipFill>
                      <a:blip r:embed="rId7"/>
                      <a:srcRect/>
                      <a:stretch>
                        <a:fillRect/>
                      </a:stretch>
                    </p:blipFill>
                    <p:spPr bwMode="auto">
                      <a:xfrm>
                        <a:off x="1040457" y="4913371"/>
                        <a:ext cx="3112427" cy="1106449"/>
                      </a:xfrm>
                      <a:prstGeom prst="rect">
                        <a:avLst/>
                      </a:prstGeom>
                      <a:noFill/>
                      <a:ln>
                        <a:noFill/>
                      </a:ln>
                      <a:effectLst/>
                    </p:spPr>
                  </p:pic>
                </p:oleObj>
              </mc:Fallback>
            </mc:AlternateContent>
          </a:graphicData>
        </a:graphic>
      </p:graphicFrame>
      <p:sp>
        <p:nvSpPr>
          <p:cNvPr id="19" name="Text Box 7">
            <a:extLst>
              <a:ext uri="{FF2B5EF4-FFF2-40B4-BE49-F238E27FC236}">
                <a16:creationId xmlns="" xmlns:a16="http://schemas.microsoft.com/office/drawing/2014/main" id="{52EC422D-6F91-461F-8C53-F85F4AFA0578}"/>
              </a:ext>
            </a:extLst>
          </p:cNvPr>
          <p:cNvSpPr txBox="1">
            <a:spLocks noChangeArrowheads="1"/>
          </p:cNvSpPr>
          <p:nvPr/>
        </p:nvSpPr>
        <p:spPr bwMode="auto">
          <a:xfrm>
            <a:off x="762000" y="4445933"/>
            <a:ext cx="2895600" cy="430887"/>
          </a:xfrm>
          <a:prstGeom prst="rect">
            <a:avLst/>
          </a:prstGeom>
          <a:noFill/>
          <a:ln>
            <a:noFill/>
          </a:ln>
          <a:effectLst/>
        </p:spPr>
        <p:txBody>
          <a:bodyPr wrap="square">
            <a:spAutoFit/>
          </a:bodyPr>
          <a:lstStyle/>
          <a:p>
            <a:pPr eaLnBrk="1" hangingPunct="1">
              <a:spcBef>
                <a:spcPct val="50000"/>
              </a:spcBef>
              <a:defRPr/>
            </a:pPr>
            <a:r>
              <a:rPr lang="en-US" altLang="en-US" sz="2200" b="1" dirty="0">
                <a:solidFill>
                  <a:schemeClr val="accent6">
                    <a:lumMod val="75000"/>
                  </a:schemeClr>
                </a:solidFill>
                <a:latin typeface="Times New Roman" panose="02020603050405020304" pitchFamily="18" charset="0"/>
                <a:cs typeface="Times New Roman" panose="02020603050405020304" pitchFamily="18" charset="0"/>
              </a:rPr>
              <a:t>b) Tính chất kết hợp:</a:t>
            </a:r>
            <a:endParaRPr lang="vi-VN" altLang="en-US" sz="2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9657CBEB-2E2F-4C97-94C2-4E40FA8A5086}"/>
              </a:ext>
            </a:extLst>
          </p:cNvPr>
          <p:cNvSpPr txBox="1"/>
          <p:nvPr/>
        </p:nvSpPr>
        <p:spPr>
          <a:xfrm>
            <a:off x="657506" y="1863814"/>
            <a:ext cx="3914503" cy="1107996"/>
          </a:xfrm>
          <a:prstGeom prst="rect">
            <a:avLst/>
          </a:prstGeom>
          <a:noFill/>
        </p:spPr>
        <p:txBody>
          <a:bodyPr wrap="square" rtlCol="0">
            <a:spAutoFit/>
          </a:bodyPr>
          <a:lstStyle/>
          <a:p>
            <a:pPr algn="just"/>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ơng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2200"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01" y="30482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431324799"/>
              </p:ext>
            </p:extLst>
          </p:nvPr>
        </p:nvGraphicFramePr>
        <p:xfrm>
          <a:off x="4876800" y="1848993"/>
          <a:ext cx="2095500" cy="749300"/>
        </p:xfrm>
        <a:graphic>
          <a:graphicData uri="http://schemas.openxmlformats.org/presentationml/2006/ole">
            <mc:AlternateContent xmlns:mc="http://schemas.openxmlformats.org/markup-compatibility/2006">
              <mc:Choice xmlns:v="urn:schemas-microsoft-com:vml" Requires="v">
                <p:oleObj spid="_x0000_s8336" name="Equation" r:id="rId9" imgW="2095200" imgH="749160" progId="Equation.DSMT4">
                  <p:embed/>
                </p:oleObj>
              </mc:Choice>
              <mc:Fallback>
                <p:oleObj name="Equation" r:id="rId9" imgW="2095200" imgH="749160" progId="Equation.DSMT4">
                  <p:embed/>
                  <p:pic>
                    <p:nvPicPr>
                      <p:cNvPr id="0" name=""/>
                      <p:cNvPicPr/>
                      <p:nvPr/>
                    </p:nvPicPr>
                    <p:blipFill>
                      <a:blip r:embed="rId10"/>
                      <a:stretch>
                        <a:fillRect/>
                      </a:stretch>
                    </p:blipFill>
                    <p:spPr>
                      <a:xfrm>
                        <a:off x="4876800" y="1848993"/>
                        <a:ext cx="2095500" cy="749300"/>
                      </a:xfrm>
                      <a:prstGeom prst="rect">
                        <a:avLst/>
                      </a:prstGeom>
                    </p:spPr>
                  </p:pic>
                </p:oleObj>
              </mc:Fallback>
            </mc:AlternateContent>
          </a:graphicData>
        </a:graphic>
      </p:graphicFrame>
      <p:sp>
        <p:nvSpPr>
          <p:cNvPr id="6" name="Rectangle 5"/>
          <p:cNvSpPr/>
          <p:nvPr/>
        </p:nvSpPr>
        <p:spPr>
          <a:xfrm>
            <a:off x="4648200" y="1283509"/>
            <a:ext cx="1386918" cy="477054"/>
          </a:xfrm>
          <a:prstGeom prst="rect">
            <a:avLst/>
          </a:prstGeom>
        </p:spPr>
        <p:txBody>
          <a:bodyPr wrap="none">
            <a:spAutoFit/>
          </a:bodyPr>
          <a:lstStyle/>
          <a:p>
            <a:r>
              <a:rPr lang="en-US" sz="2500" u="sng" dirty="0">
                <a:latin typeface="Times New Roman" pitchFamily="18" charset="0"/>
                <a:cs typeface="Times New Roman" pitchFamily="18" charset="0"/>
              </a:rPr>
              <a:t>Áp dụng</a:t>
            </a:r>
            <a:r>
              <a:rPr lang="en-US" sz="2500" dirty="0">
                <a:latin typeface="Times New Roman" pitchFamily="18" charset="0"/>
                <a:cs typeface="Times New Roman" pitchFamily="18" charset="0"/>
              </a:rPr>
              <a:t>:</a:t>
            </a:r>
          </a:p>
        </p:txBody>
      </p:sp>
      <p:graphicFrame>
        <p:nvGraphicFramePr>
          <p:cNvPr id="7" name="Object 6"/>
          <p:cNvGraphicFramePr>
            <a:graphicFrameLocks noChangeAspect="1"/>
          </p:cNvGraphicFramePr>
          <p:nvPr>
            <p:extLst>
              <p:ext uri="{D42A27DB-BD31-4B8C-83A1-F6EECF244321}">
                <p14:modId xmlns:p14="http://schemas.microsoft.com/office/powerpoint/2010/main" val="521535798"/>
              </p:ext>
            </p:extLst>
          </p:nvPr>
        </p:nvGraphicFramePr>
        <p:xfrm>
          <a:off x="4876801" y="2667000"/>
          <a:ext cx="2082800" cy="1917700"/>
        </p:xfrm>
        <a:graphic>
          <a:graphicData uri="http://schemas.openxmlformats.org/presentationml/2006/ole">
            <mc:AlternateContent xmlns:mc="http://schemas.openxmlformats.org/markup-compatibility/2006">
              <mc:Choice xmlns:v="urn:schemas-microsoft-com:vml" Requires="v">
                <p:oleObj spid="_x0000_s8337" name="Equation" r:id="rId11" imgW="2082600" imgH="1917360" progId="Equation.DSMT4">
                  <p:embed/>
                </p:oleObj>
              </mc:Choice>
              <mc:Fallback>
                <p:oleObj name="Equation" r:id="rId11" imgW="2082600" imgH="1917360" progId="Equation.DSMT4">
                  <p:embed/>
                  <p:pic>
                    <p:nvPicPr>
                      <p:cNvPr id="0" name=""/>
                      <p:cNvPicPr/>
                      <p:nvPr/>
                    </p:nvPicPr>
                    <p:blipFill>
                      <a:blip r:embed="rId12"/>
                      <a:stretch>
                        <a:fillRect/>
                      </a:stretch>
                    </p:blipFill>
                    <p:spPr>
                      <a:xfrm>
                        <a:off x="4876801" y="2667000"/>
                        <a:ext cx="2082800" cy="1917700"/>
                      </a:xfrm>
                      <a:prstGeom prst="rect">
                        <a:avLst/>
                      </a:prstGeom>
                    </p:spPr>
                  </p:pic>
                </p:oleObj>
              </mc:Fallback>
            </mc:AlternateContent>
          </a:graphicData>
        </a:graphic>
      </p:graphicFrame>
    </p:spTree>
    <p:extLst>
      <p:ext uri="{BB962C8B-B14F-4D97-AF65-F5344CB8AC3E}">
        <p14:creationId xmlns:p14="http://schemas.microsoft.com/office/powerpoint/2010/main" val="13245304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 xmlns:a16="http://schemas.microsoft.com/office/drawing/2014/main" id="{860B1FB1-85C4-4B22-9615-A7F31157538D}"/>
              </a:ext>
            </a:extLst>
          </p:cNvPr>
          <p:cNvCxnSpPr/>
          <p:nvPr/>
        </p:nvCxnSpPr>
        <p:spPr>
          <a:xfrm>
            <a:off x="4572000" y="2004712"/>
            <a:ext cx="0" cy="4319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5209F2E-B5A5-4CF4-AB44-00734E0B4EAC}"/>
              </a:ext>
            </a:extLst>
          </p:cNvPr>
          <p:cNvSpPr txBox="1"/>
          <p:nvPr/>
        </p:nvSpPr>
        <p:spPr>
          <a:xfrm>
            <a:off x="2262769" y="1418691"/>
            <a:ext cx="2376650" cy="430887"/>
          </a:xfrm>
          <a:prstGeom prst="rect">
            <a:avLst/>
          </a:prstGeom>
          <a:noFill/>
        </p:spPr>
        <p:txBody>
          <a:bodyPr wrap="square" rtlCol="0">
            <a:spAutoFit/>
          </a:bodyPr>
          <a:lstStyle/>
          <a:p>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nhanh</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graphicFrame>
        <p:nvGraphicFramePr>
          <p:cNvPr id="41" name="Object 4">
            <a:extLst>
              <a:ext uri="{FF2B5EF4-FFF2-40B4-BE49-F238E27FC236}">
                <a16:creationId xmlns="" xmlns:a16="http://schemas.microsoft.com/office/drawing/2014/main" id="{BDEB9729-A6C1-40C3-818D-9ECC41D08CB9}"/>
              </a:ext>
            </a:extLst>
          </p:cNvPr>
          <p:cNvGraphicFramePr>
            <a:graphicFrameLocks noChangeAspect="1"/>
          </p:cNvGraphicFramePr>
          <p:nvPr>
            <p:extLst>
              <p:ext uri="{D42A27DB-BD31-4B8C-83A1-F6EECF244321}">
                <p14:modId xmlns:p14="http://schemas.microsoft.com/office/powerpoint/2010/main" val="1777695193"/>
              </p:ext>
            </p:extLst>
          </p:nvPr>
        </p:nvGraphicFramePr>
        <p:xfrm>
          <a:off x="4724410" y="2112012"/>
          <a:ext cx="3046067" cy="766494"/>
        </p:xfrm>
        <a:graphic>
          <a:graphicData uri="http://schemas.openxmlformats.org/presentationml/2006/ole">
            <mc:AlternateContent xmlns:mc="http://schemas.openxmlformats.org/markup-compatibility/2006">
              <mc:Choice xmlns:v="urn:schemas-microsoft-com:vml" Requires="v">
                <p:oleObj spid="_x0000_s9428" name="Equation" r:id="rId4" imgW="3238200" imgH="672840" progId="Equation.DSMT4">
                  <p:embed/>
                </p:oleObj>
              </mc:Choice>
              <mc:Fallback>
                <p:oleObj name="Equation" r:id="rId4" imgW="3238200" imgH="672840" progId="Equation.DSMT4">
                  <p:embed/>
                  <p:pic>
                    <p:nvPicPr>
                      <p:cNvPr id="0" name=""/>
                      <p:cNvPicPr>
                        <a:picLocks noChangeAspect="1" noChangeArrowheads="1"/>
                      </p:cNvPicPr>
                      <p:nvPr/>
                    </p:nvPicPr>
                    <p:blipFill>
                      <a:blip r:embed="rId5"/>
                      <a:srcRect/>
                      <a:stretch>
                        <a:fillRect/>
                      </a:stretch>
                    </p:blipFill>
                    <p:spPr bwMode="auto">
                      <a:xfrm>
                        <a:off x="4724410" y="2112012"/>
                        <a:ext cx="3046067" cy="766494"/>
                      </a:xfrm>
                      <a:prstGeom prst="rect">
                        <a:avLst/>
                      </a:prstGeom>
                      <a:noFill/>
                      <a:ln>
                        <a:noFill/>
                      </a:ln>
                      <a:effectLst/>
                    </p:spPr>
                  </p:pic>
                </p:oleObj>
              </mc:Fallback>
            </mc:AlternateContent>
          </a:graphicData>
        </a:graphic>
      </p:graphicFrame>
      <p:sp>
        <p:nvSpPr>
          <p:cNvPr id="42" name="Oval 41">
            <a:extLst>
              <a:ext uri="{FF2B5EF4-FFF2-40B4-BE49-F238E27FC236}">
                <a16:creationId xmlns="" xmlns:a16="http://schemas.microsoft.com/office/drawing/2014/main" id="{52C4D4DE-CB4D-4D8E-B448-0B84CA945380}"/>
              </a:ext>
            </a:extLst>
          </p:cNvPr>
          <p:cNvSpPr/>
          <p:nvPr/>
        </p:nvSpPr>
        <p:spPr>
          <a:xfrm>
            <a:off x="5105401" y="2087109"/>
            <a:ext cx="402020"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 xmlns:a16="http://schemas.microsoft.com/office/drawing/2014/main" id="{55E6235A-BEC8-4378-B007-B4B5EFB7D809}"/>
              </a:ext>
            </a:extLst>
          </p:cNvPr>
          <p:cNvSpPr/>
          <p:nvPr/>
        </p:nvSpPr>
        <p:spPr>
          <a:xfrm>
            <a:off x="6248410" y="2064372"/>
            <a:ext cx="498587" cy="8917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 xmlns:a16="http://schemas.microsoft.com/office/drawing/2014/main" id="{C989D19F-E98D-4FAE-8FFE-840A83D3DA6E}"/>
              </a:ext>
            </a:extLst>
          </p:cNvPr>
          <p:cNvSpPr/>
          <p:nvPr/>
        </p:nvSpPr>
        <p:spPr>
          <a:xfrm>
            <a:off x="5693980" y="2064148"/>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 xmlns:a16="http://schemas.microsoft.com/office/drawing/2014/main" id="{615F2E38-1620-4553-BC68-8FD86905E253}"/>
              </a:ext>
            </a:extLst>
          </p:cNvPr>
          <p:cNvSpPr/>
          <p:nvPr/>
        </p:nvSpPr>
        <p:spPr>
          <a:xfrm>
            <a:off x="7391401" y="2112012"/>
            <a:ext cx="402020" cy="891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Object 4">
            <a:extLst>
              <a:ext uri="{FF2B5EF4-FFF2-40B4-BE49-F238E27FC236}">
                <a16:creationId xmlns="" xmlns:a16="http://schemas.microsoft.com/office/drawing/2014/main" id="{F84CC07D-2F5A-4795-9AD7-EBA6F8D04D2F}"/>
              </a:ext>
            </a:extLst>
          </p:cNvPr>
          <p:cNvGraphicFramePr>
            <a:graphicFrameLocks noChangeAspect="1"/>
          </p:cNvGraphicFramePr>
          <p:nvPr>
            <p:extLst>
              <p:ext uri="{D42A27DB-BD31-4B8C-83A1-F6EECF244321}">
                <p14:modId xmlns:p14="http://schemas.microsoft.com/office/powerpoint/2010/main" val="972921041"/>
              </p:ext>
            </p:extLst>
          </p:nvPr>
        </p:nvGraphicFramePr>
        <p:xfrm>
          <a:off x="4800610" y="3180509"/>
          <a:ext cx="3559969" cy="852487"/>
        </p:xfrm>
        <a:graphic>
          <a:graphicData uri="http://schemas.openxmlformats.org/presentationml/2006/ole">
            <mc:AlternateContent xmlns:mc="http://schemas.openxmlformats.org/markup-compatibility/2006">
              <mc:Choice xmlns:v="urn:schemas-microsoft-com:vml" Requires="v">
                <p:oleObj spid="_x0000_s9429" name="Equation" r:id="rId6" imgW="3784320" imgH="749160" progId="Equation.DSMT4">
                  <p:embed/>
                </p:oleObj>
              </mc:Choice>
              <mc:Fallback>
                <p:oleObj name="Equation" r:id="rId6" imgW="3784320" imgH="749160" progId="Equation.DSMT4">
                  <p:embed/>
                  <p:pic>
                    <p:nvPicPr>
                      <p:cNvPr id="0" name=""/>
                      <p:cNvPicPr>
                        <a:picLocks noChangeAspect="1" noChangeArrowheads="1"/>
                      </p:cNvPicPr>
                      <p:nvPr/>
                    </p:nvPicPr>
                    <p:blipFill>
                      <a:blip r:embed="rId7"/>
                      <a:srcRect/>
                      <a:stretch>
                        <a:fillRect/>
                      </a:stretch>
                    </p:blipFill>
                    <p:spPr bwMode="auto">
                      <a:xfrm>
                        <a:off x="4800610" y="3180509"/>
                        <a:ext cx="3559969" cy="852487"/>
                      </a:xfrm>
                      <a:prstGeom prst="rect">
                        <a:avLst/>
                      </a:prstGeom>
                      <a:noFill/>
                      <a:ln>
                        <a:noFill/>
                      </a:ln>
                      <a:effectLst/>
                    </p:spPr>
                  </p:pic>
                </p:oleObj>
              </mc:Fallback>
            </mc:AlternateContent>
          </a:graphicData>
        </a:graphic>
      </p:graphicFrame>
      <p:graphicFrame>
        <p:nvGraphicFramePr>
          <p:cNvPr id="47" name="Object 4">
            <a:extLst>
              <a:ext uri="{FF2B5EF4-FFF2-40B4-BE49-F238E27FC236}">
                <a16:creationId xmlns="" xmlns:a16="http://schemas.microsoft.com/office/drawing/2014/main" id="{6D4BC53E-CD4F-4D41-80F0-99549B6316DB}"/>
              </a:ext>
            </a:extLst>
          </p:cNvPr>
          <p:cNvGraphicFramePr>
            <a:graphicFrameLocks noChangeAspect="1"/>
          </p:cNvGraphicFramePr>
          <p:nvPr>
            <p:extLst>
              <p:ext uri="{D42A27DB-BD31-4B8C-83A1-F6EECF244321}">
                <p14:modId xmlns:p14="http://schemas.microsoft.com/office/powerpoint/2010/main" val="513909898"/>
              </p:ext>
            </p:extLst>
          </p:nvPr>
        </p:nvGraphicFramePr>
        <p:xfrm>
          <a:off x="4800601" y="4234690"/>
          <a:ext cx="1756172" cy="766763"/>
        </p:xfrm>
        <a:graphic>
          <a:graphicData uri="http://schemas.openxmlformats.org/presentationml/2006/ole">
            <mc:AlternateContent xmlns:mc="http://schemas.openxmlformats.org/markup-compatibility/2006">
              <mc:Choice xmlns:v="urn:schemas-microsoft-com:vml" Requires="v">
                <p:oleObj spid="_x0000_s9430" name="Equation" r:id="rId8" imgW="1866600" imgH="672840" progId="Equation.DSMT4">
                  <p:embed/>
                </p:oleObj>
              </mc:Choice>
              <mc:Fallback>
                <p:oleObj name="Equation" r:id="rId8" imgW="1866600" imgH="672840" progId="Equation.DSMT4">
                  <p:embed/>
                  <p:pic>
                    <p:nvPicPr>
                      <p:cNvPr id="0" name=""/>
                      <p:cNvPicPr>
                        <a:picLocks noChangeAspect="1" noChangeArrowheads="1"/>
                      </p:cNvPicPr>
                      <p:nvPr/>
                    </p:nvPicPr>
                    <p:blipFill>
                      <a:blip r:embed="rId9"/>
                      <a:srcRect/>
                      <a:stretch>
                        <a:fillRect/>
                      </a:stretch>
                    </p:blipFill>
                    <p:spPr bwMode="auto">
                      <a:xfrm>
                        <a:off x="4800601" y="4234690"/>
                        <a:ext cx="1756172" cy="766763"/>
                      </a:xfrm>
                      <a:prstGeom prst="rect">
                        <a:avLst/>
                      </a:prstGeom>
                      <a:noFill/>
                      <a:ln>
                        <a:noFill/>
                      </a:ln>
                      <a:effectLst/>
                    </p:spPr>
                  </p:pic>
                </p:oleObj>
              </mc:Fallback>
            </mc:AlternateContent>
          </a:graphicData>
        </a:graphic>
      </p:graphicFrame>
      <p:graphicFrame>
        <p:nvGraphicFramePr>
          <p:cNvPr id="49" name="Object 4">
            <a:extLst>
              <a:ext uri="{FF2B5EF4-FFF2-40B4-BE49-F238E27FC236}">
                <a16:creationId xmlns="" xmlns:a16="http://schemas.microsoft.com/office/drawing/2014/main" id="{76A3F6F6-8F66-45F7-829A-67C17D742DB1}"/>
              </a:ext>
            </a:extLst>
          </p:cNvPr>
          <p:cNvGraphicFramePr>
            <a:graphicFrameLocks noChangeAspect="1"/>
          </p:cNvGraphicFramePr>
          <p:nvPr>
            <p:extLst>
              <p:ext uri="{D42A27DB-BD31-4B8C-83A1-F6EECF244321}">
                <p14:modId xmlns:p14="http://schemas.microsoft.com/office/powerpoint/2010/main" val="4084162421"/>
              </p:ext>
            </p:extLst>
          </p:nvPr>
        </p:nvGraphicFramePr>
        <p:xfrm>
          <a:off x="4800600" y="5160984"/>
          <a:ext cx="1649016" cy="852487"/>
        </p:xfrm>
        <a:graphic>
          <a:graphicData uri="http://schemas.openxmlformats.org/presentationml/2006/ole">
            <mc:AlternateContent xmlns:mc="http://schemas.openxmlformats.org/markup-compatibility/2006">
              <mc:Choice xmlns:v="urn:schemas-microsoft-com:vml" Requires="v">
                <p:oleObj spid="_x0000_s9431" name="Equation" r:id="rId10" imgW="1752480" imgH="672840" progId="Equation.DSMT4">
                  <p:embed/>
                </p:oleObj>
              </mc:Choice>
              <mc:Fallback>
                <p:oleObj name="Equation" r:id="rId10" imgW="1752480" imgH="672840" progId="Equation.DSMT4">
                  <p:embed/>
                  <p:pic>
                    <p:nvPicPr>
                      <p:cNvPr id="0" name=""/>
                      <p:cNvPicPr>
                        <a:picLocks noChangeAspect="1" noChangeArrowheads="1"/>
                      </p:cNvPicPr>
                      <p:nvPr/>
                    </p:nvPicPr>
                    <p:blipFill>
                      <a:blip r:embed="rId11"/>
                      <a:srcRect/>
                      <a:stretch>
                        <a:fillRect/>
                      </a:stretch>
                    </p:blipFill>
                    <p:spPr bwMode="auto">
                      <a:xfrm>
                        <a:off x="4800600" y="5160984"/>
                        <a:ext cx="1649016" cy="852487"/>
                      </a:xfrm>
                      <a:prstGeom prst="rect">
                        <a:avLst/>
                      </a:prstGeom>
                      <a:noFill/>
                      <a:ln>
                        <a:noFill/>
                      </a:ln>
                      <a:effectLst/>
                    </p:spPr>
                  </p:pic>
                </p:oleObj>
              </mc:Fallback>
            </mc:AlternateContent>
          </a:graphicData>
        </a:graphic>
      </p:graphicFrame>
      <p:pic>
        <p:nvPicPr>
          <p:cNvPr id="1844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10" y="994197"/>
            <a:ext cx="60658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10" y="1339569"/>
            <a:ext cx="15668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589555453"/>
              </p:ext>
            </p:extLst>
          </p:nvPr>
        </p:nvGraphicFramePr>
        <p:xfrm>
          <a:off x="1182688" y="2819400"/>
          <a:ext cx="2159000" cy="2984500"/>
        </p:xfrm>
        <a:graphic>
          <a:graphicData uri="http://schemas.openxmlformats.org/presentationml/2006/ole">
            <mc:AlternateContent xmlns:mc="http://schemas.openxmlformats.org/markup-compatibility/2006">
              <mc:Choice xmlns:v="urn:schemas-microsoft-com:vml" Requires="v">
                <p:oleObj spid="_x0000_s9432" name="Equation" r:id="rId14" imgW="2158920" imgH="2984400" progId="Equation.DSMT4">
                  <p:embed/>
                </p:oleObj>
              </mc:Choice>
              <mc:Fallback>
                <p:oleObj name="Equation" r:id="rId14" imgW="2158920" imgH="2984400" progId="Equation.DSMT4">
                  <p:embed/>
                  <p:pic>
                    <p:nvPicPr>
                      <p:cNvPr id="0" name=""/>
                      <p:cNvPicPr/>
                      <p:nvPr/>
                    </p:nvPicPr>
                    <p:blipFill>
                      <a:blip r:embed="rId15"/>
                      <a:stretch>
                        <a:fillRect/>
                      </a:stretch>
                    </p:blipFill>
                    <p:spPr>
                      <a:xfrm>
                        <a:off x="1182688" y="2819400"/>
                        <a:ext cx="2159000" cy="2984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23266176"/>
              </p:ext>
            </p:extLst>
          </p:nvPr>
        </p:nvGraphicFramePr>
        <p:xfrm>
          <a:off x="1295400" y="2063160"/>
          <a:ext cx="1981200" cy="749300"/>
        </p:xfrm>
        <a:graphic>
          <a:graphicData uri="http://schemas.openxmlformats.org/presentationml/2006/ole">
            <mc:AlternateContent xmlns:mc="http://schemas.openxmlformats.org/markup-compatibility/2006">
              <mc:Choice xmlns:v="urn:schemas-microsoft-com:vml" Requires="v">
                <p:oleObj spid="_x0000_s9433" name="Equation" r:id="rId16" imgW="1981080" imgH="749160" progId="Equation.DSMT4">
                  <p:embed/>
                </p:oleObj>
              </mc:Choice>
              <mc:Fallback>
                <p:oleObj name="Equation" r:id="rId16" imgW="1981080" imgH="749160" progId="Equation.DSMT4">
                  <p:embed/>
                  <p:pic>
                    <p:nvPicPr>
                      <p:cNvPr id="0" name=""/>
                      <p:cNvPicPr/>
                      <p:nvPr/>
                    </p:nvPicPr>
                    <p:blipFill>
                      <a:blip r:embed="rId17"/>
                      <a:stretch>
                        <a:fillRect/>
                      </a:stretch>
                    </p:blipFill>
                    <p:spPr>
                      <a:xfrm>
                        <a:off x="1295400" y="2063160"/>
                        <a:ext cx="1981200" cy="749300"/>
                      </a:xfrm>
                      <a:prstGeom prst="rect">
                        <a:avLst/>
                      </a:prstGeom>
                    </p:spPr>
                  </p:pic>
                </p:oleObj>
              </mc:Fallback>
            </mc:AlternateContent>
          </a:graphicData>
        </a:graphic>
      </p:graphicFrame>
    </p:spTree>
    <p:extLst>
      <p:ext uri="{BB962C8B-B14F-4D97-AF65-F5344CB8AC3E}">
        <p14:creationId xmlns:p14="http://schemas.microsoft.com/office/powerpoint/2010/main" val="12626807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circle(in)">
                                      <p:cBhvr>
                                        <p:cTn id="20" dur="2000"/>
                                        <p:tgtEl>
                                          <p:spTgt spid="4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circle(in)">
                                      <p:cBhvr>
                                        <p:cTn id="26" dur="2000"/>
                                        <p:tgtEl>
                                          <p:spTgt spid="4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2"/>
                                        </p:tgtEl>
                                        <p:attrNameLst>
                                          <p:attrName>ppt_w</p:attrName>
                                        </p:attrNameLst>
                                      </p:cBhvr>
                                      <p:tavLst>
                                        <p:tav tm="0">
                                          <p:val>
                                            <p:strVal val="ppt_w"/>
                                          </p:val>
                                        </p:tav>
                                        <p:tav tm="100000">
                                          <p:val>
                                            <p:fltVal val="0"/>
                                          </p:val>
                                        </p:tav>
                                      </p:tavLst>
                                    </p:anim>
                                    <p:anim calcmode="lin" valueType="num">
                                      <p:cBhvr>
                                        <p:cTn id="34" dur="500"/>
                                        <p:tgtEl>
                                          <p:spTgt spid="42"/>
                                        </p:tgtEl>
                                        <p:attrNameLst>
                                          <p:attrName>ppt_h</p:attrName>
                                        </p:attrNameLst>
                                      </p:cBhvr>
                                      <p:tavLst>
                                        <p:tav tm="0">
                                          <p:val>
                                            <p:strVal val="ppt_h"/>
                                          </p:val>
                                        </p:tav>
                                        <p:tav tm="100000">
                                          <p:val>
                                            <p:fltVal val="0"/>
                                          </p:val>
                                        </p:tav>
                                      </p:tavLst>
                                    </p:anim>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44"/>
                                        </p:tgtEl>
                                        <p:attrNameLst>
                                          <p:attrName>ppt_w</p:attrName>
                                        </p:attrNameLst>
                                      </p:cBhvr>
                                      <p:tavLst>
                                        <p:tav tm="0">
                                          <p:val>
                                            <p:strVal val="ppt_w"/>
                                          </p:val>
                                        </p:tav>
                                        <p:tav tm="100000">
                                          <p:val>
                                            <p:fltVal val="0"/>
                                          </p:val>
                                        </p:tav>
                                      </p:tavLst>
                                    </p:anim>
                                    <p:anim calcmode="lin" valueType="num">
                                      <p:cBhvr>
                                        <p:cTn id="44" dur="500"/>
                                        <p:tgtEl>
                                          <p:spTgt spid="44"/>
                                        </p:tgtEl>
                                        <p:attrNameLst>
                                          <p:attrName>ppt_h</p:attrName>
                                        </p:attrNameLst>
                                      </p:cBhvr>
                                      <p:tavLst>
                                        <p:tav tm="0">
                                          <p:val>
                                            <p:strVal val="ppt_h"/>
                                          </p:val>
                                        </p:tav>
                                        <p:tav tm="100000">
                                          <p:val>
                                            <p:fltVal val="0"/>
                                          </p:val>
                                        </p:tav>
                                      </p:tavLst>
                                    </p:anim>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45"/>
                                        </p:tgtEl>
                                        <p:attrNameLst>
                                          <p:attrName>ppt_w</p:attrName>
                                        </p:attrNameLst>
                                      </p:cBhvr>
                                      <p:tavLst>
                                        <p:tav tm="0">
                                          <p:val>
                                            <p:strVal val="ppt_w"/>
                                          </p:val>
                                        </p:tav>
                                        <p:tav tm="100000">
                                          <p:val>
                                            <p:fltVal val="0"/>
                                          </p:val>
                                        </p:tav>
                                      </p:tavLst>
                                    </p:anim>
                                    <p:anim calcmode="lin" valueType="num">
                                      <p:cBhvr>
                                        <p:cTn id="49" dur="500"/>
                                        <p:tgtEl>
                                          <p:spTgt spid="45"/>
                                        </p:tgtEl>
                                        <p:attrNameLst>
                                          <p:attrName>ppt_h</p:attrName>
                                        </p:attrNameLst>
                                      </p:cBhvr>
                                      <p:tavLst>
                                        <p:tav tm="0">
                                          <p:val>
                                            <p:strVal val="ppt_h"/>
                                          </p:val>
                                        </p:tav>
                                        <p:tav tm="100000">
                                          <p:val>
                                            <p:fltVal val="0"/>
                                          </p:val>
                                        </p:tav>
                                      </p:tavLst>
                                    </p:anim>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checkerboard(across)">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checkerboard(across)">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checkerboard(across)">
                                      <p:cBhvr>
                                        <p:cTn id="6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 xmlns:a16="http://schemas.microsoft.com/office/drawing/2014/main" id="{5BB573E0-B6F3-4BF1-B52D-EB8F8CF2EE80}"/>
              </a:ext>
            </a:extLst>
          </p:cNvPr>
          <p:cNvSpPr/>
          <p:nvPr/>
        </p:nvSpPr>
        <p:spPr>
          <a:xfrm>
            <a:off x="2133601" y="754291"/>
            <a:ext cx="1068816"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7030A0"/>
                </a:solidFill>
                <a:latin typeface="Times New Roman" panose="02020603050405020304" pitchFamily="18" charset="0"/>
                <a:cs typeface="Times New Roman" panose="02020603050405020304" pitchFamily="18" charset="0"/>
              </a:rPr>
              <a:t>QUY TẮC</a:t>
            </a:r>
          </a:p>
        </p:txBody>
      </p:sp>
      <p:sp>
        <p:nvSpPr>
          <p:cNvPr id="9" name="Oval 8">
            <a:extLst>
              <a:ext uri="{FF2B5EF4-FFF2-40B4-BE49-F238E27FC236}">
                <a16:creationId xmlns="" xmlns:a16="http://schemas.microsoft.com/office/drawing/2014/main" id="{67F63D5F-D442-4140-A628-AA831DE0F7D9}"/>
              </a:ext>
            </a:extLst>
          </p:cNvPr>
          <p:cNvSpPr/>
          <p:nvPr/>
        </p:nvSpPr>
        <p:spPr>
          <a:xfrm>
            <a:off x="237697" y="2400468"/>
            <a:ext cx="1381991" cy="1885166"/>
          </a:xfrm>
          <a:prstGeom prst="ellipse">
            <a:avLst/>
          </a:prstGeom>
          <a:solidFill>
            <a:srgbClr val="92D050"/>
          </a:solidFill>
          <a:ln w="38100" cmpd="dbl">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PHÉP CỘNG PHÂN SỐ</a:t>
            </a:r>
          </a:p>
        </p:txBody>
      </p:sp>
      <p:sp>
        <p:nvSpPr>
          <p:cNvPr id="11" name="Rectangle: Rounded Corners 10">
            <a:extLst>
              <a:ext uri="{FF2B5EF4-FFF2-40B4-BE49-F238E27FC236}">
                <a16:creationId xmlns="" xmlns:a16="http://schemas.microsoft.com/office/drawing/2014/main" id="{FB9E1E2E-8A35-492D-89C1-2A91686DB9D9}"/>
              </a:ext>
            </a:extLst>
          </p:cNvPr>
          <p:cNvSpPr/>
          <p:nvPr/>
        </p:nvSpPr>
        <p:spPr>
          <a:xfrm>
            <a:off x="2133602" y="4121042"/>
            <a:ext cx="1065087" cy="1616382"/>
          </a:xfrm>
          <a:prstGeom prst="roundRect">
            <a:avLst/>
          </a:prstGeom>
          <a:solidFill>
            <a:srgbClr val="FFFF00"/>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Times New Roman" panose="02020603050405020304" pitchFamily="18" charset="0"/>
                <a:cs typeface="Times New Roman" panose="02020603050405020304" pitchFamily="18" charset="0"/>
              </a:rPr>
              <a:t>TÍNH CHẤT</a:t>
            </a:r>
          </a:p>
        </p:txBody>
      </p:sp>
      <p:sp>
        <p:nvSpPr>
          <p:cNvPr id="12" name="Rectangle: Rounded Corners 11">
            <a:extLst>
              <a:ext uri="{FF2B5EF4-FFF2-40B4-BE49-F238E27FC236}">
                <a16:creationId xmlns="" xmlns:a16="http://schemas.microsoft.com/office/drawing/2014/main" id="{CE049D9F-26A1-4009-B40A-C59AC4CCC5C9}"/>
              </a:ext>
            </a:extLst>
          </p:cNvPr>
          <p:cNvSpPr/>
          <p:nvPr/>
        </p:nvSpPr>
        <p:spPr>
          <a:xfrm>
            <a:off x="3357960" y="228620"/>
            <a:ext cx="1314277" cy="79039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7B67992C-1B62-4244-A786-F943B9D8698A}"/>
              </a:ext>
            </a:extLst>
          </p:cNvPr>
          <p:cNvCxnSpPr>
            <a:cxnSpLocks/>
            <a:stCxn id="9" idx="6"/>
            <a:endCxn id="11" idx="1"/>
          </p:cNvCxnSpPr>
          <p:nvPr/>
        </p:nvCxnSpPr>
        <p:spPr>
          <a:xfrm>
            <a:off x="1619679" y="3343051"/>
            <a:ext cx="513922" cy="1586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69D87D52-81CC-41F8-8DA4-B2F56AD893BC}"/>
              </a:ext>
            </a:extLst>
          </p:cNvPr>
          <p:cNvCxnSpPr>
            <a:cxnSpLocks/>
            <a:stCxn id="9" idx="6"/>
            <a:endCxn id="8" idx="1"/>
          </p:cNvCxnSpPr>
          <p:nvPr/>
        </p:nvCxnSpPr>
        <p:spPr>
          <a:xfrm flipV="1">
            <a:off x="1619688" y="1562502"/>
            <a:ext cx="513923" cy="17805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 xmlns:a16="http://schemas.microsoft.com/office/drawing/2014/main" id="{EA501835-FF59-4708-A7BF-337AA85A9C0C}"/>
              </a:ext>
            </a:extLst>
          </p:cNvPr>
          <p:cNvSpPr/>
          <p:nvPr/>
        </p:nvSpPr>
        <p:spPr>
          <a:xfrm>
            <a:off x="3414927" y="1019000"/>
            <a:ext cx="1257300" cy="1109338"/>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Cộng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hai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phân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số</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không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cùng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mẫu</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 xmlns:a16="http://schemas.microsoft.com/office/drawing/2014/main" id="{860F611A-9F73-49A9-9723-24095E37D5E2}"/>
              </a:ext>
            </a:extLst>
          </p:cNvPr>
          <p:cNvSpPr txBox="1"/>
          <p:nvPr/>
        </p:nvSpPr>
        <p:spPr>
          <a:xfrm>
            <a:off x="5058537" y="1127924"/>
            <a:ext cx="2518147" cy="369332"/>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Quy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 xmlns:a16="http://schemas.microsoft.com/office/drawing/2014/main" id="{20037772-6F7B-4A67-BC8F-55F4FEE0E69E}"/>
              </a:ext>
            </a:extLst>
          </p:cNvPr>
          <p:cNvSpPr txBox="1"/>
          <p:nvPr/>
        </p:nvSpPr>
        <p:spPr>
          <a:xfrm>
            <a:off x="5058537" y="1716755"/>
            <a:ext cx="2518147" cy="646331"/>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Cộng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nguyên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mẫu</a:t>
            </a:r>
            <a:endParaRPr lang="en-US" dirty="0">
              <a:solidFill>
                <a:schemeClr val="bg1"/>
              </a:solidFill>
              <a:latin typeface="Times New Roman" panose="02020603050405020304" pitchFamily="18" charset="0"/>
              <a:cs typeface="Times New Roman" panose="02020603050405020304" pitchFamily="18" charset="0"/>
            </a:endParaRPr>
          </a:p>
        </p:txBody>
      </p:sp>
      <p:cxnSp>
        <p:nvCxnSpPr>
          <p:cNvPr id="68" name="Straight Arrow Connector 67">
            <a:extLst>
              <a:ext uri="{FF2B5EF4-FFF2-40B4-BE49-F238E27FC236}">
                <a16:creationId xmlns="" xmlns:a16="http://schemas.microsoft.com/office/drawing/2014/main" id="{C3C1E31E-4AA4-46BF-85A0-7328F8C6BCED}"/>
              </a:ext>
            </a:extLst>
          </p:cNvPr>
          <p:cNvCxnSpPr>
            <a:cxnSpLocks/>
            <a:stCxn id="8" idx="3"/>
            <a:endCxn id="12" idx="1"/>
          </p:cNvCxnSpPr>
          <p:nvPr/>
        </p:nvCxnSpPr>
        <p:spPr>
          <a:xfrm flipV="1">
            <a:off x="3202427" y="623800"/>
            <a:ext cx="155533" cy="938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 xmlns:a16="http://schemas.microsoft.com/office/drawing/2014/main" id="{F4E595A6-4CEB-4D33-90D9-F6E0E305B67D}"/>
              </a:ext>
            </a:extLst>
          </p:cNvPr>
          <p:cNvCxnSpPr>
            <a:cxnSpLocks/>
            <a:stCxn id="8" idx="3"/>
            <a:endCxn id="38" idx="1"/>
          </p:cNvCxnSpPr>
          <p:nvPr/>
        </p:nvCxnSpPr>
        <p:spPr>
          <a:xfrm>
            <a:off x="3202417" y="1562502"/>
            <a:ext cx="212510" cy="111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 xmlns:a16="http://schemas.microsoft.com/office/drawing/2014/main" id="{ADEDCBF4-5C46-4659-91F6-CC3BEAA70E3F}"/>
              </a:ext>
            </a:extLst>
          </p:cNvPr>
          <p:cNvCxnSpPr>
            <a:cxnSpLocks/>
            <a:stCxn id="12" idx="3"/>
            <a:endCxn id="31" idx="1"/>
          </p:cNvCxnSpPr>
          <p:nvPr/>
        </p:nvCxnSpPr>
        <p:spPr>
          <a:xfrm>
            <a:off x="4672237" y="623800"/>
            <a:ext cx="542347"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 xmlns:a16="http://schemas.microsoft.com/office/drawing/2014/main" id="{58710CC2-97B3-4C72-B33F-7D0D3BE5BEA7}"/>
              </a:ext>
            </a:extLst>
          </p:cNvPr>
          <p:cNvCxnSpPr>
            <a:cxnSpLocks/>
            <a:stCxn id="38" idx="3"/>
            <a:endCxn id="48" idx="1"/>
          </p:cNvCxnSpPr>
          <p:nvPr/>
        </p:nvCxnSpPr>
        <p:spPr>
          <a:xfrm flipV="1">
            <a:off x="4672228" y="1312611"/>
            <a:ext cx="386300" cy="261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 xmlns:a16="http://schemas.microsoft.com/office/drawing/2014/main" id="{545F6A78-5F54-47C8-B64E-2F102E65AFA8}"/>
              </a:ext>
            </a:extLst>
          </p:cNvPr>
          <p:cNvCxnSpPr>
            <a:cxnSpLocks/>
            <a:stCxn id="38" idx="3"/>
            <a:endCxn id="49" idx="1"/>
          </p:cNvCxnSpPr>
          <p:nvPr/>
        </p:nvCxnSpPr>
        <p:spPr>
          <a:xfrm>
            <a:off x="4672227" y="1573669"/>
            <a:ext cx="386310" cy="4662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 xmlns:a16="http://schemas.microsoft.com/office/drawing/2014/main" id="{AD35A9D7-84CD-4B8B-AD4A-207EC7B8841E}"/>
              </a:ext>
            </a:extLst>
          </p:cNvPr>
          <p:cNvSpPr/>
          <p:nvPr/>
        </p:nvSpPr>
        <p:spPr>
          <a:xfrm>
            <a:off x="3538000" y="4076118"/>
            <a:ext cx="1643600" cy="572082"/>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Giao </a:t>
            </a:r>
            <a:r>
              <a:rPr lang="en-US" b="1" dirty="0" err="1">
                <a:solidFill>
                  <a:srgbClr val="7030A0"/>
                </a:solidFill>
                <a:latin typeface="Times New Roman" panose="02020603050405020304" pitchFamily="18" charset="0"/>
                <a:cs typeface="Times New Roman" panose="02020603050405020304" pitchFamily="18" charset="0"/>
              </a:rPr>
              <a:t>hoán</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15" name="Rectangle: Rounded Corners 114">
            <a:extLst>
              <a:ext uri="{FF2B5EF4-FFF2-40B4-BE49-F238E27FC236}">
                <a16:creationId xmlns="" xmlns:a16="http://schemas.microsoft.com/office/drawing/2014/main" id="{47051540-937A-4B2A-878B-107523DC0F79}"/>
              </a:ext>
            </a:extLst>
          </p:cNvPr>
          <p:cNvSpPr/>
          <p:nvPr/>
        </p:nvSpPr>
        <p:spPr>
          <a:xfrm>
            <a:off x="3517223" y="5257820"/>
            <a:ext cx="1664387" cy="572081"/>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Kết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hợp</a:t>
            </a:r>
            <a:endParaRPr lang="en-US" b="1" dirty="0">
              <a:solidFill>
                <a:srgbClr val="7030A0"/>
              </a:solidFill>
              <a:latin typeface="Times New Roman" panose="02020603050405020304" pitchFamily="18" charset="0"/>
              <a:cs typeface="Times New Roman" panose="02020603050405020304" pitchFamily="18" charset="0"/>
            </a:endParaRPr>
          </a:p>
        </p:txBody>
      </p:sp>
      <p:cxnSp>
        <p:nvCxnSpPr>
          <p:cNvPr id="120" name="Straight Arrow Connector 119">
            <a:extLst>
              <a:ext uri="{FF2B5EF4-FFF2-40B4-BE49-F238E27FC236}">
                <a16:creationId xmlns="" xmlns:a16="http://schemas.microsoft.com/office/drawing/2014/main" id="{57C815F1-E280-47FF-84DB-F210707ABB04}"/>
              </a:ext>
            </a:extLst>
          </p:cNvPr>
          <p:cNvCxnSpPr>
            <a:cxnSpLocks/>
            <a:stCxn id="11" idx="3"/>
            <a:endCxn id="113" idx="1"/>
          </p:cNvCxnSpPr>
          <p:nvPr/>
        </p:nvCxnSpPr>
        <p:spPr>
          <a:xfrm flipV="1">
            <a:off x="3198697" y="4362159"/>
            <a:ext cx="339313" cy="5670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 xmlns:a16="http://schemas.microsoft.com/office/drawing/2014/main" id="{07545A5A-460F-452D-A554-AE23DF2725CC}"/>
              </a:ext>
            </a:extLst>
          </p:cNvPr>
          <p:cNvCxnSpPr>
            <a:cxnSpLocks/>
            <a:stCxn id="113" idx="3"/>
          </p:cNvCxnSpPr>
          <p:nvPr/>
        </p:nvCxnSpPr>
        <p:spPr>
          <a:xfrm>
            <a:off x="5181601" y="4362159"/>
            <a:ext cx="3420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 xmlns:a16="http://schemas.microsoft.com/office/drawing/2014/main" id="{D48155C4-EFFD-4B17-AD1D-C56B6A0881A0}"/>
              </a:ext>
            </a:extLst>
          </p:cNvPr>
          <p:cNvCxnSpPr>
            <a:cxnSpLocks/>
            <a:stCxn id="115" idx="3"/>
          </p:cNvCxnSpPr>
          <p:nvPr/>
        </p:nvCxnSpPr>
        <p:spPr>
          <a:xfrm flipV="1">
            <a:off x="5181601" y="5543860"/>
            <a:ext cx="34206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Object 30">
            <a:extLst>
              <a:ext uri="{FF2B5EF4-FFF2-40B4-BE49-F238E27FC236}">
                <a16:creationId xmlns="" xmlns:a16="http://schemas.microsoft.com/office/drawing/2014/main" id="{31910BAA-430E-46D5-B9DB-D2A82D46EB4E}"/>
              </a:ext>
            </a:extLst>
          </p:cNvPr>
          <p:cNvGraphicFramePr>
            <a:graphicFrameLocks noChangeAspect="1"/>
          </p:cNvGraphicFramePr>
          <p:nvPr>
            <p:extLst>
              <p:ext uri="{D42A27DB-BD31-4B8C-83A1-F6EECF244321}">
                <p14:modId xmlns:p14="http://schemas.microsoft.com/office/powerpoint/2010/main" val="3950528904"/>
              </p:ext>
            </p:extLst>
          </p:nvPr>
        </p:nvGraphicFramePr>
        <p:xfrm>
          <a:off x="5214575" y="239727"/>
          <a:ext cx="2097099" cy="796059"/>
        </p:xfrm>
        <a:graphic>
          <a:graphicData uri="http://schemas.openxmlformats.org/presentationml/2006/ole">
            <mc:AlternateContent xmlns:mc="http://schemas.openxmlformats.org/markup-compatibility/2006">
              <mc:Choice xmlns:v="urn:schemas-microsoft-com:vml" Requires="v">
                <p:oleObj spid="_x0000_s10382" name="Equation" r:id="rId4" imgW="1790640" imgH="736560" progId="Equation.DSMT4">
                  <p:embed/>
                </p:oleObj>
              </mc:Choice>
              <mc:Fallback>
                <p:oleObj name="Equation" r:id="rId4" imgW="1790640" imgH="736560" progId="Equation.DSMT4">
                  <p:embed/>
                  <p:pic>
                    <p:nvPicPr>
                      <p:cNvPr id="0" name=""/>
                      <p:cNvPicPr>
                        <a:picLocks noChangeAspect="1" noChangeArrowheads="1"/>
                      </p:cNvPicPr>
                      <p:nvPr/>
                    </p:nvPicPr>
                    <p:blipFill>
                      <a:blip r:embed="rId5"/>
                      <a:srcRect/>
                      <a:stretch>
                        <a:fillRect/>
                      </a:stretch>
                    </p:blipFill>
                    <p:spPr bwMode="auto">
                      <a:xfrm>
                        <a:off x="5214575" y="239727"/>
                        <a:ext cx="2097099" cy="796059"/>
                      </a:xfrm>
                      <a:prstGeom prst="rect">
                        <a:avLst/>
                      </a:prstGeom>
                      <a:noFill/>
                      <a:ln>
                        <a:solidFill>
                          <a:srgbClr val="FFFF00"/>
                        </a:solidFill>
                      </a:ln>
                    </p:spPr>
                  </p:pic>
                </p:oleObj>
              </mc:Fallback>
            </mc:AlternateContent>
          </a:graphicData>
        </a:graphic>
      </p:graphicFrame>
      <p:graphicFrame>
        <p:nvGraphicFramePr>
          <p:cNvPr id="32" name="Object 31">
            <a:extLst>
              <a:ext uri="{FF2B5EF4-FFF2-40B4-BE49-F238E27FC236}">
                <a16:creationId xmlns="" xmlns:a16="http://schemas.microsoft.com/office/drawing/2014/main" id="{291C80C8-AB6F-4284-8A11-72FF4BA1D787}"/>
              </a:ext>
            </a:extLst>
          </p:cNvPr>
          <p:cNvGraphicFramePr>
            <a:graphicFrameLocks noChangeAspect="1"/>
          </p:cNvGraphicFramePr>
          <p:nvPr>
            <p:extLst>
              <p:ext uri="{D42A27DB-BD31-4B8C-83A1-F6EECF244321}">
                <p14:modId xmlns:p14="http://schemas.microsoft.com/office/powerpoint/2010/main" val="1416710165"/>
              </p:ext>
            </p:extLst>
          </p:nvPr>
        </p:nvGraphicFramePr>
        <p:xfrm>
          <a:off x="7488133" y="260146"/>
          <a:ext cx="964406" cy="796060"/>
        </p:xfrm>
        <a:graphic>
          <a:graphicData uri="http://schemas.openxmlformats.org/presentationml/2006/ole">
            <mc:AlternateContent xmlns:mc="http://schemas.openxmlformats.org/markup-compatibility/2006">
              <mc:Choice xmlns:v="urn:schemas-microsoft-com:vml" Requires="v">
                <p:oleObj spid="_x0000_s10383" name="Equation" r:id="rId6" imgW="1282680" imgH="736560" progId="Equation.DSMT4">
                  <p:embed/>
                </p:oleObj>
              </mc:Choice>
              <mc:Fallback>
                <p:oleObj name="Equation" r:id="rId6" imgW="1282680" imgH="736560" progId="Equation.DSMT4">
                  <p:embed/>
                  <p:pic>
                    <p:nvPicPr>
                      <p:cNvPr id="0" name=""/>
                      <p:cNvPicPr>
                        <a:picLocks noChangeAspect="1" noChangeArrowheads="1"/>
                      </p:cNvPicPr>
                      <p:nvPr/>
                    </p:nvPicPr>
                    <p:blipFill>
                      <a:blip r:embed="rId7"/>
                      <a:srcRect/>
                      <a:stretch>
                        <a:fillRect/>
                      </a:stretch>
                    </p:blipFill>
                    <p:spPr bwMode="auto">
                      <a:xfrm>
                        <a:off x="7488133" y="260146"/>
                        <a:ext cx="964406" cy="796060"/>
                      </a:xfrm>
                      <a:prstGeom prst="rect">
                        <a:avLst/>
                      </a:prstGeom>
                      <a:noFill/>
                      <a:ln>
                        <a:solidFill>
                          <a:srgbClr val="FFFF00"/>
                        </a:solidFill>
                      </a:ln>
                    </p:spPr>
                  </p:pic>
                </p:oleObj>
              </mc:Fallback>
            </mc:AlternateContent>
          </a:graphicData>
        </a:graphic>
      </p:graphicFrame>
      <p:sp>
        <p:nvSpPr>
          <p:cNvPr id="80" name="Rectangle: Rounded Corners 79">
            <a:extLst>
              <a:ext uri="{FF2B5EF4-FFF2-40B4-BE49-F238E27FC236}">
                <a16:creationId xmlns="" xmlns:a16="http://schemas.microsoft.com/office/drawing/2014/main" id="{B7516ED7-2F9B-4544-87C4-2FC10433366F}"/>
              </a:ext>
            </a:extLst>
          </p:cNvPr>
          <p:cNvSpPr/>
          <p:nvPr/>
        </p:nvSpPr>
        <p:spPr>
          <a:xfrm>
            <a:off x="3414927" y="2215721"/>
            <a:ext cx="1257300" cy="582689"/>
          </a:xfrm>
          <a:prstGeom prst="roundRect">
            <a:avLst/>
          </a:prstGeom>
          <a:solidFill>
            <a:srgbClr val="FFFF0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latin typeface="Times New Roman" panose="02020603050405020304" pitchFamily="18" charset="0"/>
                <a:cs typeface="Times New Roman" panose="02020603050405020304" pitchFamily="18" charset="0"/>
              </a:rPr>
              <a:t>Lưu</a:t>
            </a:r>
            <a:r>
              <a:rPr lang="en-US" b="1" dirty="0">
                <a:solidFill>
                  <a:srgbClr val="7030A0"/>
                </a:solidFill>
                <a:latin typeface="Times New Roman" panose="02020603050405020304" pitchFamily="18" charset="0"/>
                <a:cs typeface="Times New Roman" panose="02020603050405020304" pitchFamily="18" charset="0"/>
              </a:rPr>
              <a:t> ý</a:t>
            </a:r>
          </a:p>
        </p:txBody>
      </p:sp>
      <p:sp>
        <p:nvSpPr>
          <p:cNvPr id="81" name="TextBox 80">
            <a:extLst>
              <a:ext uri="{FF2B5EF4-FFF2-40B4-BE49-F238E27FC236}">
                <a16:creationId xmlns="" xmlns:a16="http://schemas.microsoft.com/office/drawing/2014/main" id="{A9F32B4B-4403-4C89-BDDC-674DADBD24BC}"/>
              </a:ext>
            </a:extLst>
          </p:cNvPr>
          <p:cNvSpPr txBox="1"/>
          <p:nvPr/>
        </p:nvSpPr>
        <p:spPr>
          <a:xfrm>
            <a:off x="5058537" y="2323869"/>
            <a:ext cx="2518147" cy="646331"/>
          </a:xfrm>
          <a:prstGeom prst="rect">
            <a:avLst/>
          </a:prstGeom>
          <a:solidFill>
            <a:srgbClr val="7030A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Rút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trước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cộng</a:t>
            </a:r>
            <a:endParaRPr lang="en-US" dirty="0">
              <a:solidFill>
                <a:schemeClr val="bg1"/>
              </a:solidFill>
              <a:latin typeface="Times New Roman" panose="02020603050405020304" pitchFamily="18" charset="0"/>
              <a:cs typeface="Times New Roman" panose="02020603050405020304" pitchFamily="18" charset="0"/>
            </a:endParaRPr>
          </a:p>
        </p:txBody>
      </p:sp>
      <p:cxnSp>
        <p:nvCxnSpPr>
          <p:cNvPr id="63" name="Straight Arrow Connector 62">
            <a:extLst>
              <a:ext uri="{FF2B5EF4-FFF2-40B4-BE49-F238E27FC236}">
                <a16:creationId xmlns="" xmlns:a16="http://schemas.microsoft.com/office/drawing/2014/main" id="{C81D0019-6F21-4C29-9927-C2F9A12BA79E}"/>
              </a:ext>
            </a:extLst>
          </p:cNvPr>
          <p:cNvCxnSpPr>
            <a:cxnSpLocks/>
            <a:stCxn id="8" idx="3"/>
            <a:endCxn id="80" idx="1"/>
          </p:cNvCxnSpPr>
          <p:nvPr/>
        </p:nvCxnSpPr>
        <p:spPr>
          <a:xfrm>
            <a:off x="3202417" y="1562482"/>
            <a:ext cx="212510" cy="944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6FAE5A1B-A905-493A-BB93-8FCA3E248D05}"/>
              </a:ext>
            </a:extLst>
          </p:cNvPr>
          <p:cNvCxnSpPr>
            <a:cxnSpLocks/>
            <a:stCxn id="80" idx="3"/>
            <a:endCxn id="81" idx="1"/>
          </p:cNvCxnSpPr>
          <p:nvPr/>
        </p:nvCxnSpPr>
        <p:spPr>
          <a:xfrm>
            <a:off x="4672227" y="2507066"/>
            <a:ext cx="386310" cy="139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2" name="Object 5">
            <a:extLst>
              <a:ext uri="{FF2B5EF4-FFF2-40B4-BE49-F238E27FC236}">
                <a16:creationId xmlns="" xmlns:a16="http://schemas.microsoft.com/office/drawing/2014/main" id="{CE290474-0745-4FE8-B4A2-A4EE3B96FA2C}"/>
              </a:ext>
            </a:extLst>
          </p:cNvPr>
          <p:cNvGraphicFramePr>
            <a:graphicFrameLocks noChangeAspect="1"/>
          </p:cNvGraphicFramePr>
          <p:nvPr>
            <p:extLst>
              <p:ext uri="{D42A27DB-BD31-4B8C-83A1-F6EECF244321}">
                <p14:modId xmlns:p14="http://schemas.microsoft.com/office/powerpoint/2010/main" val="2813397915"/>
              </p:ext>
            </p:extLst>
          </p:nvPr>
        </p:nvGraphicFramePr>
        <p:xfrm>
          <a:off x="5562600" y="3931154"/>
          <a:ext cx="1658104" cy="945646"/>
        </p:xfrm>
        <a:graphic>
          <a:graphicData uri="http://schemas.openxmlformats.org/presentationml/2006/ole">
            <mc:AlternateContent xmlns:mc="http://schemas.openxmlformats.org/markup-compatibility/2006">
              <mc:Choice xmlns:v="urn:schemas-microsoft-com:vml" Requires="v">
                <p:oleObj spid="_x0000_s10384" name="Equation" r:id="rId8" imgW="1574640" imgH="672840" progId="Equation.DSMT4">
                  <p:embed/>
                </p:oleObj>
              </mc:Choice>
              <mc:Fallback>
                <p:oleObj name="Equation" r:id="rId8" imgW="1574640" imgH="672840" progId="Equation.DSMT4">
                  <p:embed/>
                  <p:pic>
                    <p:nvPicPr>
                      <p:cNvPr id="0" name=""/>
                      <p:cNvPicPr>
                        <a:picLocks noChangeAspect="1" noChangeArrowheads="1"/>
                      </p:cNvPicPr>
                      <p:nvPr/>
                    </p:nvPicPr>
                    <p:blipFill>
                      <a:blip r:embed="rId9"/>
                      <a:srcRect/>
                      <a:stretch>
                        <a:fillRect/>
                      </a:stretch>
                    </p:blipFill>
                    <p:spPr bwMode="auto">
                      <a:xfrm>
                        <a:off x="5562600" y="3931154"/>
                        <a:ext cx="1658104" cy="945646"/>
                      </a:xfrm>
                      <a:prstGeom prst="rect">
                        <a:avLst/>
                      </a:prstGeom>
                      <a:noFill/>
                      <a:ln>
                        <a:solidFill>
                          <a:srgbClr val="FFFF00"/>
                        </a:solidFill>
                      </a:ln>
                      <a:effectLst/>
                    </p:spPr>
                  </p:pic>
                </p:oleObj>
              </mc:Fallback>
            </mc:AlternateContent>
          </a:graphicData>
        </a:graphic>
      </p:graphicFrame>
      <p:graphicFrame>
        <p:nvGraphicFramePr>
          <p:cNvPr id="78" name="Object 6">
            <a:extLst>
              <a:ext uri="{FF2B5EF4-FFF2-40B4-BE49-F238E27FC236}">
                <a16:creationId xmlns="" xmlns:a16="http://schemas.microsoft.com/office/drawing/2014/main" id="{5589994A-B19B-4641-8578-4A50B0230A16}"/>
              </a:ext>
            </a:extLst>
          </p:cNvPr>
          <p:cNvGraphicFramePr>
            <a:graphicFrameLocks noChangeAspect="1"/>
          </p:cNvGraphicFramePr>
          <p:nvPr>
            <p:extLst>
              <p:ext uri="{D42A27DB-BD31-4B8C-83A1-F6EECF244321}">
                <p14:modId xmlns:p14="http://schemas.microsoft.com/office/powerpoint/2010/main" val="2561036378"/>
              </p:ext>
            </p:extLst>
          </p:nvPr>
        </p:nvGraphicFramePr>
        <p:xfrm>
          <a:off x="5523678" y="5029220"/>
          <a:ext cx="3112427" cy="1106449"/>
        </p:xfrm>
        <a:graphic>
          <a:graphicData uri="http://schemas.openxmlformats.org/presentationml/2006/ole">
            <mc:AlternateContent xmlns:mc="http://schemas.openxmlformats.org/markup-compatibility/2006">
              <mc:Choice xmlns:v="urn:schemas-microsoft-com:vml" Requires="v">
                <p:oleObj spid="_x0000_s10385" name="Equation" r:id="rId10" imgW="2997000" imgH="799920" progId="Equation.DSMT4">
                  <p:embed/>
                </p:oleObj>
              </mc:Choice>
              <mc:Fallback>
                <p:oleObj name="Equation" r:id="rId10" imgW="2997000" imgH="799920" progId="Equation.DSMT4">
                  <p:embed/>
                  <p:pic>
                    <p:nvPicPr>
                      <p:cNvPr id="0" name=""/>
                      <p:cNvPicPr>
                        <a:picLocks noChangeAspect="1" noChangeArrowheads="1"/>
                      </p:cNvPicPr>
                      <p:nvPr/>
                    </p:nvPicPr>
                    <p:blipFill>
                      <a:blip r:embed="rId11"/>
                      <a:srcRect/>
                      <a:stretch>
                        <a:fillRect/>
                      </a:stretch>
                    </p:blipFill>
                    <p:spPr bwMode="auto">
                      <a:xfrm>
                        <a:off x="5523678" y="5029220"/>
                        <a:ext cx="3112427" cy="1106449"/>
                      </a:xfrm>
                      <a:prstGeom prst="rect">
                        <a:avLst/>
                      </a:prstGeom>
                      <a:noFill/>
                      <a:ln>
                        <a:solidFill>
                          <a:srgbClr val="FFFF00"/>
                        </a:solidFill>
                      </a:ln>
                      <a:effectLst/>
                    </p:spPr>
                  </p:pic>
                </p:oleObj>
              </mc:Fallback>
            </mc:AlternateContent>
          </a:graphicData>
        </a:graphic>
      </p:graphicFrame>
      <p:cxnSp>
        <p:nvCxnSpPr>
          <p:cNvPr id="94" name="Straight Arrow Connector 93">
            <a:extLst>
              <a:ext uri="{FF2B5EF4-FFF2-40B4-BE49-F238E27FC236}">
                <a16:creationId xmlns="" xmlns:a16="http://schemas.microsoft.com/office/drawing/2014/main" id="{5583CD7D-E07A-4D0F-9690-41E6F3E93D2E}"/>
              </a:ext>
            </a:extLst>
          </p:cNvPr>
          <p:cNvCxnSpPr>
            <a:cxnSpLocks/>
            <a:stCxn id="11" idx="3"/>
          </p:cNvCxnSpPr>
          <p:nvPr/>
        </p:nvCxnSpPr>
        <p:spPr>
          <a:xfrm>
            <a:off x="3198687" y="4929253"/>
            <a:ext cx="318526" cy="6146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84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circle(in)">
                                      <p:cBhvr>
                                        <p:cTn id="25" dur="2000"/>
                                        <p:tgtEl>
                                          <p:spTgt spid="68"/>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6" presetClass="entr" presetSubtype="16"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circle(in)">
                                      <p:cBhvr>
                                        <p:cTn id="32" dur="2000"/>
                                        <p:tgtEl>
                                          <p:spTgt spid="82"/>
                                        </p:tgtEl>
                                      </p:cBhvr>
                                    </p:animEffect>
                                  </p:childTnLst>
                                </p:cTn>
                              </p:par>
                              <p:par>
                                <p:cTn id="33" presetID="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circle(in)">
                                      <p:cBhvr>
                                        <p:cTn id="44" dur="2000"/>
                                        <p:tgtEl>
                                          <p:spTgt spid="71"/>
                                        </p:tgtEl>
                                      </p:cBhvr>
                                    </p:animEffect>
                                  </p:childTnLst>
                                </p:cTn>
                              </p:par>
                              <p:par>
                                <p:cTn id="45" presetID="2" presetClass="entr" presetSubtype="8"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par>
                                <p:cTn id="49" presetID="6" presetClass="entr" presetSubtype="16"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circle(in)">
                                      <p:cBhvr>
                                        <p:cTn id="51" dur="2000"/>
                                        <p:tgtEl>
                                          <p:spTgt spid="90"/>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6" presetClass="entr" presetSubtype="16" fill="hold"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circle(in)">
                                      <p:cBhvr>
                                        <p:cTn id="58" dur="2000"/>
                                        <p:tgtEl>
                                          <p:spTgt spid="9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1+#ppt_w/2"/>
                                          </p:val>
                                        </p:tav>
                                        <p:tav tm="100000">
                                          <p:val>
                                            <p:strVal val="#ppt_x"/>
                                          </p:val>
                                        </p:tav>
                                      </p:tavLst>
                                    </p:anim>
                                    <p:anim calcmode="lin" valueType="num">
                                      <p:cBhvr additive="base">
                                        <p:cTn id="6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0-#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fill="hold"/>
                                        <p:tgtEl>
                                          <p:spTgt spid="80"/>
                                        </p:tgtEl>
                                        <p:attrNameLst>
                                          <p:attrName>ppt_x</p:attrName>
                                        </p:attrNameLst>
                                      </p:cBhvr>
                                      <p:tavLst>
                                        <p:tav tm="0">
                                          <p:val>
                                            <p:strVal val="0-#ppt_w/2"/>
                                          </p:val>
                                        </p:tav>
                                        <p:tav tm="100000">
                                          <p:val>
                                            <p:strVal val="#ppt_x"/>
                                          </p:val>
                                        </p:tav>
                                      </p:tavLst>
                                    </p:anim>
                                    <p:anim calcmode="lin" valueType="num">
                                      <p:cBhvr additive="base">
                                        <p:cTn id="72" dur="500" fill="hold"/>
                                        <p:tgtEl>
                                          <p:spTgt spid="80"/>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0-#ppt_w/2"/>
                                          </p:val>
                                        </p:tav>
                                        <p:tav tm="100000">
                                          <p:val>
                                            <p:strVal val="#ppt_x"/>
                                          </p:val>
                                        </p:tav>
                                      </p:tavLst>
                                    </p:anim>
                                    <p:anim calcmode="lin" valueType="num">
                                      <p:cBhvr additive="base">
                                        <p:cTn id="76" dur="500" fill="hold"/>
                                        <p:tgtEl>
                                          <p:spTgt spid="66"/>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81"/>
                                        </p:tgtEl>
                                        <p:attrNameLst>
                                          <p:attrName>style.visibility</p:attrName>
                                        </p:attrNameLst>
                                      </p:cBhvr>
                                      <p:to>
                                        <p:strVal val="visible"/>
                                      </p:to>
                                    </p:set>
                                    <p:anim calcmode="lin" valueType="num">
                                      <p:cBhvr additive="base">
                                        <p:cTn id="79" dur="500" fill="hold"/>
                                        <p:tgtEl>
                                          <p:spTgt spid="81"/>
                                        </p:tgtEl>
                                        <p:attrNameLst>
                                          <p:attrName>ppt_x</p:attrName>
                                        </p:attrNameLst>
                                      </p:cBhvr>
                                      <p:tavLst>
                                        <p:tav tm="0">
                                          <p:val>
                                            <p:strVal val="0-#ppt_w/2"/>
                                          </p:val>
                                        </p:tav>
                                        <p:tav tm="100000">
                                          <p:val>
                                            <p:strVal val="#ppt_x"/>
                                          </p:val>
                                        </p:tav>
                                      </p:tavLst>
                                    </p:anim>
                                    <p:anim calcmode="lin" valueType="num">
                                      <p:cBhvr additive="base">
                                        <p:cTn id="80"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circle(in)">
                                      <p:cBhvr>
                                        <p:cTn id="90" dur="20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nodeType="click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circle(in)">
                                      <p:cBhvr>
                                        <p:cTn id="95" dur="2000"/>
                                        <p:tgtEl>
                                          <p:spTgt spid="120"/>
                                        </p:tgtEl>
                                      </p:cBhvr>
                                    </p:animEffect>
                                  </p:childTnLst>
                                </p:cTn>
                              </p:par>
                              <p:par>
                                <p:cTn id="96" presetID="2" presetClass="entr" presetSubtype="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additive="base">
                                        <p:cTn id="98" dur="500" fill="hold"/>
                                        <p:tgtEl>
                                          <p:spTgt spid="113"/>
                                        </p:tgtEl>
                                        <p:attrNameLst>
                                          <p:attrName>ppt_x</p:attrName>
                                        </p:attrNameLst>
                                      </p:cBhvr>
                                      <p:tavLst>
                                        <p:tav tm="0">
                                          <p:val>
                                            <p:strVal val="1+#ppt_w/2"/>
                                          </p:val>
                                        </p:tav>
                                        <p:tav tm="100000">
                                          <p:val>
                                            <p:strVal val="#ppt_x"/>
                                          </p:val>
                                        </p:tav>
                                      </p:tavLst>
                                    </p:anim>
                                    <p:anim calcmode="lin" valueType="num">
                                      <p:cBhvr additive="base">
                                        <p:cTn id="99" dur="500" fill="hold"/>
                                        <p:tgtEl>
                                          <p:spTgt spid="113"/>
                                        </p:tgtEl>
                                        <p:attrNameLst>
                                          <p:attrName>ppt_y</p:attrName>
                                        </p:attrNameLst>
                                      </p:cBhvr>
                                      <p:tavLst>
                                        <p:tav tm="0">
                                          <p:val>
                                            <p:strVal val="1+#ppt_h/2"/>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39"/>
                                        </p:tgtEl>
                                        <p:attrNameLst>
                                          <p:attrName>style.visibility</p:attrName>
                                        </p:attrNameLst>
                                      </p:cBhvr>
                                      <p:to>
                                        <p:strVal val="visible"/>
                                      </p:to>
                                    </p:set>
                                    <p:animEffect transition="in" filter="fade">
                                      <p:cBhvr>
                                        <p:cTn id="102" dur="1000"/>
                                        <p:tgtEl>
                                          <p:spTgt spid="139"/>
                                        </p:tgtEl>
                                      </p:cBhvr>
                                    </p:animEffect>
                                    <p:anim calcmode="lin" valueType="num">
                                      <p:cBhvr>
                                        <p:cTn id="103" dur="1000" fill="hold"/>
                                        <p:tgtEl>
                                          <p:spTgt spid="139"/>
                                        </p:tgtEl>
                                        <p:attrNameLst>
                                          <p:attrName>ppt_x</p:attrName>
                                        </p:attrNameLst>
                                      </p:cBhvr>
                                      <p:tavLst>
                                        <p:tav tm="0">
                                          <p:val>
                                            <p:strVal val="#ppt_x"/>
                                          </p:val>
                                        </p:tav>
                                        <p:tav tm="100000">
                                          <p:val>
                                            <p:strVal val="#ppt_x"/>
                                          </p:val>
                                        </p:tav>
                                      </p:tavLst>
                                    </p:anim>
                                    <p:anim calcmode="lin" valueType="num">
                                      <p:cBhvr>
                                        <p:cTn id="104" dur="1000" fill="hold"/>
                                        <p:tgtEl>
                                          <p:spTgt spid="139"/>
                                        </p:tgtEl>
                                        <p:attrNameLst>
                                          <p:attrName>ppt_y</p:attrName>
                                        </p:attrNameLst>
                                      </p:cBhvr>
                                      <p:tavLst>
                                        <p:tav tm="0">
                                          <p:val>
                                            <p:strVal val="#ppt_y+.1"/>
                                          </p:val>
                                        </p:tav>
                                        <p:tav tm="100000">
                                          <p:val>
                                            <p:strVal val="#ppt_y"/>
                                          </p:val>
                                        </p:tav>
                                      </p:tavLst>
                                    </p:anim>
                                  </p:childTnLst>
                                </p:cTn>
                              </p:par>
                              <p:par>
                                <p:cTn id="105" presetID="6" presetClass="entr" presetSubtype="16"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circle(in)">
                                      <p:cBhvr>
                                        <p:cTn id="107" dur="2000"/>
                                        <p:tgtEl>
                                          <p:spTgt spid="72"/>
                                        </p:tgtEl>
                                      </p:cBhvr>
                                    </p:animEffect>
                                  </p:childTnLst>
                                </p:cTn>
                              </p:par>
                              <p:par>
                                <p:cTn id="108" presetID="2" presetClass="entr" presetSubtype="6" fill="hold" grpId="0" nodeType="withEffect">
                                  <p:stCondLst>
                                    <p:cond delay="0"/>
                                  </p:stCondLst>
                                  <p:childTnLst>
                                    <p:set>
                                      <p:cBhvr>
                                        <p:cTn id="109" dur="1" fill="hold">
                                          <p:stCondLst>
                                            <p:cond delay="0"/>
                                          </p:stCondLst>
                                        </p:cTn>
                                        <p:tgtEl>
                                          <p:spTgt spid="115"/>
                                        </p:tgtEl>
                                        <p:attrNameLst>
                                          <p:attrName>style.visibility</p:attrName>
                                        </p:attrNameLst>
                                      </p:cBhvr>
                                      <p:to>
                                        <p:strVal val="visible"/>
                                      </p:to>
                                    </p:set>
                                    <p:anim calcmode="lin" valueType="num">
                                      <p:cBhvr additive="base">
                                        <p:cTn id="110" dur="500" fill="hold"/>
                                        <p:tgtEl>
                                          <p:spTgt spid="115"/>
                                        </p:tgtEl>
                                        <p:attrNameLst>
                                          <p:attrName>ppt_x</p:attrName>
                                        </p:attrNameLst>
                                      </p:cBhvr>
                                      <p:tavLst>
                                        <p:tav tm="0">
                                          <p:val>
                                            <p:strVal val="1+#ppt_w/2"/>
                                          </p:val>
                                        </p:tav>
                                        <p:tav tm="100000">
                                          <p:val>
                                            <p:strVal val="#ppt_x"/>
                                          </p:val>
                                        </p:tav>
                                      </p:tavLst>
                                    </p:anim>
                                    <p:anim calcmode="lin" valueType="num">
                                      <p:cBhvr additive="base">
                                        <p:cTn id="111" dur="500" fill="hold"/>
                                        <p:tgtEl>
                                          <p:spTgt spid="115"/>
                                        </p:tgtEl>
                                        <p:attrNameLst>
                                          <p:attrName>ppt_y</p:attrName>
                                        </p:attrNameLst>
                                      </p:cBhvr>
                                      <p:tavLst>
                                        <p:tav tm="0">
                                          <p:val>
                                            <p:strVal val="1+#ppt_h/2"/>
                                          </p:val>
                                        </p:tav>
                                        <p:tav tm="100000">
                                          <p:val>
                                            <p:strVal val="#ppt_y"/>
                                          </p:val>
                                        </p:tav>
                                      </p:tavLst>
                                    </p:anim>
                                  </p:childTnLst>
                                </p:cTn>
                              </p:par>
                              <p:par>
                                <p:cTn id="112" presetID="6" presetClass="entr" presetSubtype="16" fill="hold" nodeType="withEffect">
                                  <p:stCondLst>
                                    <p:cond delay="0"/>
                                  </p:stCondLst>
                                  <p:childTnLst>
                                    <p:set>
                                      <p:cBhvr>
                                        <p:cTn id="113" dur="1" fill="hold">
                                          <p:stCondLst>
                                            <p:cond delay="0"/>
                                          </p:stCondLst>
                                        </p:cTn>
                                        <p:tgtEl>
                                          <p:spTgt spid="142"/>
                                        </p:tgtEl>
                                        <p:attrNameLst>
                                          <p:attrName>style.visibility</p:attrName>
                                        </p:attrNameLst>
                                      </p:cBhvr>
                                      <p:to>
                                        <p:strVal val="visible"/>
                                      </p:to>
                                    </p:set>
                                    <p:animEffect transition="in" filter="circle(in)">
                                      <p:cBhvr>
                                        <p:cTn id="114" dur="2000"/>
                                        <p:tgtEl>
                                          <p:spTgt spid="142"/>
                                        </p:tgtEl>
                                      </p:cBhvr>
                                    </p:animEffect>
                                  </p:childTnLst>
                                </p:cTn>
                              </p:par>
                              <p:par>
                                <p:cTn id="115" presetID="6" presetClass="entr" presetSubtype="16"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circle(in)">
                                      <p:cBhvr>
                                        <p:cTn id="117" dur="2000"/>
                                        <p:tgtEl>
                                          <p:spTgt spid="78"/>
                                        </p:tgtEl>
                                      </p:cBhvr>
                                    </p:animEffect>
                                  </p:childTnLst>
                                </p:cTn>
                              </p:par>
                              <p:par>
                                <p:cTn id="118" presetID="2" presetClass="entr" presetSubtype="2" fill="hold" nodeType="withEffect">
                                  <p:stCondLst>
                                    <p:cond delay="0"/>
                                  </p:stCondLst>
                                  <p:childTnLst>
                                    <p:set>
                                      <p:cBhvr>
                                        <p:cTn id="119" dur="1" fill="hold">
                                          <p:stCondLst>
                                            <p:cond delay="0"/>
                                          </p:stCondLst>
                                        </p:cTn>
                                        <p:tgtEl>
                                          <p:spTgt spid="94"/>
                                        </p:tgtEl>
                                        <p:attrNameLst>
                                          <p:attrName>style.visibility</p:attrName>
                                        </p:attrNameLst>
                                      </p:cBhvr>
                                      <p:to>
                                        <p:strVal val="visible"/>
                                      </p:to>
                                    </p:set>
                                    <p:anim calcmode="lin" valueType="num">
                                      <p:cBhvr additive="base">
                                        <p:cTn id="120" dur="500" fill="hold"/>
                                        <p:tgtEl>
                                          <p:spTgt spid="94"/>
                                        </p:tgtEl>
                                        <p:attrNameLst>
                                          <p:attrName>ppt_x</p:attrName>
                                        </p:attrNameLst>
                                      </p:cBhvr>
                                      <p:tavLst>
                                        <p:tav tm="0">
                                          <p:val>
                                            <p:strVal val="1+#ppt_w/2"/>
                                          </p:val>
                                        </p:tav>
                                        <p:tav tm="100000">
                                          <p:val>
                                            <p:strVal val="#ppt_x"/>
                                          </p:val>
                                        </p:tav>
                                      </p:tavLst>
                                    </p:anim>
                                    <p:anim calcmode="lin" valueType="num">
                                      <p:cBhvr additive="base">
                                        <p:cTn id="121" dur="500"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38" grpId="0" animBg="1"/>
      <p:bldP spid="48" grpId="0" animBg="1"/>
      <p:bldP spid="49" grpId="0" animBg="1"/>
      <p:bldP spid="113" grpId="0" animBg="1"/>
      <p:bldP spid="115" grpId="0" animBg="1"/>
      <p:bldP spid="80" grpId="0" animBg="1"/>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802289" y="3822767"/>
            <a:ext cx="906970" cy="1303422"/>
          </a:xfrm>
          <a:prstGeom prst="rect">
            <a:avLst/>
          </a:prstGeom>
        </p:spPr>
      </p:pic>
    </p:spTree>
    <p:extLst>
      <p:ext uri="{BB962C8B-B14F-4D97-AF65-F5344CB8AC3E}">
        <p14:creationId xmlns:p14="http://schemas.microsoft.com/office/powerpoint/2010/main" val="829339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hlinkClick r:id="rId3" action="ppaction://hlinksldjump"/>
            <a:extLst>
              <a:ext uri="{FF2B5EF4-FFF2-40B4-BE49-F238E27FC236}">
                <a16:creationId xmlns="" xmlns:a16="http://schemas.microsoft.com/office/drawing/2014/main" id="{D5B66BF9-60E8-4F8D-A37F-751E2996FC65}"/>
              </a:ext>
            </a:extLst>
          </p:cNvPr>
          <p:cNvSpPr/>
          <p:nvPr/>
        </p:nvSpPr>
        <p:spPr>
          <a:xfrm>
            <a:off x="3007283" y="872358"/>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PHÉP CỘNG HAI SỐ NGUYÊN</a:t>
            </a:r>
          </a:p>
        </p:txBody>
      </p:sp>
      <p:sp>
        <p:nvSpPr>
          <p:cNvPr id="7" name="Rectangle: Rounded Corners 6">
            <a:hlinkClick r:id="rId4" tooltip="https://www.youtube.com/watch?v=jimeO8p0xbk&amp;t=1201s"/>
            <a:extLst>
              <a:ext uri="{FF2B5EF4-FFF2-40B4-BE49-F238E27FC236}">
                <a16:creationId xmlns="" xmlns:a16="http://schemas.microsoft.com/office/drawing/2014/main" id="{AE49FAF8-B9E5-451E-BA24-AC6FE4150D9E}"/>
              </a:ext>
            </a:extLst>
          </p:cNvPr>
          <p:cNvSpPr/>
          <p:nvPr/>
        </p:nvSpPr>
        <p:spPr>
          <a:xfrm>
            <a:off x="3007283" y="4468472"/>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QUY ĐỒNG MẪU SỐ NHIỀU PHÂN SỐ</a:t>
            </a:r>
          </a:p>
        </p:txBody>
      </p:sp>
      <p:sp>
        <p:nvSpPr>
          <p:cNvPr id="9" name="Rectangle: Rounded Corners 8">
            <a:hlinkClick r:id="rId5" action="ppaction://hlinksldjump"/>
            <a:extLst>
              <a:ext uri="{FF2B5EF4-FFF2-40B4-BE49-F238E27FC236}">
                <a16:creationId xmlns="" xmlns:a16="http://schemas.microsoft.com/office/drawing/2014/main" id="{DB16DAF3-7F52-401F-A90C-27D67B7D04B0}"/>
              </a:ext>
            </a:extLst>
          </p:cNvPr>
          <p:cNvSpPr/>
          <p:nvPr/>
        </p:nvSpPr>
        <p:spPr>
          <a:xfrm>
            <a:off x="3007283" y="2670415"/>
            <a:ext cx="5755727" cy="571764"/>
          </a:xfrm>
          <a:prstGeom prst="roundRect">
            <a:avLst/>
          </a:prstGeom>
          <a:solidFill>
            <a:srgbClr val="FFFF00"/>
          </a:solidFill>
          <a:ln w="28575">
            <a:solidFill>
              <a:schemeClr val="bg1"/>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p>
            <a:pPr algn="ctr">
              <a:lnSpc>
                <a:spcPct val="90000"/>
              </a:lnSpc>
              <a:spcBef>
                <a:spcPct val="0"/>
              </a:spcBef>
            </a:pPr>
            <a:r>
              <a:rPr lang="en-US" sz="2400" b="1" dirty="0">
                <a:solidFill>
                  <a:srgbClr val="002060"/>
                </a:solidFill>
                <a:latin typeface="Times New Roman" panose="02020603050405020304" pitchFamily="18" charset="0"/>
                <a:cs typeface="Times New Roman" panose="02020603050405020304" pitchFamily="18" charset="0"/>
              </a:rPr>
              <a:t>TÍNH CHẤT C</a:t>
            </a:r>
            <a:r>
              <a:rPr lang="vi-VN" sz="2400" b="1" dirty="0">
                <a:solidFill>
                  <a:srgbClr val="002060"/>
                </a:solidFill>
                <a:latin typeface="Times New Roman" panose="02020603050405020304" pitchFamily="18" charset="0"/>
                <a:cs typeface="Times New Roman" panose="02020603050405020304" pitchFamily="18" charset="0"/>
              </a:rPr>
              <a:t>Ơ</a:t>
            </a:r>
            <a:r>
              <a:rPr lang="en-US" sz="2400" b="1" dirty="0">
                <a:solidFill>
                  <a:srgbClr val="002060"/>
                </a:solidFill>
                <a:latin typeface="Times New Roman" panose="02020603050405020304" pitchFamily="18" charset="0"/>
                <a:cs typeface="Times New Roman" panose="02020603050405020304" pitchFamily="18" charset="0"/>
              </a:rPr>
              <a:t> BẢN CỦA PHÉP CỘNG SỐ NGUYÊN</a:t>
            </a:r>
          </a:p>
        </p:txBody>
      </p:sp>
      <p:sp>
        <p:nvSpPr>
          <p:cNvPr id="11" name="Oval 10">
            <a:extLst>
              <a:ext uri="{FF2B5EF4-FFF2-40B4-BE49-F238E27FC236}">
                <a16:creationId xmlns="" xmlns:a16="http://schemas.microsoft.com/office/drawing/2014/main" id="{E9A3D1D0-B81C-491C-8627-CDCBB002B8EE}"/>
              </a:ext>
            </a:extLst>
          </p:cNvPr>
          <p:cNvSpPr/>
          <p:nvPr/>
        </p:nvSpPr>
        <p:spPr>
          <a:xfrm>
            <a:off x="416019" y="1753409"/>
            <a:ext cx="1881419" cy="2405817"/>
          </a:xfrm>
          <a:prstGeom prst="ellipse">
            <a:avLst/>
          </a:prstGeom>
          <a:solidFill>
            <a:srgbClr val="FFFF00"/>
          </a:solidFill>
          <a:ln w="38100">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rgbClr val="7030A0"/>
                </a:solidFill>
                <a:latin typeface="Times New Roman" panose="02020603050405020304" pitchFamily="18" charset="0"/>
                <a:cs typeface="Times New Roman" panose="02020603050405020304" pitchFamily="18" charset="0"/>
              </a:rPr>
              <a:t>MỘT SỐ KIẾN THỨC LIÊN QUAN</a:t>
            </a:r>
          </a:p>
        </p:txBody>
      </p:sp>
      <p:cxnSp>
        <p:nvCxnSpPr>
          <p:cNvPr id="13" name="Straight Arrow Connector 12">
            <a:extLst>
              <a:ext uri="{FF2B5EF4-FFF2-40B4-BE49-F238E27FC236}">
                <a16:creationId xmlns="" xmlns:a16="http://schemas.microsoft.com/office/drawing/2014/main" id="{B0562482-31E5-434D-98E1-CAF07F20EEB5}"/>
              </a:ext>
            </a:extLst>
          </p:cNvPr>
          <p:cNvCxnSpPr>
            <a:cxnSpLocks/>
            <a:stCxn id="11" idx="6"/>
            <a:endCxn id="7" idx="1"/>
          </p:cNvCxnSpPr>
          <p:nvPr/>
        </p:nvCxnSpPr>
        <p:spPr>
          <a:xfrm>
            <a:off x="2297429" y="2956298"/>
            <a:ext cx="709845" cy="1798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A723DD70-9169-4C14-B30B-9CFFA595500B}"/>
              </a:ext>
            </a:extLst>
          </p:cNvPr>
          <p:cNvCxnSpPr>
            <a:cxnSpLocks/>
            <a:stCxn id="11" idx="6"/>
            <a:endCxn id="9" idx="1"/>
          </p:cNvCxnSpPr>
          <p:nvPr/>
        </p:nvCxnSpPr>
        <p:spPr>
          <a:xfrm flipV="1">
            <a:off x="2297429" y="2956317"/>
            <a:ext cx="70984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6F1B0E6F-F070-4977-A67A-B8BF32B89F36}"/>
              </a:ext>
            </a:extLst>
          </p:cNvPr>
          <p:cNvCxnSpPr>
            <a:cxnSpLocks/>
            <a:stCxn id="11" idx="6"/>
            <a:endCxn id="5" idx="1"/>
          </p:cNvCxnSpPr>
          <p:nvPr/>
        </p:nvCxnSpPr>
        <p:spPr>
          <a:xfrm flipV="1">
            <a:off x="2297429" y="1158240"/>
            <a:ext cx="709845" cy="1798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863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7"/>
            <a:ext cx="9156700" cy="685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723618"/>
            <a:ext cx="9144000" cy="26852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387" y="1786731"/>
            <a:ext cx="23717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757382"/>
            <a:ext cx="106045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225" y="5181600"/>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181600"/>
            <a:ext cx="10366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5221" y="5408901"/>
            <a:ext cx="1036637"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983090"/>
            <a:ext cx="12128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5198" y="4395643"/>
            <a:ext cx="1225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838200"/>
            <a:ext cx="10541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44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772779" y="4733160"/>
            <a:ext cx="1308038" cy="1413360"/>
          </a:xfrm>
          <a:prstGeom prst="rect">
            <a:avLst/>
          </a:prstGeom>
        </p:spPr>
      </p:pic>
      <p:sp>
        <p:nvSpPr>
          <p:cNvPr id="16" name="TextBox 15"/>
          <p:cNvSpPr txBox="1"/>
          <p:nvPr/>
        </p:nvSpPr>
        <p:spPr>
          <a:xfrm>
            <a:off x="0" y="152400"/>
            <a:ext cx="8915400" cy="317009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4000" dirty="0"/>
              <a:t>      </a:t>
            </a:r>
            <a:r>
              <a:rPr lang="en-US" sz="4000" dirty="0">
                <a:latin typeface="Times New Roman" pitchFamily="18" charset="0"/>
                <a:cs typeface="Times New Roman" pitchFamily="18" charset="0"/>
              </a:rPr>
              <a:t>Thái Bình Dương bao phủ khoảng    bề mặt Trái Đất, Đại Tây Dương bao phủ khoảng   bề mặt Trái Đất. Vậy Thái Bình Dương và Đại Tây Dương bao phủ khoảng bao nhiêu phần bề mặt Trái Đất?</a:t>
            </a:r>
          </a:p>
        </p:txBody>
      </p:sp>
      <p:sp>
        <p:nvSpPr>
          <p:cNvPr id="17" name="TextBox 16"/>
          <p:cNvSpPr txBox="1"/>
          <p:nvPr/>
        </p:nvSpPr>
        <p:spPr>
          <a:xfrm>
            <a:off x="2771675" y="3645692"/>
            <a:ext cx="5655123" cy="2400657"/>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dirty="0"/>
              <a:t> </a:t>
            </a:r>
            <a:r>
              <a:rPr lang="en-US" sz="3500" dirty="0">
                <a:latin typeface="Times New Roman" pitchFamily="18" charset="0"/>
                <a:cs typeface="Times New Roman" pitchFamily="18" charset="0"/>
              </a:rPr>
              <a:t>Ta có:</a:t>
            </a:r>
          </a:p>
          <a:p>
            <a:r>
              <a:rPr lang="en-US" sz="3500" dirty="0">
                <a:latin typeface="Times New Roman" pitchFamily="18" charset="0"/>
                <a:cs typeface="Times New Roman" pitchFamily="18" charset="0"/>
              </a:rPr>
              <a:t>Vậy Thái Bình Dương và Đại Tây Dương bao phủ khoảng                            phần bề mặt Trái Đất.</a:t>
            </a:r>
            <a:endParaRPr lang="en-US" sz="3500" dirty="0"/>
          </a:p>
        </p:txBody>
      </p:sp>
      <p:pic>
        <p:nvPicPr>
          <p:cNvPr id="2150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4578280"/>
            <a:ext cx="9080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503" y="5439839"/>
            <a:ext cx="1109663" cy="119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085166362"/>
              </p:ext>
            </p:extLst>
          </p:nvPr>
        </p:nvGraphicFramePr>
        <p:xfrm>
          <a:off x="1702593" y="1324615"/>
          <a:ext cx="392113" cy="825668"/>
        </p:xfrm>
        <a:graphic>
          <a:graphicData uri="http://schemas.openxmlformats.org/presentationml/2006/ole">
            <mc:AlternateContent xmlns:mc="http://schemas.openxmlformats.org/markup-compatibility/2006">
              <mc:Choice xmlns:v="urn:schemas-microsoft-com:vml" Requires="v">
                <p:oleObj spid="_x0000_s11410" name="Equation" r:id="rId11" imgW="215640" imgH="672840" progId="Equation.DSMT4">
                  <p:embed/>
                </p:oleObj>
              </mc:Choice>
              <mc:Fallback>
                <p:oleObj name="Equation" r:id="rId11" imgW="215640" imgH="672840" progId="Equation.DSMT4">
                  <p:embed/>
                  <p:pic>
                    <p:nvPicPr>
                      <p:cNvPr id="0" name=""/>
                      <p:cNvPicPr/>
                      <p:nvPr/>
                    </p:nvPicPr>
                    <p:blipFill>
                      <a:blip r:embed="rId12"/>
                      <a:stretch>
                        <a:fillRect/>
                      </a:stretch>
                    </p:blipFill>
                    <p:spPr>
                      <a:xfrm>
                        <a:off x="1702593" y="1324615"/>
                        <a:ext cx="392113" cy="82566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89682106"/>
              </p:ext>
            </p:extLst>
          </p:nvPr>
        </p:nvGraphicFramePr>
        <p:xfrm>
          <a:off x="7935883" y="93861"/>
          <a:ext cx="293717" cy="972939"/>
        </p:xfrm>
        <a:graphic>
          <a:graphicData uri="http://schemas.openxmlformats.org/presentationml/2006/ole">
            <mc:AlternateContent xmlns:mc="http://schemas.openxmlformats.org/markup-compatibility/2006">
              <mc:Choice xmlns:v="urn:schemas-microsoft-com:vml" Requires="v">
                <p:oleObj spid="_x0000_s11411" name="Equation" r:id="rId13" imgW="203040" imgH="672840" progId="Equation.DSMT4">
                  <p:embed/>
                </p:oleObj>
              </mc:Choice>
              <mc:Fallback>
                <p:oleObj name="Equation" r:id="rId13" imgW="203040" imgH="672840" progId="Equation.DSMT4">
                  <p:embed/>
                  <p:pic>
                    <p:nvPicPr>
                      <p:cNvPr id="0" name=""/>
                      <p:cNvPicPr/>
                      <p:nvPr/>
                    </p:nvPicPr>
                    <p:blipFill>
                      <a:blip r:embed="rId14"/>
                      <a:stretch>
                        <a:fillRect/>
                      </a:stretch>
                    </p:blipFill>
                    <p:spPr>
                      <a:xfrm>
                        <a:off x="7935883" y="93861"/>
                        <a:ext cx="293717" cy="9729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00305513"/>
              </p:ext>
            </p:extLst>
          </p:nvPr>
        </p:nvGraphicFramePr>
        <p:xfrm>
          <a:off x="4648200" y="3645692"/>
          <a:ext cx="1193800" cy="673100"/>
        </p:xfrm>
        <a:graphic>
          <a:graphicData uri="http://schemas.openxmlformats.org/presentationml/2006/ole">
            <mc:AlternateContent xmlns:mc="http://schemas.openxmlformats.org/markup-compatibility/2006">
              <mc:Choice xmlns:v="urn:schemas-microsoft-com:vml" Requires="v">
                <p:oleObj spid="_x0000_s11412" name="Equation" r:id="rId15" imgW="1193760" imgH="672840" progId="Equation.DSMT4">
                  <p:embed/>
                </p:oleObj>
              </mc:Choice>
              <mc:Fallback>
                <p:oleObj name="Equation" r:id="rId15" imgW="1193760" imgH="672840" progId="Equation.DSMT4">
                  <p:embed/>
                  <p:pic>
                    <p:nvPicPr>
                      <p:cNvPr id="0" name=""/>
                      <p:cNvPicPr/>
                      <p:nvPr/>
                    </p:nvPicPr>
                    <p:blipFill>
                      <a:blip r:embed="rId16"/>
                      <a:stretch>
                        <a:fillRect/>
                      </a:stretch>
                    </p:blipFill>
                    <p:spPr>
                      <a:xfrm>
                        <a:off x="4648200" y="3645692"/>
                        <a:ext cx="1193800" cy="673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67191778"/>
              </p:ext>
            </p:extLst>
          </p:nvPr>
        </p:nvGraphicFramePr>
        <p:xfrm>
          <a:off x="7907066" y="4890128"/>
          <a:ext cx="330200" cy="673100"/>
        </p:xfrm>
        <a:graphic>
          <a:graphicData uri="http://schemas.openxmlformats.org/presentationml/2006/ole">
            <mc:AlternateContent xmlns:mc="http://schemas.openxmlformats.org/markup-compatibility/2006">
              <mc:Choice xmlns:v="urn:schemas-microsoft-com:vml" Requires="v">
                <p:oleObj spid="_x0000_s11413" name="Equation" r:id="rId17" imgW="330120" imgH="672840" progId="Equation.DSMT4">
                  <p:embed/>
                </p:oleObj>
              </mc:Choice>
              <mc:Fallback>
                <p:oleObj name="Equation" r:id="rId17" imgW="330120" imgH="672840" progId="Equation.DSMT4">
                  <p:embed/>
                  <p:pic>
                    <p:nvPicPr>
                      <p:cNvPr id="0" name=""/>
                      <p:cNvPicPr/>
                      <p:nvPr/>
                    </p:nvPicPr>
                    <p:blipFill>
                      <a:blip r:embed="rId18"/>
                      <a:stretch>
                        <a:fillRect/>
                      </a:stretch>
                    </p:blipFill>
                    <p:spPr>
                      <a:xfrm>
                        <a:off x="7907066" y="4890128"/>
                        <a:ext cx="330200" cy="673100"/>
                      </a:xfrm>
                      <a:prstGeom prst="rect">
                        <a:avLst/>
                      </a:prstGeom>
                    </p:spPr>
                  </p:pic>
                </p:oleObj>
              </mc:Fallback>
            </mc:AlternateContent>
          </a:graphicData>
        </a:graphic>
      </p:graphicFrame>
      <p:pic>
        <p:nvPicPr>
          <p:cNvPr id="13" name="ChuEchConBeat-V.A-408969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96312" y="212665"/>
            <a:ext cx="410817" cy="410817"/>
          </a:xfrm>
          <a:prstGeom prst="rect">
            <a:avLst/>
          </a:prstGeom>
        </p:spPr>
      </p:pic>
    </p:spTree>
    <p:extLst>
      <p:ext uri="{BB962C8B-B14F-4D97-AF65-F5344CB8AC3E}">
        <p14:creationId xmlns:p14="http://schemas.microsoft.com/office/powerpoint/2010/main" val="8056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641"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1000"/>
                                        <p:tgtEl>
                                          <p:spTgt spid="17"/>
                                        </p:tgtEl>
                                      </p:cBhvr>
                                    </p:animEffect>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661851" y="1257300"/>
            <a:ext cx="7620000" cy="4267200"/>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headEnd/>
            <a:tailEnd/>
          </a:ln>
        </p:spPr>
        <p:txBody>
          <a:bodyPr wrap="none" anchor="ctr"/>
          <a:lstStyle/>
          <a:p>
            <a:endParaRPr lang="vi-VN" sz="1800" b="0"/>
          </a:p>
        </p:txBody>
      </p:sp>
      <p:pic>
        <p:nvPicPr>
          <p:cNvPr id="22531" name="Picture 3" descr="huy0002"/>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l="16280" t="70937" r="26047" b="9718"/>
          <a:stretch>
            <a:fillRect/>
          </a:stretch>
        </p:blipFill>
        <p:spPr bwMode="auto">
          <a:xfrm>
            <a:off x="5847852" y="1547812"/>
            <a:ext cx="23447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861560" y="1828800"/>
            <a:ext cx="4968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r>
              <a:rPr lang="en-US" sz="2400" dirty="0"/>
              <a:t>- Ôn kiến thức “Phép cộng phân số”</a:t>
            </a:r>
            <a:r>
              <a:rPr lang="en-US" sz="2400" b="0" dirty="0"/>
              <a:t>.</a:t>
            </a:r>
          </a:p>
          <a:p>
            <a:pPr eaLnBrk="1" hangingPunct="1"/>
            <a:r>
              <a:rPr lang="en-US" sz="2400" dirty="0"/>
              <a:t>- Làm bài tập 1;3 (SGK/18)</a:t>
            </a:r>
          </a:p>
          <a:p>
            <a:pPr eaLnBrk="1" hangingPunct="1"/>
            <a:r>
              <a:rPr lang="en-US" sz="2400" dirty="0"/>
              <a:t>- Chuẩn bị trước phần còn lại: “Phép cộng và phép trừ phân số”.</a:t>
            </a:r>
          </a:p>
          <a:p>
            <a:pPr lvl="1" eaLnBrk="1" hangingPunct="1">
              <a:spcBef>
                <a:spcPct val="50000"/>
              </a:spcBef>
            </a:pPr>
            <a:endParaRPr lang="en-US" sz="2400" dirty="0"/>
          </a:p>
        </p:txBody>
      </p:sp>
      <p:sp>
        <p:nvSpPr>
          <p:cNvPr id="22533" name="Text Box 58"/>
          <p:cNvSpPr txBox="1">
            <a:spLocks noChangeArrowheads="1"/>
          </p:cNvSpPr>
          <p:nvPr/>
        </p:nvSpPr>
        <p:spPr bwMode="auto">
          <a:xfrm>
            <a:off x="2514600" y="781116"/>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spcBef>
                <a:spcPct val="50000"/>
              </a:spcBef>
            </a:pPr>
            <a:r>
              <a:rPr lang="en-US" sz="2800" dirty="0">
                <a:solidFill>
                  <a:srgbClr val="0000FF"/>
                </a:solidFill>
              </a:rPr>
              <a:t> Hướng dẫn về</a:t>
            </a:r>
            <a:r>
              <a:rPr lang="en-US" sz="2800" i="1" dirty="0">
                <a:solidFill>
                  <a:srgbClr val="0000FF"/>
                </a:solidFill>
              </a:rPr>
              <a:t> </a:t>
            </a:r>
            <a:r>
              <a:rPr lang="en-US" sz="2800" dirty="0">
                <a:solidFill>
                  <a:srgbClr val="0000FF"/>
                </a:solidFill>
              </a:rPr>
              <a:t>nhà</a:t>
            </a:r>
          </a:p>
        </p:txBody>
      </p:sp>
    </p:spTree>
    <p:extLst>
      <p:ext uri="{BB962C8B-B14F-4D97-AF65-F5344CB8AC3E}">
        <p14:creationId xmlns:p14="http://schemas.microsoft.com/office/powerpoint/2010/main" val="3520241341"/>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04800" y="0"/>
            <a:ext cx="883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algn="ctr">
              <a:spcBef>
                <a:spcPct val="50000"/>
              </a:spcBef>
            </a:pPr>
            <a:r>
              <a:rPr lang="en-US" sz="6100" i="1" dirty="0">
                <a:solidFill>
                  <a:srgbClr val="0000FF"/>
                </a:solidFill>
                <a:latin typeface="VNI-Times" pitchFamily="2" charset="0"/>
              </a:rPr>
              <a:t>Xin </a:t>
            </a:r>
            <a:r>
              <a:rPr lang="en-US" sz="6100" i="1" dirty="0" err="1">
                <a:solidFill>
                  <a:srgbClr val="0000FF"/>
                </a:solidFill>
                <a:latin typeface="VNI-Times" pitchFamily="2" charset="0"/>
              </a:rPr>
              <a:t>chaân</a:t>
            </a:r>
            <a:r>
              <a:rPr lang="en-US" sz="6100" i="1" dirty="0">
                <a:solidFill>
                  <a:srgbClr val="0000FF"/>
                </a:solidFill>
                <a:latin typeface="VNI-Times" pitchFamily="2" charset="0"/>
              </a:rPr>
              <a:t> </a:t>
            </a:r>
            <a:r>
              <a:rPr lang="en-US" sz="6100" i="1" dirty="0" err="1">
                <a:solidFill>
                  <a:srgbClr val="0000FF"/>
                </a:solidFill>
                <a:latin typeface="VNI-Times" pitchFamily="2" charset="0"/>
              </a:rPr>
              <a:t>thaønh</a:t>
            </a:r>
            <a:r>
              <a:rPr lang="en-US" sz="6100" i="1" dirty="0">
                <a:solidFill>
                  <a:srgbClr val="0000FF"/>
                </a:solidFill>
                <a:latin typeface="VNI-Times" pitchFamily="2" charset="0"/>
              </a:rPr>
              <a:t> </a:t>
            </a:r>
            <a:r>
              <a:rPr lang="en-US" sz="6100" i="1" dirty="0" err="1">
                <a:solidFill>
                  <a:srgbClr val="0000FF"/>
                </a:solidFill>
                <a:latin typeface="VNI-Times" pitchFamily="2" charset="0"/>
              </a:rPr>
              <a:t>caûm</a:t>
            </a:r>
            <a:r>
              <a:rPr lang="en-US" sz="6100" i="1" dirty="0">
                <a:solidFill>
                  <a:srgbClr val="0000FF"/>
                </a:solidFill>
                <a:latin typeface="VNI-Times" pitchFamily="2" charset="0"/>
              </a:rPr>
              <a:t> ôn</a:t>
            </a:r>
            <a:r>
              <a:rPr lang="en-US" sz="6100" i="1" dirty="0">
                <a:solidFill>
                  <a:srgbClr val="0000FF"/>
                </a:solidFill>
                <a:latin typeface="Times New Roman" pitchFamily="18" charset="0"/>
              </a:rPr>
              <a:t> !</a:t>
            </a:r>
          </a:p>
        </p:txBody>
      </p:sp>
      <p:pic>
        <p:nvPicPr>
          <p:cNvPr id="24579" name="Picture 3"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2" y="4070370"/>
            <a:ext cx="15525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1"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825" y="4121150"/>
            <a:ext cx="15509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2"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813"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427" y="54864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375" y="328453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027"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7" y="5318125"/>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5300663"/>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AG00373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6050" flipH="1">
            <a:off x="-448234" y="1314246"/>
            <a:ext cx="220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j021576.wav">
            <a:hlinkClick r:id="" action="ppaction://media"/>
          </p:cNvPr>
          <p:cNvPicPr>
            <a:picLocks noGrp="1" noChangeAspect="1" noChangeArrowheads="1"/>
          </p:cNvPicPr>
          <p:nvPr>
            <p:ph idx="4294967295"/>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395288" y="6237288"/>
            <a:ext cx="304800" cy="304800"/>
          </a:xfrm>
        </p:spPr>
      </p:pic>
      <p:pic>
        <p:nvPicPr>
          <p:cNvPr id="146448" name="Picture 16"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0968103" flipH="1">
            <a:off x="546101" y="3409950"/>
            <a:ext cx="11223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3DBUTT~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78110" y="2384425"/>
            <a:ext cx="12303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22377">
            <a:off x="5334001" y="1524000"/>
            <a:ext cx="9779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AG00130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508500"/>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AG00130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4652963"/>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2411" y="4838700"/>
            <a:ext cx="2717801"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2"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97676" y="4929188"/>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3"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6375" y="4797425"/>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4"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300" y="351948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0975" y="3429000"/>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girl_graduate_waving_md_clr.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53" y="3595186"/>
            <a:ext cx="1757053" cy="266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768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1000" fill="hold"/>
                                        <p:tgtEl>
                                          <p:spTgt spid="146434"/>
                                        </p:tgtEl>
                                        <p:attrNameLst>
                                          <p:attrName>ppt_x</p:attrName>
                                        </p:attrNameLst>
                                      </p:cBhvr>
                                      <p:tavLst>
                                        <p:tav tm="0">
                                          <p:val>
                                            <p:strVal val="0-#ppt_w/2"/>
                                          </p:val>
                                        </p:tav>
                                        <p:tav tm="100000">
                                          <p:val>
                                            <p:strVal val="#ppt_x"/>
                                          </p:val>
                                        </p:tav>
                                      </p:tavLst>
                                    </p:anim>
                                    <p:anim calcmode="lin" valueType="num">
                                      <p:cBhvr additive="base">
                                        <p:cTn id="8" dur="1000" fill="hold"/>
                                        <p:tgtEl>
                                          <p:spTgt spid="1464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mph" presetSubtype="2" repeatCount="indefinite" fill="hold" grpId="1" nodeType="afterEffect">
                                  <p:stCondLst>
                                    <p:cond delay="0"/>
                                  </p:stCondLst>
                                  <p:endCondLst>
                                    <p:cond evt="onNext" delay="0">
                                      <p:tgtEl>
                                        <p:sldTgt/>
                                      </p:tgtEl>
                                    </p:cond>
                                  </p:endCondLst>
                                  <p:childTnLst>
                                    <p:animClr clrSpc="rgb" dir="cw">
                                      <p:cBhvr override="childStyle">
                                        <p:cTn id="11" dur="2000" fill="hold"/>
                                        <p:tgtEl>
                                          <p:spTgt spid="146434"/>
                                        </p:tgtEl>
                                        <p:attrNameLst>
                                          <p:attrName>style.color</p:attrName>
                                        </p:attrNameLst>
                                      </p:cBhvr>
                                      <p:to>
                                        <a:srgbClr val="EA10A1"/>
                                      </p:to>
                                    </p:animClr>
                                  </p:childTnLst>
                                </p:cTn>
                              </p:par>
                            </p:childTnLst>
                          </p:cTn>
                        </p:par>
                        <p:par>
                          <p:cTn id="12" fill="hold" nodeType="afterGroup">
                            <p:stCondLst>
                              <p:cond delay="3000"/>
                            </p:stCondLst>
                            <p:childTnLst>
                              <p:par>
                                <p:cTn id="13" presetID="2" presetClass="entr" presetSubtype="8" fill="hold" nodeType="afterEffect">
                                  <p:stCondLst>
                                    <p:cond delay="0"/>
                                  </p:stCondLst>
                                  <p:childTnLst>
                                    <p:set>
                                      <p:cBhvr>
                                        <p:cTn id="14" dur="1" fill="hold">
                                          <p:stCondLst>
                                            <p:cond delay="0"/>
                                          </p:stCondLst>
                                        </p:cTn>
                                        <p:tgtEl>
                                          <p:spTgt spid="146446"/>
                                        </p:tgtEl>
                                        <p:attrNameLst>
                                          <p:attrName>style.visibility</p:attrName>
                                        </p:attrNameLst>
                                      </p:cBhvr>
                                      <p:to>
                                        <p:strVal val="visible"/>
                                      </p:to>
                                    </p:set>
                                    <p:anim calcmode="lin" valueType="num">
                                      <p:cBhvr additive="base">
                                        <p:cTn id="15" dur="1000" fill="hold"/>
                                        <p:tgtEl>
                                          <p:spTgt spid="146446"/>
                                        </p:tgtEl>
                                        <p:attrNameLst>
                                          <p:attrName>ppt_x</p:attrName>
                                        </p:attrNameLst>
                                      </p:cBhvr>
                                      <p:tavLst>
                                        <p:tav tm="0">
                                          <p:val>
                                            <p:strVal val="0-#ppt_w/2"/>
                                          </p:val>
                                        </p:tav>
                                        <p:tav tm="100000">
                                          <p:val>
                                            <p:strVal val="#ppt_x"/>
                                          </p:val>
                                        </p:tav>
                                      </p:tavLst>
                                    </p:anim>
                                    <p:anim calcmode="lin" valueType="num">
                                      <p:cBhvr additive="base">
                                        <p:cTn id="16" dur="1000" fill="hold"/>
                                        <p:tgtEl>
                                          <p:spTgt spid="1464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LAP.WAV"/>
                                        </p:tgtEl>
                                      </p:cMediaNode>
                                    </p:audio>
                                  </p:subTnLst>
                                </p:cTn>
                              </p:par>
                              <p:par>
                                <p:cTn id="17" presetID="26" presetClass="path" presetSubtype="0" repeatCount="indefinite" accel="50000" decel="50000" fill="hold" nodeType="withEffect">
                                  <p:stCondLst>
                                    <p:cond delay="500"/>
                                  </p:stCondLst>
                                  <p:childTnLst>
                                    <p:animMotion origin="layout" path="M -0.12101 0.16882 C -0.12101 0.24468 -0.08351 0.30689 -0.03768 0.30689 C 0.01597 0.30689 0.03576 0.23797 0.04392 0.19634 L 0.05243 0.1413 C 0.06076 0.09967 0.08142 0.03075 0.14236 0.03075 C 0.18142 0.03075 0.22587 0.09297 0.22587 0.16882 C 0.22587 0.24468 0.18142 0.30689 0.14236 0.30689 C 0.08142 0.30689 0.06076 0.23797 0.05243 0.19634 L 0.04392 0.1413 C 0.03576 0.09967 0.01597 0.03075 -0.03768 0.03075 C -0.08351 0.03075 -0.12101 0.09297 -0.11111 0.182 C -0.11111 0.18223 -0.12101 0.16882 -0.12101 0.16905 Z " pathEditMode="relative" rAng="0" ptsTypes="ffFffffFffff">
                                      <p:cBhvr>
                                        <p:cTn id="18" dur="3000" fill="hold"/>
                                        <p:tgtEl>
                                          <p:spTgt spid="146448"/>
                                        </p:tgtEl>
                                        <p:attrNameLst>
                                          <p:attrName>ppt_x</p:attrName>
                                          <p:attrName>ppt_y</p:attrName>
                                        </p:attrNameLst>
                                      </p:cBhvr>
                                      <p:rCtr x="17344" y="0"/>
                                    </p:animMotion>
                                  </p:childTnLst>
                                </p:cTn>
                              </p:par>
                              <p:par>
                                <p:cTn id="19" presetID="29" presetClass="path" presetSubtype="0" repeatCount="indefinite" accel="50000" decel="50000" fill="hold" nodeType="withEffect">
                                  <p:stCondLst>
                                    <p:cond delay="0"/>
                                  </p:stCondLst>
                                  <p:childTnLst>
                                    <p:animMotion origin="layout" path="M 0.1224 0.00116 C 0.13038 -0.02243 0.13854 -0.04833 0.14636 -0.08164 C 0.16806 -0.17599 0.17379 -0.26827 0.15781 -0.28238 C 0.14184 -0.2988 0.11094 -0.23265 0.08941 -0.1383 C 0.07795 -0.08858 0.07118 -0.0414 0.06893 -0.00578 C 0.06545 0.02266 0.06424 0.05065 0.06424 0.08395 C 0.06424 0.19033 0.07917 0.27798 0.09636 0.27798 C 0.11337 0.27798 0.12813 0.19033 0.12813 0.08395 C 0.12813 0.03469 0.12483 -0.01318 0.1191 -0.04602 C 0.11667 -0.07424 0.11094 -0.105 0.10434 -0.13575 C 0.0816 -0.23265 0.0507 -0.2988 0.03455 -0.28238 C 0.01875 -0.26573 0.02448 -0.17599 0.04722 -0.07909 C 0.05643 -0.034 0.06893 0.0037 0.0816 0.0296 C 0.09063 0.05319 0.10087 0.0747 0.11459 0.09574 C 0.15556 0.16397 0.19653 0.19496 0.20799 0.16651 C 0.21823 0.1383 0.19549 0.06013 0.15434 -0.00578 C 0.13733 -0.034 0.1191 -0.05527 0.10434 -0.06961 C 0.09063 -0.08349 0.07344 -0.09551 0.05521 -0.10245 C 0.00521 -0.12627 -0.03819 -0.11933 -0.04149 -0.08164 C -0.046 -0.04602 -0.0085 0.00116 0.0415 0.02498 C 0.06424 0.03469 0.08611 0.03885 0.10313 0.03654 C 0.11788 0.03654 0.13403 0.03168 0.15104 0.02498 C 0.20104 0.00116 0.23889 -0.04833 0.23403 -0.08349 C 0.23073 -0.11933 0.18733 -0.12858 0.13733 -0.105 C 0.11337 -0.0932 0.09167 -0.07655 0.07691 -0.05805 C 0.06424 -0.04348 0.05191 -0.02706 0.0382 -0.00578 C -0.00173 0.0629 -0.02569 0.1383 -0.01423 0.16651 C -0.00399 0.19496 0.0382 0.16397 0.07795 0.09806 C 0.0974 0.06499 0.11337 0.03168 0.1224 0.00116 Z " pathEditMode="relative" rAng="0" ptsTypes="fffffffffffffffffffffffffffff">
                                      <p:cBhvr>
                                        <p:cTn id="20" dur="5000" fill="hold"/>
                                        <p:tgtEl>
                                          <p:spTgt spid="146449"/>
                                        </p:tgtEl>
                                        <p:attrNameLst>
                                          <p:attrName>ppt_x</p:attrName>
                                          <p:attrName>ppt_y</p:attrName>
                                        </p:attrNameLst>
                                      </p:cBhvr>
                                      <p:rCtr x="-2604" y="-1156"/>
                                    </p:animMotion>
                                  </p:childTnLst>
                                </p:cTn>
                              </p:par>
                              <p:par>
                                <p:cTn id="21" presetID="47" presetClass="path" presetSubtype="0" repeatCount="indefinite" accel="50000" decel="50000" fill="hold" nodeType="withEffect">
                                  <p:stCondLst>
                                    <p:cond delay="0"/>
                                  </p:stCondLst>
                                  <p:childTnLst>
                                    <p:animMotion origin="layout" path="M -0.16181 -0.04676 C -0.15973 0.13195 -0.15278 0.25996 -0.14584 0.25996 C -0.13889 0.25996 -0.13282 0.13195 -0.13073 -0.04676 C -0.12778 0.13195 -0.12188 0.25996 -0.11476 0.25996 C -0.10782 0.25996 -0.10174 0.13195 -0.09983 -0.04676 C -0.09688 0.13195 -0.0908 0.25996 -0.08386 0.25996 C -0.07674 0.25996 -0.0698 0.13195 -0.06789 -0.04676 C -0.0658 0.13195 -0.05973 0.25996 -0.05174 0.25996 C -0.04584 0.25996 -0.03889 0.13195 -0.03681 -0.04676 C -0.03473 0.13195 -0.02778 0.25996 -0.02084 0.25996 C -0.01389 0.25996 -0.00782 0.13195 -0.00573 -0.04676 C -0.00278 0.13195 0.00312 0.25996 0.01024 0.25996 C 0.01718 0.25996 0.02326 0.13195 0.02621 -0.04676 C 0.02812 0.13195 0.0342 0.25996 0.04114 0.25996 C 0.04826 0.25996 0.0552 0.13195 0.05711 -0.04676 C 0.0592 0.13195 0.06527 0.25996 0.07326 0.25996 C 0.0802 0.25996 0.08611 0.13195 0.08819 -0.04676 " pathEditMode="relative" rAng="0" ptsTypes="fffffffffffffffff">
                                      <p:cBhvr>
                                        <p:cTn id="22" dur="5000" fill="hold"/>
                                        <p:tgtEl>
                                          <p:spTgt spid="146450"/>
                                        </p:tgtEl>
                                        <p:attrNameLst>
                                          <p:attrName>ppt_x</p:attrName>
                                          <p:attrName>ppt_y</p:attrName>
                                        </p:attrNameLst>
                                      </p:cBhvr>
                                      <p:rCtr x="12500" y="15324"/>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6447"/>
                </p:tgtEl>
              </p:cMediaNode>
            </p:audio>
          </p:childTnLst>
        </p:cTn>
      </p:par>
    </p:tnLst>
    <p:bldLst>
      <p:bldP spid="146434" grpId="0" autoUpdateAnimBg="0"/>
      <p:bldP spid="1464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79375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9" y="381000"/>
            <a:ext cx="7848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0391" y="2743220"/>
            <a:ext cx="7848601"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PHÉP CỘNG VÀ PHÉP TRỪ </a:t>
            </a:r>
          </a:p>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PHÂN SỐ</a:t>
            </a:r>
          </a:p>
        </p:txBody>
      </p:sp>
      <p:sp>
        <p:nvSpPr>
          <p:cNvPr id="9" name="TextBox 8"/>
          <p:cNvSpPr txBox="1"/>
          <p:nvPr/>
        </p:nvSpPr>
        <p:spPr>
          <a:xfrm>
            <a:off x="3962400" y="2096889"/>
            <a:ext cx="14414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Arial" pitchFamily="34" charset="0"/>
                <a:cs typeface="Arial" pitchFamily="34" charset="0"/>
              </a:rPr>
              <a:t>Bài 4:</a:t>
            </a:r>
          </a:p>
        </p:txBody>
      </p:sp>
    </p:spTree>
    <p:extLst>
      <p:ext uri="{BB962C8B-B14F-4D97-AF65-F5344CB8AC3E}">
        <p14:creationId xmlns:p14="http://schemas.microsoft.com/office/powerpoint/2010/main" val="2426071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0"/>
            <a:ext cx="9220199" cy="6858000"/>
          </a:xfrm>
          <a:prstGeom prst="rect">
            <a:avLst/>
          </a:prstGeom>
        </p:spPr>
      </p:pic>
      <p:sp>
        <p:nvSpPr>
          <p:cNvPr id="4" name="TextBox 3"/>
          <p:cNvSpPr txBox="1"/>
          <p:nvPr/>
        </p:nvSpPr>
        <p:spPr>
          <a:xfrm>
            <a:off x="4876800" y="321360"/>
            <a:ext cx="4038600" cy="954107"/>
          </a:xfrm>
          <a:prstGeom prst="rect">
            <a:avLst/>
          </a:prstGeom>
          <a:solidFill>
            <a:schemeClr val="accent6">
              <a:lumMod val="20000"/>
              <a:lumOff val="80000"/>
            </a:schemeClr>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0</a:t>
            </a:r>
          </a:p>
        </p:txBody>
      </p:sp>
      <p:sp>
        <p:nvSpPr>
          <p:cNvPr id="5" name="TextBox 4"/>
          <p:cNvSpPr txBox="1"/>
          <p:nvPr/>
        </p:nvSpPr>
        <p:spPr>
          <a:xfrm>
            <a:off x="5631873" y="1376757"/>
            <a:ext cx="2895600" cy="523220"/>
          </a:xfrm>
          <a:prstGeom prst="rect">
            <a:avLst/>
          </a:prstGeom>
          <a:solidFill>
            <a:schemeClr val="accent5">
              <a:lumMod val="20000"/>
              <a:lumOff val="8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a + (-a) = 0</a:t>
            </a:r>
          </a:p>
        </p:txBody>
      </p:sp>
      <p:grpSp>
        <p:nvGrpSpPr>
          <p:cNvPr id="15" name="Group 14"/>
          <p:cNvGrpSpPr/>
          <p:nvPr/>
        </p:nvGrpSpPr>
        <p:grpSpPr>
          <a:xfrm>
            <a:off x="653536" y="2169768"/>
            <a:ext cx="3276600" cy="3444730"/>
            <a:chOff x="660368" y="2632945"/>
            <a:chExt cx="3276600" cy="3444730"/>
          </a:xfrm>
        </p:grpSpPr>
        <p:grpSp>
          <p:nvGrpSpPr>
            <p:cNvPr id="9" name="Group 8"/>
            <p:cNvGrpSpPr/>
            <p:nvPr/>
          </p:nvGrpSpPr>
          <p:grpSpPr>
            <a:xfrm>
              <a:off x="660368" y="2632945"/>
              <a:ext cx="3276600" cy="1915180"/>
              <a:chOff x="609600" y="2961620"/>
              <a:chExt cx="3276600" cy="1915180"/>
            </a:xfrm>
          </p:grpSpPr>
          <p:sp>
            <p:nvSpPr>
              <p:cNvPr id="7" name="Oval Callout 6"/>
              <p:cNvSpPr/>
              <p:nvPr/>
            </p:nvSpPr>
            <p:spPr>
              <a:xfrm>
                <a:off x="609600" y="2961620"/>
                <a:ext cx="3276600" cy="1915180"/>
              </a:xfrm>
              <a:prstGeom prst="wedgeEllipseCallout">
                <a:avLst>
                  <a:gd name="adj1" fmla="val 22759"/>
                  <a:gd name="adj2" fmla="val 8212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3247935"/>
                <a:ext cx="2819400"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grpSp>
        <mc:AlternateContent xmlns:mc="http://schemas.openxmlformats.org/markup-compatibility/2006" xmlns:a14="http://schemas.microsoft.com/office/drawing/2010/main">
          <mc:Choice Requires="a14">
            <p:sp>
              <p:nvSpPr>
                <p:cNvPr id="13" name="TextBox 12"/>
                <p:cNvSpPr txBox="1"/>
                <p:nvPr/>
              </p:nvSpPr>
              <p:spPr>
                <a:xfrm>
                  <a:off x="2006631" y="5198460"/>
                  <a:ext cx="1930337" cy="879215"/>
                </a:xfrm>
                <a:prstGeom prst="rect">
                  <a:avLst/>
                </a:prstGeom>
                <a:solidFill>
                  <a:srgbClr val="92D050"/>
                </a:solidFill>
              </p:spPr>
              <p:txBody>
                <a:bodyPr wrap="none" rtlCol="0">
                  <a:spAutoFit/>
                </a:bodyPr>
                <a:lstStyle/>
                <a:p>
                  <a14:m>
                    <m:oMath xmlns:m="http://schemas.openxmlformats.org/officeDocument/2006/math">
                      <m:f>
                        <m:fPr>
                          <m:ctrlPr>
                            <a:rPr lang="en-US" sz="3600" i="1" smtClean="0">
                              <a:latin typeface="Cambria Math"/>
                            </a:rPr>
                          </m:ctrlPr>
                        </m:fPr>
                        <m:num>
                          <m:r>
                            <a:rPr lang="en-US" sz="3600" b="0" i="1" smtClean="0">
                              <a:latin typeface="Cambria Math"/>
                            </a:rPr>
                            <m:t>3</m:t>
                          </m:r>
                        </m:num>
                        <m:den>
                          <m:r>
                            <a:rPr lang="en-US" sz="3600" b="0" i="1" smtClean="0">
                              <a:latin typeface="Cambria Math"/>
                            </a:rPr>
                            <m:t>5</m:t>
                          </m:r>
                        </m:den>
                      </m:f>
                    </m:oMath>
                  </a14:m>
                  <a:r>
                    <a:rPr lang="en-US" sz="3600" dirty="0"/>
                    <a:t> + </a:t>
                  </a:r>
                  <a14:m>
                    <m:oMath xmlns:m="http://schemas.openxmlformats.org/officeDocument/2006/math">
                      <m:f>
                        <m:fPr>
                          <m:ctrlPr>
                            <a:rPr lang="en-US" sz="3600" i="1" smtClean="0">
                              <a:latin typeface="Cambria Math"/>
                            </a:rPr>
                          </m:ctrlPr>
                        </m:fPr>
                        <m:num>
                          <m:r>
                            <a:rPr lang="en-US" sz="3600" b="0" i="1" smtClean="0">
                              <a:latin typeface="Cambria Math"/>
                            </a:rPr>
                            <m:t>−</m:t>
                          </m:r>
                          <m:r>
                            <a:rPr lang="en-US" sz="3600" b="0" i="1" smtClean="0">
                              <a:latin typeface="Cambria Math"/>
                            </a:rPr>
                            <m:t>3</m:t>
                          </m:r>
                        </m:num>
                        <m:den>
                          <m:r>
                            <a:rPr lang="en-US" sz="3600" b="0" i="1" smtClean="0">
                              <a:latin typeface="Cambria Math"/>
                            </a:rPr>
                            <m:t>5</m:t>
                          </m:r>
                        </m:den>
                      </m:f>
                    </m:oMath>
                  </a14:m>
                  <a:r>
                    <a:rPr lang="en-US" sz="3600" dirty="0"/>
                    <a:t> = 0</a:t>
                  </a:r>
                </a:p>
              </p:txBody>
            </p:sp>
          </mc:Choice>
          <mc:Fallback xmlns="">
            <p:sp>
              <p:nvSpPr>
                <p:cNvPr id="13" name="TextBox 12"/>
                <p:cNvSpPr txBox="1">
                  <a:spLocks noRot="1" noChangeAspect="1" noMove="1" noResize="1" noEditPoints="1" noAdjustHandles="1" noChangeArrowheads="1" noChangeShapeType="1" noTextEdit="1"/>
                </p:cNvSpPr>
                <p:nvPr/>
              </p:nvSpPr>
              <p:spPr>
                <a:xfrm>
                  <a:off x="2006631" y="5198460"/>
                  <a:ext cx="1930337" cy="879215"/>
                </a:xfrm>
                <a:prstGeom prst="rect">
                  <a:avLst/>
                </a:prstGeom>
                <a:blipFill rotWithShape="1">
                  <a:blip r:embed="rId3"/>
                  <a:stretch>
                    <a:fillRect r="-8833" b="-13194"/>
                  </a:stretch>
                </a:blipFill>
              </p:spPr>
              <p:txBody>
                <a:bodyPr/>
                <a:lstStyle/>
                <a:p>
                  <a:r>
                    <a:rPr lang="en-US">
                      <a:noFill/>
                    </a:rPr>
                    <a:t> </a:t>
                  </a:r>
                </a:p>
              </p:txBody>
            </p:sp>
          </mc:Fallback>
        </mc:AlternateContent>
      </p:grpSp>
    </p:spTree>
    <p:extLst>
      <p:ext uri="{BB962C8B-B14F-4D97-AF65-F5344CB8AC3E}">
        <p14:creationId xmlns:p14="http://schemas.microsoft.com/office/powerpoint/2010/main" val="26267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xmlns="" id="{BE97F4C5-0607-42CB-9D78-28B1255F2CB4}"/>
              </a:ext>
            </a:extLst>
          </p:cNvPr>
          <p:cNvSpPr txBox="1">
            <a:spLocks noChangeArrowheads="1"/>
          </p:cNvSpPr>
          <p:nvPr/>
        </p:nvSpPr>
        <p:spPr bwMode="auto">
          <a:xfrm>
            <a:off x="355600" y="152400"/>
            <a:ext cx="247650" cy="39687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vi-VN" sz="2000">
                <a:latin typeface="Times New Roman" panose="02020603050405020304" pitchFamily="18" charset="0"/>
                <a:cs typeface="Times New Roman" panose="02020603050405020304" pitchFamily="18" charset="0"/>
              </a:rPr>
              <a:t> </a:t>
            </a:r>
          </a:p>
        </p:txBody>
      </p:sp>
      <p:grpSp>
        <p:nvGrpSpPr>
          <p:cNvPr id="7171" name="Group 3">
            <a:extLst>
              <a:ext uri="{FF2B5EF4-FFF2-40B4-BE49-F238E27FC236}">
                <a16:creationId xmlns:a16="http://schemas.microsoft.com/office/drawing/2014/main" xmlns="" id="{D2638FC2-9CB4-47B3-B702-8BAA179C6D12}"/>
              </a:ext>
            </a:extLst>
          </p:cNvPr>
          <p:cNvGrpSpPr>
            <a:grpSpLocks/>
          </p:cNvGrpSpPr>
          <p:nvPr/>
        </p:nvGrpSpPr>
        <p:grpSpPr bwMode="auto">
          <a:xfrm>
            <a:off x="2687066" y="952857"/>
            <a:ext cx="4800600" cy="3048000"/>
            <a:chOff x="3024" y="422"/>
            <a:chExt cx="3024" cy="1776"/>
          </a:xfrm>
        </p:grpSpPr>
        <p:sp>
          <p:nvSpPr>
            <p:cNvPr id="7172" name="AutoShape 4">
              <a:extLst>
                <a:ext uri="{FF2B5EF4-FFF2-40B4-BE49-F238E27FC236}">
                  <a16:creationId xmlns:a16="http://schemas.microsoft.com/office/drawing/2014/main" xmlns="" id="{ABDAF979-4DED-4C58-851B-8C2C7783958C}"/>
                </a:ext>
              </a:extLst>
            </p:cNvPr>
            <p:cNvSpPr>
              <a:spLocks noChangeArrowheads="1"/>
            </p:cNvSpPr>
            <p:nvPr/>
          </p:nvSpPr>
          <p:spPr bwMode="auto">
            <a:xfrm>
              <a:off x="3024" y="422"/>
              <a:ext cx="3024" cy="1776"/>
            </a:xfrm>
            <a:prstGeom prst="irregularSeal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2000" b="1">
                  <a:latin typeface="Times New Roman" panose="02020603050405020304" pitchFamily="18" charset="0"/>
                  <a:cs typeface="Times New Roman" panose="02020603050405020304" pitchFamily="18" charset="0"/>
                </a:rPr>
                <a:t>  </a:t>
              </a:r>
            </a:p>
          </p:txBody>
        </p:sp>
        <p:sp>
          <p:nvSpPr>
            <p:cNvPr id="7173" name="Text Box 5">
              <a:extLst>
                <a:ext uri="{FF2B5EF4-FFF2-40B4-BE49-F238E27FC236}">
                  <a16:creationId xmlns:a16="http://schemas.microsoft.com/office/drawing/2014/main" xmlns="" id="{09B997FA-C722-4230-BE5E-1D0C6AA49CB3}"/>
                </a:ext>
              </a:extLst>
            </p:cNvPr>
            <p:cNvSpPr txBox="1">
              <a:spLocks noChangeArrowheads="1"/>
            </p:cNvSpPr>
            <p:nvPr/>
          </p:nvSpPr>
          <p:spPr bwMode="auto">
            <a:xfrm>
              <a:off x="3600" y="720"/>
              <a:ext cx="1968" cy="1164"/>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en-US" altLang="vi-VN" sz="2500">
                <a:solidFill>
                  <a:srgbClr val="FF3300"/>
                </a:solidFill>
                <a:latin typeface="Times New Roman" panose="02020603050405020304" pitchFamily="18" charset="0"/>
                <a:cs typeface="Times New Roman" panose="02020603050405020304" pitchFamily="18" charset="0"/>
              </a:endParaRPr>
            </a:p>
            <a:p>
              <a:pPr algn="just"/>
              <a:r>
                <a:rPr lang="en-US" altLang="vi-VN" sz="2500">
                  <a:solidFill>
                    <a:srgbClr val="FF0000"/>
                  </a:solidFill>
                  <a:latin typeface="Times New Roman" panose="02020603050405020304" pitchFamily="18" charset="0"/>
                  <a:cs typeface="Times New Roman" panose="02020603050405020304" pitchFamily="18" charset="0"/>
                </a:rPr>
                <a:t>  Trong tập hợp các </a:t>
              </a:r>
            </a:p>
            <a:p>
              <a:pPr algn="just"/>
              <a:r>
                <a:rPr lang="en-US" altLang="vi-VN" sz="2500">
                  <a:solidFill>
                    <a:srgbClr val="FF0000"/>
                  </a:solidFill>
                  <a:latin typeface="Times New Roman" panose="02020603050405020304" pitchFamily="18" charset="0"/>
                  <a:cs typeface="Times New Roman" panose="02020603050405020304" pitchFamily="18" charset="0"/>
                </a:rPr>
                <a:t>   số nguyên ta có:</a:t>
              </a:r>
              <a:r>
                <a:rPr lang="en-US" altLang="vi-VN" sz="2500">
                  <a:solidFill>
                    <a:schemeClr val="accent2"/>
                  </a:solidFill>
                  <a:latin typeface="Times New Roman" panose="02020603050405020304" pitchFamily="18" charset="0"/>
                  <a:cs typeface="Times New Roman" panose="02020603050405020304" pitchFamily="18" charset="0"/>
                </a:rPr>
                <a:t>   </a:t>
              </a:r>
            </a:p>
            <a:p>
              <a:pPr algn="just"/>
              <a:r>
                <a:rPr lang="en-US" altLang="vi-VN" sz="2500">
                  <a:solidFill>
                    <a:srgbClr val="FF3300"/>
                  </a:solidFill>
                  <a:latin typeface="Times New Roman" panose="02020603050405020304" pitchFamily="18" charset="0"/>
                  <a:cs typeface="Times New Roman" panose="02020603050405020304" pitchFamily="18" charset="0"/>
                </a:rPr>
                <a:t> </a:t>
              </a:r>
              <a:r>
                <a:rPr lang="en-US" altLang="vi-VN" sz="2500" b="1">
                  <a:solidFill>
                    <a:srgbClr val="3333FF"/>
                  </a:solidFill>
                  <a:latin typeface="Times New Roman" panose="02020603050405020304" pitchFamily="18" charset="0"/>
                  <a:cs typeface="Times New Roman" panose="02020603050405020304" pitchFamily="18" charset="0"/>
                </a:rPr>
                <a:t>3 – 5 =</a:t>
              </a:r>
              <a:r>
                <a:rPr lang="en-US" altLang="vi-VN" sz="2500">
                  <a:solidFill>
                    <a:srgbClr val="FF3300"/>
                  </a:solidFill>
                  <a:latin typeface="Times New Roman" panose="02020603050405020304" pitchFamily="18" charset="0"/>
                  <a:cs typeface="Times New Roman" panose="02020603050405020304" pitchFamily="18" charset="0"/>
                </a:rPr>
                <a:t> </a:t>
              </a:r>
            </a:p>
            <a:p>
              <a:pPr algn="just"/>
              <a:endParaRPr lang="en-US" altLang="vi-VN" sz="2500">
                <a:latin typeface="Times New Roman" panose="02020603050405020304" pitchFamily="18" charset="0"/>
                <a:cs typeface="Times New Roman" panose="02020603050405020304" pitchFamily="18" charset="0"/>
              </a:endParaRPr>
            </a:p>
          </p:txBody>
        </p:sp>
      </p:grpSp>
      <p:sp>
        <p:nvSpPr>
          <p:cNvPr id="7174" name="Text Box 6">
            <a:extLst>
              <a:ext uri="{FF2B5EF4-FFF2-40B4-BE49-F238E27FC236}">
                <a16:creationId xmlns:a16="http://schemas.microsoft.com/office/drawing/2014/main" xmlns="" id="{E2D4DBB7-2896-47A9-903C-A50FBD673206}"/>
              </a:ext>
            </a:extLst>
          </p:cNvPr>
          <p:cNvSpPr txBox="1">
            <a:spLocks noChangeArrowheads="1"/>
          </p:cNvSpPr>
          <p:nvPr/>
        </p:nvSpPr>
        <p:spPr bwMode="auto">
          <a:xfrm>
            <a:off x="4711700" y="2609623"/>
            <a:ext cx="1606550" cy="47307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vi-VN" sz="2500" b="1" dirty="0">
                <a:solidFill>
                  <a:srgbClr val="3333FF"/>
                </a:solidFill>
                <a:latin typeface="Times New Roman" panose="02020603050405020304" pitchFamily="18" charset="0"/>
                <a:cs typeface="Times New Roman" panose="02020603050405020304" pitchFamily="18" charset="0"/>
              </a:rPr>
              <a:t>3 + (-5)=-2</a:t>
            </a:r>
          </a:p>
        </p:txBody>
      </p:sp>
      <p:grpSp>
        <p:nvGrpSpPr>
          <p:cNvPr id="7245" name="Group 77">
            <a:extLst>
              <a:ext uri="{FF2B5EF4-FFF2-40B4-BE49-F238E27FC236}">
                <a16:creationId xmlns:a16="http://schemas.microsoft.com/office/drawing/2014/main" xmlns="" id="{837F4BB6-EA94-465D-B45C-DACF0600E091}"/>
              </a:ext>
            </a:extLst>
          </p:cNvPr>
          <p:cNvGrpSpPr>
            <a:grpSpLocks/>
          </p:cNvGrpSpPr>
          <p:nvPr/>
        </p:nvGrpSpPr>
        <p:grpSpPr bwMode="auto">
          <a:xfrm>
            <a:off x="1809524" y="-780197"/>
            <a:ext cx="7239000" cy="5410200"/>
            <a:chOff x="1248" y="816"/>
            <a:chExt cx="2399" cy="1920"/>
          </a:xfrm>
        </p:grpSpPr>
        <p:sp>
          <p:nvSpPr>
            <p:cNvPr id="7246" name="AutoShape 78">
              <a:extLst>
                <a:ext uri="{FF2B5EF4-FFF2-40B4-BE49-F238E27FC236}">
                  <a16:creationId xmlns:a16="http://schemas.microsoft.com/office/drawing/2014/main" xmlns="" id="{67A958AF-A502-4DE8-B162-2AF65F1C7075}"/>
                </a:ext>
              </a:extLst>
            </p:cNvPr>
            <p:cNvSpPr>
              <a:spLocks noChangeArrowheads="1"/>
            </p:cNvSpPr>
            <p:nvPr/>
          </p:nvSpPr>
          <p:spPr bwMode="auto">
            <a:xfrm>
              <a:off x="1248" y="1104"/>
              <a:ext cx="2399" cy="1632"/>
            </a:xfrm>
            <a:prstGeom prst="cloudCallout">
              <a:avLst>
                <a:gd name="adj1" fmla="val -55671"/>
                <a:gd name="adj2" fmla="val 63847"/>
              </a:avLst>
            </a:prstGeom>
            <a:solidFill>
              <a:srgbClr val="FFFF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vi-VN" altLang="vi-VN" sz="2800" b="1" i="1">
                <a:solidFill>
                  <a:srgbClr val="3333FF"/>
                </a:solidFill>
                <a:latin typeface="Times New Roman" panose="02020603050405020304" pitchFamily="18" charset="0"/>
                <a:cs typeface="Times New Roman" panose="02020603050405020304" pitchFamily="18" charset="0"/>
              </a:endParaRPr>
            </a:p>
          </p:txBody>
        </p:sp>
        <p:sp>
          <p:nvSpPr>
            <p:cNvPr id="7247" name="Text Box 79">
              <a:extLst>
                <a:ext uri="{FF2B5EF4-FFF2-40B4-BE49-F238E27FC236}">
                  <a16:creationId xmlns:a16="http://schemas.microsoft.com/office/drawing/2014/main" xmlns="" id="{644F569B-1EAE-4B6D-AF15-522DBD6A31E1}"/>
                </a:ext>
              </a:extLst>
            </p:cNvPr>
            <p:cNvSpPr txBox="1">
              <a:spLocks noChangeArrowheads="1"/>
            </p:cNvSpPr>
            <p:nvPr/>
          </p:nvSpPr>
          <p:spPr bwMode="auto">
            <a:xfrm>
              <a:off x="1488" y="1396"/>
              <a:ext cx="1920" cy="169"/>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2500" b="1" dirty="0" smtClean="0">
                  <a:solidFill>
                    <a:srgbClr val="FF0000"/>
                  </a:solidFill>
                  <a:latin typeface="Times New Roman" panose="02020603050405020304" pitchFamily="18" charset="0"/>
                  <a:cs typeface="Times New Roman" panose="02020603050405020304" pitchFamily="18" charset="0"/>
                </a:rPr>
                <a:t>Muốn trừ hai phân số ta làm thế nào?</a:t>
              </a:r>
              <a:endParaRPr lang="en-US" altLang="vi-VN" sz="25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248" name="Object 80">
              <a:extLst>
                <a:ext uri="{FF2B5EF4-FFF2-40B4-BE49-F238E27FC236}">
                  <a16:creationId xmlns:a16="http://schemas.microsoft.com/office/drawing/2014/main" xmlns="" id="{177A856F-6BAE-4988-9E60-0E0F14FDC1F7}"/>
                </a:ext>
              </a:extLst>
            </p:cNvPr>
            <p:cNvGraphicFramePr>
              <a:graphicFrameLocks noChangeAspect="1"/>
            </p:cNvGraphicFramePr>
            <p:nvPr/>
          </p:nvGraphicFramePr>
          <p:xfrm>
            <a:off x="1440" y="1680"/>
            <a:ext cx="1896" cy="816"/>
          </p:xfrm>
          <a:graphic>
            <a:graphicData uri="http://schemas.openxmlformats.org/presentationml/2006/ole">
              <mc:AlternateContent xmlns:mc="http://schemas.openxmlformats.org/markup-compatibility/2006">
                <mc:Choice xmlns:v="urn:schemas-microsoft-com:vml" Requires="v">
                  <p:oleObj spid="_x0000_s12322" name="Equation" r:id="rId4" imgW="1562040" imgH="431640" progId="Equation.DSMT4">
                    <p:embed/>
                  </p:oleObj>
                </mc:Choice>
                <mc:Fallback>
                  <p:oleObj name="Equation" r:id="rId4" imgW="156204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1680"/>
                          <a:ext cx="1896"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49" name="Text Box 81">
              <a:extLst>
                <a:ext uri="{FF2B5EF4-FFF2-40B4-BE49-F238E27FC236}">
                  <a16:creationId xmlns:a16="http://schemas.microsoft.com/office/drawing/2014/main" xmlns="" id="{24B3B4EC-CA12-42C5-806F-487A21EE7B15}"/>
                </a:ext>
              </a:extLst>
            </p:cNvPr>
            <p:cNvSpPr txBox="1">
              <a:spLocks noChangeArrowheads="1"/>
            </p:cNvSpPr>
            <p:nvPr/>
          </p:nvSpPr>
          <p:spPr bwMode="auto">
            <a:xfrm>
              <a:off x="3067" y="816"/>
              <a:ext cx="61" cy="665"/>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shade val="46275"/>
                          <a:invGamma/>
                        </a:schemeClr>
                      </a:gs>
                    </a:gsLst>
                    <a:lin ang="5400000" scaled="1"/>
                  </a:gra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vi-VN" altLang="vi-VN" sz="11700">
                <a:solidFill>
                  <a:srgbClr val="FF0000"/>
                </a:solidFill>
                <a:latin typeface="Times New Roman" panose="02020603050405020304" pitchFamily="18" charset="0"/>
                <a:cs typeface="Times New Roman" panose="02020603050405020304" pitchFamily="18" charset="0"/>
              </a:endParaRPr>
            </a:p>
          </p:txBody>
        </p:sp>
      </p:gr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06" y="4595367"/>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8143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heckerboard(across)">
                                      <p:cBhvr>
                                        <p:cTn id="7" dur="500"/>
                                        <p:tgtEl>
                                          <p:spTgt spid="7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checkerboard(across)">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45"/>
                                        </p:tgtEl>
                                        <p:attrNameLst>
                                          <p:attrName>style.visibility</p:attrName>
                                        </p:attrNameLst>
                                      </p:cBhvr>
                                      <p:to>
                                        <p:strVal val="visible"/>
                                      </p:to>
                                    </p:set>
                                    <p:animEffect transition="in" filter="diamond(in)">
                                      <p:cBhvr>
                                        <p:cTn id="17" dur="2000"/>
                                        <p:tgtEl>
                                          <p:spTgt spid="7245"/>
                                        </p:tgtEl>
                                      </p:cBhvr>
                                    </p:animEffect>
                                  </p:childTnLst>
                                </p:cTn>
                              </p:par>
                              <p:par>
                                <p:cTn id="18" presetID="2" presetClass="entr" presetSubtype="4"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additive="base">
                                        <p:cTn id="24" dur="500" fill="hold"/>
                                        <p:tgtEl>
                                          <p:spTgt spid="7170"/>
                                        </p:tgtEl>
                                        <p:attrNameLst>
                                          <p:attrName>ppt_x</p:attrName>
                                        </p:attrNameLst>
                                      </p:cBhvr>
                                      <p:tavLst>
                                        <p:tav tm="0">
                                          <p:val>
                                            <p:strVal val="#ppt_x"/>
                                          </p:val>
                                        </p:tav>
                                        <p:tav tm="100000">
                                          <p:val>
                                            <p:strVal val="#ppt_x"/>
                                          </p:val>
                                        </p:tav>
                                      </p:tavLst>
                                    </p:anim>
                                    <p:anim calcmode="lin" valueType="num">
                                      <p:cBhvr additive="base">
                                        <p:cTn id="2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 xmlns:a16="http://schemas.microsoft.com/office/drawing/2014/main" id="{EECC2E70-B157-439F-8B35-36D02AAB9593}"/>
              </a:ext>
            </a:extLst>
          </p:cNvPr>
          <p:cNvSpPr/>
          <p:nvPr/>
        </p:nvSpPr>
        <p:spPr>
          <a:xfrm>
            <a:off x="228610" y="2191407"/>
            <a:ext cx="1639615" cy="2081048"/>
          </a:xfrm>
          <a:prstGeom prst="ellipse">
            <a:avLst/>
          </a:prstGeom>
          <a:solidFill>
            <a:srgbClr val="00B0F0"/>
          </a:solidFill>
          <a:ln w="28575">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3" name="Rectangle: Rounded Corners 2">
            <a:extLst>
              <a:ext uri="{FF2B5EF4-FFF2-40B4-BE49-F238E27FC236}">
                <a16:creationId xmlns="" xmlns:a16="http://schemas.microsoft.com/office/drawing/2014/main" id="{16BD561D-AD4E-4D1B-BF7A-996A5F1E4F55}"/>
              </a:ext>
            </a:extLst>
          </p:cNvPr>
          <p:cNvSpPr/>
          <p:nvPr/>
        </p:nvSpPr>
        <p:spPr>
          <a:xfrm>
            <a:off x="2636785" y="1738150"/>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SỐ ĐỐI</a:t>
            </a:r>
          </a:p>
        </p:txBody>
      </p:sp>
      <p:sp>
        <p:nvSpPr>
          <p:cNvPr id="4" name="Rectangle: Rounded Corners 3">
            <a:extLst>
              <a:ext uri="{FF2B5EF4-FFF2-40B4-BE49-F238E27FC236}">
                <a16:creationId xmlns="" xmlns:a16="http://schemas.microsoft.com/office/drawing/2014/main" id="{7DD4EEA8-55FA-4ADF-8836-57394D7E1DB6}"/>
              </a:ext>
            </a:extLst>
          </p:cNvPr>
          <p:cNvSpPr/>
          <p:nvPr/>
        </p:nvSpPr>
        <p:spPr>
          <a:xfrm>
            <a:off x="2619368" y="2927151"/>
            <a:ext cx="5364215" cy="609600"/>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400" b="1" dirty="0">
                <a:solidFill>
                  <a:prstClr val="white"/>
                </a:solidFill>
                <a:latin typeface="Times New Roman" panose="02020603050405020304" pitchFamily="18" charset="0"/>
                <a:cs typeface="Times New Roman" panose="02020603050405020304" pitchFamily="18" charset="0"/>
              </a:rPr>
              <a:t>PHÉP TRỪ HAI PHÂN SỐ</a:t>
            </a:r>
          </a:p>
        </p:txBody>
      </p:sp>
      <p:sp>
        <p:nvSpPr>
          <p:cNvPr id="8" name="Rectangle: Rounded Corners 7">
            <a:extLst>
              <a:ext uri="{FF2B5EF4-FFF2-40B4-BE49-F238E27FC236}">
                <a16:creationId xmlns="" xmlns:a16="http://schemas.microsoft.com/office/drawing/2014/main" id="{6BE78442-E5D2-4BD4-B278-0A69E685D9BA}"/>
              </a:ext>
            </a:extLst>
          </p:cNvPr>
          <p:cNvSpPr/>
          <p:nvPr/>
        </p:nvSpPr>
        <p:spPr>
          <a:xfrm>
            <a:off x="2636785" y="4173942"/>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LUYỆN TẬP</a:t>
            </a:r>
          </a:p>
        </p:txBody>
      </p:sp>
      <p:cxnSp>
        <p:nvCxnSpPr>
          <p:cNvPr id="10" name="Straight Arrow Connector 9">
            <a:extLst>
              <a:ext uri="{FF2B5EF4-FFF2-40B4-BE49-F238E27FC236}">
                <a16:creationId xmlns="" xmlns:a16="http://schemas.microsoft.com/office/drawing/2014/main" id="{C60AAC92-67A1-4A4F-98BA-45F99A357C0D}"/>
              </a:ext>
            </a:extLst>
          </p:cNvPr>
          <p:cNvCxnSpPr>
            <a:cxnSpLocks/>
            <a:stCxn id="2" idx="6"/>
            <a:endCxn id="3" idx="1"/>
          </p:cNvCxnSpPr>
          <p:nvPr/>
        </p:nvCxnSpPr>
        <p:spPr>
          <a:xfrm flipV="1">
            <a:off x="1868217" y="1994360"/>
            <a:ext cx="768568" cy="1237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B3C00732-3ADD-45CB-A501-5C63A212EB06}"/>
              </a:ext>
            </a:extLst>
          </p:cNvPr>
          <p:cNvCxnSpPr>
            <a:cxnSpLocks/>
            <a:stCxn id="2" idx="6"/>
            <a:endCxn id="4" idx="1"/>
          </p:cNvCxnSpPr>
          <p:nvPr/>
        </p:nvCxnSpPr>
        <p:spPr>
          <a:xfrm>
            <a:off x="1868225" y="3231931"/>
            <a:ext cx="751143" cy="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69B4055-73EB-4054-9929-85B787983378}"/>
              </a:ext>
            </a:extLst>
          </p:cNvPr>
          <p:cNvCxnSpPr>
            <a:cxnSpLocks/>
            <a:stCxn id="2" idx="6"/>
            <a:endCxn id="8" idx="1"/>
          </p:cNvCxnSpPr>
          <p:nvPr/>
        </p:nvCxnSpPr>
        <p:spPr>
          <a:xfrm>
            <a:off x="1868217" y="3231932"/>
            <a:ext cx="768568" cy="1198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177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19400" y="0"/>
            <a:ext cx="43434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smtClean="0">
                <a:solidFill>
                  <a:srgbClr val="002060"/>
                </a:solidFill>
                <a:latin typeface="Times New Roman" pitchFamily="18" charset="0"/>
                <a:cs typeface="Times New Roman" pitchFamily="18" charset="0"/>
              </a:rPr>
              <a:t>HỌC CÙNG</a:t>
            </a:r>
            <a:r>
              <a:rPr lang="en-US" sz="3200" b="1" dirty="0">
                <a:solidFill>
                  <a:srgbClr val="002060"/>
                </a:solidFill>
                <a:latin typeface="Times New Roman" pitchFamily="18" charset="0"/>
                <a:cs typeface="Times New Roman" pitchFamily="18" charset="0"/>
              </a:rPr>
              <a:t> </a:t>
            </a:r>
            <a:r>
              <a:rPr lang="en-US" sz="3200" b="1" dirty="0" smtClean="0">
                <a:solidFill>
                  <a:srgbClr val="002060"/>
                </a:solidFill>
                <a:latin typeface="Times New Roman" pitchFamily="18" charset="0"/>
                <a:cs typeface="Times New Roman" pitchFamily="18" charset="0"/>
              </a:rPr>
              <a:t>NOBITA</a:t>
            </a:r>
          </a:p>
        </p:txBody>
      </p:sp>
      <p:sp>
        <p:nvSpPr>
          <p:cNvPr id="3" name="Rounded Rectangle 2"/>
          <p:cNvSpPr/>
          <p:nvPr/>
        </p:nvSpPr>
        <p:spPr>
          <a:xfrm>
            <a:off x="0" y="510596"/>
            <a:ext cx="8763000" cy="163121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0" y="510596"/>
            <a:ext cx="8763000" cy="1631216"/>
          </a:xfrm>
          <a:prstGeom prst="rect">
            <a:avLst/>
          </a:prstGeom>
          <a:noFill/>
        </p:spPr>
        <p:txBody>
          <a:bodyPr wrap="square" rtlCol="0">
            <a:spAutoFit/>
          </a:bodyPr>
          <a:lstStyle/>
          <a:p>
            <a:pPr algn="just"/>
            <a:r>
              <a:rPr lang="en-US" sz="2500" dirty="0" err="1" smtClean="0">
                <a:latin typeface="Times New Roman" pitchFamily="18" charset="0"/>
                <a:cs typeface="Times New Roman" pitchFamily="18" charset="0"/>
              </a:rPr>
              <a:t>Nobita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của</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chúng</a:t>
            </a:r>
            <a:r>
              <a:rPr lang="en-US" sz="2500" dirty="0" smtClean="0">
                <a:latin typeface="Times New Roman" pitchFamily="18" charset="0"/>
                <a:cs typeface="Times New Roman" pitchFamily="18" charset="0"/>
              </a:rPr>
              <a:t> ta đang </a:t>
            </a:r>
            <a:r>
              <a:rPr lang="en-US" sz="2500" dirty="0" err="1" smtClean="0">
                <a:latin typeface="Times New Roman" pitchFamily="18" charset="0"/>
                <a:cs typeface="Times New Roman" pitchFamily="18" charset="0"/>
              </a:rPr>
              <a:t>gặp</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phải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những</a:t>
            </a:r>
            <a:r>
              <a:rPr lang="en-US" sz="2500" dirty="0" smtClean="0">
                <a:latin typeface="Times New Roman" pitchFamily="18" charset="0"/>
                <a:cs typeface="Times New Roman" pitchFamily="18" charset="0"/>
              </a:rPr>
              <a:t> câu </a:t>
            </a:r>
            <a:r>
              <a:rPr lang="en-US" sz="2500" dirty="0" err="1" smtClean="0">
                <a:latin typeface="Times New Roman" pitchFamily="18" charset="0"/>
                <a:cs typeface="Times New Roman" pitchFamily="18" charset="0"/>
              </a:rPr>
              <a:t>hỏi</a:t>
            </a:r>
            <a:r>
              <a:rPr lang="en-US" sz="2500" dirty="0" smtClean="0">
                <a:latin typeface="Times New Roman" pitchFamily="18" charset="0"/>
                <a:cs typeface="Times New Roman" pitchFamily="18" charset="0"/>
              </a:rPr>
              <a:t> khó, </a:t>
            </a:r>
            <a:r>
              <a:rPr lang="en-US" sz="2500" dirty="0" err="1" smtClean="0">
                <a:latin typeface="Times New Roman" pitchFamily="18" charset="0"/>
                <a:cs typeface="Times New Roman" pitchFamily="18" charset="0"/>
              </a:rPr>
              <a:t>các</a:t>
            </a:r>
            <a:r>
              <a:rPr lang="en-US" sz="2500" dirty="0" smtClean="0">
                <a:latin typeface="Times New Roman" pitchFamily="18" charset="0"/>
                <a:cs typeface="Times New Roman" pitchFamily="18" charset="0"/>
              </a:rPr>
              <a:t> em </a:t>
            </a:r>
            <a:r>
              <a:rPr lang="en-US" sz="2500" dirty="0" err="1" smtClean="0">
                <a:latin typeface="Times New Roman" pitchFamily="18" charset="0"/>
                <a:cs typeface="Times New Roman" pitchFamily="18" charset="0"/>
              </a:rPr>
              <a:t>hãy</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cùng</a:t>
            </a:r>
            <a:r>
              <a:rPr lang="en-US" sz="2500" dirty="0" smtClean="0">
                <a:latin typeface="Times New Roman" pitchFamily="18" charset="0"/>
                <a:cs typeface="Times New Roman" pitchFamily="18" charset="0"/>
              </a:rPr>
              <a:t> nhau </a:t>
            </a:r>
            <a:r>
              <a:rPr lang="en-US" sz="2500" dirty="0" err="1" smtClean="0">
                <a:latin typeface="Times New Roman" pitchFamily="18" charset="0"/>
                <a:cs typeface="Times New Roman" pitchFamily="18" charset="0"/>
              </a:rPr>
              <a:t>giúp</a:t>
            </a:r>
            <a:r>
              <a:rPr lang="en-US" sz="2500" dirty="0" smtClean="0">
                <a:latin typeface="Times New Roman" pitchFamily="18" charset="0"/>
                <a:cs typeface="Times New Roman" pitchFamily="18" charset="0"/>
              </a:rPr>
              <a:t> đỡ </a:t>
            </a:r>
            <a:r>
              <a:rPr lang="en-US" sz="2500" dirty="0" err="1" smtClean="0">
                <a:latin typeface="Times New Roman" pitchFamily="18" charset="0"/>
                <a:cs typeface="Times New Roman" pitchFamily="18" charset="0"/>
              </a:rPr>
              <a:t>cậu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chàng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hậu</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đậu</a:t>
            </a:r>
            <a:r>
              <a:rPr lang="en-US" sz="2500" dirty="0" smtClean="0">
                <a:latin typeface="Times New Roman" pitchFamily="18" charset="0"/>
                <a:cs typeface="Times New Roman" pitchFamily="18" charset="0"/>
              </a:rPr>
              <a:t> trả </a:t>
            </a:r>
            <a:r>
              <a:rPr lang="en-US" sz="2500" dirty="0" err="1" smtClean="0">
                <a:latin typeface="Times New Roman" pitchFamily="18" charset="0"/>
                <a:cs typeface="Times New Roman" pitchFamily="18" charset="0"/>
              </a:rPr>
              <a:t>lời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những</a:t>
            </a:r>
            <a:r>
              <a:rPr lang="en-US" sz="2500" dirty="0" smtClean="0">
                <a:latin typeface="Times New Roman" pitchFamily="18" charset="0"/>
                <a:cs typeface="Times New Roman" pitchFamily="18" charset="0"/>
              </a:rPr>
              <a:t> câu </a:t>
            </a:r>
            <a:r>
              <a:rPr lang="en-US" sz="2500" dirty="0" err="1" smtClean="0">
                <a:latin typeface="Times New Roman" pitchFamily="18" charset="0"/>
                <a:cs typeface="Times New Roman" pitchFamily="18" charset="0"/>
              </a:rPr>
              <a:t>hỏi</a:t>
            </a:r>
            <a:r>
              <a:rPr lang="en-US" sz="2500" dirty="0" smtClean="0">
                <a:latin typeface="Times New Roman" pitchFamily="18" charset="0"/>
                <a:cs typeface="Times New Roman" pitchFamily="18" charset="0"/>
              </a:rPr>
              <a:t> đó nhé.</a:t>
            </a:r>
          </a:p>
          <a:p>
            <a:pPr algn="just"/>
            <a:r>
              <a:rPr lang="en-US" sz="2500" dirty="0" smtClean="0">
                <a:latin typeface="Times New Roman" pitchFamily="18" charset="0"/>
                <a:cs typeface="Times New Roman" pitchFamily="18" charset="0"/>
              </a:rPr>
              <a:t>Các nhóm xung phong giành quyền trả lời.</a:t>
            </a:r>
          </a:p>
          <a:p>
            <a:pPr algn="just"/>
            <a:r>
              <a:rPr lang="en-US" sz="2500" dirty="0" smtClean="0">
                <a:latin typeface="Times New Roman" pitchFamily="18" charset="0"/>
                <a:cs typeface="Times New Roman" pitchFamily="18" charset="0"/>
              </a:rPr>
              <a:t>Mỗi câu trả lời đúng mang về cho nhóm 2 điểm.</a:t>
            </a:r>
            <a:endParaRPr lang="en-US" sz="2500" dirty="0">
              <a:latin typeface="Times New Roman" pitchFamily="18" charset="0"/>
              <a:cs typeface="Times New Roman" pitchFamily="18" charset="0"/>
            </a:endParaRPr>
          </a:p>
        </p:txBody>
      </p:sp>
      <p:sp>
        <p:nvSpPr>
          <p:cNvPr id="6" name="Right Arrow 5">
            <a:hlinkClick r:id="rId3"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67286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Powerpoint đẹp tạo nên một Slide chuyên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3773"/>
            <a:ext cx="2266950" cy="281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33600" y="439698"/>
            <a:ext cx="5643304" cy="2667000"/>
          </a:xfrm>
          <a:prstGeom prst="cloudCallout">
            <a:avLst>
              <a:gd name="adj1" fmla="val -37478"/>
              <a:gd name="adj2" fmla="val 949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76" y="854651"/>
            <a:ext cx="5229972" cy="183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descr="Hình ảnh Dấu Chấm Hỏi, Câu Hỏi Clipart, Dấu Hỏi Sáng Tạo, Nghi Ngờ miễn phí  tải tập tin PNG PSDComment và Vector"/>
          <p:cNvSpPr>
            <a:spLocks noChangeAspect="1" noChangeArrowheads="1"/>
          </p:cNvSpPr>
          <p:nvPr/>
        </p:nvSpPr>
        <p:spPr bwMode="auto">
          <a:xfrm>
            <a:off x="307975" y="79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27337">
            <a:off x="5113837" y="2893652"/>
            <a:ext cx="2543948" cy="254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5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par>
                                <p:cTn id="8" presetID="6"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ircle(in)">
                                      <p:cBhvr>
                                        <p:cTn id="10" dur="2000"/>
                                        <p:tgtEl>
                                          <p:spTgt spid="103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90800" y="762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1981200" y="312420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971800" y="985391"/>
            <a:ext cx="5257800" cy="1077218"/>
          </a:xfrm>
          <a:prstGeom prst="rect">
            <a:avLst/>
          </a:prstGeom>
          <a:noFill/>
        </p:spPr>
        <p:txBody>
          <a:bodyPr wrap="square" rtlCol="0">
            <a:spAutoFit/>
          </a:bodyPr>
          <a:lstStyle/>
          <a:p>
            <a:r>
              <a:rPr lang="en-US" sz="3200" dirty="0">
                <a:latin typeface="Times New Roman" pitchFamily="18" charset="0"/>
                <a:cs typeface="Times New Roman" pitchFamily="18" charset="0"/>
              </a:rPr>
              <a:t>Phát biểu quy tắc cộng hai phân số cùng </a:t>
            </a:r>
            <a:r>
              <a:rPr lang="en-US" sz="3200" dirty="0" smtClean="0">
                <a:latin typeface="Times New Roman" pitchFamily="18" charset="0"/>
                <a:cs typeface="Times New Roman" pitchFamily="18" charset="0"/>
              </a:rPr>
              <a:t>mẫu.</a:t>
            </a:r>
            <a:endParaRPr lang="en-US" sz="3200" dirty="0">
              <a:solidFill>
                <a:prstClr val="black"/>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76200" y="1421532"/>
            <a:ext cx="2971800" cy="4584405"/>
          </a:xfrm>
          <a:prstGeom prst="rect">
            <a:avLst/>
          </a:prstGeom>
        </p:spPr>
      </p:pic>
      <p:sp>
        <p:nvSpPr>
          <p:cNvPr id="6" name="TextBox 5"/>
          <p:cNvSpPr txBox="1"/>
          <p:nvPr/>
        </p:nvSpPr>
        <p:spPr>
          <a:xfrm>
            <a:off x="2445327" y="3338036"/>
            <a:ext cx="5257800" cy="1477328"/>
          </a:xfrm>
          <a:prstGeom prst="rect">
            <a:avLst/>
          </a:prstGeom>
          <a:noFill/>
        </p:spPr>
        <p:txBody>
          <a:bodyPr wrap="square" rtlCol="0">
            <a:spAutoFit/>
          </a:bodyPr>
          <a:lstStyle/>
          <a:p>
            <a:pPr lvl="0" algn="just"/>
            <a:r>
              <a:rPr lang="en-US" sz="3000" dirty="0">
                <a:solidFill>
                  <a:srgbClr val="FF0000"/>
                </a:solidFill>
                <a:latin typeface="Times New Roman" pitchFamily="18" charset="0"/>
                <a:cs typeface="Times New Roman" pitchFamily="18" charset="0"/>
              </a:rPr>
              <a:t>Muốn cộng hai phân số có cùng mẫu số, ta cộng tử </a:t>
            </a:r>
            <a:r>
              <a:rPr lang="en-US" sz="3000" dirty="0" smtClean="0">
                <a:solidFill>
                  <a:srgbClr val="FF0000"/>
                </a:solidFill>
                <a:latin typeface="Times New Roman" pitchFamily="18" charset="0"/>
                <a:cs typeface="Times New Roman" pitchFamily="18" charset="0"/>
              </a:rPr>
              <a:t>số </a:t>
            </a:r>
            <a:r>
              <a:rPr lang="en-US" sz="3000" dirty="0">
                <a:solidFill>
                  <a:srgbClr val="FF0000"/>
                </a:solidFill>
                <a:latin typeface="Times New Roman" pitchFamily="18" charset="0"/>
                <a:cs typeface="Times New Roman" pitchFamily="18" charset="0"/>
              </a:rPr>
              <a:t>với nhau và giữ </a:t>
            </a:r>
            <a:r>
              <a:rPr lang="en-US" sz="3000" dirty="0" smtClean="0">
                <a:solidFill>
                  <a:srgbClr val="FF0000"/>
                </a:solidFill>
                <a:latin typeface="Times New Roman" pitchFamily="18" charset="0"/>
                <a:cs typeface="Times New Roman" pitchFamily="18" charset="0"/>
              </a:rPr>
              <a:t>nguyên mẫu </a:t>
            </a:r>
            <a:r>
              <a:rPr lang="en-US" sz="3000" dirty="0">
                <a:solidFill>
                  <a:srgbClr val="FF0000"/>
                </a:solidFill>
                <a:latin typeface="Times New Roman" pitchFamily="18" charset="0"/>
                <a:cs typeface="Times New Roman" pitchFamily="18" charset="0"/>
              </a:rPr>
              <a:t>số.</a:t>
            </a:r>
          </a:p>
        </p:txBody>
      </p:sp>
      <p:sp>
        <p:nvSpPr>
          <p:cNvPr id="8" name="Right Arrow 7">
            <a:hlinkClick r:id="rId7"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7" y="2519909"/>
            <a:ext cx="304800" cy="304800"/>
          </a:xfrm>
          <a:prstGeom prst="rect">
            <a:avLst/>
          </a:prstGeom>
        </p:spPr>
      </p:pic>
    </p:spTree>
    <p:extLst>
      <p:ext uri="{BB962C8B-B14F-4D97-AF65-F5344CB8AC3E}">
        <p14:creationId xmlns:p14="http://schemas.microsoft.com/office/powerpoint/2010/main" val="6336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fill="hold" display="0">
                  <p:stCondLst>
                    <p:cond delay="indefinite"/>
                  </p:stCondLst>
                  <p:endCondLst>
                    <p:cond evt="onStopAudio" delay="0">
                      <p:tgtEl>
                        <p:sldTgt/>
                      </p:tgtEl>
                    </p:cond>
                  </p:endCondLst>
                </p:cTn>
                <p:tgtEl>
                  <p:spTgt spid="9"/>
                </p:tgtEl>
              </p:cMediaNode>
            </p:audio>
          </p:childTnLst>
        </p:cTn>
      </p:par>
    </p:tnLst>
    <p:bldLst>
      <p:bldP spid="2" grpId="0" animBg="1"/>
      <p:bldP spid="3" grpId="0" animBg="1"/>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057400" y="38564"/>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2473036" y="3733708"/>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473036" y="261955"/>
            <a:ext cx="5257800" cy="1077218"/>
          </a:xfrm>
          <a:prstGeom prst="rect">
            <a:avLst/>
          </a:prstGeom>
          <a:noFill/>
        </p:spPr>
        <p:txBody>
          <a:bodyPr wrap="square" rtlCol="0">
            <a:spAutoFit/>
          </a:bodyPr>
          <a:lstStyle/>
          <a:p>
            <a:r>
              <a:rPr lang="en-US" sz="3200" dirty="0" smtClean="0">
                <a:latin typeface="Times New Roman" pitchFamily="18" charset="0"/>
                <a:cs typeface="Times New Roman" pitchFamily="18" charset="0"/>
              </a:rPr>
              <a:t>Phát biểu quy </a:t>
            </a:r>
            <a:r>
              <a:rPr lang="en-US" sz="3200" dirty="0">
                <a:latin typeface="Times New Roman" pitchFamily="18" charset="0"/>
                <a:cs typeface="Times New Roman" pitchFamily="18" charset="0"/>
              </a:rPr>
              <a:t>tắc cộng hai phân số </a:t>
            </a:r>
            <a:r>
              <a:rPr lang="en-US" sz="3200" dirty="0" smtClean="0">
                <a:latin typeface="Times New Roman" pitchFamily="18" charset="0"/>
                <a:cs typeface="Times New Roman" pitchFamily="18" charset="0"/>
              </a:rPr>
              <a:t>có mẫu khác nhau.</a:t>
            </a:r>
            <a:endParaRPr lang="en-US" sz="3200" dirty="0">
              <a:latin typeface="Times New Roman" pitchFamily="18" charset="0"/>
              <a:cs typeface="Times New Roman" pitchFamily="18" charset="0"/>
            </a:endParaRPr>
          </a:p>
        </p:txBody>
      </p:sp>
      <p:sp>
        <p:nvSpPr>
          <p:cNvPr id="6" name="TextBox 5"/>
          <p:cNvSpPr txBox="1"/>
          <p:nvPr/>
        </p:nvSpPr>
        <p:spPr>
          <a:xfrm>
            <a:off x="2694709" y="3733708"/>
            <a:ext cx="5257800" cy="2400657"/>
          </a:xfrm>
          <a:prstGeom prst="rect">
            <a:avLst/>
          </a:prstGeom>
          <a:noFill/>
        </p:spPr>
        <p:txBody>
          <a:bodyPr wrap="square" rtlCol="0">
            <a:spAutoFit/>
          </a:bodyPr>
          <a:lstStyle/>
          <a:p>
            <a:pPr algn="just"/>
            <a:r>
              <a:rPr lang="en-US" sz="3000" dirty="0">
                <a:solidFill>
                  <a:srgbClr val="FF0000"/>
                </a:solidFill>
                <a:latin typeface="Times New Roman" pitchFamily="18" charset="0"/>
                <a:cs typeface="Times New Roman" pitchFamily="18" charset="0"/>
              </a:rPr>
              <a:t>Muốn cộng hai phân số có mẫu khác nhau, ta quy đồng mẫu số của chúng, sau đó cộng hai phân số có cùng mẫu.</a:t>
            </a:r>
          </a:p>
          <a:p>
            <a:endParaRPr lang="en-US" sz="3000" dirty="0">
              <a:solidFill>
                <a:prstClr val="black"/>
              </a:solidFill>
              <a:latin typeface="Times New Roman" pitchFamily="18" charset="0"/>
              <a:cs typeface="Times New Roman"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304800" y="1670516"/>
            <a:ext cx="2895600" cy="4928681"/>
          </a:xfrm>
          <a:prstGeom prst="rect">
            <a:avLst/>
          </a:prstGeom>
        </p:spPr>
      </p:pic>
      <p:sp>
        <p:nvSpPr>
          <p:cNvPr id="8" name="Right Arrow 7">
            <a:hlinkClick r:id="rId5" action="ppaction://hlinksldjump"/>
          </p:cNvPr>
          <p:cNvSpPr/>
          <p:nvPr/>
        </p:nvSpPr>
        <p:spPr>
          <a:xfrm>
            <a:off x="8264236"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9701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304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1562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762000" y="716107"/>
            <a:ext cx="5257800" cy="584775"/>
          </a:xfrm>
          <a:prstGeom prst="rect">
            <a:avLst/>
          </a:prstGeom>
          <a:noFill/>
        </p:spPr>
        <p:txBody>
          <a:bodyPr wrap="square" rtlCol="0">
            <a:spAutoFit/>
          </a:bodyPr>
          <a:lstStyle/>
          <a:p>
            <a:r>
              <a:rPr lang="en-US" sz="3200" dirty="0" smtClean="0">
                <a:solidFill>
                  <a:prstClr val="black"/>
                </a:solidFill>
                <a:latin typeface="Times New Roman" pitchFamily="18" charset="0"/>
                <a:cs typeface="Times New Roman" pitchFamily="18" charset="0"/>
              </a:rPr>
              <a:t>Tính:</a:t>
            </a:r>
            <a:endParaRPr lang="en-US" sz="3200" dirty="0">
              <a:solidFill>
                <a:prstClr val="black"/>
              </a:solidFill>
              <a:latin typeface="Times New Roman" pitchFamily="18" charset="0"/>
              <a:cs typeface="Times New Roman"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304800" y="2866979"/>
            <a:ext cx="3124200" cy="3905250"/>
          </a:xfrm>
          <a:prstGeom prst="rect">
            <a:avLst/>
          </a:prstGeom>
        </p:spPr>
      </p:pic>
      <p:sp>
        <p:nvSpPr>
          <p:cNvPr id="8" name="Right Arrow 7">
            <a:hlinkClick r:id="rId6"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92378114"/>
              </p:ext>
            </p:extLst>
          </p:nvPr>
        </p:nvGraphicFramePr>
        <p:xfrm>
          <a:off x="2133600" y="554182"/>
          <a:ext cx="1752600" cy="1022350"/>
        </p:xfrm>
        <a:graphic>
          <a:graphicData uri="http://schemas.openxmlformats.org/presentationml/2006/ole">
            <mc:AlternateContent xmlns:mc="http://schemas.openxmlformats.org/markup-compatibility/2006">
              <mc:Choice xmlns:v="urn:schemas-microsoft-com:vml" Requires="v">
                <p:oleObj spid="_x0000_s17463" name="Equation" r:id="rId7" imgW="723586" imgH="393529" progId="Equation.DSMT4">
                  <p:embed/>
                </p:oleObj>
              </mc:Choice>
              <mc:Fallback>
                <p:oleObj name="Equation" r:id="rId7" imgW="723586" imgH="393529"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554182"/>
                        <a:ext cx="1752600" cy="102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93685487"/>
              </p:ext>
            </p:extLst>
          </p:nvPr>
        </p:nvGraphicFramePr>
        <p:xfrm>
          <a:off x="3020868" y="4116486"/>
          <a:ext cx="2873664" cy="723900"/>
        </p:xfrm>
        <a:graphic>
          <a:graphicData uri="http://schemas.openxmlformats.org/presentationml/2006/ole">
            <mc:AlternateContent xmlns:mc="http://schemas.openxmlformats.org/markup-compatibility/2006">
              <mc:Choice xmlns:v="urn:schemas-microsoft-com:vml" Requires="v">
                <p:oleObj spid="_x0000_s17464" name="Equation" r:id="rId9" imgW="1333440" imgH="419040" progId="Equation.DSMT4">
                  <p:embed/>
                </p:oleObj>
              </mc:Choice>
              <mc:Fallback>
                <p:oleObj name="Equation" r:id="rId9" imgW="1333440" imgH="419040" progId="Equation.DSMT4">
                  <p:embed/>
                  <p:pic>
                    <p:nvPicPr>
                      <p:cNvPr id="0" name=""/>
                      <p:cNvPicPr/>
                      <p:nvPr/>
                    </p:nvPicPr>
                    <p:blipFill>
                      <a:blip r:embed="rId10"/>
                      <a:stretch>
                        <a:fillRect/>
                      </a:stretch>
                    </p:blipFill>
                    <p:spPr>
                      <a:xfrm>
                        <a:off x="3020868" y="4116486"/>
                        <a:ext cx="2873664" cy="723900"/>
                      </a:xfrm>
                      <a:prstGeom prst="rect">
                        <a:avLst/>
                      </a:prstGeom>
                    </p:spPr>
                  </p:pic>
                </p:oleObj>
              </mc:Fallback>
            </mc:AlternateContent>
          </a:graphicData>
        </a:graphic>
      </p:graphicFrame>
    </p:spTree>
    <p:extLst>
      <p:ext uri="{BB962C8B-B14F-4D97-AF65-F5344CB8AC3E}">
        <p14:creationId xmlns:p14="http://schemas.microsoft.com/office/powerpoint/2010/main" val="24262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52400" y="381000"/>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762000" y="3782199"/>
            <a:ext cx="6172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850612"/>
            <a:ext cx="5257800" cy="584775"/>
          </a:xfrm>
          <a:prstGeom prst="rect">
            <a:avLst/>
          </a:prstGeom>
          <a:noFill/>
        </p:spPr>
        <p:txBody>
          <a:bodyPr wrap="square" rtlCol="0">
            <a:spAutoFit/>
          </a:bodyPr>
          <a:lstStyle/>
          <a:p>
            <a:r>
              <a:rPr lang="en-US" sz="3200" dirty="0" smtClean="0">
                <a:solidFill>
                  <a:prstClr val="black"/>
                </a:solidFill>
                <a:latin typeface="Times New Roman" pitchFamily="18" charset="0"/>
                <a:cs typeface="Times New Roman" pitchFamily="18" charset="0"/>
              </a:rPr>
              <a:t>Tính: </a:t>
            </a:r>
            <a:endParaRPr lang="en-US" sz="3200" dirty="0">
              <a:solidFill>
                <a:prstClr val="black"/>
              </a:solidFill>
              <a:latin typeface="Times New Roman" pitchFamily="18" charset="0"/>
              <a:cs typeface="Times New Roman"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6553200" y="3505200"/>
            <a:ext cx="3033713" cy="3507182"/>
          </a:xfrm>
          <a:prstGeom prst="rect">
            <a:avLst/>
          </a:prstGeom>
        </p:spPr>
      </p:pic>
      <p:sp>
        <p:nvSpPr>
          <p:cNvPr id="9" name="Right Arrow 8">
            <a:hlinkClick r:id="rId6" action="ppaction://hlinksldjump"/>
          </p:cNvPr>
          <p:cNvSpPr/>
          <p:nvPr/>
        </p:nvSpPr>
        <p:spPr>
          <a:xfrm>
            <a:off x="8039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267850536"/>
              </p:ext>
            </p:extLst>
          </p:nvPr>
        </p:nvGraphicFramePr>
        <p:xfrm>
          <a:off x="1766455" y="633411"/>
          <a:ext cx="1905000" cy="1019175"/>
        </p:xfrm>
        <a:graphic>
          <a:graphicData uri="http://schemas.openxmlformats.org/presentationml/2006/ole">
            <mc:AlternateContent xmlns:mc="http://schemas.openxmlformats.org/markup-compatibility/2006">
              <mc:Choice xmlns:v="urn:schemas-microsoft-com:vml" Requires="v">
                <p:oleObj spid="_x0000_s18512" name="Equation" r:id="rId7" imgW="736280" imgH="393529" progId="Equation.DSMT4">
                  <p:embed/>
                </p:oleObj>
              </mc:Choice>
              <mc:Fallback>
                <p:oleObj name="Equation" r:id="rId7" imgW="736280" imgH="393529" progId="Equation.DSMT4">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455" y="633411"/>
                        <a:ext cx="1905000" cy="101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75909526"/>
              </p:ext>
            </p:extLst>
          </p:nvPr>
        </p:nvGraphicFramePr>
        <p:xfrm>
          <a:off x="1160318" y="4267325"/>
          <a:ext cx="1905000" cy="1019175"/>
        </p:xfrm>
        <a:graphic>
          <a:graphicData uri="http://schemas.openxmlformats.org/presentationml/2006/ole">
            <mc:AlternateContent xmlns:mc="http://schemas.openxmlformats.org/markup-compatibility/2006">
              <mc:Choice xmlns:v="urn:schemas-microsoft-com:vml" Requires="v">
                <p:oleObj spid="_x0000_s18513" name="Equation" r:id="rId9" imgW="736280" imgH="393529" progId="Equation.DSMT4">
                  <p:embed/>
                </p:oleObj>
              </mc:Choice>
              <mc:Fallback>
                <p:oleObj name="Equation" r:id="rId9" imgW="736280" imgH="393529"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0318" y="4267325"/>
                        <a:ext cx="1905000" cy="101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22556014"/>
              </p:ext>
            </p:extLst>
          </p:nvPr>
        </p:nvGraphicFramePr>
        <p:xfrm>
          <a:off x="2743200" y="4252316"/>
          <a:ext cx="3962400" cy="1006475"/>
        </p:xfrm>
        <a:graphic>
          <a:graphicData uri="http://schemas.openxmlformats.org/presentationml/2006/ole">
            <mc:AlternateContent xmlns:mc="http://schemas.openxmlformats.org/markup-compatibility/2006">
              <mc:Choice xmlns:v="urn:schemas-microsoft-com:vml" Requires="v">
                <p:oleObj spid="_x0000_s18514" name="Equation" r:id="rId10" imgW="1548728" imgH="393529" progId="Equation.DSMT4">
                  <p:embed/>
                </p:oleObj>
              </mc:Choice>
              <mc:Fallback>
                <p:oleObj name="Equation" r:id="rId10" imgW="1548728" imgH="393529" progId="Equation.DSMT4">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4252316"/>
                        <a:ext cx="3962400" cy="1006475"/>
                      </a:xfrm>
                      <a:prstGeom prst="rect">
                        <a:avLst/>
                      </a:prstGeom>
                      <a:solidFill>
                        <a:schemeClr val="bg1"/>
                      </a:solidFill>
                      <a:ln>
                        <a:solidFill>
                          <a:schemeClr val="bg1"/>
                        </a:solidFill>
                      </a:ln>
                    </p:spPr>
                  </p:pic>
                </p:oleObj>
              </mc:Fallback>
            </mc:AlternateContent>
          </a:graphicData>
        </a:graphic>
      </p:graphicFrame>
    </p:spTree>
    <p:extLst>
      <p:ext uri="{BB962C8B-B14F-4D97-AF65-F5344CB8AC3E}">
        <p14:creationId xmlns:p14="http://schemas.microsoft.com/office/powerpoint/2010/main" val="8600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2895600" y="6927"/>
            <a:ext cx="3200400" cy="1524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5" name="TextBox 4"/>
          <p:cNvSpPr txBox="1"/>
          <p:nvPr/>
        </p:nvSpPr>
        <p:spPr>
          <a:xfrm>
            <a:off x="3200400" y="230318"/>
            <a:ext cx="2590800"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Nobita, cậu giỏi quá!</a:t>
            </a:r>
            <a:endParaRPr lang="en-US" sz="3200">
              <a:solidFill>
                <a:prstClr val="black"/>
              </a:solidFill>
              <a:latin typeface="Times New Roman" pitchFamily="18" charset="0"/>
              <a:cs typeface="Times New Roman" pitchFamily="18" charset="0"/>
            </a:endParaRPr>
          </a:p>
        </p:txBody>
      </p:sp>
      <p:sp>
        <p:nvSpPr>
          <p:cNvPr id="6" name="Rounded Rectangular Callout 5"/>
          <p:cNvSpPr/>
          <p:nvPr/>
        </p:nvSpPr>
        <p:spPr>
          <a:xfrm>
            <a:off x="7391400" y="6927"/>
            <a:ext cx="1752600" cy="983673"/>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7620000" y="230318"/>
            <a:ext cx="1371600" cy="646331"/>
          </a:xfrm>
          <a:prstGeom prst="rect">
            <a:avLst/>
          </a:prstGeom>
          <a:noFill/>
        </p:spPr>
        <p:txBody>
          <a:bodyPr wrap="square" rtlCol="0">
            <a:spAutoFit/>
          </a:bodyPr>
          <a:lstStyle/>
          <a:p>
            <a:r>
              <a:rPr lang="en-US" smtClean="0">
                <a:solidFill>
                  <a:prstClr val="black"/>
                </a:solidFill>
              </a:rPr>
              <a:t>Hihi….Cám ơn các bạn.</a:t>
            </a:r>
            <a:endParaRPr lang="en-US">
              <a:solidFill>
                <a:prstClr val="black"/>
              </a:solidFill>
            </a:endParaRPr>
          </a:p>
        </p:txBody>
      </p:sp>
      <p:sp>
        <p:nvSpPr>
          <p:cNvPr id="8" name="Rounded Rectangle 7">
            <a:hlinkClick r:id="" action="ppaction://hlinkshowjump?jump=nextslide"/>
          </p:cNvPr>
          <p:cNvSpPr/>
          <p:nvPr/>
        </p:nvSpPr>
        <p:spPr>
          <a:xfrm>
            <a:off x="7658100" y="6400799"/>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65427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88"/>
            <a:ext cx="9144000"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219200"/>
            <a:ext cx="8229600" cy="4906963"/>
          </a:xfrm>
        </p:spPr>
        <p:txBody>
          <a:bodyPr/>
          <a:lstStyle/>
          <a:p>
            <a:pPr>
              <a:buNone/>
            </a:pPr>
            <a:r>
              <a:rPr lang="en-US" b="1" dirty="0" smtClean="0">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3 . Số đối</a:t>
            </a:r>
          </a:p>
          <a:p>
            <a:pPr>
              <a:buNone/>
            </a:pPr>
            <a:r>
              <a:rPr lang="en-US" dirty="0" smtClean="0">
                <a:latin typeface="Times New Roman" pitchFamily="18" charset="0"/>
                <a:cs typeface="Times New Roman" pitchFamily="18" charset="0"/>
              </a:rPr>
              <a:t>  Ví dụ:</a:t>
            </a:r>
            <a:endParaRPr lang="en-US" dirty="0">
              <a:latin typeface="Times New Roman" pitchFamily="18" charset="0"/>
              <a:cs typeface="Times New Roman" pitchFamily="18" charset="0"/>
            </a:endParaRPr>
          </a:p>
        </p:txBody>
      </p:sp>
      <p:graphicFrame>
        <p:nvGraphicFramePr>
          <p:cNvPr id="16386" name="Object 2"/>
          <p:cNvGraphicFramePr>
            <a:graphicFrameLocks noChangeAspect="1"/>
          </p:cNvGraphicFramePr>
          <p:nvPr/>
        </p:nvGraphicFramePr>
        <p:xfrm>
          <a:off x="1752600" y="1752600"/>
          <a:ext cx="3905250" cy="1022350"/>
        </p:xfrm>
        <a:graphic>
          <a:graphicData uri="http://schemas.openxmlformats.org/presentationml/2006/ole">
            <mc:AlternateContent xmlns:mc="http://schemas.openxmlformats.org/markup-compatibility/2006">
              <mc:Choice xmlns:v="urn:schemas-microsoft-com:vml" Requires="v">
                <p:oleObj spid="_x0000_s19668" name="Equation" r:id="rId6" imgW="1612800" imgH="393480" progId="Equation.DSMT4">
                  <p:embed/>
                </p:oleObj>
              </mc:Choice>
              <mc:Fallback>
                <p:oleObj name="Equation" r:id="rId6" imgW="1612800" imgH="393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752600"/>
                        <a:ext cx="3905250" cy="1022350"/>
                      </a:xfrm>
                      <a:prstGeom prst="rect">
                        <a:avLst/>
                      </a:prstGeom>
                      <a:solidFill>
                        <a:schemeClr val="bg1"/>
                      </a:solidFill>
                    </p:spPr>
                  </p:pic>
                </p:oleObj>
              </mc:Fallback>
            </mc:AlternateContent>
          </a:graphicData>
        </a:graphic>
      </p:graphicFrame>
      <p:graphicFrame>
        <p:nvGraphicFramePr>
          <p:cNvPr id="16387" name="Object 3"/>
          <p:cNvGraphicFramePr>
            <a:graphicFrameLocks noChangeAspect="1"/>
          </p:cNvGraphicFramePr>
          <p:nvPr/>
        </p:nvGraphicFramePr>
        <p:xfrm>
          <a:off x="990600" y="2895600"/>
          <a:ext cx="5322888" cy="1019175"/>
        </p:xfrm>
        <a:graphic>
          <a:graphicData uri="http://schemas.openxmlformats.org/presentationml/2006/ole">
            <mc:AlternateContent xmlns:mc="http://schemas.openxmlformats.org/markup-compatibility/2006">
              <mc:Choice xmlns:v="urn:schemas-microsoft-com:vml" Requires="v">
                <p:oleObj spid="_x0000_s19669" name="Equation" r:id="rId8" imgW="2057400" imgH="393480" progId="Equation.DSMT4">
                  <p:embed/>
                </p:oleObj>
              </mc:Choice>
              <mc:Fallback>
                <p:oleObj name="Equation" r:id="rId8" imgW="205740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2895600"/>
                        <a:ext cx="5322888" cy="1019175"/>
                      </a:xfrm>
                      <a:prstGeom prst="rect">
                        <a:avLst/>
                      </a:prstGeom>
                      <a:solidFill>
                        <a:schemeClr val="bg1"/>
                      </a:solidFill>
                    </p:spPr>
                  </p:pic>
                </p:oleObj>
              </mc:Fallback>
            </mc:AlternateContent>
          </a:graphicData>
        </a:graphic>
      </p:graphicFrame>
      <p:sp>
        <p:nvSpPr>
          <p:cNvPr id="8" name="Cloud Callout 7"/>
          <p:cNvSpPr/>
          <p:nvPr/>
        </p:nvSpPr>
        <p:spPr>
          <a:xfrm>
            <a:off x="6210300" y="1066800"/>
            <a:ext cx="2819400" cy="2362200"/>
          </a:xfrm>
          <a:prstGeom prst="cloudCallout">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latin typeface="Times New Roman" pitchFamily="18" charset="0"/>
                <a:cs typeface="Times New Roman" pitchFamily="18" charset="0"/>
              </a:rPr>
              <a:t>Nhận xét tổng của 2 phép tính trên </a:t>
            </a:r>
            <a:endParaRPr lang="en-US" sz="2400" dirty="0">
              <a:solidFill>
                <a:prstClr val="white"/>
              </a:solidFill>
              <a:latin typeface="Times New Roman" pitchFamily="18" charset="0"/>
              <a:cs typeface="Times New Roman" pitchFamily="18" charset="0"/>
            </a:endParaRPr>
          </a:p>
        </p:txBody>
      </p:sp>
      <p:sp>
        <p:nvSpPr>
          <p:cNvPr id="17" name="Rectangle 16"/>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n-US">
              <a:solidFill>
                <a:prstClr val="black"/>
              </a:solidFill>
            </a:endParaRPr>
          </a:p>
        </p:txBody>
      </p:sp>
      <p:sp>
        <p:nvSpPr>
          <p:cNvPr id="18" name="Rectangle 17"/>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n-US">
              <a:solidFill>
                <a:prstClr val="black"/>
              </a:solidFill>
            </a:endParaRPr>
          </a:p>
        </p:txBody>
      </p:sp>
      <p:sp>
        <p:nvSpPr>
          <p:cNvPr id="19" name="Rectangle 18"/>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n-US">
              <a:solidFill>
                <a:prstClr val="black"/>
              </a:solidFill>
            </a:endParaRPr>
          </a:p>
        </p:txBody>
      </p:sp>
      <p:sp>
        <p:nvSpPr>
          <p:cNvPr id="20" name="Rectangle 19"/>
          <p:cNvSpPr>
            <a:spLocks noChangeArrowheads="1"/>
          </p:cNvSpPr>
          <p:nvPr/>
        </p:nvSpPr>
        <p:spPr bwMode="auto">
          <a:xfrm>
            <a:off x="0" y="3233738"/>
            <a:ext cx="9144000" cy="0"/>
          </a:xfrm>
          <a:prstGeom prst="rect">
            <a:avLst/>
          </a:prstGeom>
          <a:noFill/>
          <a:ln w="9525">
            <a:noFill/>
            <a:miter lim="800000"/>
            <a:headEnd/>
            <a:tailEnd/>
          </a:ln>
          <a:effectLst/>
        </p:spPr>
        <p:txBody>
          <a:bodyPr wrap="none" anchor="ctr">
            <a:spAutoFit/>
          </a:bodyPr>
          <a:lstStyle/>
          <a:p>
            <a:endParaRPr lang="en-US">
              <a:solidFill>
                <a:prstClr val="black"/>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815832512"/>
              </p:ext>
            </p:extLst>
          </p:nvPr>
        </p:nvGraphicFramePr>
        <p:xfrm>
          <a:off x="762000" y="3837497"/>
          <a:ext cx="1979612" cy="914400"/>
        </p:xfrm>
        <a:graphic>
          <a:graphicData uri="http://schemas.openxmlformats.org/presentationml/2006/ole">
            <mc:AlternateContent xmlns:mc="http://schemas.openxmlformats.org/markup-compatibility/2006">
              <mc:Choice xmlns:v="urn:schemas-microsoft-com:vml" Requires="v">
                <p:oleObj spid="_x0000_s19670" name="Equation" r:id="rId10" imgW="685800" imgH="393480" progId="Equation.DSMT4">
                  <p:embed/>
                </p:oleObj>
              </mc:Choice>
              <mc:Fallback>
                <p:oleObj name="Equation" r:id="rId10" imgW="685800" imgH="393480" progId="Equation.DSMT4">
                  <p:embed/>
                  <p:pic>
                    <p:nvPicPr>
                      <p:cNvPr id="0" name=""/>
                      <p:cNvPicPr>
                        <a:picLocks noChangeAspect="1" noChangeArrowheads="1"/>
                      </p:cNvPicPr>
                      <p:nvPr/>
                    </p:nvPicPr>
                    <p:blipFill>
                      <a:blip r:embed="rId11"/>
                      <a:srcRect/>
                      <a:stretch>
                        <a:fillRect/>
                      </a:stretch>
                    </p:blipFill>
                    <p:spPr bwMode="auto">
                      <a:xfrm>
                        <a:off x="762000" y="3837497"/>
                        <a:ext cx="19796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 Box 21"/>
          <p:cNvSpPr txBox="1">
            <a:spLocks noChangeArrowheads="1"/>
          </p:cNvSpPr>
          <p:nvPr/>
        </p:nvSpPr>
        <p:spPr bwMode="auto">
          <a:xfrm>
            <a:off x="2590800" y="4063865"/>
            <a:ext cx="1066800" cy="461665"/>
          </a:xfrm>
          <a:prstGeom prst="rect">
            <a:avLst/>
          </a:prstGeom>
          <a:noFill/>
          <a:ln w="9525">
            <a:noFill/>
            <a:miter lim="800000"/>
            <a:headEnd/>
            <a:tailEnd/>
          </a:ln>
          <a:effectLst/>
        </p:spPr>
        <p:txBody>
          <a:bodyPr wrap="square">
            <a:spAutoFit/>
          </a:bodyPr>
          <a:lstStyle/>
          <a:p>
            <a:pPr>
              <a:spcBef>
                <a:spcPct val="50000"/>
              </a:spcBef>
            </a:pPr>
            <a:r>
              <a:rPr lang="en-US" sz="2400" b="1" dirty="0" smtClean="0">
                <a:solidFill>
                  <a:srgbClr val="7030A0"/>
                </a:solidFill>
                <a:effectLst>
                  <a:outerShdw blurRad="38100" dist="38100" dir="2700000" algn="tl">
                    <a:srgbClr val="C0C0C0"/>
                  </a:outerShdw>
                </a:effectLst>
                <a:latin typeface="Times New Roman" pitchFamily="18" charset="0"/>
                <a:cs typeface="Times New Roman" pitchFamily="18" charset="0"/>
              </a:rPr>
              <a:t>Ta nói</a:t>
            </a:r>
            <a:endParaRPr lang="en-US" sz="2400" b="1" dirty="0">
              <a:solidFill>
                <a:srgbClr val="7030A0"/>
              </a:solidFill>
              <a:effectLst>
                <a:outerShdw blurRad="38100" dist="38100" dir="2700000" algn="tl">
                  <a:srgbClr val="C0C0C0"/>
                </a:outerShdw>
              </a:effectLst>
              <a:latin typeface="Times New Roman" pitchFamily="18" charset="0"/>
              <a:cs typeface="Times New Roman" pitchFamily="18" charset="0"/>
            </a:endParaRPr>
          </a:p>
        </p:txBody>
      </p:sp>
      <p:pic>
        <p:nvPicPr>
          <p:cNvPr id="23" name="Picture 3" descr="POINSET3"/>
          <p:cNvPicPr>
            <a:picLocks noChangeAspect="1" noChangeArrowheads="1"/>
          </p:cNvPicPr>
          <p:nvPr/>
        </p:nvPicPr>
        <p:blipFill>
          <a:blip r:embed="rId12"/>
          <a:srcRect/>
          <a:stretch>
            <a:fillRect/>
          </a:stretch>
        </p:blipFill>
        <p:spPr bwMode="auto">
          <a:xfrm>
            <a:off x="8001000" y="5775325"/>
            <a:ext cx="1109663" cy="1016000"/>
          </a:xfrm>
          <a:prstGeom prst="rect">
            <a:avLst/>
          </a:prstGeom>
          <a:noFill/>
          <a:ln w="9525">
            <a:noFill/>
            <a:miter lim="800000"/>
            <a:headEnd/>
            <a:tailEnd/>
          </a:ln>
        </p:spPr>
      </p:pic>
      <p:sp>
        <p:nvSpPr>
          <p:cNvPr id="24" name="Text Box 5"/>
          <p:cNvSpPr txBox="1">
            <a:spLocks noChangeArrowheads="1"/>
          </p:cNvSpPr>
          <p:nvPr/>
        </p:nvSpPr>
        <p:spPr bwMode="auto">
          <a:xfrm>
            <a:off x="4177145" y="4022725"/>
            <a:ext cx="3276600" cy="488950"/>
          </a:xfrm>
          <a:prstGeom prst="rect">
            <a:avLst/>
          </a:prstGeom>
          <a:noFill/>
          <a:ln w="9525">
            <a:noFill/>
            <a:miter lim="800000"/>
            <a:headEnd/>
            <a:tailEnd/>
          </a:ln>
          <a:effectLst/>
        </p:spPr>
        <p:txBody>
          <a:bodyPr>
            <a:spAutoFit/>
          </a:bodyPr>
          <a:lstStyle/>
          <a:p>
            <a:pPr>
              <a:spcBef>
                <a:spcPct val="50000"/>
              </a:spcBef>
            </a:pPr>
            <a:r>
              <a:rPr lang="en-US" sz="2600" b="1" i="1" dirty="0">
                <a:solidFill>
                  <a:srgbClr val="0000FF"/>
                </a:solidFill>
                <a:latin typeface=".VnTime" pitchFamily="34" charset="0"/>
              </a:rPr>
              <a:t>lµ sè ®èi</a:t>
            </a:r>
            <a:r>
              <a:rPr lang="en-US" sz="2600" i="1" dirty="0">
                <a:solidFill>
                  <a:prstClr val="black"/>
                </a:solidFill>
                <a:latin typeface=".VnTime" pitchFamily="34" charset="0"/>
              </a:rPr>
              <a:t> cña ph©n sè</a:t>
            </a:r>
          </a:p>
        </p:txBody>
      </p:sp>
      <p:graphicFrame>
        <p:nvGraphicFramePr>
          <p:cNvPr id="25" name="Object 6"/>
          <p:cNvGraphicFramePr>
            <a:graphicFrameLocks noChangeAspect="1"/>
          </p:cNvGraphicFramePr>
          <p:nvPr>
            <p:extLst>
              <p:ext uri="{D42A27DB-BD31-4B8C-83A1-F6EECF244321}">
                <p14:modId xmlns:p14="http://schemas.microsoft.com/office/powerpoint/2010/main" val="1604122462"/>
              </p:ext>
            </p:extLst>
          </p:nvPr>
        </p:nvGraphicFramePr>
        <p:xfrm>
          <a:off x="7208693" y="3814465"/>
          <a:ext cx="390525" cy="914400"/>
        </p:xfrm>
        <a:graphic>
          <a:graphicData uri="http://schemas.openxmlformats.org/presentationml/2006/ole">
            <mc:AlternateContent xmlns:mc="http://schemas.openxmlformats.org/markup-compatibility/2006">
              <mc:Choice xmlns:v="urn:schemas-microsoft-com:vml" Requires="v">
                <p:oleObj spid="_x0000_s19671" name="Equation" r:id="rId13" imgW="139680" imgH="393480" progId="Equation.3">
                  <p:embed/>
                </p:oleObj>
              </mc:Choice>
              <mc:Fallback>
                <p:oleObj name="Equation" r:id="rId13" imgW="13968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8693" y="3814465"/>
                        <a:ext cx="3905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7"/>
          <p:cNvGraphicFramePr>
            <a:graphicFrameLocks noChangeAspect="1"/>
          </p:cNvGraphicFramePr>
          <p:nvPr>
            <p:extLst>
              <p:ext uri="{D42A27DB-BD31-4B8C-83A1-F6EECF244321}">
                <p14:modId xmlns:p14="http://schemas.microsoft.com/office/powerpoint/2010/main" val="3527225961"/>
              </p:ext>
            </p:extLst>
          </p:nvPr>
        </p:nvGraphicFramePr>
        <p:xfrm>
          <a:off x="3657600" y="3814465"/>
          <a:ext cx="492125" cy="914400"/>
        </p:xfrm>
        <a:graphic>
          <a:graphicData uri="http://schemas.openxmlformats.org/presentationml/2006/ole">
            <mc:AlternateContent xmlns:mc="http://schemas.openxmlformats.org/markup-compatibility/2006">
              <mc:Choice xmlns:v="urn:schemas-microsoft-com:vml" Requires="v">
                <p:oleObj spid="_x0000_s19672" name="Equation" r:id="rId15" imgW="253800" imgH="393480" progId="Equation.3">
                  <p:embed/>
                </p:oleObj>
              </mc:Choice>
              <mc:Fallback>
                <p:oleObj name="Equation" r:id="rId15" imgW="253800" imgH="3934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7600" y="3814465"/>
                        <a:ext cx="4921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8"/>
          <p:cNvSpPr txBox="1">
            <a:spLocks noChangeArrowheads="1"/>
          </p:cNvSpPr>
          <p:nvPr/>
        </p:nvSpPr>
        <p:spPr bwMode="auto">
          <a:xfrm>
            <a:off x="4142509" y="4955020"/>
            <a:ext cx="3124200" cy="488950"/>
          </a:xfrm>
          <a:prstGeom prst="rect">
            <a:avLst/>
          </a:prstGeom>
          <a:noFill/>
          <a:ln w="9525">
            <a:noFill/>
            <a:miter lim="800000"/>
            <a:headEnd/>
            <a:tailEnd/>
          </a:ln>
          <a:effectLst/>
        </p:spPr>
        <p:txBody>
          <a:bodyPr>
            <a:spAutoFit/>
          </a:bodyPr>
          <a:lstStyle/>
          <a:p>
            <a:pPr>
              <a:spcBef>
                <a:spcPct val="50000"/>
              </a:spcBef>
            </a:pPr>
            <a:r>
              <a:rPr lang="en-US" sz="2600" b="1" i="1" dirty="0">
                <a:solidFill>
                  <a:srgbClr val="0000FF"/>
                </a:solidFill>
                <a:latin typeface=".VnTime" pitchFamily="34" charset="0"/>
              </a:rPr>
              <a:t>lµ sè ®èi</a:t>
            </a:r>
            <a:r>
              <a:rPr lang="en-US" sz="2600" i="1" dirty="0">
                <a:solidFill>
                  <a:prstClr val="black"/>
                </a:solidFill>
                <a:latin typeface=".VnTime" pitchFamily="34" charset="0"/>
              </a:rPr>
              <a:t> cña ph©n sè</a:t>
            </a:r>
          </a:p>
        </p:txBody>
      </p:sp>
      <p:sp>
        <p:nvSpPr>
          <p:cNvPr id="28" name="Text Box 11"/>
          <p:cNvSpPr txBox="1">
            <a:spLocks noChangeArrowheads="1"/>
          </p:cNvSpPr>
          <p:nvPr/>
        </p:nvSpPr>
        <p:spPr bwMode="auto">
          <a:xfrm>
            <a:off x="914400" y="5482359"/>
            <a:ext cx="2438400" cy="488950"/>
          </a:xfrm>
          <a:prstGeom prst="rect">
            <a:avLst/>
          </a:prstGeom>
          <a:noFill/>
          <a:ln w="9525">
            <a:noFill/>
            <a:miter lim="800000"/>
            <a:headEnd/>
            <a:tailEnd/>
          </a:ln>
          <a:effectLst/>
        </p:spPr>
        <p:txBody>
          <a:bodyPr>
            <a:spAutoFit/>
          </a:bodyPr>
          <a:lstStyle/>
          <a:p>
            <a:pPr>
              <a:spcBef>
                <a:spcPct val="50000"/>
              </a:spcBef>
            </a:pPr>
            <a:r>
              <a:rPr lang="en-US" sz="2600" i="1" dirty="0">
                <a:solidFill>
                  <a:prstClr val="black"/>
                </a:solidFill>
                <a:latin typeface=".VnTime" pitchFamily="34" charset="0"/>
              </a:rPr>
              <a:t>Hai ph©n sè</a:t>
            </a:r>
          </a:p>
        </p:txBody>
      </p:sp>
      <p:graphicFrame>
        <p:nvGraphicFramePr>
          <p:cNvPr id="29" name="Object 12"/>
          <p:cNvGraphicFramePr>
            <a:graphicFrameLocks noChangeAspect="1"/>
          </p:cNvGraphicFramePr>
          <p:nvPr>
            <p:extLst>
              <p:ext uri="{D42A27DB-BD31-4B8C-83A1-F6EECF244321}">
                <p14:modId xmlns:p14="http://schemas.microsoft.com/office/powerpoint/2010/main" val="1428616960"/>
              </p:ext>
            </p:extLst>
          </p:nvPr>
        </p:nvGraphicFramePr>
        <p:xfrm>
          <a:off x="2700337" y="5257800"/>
          <a:ext cx="423863" cy="990600"/>
        </p:xfrm>
        <a:graphic>
          <a:graphicData uri="http://schemas.openxmlformats.org/presentationml/2006/ole">
            <mc:AlternateContent xmlns:mc="http://schemas.openxmlformats.org/markup-compatibility/2006">
              <mc:Choice xmlns:v="urn:schemas-microsoft-com:vml" Requires="v">
                <p:oleObj spid="_x0000_s19673" name="Equation" r:id="rId17" imgW="139680" imgH="393480" progId="Equation.3">
                  <p:embed/>
                </p:oleObj>
              </mc:Choice>
              <mc:Fallback>
                <p:oleObj name="Equation" r:id="rId17" imgW="13968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0337" y="5257800"/>
                        <a:ext cx="42386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13"/>
          <p:cNvSpPr txBox="1">
            <a:spLocks noChangeArrowheads="1"/>
          </p:cNvSpPr>
          <p:nvPr/>
        </p:nvSpPr>
        <p:spPr bwMode="auto">
          <a:xfrm>
            <a:off x="3262745" y="5498234"/>
            <a:ext cx="609600" cy="457200"/>
          </a:xfrm>
          <a:prstGeom prst="rect">
            <a:avLst/>
          </a:prstGeom>
          <a:noFill/>
          <a:ln w="9525">
            <a:noFill/>
            <a:miter lim="800000"/>
            <a:headEnd/>
            <a:tailEnd/>
          </a:ln>
          <a:effectLst/>
        </p:spPr>
        <p:txBody>
          <a:bodyPr>
            <a:spAutoFit/>
          </a:bodyPr>
          <a:lstStyle/>
          <a:p>
            <a:pPr>
              <a:spcBef>
                <a:spcPct val="50000"/>
              </a:spcBef>
            </a:pPr>
            <a:r>
              <a:rPr lang="en-US" sz="2400" i="1" dirty="0">
                <a:solidFill>
                  <a:prstClr val="black"/>
                </a:solidFill>
                <a:latin typeface=".VnTime" pitchFamily="34" charset="0"/>
              </a:rPr>
              <a:t>vµ</a:t>
            </a:r>
          </a:p>
        </p:txBody>
      </p:sp>
      <p:graphicFrame>
        <p:nvGraphicFramePr>
          <p:cNvPr id="31" name="Object 14"/>
          <p:cNvGraphicFramePr>
            <a:graphicFrameLocks noChangeAspect="1"/>
          </p:cNvGraphicFramePr>
          <p:nvPr>
            <p:extLst>
              <p:ext uri="{D42A27DB-BD31-4B8C-83A1-F6EECF244321}">
                <p14:modId xmlns:p14="http://schemas.microsoft.com/office/powerpoint/2010/main" val="39983348"/>
              </p:ext>
            </p:extLst>
          </p:nvPr>
        </p:nvGraphicFramePr>
        <p:xfrm>
          <a:off x="3872345" y="5292725"/>
          <a:ext cx="531813" cy="990600"/>
        </p:xfrm>
        <a:graphic>
          <a:graphicData uri="http://schemas.openxmlformats.org/presentationml/2006/ole">
            <mc:AlternateContent xmlns:mc="http://schemas.openxmlformats.org/markup-compatibility/2006">
              <mc:Choice xmlns:v="urn:schemas-microsoft-com:vml" Requires="v">
                <p:oleObj spid="_x0000_s19674" name="Equation" r:id="rId18" imgW="253800" imgH="393480" progId="Equation.3">
                  <p:embed/>
                </p:oleObj>
              </mc:Choice>
              <mc:Fallback>
                <p:oleObj name="Equation" r:id="rId18" imgW="253800" imgH="3934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72345" y="5292725"/>
                        <a:ext cx="53181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 Box 15"/>
          <p:cNvSpPr txBox="1">
            <a:spLocks noChangeArrowheads="1"/>
          </p:cNvSpPr>
          <p:nvPr/>
        </p:nvSpPr>
        <p:spPr bwMode="auto">
          <a:xfrm>
            <a:off x="4419600" y="5454650"/>
            <a:ext cx="3200400" cy="488950"/>
          </a:xfrm>
          <a:prstGeom prst="rect">
            <a:avLst/>
          </a:prstGeom>
          <a:noFill/>
          <a:ln w="9525">
            <a:noFill/>
            <a:miter lim="800000"/>
            <a:headEnd/>
            <a:tailEnd/>
          </a:ln>
          <a:effectLst/>
        </p:spPr>
        <p:txBody>
          <a:bodyPr>
            <a:spAutoFit/>
          </a:bodyPr>
          <a:lstStyle/>
          <a:p>
            <a:pPr>
              <a:spcBef>
                <a:spcPct val="50000"/>
              </a:spcBef>
            </a:pPr>
            <a:r>
              <a:rPr lang="en-US" sz="2600" b="1" i="1" dirty="0">
                <a:solidFill>
                  <a:srgbClr val="0000FF"/>
                </a:solidFill>
                <a:latin typeface=".VnTime" pitchFamily="34" charset="0"/>
              </a:rPr>
              <a:t>lµ</a:t>
            </a:r>
            <a:r>
              <a:rPr lang="en-US" sz="2600" i="1" dirty="0">
                <a:solidFill>
                  <a:prstClr val="black"/>
                </a:solidFill>
                <a:latin typeface=".VnTime" pitchFamily="34" charset="0"/>
              </a:rPr>
              <a:t> </a:t>
            </a:r>
            <a:r>
              <a:rPr lang="en-US" sz="2600" b="1" i="1" dirty="0">
                <a:solidFill>
                  <a:srgbClr val="0000FF"/>
                </a:solidFill>
                <a:latin typeface=".VnTime" pitchFamily="34" charset="0"/>
              </a:rPr>
              <a:t>hai sè ®èi nhau</a:t>
            </a:r>
          </a:p>
        </p:txBody>
      </p:sp>
      <p:graphicFrame>
        <p:nvGraphicFramePr>
          <p:cNvPr id="50" name="Object 38"/>
          <p:cNvGraphicFramePr>
            <a:graphicFrameLocks noChangeAspect="1"/>
          </p:cNvGraphicFramePr>
          <p:nvPr>
            <p:extLst>
              <p:ext uri="{D42A27DB-BD31-4B8C-83A1-F6EECF244321}">
                <p14:modId xmlns:p14="http://schemas.microsoft.com/office/powerpoint/2010/main" val="1436863190"/>
              </p:ext>
            </p:extLst>
          </p:nvPr>
        </p:nvGraphicFramePr>
        <p:xfrm>
          <a:off x="3671455" y="4742295"/>
          <a:ext cx="390525" cy="914400"/>
        </p:xfrm>
        <a:graphic>
          <a:graphicData uri="http://schemas.openxmlformats.org/presentationml/2006/ole">
            <mc:AlternateContent xmlns:mc="http://schemas.openxmlformats.org/markup-compatibility/2006">
              <mc:Choice xmlns:v="urn:schemas-microsoft-com:vml" Requires="v">
                <p:oleObj spid="_x0000_s19675" name="Equation" r:id="rId19" imgW="139680" imgH="393480" progId="Equation.3">
                  <p:embed/>
                </p:oleObj>
              </mc:Choice>
              <mc:Fallback>
                <p:oleObj name="Equation" r:id="rId19" imgW="13968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71455" y="4742295"/>
                        <a:ext cx="3905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39"/>
          <p:cNvGraphicFramePr>
            <a:graphicFrameLocks noChangeAspect="1"/>
          </p:cNvGraphicFramePr>
          <p:nvPr>
            <p:extLst>
              <p:ext uri="{D42A27DB-BD31-4B8C-83A1-F6EECF244321}">
                <p14:modId xmlns:p14="http://schemas.microsoft.com/office/powerpoint/2010/main" val="1387596208"/>
              </p:ext>
            </p:extLst>
          </p:nvPr>
        </p:nvGraphicFramePr>
        <p:xfrm>
          <a:off x="7127875" y="4742295"/>
          <a:ext cx="492125" cy="914400"/>
        </p:xfrm>
        <a:graphic>
          <a:graphicData uri="http://schemas.openxmlformats.org/presentationml/2006/ole">
            <mc:AlternateContent xmlns:mc="http://schemas.openxmlformats.org/markup-compatibility/2006">
              <mc:Choice xmlns:v="urn:schemas-microsoft-com:vml" Requires="v">
                <p:oleObj spid="_x0000_s19676" name="Equation" r:id="rId20" imgW="253800" imgH="393480" progId="Equation.3">
                  <p:embed/>
                </p:oleObj>
              </mc:Choice>
              <mc:Fallback>
                <p:oleObj name="Equation" r:id="rId20" imgW="253800" imgH="39348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27875" y="4742295"/>
                        <a:ext cx="4921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6113" y="381000"/>
            <a:ext cx="7851775"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69078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RINGIN.WAV"/>
          </p:stSnd>
        </p:sndAc>
      </p:transition>
    </mc:Choice>
    <mc:Fallback xmlns="">
      <p:transition spd="slow">
        <p:sndAc>
          <p:stSnd>
            <p:snd r:embed="rId23" name="RING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387"/>
                                        </p:tgtEl>
                                        <p:attrNameLst>
                                          <p:attrName>style.visibility</p:attrName>
                                        </p:attrNameLst>
                                      </p:cBhvr>
                                      <p:to>
                                        <p:strVal val="visible"/>
                                      </p:to>
                                    </p:set>
                                    <p:anim calcmode="lin" valueType="num">
                                      <p:cBhvr additive="base">
                                        <p:cTn id="11" dur="500" fill="hold"/>
                                        <p:tgtEl>
                                          <p:spTgt spid="16387"/>
                                        </p:tgtEl>
                                        <p:attrNameLst>
                                          <p:attrName>ppt_x</p:attrName>
                                        </p:attrNameLst>
                                      </p:cBhvr>
                                      <p:tavLst>
                                        <p:tav tm="0">
                                          <p:val>
                                            <p:strVal val="0-#ppt_w/2"/>
                                          </p:val>
                                        </p:tav>
                                        <p:tav tm="100000">
                                          <p:val>
                                            <p:strVal val="#ppt_x"/>
                                          </p:val>
                                        </p:tav>
                                      </p:tavLst>
                                    </p:anim>
                                    <p:anim calcmode="lin" valueType="num">
                                      <p:cBhvr additive="base">
                                        <p:cTn id="12"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1+#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4" presetClass="entr" presetSubtype="0" accel="10000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1000" fill="hold"/>
                                        <p:tgtEl>
                                          <p:spTgt spid="50"/>
                                        </p:tgtEl>
                                        <p:attrNameLst>
                                          <p:attrName>ppt_w</p:attrName>
                                        </p:attrNameLst>
                                      </p:cBhvr>
                                      <p:tavLst>
                                        <p:tav tm="0">
                                          <p:val>
                                            <p:strVal val="#ppt_w*0.05"/>
                                          </p:val>
                                        </p:tav>
                                        <p:tav tm="100000">
                                          <p:val>
                                            <p:strVal val="#ppt_w"/>
                                          </p:val>
                                        </p:tav>
                                      </p:tavLst>
                                    </p:anim>
                                    <p:anim calcmode="lin" valueType="num">
                                      <p:cBhvr>
                                        <p:cTn id="50" dur="1000" fill="hold"/>
                                        <p:tgtEl>
                                          <p:spTgt spid="50"/>
                                        </p:tgtEl>
                                        <p:attrNameLst>
                                          <p:attrName>ppt_h</p:attrName>
                                        </p:attrNameLst>
                                      </p:cBhvr>
                                      <p:tavLst>
                                        <p:tav tm="0">
                                          <p:val>
                                            <p:strVal val="#ppt_h"/>
                                          </p:val>
                                        </p:tav>
                                        <p:tav tm="100000">
                                          <p:val>
                                            <p:strVal val="#ppt_h"/>
                                          </p:val>
                                        </p:tav>
                                      </p:tavLst>
                                    </p:anim>
                                    <p:anim calcmode="lin" valueType="num">
                                      <p:cBhvr>
                                        <p:cTn id="51" dur="1000" fill="hold"/>
                                        <p:tgtEl>
                                          <p:spTgt spid="50"/>
                                        </p:tgtEl>
                                        <p:attrNameLst>
                                          <p:attrName>ppt_x</p:attrName>
                                        </p:attrNameLst>
                                      </p:cBhvr>
                                      <p:tavLst>
                                        <p:tav tm="0">
                                          <p:val>
                                            <p:strVal val="#ppt_x-.2"/>
                                          </p:val>
                                        </p:tav>
                                        <p:tav tm="100000">
                                          <p:val>
                                            <p:strVal val="#ppt_x"/>
                                          </p:val>
                                        </p:tav>
                                      </p:tavLst>
                                    </p:anim>
                                    <p:anim calcmode="lin" valueType="num">
                                      <p:cBhvr>
                                        <p:cTn id="52" dur="1000" fill="hold"/>
                                        <p:tgtEl>
                                          <p:spTgt spid="50"/>
                                        </p:tgtEl>
                                        <p:attrNameLst>
                                          <p:attrName>ppt_y</p:attrName>
                                        </p:attrNameLst>
                                      </p:cBhvr>
                                      <p:tavLst>
                                        <p:tav tm="0">
                                          <p:val>
                                            <p:strVal val="#ppt_y"/>
                                          </p:val>
                                        </p:tav>
                                        <p:tav tm="100000">
                                          <p:val>
                                            <p:strVal val="#ppt_y"/>
                                          </p:val>
                                        </p:tav>
                                      </p:tavLst>
                                    </p:anim>
                                    <p:animEffect transition="in" filter="fade">
                                      <p:cBhvr>
                                        <p:cTn id="53" dur="1000"/>
                                        <p:tgtEl>
                                          <p:spTgt spid="50"/>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1000" fill="hold"/>
                                        <p:tgtEl>
                                          <p:spTgt spid="27"/>
                                        </p:tgtEl>
                                        <p:attrNameLst>
                                          <p:attrName>ppt_w</p:attrName>
                                        </p:attrNameLst>
                                      </p:cBhvr>
                                      <p:tavLst>
                                        <p:tav tm="0">
                                          <p:val>
                                            <p:strVal val="#ppt_w*0.05"/>
                                          </p:val>
                                        </p:tav>
                                        <p:tav tm="100000">
                                          <p:val>
                                            <p:strVal val="#ppt_w"/>
                                          </p:val>
                                        </p:tav>
                                      </p:tavLst>
                                    </p:anim>
                                    <p:anim calcmode="lin" valueType="num">
                                      <p:cBhvr>
                                        <p:cTn id="57" dur="1000" fill="hold"/>
                                        <p:tgtEl>
                                          <p:spTgt spid="27"/>
                                        </p:tgtEl>
                                        <p:attrNameLst>
                                          <p:attrName>ppt_h</p:attrName>
                                        </p:attrNameLst>
                                      </p:cBhvr>
                                      <p:tavLst>
                                        <p:tav tm="0">
                                          <p:val>
                                            <p:strVal val="#ppt_h"/>
                                          </p:val>
                                        </p:tav>
                                        <p:tav tm="100000">
                                          <p:val>
                                            <p:strVal val="#ppt_h"/>
                                          </p:val>
                                        </p:tav>
                                      </p:tavLst>
                                    </p:anim>
                                    <p:anim calcmode="lin" valueType="num">
                                      <p:cBhvr>
                                        <p:cTn id="58" dur="1000" fill="hold"/>
                                        <p:tgtEl>
                                          <p:spTgt spid="27"/>
                                        </p:tgtEl>
                                        <p:attrNameLst>
                                          <p:attrName>ppt_x</p:attrName>
                                        </p:attrNameLst>
                                      </p:cBhvr>
                                      <p:tavLst>
                                        <p:tav tm="0">
                                          <p:val>
                                            <p:strVal val="#ppt_x-.2"/>
                                          </p:val>
                                        </p:tav>
                                        <p:tav tm="100000">
                                          <p:val>
                                            <p:strVal val="#ppt_x"/>
                                          </p:val>
                                        </p:tav>
                                      </p:tavLst>
                                    </p:anim>
                                    <p:anim calcmode="lin" valueType="num">
                                      <p:cBhvr>
                                        <p:cTn id="59" dur="1000" fill="hold"/>
                                        <p:tgtEl>
                                          <p:spTgt spid="27"/>
                                        </p:tgtEl>
                                        <p:attrNameLst>
                                          <p:attrName>ppt_y</p:attrName>
                                        </p:attrNameLst>
                                      </p:cBhvr>
                                      <p:tavLst>
                                        <p:tav tm="0">
                                          <p:val>
                                            <p:strVal val="#ppt_y"/>
                                          </p:val>
                                        </p:tav>
                                        <p:tav tm="100000">
                                          <p:val>
                                            <p:strVal val="#ppt_y"/>
                                          </p:val>
                                        </p:tav>
                                      </p:tavLst>
                                    </p:anim>
                                    <p:animEffect transition="in" filter="fade">
                                      <p:cBhvr>
                                        <p:cTn id="60" dur="1000"/>
                                        <p:tgtEl>
                                          <p:spTgt spid="27"/>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1000" fill="hold"/>
                                        <p:tgtEl>
                                          <p:spTgt spid="51"/>
                                        </p:tgtEl>
                                        <p:attrNameLst>
                                          <p:attrName>ppt_w</p:attrName>
                                        </p:attrNameLst>
                                      </p:cBhvr>
                                      <p:tavLst>
                                        <p:tav tm="0">
                                          <p:val>
                                            <p:strVal val="#ppt_w*0.05"/>
                                          </p:val>
                                        </p:tav>
                                        <p:tav tm="100000">
                                          <p:val>
                                            <p:strVal val="#ppt_w"/>
                                          </p:val>
                                        </p:tav>
                                      </p:tavLst>
                                    </p:anim>
                                    <p:anim calcmode="lin" valueType="num">
                                      <p:cBhvr>
                                        <p:cTn id="64" dur="1000" fill="hold"/>
                                        <p:tgtEl>
                                          <p:spTgt spid="51"/>
                                        </p:tgtEl>
                                        <p:attrNameLst>
                                          <p:attrName>ppt_h</p:attrName>
                                        </p:attrNameLst>
                                      </p:cBhvr>
                                      <p:tavLst>
                                        <p:tav tm="0">
                                          <p:val>
                                            <p:strVal val="#ppt_h"/>
                                          </p:val>
                                        </p:tav>
                                        <p:tav tm="100000">
                                          <p:val>
                                            <p:strVal val="#ppt_h"/>
                                          </p:val>
                                        </p:tav>
                                      </p:tavLst>
                                    </p:anim>
                                    <p:anim calcmode="lin" valueType="num">
                                      <p:cBhvr>
                                        <p:cTn id="65" dur="1000" fill="hold"/>
                                        <p:tgtEl>
                                          <p:spTgt spid="51"/>
                                        </p:tgtEl>
                                        <p:attrNameLst>
                                          <p:attrName>ppt_x</p:attrName>
                                        </p:attrNameLst>
                                      </p:cBhvr>
                                      <p:tavLst>
                                        <p:tav tm="0">
                                          <p:val>
                                            <p:strVal val="#ppt_x-.2"/>
                                          </p:val>
                                        </p:tav>
                                        <p:tav tm="100000">
                                          <p:val>
                                            <p:strVal val="#ppt_x"/>
                                          </p:val>
                                        </p:tav>
                                      </p:tavLst>
                                    </p:anim>
                                    <p:anim calcmode="lin" valueType="num">
                                      <p:cBhvr>
                                        <p:cTn id="66" dur="1000" fill="hold"/>
                                        <p:tgtEl>
                                          <p:spTgt spid="51"/>
                                        </p:tgtEl>
                                        <p:attrNameLst>
                                          <p:attrName>ppt_y</p:attrName>
                                        </p:attrNameLst>
                                      </p:cBhvr>
                                      <p:tavLst>
                                        <p:tav tm="0">
                                          <p:val>
                                            <p:strVal val="#ppt_y"/>
                                          </p:val>
                                        </p:tav>
                                        <p:tav tm="100000">
                                          <p:val>
                                            <p:strVal val="#ppt_y"/>
                                          </p:val>
                                        </p:tav>
                                      </p:tavLst>
                                    </p:anim>
                                    <p:animEffect transition="in" filter="fade">
                                      <p:cBhvr>
                                        <p:cTn id="67" dur="10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fill="hold"/>
                                        <p:tgtEl>
                                          <p:spTgt spid="30"/>
                                        </p:tgtEl>
                                        <p:attrNameLst>
                                          <p:attrName>ppt_x</p:attrName>
                                        </p:attrNameLst>
                                      </p:cBhvr>
                                      <p:tavLst>
                                        <p:tav tm="0">
                                          <p:val>
                                            <p:strVal val="#ppt_x"/>
                                          </p:val>
                                        </p:tav>
                                        <p:tav tm="100000">
                                          <p:val>
                                            <p:strVal val="#ppt_x"/>
                                          </p:val>
                                        </p:tav>
                                      </p:tavLst>
                                    </p:anim>
                                    <p:anim calcmode="lin" valueType="num">
                                      <p:cBhvr additive="base">
                                        <p:cTn id="81" dur="500" fill="hold"/>
                                        <p:tgtEl>
                                          <p:spTgt spid="30"/>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1677062" cy="584775"/>
          </a:xfrm>
          <a:prstGeom prst="rect">
            <a:avLst/>
          </a:prstGeom>
        </p:spPr>
        <p:txBody>
          <a:bodyPr wrap="none">
            <a:spAutoFit/>
          </a:bodyPr>
          <a:lstStyle/>
          <a:p>
            <a:r>
              <a:rPr lang="en-US" sz="3200" b="1" dirty="0" smtClean="0">
                <a:solidFill>
                  <a:srgbClr val="FF0000"/>
                </a:solidFill>
                <a:latin typeface="Times New Roman" pitchFamily="18" charset="0"/>
                <a:cs typeface="Times New Roman" pitchFamily="18" charset="0"/>
              </a:rPr>
              <a:t>3. </a:t>
            </a:r>
            <a:r>
              <a:rPr lang="en-US" sz="3200" b="1" dirty="0">
                <a:solidFill>
                  <a:srgbClr val="FF0000"/>
                </a:solidFill>
                <a:latin typeface="Times New Roman" pitchFamily="18" charset="0"/>
                <a:cs typeface="Times New Roman" pitchFamily="18" charset="0"/>
              </a:rPr>
              <a:t>Số đối</a:t>
            </a:r>
            <a:endParaRPr lang="en-US" dirty="0"/>
          </a:p>
        </p:txBody>
      </p:sp>
      <p:sp>
        <p:nvSpPr>
          <p:cNvPr id="7" name="Cloud 6"/>
          <p:cNvSpPr/>
          <p:nvPr/>
        </p:nvSpPr>
        <p:spPr>
          <a:xfrm>
            <a:off x="4724400" y="1149927"/>
            <a:ext cx="4038600" cy="2438400"/>
          </a:xfrm>
          <a:prstGeom prst="clou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400" b="1" dirty="0" smtClean="0">
                <a:solidFill>
                  <a:schemeClr val="accent2">
                    <a:lumMod val="75000"/>
                  </a:schemeClr>
                </a:solidFill>
                <a:latin typeface="Times New Roman" pitchFamily="18" charset="0"/>
                <a:cs typeface="Times New Roman" pitchFamily="18" charset="0"/>
              </a:rPr>
              <a:t>Qua bài tập trên em hiểu như thế nào là 2 số đối nhau?</a:t>
            </a:r>
            <a:endParaRPr lang="en-US" sz="2400" b="1" dirty="0">
              <a:solidFill>
                <a:schemeClr val="accent2">
                  <a:lumMod val="75000"/>
                </a:schemeClr>
              </a:solidFill>
              <a:latin typeface="Times New Roman" pitchFamily="18" charset="0"/>
              <a:cs typeface="Times New Roman" pitchFamily="18" charset="0"/>
            </a:endParaRPr>
          </a:p>
        </p:txBody>
      </p:sp>
      <p:sp>
        <p:nvSpPr>
          <p:cNvPr id="8" name="Rounded Rectangle 7"/>
          <p:cNvSpPr/>
          <p:nvPr/>
        </p:nvSpPr>
        <p:spPr>
          <a:xfrm>
            <a:off x="646113" y="1727775"/>
            <a:ext cx="7924800" cy="6096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0000"/>
                </a:solidFill>
                <a:latin typeface="Times New Roman" pitchFamily="18" charset="0"/>
                <a:cs typeface="Times New Roman" pitchFamily="18" charset="0"/>
              </a:rPr>
              <a:t>Hai phân số là đối nhau nếu tổng của chúng bằng 0</a:t>
            </a:r>
            <a:endParaRPr lang="en-US" sz="2400"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31610671"/>
              </p:ext>
            </p:extLst>
          </p:nvPr>
        </p:nvGraphicFramePr>
        <p:xfrm>
          <a:off x="4572000" y="2185154"/>
          <a:ext cx="371475" cy="958850"/>
        </p:xfrm>
        <a:graphic>
          <a:graphicData uri="http://schemas.openxmlformats.org/presentationml/2006/ole">
            <mc:AlternateContent xmlns:mc="http://schemas.openxmlformats.org/markup-compatibility/2006">
              <mc:Choice xmlns:v="urn:schemas-microsoft-com:vml" Requires="v">
                <p:oleObj spid="_x0000_s20559" name="Equation" r:id="rId5" imgW="152334" imgH="393529" progId="Equation.DSMT4">
                  <p:embed/>
                </p:oleObj>
              </mc:Choice>
              <mc:Fallback>
                <p:oleObj name="Equation" r:id="rId5" imgW="152334" imgH="393529"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185154"/>
                        <a:ext cx="3714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1199076" y="2433747"/>
            <a:ext cx="4320413"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Kí hiệu số đối của phân số      là  </a:t>
            </a:r>
            <a:endParaRPr lang="en-US" sz="2400" i="1" dirty="0">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256707418"/>
              </p:ext>
            </p:extLst>
          </p:nvPr>
        </p:nvGraphicFramePr>
        <p:xfrm>
          <a:off x="5334000" y="2185154"/>
          <a:ext cx="588963" cy="958850"/>
        </p:xfrm>
        <a:graphic>
          <a:graphicData uri="http://schemas.openxmlformats.org/presentationml/2006/ole">
            <mc:AlternateContent xmlns:mc="http://schemas.openxmlformats.org/markup-compatibility/2006">
              <mc:Choice xmlns:v="urn:schemas-microsoft-com:vml" Requires="v">
                <p:oleObj spid="_x0000_s20560" name="Equation" r:id="rId7" imgW="241195" imgH="393529" progId="Equation.DSMT4">
                  <p:embed/>
                </p:oleObj>
              </mc:Choice>
              <mc:Fallback>
                <p:oleObj name="Equation" r:id="rId7" imgW="241195" imgH="393529"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185154"/>
                        <a:ext cx="58896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8014471"/>
              </p:ext>
            </p:extLst>
          </p:nvPr>
        </p:nvGraphicFramePr>
        <p:xfrm>
          <a:off x="1797182" y="3200400"/>
          <a:ext cx="3124200" cy="1095375"/>
        </p:xfrm>
        <a:graphic>
          <a:graphicData uri="http://schemas.openxmlformats.org/presentationml/2006/ole">
            <mc:AlternateContent xmlns:mc="http://schemas.openxmlformats.org/markup-compatibility/2006">
              <mc:Choice xmlns:v="urn:schemas-microsoft-com:vml" Requires="v">
                <p:oleObj spid="_x0000_s20561" name="Equation" r:id="rId9" imgW="876300" imgH="431800" progId="Equation.DSMT4">
                  <p:embed/>
                </p:oleObj>
              </mc:Choice>
              <mc:Fallback>
                <p:oleObj name="Equation" r:id="rId9" imgW="876300" imgH="4318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7182" y="3200400"/>
                        <a:ext cx="3124200" cy="109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33655796"/>
              </p:ext>
            </p:extLst>
          </p:nvPr>
        </p:nvGraphicFramePr>
        <p:xfrm>
          <a:off x="1828800" y="4724400"/>
          <a:ext cx="3276600" cy="998538"/>
        </p:xfrm>
        <a:graphic>
          <a:graphicData uri="http://schemas.openxmlformats.org/presentationml/2006/ole">
            <mc:AlternateContent xmlns:mc="http://schemas.openxmlformats.org/markup-compatibility/2006">
              <mc:Choice xmlns:v="urn:schemas-microsoft-com:vml" Requires="v">
                <p:oleObj spid="_x0000_s20562" name="Equation" r:id="rId11" imgW="990170" imgH="393529" progId="Equation.DSMT4">
                  <p:embed/>
                </p:oleObj>
              </mc:Choice>
              <mc:Fallback>
                <p:oleObj name="Equation" r:id="rId11" imgW="990170" imgH="393529"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4724400"/>
                        <a:ext cx="3276600" cy="998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2248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amond(in)">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4)">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1677062" cy="584775"/>
          </a:xfrm>
          <a:prstGeom prst="rect">
            <a:avLst/>
          </a:prstGeom>
        </p:spPr>
        <p:txBody>
          <a:bodyPr wrap="none">
            <a:spAutoFit/>
          </a:bodyPr>
          <a:lstStyle/>
          <a:p>
            <a:r>
              <a:rPr lang="en-US" sz="3200" b="1" dirty="0" smtClean="0">
                <a:solidFill>
                  <a:srgbClr val="FF0000"/>
                </a:solidFill>
                <a:latin typeface="Times New Roman" pitchFamily="18" charset="0"/>
                <a:cs typeface="Times New Roman" pitchFamily="18" charset="0"/>
              </a:rPr>
              <a:t>3. </a:t>
            </a:r>
            <a:r>
              <a:rPr lang="en-US" sz="3200" b="1" dirty="0">
                <a:solidFill>
                  <a:srgbClr val="FF0000"/>
                </a:solidFill>
                <a:latin typeface="Times New Roman" pitchFamily="18" charset="0"/>
                <a:cs typeface="Times New Roman" pitchFamily="18" charset="0"/>
              </a:rPr>
              <a:t>Số đối</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itchFamily="34" charset="0"/>
            </a:endParaRPr>
          </a:p>
        </p:txBody>
      </p:sp>
      <p:sp>
        <p:nvSpPr>
          <p:cNvPr id="3" name="TextBox 2"/>
          <p:cNvSpPr txBox="1"/>
          <p:nvPr/>
        </p:nvSpPr>
        <p:spPr>
          <a:xfrm>
            <a:off x="1143000" y="1727775"/>
            <a:ext cx="1768433" cy="477054"/>
          </a:xfrm>
          <a:prstGeom prst="rect">
            <a:avLst/>
          </a:prstGeom>
          <a:solidFill>
            <a:srgbClr val="FFC000"/>
          </a:solidFill>
        </p:spPr>
        <p:txBody>
          <a:bodyPr wrap="none" rtlCol="0">
            <a:spAutoFit/>
          </a:bodyPr>
          <a:lstStyle/>
          <a:p>
            <a:r>
              <a:rPr lang="en-US" sz="2500" dirty="0" smtClean="0">
                <a:latin typeface="Times New Roman" pitchFamily="18" charset="0"/>
                <a:cs typeface="Times New Roman" pitchFamily="18" charset="0"/>
                <a:sym typeface="Wingdings 2"/>
              </a:rPr>
              <a:t> </a:t>
            </a:r>
            <a:r>
              <a:rPr lang="en-US" sz="2500" dirty="0" smtClean="0">
                <a:latin typeface="Times New Roman" pitchFamily="18" charset="0"/>
                <a:cs typeface="Times New Roman" pitchFamily="18" charset="0"/>
              </a:rPr>
              <a:t>Áp dụng:</a:t>
            </a:r>
            <a:endParaRPr lang="en-US" sz="2500" dirty="0">
              <a:latin typeface="Times New Roman" pitchFamily="18" charset="0"/>
              <a:cs typeface="Times New Roman" pitchFamily="18" charset="0"/>
            </a:endParaRPr>
          </a:p>
        </p:txBody>
      </p:sp>
      <p:sp>
        <p:nvSpPr>
          <p:cNvPr id="12" name="TextBox 11"/>
          <p:cNvSpPr txBox="1"/>
          <p:nvPr/>
        </p:nvSpPr>
        <p:spPr>
          <a:xfrm>
            <a:off x="2918360" y="1759993"/>
            <a:ext cx="4471096" cy="477054"/>
          </a:xfrm>
          <a:prstGeom prst="rect">
            <a:avLst/>
          </a:prstGeom>
          <a:noFill/>
        </p:spPr>
        <p:txBody>
          <a:bodyPr wrap="none" rtlCol="0">
            <a:spAutoFit/>
          </a:bodyPr>
          <a:lstStyle/>
          <a:p>
            <a:r>
              <a:rPr lang="en-US" sz="2500" b="1" dirty="0" smtClean="0">
                <a:solidFill>
                  <a:srgbClr val="FF0000"/>
                </a:solidFill>
                <a:latin typeface="Times New Roman" pitchFamily="18" charset="0"/>
                <a:cs typeface="Times New Roman" pitchFamily="18" charset="0"/>
              </a:rPr>
              <a:t>Tìm số đối của mỗi phân số sau</a:t>
            </a:r>
            <a:endParaRPr lang="en-US" sz="2500" b="1" dirty="0">
              <a:solidFill>
                <a:srgbClr val="FF0000"/>
              </a:solidFill>
              <a:latin typeface="Times New Roman" pitchFamily="18" charset="0"/>
              <a:cs typeface="Times New Roman"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522858638"/>
              </p:ext>
            </p:extLst>
          </p:nvPr>
        </p:nvGraphicFramePr>
        <p:xfrm>
          <a:off x="3286125" y="2204829"/>
          <a:ext cx="3724275" cy="969963"/>
        </p:xfrm>
        <a:graphic>
          <a:graphicData uri="http://schemas.openxmlformats.org/presentationml/2006/ole">
            <mc:AlternateContent xmlns:mc="http://schemas.openxmlformats.org/markup-compatibility/2006">
              <mc:Choice xmlns:v="urn:schemas-microsoft-com:vml" Requires="v">
                <p:oleObj spid="_x0000_s21711" name="Equation" r:id="rId7" imgW="1511280" imgH="393480" progId="Equation.DSMT4">
                  <p:embed/>
                </p:oleObj>
              </mc:Choice>
              <mc:Fallback>
                <p:oleObj name="Equation" r:id="rId7" imgW="1511280" imgH="393480" progId="Equation.DSMT4">
                  <p:embed/>
                  <p:pic>
                    <p:nvPicPr>
                      <p:cNvPr id="0" name="Object 22"/>
                      <p:cNvPicPr>
                        <a:picLocks noChangeAspect="1" noChangeArrowheads="1"/>
                      </p:cNvPicPr>
                      <p:nvPr/>
                    </p:nvPicPr>
                    <p:blipFill>
                      <a:blip r:embed="rId8"/>
                      <a:srcRect/>
                      <a:stretch>
                        <a:fillRect/>
                      </a:stretch>
                    </p:blipFill>
                    <p:spPr bwMode="auto">
                      <a:xfrm>
                        <a:off x="3286125" y="2204829"/>
                        <a:ext cx="3724275" cy="96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872407" y="3470564"/>
            <a:ext cx="6439583" cy="477054"/>
          </a:xfrm>
          <a:prstGeom prst="rect">
            <a:avLst/>
          </a:prstGeom>
          <a:noFill/>
        </p:spPr>
        <p:txBody>
          <a:bodyPr wrap="none" rtlCol="0">
            <a:spAutoFit/>
          </a:bodyPr>
          <a:lstStyle/>
          <a:p>
            <a:r>
              <a:rPr lang="en-US" sz="2500" dirty="0">
                <a:latin typeface="Times New Roman" pitchFamily="18" charset="0"/>
                <a:cs typeface="Times New Roman" pitchFamily="18" charset="0"/>
              </a:rPr>
              <a:t>Số đối của phân số        là phân </a:t>
            </a:r>
            <a:r>
              <a:rPr lang="en-US" sz="2500" dirty="0" smtClean="0">
                <a:latin typeface="Times New Roman" pitchFamily="18" charset="0"/>
                <a:cs typeface="Times New Roman" pitchFamily="18" charset="0"/>
              </a:rPr>
              <a:t>số         hoặc       </a:t>
            </a:r>
            <a:endParaRPr lang="en-US" sz="2500" dirty="0">
              <a:latin typeface="Times New Roman" pitchFamily="18" charset="0"/>
              <a:cs typeface="Times New Roman" pitchFamily="18"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631167087"/>
              </p:ext>
            </p:extLst>
          </p:nvPr>
        </p:nvGraphicFramePr>
        <p:xfrm>
          <a:off x="3429000" y="3281238"/>
          <a:ext cx="496861" cy="855705"/>
        </p:xfrm>
        <a:graphic>
          <a:graphicData uri="http://schemas.openxmlformats.org/presentationml/2006/ole">
            <mc:AlternateContent xmlns:mc="http://schemas.openxmlformats.org/markup-compatibility/2006">
              <mc:Choice xmlns:v="urn:schemas-microsoft-com:vml" Requires="v">
                <p:oleObj spid="_x0000_s21712" name="Equation" r:id="rId9" imgW="228600" imgH="393480" progId="Equation.DSMT4">
                  <p:embed/>
                </p:oleObj>
              </mc:Choice>
              <mc:Fallback>
                <p:oleObj name="Equation" r:id="rId9" imgW="228600" imgH="393480" progId="Equation.DSMT4">
                  <p:embed/>
                  <p:pic>
                    <p:nvPicPr>
                      <p:cNvPr id="0" name=""/>
                      <p:cNvPicPr/>
                      <p:nvPr/>
                    </p:nvPicPr>
                    <p:blipFill>
                      <a:blip r:embed="rId10"/>
                      <a:stretch>
                        <a:fillRect/>
                      </a:stretch>
                    </p:blipFill>
                    <p:spPr>
                      <a:xfrm>
                        <a:off x="3429000" y="3281238"/>
                        <a:ext cx="496861" cy="85570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922648661"/>
              </p:ext>
            </p:extLst>
          </p:nvPr>
        </p:nvGraphicFramePr>
        <p:xfrm>
          <a:off x="5410200" y="3276600"/>
          <a:ext cx="457200" cy="833717"/>
        </p:xfrm>
        <a:graphic>
          <a:graphicData uri="http://schemas.openxmlformats.org/presentationml/2006/ole">
            <mc:AlternateContent xmlns:mc="http://schemas.openxmlformats.org/markup-compatibility/2006">
              <mc:Choice xmlns:v="urn:schemas-microsoft-com:vml" Requires="v">
                <p:oleObj spid="_x0000_s21713" name="Equation" r:id="rId11" imgW="215640" imgH="393480" progId="Equation.DSMT4">
                  <p:embed/>
                </p:oleObj>
              </mc:Choice>
              <mc:Fallback>
                <p:oleObj name="Equation" r:id="rId11" imgW="215640" imgH="393480" progId="Equation.DSMT4">
                  <p:embed/>
                  <p:pic>
                    <p:nvPicPr>
                      <p:cNvPr id="0" name=""/>
                      <p:cNvPicPr/>
                      <p:nvPr/>
                    </p:nvPicPr>
                    <p:blipFill>
                      <a:blip r:embed="rId12"/>
                      <a:stretch>
                        <a:fillRect/>
                      </a:stretch>
                    </p:blipFill>
                    <p:spPr>
                      <a:xfrm>
                        <a:off x="5410200" y="3276600"/>
                        <a:ext cx="457200" cy="833717"/>
                      </a:xfrm>
                      <a:prstGeom prst="rect">
                        <a:avLst/>
                      </a:prstGeom>
                    </p:spPr>
                  </p:pic>
                </p:oleObj>
              </mc:Fallback>
            </mc:AlternateContent>
          </a:graphicData>
        </a:graphic>
      </p:graphicFrame>
      <p:sp>
        <p:nvSpPr>
          <p:cNvPr id="18" name="Rectangle 17"/>
          <p:cNvSpPr/>
          <p:nvPr/>
        </p:nvSpPr>
        <p:spPr>
          <a:xfrm>
            <a:off x="914400" y="5999946"/>
            <a:ext cx="6705600" cy="477054"/>
          </a:xfrm>
          <a:prstGeom prst="rect">
            <a:avLst/>
          </a:prstGeom>
        </p:spPr>
        <p:txBody>
          <a:bodyPr wrap="square">
            <a:spAutoFit/>
          </a:bodyPr>
          <a:lstStyle/>
          <a:p>
            <a:pPr lvl="0"/>
            <a:r>
              <a:rPr lang="en-US" sz="2500" dirty="0">
                <a:solidFill>
                  <a:prstClr val="black"/>
                </a:solidFill>
                <a:latin typeface="Times New Roman" pitchFamily="18" charset="0"/>
                <a:cs typeface="Times New Roman" pitchFamily="18" charset="0"/>
              </a:rPr>
              <a:t>Số đối của phân số        là phân </a:t>
            </a:r>
            <a:r>
              <a:rPr lang="en-US" sz="2500" dirty="0" smtClean="0">
                <a:solidFill>
                  <a:prstClr val="black"/>
                </a:solidFill>
                <a:latin typeface="Times New Roman" pitchFamily="18" charset="0"/>
                <a:cs typeface="Times New Roman" pitchFamily="18" charset="0"/>
              </a:rPr>
              <a:t>số </a:t>
            </a:r>
            <a:endParaRPr lang="en-US" sz="2500" dirty="0">
              <a:solidFill>
                <a:prstClr val="black"/>
              </a:solidFill>
              <a:latin typeface="Times New Roman" pitchFamily="18" charset="0"/>
              <a:cs typeface="Times New Roman" pitchFamily="18" charset="0"/>
            </a:endParaRPr>
          </a:p>
        </p:txBody>
      </p:sp>
      <p:sp>
        <p:nvSpPr>
          <p:cNvPr id="20" name="Rectangle 19"/>
          <p:cNvSpPr/>
          <p:nvPr/>
        </p:nvSpPr>
        <p:spPr>
          <a:xfrm>
            <a:off x="874739" y="5161746"/>
            <a:ext cx="5754661" cy="477054"/>
          </a:xfrm>
          <a:prstGeom prst="rect">
            <a:avLst/>
          </a:prstGeom>
        </p:spPr>
        <p:txBody>
          <a:bodyPr wrap="square">
            <a:spAutoFit/>
          </a:bodyPr>
          <a:lstStyle/>
          <a:p>
            <a:pPr lvl="0"/>
            <a:r>
              <a:rPr lang="en-US" sz="2500" dirty="0">
                <a:solidFill>
                  <a:prstClr val="black"/>
                </a:solidFill>
                <a:latin typeface="Times New Roman" pitchFamily="18" charset="0"/>
                <a:cs typeface="Times New Roman" pitchFamily="18" charset="0"/>
              </a:rPr>
              <a:t>Số đối của phân số        là phân </a:t>
            </a:r>
            <a:r>
              <a:rPr lang="en-US" sz="2500" dirty="0" smtClean="0">
                <a:solidFill>
                  <a:prstClr val="black"/>
                </a:solidFill>
                <a:latin typeface="Times New Roman" pitchFamily="18" charset="0"/>
                <a:cs typeface="Times New Roman" pitchFamily="18" charset="0"/>
              </a:rPr>
              <a:t>số  </a:t>
            </a:r>
            <a:endParaRPr lang="en-US" sz="2500" dirty="0">
              <a:solidFill>
                <a:prstClr val="black"/>
              </a:solidFill>
              <a:latin typeface="Times New Roman" pitchFamily="18" charset="0"/>
              <a:cs typeface="Times New Roman" pitchFamily="18" charset="0"/>
            </a:endParaRPr>
          </a:p>
        </p:txBody>
      </p:sp>
      <p:sp>
        <p:nvSpPr>
          <p:cNvPr id="21" name="Rectangle 20"/>
          <p:cNvSpPr/>
          <p:nvPr/>
        </p:nvSpPr>
        <p:spPr>
          <a:xfrm>
            <a:off x="867458" y="4323546"/>
            <a:ext cx="7630430" cy="477054"/>
          </a:xfrm>
          <a:prstGeom prst="rect">
            <a:avLst/>
          </a:prstGeom>
        </p:spPr>
        <p:txBody>
          <a:bodyPr wrap="square">
            <a:spAutoFit/>
          </a:bodyPr>
          <a:lstStyle/>
          <a:p>
            <a:pPr lvl="0"/>
            <a:r>
              <a:rPr lang="en-US" sz="2500" dirty="0">
                <a:solidFill>
                  <a:prstClr val="black"/>
                </a:solidFill>
                <a:latin typeface="Times New Roman" pitchFamily="18" charset="0"/>
                <a:cs typeface="Times New Roman" pitchFamily="18" charset="0"/>
              </a:rPr>
              <a:t>Số đối của phân số        là phân </a:t>
            </a:r>
            <a:r>
              <a:rPr lang="en-US" sz="2500" dirty="0" smtClean="0">
                <a:solidFill>
                  <a:prstClr val="black"/>
                </a:solidFill>
                <a:latin typeface="Times New Roman" pitchFamily="18" charset="0"/>
                <a:cs typeface="Times New Roman" pitchFamily="18" charset="0"/>
              </a:rPr>
              <a:t>số         hoặc  </a:t>
            </a:r>
            <a:endParaRPr lang="en-US" sz="2500" dirty="0">
              <a:solidFill>
                <a:prstClr val="black"/>
              </a:solidFill>
              <a:latin typeface="Times New Roman" pitchFamily="18" charset="0"/>
              <a:cs typeface="Times New Roman"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984166979"/>
              </p:ext>
            </p:extLst>
          </p:nvPr>
        </p:nvGraphicFramePr>
        <p:xfrm>
          <a:off x="3429000" y="4191000"/>
          <a:ext cx="496888" cy="855662"/>
        </p:xfrm>
        <a:graphic>
          <a:graphicData uri="http://schemas.openxmlformats.org/presentationml/2006/ole">
            <mc:AlternateContent xmlns:mc="http://schemas.openxmlformats.org/markup-compatibility/2006">
              <mc:Choice xmlns:v="urn:schemas-microsoft-com:vml" Requires="v">
                <p:oleObj spid="_x0000_s21714" name="Equation" r:id="rId13" imgW="228600" imgH="393480" progId="Equation.DSMT4">
                  <p:embed/>
                </p:oleObj>
              </mc:Choice>
              <mc:Fallback>
                <p:oleObj name="Equation" r:id="rId13" imgW="228600" imgH="393480" progId="Equation.DSMT4">
                  <p:embed/>
                  <p:pic>
                    <p:nvPicPr>
                      <p:cNvPr id="0" name="Object 14"/>
                      <p:cNvPicPr>
                        <a:picLocks noChangeAspect="1" noChangeArrowheads="1"/>
                      </p:cNvPicPr>
                      <p:nvPr/>
                    </p:nvPicPr>
                    <p:blipFill>
                      <a:blip r:embed="rId14"/>
                      <a:srcRect/>
                      <a:stretch>
                        <a:fillRect/>
                      </a:stretch>
                    </p:blipFill>
                    <p:spPr bwMode="auto">
                      <a:xfrm>
                        <a:off x="3429000" y="4191000"/>
                        <a:ext cx="49688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903014753"/>
              </p:ext>
            </p:extLst>
          </p:nvPr>
        </p:nvGraphicFramePr>
        <p:xfrm>
          <a:off x="5424488" y="4173538"/>
          <a:ext cx="468312" cy="855662"/>
        </p:xfrm>
        <a:graphic>
          <a:graphicData uri="http://schemas.openxmlformats.org/presentationml/2006/ole">
            <mc:AlternateContent xmlns:mc="http://schemas.openxmlformats.org/markup-compatibility/2006">
              <mc:Choice xmlns:v="urn:schemas-microsoft-com:vml" Requires="v">
                <p:oleObj spid="_x0000_s21715" name="Equation" r:id="rId15" imgW="215640" imgH="393480" progId="Equation.DSMT4">
                  <p:embed/>
                </p:oleObj>
              </mc:Choice>
              <mc:Fallback>
                <p:oleObj name="Equation" r:id="rId15" imgW="215640" imgH="393480" progId="Equation.DSMT4">
                  <p:embed/>
                  <p:pic>
                    <p:nvPicPr>
                      <p:cNvPr id="0" name="Object 21"/>
                      <p:cNvPicPr>
                        <a:picLocks noChangeAspect="1" noChangeArrowheads="1"/>
                      </p:cNvPicPr>
                      <p:nvPr/>
                    </p:nvPicPr>
                    <p:blipFill>
                      <a:blip r:embed="rId16"/>
                      <a:srcRect/>
                      <a:stretch>
                        <a:fillRect/>
                      </a:stretch>
                    </p:blipFill>
                    <p:spPr bwMode="auto">
                      <a:xfrm>
                        <a:off x="5424488" y="4173538"/>
                        <a:ext cx="46831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32743425"/>
              </p:ext>
            </p:extLst>
          </p:nvPr>
        </p:nvGraphicFramePr>
        <p:xfrm>
          <a:off x="6684306" y="4191000"/>
          <a:ext cx="630894" cy="814905"/>
        </p:xfrm>
        <a:graphic>
          <a:graphicData uri="http://schemas.openxmlformats.org/presentationml/2006/ole">
            <mc:AlternateContent xmlns:mc="http://schemas.openxmlformats.org/markup-compatibility/2006">
              <mc:Choice xmlns:v="urn:schemas-microsoft-com:vml" Requires="v">
                <p:oleObj spid="_x0000_s21716" name="Equation" r:id="rId17" imgW="304560" imgH="393480" progId="Equation.DSMT4">
                  <p:embed/>
                </p:oleObj>
              </mc:Choice>
              <mc:Fallback>
                <p:oleObj name="Equation" r:id="rId17" imgW="304560" imgH="393480" progId="Equation.DSMT4">
                  <p:embed/>
                  <p:pic>
                    <p:nvPicPr>
                      <p:cNvPr id="0" name=""/>
                      <p:cNvPicPr/>
                      <p:nvPr/>
                    </p:nvPicPr>
                    <p:blipFill>
                      <a:blip r:embed="rId18"/>
                      <a:stretch>
                        <a:fillRect/>
                      </a:stretch>
                    </p:blipFill>
                    <p:spPr>
                      <a:xfrm>
                        <a:off x="6684306" y="4191000"/>
                        <a:ext cx="630894" cy="81490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32396019"/>
              </p:ext>
            </p:extLst>
          </p:nvPr>
        </p:nvGraphicFramePr>
        <p:xfrm>
          <a:off x="6626225" y="3292475"/>
          <a:ext cx="646113" cy="833438"/>
        </p:xfrm>
        <a:graphic>
          <a:graphicData uri="http://schemas.openxmlformats.org/presentationml/2006/ole">
            <mc:AlternateContent xmlns:mc="http://schemas.openxmlformats.org/markup-compatibility/2006">
              <mc:Choice xmlns:v="urn:schemas-microsoft-com:vml" Requires="v">
                <p:oleObj spid="_x0000_s21717" name="Equation" r:id="rId19" imgW="304560" imgH="393480" progId="Equation.DSMT4">
                  <p:embed/>
                </p:oleObj>
              </mc:Choice>
              <mc:Fallback>
                <p:oleObj name="Equation" r:id="rId19" imgW="304560" imgH="393480" progId="Equation.DSMT4">
                  <p:embed/>
                  <p:pic>
                    <p:nvPicPr>
                      <p:cNvPr id="0" name="Object 15"/>
                      <p:cNvPicPr>
                        <a:picLocks noChangeAspect="1" noChangeArrowheads="1"/>
                      </p:cNvPicPr>
                      <p:nvPr/>
                    </p:nvPicPr>
                    <p:blipFill>
                      <a:blip r:embed="rId20"/>
                      <a:srcRect/>
                      <a:stretch>
                        <a:fillRect/>
                      </a:stretch>
                    </p:blipFill>
                    <p:spPr bwMode="auto">
                      <a:xfrm>
                        <a:off x="6626225" y="3292475"/>
                        <a:ext cx="6461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598843716"/>
              </p:ext>
            </p:extLst>
          </p:nvPr>
        </p:nvGraphicFramePr>
        <p:xfrm>
          <a:off x="3335338" y="5033963"/>
          <a:ext cx="646112" cy="833437"/>
        </p:xfrm>
        <a:graphic>
          <a:graphicData uri="http://schemas.openxmlformats.org/presentationml/2006/ole">
            <mc:AlternateContent xmlns:mc="http://schemas.openxmlformats.org/markup-compatibility/2006">
              <mc:Choice xmlns:v="urn:schemas-microsoft-com:vml" Requires="v">
                <p:oleObj spid="_x0000_s21718" name="Equation" r:id="rId21" imgW="304560" imgH="393480" progId="Equation.DSMT4">
                  <p:embed/>
                </p:oleObj>
              </mc:Choice>
              <mc:Fallback>
                <p:oleObj name="Equation" r:id="rId21" imgW="304560" imgH="393480" progId="Equation.DSMT4">
                  <p:embed/>
                  <p:pic>
                    <p:nvPicPr>
                      <p:cNvPr id="0" name="Object 15"/>
                      <p:cNvPicPr>
                        <a:picLocks noChangeAspect="1" noChangeArrowheads="1"/>
                      </p:cNvPicPr>
                      <p:nvPr/>
                    </p:nvPicPr>
                    <p:blipFill>
                      <a:blip r:embed="rId22"/>
                      <a:srcRect/>
                      <a:stretch>
                        <a:fillRect/>
                      </a:stretch>
                    </p:blipFill>
                    <p:spPr bwMode="auto">
                      <a:xfrm>
                        <a:off x="3335338" y="5033963"/>
                        <a:ext cx="646112"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06037986"/>
              </p:ext>
            </p:extLst>
          </p:nvPr>
        </p:nvGraphicFramePr>
        <p:xfrm>
          <a:off x="5376863" y="5022850"/>
          <a:ext cx="609600" cy="754063"/>
        </p:xfrm>
        <a:graphic>
          <a:graphicData uri="http://schemas.openxmlformats.org/presentationml/2006/ole">
            <mc:AlternateContent xmlns:mc="http://schemas.openxmlformats.org/markup-compatibility/2006">
              <mc:Choice xmlns:v="urn:schemas-microsoft-com:vml" Requires="v">
                <p:oleObj spid="_x0000_s21719" name="Equation" r:id="rId23" imgW="228600" imgH="393480" progId="Equation.DSMT4">
                  <p:embed/>
                </p:oleObj>
              </mc:Choice>
              <mc:Fallback>
                <p:oleObj name="Equation" r:id="rId23" imgW="228600" imgH="393480" progId="Equation.DSMT4">
                  <p:embed/>
                  <p:pic>
                    <p:nvPicPr>
                      <p:cNvPr id="0" name=""/>
                      <p:cNvPicPr/>
                      <p:nvPr/>
                    </p:nvPicPr>
                    <p:blipFill>
                      <a:blip r:embed="rId24"/>
                      <a:stretch>
                        <a:fillRect/>
                      </a:stretch>
                    </p:blipFill>
                    <p:spPr>
                      <a:xfrm>
                        <a:off x="5376863" y="5022850"/>
                        <a:ext cx="609600" cy="7540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16140906"/>
              </p:ext>
            </p:extLst>
          </p:nvPr>
        </p:nvGraphicFramePr>
        <p:xfrm>
          <a:off x="3533976" y="5787748"/>
          <a:ext cx="436185" cy="901449"/>
        </p:xfrm>
        <a:graphic>
          <a:graphicData uri="http://schemas.openxmlformats.org/presentationml/2006/ole">
            <mc:AlternateContent xmlns:mc="http://schemas.openxmlformats.org/markup-compatibility/2006">
              <mc:Choice xmlns:v="urn:schemas-microsoft-com:vml" Requires="v">
                <p:oleObj spid="_x0000_s21720" name="Equation" r:id="rId25" imgW="190440" imgH="393480" progId="Equation.DSMT4">
                  <p:embed/>
                </p:oleObj>
              </mc:Choice>
              <mc:Fallback>
                <p:oleObj name="Equation" r:id="rId25" imgW="190440" imgH="393480" progId="Equation.DSMT4">
                  <p:embed/>
                  <p:pic>
                    <p:nvPicPr>
                      <p:cNvPr id="0" name=""/>
                      <p:cNvPicPr/>
                      <p:nvPr/>
                    </p:nvPicPr>
                    <p:blipFill>
                      <a:blip r:embed="rId26"/>
                      <a:stretch>
                        <a:fillRect/>
                      </a:stretch>
                    </p:blipFill>
                    <p:spPr>
                      <a:xfrm>
                        <a:off x="3533976" y="5787748"/>
                        <a:ext cx="436185" cy="901449"/>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589907093"/>
              </p:ext>
            </p:extLst>
          </p:nvPr>
        </p:nvGraphicFramePr>
        <p:xfrm>
          <a:off x="5410200" y="5802396"/>
          <a:ext cx="506412" cy="872154"/>
        </p:xfrm>
        <a:graphic>
          <a:graphicData uri="http://schemas.openxmlformats.org/presentationml/2006/ole">
            <mc:AlternateContent xmlns:mc="http://schemas.openxmlformats.org/markup-compatibility/2006">
              <mc:Choice xmlns:v="urn:schemas-microsoft-com:vml" Requires="v">
                <p:oleObj spid="_x0000_s21721" name="Equation" r:id="rId27" imgW="228600" imgH="393480" progId="Equation.DSMT4">
                  <p:embed/>
                </p:oleObj>
              </mc:Choice>
              <mc:Fallback>
                <p:oleObj name="Equation" r:id="rId27" imgW="228600" imgH="393480" progId="Equation.DSMT4">
                  <p:embed/>
                  <p:pic>
                    <p:nvPicPr>
                      <p:cNvPr id="0" name=""/>
                      <p:cNvPicPr/>
                      <p:nvPr/>
                    </p:nvPicPr>
                    <p:blipFill>
                      <a:blip r:embed="rId28"/>
                      <a:stretch>
                        <a:fillRect/>
                      </a:stretch>
                    </p:blipFill>
                    <p:spPr>
                      <a:xfrm>
                        <a:off x="5410200" y="5802396"/>
                        <a:ext cx="506412" cy="872154"/>
                      </a:xfrm>
                      <a:prstGeom prst="rect">
                        <a:avLst/>
                      </a:prstGeom>
                    </p:spPr>
                  </p:pic>
                </p:oleObj>
              </mc:Fallback>
            </mc:AlternateContent>
          </a:graphicData>
        </a:graphic>
      </p:graphicFrame>
      <p:pic>
        <p:nvPicPr>
          <p:cNvPr id="5" name="Chị Ong Nâu Và Em Bé Bea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9"/>
          <a:stretch>
            <a:fillRect/>
          </a:stretch>
        </p:blipFill>
        <p:spPr>
          <a:xfrm>
            <a:off x="567607" y="2823864"/>
            <a:ext cx="325582" cy="325582"/>
          </a:xfrm>
          <a:prstGeom prst="rect">
            <a:avLst/>
          </a:prstGeom>
        </p:spPr>
      </p:pic>
    </p:spTree>
    <p:extLst>
      <p:ext uri="{BB962C8B-B14F-4D97-AF65-F5344CB8AC3E}">
        <p14:creationId xmlns:p14="http://schemas.microsoft.com/office/powerpoint/2010/main" val="3278062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5"/>
                </p:tgtEl>
              </p:cMediaNode>
            </p:audio>
          </p:childTnLst>
        </p:cTn>
      </p:par>
    </p:tnLst>
    <p:bldLst>
      <p:bldP spid="12" grpId="0"/>
      <p:bldP spid="14" grpId="0"/>
      <p:bldP spid="18"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4</a:t>
            </a:r>
            <a:r>
              <a:rPr lang="en-US" sz="3200" b="1" dirty="0" smtClean="0">
                <a:solidFill>
                  <a:srgbClr val="FF0000"/>
                </a:solidFill>
                <a:latin typeface="Times New Roman" pitchFamily="18" charset="0"/>
                <a:cs typeface="Times New Roman" pitchFamily="18" charset="0"/>
              </a:rPr>
              <a:t>. Phép trừ hai phân số</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itchFamily="34" charset="0"/>
            </a:endParaRPr>
          </a:p>
        </p:txBody>
      </p:sp>
      <p:sp>
        <p:nvSpPr>
          <p:cNvPr id="12" name="Rectangle 11"/>
          <p:cNvSpPr/>
          <p:nvPr/>
        </p:nvSpPr>
        <p:spPr>
          <a:xfrm>
            <a:off x="1124906" y="1676400"/>
            <a:ext cx="3565400" cy="477054"/>
          </a:xfrm>
          <a:prstGeom prst="rect">
            <a:avLst/>
          </a:prstGeom>
          <a:solidFill>
            <a:srgbClr val="FFC000"/>
          </a:solidFill>
        </p:spPr>
        <p:txBody>
          <a:bodyPr wrap="none">
            <a:spAutoFit/>
          </a:bodyPr>
          <a:lstStyle/>
          <a:p>
            <a:r>
              <a:rPr lang="en-US" sz="2500" dirty="0">
                <a:solidFill>
                  <a:prstClr val="black"/>
                </a:solidFill>
                <a:latin typeface="Times New Roman" pitchFamily="18" charset="0"/>
                <a:cs typeface="Times New Roman" pitchFamily="18" charset="0"/>
                <a:sym typeface="Wingdings 2"/>
              </a:rPr>
              <a:t> </a:t>
            </a:r>
            <a:r>
              <a:rPr lang="en-US" sz="2500" dirty="0" smtClean="0">
                <a:solidFill>
                  <a:prstClr val="black"/>
                </a:solidFill>
                <a:latin typeface="Times New Roman" pitchFamily="18" charset="0"/>
                <a:cs typeface="Times New Roman" pitchFamily="18" charset="0"/>
              </a:rPr>
              <a:t>Quy tắc trừ hai phân số</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437816963"/>
              </p:ext>
            </p:extLst>
          </p:nvPr>
        </p:nvGraphicFramePr>
        <p:xfrm>
          <a:off x="5800725" y="2154238"/>
          <a:ext cx="1273175" cy="1143000"/>
        </p:xfrm>
        <a:graphic>
          <a:graphicData uri="http://schemas.openxmlformats.org/presentationml/2006/ole">
            <mc:AlternateContent xmlns:mc="http://schemas.openxmlformats.org/markup-compatibility/2006">
              <mc:Choice xmlns:v="urn:schemas-microsoft-com:vml" Requires="v">
                <p:oleObj spid="_x0000_s22590" name="Equation" r:id="rId5" imgW="596880" imgH="431640" progId="Equation.DSMT4">
                  <p:embed/>
                </p:oleObj>
              </mc:Choice>
              <mc:Fallback>
                <p:oleObj name="Equation" r:id="rId5" imgW="596880" imgH="431640" progId="Equation.DSMT4">
                  <p:embed/>
                  <p:pic>
                    <p:nvPicPr>
                      <p:cNvPr id="0" name="Object 9"/>
                      <p:cNvPicPr>
                        <a:picLocks noChangeAspect="1" noChangeArrowheads="1"/>
                      </p:cNvPicPr>
                      <p:nvPr/>
                    </p:nvPicPr>
                    <p:blipFill>
                      <a:blip r:embed="rId6"/>
                      <a:srcRect/>
                      <a:stretch>
                        <a:fillRect/>
                      </a:stretch>
                    </p:blipFill>
                    <p:spPr bwMode="auto">
                      <a:xfrm>
                        <a:off x="5800725" y="2154238"/>
                        <a:ext cx="1273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10104828"/>
              </p:ext>
            </p:extLst>
          </p:nvPr>
        </p:nvGraphicFramePr>
        <p:xfrm>
          <a:off x="5562600" y="3276600"/>
          <a:ext cx="1030288" cy="1020762"/>
        </p:xfrm>
        <a:graphic>
          <a:graphicData uri="http://schemas.openxmlformats.org/presentationml/2006/ole">
            <mc:AlternateContent xmlns:mc="http://schemas.openxmlformats.org/markup-compatibility/2006">
              <mc:Choice xmlns:v="urn:schemas-microsoft-com:vml" Requires="v">
                <p:oleObj spid="_x0000_s22591" name="Equation" r:id="rId7" imgW="495000" imgH="393480" progId="Equation.DSMT4">
                  <p:embed/>
                </p:oleObj>
              </mc:Choice>
              <mc:Fallback>
                <p:oleObj name="Equation" r:id="rId7" imgW="495000" imgH="393480" progId="Equation.DSMT4">
                  <p:embed/>
                  <p:pic>
                    <p:nvPicPr>
                      <p:cNvPr id="0" name="Object 11"/>
                      <p:cNvPicPr>
                        <a:picLocks noChangeAspect="1" noChangeArrowheads="1"/>
                      </p:cNvPicPr>
                      <p:nvPr/>
                    </p:nvPicPr>
                    <p:blipFill>
                      <a:blip r:embed="rId8"/>
                      <a:srcRect/>
                      <a:stretch>
                        <a:fillRect/>
                      </a:stretch>
                    </p:blipFill>
                    <p:spPr bwMode="auto">
                      <a:xfrm>
                        <a:off x="5562600" y="3276600"/>
                        <a:ext cx="103028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Grp="1" noChangeAspect="1"/>
          </p:cNvGraphicFramePr>
          <p:nvPr>
            <p:extLst>
              <p:ext uri="{D42A27DB-BD31-4B8C-83A1-F6EECF244321}">
                <p14:modId xmlns:p14="http://schemas.microsoft.com/office/powerpoint/2010/main" val="140346301"/>
              </p:ext>
            </p:extLst>
          </p:nvPr>
        </p:nvGraphicFramePr>
        <p:xfrm>
          <a:off x="5554290" y="4191000"/>
          <a:ext cx="1398588" cy="1079500"/>
        </p:xfrm>
        <a:graphic>
          <a:graphicData uri="http://schemas.openxmlformats.org/presentationml/2006/ole">
            <mc:AlternateContent xmlns:mc="http://schemas.openxmlformats.org/markup-compatibility/2006">
              <mc:Choice xmlns:v="urn:schemas-microsoft-com:vml" Requires="v">
                <p:oleObj spid="_x0000_s22592" name="Equation" r:id="rId9" imgW="533160" imgH="393480" progId="Equation.DSMT4">
                  <p:embed/>
                </p:oleObj>
              </mc:Choice>
              <mc:Fallback>
                <p:oleObj name="Equation" r:id="rId9" imgW="533160" imgH="393480" progId="Equation.DSMT4">
                  <p:embed/>
                  <p:pic>
                    <p:nvPicPr>
                      <p:cNvPr id="0" name="Object 12"/>
                      <p:cNvPicPr>
                        <a:picLocks noGrp="1" noChangeAspect="1" noChangeArrowheads="1"/>
                      </p:cNvPicPr>
                      <p:nvPr/>
                    </p:nvPicPr>
                    <p:blipFill>
                      <a:blip r:embed="rId10"/>
                      <a:srcRect/>
                      <a:stretch>
                        <a:fillRect/>
                      </a:stretch>
                    </p:blipFill>
                    <p:spPr bwMode="auto">
                      <a:xfrm>
                        <a:off x="5554290" y="4191000"/>
                        <a:ext cx="13985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16"/>
          <p:cNvGraphicFramePr>
            <a:graphicFrameLocks noGrp="1" noChangeAspect="1"/>
          </p:cNvGraphicFramePr>
          <p:nvPr>
            <p:extLst>
              <p:ext uri="{D42A27DB-BD31-4B8C-83A1-F6EECF244321}">
                <p14:modId xmlns:p14="http://schemas.microsoft.com/office/powerpoint/2010/main" val="1450430377"/>
              </p:ext>
            </p:extLst>
          </p:nvPr>
        </p:nvGraphicFramePr>
        <p:xfrm>
          <a:off x="5638800" y="5181600"/>
          <a:ext cx="785813" cy="1008063"/>
        </p:xfrm>
        <a:graphic>
          <a:graphicData uri="http://schemas.openxmlformats.org/presentationml/2006/ole">
            <mc:AlternateContent xmlns:mc="http://schemas.openxmlformats.org/markup-compatibility/2006">
              <mc:Choice xmlns:v="urn:schemas-microsoft-com:vml" Requires="v">
                <p:oleObj spid="_x0000_s22593" name="Equation" r:id="rId11" imgW="317160" imgH="393480" progId="Equation.DSMT4">
                  <p:embed/>
                </p:oleObj>
              </mc:Choice>
              <mc:Fallback>
                <p:oleObj name="Equation" r:id="rId11" imgW="317160" imgH="393480" progId="Equation.DSMT4">
                  <p:embed/>
                  <p:pic>
                    <p:nvPicPr>
                      <p:cNvPr id="0" name="Object 14"/>
                      <p:cNvPicPr>
                        <a:picLocks noGrp="1" noChangeAspect="1" noChangeArrowheads="1"/>
                      </p:cNvPicPr>
                      <p:nvPr/>
                    </p:nvPicPr>
                    <p:blipFill>
                      <a:blip r:embed="rId12"/>
                      <a:srcRect/>
                      <a:stretch>
                        <a:fillRect/>
                      </a:stretch>
                    </p:blipFill>
                    <p:spPr bwMode="auto">
                      <a:xfrm>
                        <a:off x="5638800" y="5181600"/>
                        <a:ext cx="78581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5257799" y="1676400"/>
            <a:ext cx="995785" cy="477054"/>
          </a:xfrm>
          <a:prstGeom prst="rect">
            <a:avLst/>
          </a:prstGeom>
          <a:solidFill>
            <a:srgbClr val="FFC000"/>
          </a:solidFill>
        </p:spPr>
        <p:txBody>
          <a:bodyPr wrap="none" rtlCol="0">
            <a:spAutoFit/>
          </a:bodyPr>
          <a:lstStyle/>
          <a:p>
            <a:r>
              <a:rPr lang="en-US" sz="2500" dirty="0" smtClean="0">
                <a:latin typeface="Times New Roman" pitchFamily="18" charset="0"/>
                <a:cs typeface="Times New Roman" pitchFamily="18" charset="0"/>
              </a:rPr>
              <a:t>Ví dụ:</a:t>
            </a:r>
            <a:endParaRPr lang="en-US" sz="2500" dirty="0">
              <a:latin typeface="Times New Roman" pitchFamily="18" charset="0"/>
              <a:cs typeface="Times New Roman" pitchFamily="18" charset="0"/>
            </a:endParaRPr>
          </a:p>
        </p:txBody>
      </p:sp>
      <p:sp>
        <p:nvSpPr>
          <p:cNvPr id="19" name="Rounded Rectangle 18"/>
          <p:cNvSpPr/>
          <p:nvPr/>
        </p:nvSpPr>
        <p:spPr>
          <a:xfrm>
            <a:off x="764427" y="2340680"/>
            <a:ext cx="4078287" cy="37139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r>
              <a:rPr lang="en-US" sz="2800" dirty="0">
                <a:solidFill>
                  <a:srgbClr val="000000"/>
                </a:solidFill>
                <a:latin typeface="Times New Roman" pitchFamily="18" charset="0"/>
                <a:cs typeface="Times New Roman" pitchFamily="18" charset="0"/>
              </a:rPr>
              <a:t>Muốn trừ một phân số cho một phân số, ta lấy phân số thứ nhất cộng với số đối của phân số thứ hai</a:t>
            </a:r>
            <a:r>
              <a:rPr lang="en-US" sz="2800" dirty="0" smtClean="0">
                <a:solidFill>
                  <a:srgbClr val="000000"/>
                </a:solidFill>
                <a:latin typeface="Times New Roman" pitchFamily="18" charset="0"/>
                <a:cs typeface="Times New Roman" pitchFamily="18" charset="0"/>
              </a:rPr>
              <a:t>.</a:t>
            </a:r>
          </a:p>
          <a:p>
            <a:pPr lvl="0" algn="just"/>
            <a:endParaRPr lang="en-US" sz="2800" dirty="0">
              <a:solidFill>
                <a:srgbClr val="000000"/>
              </a:solidFill>
              <a:latin typeface="Times New Roman" pitchFamily="18" charset="0"/>
              <a:cs typeface="Times New Roman" pitchFamily="18" charset="0"/>
            </a:endParaRPr>
          </a:p>
          <a:p>
            <a:pPr lvl="0" algn="just"/>
            <a:endParaRPr lang="en-US" sz="2800" dirty="0" smtClean="0">
              <a:solidFill>
                <a:srgbClr val="000000"/>
              </a:solidFill>
              <a:latin typeface="Times New Roman" pitchFamily="18" charset="0"/>
              <a:cs typeface="Times New Roman" pitchFamily="18" charset="0"/>
            </a:endParaRPr>
          </a:p>
          <a:p>
            <a:pPr lvl="0" algn="just"/>
            <a:endParaRPr lang="en-US" sz="2800" dirty="0">
              <a:solidFill>
                <a:srgbClr val="000000"/>
              </a:solidFill>
              <a:latin typeface="Times New Roman" pitchFamily="18" charset="0"/>
              <a:cs typeface="Times New Roman" pitchFamily="18" charset="0"/>
            </a:endParaRPr>
          </a:p>
        </p:txBody>
      </p:sp>
      <p:pic>
        <p:nvPicPr>
          <p:cNvPr id="2253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9570" y="4551218"/>
            <a:ext cx="30480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558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537"/>
                                        </p:tgtEl>
                                        <p:attrNameLst>
                                          <p:attrName>style.visibility</p:attrName>
                                        </p:attrNameLst>
                                      </p:cBhvr>
                                      <p:to>
                                        <p:strVal val="visible"/>
                                      </p:to>
                                    </p:set>
                                    <p:animEffect transition="in" filter="fade">
                                      <p:cBhvr>
                                        <p:cTn id="18" dur="1000"/>
                                        <p:tgtEl>
                                          <p:spTgt spid="22537"/>
                                        </p:tgtEl>
                                      </p:cBhvr>
                                    </p:animEffect>
                                    <p:anim calcmode="lin" valueType="num">
                                      <p:cBhvr>
                                        <p:cTn id="19" dur="1000" fill="hold"/>
                                        <p:tgtEl>
                                          <p:spTgt spid="22537"/>
                                        </p:tgtEl>
                                        <p:attrNameLst>
                                          <p:attrName>ppt_x</p:attrName>
                                        </p:attrNameLst>
                                      </p:cBhvr>
                                      <p:tavLst>
                                        <p:tav tm="0">
                                          <p:val>
                                            <p:strVal val="#ppt_x"/>
                                          </p:val>
                                        </p:tav>
                                        <p:tav tm="100000">
                                          <p:val>
                                            <p:strVal val="#ppt_x"/>
                                          </p:val>
                                        </p:tav>
                                      </p:tavLst>
                                    </p:anim>
                                    <p:anim calcmode="lin" valueType="num">
                                      <p:cBhvr>
                                        <p:cTn id="20" dur="1000" fill="hold"/>
                                        <p:tgtEl>
                                          <p:spTgt spid="2253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8"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4</a:t>
            </a:r>
            <a:r>
              <a:rPr lang="en-US" sz="3200" b="1" dirty="0" smtClean="0">
                <a:solidFill>
                  <a:srgbClr val="FF0000"/>
                </a:solidFill>
                <a:latin typeface="Times New Roman" pitchFamily="18" charset="0"/>
                <a:cs typeface="Times New Roman" pitchFamily="18" charset="0"/>
              </a:rPr>
              <a:t>. Phép trừ hai phân số</a:t>
            </a:r>
            <a:endParaRPr lang="en-US" dirty="0"/>
          </a:p>
        </p:txBody>
      </p:sp>
      <p:sp>
        <p:nvSpPr>
          <p:cNvPr id="2" name="Rectangle 1"/>
          <p:cNvSpPr/>
          <p:nvPr/>
        </p:nvSpPr>
        <p:spPr>
          <a:xfrm>
            <a:off x="708458" y="2382981"/>
            <a:ext cx="184731" cy="461665"/>
          </a:xfrm>
          <a:prstGeom prst="rect">
            <a:avLst/>
          </a:prstGeom>
        </p:spPr>
        <p:txBody>
          <a:bodyPr wrap="none">
            <a:spAutoFit/>
          </a:bodyPr>
          <a:lstStyle/>
          <a:p>
            <a:pPr lvl="0">
              <a:spcBef>
                <a:spcPct val="50000"/>
              </a:spcBef>
            </a:pPr>
            <a:endParaRPr lang="en-US" sz="2400" b="1" i="1" dirty="0">
              <a:latin typeface=".VnTime" pitchFamily="34" charset="0"/>
            </a:endParaRPr>
          </a:p>
        </p:txBody>
      </p:sp>
      <p:sp>
        <p:nvSpPr>
          <p:cNvPr id="5" name="Rectangle 4"/>
          <p:cNvSpPr/>
          <p:nvPr/>
        </p:nvSpPr>
        <p:spPr>
          <a:xfrm>
            <a:off x="920898" y="1732746"/>
            <a:ext cx="1815562" cy="477054"/>
          </a:xfrm>
          <a:prstGeom prst="rect">
            <a:avLst/>
          </a:prstGeom>
          <a:solidFill>
            <a:srgbClr val="FFC000"/>
          </a:solidFill>
        </p:spPr>
        <p:txBody>
          <a:bodyPr wrap="none">
            <a:spAutoFit/>
          </a:bodyPr>
          <a:lstStyle/>
          <a:p>
            <a:pPr lvl="0"/>
            <a:r>
              <a:rPr lang="en-US" sz="2500" dirty="0">
                <a:solidFill>
                  <a:prstClr val="black"/>
                </a:solidFill>
                <a:latin typeface="Times New Roman" pitchFamily="18" charset="0"/>
                <a:cs typeface="Times New Roman" pitchFamily="18" charset="0"/>
                <a:sym typeface="Wingdings 2"/>
              </a:rPr>
              <a:t> </a:t>
            </a:r>
            <a:r>
              <a:rPr lang="en-US" sz="2500" dirty="0" smtClean="0">
                <a:solidFill>
                  <a:prstClr val="black"/>
                </a:solidFill>
                <a:latin typeface="Times New Roman" pitchFamily="18" charset="0"/>
                <a:cs typeface="Times New Roman" pitchFamily="18" charset="0"/>
              </a:rPr>
              <a:t>Vận dụng</a:t>
            </a:r>
            <a:endParaRPr lang="en-US"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19813821"/>
              </p:ext>
            </p:extLst>
          </p:nvPr>
        </p:nvGraphicFramePr>
        <p:xfrm>
          <a:off x="800823" y="2209800"/>
          <a:ext cx="7581177" cy="4206240"/>
        </p:xfrm>
        <a:graphic>
          <a:graphicData uri="http://schemas.openxmlformats.org/drawingml/2006/table">
            <a:tbl>
              <a:tblPr firstRow="1" bandRow="1">
                <a:tableStyleId>{F5AB1C69-6EDB-4FF4-983F-18BD219EF322}</a:tableStyleId>
              </a:tblPr>
              <a:tblGrid>
                <a:gridCol w="2527059"/>
                <a:gridCol w="2527059"/>
                <a:gridCol w="2527059"/>
              </a:tblGrid>
              <a:tr h="1073729">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solidFill>
                      <a:schemeClr val="accent5">
                        <a:lumMod val="20000"/>
                        <a:lumOff val="80000"/>
                      </a:schemeClr>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rgbClr val="92D050"/>
                    </a:solidFill>
                  </a:tcPr>
                </a:tc>
              </a:tr>
            </a:tbl>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31724850"/>
              </p:ext>
            </p:extLst>
          </p:nvPr>
        </p:nvGraphicFramePr>
        <p:xfrm>
          <a:off x="1447800" y="2209800"/>
          <a:ext cx="1066800" cy="944563"/>
        </p:xfrm>
        <a:graphic>
          <a:graphicData uri="http://schemas.openxmlformats.org/presentationml/2006/ole">
            <mc:AlternateContent xmlns:mc="http://schemas.openxmlformats.org/markup-compatibility/2006">
              <mc:Choice xmlns:v="urn:schemas-microsoft-com:vml" Requires="v">
                <p:oleObj spid="_x0000_s24677" name="Equation" r:id="rId7" imgW="444240" imgH="393480" progId="Equation.DSMT4">
                  <p:embed/>
                </p:oleObj>
              </mc:Choice>
              <mc:Fallback>
                <p:oleObj name="Equation" r:id="rId7" imgW="444240" imgH="393480" progId="Equation.DSMT4">
                  <p:embed/>
                  <p:pic>
                    <p:nvPicPr>
                      <p:cNvPr id="0" name="Object 5"/>
                      <p:cNvPicPr>
                        <a:picLocks noChangeAspect="1" noChangeArrowheads="1"/>
                      </p:cNvPicPr>
                      <p:nvPr/>
                    </p:nvPicPr>
                    <p:blipFill>
                      <a:blip r:embed="rId8"/>
                      <a:srcRect/>
                      <a:stretch>
                        <a:fillRect/>
                      </a:stretch>
                    </p:blipFill>
                    <p:spPr bwMode="auto">
                      <a:xfrm>
                        <a:off x="1447800" y="2209800"/>
                        <a:ext cx="1066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616169860"/>
              </p:ext>
            </p:extLst>
          </p:nvPr>
        </p:nvGraphicFramePr>
        <p:xfrm>
          <a:off x="4040188" y="2286000"/>
          <a:ext cx="1062037" cy="912813"/>
        </p:xfrm>
        <a:graphic>
          <a:graphicData uri="http://schemas.openxmlformats.org/presentationml/2006/ole">
            <mc:AlternateContent xmlns:mc="http://schemas.openxmlformats.org/markup-compatibility/2006">
              <mc:Choice xmlns:v="urn:schemas-microsoft-com:vml" Requires="v">
                <p:oleObj spid="_x0000_s24678" name="Equation" r:id="rId9" imgW="457200" imgH="393480" progId="Equation.DSMT4">
                  <p:embed/>
                </p:oleObj>
              </mc:Choice>
              <mc:Fallback>
                <p:oleObj name="Equation" r:id="rId9" imgW="457200" imgH="393480" progId="Equation.DSMT4">
                  <p:embed/>
                  <p:pic>
                    <p:nvPicPr>
                      <p:cNvPr id="0" name="Object 6"/>
                      <p:cNvPicPr>
                        <a:picLocks noChangeAspect="1" noChangeArrowheads="1"/>
                      </p:cNvPicPr>
                      <p:nvPr/>
                    </p:nvPicPr>
                    <p:blipFill>
                      <a:blip r:embed="rId10"/>
                      <a:srcRect/>
                      <a:stretch>
                        <a:fillRect/>
                      </a:stretch>
                    </p:blipFill>
                    <p:spPr bwMode="auto">
                      <a:xfrm>
                        <a:off x="4040188" y="2286000"/>
                        <a:ext cx="106203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63269008"/>
              </p:ext>
            </p:extLst>
          </p:nvPr>
        </p:nvGraphicFramePr>
        <p:xfrm>
          <a:off x="6626225" y="2209800"/>
          <a:ext cx="1001713" cy="912813"/>
        </p:xfrm>
        <a:graphic>
          <a:graphicData uri="http://schemas.openxmlformats.org/presentationml/2006/ole">
            <mc:AlternateContent xmlns:mc="http://schemas.openxmlformats.org/markup-compatibility/2006">
              <mc:Choice xmlns:v="urn:schemas-microsoft-com:vml" Requires="v">
                <p:oleObj spid="_x0000_s24679" name="Equation" r:id="rId11" imgW="431640" imgH="393480" progId="Equation.DSMT4">
                  <p:embed/>
                </p:oleObj>
              </mc:Choice>
              <mc:Fallback>
                <p:oleObj name="Equation" r:id="rId11" imgW="431640" imgH="393480" progId="Equation.DSMT4">
                  <p:embed/>
                  <p:pic>
                    <p:nvPicPr>
                      <p:cNvPr id="0" name="Object 7"/>
                      <p:cNvPicPr>
                        <a:picLocks noChangeAspect="1" noChangeArrowheads="1"/>
                      </p:cNvPicPr>
                      <p:nvPr/>
                    </p:nvPicPr>
                    <p:blipFill>
                      <a:blip r:embed="rId12"/>
                      <a:srcRect/>
                      <a:stretch>
                        <a:fillRect/>
                      </a:stretch>
                    </p:blipFill>
                    <p:spPr bwMode="auto">
                      <a:xfrm>
                        <a:off x="6626225" y="2209800"/>
                        <a:ext cx="10017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Chú Chim Nhỏ Dễ Thương Bea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flipV="1">
            <a:off x="863629" y="2077953"/>
            <a:ext cx="45719" cy="45719"/>
          </a:xfrm>
          <a:prstGeom prst="rect">
            <a:avLst/>
          </a:prstGeom>
        </p:spPr>
      </p:pic>
      <p:graphicFrame>
        <p:nvGraphicFramePr>
          <p:cNvPr id="23" name="Object 22"/>
          <p:cNvGraphicFramePr>
            <a:graphicFrameLocks noChangeAspect="1"/>
          </p:cNvGraphicFramePr>
          <p:nvPr>
            <p:extLst>
              <p:ext uri="{D42A27DB-BD31-4B8C-83A1-F6EECF244321}">
                <p14:modId xmlns:p14="http://schemas.microsoft.com/office/powerpoint/2010/main" val="2800559333"/>
              </p:ext>
            </p:extLst>
          </p:nvPr>
        </p:nvGraphicFramePr>
        <p:xfrm>
          <a:off x="1219213" y="3124200"/>
          <a:ext cx="1218932" cy="2388111"/>
        </p:xfrm>
        <a:graphic>
          <a:graphicData uri="http://schemas.openxmlformats.org/presentationml/2006/ole">
            <mc:AlternateContent xmlns:mc="http://schemas.openxmlformats.org/markup-compatibility/2006">
              <mc:Choice xmlns:v="urn:schemas-microsoft-com:vml" Requires="v">
                <p:oleObj spid="_x0000_s24680" name="Equation" r:id="rId14" imgW="622080" imgH="1218960" progId="Equation.DSMT4">
                  <p:embed/>
                </p:oleObj>
              </mc:Choice>
              <mc:Fallback>
                <p:oleObj name="Equation" r:id="rId14" imgW="622080" imgH="1218960" progId="Equation.DSMT4">
                  <p:embed/>
                  <p:pic>
                    <p:nvPicPr>
                      <p:cNvPr id="0" name=""/>
                      <p:cNvPicPr/>
                      <p:nvPr/>
                    </p:nvPicPr>
                    <p:blipFill>
                      <a:blip r:embed="rId15"/>
                      <a:stretch>
                        <a:fillRect/>
                      </a:stretch>
                    </p:blipFill>
                    <p:spPr>
                      <a:xfrm>
                        <a:off x="1219213" y="3124200"/>
                        <a:ext cx="1218932" cy="2388111"/>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66342700"/>
              </p:ext>
            </p:extLst>
          </p:nvPr>
        </p:nvGraphicFramePr>
        <p:xfrm>
          <a:off x="3867150" y="3200400"/>
          <a:ext cx="1409700" cy="2819400"/>
        </p:xfrm>
        <a:graphic>
          <a:graphicData uri="http://schemas.openxmlformats.org/presentationml/2006/ole">
            <mc:AlternateContent xmlns:mc="http://schemas.openxmlformats.org/markup-compatibility/2006">
              <mc:Choice xmlns:v="urn:schemas-microsoft-com:vml" Requires="v">
                <p:oleObj spid="_x0000_s24681" name="Equation" r:id="rId16" imgW="825480" imgH="1650960" progId="Equation.DSMT4">
                  <p:embed/>
                </p:oleObj>
              </mc:Choice>
              <mc:Fallback>
                <p:oleObj name="Equation" r:id="rId16" imgW="825480" imgH="1650960" progId="Equation.DSMT4">
                  <p:embed/>
                  <p:pic>
                    <p:nvPicPr>
                      <p:cNvPr id="0" name=""/>
                      <p:cNvPicPr/>
                      <p:nvPr/>
                    </p:nvPicPr>
                    <p:blipFill>
                      <a:blip r:embed="rId17"/>
                      <a:stretch>
                        <a:fillRect/>
                      </a:stretch>
                    </p:blipFill>
                    <p:spPr>
                      <a:xfrm>
                        <a:off x="3867150" y="3200400"/>
                        <a:ext cx="1409700" cy="28194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80077258"/>
              </p:ext>
            </p:extLst>
          </p:nvPr>
        </p:nvGraphicFramePr>
        <p:xfrm>
          <a:off x="6400800" y="3048000"/>
          <a:ext cx="1528763" cy="3152775"/>
        </p:xfrm>
        <a:graphic>
          <a:graphicData uri="http://schemas.openxmlformats.org/presentationml/2006/ole">
            <mc:AlternateContent xmlns:mc="http://schemas.openxmlformats.org/markup-compatibility/2006">
              <mc:Choice xmlns:v="urn:schemas-microsoft-com:vml" Requires="v">
                <p:oleObj spid="_x0000_s24682" name="Equation" r:id="rId18" imgW="825480" imgH="1701720" progId="Equation.DSMT4">
                  <p:embed/>
                </p:oleObj>
              </mc:Choice>
              <mc:Fallback>
                <p:oleObj name="Equation" r:id="rId18" imgW="825480" imgH="1701720" progId="Equation.DSMT4">
                  <p:embed/>
                  <p:pic>
                    <p:nvPicPr>
                      <p:cNvPr id="0" name="Object 14"/>
                      <p:cNvPicPr>
                        <a:picLocks noChangeAspect="1" noChangeArrowheads="1"/>
                      </p:cNvPicPr>
                      <p:nvPr/>
                    </p:nvPicPr>
                    <p:blipFill>
                      <a:blip r:embed="rId19"/>
                      <a:srcRect/>
                      <a:stretch>
                        <a:fillRect/>
                      </a:stretch>
                    </p:blipFill>
                    <p:spPr bwMode="auto">
                      <a:xfrm>
                        <a:off x="6400800" y="3048000"/>
                        <a:ext cx="15287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7787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8279" fill="hold"/>
                                        <p:tgtEl>
                                          <p:spTgt spid="21"/>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circle(in)">
                                      <p:cBhvr>
                                        <p:cTn id="33" dur="20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9" y="381000"/>
            <a:ext cx="7848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0391" y="2743220"/>
            <a:ext cx="7848601"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PHÉP CỘNG VÀ PHÉP TRỪ </a:t>
            </a:r>
          </a:p>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PHÂN SỐ</a:t>
            </a:r>
          </a:p>
        </p:txBody>
      </p:sp>
      <p:sp>
        <p:nvSpPr>
          <p:cNvPr id="9" name="TextBox 8"/>
          <p:cNvSpPr txBox="1"/>
          <p:nvPr/>
        </p:nvSpPr>
        <p:spPr>
          <a:xfrm>
            <a:off x="3962400" y="2096889"/>
            <a:ext cx="1441420"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Arial" pitchFamily="34" charset="0"/>
                <a:cs typeface="Arial" pitchFamily="34" charset="0"/>
              </a:rPr>
              <a:t>Bài 4:</a:t>
            </a:r>
          </a:p>
        </p:txBody>
      </p:sp>
    </p:spTree>
    <p:extLst>
      <p:ext uri="{BB962C8B-B14F-4D97-AF65-F5344CB8AC3E}">
        <p14:creationId xmlns:p14="http://schemas.microsoft.com/office/powerpoint/2010/main" val="238683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457200"/>
            <a:ext cx="78517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3822" y="1143000"/>
            <a:ext cx="4259499" cy="584775"/>
          </a:xfrm>
          <a:prstGeom prst="rect">
            <a:avLst/>
          </a:prstGeom>
        </p:spPr>
        <p:txBody>
          <a:bodyPr wrap="none">
            <a:spAutoFit/>
          </a:bodyPr>
          <a:lstStyle/>
          <a:p>
            <a:r>
              <a:rPr lang="en-US" sz="3200" b="1" dirty="0">
                <a:solidFill>
                  <a:srgbClr val="FF0000"/>
                </a:solidFill>
                <a:latin typeface="Times New Roman" pitchFamily="18" charset="0"/>
                <a:cs typeface="Times New Roman" pitchFamily="18" charset="0"/>
              </a:rPr>
              <a:t>4</a:t>
            </a:r>
            <a:r>
              <a:rPr lang="en-US" sz="3200" b="1" dirty="0" smtClean="0">
                <a:solidFill>
                  <a:srgbClr val="FF0000"/>
                </a:solidFill>
                <a:latin typeface="Times New Roman" pitchFamily="18" charset="0"/>
                <a:cs typeface="Times New Roman" pitchFamily="18" charset="0"/>
              </a:rPr>
              <a:t>. Phép trừ hai phân số</a:t>
            </a:r>
            <a:endParaRPr lang="en-US" dirty="0">
              <a:solidFill>
                <a:prstClr val="black"/>
              </a:solidFill>
            </a:endParaRPr>
          </a:p>
        </p:txBody>
      </p:sp>
      <p:sp>
        <p:nvSpPr>
          <p:cNvPr id="2" name="Rectangle 1"/>
          <p:cNvSpPr/>
          <p:nvPr/>
        </p:nvSpPr>
        <p:spPr>
          <a:xfrm>
            <a:off x="708458" y="2382981"/>
            <a:ext cx="184731" cy="461665"/>
          </a:xfrm>
          <a:prstGeom prst="rect">
            <a:avLst/>
          </a:prstGeom>
        </p:spPr>
        <p:txBody>
          <a:bodyPr wrap="none">
            <a:spAutoFit/>
          </a:bodyPr>
          <a:lstStyle/>
          <a:p>
            <a:pPr>
              <a:spcBef>
                <a:spcPct val="50000"/>
              </a:spcBef>
            </a:pPr>
            <a:endParaRPr lang="en-US" sz="2400" b="1" i="1" dirty="0">
              <a:solidFill>
                <a:prstClr val="black"/>
              </a:solidFill>
              <a:latin typeface=".VnTime" pitchFamily="34" charset="0"/>
            </a:endParaRPr>
          </a:p>
        </p:txBody>
      </p:sp>
      <p:sp>
        <p:nvSpPr>
          <p:cNvPr id="12" name="Rectangle 11"/>
          <p:cNvSpPr/>
          <p:nvPr/>
        </p:nvSpPr>
        <p:spPr>
          <a:xfrm>
            <a:off x="1124906" y="1676400"/>
            <a:ext cx="2962671" cy="477054"/>
          </a:xfrm>
          <a:prstGeom prst="rect">
            <a:avLst/>
          </a:prstGeom>
          <a:solidFill>
            <a:srgbClr val="FFC000"/>
          </a:solidFill>
        </p:spPr>
        <p:txBody>
          <a:bodyPr wrap="none">
            <a:spAutoFit/>
          </a:bodyPr>
          <a:lstStyle/>
          <a:p>
            <a:r>
              <a:rPr lang="en-US" sz="2500" dirty="0">
                <a:solidFill>
                  <a:prstClr val="black"/>
                </a:solidFill>
                <a:latin typeface="Times New Roman" pitchFamily="18" charset="0"/>
                <a:cs typeface="Times New Roman" pitchFamily="18" charset="0"/>
                <a:sym typeface="Wingdings 2"/>
              </a:rPr>
              <a:t> </a:t>
            </a:r>
            <a:r>
              <a:rPr lang="en-US" sz="2500" dirty="0" smtClean="0">
                <a:solidFill>
                  <a:prstClr val="black"/>
                </a:solidFill>
                <a:latin typeface="Times New Roman" pitchFamily="18" charset="0"/>
                <a:cs typeface="Times New Roman" pitchFamily="18" charset="0"/>
              </a:rPr>
              <a:t>Quy tắc dấu ngoặc</a:t>
            </a:r>
            <a:endParaRPr lang="en-US" dirty="0">
              <a:solidFill>
                <a:prstClr val="black"/>
              </a:solidFill>
            </a:endParaRPr>
          </a:p>
        </p:txBody>
      </p:sp>
      <p:sp>
        <p:nvSpPr>
          <p:cNvPr id="19" name="Rounded Rectangle 18"/>
          <p:cNvSpPr/>
          <p:nvPr/>
        </p:nvSpPr>
        <p:spPr>
          <a:xfrm>
            <a:off x="838200" y="2340680"/>
            <a:ext cx="4078287" cy="37139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n-US" sz="2200" dirty="0" smtClean="0">
              <a:solidFill>
                <a:srgbClr val="000000"/>
              </a:solidFill>
              <a:latin typeface="Times New Roman" pitchFamily="18" charset="0"/>
              <a:cs typeface="Times New Roman" pitchFamily="18" charset="0"/>
            </a:endParaRPr>
          </a:p>
          <a:p>
            <a:pPr algn="just"/>
            <a:endParaRPr lang="en-US" sz="2200" dirty="0">
              <a:solidFill>
                <a:srgbClr val="000000"/>
              </a:solidFill>
              <a:latin typeface="Times New Roman" pitchFamily="18" charset="0"/>
              <a:cs typeface="Times New Roman" pitchFamily="18" charset="0"/>
            </a:endParaRPr>
          </a:p>
          <a:p>
            <a:pPr algn="just"/>
            <a:endParaRPr lang="en-US" sz="2200" dirty="0" smtClean="0">
              <a:solidFill>
                <a:srgbClr val="000000"/>
              </a:solidFill>
              <a:latin typeface="Times New Roman" pitchFamily="18" charset="0"/>
              <a:cs typeface="Times New Roman" pitchFamily="18" charset="0"/>
            </a:endParaRPr>
          </a:p>
          <a:p>
            <a:pPr algn="just"/>
            <a:endParaRPr lang="en-US" sz="2200" dirty="0">
              <a:solidFill>
                <a:srgbClr val="000000"/>
              </a:solidFill>
              <a:latin typeface="Times New Roman" pitchFamily="18" charset="0"/>
              <a:cs typeface="Times New Roman" pitchFamily="18" charset="0"/>
            </a:endParaRPr>
          </a:p>
          <a:p>
            <a:pPr algn="just"/>
            <a:r>
              <a:rPr lang="en-US" sz="2200" dirty="0" smtClean="0">
                <a:solidFill>
                  <a:srgbClr val="000000"/>
                </a:solidFill>
                <a:latin typeface="Times New Roman" pitchFamily="18" charset="0"/>
                <a:cs typeface="Times New Roman" pitchFamily="18" charset="0"/>
              </a:rPr>
              <a:t>* Khi bỏ dấu ngoặc có dấu cộng (+) đằng trước, ta giữ nguyên dấu các số hạng trong ngoặc.</a:t>
            </a:r>
          </a:p>
          <a:p>
            <a:pPr algn="just"/>
            <a:endParaRPr lang="en-US" sz="2200" dirty="0">
              <a:solidFill>
                <a:srgbClr val="000000"/>
              </a:solidFill>
              <a:latin typeface="Times New Roman" pitchFamily="18" charset="0"/>
              <a:cs typeface="Times New Roman" pitchFamily="18" charset="0"/>
            </a:endParaRPr>
          </a:p>
          <a:p>
            <a:pPr algn="just"/>
            <a:endParaRPr lang="en-US" sz="2200" dirty="0">
              <a:solidFill>
                <a:srgbClr val="000000"/>
              </a:solidFill>
              <a:latin typeface="Times New Roman" pitchFamily="18" charset="0"/>
              <a:cs typeface="Times New Roman" pitchFamily="18" charset="0"/>
            </a:endParaRPr>
          </a:p>
          <a:p>
            <a:pPr algn="just"/>
            <a:r>
              <a:rPr lang="en-US" sz="2200" dirty="0" smtClean="0">
                <a:solidFill>
                  <a:srgbClr val="000000"/>
                </a:solidFill>
                <a:latin typeface="Times New Roman" pitchFamily="18" charset="0"/>
                <a:cs typeface="Times New Roman" pitchFamily="18" charset="0"/>
              </a:rPr>
              <a:t>* Khi </a:t>
            </a:r>
            <a:r>
              <a:rPr lang="en-US" sz="2200" dirty="0">
                <a:solidFill>
                  <a:srgbClr val="000000"/>
                </a:solidFill>
                <a:latin typeface="Times New Roman" pitchFamily="18" charset="0"/>
                <a:cs typeface="Times New Roman" pitchFamily="18" charset="0"/>
              </a:rPr>
              <a:t>bỏ dấu ngoặc có dấu </a:t>
            </a:r>
            <a:r>
              <a:rPr lang="en-US" sz="2200" dirty="0" smtClean="0">
                <a:solidFill>
                  <a:srgbClr val="000000"/>
                </a:solidFill>
                <a:latin typeface="Times New Roman" pitchFamily="18" charset="0"/>
                <a:cs typeface="Times New Roman" pitchFamily="18" charset="0"/>
              </a:rPr>
              <a:t>trừ (-) </a:t>
            </a:r>
            <a:r>
              <a:rPr lang="en-US" sz="2200" dirty="0">
                <a:solidFill>
                  <a:srgbClr val="000000"/>
                </a:solidFill>
                <a:latin typeface="Times New Roman" pitchFamily="18" charset="0"/>
                <a:cs typeface="Times New Roman" pitchFamily="18" charset="0"/>
              </a:rPr>
              <a:t>đằng trước, ta </a:t>
            </a:r>
            <a:r>
              <a:rPr lang="en-US" sz="2200" dirty="0" smtClean="0">
                <a:solidFill>
                  <a:srgbClr val="000000"/>
                </a:solidFill>
                <a:latin typeface="Times New Roman" pitchFamily="18" charset="0"/>
                <a:cs typeface="Times New Roman" pitchFamily="18" charset="0"/>
              </a:rPr>
              <a:t>phải đổi dấu tất cả </a:t>
            </a:r>
            <a:r>
              <a:rPr lang="en-US" sz="2200" dirty="0">
                <a:solidFill>
                  <a:srgbClr val="000000"/>
                </a:solidFill>
                <a:latin typeface="Times New Roman" pitchFamily="18" charset="0"/>
                <a:cs typeface="Times New Roman" pitchFamily="18" charset="0"/>
              </a:rPr>
              <a:t>các số hạng trong ngoặc.</a:t>
            </a:r>
          </a:p>
          <a:p>
            <a:pPr algn="just"/>
            <a:endParaRPr lang="en-US" sz="2800" dirty="0" smtClean="0">
              <a:solidFill>
                <a:srgbClr val="000000"/>
              </a:solidFill>
              <a:latin typeface="Times New Roman" pitchFamily="18" charset="0"/>
              <a:cs typeface="Times New Roman" pitchFamily="18" charset="0"/>
            </a:endParaRPr>
          </a:p>
          <a:p>
            <a:pPr algn="just"/>
            <a:endParaRPr lang="en-US" sz="2800" dirty="0">
              <a:solidFill>
                <a:srgbClr val="000000"/>
              </a:solidFill>
              <a:latin typeface="Times New Roman" pitchFamily="18" charset="0"/>
              <a:cs typeface="Times New Roman" pitchFamily="18" charset="0"/>
            </a:endParaRPr>
          </a:p>
          <a:p>
            <a:pPr algn="just"/>
            <a:endParaRPr lang="en-US" sz="2800" dirty="0" smtClean="0">
              <a:solidFill>
                <a:srgbClr val="000000"/>
              </a:solidFill>
              <a:latin typeface="Times New Roman" pitchFamily="18" charset="0"/>
              <a:cs typeface="Times New Roman" pitchFamily="18" charset="0"/>
            </a:endParaRPr>
          </a:p>
          <a:p>
            <a:pPr algn="just"/>
            <a:endParaRPr lang="en-US" sz="2800" dirty="0">
              <a:solidFill>
                <a:srgbClr val="000000"/>
              </a:solidFill>
              <a:latin typeface="Times New Roman" pitchFamily="18" charset="0"/>
              <a:cs typeface="Times New Roman" pitchFamily="18" charset="0"/>
            </a:endParaRPr>
          </a:p>
        </p:txBody>
      </p:sp>
      <p:sp>
        <p:nvSpPr>
          <p:cNvPr id="3" name="Rectangle 2"/>
          <p:cNvSpPr/>
          <p:nvPr/>
        </p:nvSpPr>
        <p:spPr>
          <a:xfrm>
            <a:off x="1295400" y="3833013"/>
            <a:ext cx="3163888" cy="43418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tx1"/>
                </a:solidFill>
                <a:latin typeface="Times New Roman" pitchFamily="18" charset="0"/>
                <a:cs typeface="Times New Roman" pitchFamily="18" charset="0"/>
              </a:rPr>
              <a:t>+ (a + b - c) = a + b - c</a:t>
            </a:r>
            <a:endParaRPr lang="en-US" sz="2500" dirty="0">
              <a:solidFill>
                <a:schemeClr val="tx1"/>
              </a:solidFill>
              <a:latin typeface="Times New Roman" pitchFamily="18" charset="0"/>
              <a:cs typeface="Times New Roman" pitchFamily="18" charset="0"/>
            </a:endParaRPr>
          </a:p>
        </p:txBody>
      </p:sp>
      <p:sp>
        <p:nvSpPr>
          <p:cNvPr id="10" name="Rectangle 9"/>
          <p:cNvSpPr/>
          <p:nvPr/>
        </p:nvSpPr>
        <p:spPr>
          <a:xfrm>
            <a:off x="1165657" y="5585613"/>
            <a:ext cx="3413270" cy="43418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Times New Roman" pitchFamily="18" charset="0"/>
                <a:cs typeface="Times New Roman" pitchFamily="18" charset="0"/>
              </a:rPr>
              <a:t>-</a:t>
            </a:r>
            <a:r>
              <a:rPr lang="en-US" sz="2500" dirty="0" smtClean="0">
                <a:solidFill>
                  <a:schemeClr val="tx1"/>
                </a:solidFill>
                <a:latin typeface="Times New Roman" pitchFamily="18" charset="0"/>
                <a:cs typeface="Times New Roman" pitchFamily="18" charset="0"/>
              </a:rPr>
              <a:t> (a + b - c) = - a </a:t>
            </a:r>
            <a:r>
              <a:rPr lang="en-US" sz="2500" dirty="0">
                <a:solidFill>
                  <a:schemeClr val="tx1"/>
                </a:solidFill>
                <a:latin typeface="Times New Roman" pitchFamily="18" charset="0"/>
                <a:cs typeface="Times New Roman" pitchFamily="18" charset="0"/>
              </a:rPr>
              <a:t>-</a:t>
            </a:r>
            <a:r>
              <a:rPr lang="en-US" sz="2500" dirty="0" smtClean="0">
                <a:solidFill>
                  <a:schemeClr val="tx1"/>
                </a:solidFill>
                <a:latin typeface="Times New Roman" pitchFamily="18" charset="0"/>
                <a:cs typeface="Times New Roman" pitchFamily="18" charset="0"/>
              </a:rPr>
              <a:t> b + c</a:t>
            </a:r>
            <a:endParaRPr lang="en-US" sz="2500" dirty="0">
              <a:solidFill>
                <a:schemeClr val="tx1"/>
              </a:solidFill>
              <a:latin typeface="Times New Roman" pitchFamily="18" charset="0"/>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482879016"/>
              </p:ext>
            </p:extLst>
          </p:nvPr>
        </p:nvGraphicFramePr>
        <p:xfrm>
          <a:off x="5715000" y="2201945"/>
          <a:ext cx="1776879" cy="642701"/>
        </p:xfrm>
        <a:graphic>
          <a:graphicData uri="http://schemas.openxmlformats.org/presentationml/2006/ole">
            <mc:AlternateContent xmlns:mc="http://schemas.openxmlformats.org/markup-compatibility/2006">
              <mc:Choice xmlns:v="urn:schemas-microsoft-com:vml" Requires="v">
                <p:oleObj spid="_x0000_s25642" name="Equation" r:id="rId5" imgW="1193760" imgH="431640" progId="Equation.DSMT4">
                  <p:embed/>
                </p:oleObj>
              </mc:Choice>
              <mc:Fallback>
                <p:oleObj name="Equation" r:id="rId5" imgW="1193760" imgH="431640" progId="Equation.DSMT4">
                  <p:embed/>
                  <p:pic>
                    <p:nvPicPr>
                      <p:cNvPr id="0" name=""/>
                      <p:cNvPicPr/>
                      <p:nvPr/>
                    </p:nvPicPr>
                    <p:blipFill>
                      <a:blip r:embed="rId6"/>
                      <a:stretch>
                        <a:fillRect/>
                      </a:stretch>
                    </p:blipFill>
                    <p:spPr>
                      <a:xfrm>
                        <a:off x="5715000" y="2201945"/>
                        <a:ext cx="1776879" cy="64270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2009815"/>
              </p:ext>
            </p:extLst>
          </p:nvPr>
        </p:nvGraphicFramePr>
        <p:xfrm>
          <a:off x="5715000" y="2844646"/>
          <a:ext cx="1219200" cy="651641"/>
        </p:xfrm>
        <a:graphic>
          <a:graphicData uri="http://schemas.openxmlformats.org/presentationml/2006/ole">
            <mc:AlternateContent xmlns:mc="http://schemas.openxmlformats.org/markup-compatibility/2006">
              <mc:Choice xmlns:v="urn:schemas-microsoft-com:vml" Requires="v">
                <p:oleObj spid="_x0000_s25643" name="Equation" r:id="rId7" imgW="736560" imgH="393480" progId="Equation.DSMT4">
                  <p:embed/>
                </p:oleObj>
              </mc:Choice>
              <mc:Fallback>
                <p:oleObj name="Equation" r:id="rId7" imgW="736560" imgH="393480" progId="Equation.DSMT4">
                  <p:embed/>
                  <p:pic>
                    <p:nvPicPr>
                      <p:cNvPr id="0" name=""/>
                      <p:cNvPicPr/>
                      <p:nvPr/>
                    </p:nvPicPr>
                    <p:blipFill>
                      <a:blip r:embed="rId8"/>
                      <a:stretch>
                        <a:fillRect/>
                      </a:stretch>
                    </p:blipFill>
                    <p:spPr>
                      <a:xfrm>
                        <a:off x="5715000" y="2844646"/>
                        <a:ext cx="1219200" cy="65164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96981356"/>
              </p:ext>
            </p:extLst>
          </p:nvPr>
        </p:nvGraphicFramePr>
        <p:xfrm>
          <a:off x="5715000" y="3618306"/>
          <a:ext cx="1371600" cy="666206"/>
        </p:xfrm>
        <a:graphic>
          <a:graphicData uri="http://schemas.openxmlformats.org/presentationml/2006/ole">
            <mc:AlternateContent xmlns:mc="http://schemas.openxmlformats.org/markup-compatibility/2006">
              <mc:Choice xmlns:v="urn:schemas-microsoft-com:vml" Requires="v">
                <p:oleObj spid="_x0000_s25644" name="Equation" r:id="rId9" imgW="888840" imgH="431640" progId="Equation.DSMT4">
                  <p:embed/>
                </p:oleObj>
              </mc:Choice>
              <mc:Fallback>
                <p:oleObj name="Equation" r:id="rId9" imgW="888840" imgH="431640" progId="Equation.DSMT4">
                  <p:embed/>
                  <p:pic>
                    <p:nvPicPr>
                      <p:cNvPr id="0" name=""/>
                      <p:cNvPicPr/>
                      <p:nvPr/>
                    </p:nvPicPr>
                    <p:blipFill>
                      <a:blip r:embed="rId10"/>
                      <a:stretch>
                        <a:fillRect/>
                      </a:stretch>
                    </p:blipFill>
                    <p:spPr>
                      <a:xfrm>
                        <a:off x="5715000" y="3618306"/>
                        <a:ext cx="1371600" cy="66620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10762372"/>
              </p:ext>
            </p:extLst>
          </p:nvPr>
        </p:nvGraphicFramePr>
        <p:xfrm>
          <a:off x="5715000" y="4287981"/>
          <a:ext cx="990600" cy="767715"/>
        </p:xfrm>
        <a:graphic>
          <a:graphicData uri="http://schemas.openxmlformats.org/presentationml/2006/ole">
            <mc:AlternateContent xmlns:mc="http://schemas.openxmlformats.org/markup-compatibility/2006">
              <mc:Choice xmlns:v="urn:schemas-microsoft-com:vml" Requires="v">
                <p:oleObj spid="_x0000_s25645" name="Equation" r:id="rId11" imgW="507960" imgH="393480" progId="Equation.DSMT4">
                  <p:embed/>
                </p:oleObj>
              </mc:Choice>
              <mc:Fallback>
                <p:oleObj name="Equation" r:id="rId11" imgW="507960" imgH="393480" progId="Equation.DSMT4">
                  <p:embed/>
                  <p:pic>
                    <p:nvPicPr>
                      <p:cNvPr id="0" name=""/>
                      <p:cNvPicPr/>
                      <p:nvPr/>
                    </p:nvPicPr>
                    <p:blipFill>
                      <a:blip r:embed="rId12"/>
                      <a:stretch>
                        <a:fillRect/>
                      </a:stretch>
                    </p:blipFill>
                    <p:spPr>
                      <a:xfrm>
                        <a:off x="5715000" y="4287981"/>
                        <a:ext cx="990600" cy="76771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62445284"/>
              </p:ext>
            </p:extLst>
          </p:nvPr>
        </p:nvGraphicFramePr>
        <p:xfrm>
          <a:off x="5715000" y="5080000"/>
          <a:ext cx="533400" cy="1168400"/>
        </p:xfrm>
        <a:graphic>
          <a:graphicData uri="http://schemas.openxmlformats.org/presentationml/2006/ole">
            <mc:AlternateContent xmlns:mc="http://schemas.openxmlformats.org/markup-compatibility/2006">
              <mc:Choice xmlns:v="urn:schemas-microsoft-com:vml" Requires="v">
                <p:oleObj spid="_x0000_s25646" name="Equation" r:id="rId13" imgW="266400" imgH="583920" progId="Equation.DSMT4">
                  <p:embed/>
                </p:oleObj>
              </mc:Choice>
              <mc:Fallback>
                <p:oleObj name="Equation" r:id="rId13" imgW="266400" imgH="583920" progId="Equation.DSMT4">
                  <p:embed/>
                  <p:pic>
                    <p:nvPicPr>
                      <p:cNvPr id="0" name=""/>
                      <p:cNvPicPr/>
                      <p:nvPr/>
                    </p:nvPicPr>
                    <p:blipFill>
                      <a:blip r:embed="rId14"/>
                      <a:stretch>
                        <a:fillRect/>
                      </a:stretch>
                    </p:blipFill>
                    <p:spPr>
                      <a:xfrm>
                        <a:off x="5715000" y="5080000"/>
                        <a:ext cx="533400" cy="1168400"/>
                      </a:xfrm>
                      <a:prstGeom prst="rect">
                        <a:avLst/>
                      </a:prstGeom>
                    </p:spPr>
                  </p:pic>
                </p:oleObj>
              </mc:Fallback>
            </mc:AlternateContent>
          </a:graphicData>
        </a:graphic>
      </p:graphicFrame>
      <p:sp>
        <p:nvSpPr>
          <p:cNvPr id="16" name="TextBox 15"/>
          <p:cNvSpPr txBox="1"/>
          <p:nvPr/>
        </p:nvSpPr>
        <p:spPr>
          <a:xfrm>
            <a:off x="5562600" y="1676400"/>
            <a:ext cx="995785" cy="477054"/>
          </a:xfrm>
          <a:prstGeom prst="rect">
            <a:avLst/>
          </a:prstGeom>
          <a:solidFill>
            <a:srgbClr val="FFC000"/>
          </a:solidFill>
        </p:spPr>
        <p:txBody>
          <a:bodyPr wrap="none" rtlCol="0">
            <a:spAutoFit/>
          </a:bodyPr>
          <a:lstStyle/>
          <a:p>
            <a:r>
              <a:rPr lang="en-US" sz="2500" dirty="0" smtClean="0">
                <a:latin typeface="Times New Roman" pitchFamily="18" charset="0"/>
                <a:cs typeface="Times New Roman" pitchFamily="18" charset="0"/>
              </a:rPr>
              <a:t>Ví dụ:</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3284992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Effect transition="in" filter="barn(inVertical)">
                                      <p:cBhvr>
                                        <p:cTn id="7" dur="500"/>
                                        <p:tgtEl>
                                          <p:spTgt spid="1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animEffect transition="in" filter="barn(inVertical)">
                                      <p:cBhvr>
                                        <p:cTn id="19" dur="500"/>
                                        <p:tgtEl>
                                          <p:spTgt spid="19">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685800"/>
            <a:ext cx="3505200" cy="1938992"/>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DORAEMON</a:t>
            </a:r>
          </a:p>
          <a:p>
            <a:r>
              <a:rPr lang="en-US" sz="4000" b="1" dirty="0" smtClean="0">
                <a:solidFill>
                  <a:srgbClr val="FF0000"/>
                </a:solidFill>
                <a:latin typeface="Times New Roman" pitchFamily="18" charset="0"/>
                <a:cs typeface="Times New Roman" pitchFamily="18" charset="0"/>
              </a:rPr>
              <a:t>VÀ </a:t>
            </a:r>
            <a:r>
              <a:rPr lang="en-US" sz="4000" b="1" dirty="0" smtClean="0">
                <a:solidFill>
                  <a:srgbClr val="FF0000"/>
                </a:solidFill>
                <a:latin typeface="Times New Roman" pitchFamily="18" charset="0"/>
                <a:cs typeface="Times New Roman" pitchFamily="18" charset="0"/>
              </a:rPr>
              <a:t>CHIẾC</a:t>
            </a:r>
          </a:p>
          <a:p>
            <a:r>
              <a:rPr lang="en-US" sz="4000" b="1" dirty="0" smtClean="0">
                <a:solidFill>
                  <a:srgbClr val="FF0000"/>
                </a:solidFill>
                <a:latin typeface="Times New Roman" pitchFamily="18" charset="0"/>
                <a:cs typeface="Times New Roman" pitchFamily="18" charset="0"/>
              </a:rPr>
              <a:t>BÁNH </a:t>
            </a:r>
            <a:r>
              <a:rPr lang="en-US" sz="4000" b="1" dirty="0" smtClean="0">
                <a:solidFill>
                  <a:srgbClr val="FF0000"/>
                </a:solidFill>
                <a:latin typeface="Times New Roman" pitchFamily="18" charset="0"/>
                <a:cs typeface="Times New Roman" pitchFamily="18" charset="0"/>
              </a:rPr>
              <a:t>RÁN</a:t>
            </a:r>
          </a:p>
        </p:txBody>
      </p:sp>
      <p:sp>
        <p:nvSpPr>
          <p:cNvPr id="5" name="Rounded Rectangle 4"/>
          <p:cNvSpPr/>
          <p:nvPr/>
        </p:nvSpPr>
        <p:spPr>
          <a:xfrm>
            <a:off x="-51954" y="3886200"/>
            <a:ext cx="5579918" cy="273388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0" y="3886200"/>
            <a:ext cx="5476010" cy="2800767"/>
          </a:xfrm>
          <a:prstGeom prst="rect">
            <a:avLst/>
          </a:prstGeom>
          <a:noFill/>
        </p:spPr>
        <p:txBody>
          <a:bodyPr wrap="square" rtlCol="0">
            <a:spAutoFit/>
          </a:bodyPr>
          <a:lstStyle/>
          <a:p>
            <a:pPr algn="just"/>
            <a:r>
              <a:rPr lang="en-US" sz="2200" dirty="0" err="1" smtClean="0">
                <a:solidFill>
                  <a:prstClr val="black"/>
                </a:solidFill>
                <a:latin typeface="Times New Roman" pitchFamily="18" charset="0"/>
                <a:cs typeface="Times New Roman" pitchFamily="18" charset="0"/>
              </a:rPr>
              <a:t>Những</a:t>
            </a:r>
            <a:r>
              <a:rPr lang="en-US" sz="2200" dirty="0" smtClean="0">
                <a:solidFill>
                  <a:prstClr val="black"/>
                </a:solidFill>
                <a:latin typeface="Times New Roman" pitchFamily="18" charset="0"/>
                <a:cs typeface="Times New Roman" pitchFamily="18" charset="0"/>
              </a:rPr>
              <a:t> con </a:t>
            </a:r>
            <a:r>
              <a:rPr lang="en-US" sz="2200" dirty="0" err="1" smtClean="0">
                <a:solidFill>
                  <a:prstClr val="black"/>
                </a:solidFill>
                <a:latin typeface="Times New Roman" pitchFamily="18" charset="0"/>
                <a:cs typeface="Times New Roman" pitchFamily="18" charset="0"/>
              </a:rPr>
              <a:t>chuột</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đáng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ghét</a:t>
            </a:r>
            <a:r>
              <a:rPr lang="en-US" sz="2200" dirty="0" smtClean="0">
                <a:solidFill>
                  <a:prstClr val="black"/>
                </a:solidFill>
                <a:latin typeface="Times New Roman" pitchFamily="18" charset="0"/>
                <a:cs typeface="Times New Roman" pitchFamily="18" charset="0"/>
              </a:rPr>
              <a:t> đang </a:t>
            </a:r>
            <a:r>
              <a:rPr lang="en-US" sz="2200" dirty="0" err="1" smtClean="0">
                <a:solidFill>
                  <a:prstClr val="black"/>
                </a:solidFill>
                <a:latin typeface="Times New Roman" pitchFamily="18" charset="0"/>
                <a:cs typeface="Times New Roman" pitchFamily="18" charset="0"/>
              </a:rPr>
              <a:t>tìm</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cách</a:t>
            </a:r>
            <a:r>
              <a:rPr lang="en-US" sz="2200" dirty="0" smtClean="0">
                <a:solidFill>
                  <a:prstClr val="black"/>
                </a:solidFill>
                <a:latin typeface="Times New Roman" pitchFamily="18" charset="0"/>
                <a:cs typeface="Times New Roman" pitchFamily="18" charset="0"/>
              </a:rPr>
              <a:t> ăn </a:t>
            </a:r>
            <a:r>
              <a:rPr lang="en-US" sz="2200" dirty="0" err="1" smtClean="0">
                <a:solidFill>
                  <a:prstClr val="black"/>
                </a:solidFill>
                <a:latin typeface="Times New Roman" pitchFamily="18" charset="0"/>
                <a:cs typeface="Times New Roman" pitchFamily="18" charset="0"/>
              </a:rPr>
              <a:t>vụng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bánh</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rán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của</a:t>
            </a:r>
            <a:r>
              <a:rPr lang="en-US" sz="2200" dirty="0" smtClean="0">
                <a:solidFill>
                  <a:prstClr val="black"/>
                </a:solidFill>
                <a:latin typeface="Times New Roman" pitchFamily="18" charset="0"/>
                <a:cs typeface="Times New Roman" pitchFamily="18" charset="0"/>
              </a:rPr>
              <a:t> chú </a:t>
            </a:r>
            <a:r>
              <a:rPr lang="en-US" sz="2200" dirty="0" err="1" smtClean="0">
                <a:solidFill>
                  <a:prstClr val="black"/>
                </a:solidFill>
                <a:latin typeface="Times New Roman" pitchFamily="18" charset="0"/>
                <a:cs typeface="Times New Roman" pitchFamily="18" charset="0"/>
              </a:rPr>
              <a:t>mèo</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máy</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Doraemon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Các</a:t>
            </a:r>
            <a:r>
              <a:rPr lang="en-US" sz="2200" dirty="0" smtClean="0">
                <a:solidFill>
                  <a:prstClr val="black"/>
                </a:solidFill>
                <a:latin typeface="Times New Roman" pitchFamily="18" charset="0"/>
                <a:cs typeface="Times New Roman" pitchFamily="18" charset="0"/>
              </a:rPr>
              <a:t> em </a:t>
            </a:r>
            <a:r>
              <a:rPr lang="en-US" sz="2200" dirty="0" err="1" smtClean="0">
                <a:solidFill>
                  <a:prstClr val="black"/>
                </a:solidFill>
                <a:latin typeface="Times New Roman" pitchFamily="18" charset="0"/>
                <a:cs typeface="Times New Roman" pitchFamily="18" charset="0"/>
              </a:rPr>
              <a:t>hãy</a:t>
            </a:r>
            <a:r>
              <a:rPr lang="en-US" sz="2200" dirty="0" smtClean="0">
                <a:solidFill>
                  <a:prstClr val="black"/>
                </a:solidFill>
                <a:latin typeface="Times New Roman" pitchFamily="18" charset="0"/>
                <a:cs typeface="Times New Roman" pitchFamily="18" charset="0"/>
              </a:rPr>
              <a:t> ngăn </a:t>
            </a:r>
            <a:r>
              <a:rPr lang="en-US" sz="2200" dirty="0" err="1" smtClean="0">
                <a:solidFill>
                  <a:prstClr val="black"/>
                </a:solidFill>
                <a:latin typeface="Times New Roman" pitchFamily="18" charset="0"/>
                <a:cs typeface="Times New Roman" pitchFamily="18" charset="0"/>
              </a:rPr>
              <a:t>cản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chúng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bằng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cách</a:t>
            </a:r>
            <a:r>
              <a:rPr lang="en-US" sz="2200" dirty="0" smtClean="0">
                <a:solidFill>
                  <a:prstClr val="black"/>
                </a:solidFill>
                <a:latin typeface="Times New Roman" pitchFamily="18" charset="0"/>
                <a:cs typeface="Times New Roman" pitchFamily="18" charset="0"/>
              </a:rPr>
              <a:t> trả </a:t>
            </a:r>
            <a:r>
              <a:rPr lang="en-US" sz="2200" dirty="0" err="1" smtClean="0">
                <a:solidFill>
                  <a:prstClr val="black"/>
                </a:solidFill>
                <a:latin typeface="Times New Roman" pitchFamily="18" charset="0"/>
                <a:cs typeface="Times New Roman" pitchFamily="18" charset="0"/>
              </a:rPr>
              <a:t>lời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các</a:t>
            </a:r>
            <a:r>
              <a:rPr lang="en-US" sz="2200" dirty="0" smtClean="0">
                <a:solidFill>
                  <a:prstClr val="black"/>
                </a:solidFill>
                <a:latin typeface="Times New Roman" pitchFamily="18" charset="0"/>
                <a:cs typeface="Times New Roman" pitchFamily="18" charset="0"/>
              </a:rPr>
              <a:t> câu </a:t>
            </a:r>
            <a:r>
              <a:rPr lang="en-US" sz="2200" dirty="0" err="1" smtClean="0">
                <a:solidFill>
                  <a:prstClr val="black"/>
                </a:solidFill>
                <a:latin typeface="Times New Roman" pitchFamily="18" charset="0"/>
                <a:cs typeface="Times New Roman" pitchFamily="18" charset="0"/>
              </a:rPr>
              <a:t>hỏi</a:t>
            </a:r>
            <a:r>
              <a:rPr lang="en-US" sz="2200" dirty="0" smtClean="0">
                <a:solidFill>
                  <a:prstClr val="black"/>
                </a:solidFill>
                <a:latin typeface="Times New Roman" pitchFamily="18" charset="0"/>
                <a:cs typeface="Times New Roman" pitchFamily="18" charset="0"/>
              </a:rPr>
              <a:t> nhé</a:t>
            </a:r>
            <a:r>
              <a:rPr lang="en-US" sz="2200" dirty="0" smtClean="0">
                <a:solidFill>
                  <a:prstClr val="black"/>
                </a:solidFill>
                <a:latin typeface="Times New Roman" pitchFamily="18" charset="0"/>
                <a:cs typeface="Times New Roman" pitchFamily="18" charset="0"/>
              </a:rPr>
              <a:t>.</a:t>
            </a:r>
          </a:p>
          <a:p>
            <a:pPr algn="just"/>
            <a:r>
              <a:rPr lang="en-US" sz="2200" dirty="0" smtClean="0">
                <a:solidFill>
                  <a:prstClr val="black"/>
                </a:solidFill>
                <a:latin typeface="Times New Roman" pitchFamily="18" charset="0"/>
                <a:cs typeface="Times New Roman" pitchFamily="18" charset="0"/>
              </a:rPr>
              <a:t>Nếu trả lời đúng và nhanh nhất các nhóm sẽ mang về lần lượt: 4;3;2;1 điểm.</a:t>
            </a:r>
          </a:p>
          <a:p>
            <a:pPr algn="just"/>
            <a:r>
              <a:rPr lang="en-US" sz="2200" dirty="0" smtClean="0">
                <a:solidFill>
                  <a:prstClr val="black"/>
                </a:solidFill>
                <a:latin typeface="Times New Roman" pitchFamily="18" charset="0"/>
                <a:cs typeface="Times New Roman" pitchFamily="18" charset="0"/>
              </a:rPr>
              <a:t>Trả lời sai không được điểm.</a:t>
            </a:r>
          </a:p>
          <a:p>
            <a:pPr algn="just"/>
            <a:r>
              <a:rPr lang="en-US" sz="2200" dirty="0" smtClean="0">
                <a:solidFill>
                  <a:prstClr val="black"/>
                </a:solidFill>
                <a:latin typeface="Times New Roman" pitchFamily="18" charset="0"/>
                <a:cs typeface="Times New Roman" pitchFamily="18" charset="0"/>
              </a:rPr>
              <a:t>Thời gian suy nghĩ và trả lời 2 phút.</a:t>
            </a:r>
            <a:endParaRPr lang="en-US" sz="2200" dirty="0">
              <a:solidFill>
                <a:prstClr val="black"/>
              </a:solidFill>
              <a:latin typeface="Times New Roman" pitchFamily="18" charset="0"/>
              <a:cs typeface="Times New Roman" pitchFamily="18" charset="0"/>
            </a:endParaRPr>
          </a:p>
        </p:txBody>
      </p:sp>
      <p:pic>
        <p:nvPicPr>
          <p:cNvPr id="8" name="Picture 7">
            <a:hlinkClick r:id="" action="ppaction://noaction"/>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7758546" y="0"/>
            <a:ext cx="1371600" cy="1740609"/>
          </a:xfrm>
          <a:prstGeom prst="rect">
            <a:avLst/>
          </a:prstGeom>
        </p:spPr>
      </p:pic>
    </p:spTree>
    <p:extLst>
      <p:ext uri="{BB962C8B-B14F-4D97-AF65-F5344CB8AC3E}">
        <p14:creationId xmlns:p14="http://schemas.microsoft.com/office/powerpoint/2010/main" val="5922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ình ảnh Doraemon được khai thác có bản quyền - VnExpress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776"/>
            <a:ext cx="9144000" cy="6897776"/>
          </a:xfrm>
          <a:prstGeom prst="rect">
            <a:avLst/>
          </a:prstGeom>
          <a:noFill/>
          <a:extLst>
            <a:ext uri="{909E8E84-426E-40DD-AFC4-6F175D3DCCD1}">
              <a14:hiddenFill xmlns:a14="http://schemas.microsoft.com/office/drawing/2010/main">
                <a:solidFill>
                  <a:srgbClr val="FFFFFF"/>
                </a:solidFill>
              </a14:hiddenFill>
            </a:ext>
          </a:extLst>
        </p:spPr>
      </p:pic>
      <p:pic>
        <p:nvPicPr>
          <p:cNvPr id="4" name="Doremon-Beat_vy4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25400"/>
            <a:ext cx="609600" cy="6096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59438090"/>
              </p:ext>
            </p:extLst>
          </p:nvPr>
        </p:nvGraphicFramePr>
        <p:xfrm>
          <a:off x="332509" y="990600"/>
          <a:ext cx="8495580" cy="814342"/>
        </p:xfrm>
        <a:graphic>
          <a:graphicData uri="http://schemas.openxmlformats.org/drawingml/2006/table">
            <a:tbl>
              <a:tblPr firstRow="1" bandRow="1"/>
              <a:tblGrid>
                <a:gridCol w="4247790"/>
                <a:gridCol w="4247790"/>
              </a:tblGrid>
              <a:tr h="8143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dirty="0" smtClean="0"/>
                    </a:p>
                    <a:p>
                      <a:endParaRPr lang="en-US"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bl>
          </a:graphicData>
        </a:graphic>
      </p:graphicFrame>
      <p:sp>
        <p:nvSpPr>
          <p:cNvPr id="7" name="TextBox 6"/>
          <p:cNvSpPr txBox="1"/>
          <p:nvPr/>
        </p:nvSpPr>
        <p:spPr>
          <a:xfrm>
            <a:off x="914400" y="357909"/>
            <a:ext cx="1524000" cy="477054"/>
          </a:xfrm>
          <a:prstGeom prst="rect">
            <a:avLst/>
          </a:prstGeom>
          <a:solidFill>
            <a:srgbClr val="FFC000"/>
          </a:solidFill>
        </p:spPr>
        <p:txBody>
          <a:bodyPr wrap="square" rtlCol="0">
            <a:spAutoFit/>
          </a:bodyPr>
          <a:lstStyle/>
          <a:p>
            <a:r>
              <a:rPr lang="en-US" sz="2500" dirty="0" smtClean="0">
                <a:latin typeface="Times New Roman" pitchFamily="18" charset="0"/>
                <a:cs typeface="Times New Roman" pitchFamily="18" charset="0"/>
              </a:rPr>
              <a:t>Vận dụng:</a:t>
            </a:r>
            <a:endParaRPr lang="en-US" sz="2500" dirty="0">
              <a:latin typeface="Times New Roman" pitchFamily="18" charset="0"/>
              <a:cs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53904538"/>
              </p:ext>
            </p:extLst>
          </p:nvPr>
        </p:nvGraphicFramePr>
        <p:xfrm>
          <a:off x="457200" y="990600"/>
          <a:ext cx="2965450" cy="806450"/>
        </p:xfrm>
        <a:graphic>
          <a:graphicData uri="http://schemas.openxmlformats.org/presentationml/2006/ole">
            <mc:AlternateContent xmlns:mc="http://schemas.openxmlformats.org/markup-compatibility/2006">
              <mc:Choice xmlns:v="urn:schemas-microsoft-com:vml" Requires="v">
                <p:oleObj spid="_x0000_s27668" name="Equation" r:id="rId7" imgW="1587240" imgH="431640" progId="Equation.DSMT4">
                  <p:embed/>
                </p:oleObj>
              </mc:Choice>
              <mc:Fallback>
                <p:oleObj name="Equation" r:id="rId7" imgW="1587240" imgH="431640" progId="Equation.DSMT4">
                  <p:embed/>
                  <p:pic>
                    <p:nvPicPr>
                      <p:cNvPr id="0" name=""/>
                      <p:cNvPicPr/>
                      <p:nvPr/>
                    </p:nvPicPr>
                    <p:blipFill>
                      <a:blip r:embed="rId8"/>
                      <a:stretch>
                        <a:fillRect/>
                      </a:stretch>
                    </p:blipFill>
                    <p:spPr>
                      <a:xfrm>
                        <a:off x="457200" y="990600"/>
                        <a:ext cx="2965450" cy="8064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93702538"/>
              </p:ext>
            </p:extLst>
          </p:nvPr>
        </p:nvGraphicFramePr>
        <p:xfrm>
          <a:off x="5181600" y="1066800"/>
          <a:ext cx="2138082" cy="685800"/>
        </p:xfrm>
        <a:graphic>
          <a:graphicData uri="http://schemas.openxmlformats.org/presentationml/2006/ole">
            <mc:AlternateContent xmlns:mc="http://schemas.openxmlformats.org/markup-compatibility/2006">
              <mc:Choice xmlns:v="urn:schemas-microsoft-com:vml" Requires="v">
                <p:oleObj spid="_x0000_s27669" name="Equation" r:id="rId9" imgW="1346040" imgH="431640" progId="Equation.DSMT4">
                  <p:embed/>
                </p:oleObj>
              </mc:Choice>
              <mc:Fallback>
                <p:oleObj name="Equation" r:id="rId9" imgW="1346040" imgH="431640" progId="Equation.DSMT4">
                  <p:embed/>
                  <p:pic>
                    <p:nvPicPr>
                      <p:cNvPr id="0" name=""/>
                      <p:cNvPicPr/>
                      <p:nvPr/>
                    </p:nvPicPr>
                    <p:blipFill>
                      <a:blip r:embed="rId10"/>
                      <a:stretch>
                        <a:fillRect/>
                      </a:stretch>
                    </p:blipFill>
                    <p:spPr>
                      <a:xfrm>
                        <a:off x="5181600" y="1066800"/>
                        <a:ext cx="2138082" cy="685800"/>
                      </a:xfrm>
                      <a:prstGeom prst="rect">
                        <a:avLst/>
                      </a:prstGeom>
                    </p:spPr>
                  </p:pic>
                </p:oleObj>
              </mc:Fallback>
            </mc:AlternateContent>
          </a:graphicData>
        </a:graphic>
      </p:graphicFrame>
      <p:sp>
        <p:nvSpPr>
          <p:cNvPr id="12" name="Rectangle 11"/>
          <p:cNvSpPr/>
          <p:nvPr/>
        </p:nvSpPr>
        <p:spPr>
          <a:xfrm>
            <a:off x="304800" y="1752599"/>
            <a:ext cx="4267200" cy="44819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2384830629"/>
              </p:ext>
            </p:extLst>
          </p:nvPr>
        </p:nvGraphicFramePr>
        <p:xfrm>
          <a:off x="914400" y="1828800"/>
          <a:ext cx="1905000" cy="4035425"/>
        </p:xfrm>
        <a:graphic>
          <a:graphicData uri="http://schemas.openxmlformats.org/presentationml/2006/ole">
            <mc:AlternateContent xmlns:mc="http://schemas.openxmlformats.org/markup-compatibility/2006">
              <mc:Choice xmlns:v="urn:schemas-microsoft-com:vml" Requires="v">
                <p:oleObj spid="_x0000_s27670" name="Equation" r:id="rId11" imgW="965160" imgH="2044440" progId="Equation.DSMT4">
                  <p:embed/>
                </p:oleObj>
              </mc:Choice>
              <mc:Fallback>
                <p:oleObj name="Equation" r:id="rId11" imgW="965160" imgH="204444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1828800"/>
                        <a:ext cx="1905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4572000" y="1814945"/>
            <a:ext cx="4267200" cy="4419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3614111723"/>
              </p:ext>
            </p:extLst>
          </p:nvPr>
        </p:nvGraphicFramePr>
        <p:xfrm>
          <a:off x="5334000" y="1905000"/>
          <a:ext cx="1676400" cy="3925888"/>
        </p:xfrm>
        <a:graphic>
          <a:graphicData uri="http://schemas.openxmlformats.org/presentationml/2006/ole">
            <mc:AlternateContent xmlns:mc="http://schemas.openxmlformats.org/markup-compatibility/2006">
              <mc:Choice xmlns:v="urn:schemas-microsoft-com:vml" Requires="v">
                <p:oleObj spid="_x0000_s27671" name="Equation" r:id="rId13" imgW="1041120" imgH="2438280" progId="Equation.DSMT4">
                  <p:embed/>
                </p:oleObj>
              </mc:Choice>
              <mc:Fallback>
                <p:oleObj name="Equation" r:id="rId13" imgW="1041120" imgH="2438280" progId="Equation.DSMT4">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0" y="1905000"/>
                        <a:ext cx="16764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8887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4"/>
                                        </p:tgtEl>
                                      </p:cBhvr>
                                    </p:cmd>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7" grpId="0" animBg="1"/>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9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AutoShape 2"/>
          <p:cNvSpPr>
            <a:spLocks noChangeArrowheads="1"/>
          </p:cNvSpPr>
          <p:nvPr/>
        </p:nvSpPr>
        <p:spPr bwMode="auto">
          <a:xfrm>
            <a:off x="661851" y="1257300"/>
            <a:ext cx="7620000" cy="4267200"/>
          </a:xfrm>
          <a:prstGeom prst="horizontalScroll">
            <a:avLst>
              <a:gd name="adj" fmla="val 6324"/>
            </a:avLst>
          </a:prstGeom>
          <a:gradFill rotWithShape="1">
            <a:gsLst>
              <a:gs pos="0">
                <a:srgbClr val="DDDDDD"/>
              </a:gs>
              <a:gs pos="100000">
                <a:srgbClr val="00FFFF"/>
              </a:gs>
            </a:gsLst>
            <a:path path="rect">
              <a:fillToRect l="50000" t="50000" r="50000" b="50000"/>
            </a:path>
          </a:gradFill>
          <a:ln w="9525">
            <a:solidFill>
              <a:srgbClr val="9900CC"/>
            </a:solidFill>
            <a:round/>
            <a:headEnd/>
            <a:tailEnd/>
          </a:ln>
        </p:spPr>
        <p:txBody>
          <a:bodyPr wrap="none" anchor="ctr"/>
          <a:lstStyle/>
          <a:p>
            <a:endParaRPr lang="vi-VN" sz="1800" b="0"/>
          </a:p>
        </p:txBody>
      </p:sp>
      <p:pic>
        <p:nvPicPr>
          <p:cNvPr id="22531" name="Picture 3" descr="huy0002"/>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l="16280" t="70937" r="26047" b="9718"/>
          <a:stretch>
            <a:fillRect/>
          </a:stretch>
        </p:blipFill>
        <p:spPr bwMode="auto">
          <a:xfrm>
            <a:off x="5847852" y="1547812"/>
            <a:ext cx="23447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861560" y="1828800"/>
            <a:ext cx="496887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r>
              <a:rPr lang="en-US" sz="2400" dirty="0"/>
              <a:t>- Ôn kiến thức “Phép cộng </a:t>
            </a:r>
            <a:r>
              <a:rPr lang="en-US" sz="2400" dirty="0" smtClean="0"/>
              <a:t>và phép trừ </a:t>
            </a:r>
            <a:r>
              <a:rPr lang="en-US" sz="2400" dirty="0" smtClean="0"/>
              <a:t>phân </a:t>
            </a:r>
            <a:r>
              <a:rPr lang="en-US" sz="2400" dirty="0"/>
              <a:t>số”</a:t>
            </a:r>
            <a:r>
              <a:rPr lang="en-US" sz="2400" b="0" dirty="0"/>
              <a:t>.</a:t>
            </a:r>
          </a:p>
          <a:p>
            <a:pPr eaLnBrk="1" hangingPunct="1"/>
            <a:r>
              <a:rPr lang="en-US" sz="2400" dirty="0"/>
              <a:t>- Làm bài tập 1;3 (</a:t>
            </a:r>
            <a:r>
              <a:rPr lang="en-US" sz="2400" dirty="0" smtClean="0"/>
              <a:t>SGK/19)</a:t>
            </a:r>
            <a:endParaRPr lang="en-US" sz="2400" dirty="0"/>
          </a:p>
          <a:p>
            <a:pPr eaLnBrk="1" hangingPunct="1"/>
            <a:r>
              <a:rPr lang="en-US" sz="2400" dirty="0"/>
              <a:t>- Chuẩn bị trước </a:t>
            </a:r>
            <a:r>
              <a:rPr lang="en-US" sz="2400" dirty="0" smtClean="0"/>
              <a:t>bài: “Phép nhân </a:t>
            </a:r>
            <a:r>
              <a:rPr lang="en-US" sz="2400" dirty="0"/>
              <a:t>và phép </a:t>
            </a:r>
            <a:r>
              <a:rPr lang="en-US" sz="2400" dirty="0" smtClean="0"/>
              <a:t>chia</a:t>
            </a:r>
            <a:r>
              <a:rPr lang="en-US" sz="2400" dirty="0" smtClean="0"/>
              <a:t> </a:t>
            </a:r>
            <a:r>
              <a:rPr lang="en-US" sz="2400" dirty="0"/>
              <a:t>phân số”.</a:t>
            </a:r>
          </a:p>
          <a:p>
            <a:pPr lvl="1" eaLnBrk="1" hangingPunct="1">
              <a:spcBef>
                <a:spcPct val="50000"/>
              </a:spcBef>
            </a:pPr>
            <a:endParaRPr lang="en-US" sz="2400" dirty="0"/>
          </a:p>
        </p:txBody>
      </p:sp>
      <p:sp>
        <p:nvSpPr>
          <p:cNvPr id="22533" name="Text Box 58"/>
          <p:cNvSpPr txBox="1">
            <a:spLocks noChangeArrowheads="1"/>
          </p:cNvSpPr>
          <p:nvPr/>
        </p:nvSpPr>
        <p:spPr bwMode="auto">
          <a:xfrm>
            <a:off x="2514600" y="781116"/>
            <a:ext cx="411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eaLnBrk="1" hangingPunct="1">
              <a:spcBef>
                <a:spcPct val="50000"/>
              </a:spcBef>
            </a:pPr>
            <a:r>
              <a:rPr lang="en-US" sz="2800" dirty="0">
                <a:solidFill>
                  <a:srgbClr val="0000FF"/>
                </a:solidFill>
              </a:rPr>
              <a:t> Hướng dẫn về</a:t>
            </a:r>
            <a:r>
              <a:rPr lang="en-US" sz="2800" i="1" dirty="0">
                <a:solidFill>
                  <a:srgbClr val="0000FF"/>
                </a:solidFill>
              </a:rPr>
              <a:t> </a:t>
            </a:r>
            <a:r>
              <a:rPr lang="en-US" sz="2800" dirty="0">
                <a:solidFill>
                  <a:srgbClr val="0000FF"/>
                </a:solidFill>
              </a:rPr>
              <a:t>nhà</a:t>
            </a:r>
          </a:p>
        </p:txBody>
      </p:sp>
    </p:spTree>
    <p:extLst>
      <p:ext uri="{BB962C8B-B14F-4D97-AF65-F5344CB8AC3E}">
        <p14:creationId xmlns:p14="http://schemas.microsoft.com/office/powerpoint/2010/main" val="304435399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2"/>
                                        </p:tgtEl>
                                        <p:attrNameLst>
                                          <p:attrName>style.visibility</p:attrName>
                                        </p:attrNameLst>
                                      </p:cBhvr>
                                      <p:to>
                                        <p:strVal val="visible"/>
                                      </p:to>
                                    </p:set>
                                    <p:anim calcmode="discrete" valueType="clr">
                                      <p:cBhvr override="childStyle">
                                        <p:cTn id="7" dur="80"/>
                                        <p:tgtEl>
                                          <p:spTgt spid="327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2"/>
                                        </p:tgtEl>
                                        <p:attrNameLst>
                                          <p:attrName>fillcolor</p:attrName>
                                        </p:attrNameLst>
                                      </p:cBhvr>
                                      <p:tavLst>
                                        <p:tav tm="0">
                                          <p:val>
                                            <p:clrVal>
                                              <a:schemeClr val="accent2"/>
                                            </p:clrVal>
                                          </p:val>
                                        </p:tav>
                                        <p:tav tm="50000">
                                          <p:val>
                                            <p:clrVal>
                                              <a:schemeClr val="hlink"/>
                                            </p:clrVal>
                                          </p:val>
                                        </p:tav>
                                      </p:tavLst>
                                    </p:anim>
                                    <p:set>
                                      <p:cBhvr>
                                        <p:cTn id="9" dur="80"/>
                                        <p:tgtEl>
                                          <p:spTgt spid="327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04800" y="0"/>
            <a:ext cx="88392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chemeClr val="tx1"/>
                </a:solidFill>
                <a:latin typeface="Arial" charset="0"/>
                <a:cs typeface="Arial" charset="0"/>
              </a:defRPr>
            </a:lvl1pPr>
            <a:lvl2pPr marL="742950" indent="-285750" eaLnBrk="0" hangingPunct="0">
              <a:defRPr sz="3000" b="1">
                <a:solidFill>
                  <a:schemeClr val="tx1"/>
                </a:solidFill>
                <a:latin typeface="Arial" charset="0"/>
                <a:cs typeface="Arial" charset="0"/>
              </a:defRPr>
            </a:lvl2pPr>
            <a:lvl3pPr marL="1143000" indent="-228600" eaLnBrk="0" hangingPunct="0">
              <a:defRPr sz="3000" b="1">
                <a:solidFill>
                  <a:schemeClr val="tx1"/>
                </a:solidFill>
                <a:latin typeface="Arial" charset="0"/>
                <a:cs typeface="Arial" charset="0"/>
              </a:defRPr>
            </a:lvl3pPr>
            <a:lvl4pPr marL="1600200" indent="-228600" eaLnBrk="0" hangingPunct="0">
              <a:defRPr sz="3000" b="1">
                <a:solidFill>
                  <a:schemeClr val="tx1"/>
                </a:solidFill>
                <a:latin typeface="Arial" charset="0"/>
                <a:cs typeface="Arial" charset="0"/>
              </a:defRPr>
            </a:lvl4pPr>
            <a:lvl5pPr marL="2057400" indent="-228600" eaLnBrk="0" hangingPunct="0">
              <a:defRPr sz="3000" b="1">
                <a:solidFill>
                  <a:schemeClr val="tx1"/>
                </a:solidFill>
                <a:latin typeface="Arial" charset="0"/>
                <a:cs typeface="Arial" charset="0"/>
              </a:defRPr>
            </a:lvl5pPr>
            <a:lvl6pPr marL="2514600" indent="-228600" eaLnBrk="0" fontAlgn="base" hangingPunct="0">
              <a:spcBef>
                <a:spcPct val="0"/>
              </a:spcBef>
              <a:spcAft>
                <a:spcPct val="0"/>
              </a:spcAft>
              <a:defRPr sz="3000" b="1">
                <a:solidFill>
                  <a:schemeClr val="tx1"/>
                </a:solidFill>
                <a:latin typeface="Arial" charset="0"/>
                <a:cs typeface="Arial" charset="0"/>
              </a:defRPr>
            </a:lvl6pPr>
            <a:lvl7pPr marL="2971800" indent="-228600" eaLnBrk="0" fontAlgn="base" hangingPunct="0">
              <a:spcBef>
                <a:spcPct val="0"/>
              </a:spcBef>
              <a:spcAft>
                <a:spcPct val="0"/>
              </a:spcAft>
              <a:defRPr sz="3000" b="1">
                <a:solidFill>
                  <a:schemeClr val="tx1"/>
                </a:solidFill>
                <a:latin typeface="Arial" charset="0"/>
                <a:cs typeface="Arial" charset="0"/>
              </a:defRPr>
            </a:lvl7pPr>
            <a:lvl8pPr marL="3429000" indent="-228600" eaLnBrk="0" fontAlgn="base" hangingPunct="0">
              <a:spcBef>
                <a:spcPct val="0"/>
              </a:spcBef>
              <a:spcAft>
                <a:spcPct val="0"/>
              </a:spcAft>
              <a:defRPr sz="3000" b="1">
                <a:solidFill>
                  <a:schemeClr val="tx1"/>
                </a:solidFill>
                <a:latin typeface="Arial" charset="0"/>
                <a:cs typeface="Arial" charset="0"/>
              </a:defRPr>
            </a:lvl8pPr>
            <a:lvl9pPr marL="3886200" indent="-228600" eaLnBrk="0" fontAlgn="base" hangingPunct="0">
              <a:spcBef>
                <a:spcPct val="0"/>
              </a:spcBef>
              <a:spcAft>
                <a:spcPct val="0"/>
              </a:spcAft>
              <a:defRPr sz="3000" b="1">
                <a:solidFill>
                  <a:schemeClr val="tx1"/>
                </a:solidFill>
                <a:latin typeface="Arial" charset="0"/>
                <a:cs typeface="Arial" charset="0"/>
              </a:defRPr>
            </a:lvl9pPr>
          </a:lstStyle>
          <a:p>
            <a:pPr algn="ctr">
              <a:spcBef>
                <a:spcPct val="50000"/>
              </a:spcBef>
            </a:pPr>
            <a:r>
              <a:rPr lang="en-US" sz="6100" i="1" dirty="0">
                <a:solidFill>
                  <a:srgbClr val="0000FF"/>
                </a:solidFill>
                <a:latin typeface="VNI-Times" pitchFamily="2" charset="0"/>
              </a:rPr>
              <a:t>Xin </a:t>
            </a:r>
            <a:r>
              <a:rPr lang="en-US" sz="6100" i="1" dirty="0" err="1">
                <a:solidFill>
                  <a:srgbClr val="0000FF"/>
                </a:solidFill>
                <a:latin typeface="VNI-Times" pitchFamily="2" charset="0"/>
              </a:rPr>
              <a:t>chaân</a:t>
            </a:r>
            <a:r>
              <a:rPr lang="en-US" sz="6100" i="1" dirty="0">
                <a:solidFill>
                  <a:srgbClr val="0000FF"/>
                </a:solidFill>
                <a:latin typeface="VNI-Times" pitchFamily="2" charset="0"/>
              </a:rPr>
              <a:t> </a:t>
            </a:r>
            <a:r>
              <a:rPr lang="en-US" sz="6100" i="1" dirty="0" err="1">
                <a:solidFill>
                  <a:srgbClr val="0000FF"/>
                </a:solidFill>
                <a:latin typeface="VNI-Times" pitchFamily="2" charset="0"/>
              </a:rPr>
              <a:t>thaønh</a:t>
            </a:r>
            <a:r>
              <a:rPr lang="en-US" sz="6100" i="1" dirty="0">
                <a:solidFill>
                  <a:srgbClr val="0000FF"/>
                </a:solidFill>
                <a:latin typeface="VNI-Times" pitchFamily="2" charset="0"/>
              </a:rPr>
              <a:t> </a:t>
            </a:r>
            <a:r>
              <a:rPr lang="en-US" sz="6100" i="1" dirty="0" err="1">
                <a:solidFill>
                  <a:srgbClr val="0000FF"/>
                </a:solidFill>
                <a:latin typeface="VNI-Times" pitchFamily="2" charset="0"/>
              </a:rPr>
              <a:t>caûm</a:t>
            </a:r>
            <a:r>
              <a:rPr lang="en-US" sz="6100" i="1" dirty="0">
                <a:solidFill>
                  <a:srgbClr val="0000FF"/>
                </a:solidFill>
                <a:latin typeface="VNI-Times" pitchFamily="2" charset="0"/>
              </a:rPr>
              <a:t> ôn</a:t>
            </a:r>
            <a:r>
              <a:rPr lang="en-US" sz="6100" i="1" dirty="0">
                <a:solidFill>
                  <a:srgbClr val="0000FF"/>
                </a:solidFill>
                <a:latin typeface="Times New Roman" pitchFamily="18" charset="0"/>
              </a:rPr>
              <a:t> !</a:t>
            </a:r>
          </a:p>
        </p:txBody>
      </p:sp>
      <p:pic>
        <p:nvPicPr>
          <p:cNvPr id="24579" name="Picture 3"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2" y="4070370"/>
            <a:ext cx="15525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1"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825" y="4121150"/>
            <a:ext cx="15509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2"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813"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50520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427" y="54864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375" y="328453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027" y="5524500"/>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7" y="5318125"/>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3"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5300663"/>
            <a:ext cx="15525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AG00373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6050" flipH="1">
            <a:off x="-448234" y="1314246"/>
            <a:ext cx="220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j021576.wav">
            <a:hlinkClick r:id="" action="ppaction://media"/>
          </p:cNvPr>
          <p:cNvPicPr>
            <a:picLocks noGrp="1" noChangeAspect="1" noChangeArrowheads="1"/>
          </p:cNvPicPr>
          <p:nvPr>
            <p:ph idx="4294967295"/>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395288" y="6237288"/>
            <a:ext cx="304800" cy="304800"/>
          </a:xfrm>
        </p:spPr>
      </p:pic>
      <p:pic>
        <p:nvPicPr>
          <p:cNvPr id="146448" name="Picture 16"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0968103" flipH="1">
            <a:off x="546101" y="3409950"/>
            <a:ext cx="11223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3DBUTT~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78110" y="2384425"/>
            <a:ext cx="12303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3d butterfl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22377">
            <a:off x="5334001" y="1524000"/>
            <a:ext cx="9779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9" descr="AG00130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508500"/>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AG00130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4652963"/>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2411" y="4838700"/>
            <a:ext cx="2717801"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2"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97676" y="4929188"/>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3" descr="3464258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6375" y="4797425"/>
            <a:ext cx="27178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4"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300" y="3519488"/>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Copy of TULI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0975" y="3429000"/>
            <a:ext cx="320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girl_graduate_waving_md_clr.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53" y="3595186"/>
            <a:ext cx="1757053" cy="266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07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1000" fill="hold"/>
                                        <p:tgtEl>
                                          <p:spTgt spid="146434"/>
                                        </p:tgtEl>
                                        <p:attrNameLst>
                                          <p:attrName>ppt_x</p:attrName>
                                        </p:attrNameLst>
                                      </p:cBhvr>
                                      <p:tavLst>
                                        <p:tav tm="0">
                                          <p:val>
                                            <p:strVal val="0-#ppt_w/2"/>
                                          </p:val>
                                        </p:tav>
                                        <p:tav tm="100000">
                                          <p:val>
                                            <p:strVal val="#ppt_x"/>
                                          </p:val>
                                        </p:tav>
                                      </p:tavLst>
                                    </p:anim>
                                    <p:anim calcmode="lin" valueType="num">
                                      <p:cBhvr additive="base">
                                        <p:cTn id="8" dur="1000" fill="hold"/>
                                        <p:tgtEl>
                                          <p:spTgt spid="1464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mph" presetSubtype="2" repeatCount="indefinite" fill="hold" grpId="1" nodeType="afterEffect">
                                  <p:stCondLst>
                                    <p:cond delay="0"/>
                                  </p:stCondLst>
                                  <p:endCondLst>
                                    <p:cond evt="onNext" delay="0">
                                      <p:tgtEl>
                                        <p:sldTgt/>
                                      </p:tgtEl>
                                    </p:cond>
                                  </p:endCondLst>
                                  <p:childTnLst>
                                    <p:animClr clrSpc="rgb" dir="cw">
                                      <p:cBhvr override="childStyle">
                                        <p:cTn id="11" dur="2000" fill="hold"/>
                                        <p:tgtEl>
                                          <p:spTgt spid="146434"/>
                                        </p:tgtEl>
                                        <p:attrNameLst>
                                          <p:attrName>style.color</p:attrName>
                                        </p:attrNameLst>
                                      </p:cBhvr>
                                      <p:to>
                                        <a:srgbClr val="EA10A1"/>
                                      </p:to>
                                    </p:animClr>
                                  </p:childTnLst>
                                </p:cTn>
                              </p:par>
                            </p:childTnLst>
                          </p:cTn>
                        </p:par>
                        <p:par>
                          <p:cTn id="12" fill="hold" nodeType="afterGroup">
                            <p:stCondLst>
                              <p:cond delay="3000"/>
                            </p:stCondLst>
                            <p:childTnLst>
                              <p:par>
                                <p:cTn id="13" presetID="2" presetClass="entr" presetSubtype="8" fill="hold" nodeType="afterEffect">
                                  <p:stCondLst>
                                    <p:cond delay="0"/>
                                  </p:stCondLst>
                                  <p:childTnLst>
                                    <p:set>
                                      <p:cBhvr>
                                        <p:cTn id="14" dur="1" fill="hold">
                                          <p:stCondLst>
                                            <p:cond delay="0"/>
                                          </p:stCondLst>
                                        </p:cTn>
                                        <p:tgtEl>
                                          <p:spTgt spid="146446"/>
                                        </p:tgtEl>
                                        <p:attrNameLst>
                                          <p:attrName>style.visibility</p:attrName>
                                        </p:attrNameLst>
                                      </p:cBhvr>
                                      <p:to>
                                        <p:strVal val="visible"/>
                                      </p:to>
                                    </p:set>
                                    <p:anim calcmode="lin" valueType="num">
                                      <p:cBhvr additive="base">
                                        <p:cTn id="15" dur="1000" fill="hold"/>
                                        <p:tgtEl>
                                          <p:spTgt spid="146446"/>
                                        </p:tgtEl>
                                        <p:attrNameLst>
                                          <p:attrName>ppt_x</p:attrName>
                                        </p:attrNameLst>
                                      </p:cBhvr>
                                      <p:tavLst>
                                        <p:tav tm="0">
                                          <p:val>
                                            <p:strVal val="0-#ppt_w/2"/>
                                          </p:val>
                                        </p:tav>
                                        <p:tav tm="100000">
                                          <p:val>
                                            <p:strVal val="#ppt_x"/>
                                          </p:val>
                                        </p:tav>
                                      </p:tavLst>
                                    </p:anim>
                                    <p:anim calcmode="lin" valueType="num">
                                      <p:cBhvr additive="base">
                                        <p:cTn id="16" dur="1000" fill="hold"/>
                                        <p:tgtEl>
                                          <p:spTgt spid="1464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LAP.WAV"/>
                                        </p:tgtEl>
                                      </p:cMediaNode>
                                    </p:audio>
                                  </p:subTnLst>
                                </p:cTn>
                              </p:par>
                              <p:par>
                                <p:cTn id="17" presetID="26" presetClass="path" presetSubtype="0" repeatCount="indefinite" accel="50000" decel="50000" fill="hold" nodeType="withEffect">
                                  <p:stCondLst>
                                    <p:cond delay="500"/>
                                  </p:stCondLst>
                                  <p:childTnLst>
                                    <p:animMotion origin="layout" path="M -0.12101 0.16882 C -0.12101 0.24468 -0.08351 0.30689 -0.03768 0.30689 C 0.01597 0.30689 0.03576 0.23797 0.04392 0.19634 L 0.05243 0.1413 C 0.06076 0.09967 0.08142 0.03075 0.14236 0.03075 C 0.18142 0.03075 0.22587 0.09297 0.22587 0.16882 C 0.22587 0.24468 0.18142 0.30689 0.14236 0.30689 C 0.08142 0.30689 0.06076 0.23797 0.05243 0.19634 L 0.04392 0.1413 C 0.03576 0.09967 0.01597 0.03075 -0.03768 0.03075 C -0.08351 0.03075 -0.12101 0.09297 -0.11111 0.182 C -0.11111 0.18223 -0.12101 0.16882 -0.12101 0.16905 Z " pathEditMode="relative" rAng="0" ptsTypes="ffFffffFffff">
                                      <p:cBhvr>
                                        <p:cTn id="18" dur="3000" fill="hold"/>
                                        <p:tgtEl>
                                          <p:spTgt spid="146448"/>
                                        </p:tgtEl>
                                        <p:attrNameLst>
                                          <p:attrName>ppt_x</p:attrName>
                                          <p:attrName>ppt_y</p:attrName>
                                        </p:attrNameLst>
                                      </p:cBhvr>
                                      <p:rCtr x="17344" y="0"/>
                                    </p:animMotion>
                                  </p:childTnLst>
                                </p:cTn>
                              </p:par>
                              <p:par>
                                <p:cTn id="19" presetID="29" presetClass="path" presetSubtype="0" repeatCount="indefinite" accel="50000" decel="50000" fill="hold" nodeType="withEffect">
                                  <p:stCondLst>
                                    <p:cond delay="0"/>
                                  </p:stCondLst>
                                  <p:childTnLst>
                                    <p:animMotion origin="layout" path="M 0.1224 0.00116 C 0.13038 -0.02243 0.13854 -0.04833 0.14636 -0.08164 C 0.16806 -0.17599 0.17379 -0.26827 0.15781 -0.28238 C 0.14184 -0.2988 0.11094 -0.23265 0.08941 -0.1383 C 0.07795 -0.08858 0.07118 -0.0414 0.06893 -0.00578 C 0.06545 0.02266 0.06424 0.05065 0.06424 0.08395 C 0.06424 0.19033 0.07917 0.27798 0.09636 0.27798 C 0.11337 0.27798 0.12813 0.19033 0.12813 0.08395 C 0.12813 0.03469 0.12483 -0.01318 0.1191 -0.04602 C 0.11667 -0.07424 0.11094 -0.105 0.10434 -0.13575 C 0.0816 -0.23265 0.0507 -0.2988 0.03455 -0.28238 C 0.01875 -0.26573 0.02448 -0.17599 0.04722 -0.07909 C 0.05643 -0.034 0.06893 0.0037 0.0816 0.0296 C 0.09063 0.05319 0.10087 0.0747 0.11459 0.09574 C 0.15556 0.16397 0.19653 0.19496 0.20799 0.16651 C 0.21823 0.1383 0.19549 0.06013 0.15434 -0.00578 C 0.13733 -0.034 0.1191 -0.05527 0.10434 -0.06961 C 0.09063 -0.08349 0.07344 -0.09551 0.05521 -0.10245 C 0.00521 -0.12627 -0.03819 -0.11933 -0.04149 -0.08164 C -0.046 -0.04602 -0.0085 0.00116 0.0415 0.02498 C 0.06424 0.03469 0.08611 0.03885 0.10313 0.03654 C 0.11788 0.03654 0.13403 0.03168 0.15104 0.02498 C 0.20104 0.00116 0.23889 -0.04833 0.23403 -0.08349 C 0.23073 -0.11933 0.18733 -0.12858 0.13733 -0.105 C 0.11337 -0.0932 0.09167 -0.07655 0.07691 -0.05805 C 0.06424 -0.04348 0.05191 -0.02706 0.0382 -0.00578 C -0.00173 0.0629 -0.02569 0.1383 -0.01423 0.16651 C -0.00399 0.19496 0.0382 0.16397 0.07795 0.09806 C 0.0974 0.06499 0.11337 0.03168 0.1224 0.00116 Z " pathEditMode="relative" rAng="0" ptsTypes="fffffffffffffffffffffffffffff">
                                      <p:cBhvr>
                                        <p:cTn id="20" dur="5000" fill="hold"/>
                                        <p:tgtEl>
                                          <p:spTgt spid="146449"/>
                                        </p:tgtEl>
                                        <p:attrNameLst>
                                          <p:attrName>ppt_x</p:attrName>
                                          <p:attrName>ppt_y</p:attrName>
                                        </p:attrNameLst>
                                      </p:cBhvr>
                                      <p:rCtr x="-2604" y="-1156"/>
                                    </p:animMotion>
                                  </p:childTnLst>
                                </p:cTn>
                              </p:par>
                              <p:par>
                                <p:cTn id="21" presetID="47" presetClass="path" presetSubtype="0" repeatCount="indefinite" accel="50000" decel="50000" fill="hold" nodeType="withEffect">
                                  <p:stCondLst>
                                    <p:cond delay="0"/>
                                  </p:stCondLst>
                                  <p:childTnLst>
                                    <p:animMotion origin="layout" path="M -0.16181 -0.04676 C -0.15973 0.13195 -0.15278 0.25996 -0.14584 0.25996 C -0.13889 0.25996 -0.13282 0.13195 -0.13073 -0.04676 C -0.12778 0.13195 -0.12188 0.25996 -0.11476 0.25996 C -0.10782 0.25996 -0.10174 0.13195 -0.09983 -0.04676 C -0.09688 0.13195 -0.0908 0.25996 -0.08386 0.25996 C -0.07674 0.25996 -0.0698 0.13195 -0.06789 -0.04676 C -0.0658 0.13195 -0.05973 0.25996 -0.05174 0.25996 C -0.04584 0.25996 -0.03889 0.13195 -0.03681 -0.04676 C -0.03473 0.13195 -0.02778 0.25996 -0.02084 0.25996 C -0.01389 0.25996 -0.00782 0.13195 -0.00573 -0.04676 C -0.00278 0.13195 0.00312 0.25996 0.01024 0.25996 C 0.01718 0.25996 0.02326 0.13195 0.02621 -0.04676 C 0.02812 0.13195 0.0342 0.25996 0.04114 0.25996 C 0.04826 0.25996 0.0552 0.13195 0.05711 -0.04676 C 0.0592 0.13195 0.06527 0.25996 0.07326 0.25996 C 0.0802 0.25996 0.08611 0.13195 0.08819 -0.04676 " pathEditMode="relative" rAng="0" ptsTypes="fffffffffffffffff">
                                      <p:cBhvr>
                                        <p:cTn id="22" dur="5000" fill="hold"/>
                                        <p:tgtEl>
                                          <p:spTgt spid="146450"/>
                                        </p:tgtEl>
                                        <p:attrNameLst>
                                          <p:attrName>ppt_x</p:attrName>
                                          <p:attrName>ppt_y</p:attrName>
                                        </p:attrNameLst>
                                      </p:cBhvr>
                                      <p:rCtr x="12500" y="15324"/>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46447"/>
                </p:tgtEl>
              </p:cMediaNode>
            </p:audio>
          </p:childTnLst>
        </p:cTn>
      </p:par>
    </p:tnLst>
    <p:bldLst>
      <p:bldP spid="146434" grpId="0" autoUpdateAnimBg="0"/>
      <p:bldP spid="1464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 xmlns:a16="http://schemas.microsoft.com/office/drawing/2014/main" id="{EECC2E70-B157-439F-8B35-36D02AAB9593}"/>
              </a:ext>
            </a:extLst>
          </p:cNvPr>
          <p:cNvSpPr/>
          <p:nvPr/>
        </p:nvSpPr>
        <p:spPr>
          <a:xfrm>
            <a:off x="228610" y="2191407"/>
            <a:ext cx="1639615" cy="2081048"/>
          </a:xfrm>
          <a:prstGeom prst="ellipse">
            <a:avLst/>
          </a:prstGeom>
          <a:solidFill>
            <a:srgbClr val="00B0F0"/>
          </a:solidFill>
          <a:ln w="28575">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p>
        </p:txBody>
      </p:sp>
      <p:sp>
        <p:nvSpPr>
          <p:cNvPr id="3" name="Rectangle: Rounded Corners 2">
            <a:extLst>
              <a:ext uri="{FF2B5EF4-FFF2-40B4-BE49-F238E27FC236}">
                <a16:creationId xmlns="" xmlns:a16="http://schemas.microsoft.com/office/drawing/2014/main" id="{16BD561D-AD4E-4D1B-BF7A-996A5F1E4F55}"/>
              </a:ext>
            </a:extLst>
          </p:cNvPr>
          <p:cNvSpPr/>
          <p:nvPr/>
        </p:nvSpPr>
        <p:spPr>
          <a:xfrm>
            <a:off x="2636785" y="1738150"/>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PHÉP CỘNG HAI PHÂN SỐ</a:t>
            </a:r>
          </a:p>
        </p:txBody>
      </p:sp>
      <p:sp>
        <p:nvSpPr>
          <p:cNvPr id="4" name="Rectangle: Rounded Corners 3">
            <a:extLst>
              <a:ext uri="{FF2B5EF4-FFF2-40B4-BE49-F238E27FC236}">
                <a16:creationId xmlns="" xmlns:a16="http://schemas.microsoft.com/office/drawing/2014/main" id="{7DD4EEA8-55FA-4ADF-8836-57394D7E1DB6}"/>
              </a:ext>
            </a:extLst>
          </p:cNvPr>
          <p:cNvSpPr/>
          <p:nvPr/>
        </p:nvSpPr>
        <p:spPr>
          <a:xfrm>
            <a:off x="2636785" y="2819400"/>
            <a:ext cx="5474576" cy="838200"/>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MỘT SỐ TÍNH CHẤT CỦA </a:t>
            </a:r>
          </a:p>
          <a:p>
            <a:pPr algn="ctr"/>
            <a:r>
              <a:rPr lang="en-US" sz="2400" b="1" dirty="0">
                <a:solidFill>
                  <a:schemeClr val="bg1"/>
                </a:solidFill>
                <a:latin typeface="Times New Roman" panose="02020603050405020304" pitchFamily="18" charset="0"/>
                <a:cs typeface="Times New Roman" panose="02020603050405020304" pitchFamily="18" charset="0"/>
              </a:rPr>
              <a:t>PHÉP CỘNG PHÂN SỐ</a:t>
            </a:r>
          </a:p>
        </p:txBody>
      </p:sp>
      <p:sp>
        <p:nvSpPr>
          <p:cNvPr id="8" name="Rectangle: Rounded Corners 7">
            <a:extLst>
              <a:ext uri="{FF2B5EF4-FFF2-40B4-BE49-F238E27FC236}">
                <a16:creationId xmlns="" xmlns:a16="http://schemas.microsoft.com/office/drawing/2014/main" id="{6BE78442-E5D2-4BD4-B278-0A69E685D9BA}"/>
              </a:ext>
            </a:extLst>
          </p:cNvPr>
          <p:cNvSpPr/>
          <p:nvPr/>
        </p:nvSpPr>
        <p:spPr>
          <a:xfrm>
            <a:off x="2636785" y="4173942"/>
            <a:ext cx="5474576" cy="512379"/>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LUYỆN TẬP</a:t>
            </a:r>
          </a:p>
        </p:txBody>
      </p:sp>
      <p:cxnSp>
        <p:nvCxnSpPr>
          <p:cNvPr id="10" name="Straight Arrow Connector 9">
            <a:extLst>
              <a:ext uri="{FF2B5EF4-FFF2-40B4-BE49-F238E27FC236}">
                <a16:creationId xmlns="" xmlns:a16="http://schemas.microsoft.com/office/drawing/2014/main" id="{C60AAC92-67A1-4A4F-98BA-45F99A357C0D}"/>
              </a:ext>
            </a:extLst>
          </p:cNvPr>
          <p:cNvCxnSpPr>
            <a:cxnSpLocks/>
            <a:stCxn id="2" idx="6"/>
            <a:endCxn id="3" idx="1"/>
          </p:cNvCxnSpPr>
          <p:nvPr/>
        </p:nvCxnSpPr>
        <p:spPr>
          <a:xfrm flipV="1">
            <a:off x="1868217" y="1994360"/>
            <a:ext cx="768568" cy="12375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B3C00732-3ADD-45CB-A501-5C63A212EB06}"/>
              </a:ext>
            </a:extLst>
          </p:cNvPr>
          <p:cNvCxnSpPr>
            <a:cxnSpLocks/>
            <a:stCxn id="2" idx="6"/>
            <a:endCxn id="4" idx="1"/>
          </p:cNvCxnSpPr>
          <p:nvPr/>
        </p:nvCxnSpPr>
        <p:spPr>
          <a:xfrm>
            <a:off x="1868217" y="3231951"/>
            <a:ext cx="768568" cy="6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69B4055-73EB-4054-9929-85B787983378}"/>
              </a:ext>
            </a:extLst>
          </p:cNvPr>
          <p:cNvCxnSpPr>
            <a:cxnSpLocks/>
            <a:stCxn id="2" idx="6"/>
            <a:endCxn id="8" idx="1"/>
          </p:cNvCxnSpPr>
          <p:nvPr/>
        </p:nvCxnSpPr>
        <p:spPr>
          <a:xfrm>
            <a:off x="1868217" y="3231932"/>
            <a:ext cx="768568" cy="1198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1791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pic>
        <p:nvPicPr>
          <p:cNvPr id="3076" name="Picture 4" descr="Giải đáp các câu hỏi thường gặp - Minh Long Moto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60929"/>
            <a:ext cx="4419600" cy="349030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801500" y="1623070"/>
            <a:ext cx="7757301" cy="3939540"/>
          </a:xfrm>
          <a:prstGeom prst="rect">
            <a:avLst/>
          </a:prstGeom>
          <a:noFill/>
        </p:spPr>
        <p:txBody>
          <a:bodyPr wrap="square" rtlCol="0">
            <a:spAutoFit/>
          </a:bodyPr>
          <a:lstStyle/>
          <a:p>
            <a:pPr algn="just"/>
            <a:r>
              <a:rPr lang="en-US" sz="2500" dirty="0">
                <a:latin typeface="Times New Roman" pitchFamily="18" charset="0"/>
                <a:cs typeface="Times New Roman" pitchFamily="18" charset="0"/>
                <a:sym typeface="Wingdings 2"/>
              </a:rPr>
              <a:t> </a:t>
            </a:r>
            <a:r>
              <a:rPr lang="en-US" sz="2500" dirty="0">
                <a:latin typeface="Times New Roman" pitchFamily="18" charset="0"/>
                <a:cs typeface="Times New Roman" pitchFamily="18" charset="0"/>
              </a:rPr>
              <a:t>Năm người chung nhau làm kinh doanh, mỗi người đóng góp như nhau. Tháng đầu họ lỗ 2 triệu đồng, tháng thứ hai họ lãi 3 triệu đồng.</a:t>
            </a:r>
          </a:p>
          <a:p>
            <a:pPr algn="just"/>
            <a:r>
              <a:rPr lang="en-US" sz="2500" dirty="0">
                <a:latin typeface="Times New Roman" pitchFamily="18" charset="0"/>
                <a:cs typeface="Times New Roman" pitchFamily="18" charset="0"/>
              </a:rPr>
              <a:t>a. Em hãy dùng phân số chỉ số tiền thu được của mỗi người trong tháng đầu và tháng thứ hai.</a:t>
            </a:r>
          </a:p>
          <a:p>
            <a:pPr algn="just"/>
            <a:r>
              <a:rPr lang="en-US" sz="2500" dirty="0">
                <a:latin typeface="Times New Roman" pitchFamily="18" charset="0"/>
                <a:cs typeface="Times New Roman"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p>
        </p:txBody>
      </p:sp>
      <p:graphicFrame>
        <p:nvGraphicFramePr>
          <p:cNvPr id="11" name="Object 10"/>
          <p:cNvGraphicFramePr>
            <a:graphicFrameLocks noChangeAspect="1"/>
          </p:cNvGraphicFramePr>
          <p:nvPr>
            <p:extLst>
              <p:ext uri="{D42A27DB-BD31-4B8C-83A1-F6EECF244321}">
                <p14:modId xmlns:p14="http://schemas.microsoft.com/office/powerpoint/2010/main" val="2822682335"/>
              </p:ext>
            </p:extLst>
          </p:nvPr>
        </p:nvGraphicFramePr>
        <p:xfrm>
          <a:off x="1752600" y="3458633"/>
          <a:ext cx="381000" cy="656167"/>
        </p:xfrm>
        <a:graphic>
          <a:graphicData uri="http://schemas.openxmlformats.org/presentationml/2006/ole">
            <mc:AlternateContent xmlns:mc="http://schemas.openxmlformats.org/markup-compatibility/2006">
              <mc:Choice xmlns:v="urn:schemas-microsoft-com:vml" Requires="v">
                <p:oleObj spid="_x0000_s2120" name="Equation" r:id="rId5" imgW="228600" imgH="393480" progId="Equation.DSMT4">
                  <p:embed/>
                </p:oleObj>
              </mc:Choice>
              <mc:Fallback>
                <p:oleObj name="Equation" r:id="rId5" imgW="228600" imgH="393480" progId="Equation.DSMT4">
                  <p:embed/>
                  <p:pic>
                    <p:nvPicPr>
                      <p:cNvPr id="0" name=""/>
                      <p:cNvPicPr/>
                      <p:nvPr/>
                    </p:nvPicPr>
                    <p:blipFill>
                      <a:blip r:embed="rId6"/>
                      <a:stretch>
                        <a:fillRect/>
                      </a:stretch>
                    </p:blipFill>
                    <p:spPr>
                      <a:xfrm>
                        <a:off x="1752600" y="3458633"/>
                        <a:ext cx="381000" cy="65616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60889387"/>
              </p:ext>
            </p:extLst>
          </p:nvPr>
        </p:nvGraphicFramePr>
        <p:xfrm>
          <a:off x="4191000" y="3810000"/>
          <a:ext cx="304800" cy="609600"/>
        </p:xfrm>
        <a:graphic>
          <a:graphicData uri="http://schemas.openxmlformats.org/presentationml/2006/ole">
            <mc:AlternateContent xmlns:mc="http://schemas.openxmlformats.org/markup-compatibility/2006">
              <mc:Choice xmlns:v="urn:schemas-microsoft-com:vml" Requires="v">
                <p:oleObj spid="_x0000_s2121" name="Equation" r:id="rId7" imgW="139680" imgH="393480" progId="Equation.DSMT4">
                  <p:embed/>
                </p:oleObj>
              </mc:Choice>
              <mc:Fallback>
                <p:oleObj name="Equation" r:id="rId7" imgW="139680" imgH="393480" progId="Equation.DSMT4">
                  <p:embed/>
                  <p:pic>
                    <p:nvPicPr>
                      <p:cNvPr id="0" name=""/>
                      <p:cNvPicPr/>
                      <p:nvPr/>
                    </p:nvPicPr>
                    <p:blipFill>
                      <a:blip r:embed="rId8"/>
                      <a:stretch>
                        <a:fillRect/>
                      </a:stretch>
                    </p:blipFill>
                    <p:spPr>
                      <a:xfrm>
                        <a:off x="4191000" y="3810000"/>
                        <a:ext cx="304800" cy="609600"/>
                      </a:xfrm>
                      <a:prstGeom prst="rect">
                        <a:avLst/>
                      </a:prstGeom>
                    </p:spPr>
                  </p:pic>
                </p:oleObj>
              </mc:Fallback>
            </mc:AlternateContent>
          </a:graphicData>
        </a:graphic>
      </p:graphicFrame>
    </p:spTree>
    <p:extLst>
      <p:ext uri="{BB962C8B-B14F-4D97-AF65-F5344CB8AC3E}">
        <p14:creationId xmlns:p14="http://schemas.microsoft.com/office/powerpoint/2010/main" val="26143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076"/>
                                        </p:tgtEl>
                                        <p:attrNameLst>
                                          <p:attrName>ppt_x</p:attrName>
                                        </p:attrNameLst>
                                      </p:cBhvr>
                                      <p:tavLst>
                                        <p:tav tm="0">
                                          <p:val>
                                            <p:strVal val="ppt_x"/>
                                          </p:val>
                                        </p:tav>
                                        <p:tav tm="100000">
                                          <p:val>
                                            <p:strVal val="ppt_x"/>
                                          </p:val>
                                        </p:tav>
                                      </p:tavLst>
                                    </p:anim>
                                    <p:anim calcmode="lin" valueType="num">
                                      <p:cBhvr additive="base">
                                        <p:cTn id="14" dur="500"/>
                                        <p:tgtEl>
                                          <p:spTgt spid="3076"/>
                                        </p:tgtEl>
                                        <p:attrNameLst>
                                          <p:attrName>ppt_y</p:attrName>
                                        </p:attrNameLst>
                                      </p:cBhvr>
                                      <p:tavLst>
                                        <p:tav tm="0">
                                          <p:val>
                                            <p:strVal val="ppt_y"/>
                                          </p:val>
                                        </p:tav>
                                        <p:tav tm="100000">
                                          <p:val>
                                            <p:strVal val="1+ppt_h/2"/>
                                          </p:val>
                                        </p:tav>
                                      </p:tavLst>
                                    </p:anim>
                                    <p:set>
                                      <p:cBhvr>
                                        <p:cTn id="15" dur="1" fill="hold">
                                          <p:stCondLst>
                                            <p:cond delay="499"/>
                                          </p:stCondLst>
                                        </p:cTn>
                                        <p:tgtEl>
                                          <p:spTgt spid="3076"/>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ircle(in)">
                                      <p:cBhvr>
                                        <p:cTn id="18" dur="2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ircle(in)">
                                      <p:cBhvr>
                                        <p:cTn id="23" dur="20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circle(in)">
                                      <p:cBhvr>
                                        <p:cTn id="28" dur="2000"/>
                                        <p:tgtEl>
                                          <p:spTgt spid="10">
                                            <p:txEl>
                                              <p:pRg st="2" end="2"/>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143000"/>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pic>
        <p:nvPicPr>
          <p:cNvPr id="7172" name="Picture 4" descr="Pin by Sylvia 64 on Gifs 64 | Cute gif, Cute chickens,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328017"/>
            <a:ext cx="3924300" cy="3274547"/>
          </a:xfrm>
          <a:prstGeom prst="rect">
            <a:avLst/>
          </a:prstGeom>
          <a:noFill/>
          <a:extLst>
            <a:ext uri="{909E8E84-426E-40DD-AFC4-6F175D3DCCD1}">
              <a14:hiddenFill xmlns:a14="http://schemas.microsoft.com/office/drawing/2010/main">
                <a:solidFill>
                  <a:srgbClr val="FFFFFF"/>
                </a:solidFill>
              </a14:hiddenFill>
            </a:ext>
          </a:extLst>
        </p:spPr>
      </p:pic>
      <p:pic>
        <p:nvPicPr>
          <p:cNvPr id="8" name="Doremon-Beat_vy46.mp3">
            <a:hlinkClick r:id="" action="ppaction://media"/>
          </p:cNvPr>
          <p:cNvPicPr>
            <a:picLocks noChangeAspect="1"/>
          </p:cNvPicPr>
          <p:nvPr>
            <a:audioFile r:link="rId1"/>
            <p:extLst>
              <p:ext uri="{DAA4B4D4-6D71-4841-9C94-3DE7FCFB9230}">
                <p14:media xmlns:p14="http://schemas.microsoft.com/office/powerpoint/2010/main" r:embed="rId2">
                  <p14:trim end="60787.684"/>
                </p14:media>
              </p:ext>
            </p:extLst>
          </p:nvPr>
        </p:nvPicPr>
        <p:blipFill>
          <a:blip r:embed="rId7"/>
          <a:stretch>
            <a:fillRect/>
          </a:stretch>
        </p:blipFill>
        <p:spPr>
          <a:xfrm>
            <a:off x="728607" y="2196399"/>
            <a:ext cx="304800" cy="304800"/>
          </a:xfrm>
          <a:prstGeom prst="rect">
            <a:avLst/>
          </a:prstGeom>
        </p:spPr>
      </p:pic>
      <p:pic>
        <p:nvPicPr>
          <p:cNvPr id="9"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23103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46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78" fill="hold"/>
                                        <p:tgtEl>
                                          <p:spTgt spid="8"/>
                                        </p:tgtEl>
                                      </p:cBhvr>
                                    </p:cmd>
                                  </p:childTnLst>
                                </p:cTn>
                              </p:par>
                              <p:par>
                                <p:cTn id="7" presetID="31" presetClass="exit" presetSubtype="0" fill="hold" nodeType="withEffect">
                                  <p:stCondLst>
                                    <p:cond delay="123000"/>
                                  </p:stCondLst>
                                  <p:iterate type="lt">
                                    <p:tmPct val="5000"/>
                                  </p:iterate>
                                  <p:childTnLst>
                                    <p:anim calcmode="lin" valueType="num">
                                      <p:cBhvr>
                                        <p:cTn id="8" dur="1000"/>
                                        <p:tgtEl>
                                          <p:spTgt spid="9"/>
                                        </p:tgtEl>
                                        <p:attrNameLst>
                                          <p:attrName>ppt_w</p:attrName>
                                        </p:attrNameLst>
                                      </p:cBhvr>
                                      <p:tavLst>
                                        <p:tav tm="0">
                                          <p:val>
                                            <p:strVal val="ppt_w"/>
                                          </p:val>
                                        </p:tav>
                                        <p:tav tm="100000">
                                          <p:val>
                                            <p:fltVal val="0"/>
                                          </p:val>
                                        </p:tav>
                                      </p:tavLst>
                                    </p:anim>
                                    <p:anim calcmode="lin" valueType="num">
                                      <p:cBhvr>
                                        <p:cTn id="9" dur="1000"/>
                                        <p:tgtEl>
                                          <p:spTgt spid="9"/>
                                        </p:tgtEl>
                                        <p:attrNameLst>
                                          <p:attrName>ppt_h</p:attrName>
                                        </p:attrNameLst>
                                      </p:cBhvr>
                                      <p:tavLst>
                                        <p:tav tm="0">
                                          <p:val>
                                            <p:strVal val="ppt_h"/>
                                          </p:val>
                                        </p:tav>
                                        <p:tav tm="100000">
                                          <p:val>
                                            <p:fltVal val="0"/>
                                          </p:val>
                                        </p:tav>
                                      </p:tavLst>
                                    </p:anim>
                                    <p:anim calcmode="lin" valueType="num">
                                      <p:cBhvr>
                                        <p:cTn id="10" dur="1000"/>
                                        <p:tgtEl>
                                          <p:spTgt spid="9"/>
                                        </p:tgtEl>
                                        <p:attrNameLst>
                                          <p:attrName>style.rotation</p:attrName>
                                        </p:attrNameLst>
                                      </p:cBhvr>
                                      <p:tavLst>
                                        <p:tav tm="0">
                                          <p:val>
                                            <p:fltVal val="0"/>
                                          </p:val>
                                        </p:tav>
                                        <p:tav tm="100000">
                                          <p:val>
                                            <p:fltVal val="90"/>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Flowchart: Alternate Process 8"/>
          <p:cNvSpPr/>
          <p:nvPr/>
        </p:nvSpPr>
        <p:spPr>
          <a:xfrm>
            <a:off x="700899" y="1371600"/>
            <a:ext cx="3871102" cy="4648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n-US" dirty="0">
                <a:latin typeface="Times New Roman" pitchFamily="18" charset="0"/>
                <a:cs typeface="Times New Roman" pitchFamily="18" charset="0"/>
                <a:sym typeface="Wingdings 2"/>
              </a:rPr>
              <a:t> </a:t>
            </a:r>
            <a:r>
              <a:rPr lang="en-US" dirty="0">
                <a:latin typeface="Times New Roman" pitchFamily="18" charset="0"/>
                <a:cs typeface="Times New Roman" pitchFamily="18" charset="0"/>
              </a:rPr>
              <a:t>Năm người chung nhau làm kinh doanh, mỗi người đóng góp như nhau. Tháng đầu họ lỗ 2 triệu đồng, tháng thứ hai họ lãi 3 triệu đồng.</a:t>
            </a:r>
          </a:p>
          <a:p>
            <a:pPr algn="just"/>
            <a:r>
              <a:rPr lang="en-US" dirty="0">
                <a:latin typeface="Times New Roman" pitchFamily="18" charset="0"/>
                <a:cs typeface="Times New Roman" pitchFamily="18" charset="0"/>
              </a:rPr>
              <a:t>a. Em hãy dùng phân số chỉ số tiền thu được của mỗi người trong tháng đầu và tháng thứ hai.</a:t>
            </a:r>
          </a:p>
          <a:p>
            <a:pPr algn="just"/>
            <a:r>
              <a:rPr lang="en-US" dirty="0">
                <a:latin typeface="Times New Roman" pitchFamily="18" charset="0"/>
                <a:cs typeface="Times New Roman" pitchFamily="18" charset="0"/>
              </a:rPr>
              <a:t>b. Gọi   là số chỉ số tiền thu được (triệu đồng) của mỗi người trong tháng đầu và     là số chỉ số tiền thu được (triệu đồng) của mỗi người trong tháng thứ hai, thì số tiền thu được của mỗi người trong hai tháng được biểu thị bằng phép toán nào? </a:t>
            </a:r>
          </a:p>
        </p:txBody>
      </p:sp>
      <p:sp>
        <p:nvSpPr>
          <p:cNvPr id="11" name="Rounded Rectangle 10"/>
          <p:cNvSpPr/>
          <p:nvPr/>
        </p:nvSpPr>
        <p:spPr>
          <a:xfrm>
            <a:off x="4724410" y="1312718"/>
            <a:ext cx="3733799"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lnSpc>
                <a:spcPct val="150000"/>
              </a:lnSpc>
            </a:pPr>
            <a:r>
              <a:rPr lang="nl-NL" sz="2500" u="sng" dirty="0">
                <a:solidFill>
                  <a:prstClr val="black"/>
                </a:solidFill>
                <a:latin typeface="Times New Roman" pitchFamily="18" charset="0"/>
                <a:cs typeface="Times New Roman" pitchFamily="18" charset="0"/>
              </a:rPr>
              <a:t>Bài làm:</a:t>
            </a:r>
          </a:p>
          <a:p>
            <a:pPr lvl="0" algn="just">
              <a:lnSpc>
                <a:spcPct val="150000"/>
              </a:lnSpc>
            </a:pPr>
            <a:r>
              <a:rPr lang="nl-NL" sz="2000" dirty="0">
                <a:solidFill>
                  <a:prstClr val="black"/>
                </a:solidFill>
                <a:latin typeface="Times New Roman" pitchFamily="18" charset="0"/>
                <a:cs typeface="Times New Roman" pitchFamily="18" charset="0"/>
              </a:rPr>
              <a:t>a. Tháng đầu mỗi người thu được: </a:t>
            </a:r>
          </a:p>
          <a:p>
            <a:pPr lvl="0" algn="just">
              <a:lnSpc>
                <a:spcPct val="150000"/>
              </a:lnSpc>
            </a:pPr>
            <a:r>
              <a:rPr lang="nl-NL" sz="2000" dirty="0">
                <a:solidFill>
                  <a:prstClr val="black"/>
                </a:solidFill>
                <a:latin typeface="Times New Roman" pitchFamily="18" charset="0"/>
                <a:cs typeface="Times New Roman" pitchFamily="18" charset="0"/>
              </a:rPr>
              <a:t>Tháng thứ hai mỗi người  thu được: </a:t>
            </a:r>
            <a:endParaRPr lang="en-US" sz="2000" dirty="0">
              <a:solidFill>
                <a:prstClr val="black"/>
              </a:solidFill>
              <a:latin typeface="Times New Roman" pitchFamily="18" charset="0"/>
              <a:cs typeface="Times New Roman" pitchFamily="18" charset="0"/>
            </a:endParaRPr>
          </a:p>
          <a:p>
            <a:pPr lvl="0" algn="just">
              <a:lnSpc>
                <a:spcPct val="150000"/>
              </a:lnSpc>
            </a:pPr>
            <a:r>
              <a:rPr lang="en-US" sz="2000" dirty="0">
                <a:solidFill>
                  <a:prstClr val="black"/>
                </a:solidFill>
                <a:latin typeface="Times New Roman" pitchFamily="18" charset="0"/>
                <a:cs typeface="Times New Roman" pitchFamily="18" charset="0"/>
              </a:rPr>
              <a:t>b. Số tiền thu được của mỗi người trong hai tháng được biểu thị: </a:t>
            </a:r>
          </a:p>
        </p:txBody>
      </p:sp>
      <p:graphicFrame>
        <p:nvGraphicFramePr>
          <p:cNvPr id="13" name="Object 12"/>
          <p:cNvGraphicFramePr>
            <a:graphicFrameLocks noChangeAspect="1"/>
          </p:cNvGraphicFramePr>
          <p:nvPr>
            <p:extLst>
              <p:ext uri="{D42A27DB-BD31-4B8C-83A1-F6EECF244321}">
                <p14:modId xmlns:p14="http://schemas.microsoft.com/office/powerpoint/2010/main" val="3991543801"/>
              </p:ext>
            </p:extLst>
          </p:nvPr>
        </p:nvGraphicFramePr>
        <p:xfrm>
          <a:off x="5562600" y="2667020"/>
          <a:ext cx="381000" cy="655637"/>
        </p:xfrm>
        <a:graphic>
          <a:graphicData uri="http://schemas.openxmlformats.org/presentationml/2006/ole">
            <mc:AlternateContent xmlns:mc="http://schemas.openxmlformats.org/markup-compatibility/2006">
              <mc:Choice xmlns:v="urn:schemas-microsoft-com:vml" Requires="v">
                <p:oleObj spid="_x0000_s3249" name="Equation" r:id="rId4" imgW="380880" imgH="655560" progId="Equation.DSMT4">
                  <p:embed/>
                </p:oleObj>
              </mc:Choice>
              <mc:Fallback>
                <p:oleObj name="Equation" r:id="rId4" imgW="380880" imgH="655560" progId="Equation.DSMT4">
                  <p:embed/>
                  <p:pic>
                    <p:nvPicPr>
                      <p:cNvPr id="0" name=""/>
                      <p:cNvPicPr/>
                      <p:nvPr/>
                    </p:nvPicPr>
                    <p:blipFill>
                      <a:blip r:embed="rId5"/>
                      <a:stretch>
                        <a:fillRect/>
                      </a:stretch>
                    </p:blipFill>
                    <p:spPr>
                      <a:xfrm>
                        <a:off x="5562600" y="2667020"/>
                        <a:ext cx="381000" cy="6556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52725889"/>
              </p:ext>
            </p:extLst>
          </p:nvPr>
        </p:nvGraphicFramePr>
        <p:xfrm>
          <a:off x="5638800" y="3664527"/>
          <a:ext cx="304800" cy="609600"/>
        </p:xfrm>
        <a:graphic>
          <a:graphicData uri="http://schemas.openxmlformats.org/presentationml/2006/ole">
            <mc:AlternateContent xmlns:mc="http://schemas.openxmlformats.org/markup-compatibility/2006">
              <mc:Choice xmlns:v="urn:schemas-microsoft-com:vml" Requires="v">
                <p:oleObj spid="_x0000_s3250" name="Equation" r:id="rId6" imgW="304920" imgH="609480" progId="Equation.DSMT4">
                  <p:embed/>
                </p:oleObj>
              </mc:Choice>
              <mc:Fallback>
                <p:oleObj name="Equation" r:id="rId6" imgW="304920" imgH="609480" progId="Equation.DSMT4">
                  <p:embed/>
                  <p:pic>
                    <p:nvPicPr>
                      <p:cNvPr id="0" name=""/>
                      <p:cNvPicPr/>
                      <p:nvPr/>
                    </p:nvPicPr>
                    <p:blipFill>
                      <a:blip r:embed="rId7"/>
                      <a:stretch>
                        <a:fillRect/>
                      </a:stretch>
                    </p:blipFill>
                    <p:spPr>
                      <a:xfrm>
                        <a:off x="5638800" y="3664527"/>
                        <a:ext cx="304800" cy="6096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98689408"/>
              </p:ext>
            </p:extLst>
          </p:nvPr>
        </p:nvGraphicFramePr>
        <p:xfrm>
          <a:off x="5867410" y="4876800"/>
          <a:ext cx="1227137" cy="831850"/>
        </p:xfrm>
        <a:graphic>
          <a:graphicData uri="http://schemas.openxmlformats.org/presentationml/2006/ole">
            <mc:AlternateContent xmlns:mc="http://schemas.openxmlformats.org/markup-compatibility/2006">
              <mc:Choice xmlns:v="urn:schemas-microsoft-com:vml" Requires="v">
                <p:oleObj spid="_x0000_s3251" name="Equation" r:id="rId8" imgW="1227240" imgH="831960" progId="Equation.DSMT4">
                  <p:embed/>
                </p:oleObj>
              </mc:Choice>
              <mc:Fallback>
                <p:oleObj name="Equation" r:id="rId8" imgW="1227240" imgH="831960" progId="Equation.DSMT4">
                  <p:embed/>
                  <p:pic>
                    <p:nvPicPr>
                      <p:cNvPr id="0" name=""/>
                      <p:cNvPicPr/>
                      <p:nvPr/>
                    </p:nvPicPr>
                    <p:blipFill>
                      <a:blip r:embed="rId9"/>
                      <a:stretch>
                        <a:fillRect/>
                      </a:stretch>
                    </p:blipFill>
                    <p:spPr>
                      <a:xfrm>
                        <a:off x="5867410" y="4876800"/>
                        <a:ext cx="1227137" cy="83185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12523301"/>
              </p:ext>
            </p:extLst>
          </p:nvPr>
        </p:nvGraphicFramePr>
        <p:xfrm>
          <a:off x="1546426" y="3598719"/>
          <a:ext cx="282374" cy="485919"/>
        </p:xfrm>
        <a:graphic>
          <a:graphicData uri="http://schemas.openxmlformats.org/presentationml/2006/ole">
            <mc:AlternateContent xmlns:mc="http://schemas.openxmlformats.org/markup-compatibility/2006">
              <mc:Choice xmlns:v="urn:schemas-microsoft-com:vml" Requires="v">
                <p:oleObj spid="_x0000_s3252" name="Equation" r:id="rId10" imgW="380880" imgH="655560" progId="Equation.DSMT4">
                  <p:embed/>
                </p:oleObj>
              </mc:Choice>
              <mc:Fallback>
                <p:oleObj name="Equation" r:id="rId10" imgW="380880" imgH="655560" progId="Equation.DSMT4">
                  <p:embed/>
                  <p:pic>
                    <p:nvPicPr>
                      <p:cNvPr id="0" name=""/>
                      <p:cNvPicPr/>
                      <p:nvPr/>
                    </p:nvPicPr>
                    <p:blipFill>
                      <a:blip r:embed="rId11"/>
                      <a:stretch>
                        <a:fillRect/>
                      </a:stretch>
                    </p:blipFill>
                    <p:spPr>
                      <a:xfrm>
                        <a:off x="1546426" y="3598719"/>
                        <a:ext cx="282374" cy="48591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74747087"/>
              </p:ext>
            </p:extLst>
          </p:nvPr>
        </p:nvGraphicFramePr>
        <p:xfrm>
          <a:off x="2209800" y="4191000"/>
          <a:ext cx="228600" cy="457200"/>
        </p:xfrm>
        <a:graphic>
          <a:graphicData uri="http://schemas.openxmlformats.org/presentationml/2006/ole">
            <mc:AlternateContent xmlns:mc="http://schemas.openxmlformats.org/markup-compatibility/2006">
              <mc:Choice xmlns:v="urn:schemas-microsoft-com:vml" Requires="v">
                <p:oleObj spid="_x0000_s3253" name="Equation" r:id="rId12" imgW="139680" imgH="393480" progId="Equation.DSMT4">
                  <p:embed/>
                </p:oleObj>
              </mc:Choice>
              <mc:Fallback>
                <p:oleObj name="Equation" r:id="rId12" imgW="139680" imgH="393480" progId="Equation.DSMT4">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4191000"/>
                        <a:ext cx="228600" cy="457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20908296"/>
      </p:ext>
    </p:extLst>
  </p:cSld>
  <p:clrMapOvr>
    <a:masterClrMapping/>
  </p:clrMapOvr>
  <p:transition spd="slow">
    <p:push dir="u"/>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7835" y="1045458"/>
            <a:ext cx="4926349" cy="630942"/>
          </a:xfrm>
          <a:prstGeom prst="rect">
            <a:avLst/>
          </a:prstGeom>
          <a:noFill/>
        </p:spPr>
        <p:txBody>
          <a:bodyPr wrap="none" rtlCol="0">
            <a:spAutoFit/>
          </a:bodyPr>
          <a:lstStyle/>
          <a:p>
            <a:r>
              <a:rPr lang="en-US" sz="3500" b="1" dirty="0">
                <a:solidFill>
                  <a:srgbClr val="FF0000"/>
                </a:solidFill>
                <a:latin typeface="Times New Roman" pitchFamily="18" charset="0"/>
                <a:cs typeface="Times New Roman" pitchFamily="18" charset="0"/>
              </a:rPr>
              <a:t>1. Phép cộng hai phân số</a:t>
            </a:r>
          </a:p>
        </p:txBody>
      </p:sp>
      <p:sp>
        <p:nvSpPr>
          <p:cNvPr id="7" name="Bevel 6"/>
          <p:cNvSpPr/>
          <p:nvPr/>
        </p:nvSpPr>
        <p:spPr>
          <a:xfrm>
            <a:off x="700898" y="457200"/>
            <a:ext cx="7757301" cy="630942"/>
          </a:xfrm>
          <a:prstGeom prst="beve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Bài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4</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PHÉP </a:t>
            </a:r>
            <a:r>
              <a:rPr lang="en-US"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CỘNG VÀ PHÉP TRỪ</a:t>
            </a:r>
            <a:r>
              <a:rPr lang="vi-VN" sz="26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PHÂN SỐ</a:t>
            </a:r>
          </a:p>
        </p:txBody>
      </p:sp>
      <p:sp>
        <p:nvSpPr>
          <p:cNvPr id="9" name="AutoShape 6" descr="File thiết kế áo thời trang - qoobee nháy mắt thắc mắc - 123Design.o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228600" y="4191000"/>
            <a:ext cx="449162" cy="369332"/>
          </a:xfrm>
          <a:prstGeom prst="rect">
            <a:avLst/>
          </a:prstGeom>
          <a:noFill/>
        </p:spPr>
        <p:txBody>
          <a:bodyPr wrap="none" rtlCol="0">
            <a:spAutoFit/>
          </a:bodyPr>
          <a:lstStyle/>
          <a:p>
            <a:r>
              <a:rPr lang="en-US" dirty="0"/>
              <a:t>     </a:t>
            </a:r>
          </a:p>
        </p:txBody>
      </p:sp>
      <p:sp>
        <p:nvSpPr>
          <p:cNvPr id="20" name="TextBox 19"/>
          <p:cNvSpPr txBox="1"/>
          <p:nvPr/>
        </p:nvSpPr>
        <p:spPr>
          <a:xfrm>
            <a:off x="1600210" y="3733800"/>
            <a:ext cx="780983" cy="369332"/>
          </a:xfrm>
          <a:prstGeom prst="rect">
            <a:avLst/>
          </a:prstGeom>
          <a:noFill/>
        </p:spPr>
        <p:txBody>
          <a:bodyPr wrap="none" rtlCol="0">
            <a:spAutoFit/>
          </a:bodyPr>
          <a:lstStyle/>
          <a:p>
            <a:r>
              <a:rPr lang="en-US" dirty="0"/>
              <a:t>Ví dụ: </a:t>
            </a:r>
          </a:p>
        </p:txBody>
      </p:sp>
      <p:pic>
        <p:nvPicPr>
          <p:cNvPr id="82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35" y="1704207"/>
            <a:ext cx="7708811" cy="515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Alternate Process 22"/>
          <p:cNvSpPr/>
          <p:nvPr/>
        </p:nvSpPr>
        <p:spPr>
          <a:xfrm>
            <a:off x="2174851" y="2315567"/>
            <a:ext cx="5043368" cy="49244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latin typeface="Times New Roman" pitchFamily="18" charset="0"/>
                <a:cs typeface="Times New Roman" pitchFamily="18" charset="0"/>
              </a:rPr>
              <a:t>Quy tắc cộng hai phân số cùng mẫu:</a:t>
            </a:r>
          </a:p>
        </p:txBody>
      </p:sp>
      <p:sp>
        <p:nvSpPr>
          <p:cNvPr id="24" name="Round Diagonal Corner Rectangle 23"/>
          <p:cNvSpPr/>
          <p:nvPr/>
        </p:nvSpPr>
        <p:spPr>
          <a:xfrm>
            <a:off x="2381183" y="2895600"/>
            <a:ext cx="4648200" cy="1819364"/>
          </a:xfrm>
          <a:prstGeom prst="round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3000" dirty="0">
                <a:latin typeface="Times New Roman" pitchFamily="18" charset="0"/>
                <a:cs typeface="Times New Roman" pitchFamily="18" charset="0"/>
              </a:rPr>
              <a:t>Muốn cộng hai phân số có cùng mẫu số, ta cộng tử số</a:t>
            </a:r>
          </a:p>
          <a:p>
            <a:pPr algn="just"/>
            <a:r>
              <a:rPr lang="en-US" sz="3000" dirty="0">
                <a:latin typeface="Times New Roman" pitchFamily="18" charset="0"/>
                <a:cs typeface="Times New Roman" pitchFamily="18" charset="0"/>
              </a:rPr>
              <a:t> với nhau và giữ nguyên</a:t>
            </a:r>
          </a:p>
          <a:p>
            <a:pPr algn="just"/>
            <a:r>
              <a:rPr lang="en-US" sz="3000" dirty="0">
                <a:latin typeface="Times New Roman" pitchFamily="18" charset="0"/>
                <a:cs typeface="Times New Roman" pitchFamily="18" charset="0"/>
              </a:rPr>
              <a:t> mẫu số.</a:t>
            </a:r>
          </a:p>
        </p:txBody>
      </p:sp>
    </p:spTree>
    <p:extLst>
      <p:ext uri="{BB962C8B-B14F-4D97-AF65-F5344CB8AC3E}">
        <p14:creationId xmlns:p14="http://schemas.microsoft.com/office/powerpoint/2010/main" val="347569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TotalTime>
  <Words>1628</Words>
  <Application>Microsoft Office PowerPoint</Application>
  <PresentationFormat>On-screen Show (4:3)</PresentationFormat>
  <Paragraphs>237</Paragraphs>
  <Slides>45</Slides>
  <Notes>1</Notes>
  <HiddenSlides>0</HiddenSlides>
  <MMClips>8</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3</vt:i4>
      </vt:variant>
      <vt:variant>
        <vt:lpstr>Slide Titles</vt:lpstr>
      </vt:variant>
      <vt:variant>
        <vt:i4>45</vt:i4>
      </vt:variant>
    </vt:vector>
  </HeadingPairs>
  <TitlesOfParts>
    <vt:vector size="64" baseType="lpstr">
      <vt:lpstr>Arial</vt:lpstr>
      <vt:lpstr>.VnTime</vt:lpstr>
      <vt:lpstr>Calibri Light</vt:lpstr>
      <vt:lpstr>VNI-Times</vt:lpstr>
      <vt:lpstr>Wingdings 2</vt:lpstr>
      <vt:lpstr>Times New Roman</vt:lpstr>
      <vt:lpstr>Calibri</vt:lpstr>
      <vt:lpstr>Cambria Math</vt:lpstr>
      <vt:lpstr>Office Theme</vt:lpstr>
      <vt:lpstr>1_Office Theme</vt:lpstr>
      <vt:lpstr>2_Office Theme</vt:lpstr>
      <vt:lpstr>3_Office Theme</vt:lpstr>
      <vt:lpstr>4_Office Theme</vt:lpstr>
      <vt:lpstr>5_Office Theme</vt:lpstr>
      <vt:lpstr>6_Office Theme</vt:lpstr>
      <vt:lpstr>7_Office Theme</vt:lpstr>
      <vt:lpstr>Clip</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MAYTINH</cp:lastModifiedBy>
  <cp:revision>158</cp:revision>
  <dcterms:created xsi:type="dcterms:W3CDTF">2006-08-16T00:00:00Z</dcterms:created>
  <dcterms:modified xsi:type="dcterms:W3CDTF">2021-08-23T10:58:29Z</dcterms:modified>
</cp:coreProperties>
</file>