
<file path=[Content_Types].xml><?xml version="1.0" encoding="utf-8"?>
<Types xmlns="http://schemas.openxmlformats.org/package/2006/content-types">
  <Default Extension="png" ContentType="image/png"/>
  <Default Extension="mp3" ContentType="audio/unknown"/>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5.wav" ContentType="audio/x-wav"/>
  <Override PartName="/ppt/media/audio6.wav" ContentType="audio/x-wav"/>
  <Override PartName="/ppt/media/audio7.wav" ContentType="audio/x-wav"/>
  <Override PartName="/ppt/media/audio8.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9.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80" r:id="rId2"/>
    <p:sldId id="281" r:id="rId3"/>
    <p:sldId id="259" r:id="rId4"/>
    <p:sldId id="315" r:id="rId5"/>
    <p:sldId id="317" r:id="rId6"/>
    <p:sldId id="347" r:id="rId7"/>
    <p:sldId id="348" r:id="rId8"/>
    <p:sldId id="349" r:id="rId9"/>
    <p:sldId id="350" r:id="rId10"/>
    <p:sldId id="351" r:id="rId11"/>
    <p:sldId id="352" r:id="rId12"/>
    <p:sldId id="318" r:id="rId13"/>
    <p:sldId id="353" r:id="rId14"/>
    <p:sldId id="354" r:id="rId15"/>
    <p:sldId id="355" r:id="rId16"/>
    <p:sldId id="320" r:id="rId17"/>
    <p:sldId id="321" r:id="rId18"/>
    <p:sldId id="322" r:id="rId19"/>
    <p:sldId id="356" r:id="rId20"/>
    <p:sldId id="357" r:id="rId21"/>
    <p:sldId id="323" r:id="rId22"/>
    <p:sldId id="358" r:id="rId23"/>
    <p:sldId id="324" r:id="rId24"/>
    <p:sldId id="359" r:id="rId25"/>
    <p:sldId id="325" r:id="rId26"/>
    <p:sldId id="329" r:id="rId27"/>
    <p:sldId id="360" r:id="rId28"/>
    <p:sldId id="361" r:id="rId29"/>
    <p:sldId id="362" r:id="rId30"/>
    <p:sldId id="363" r:id="rId31"/>
    <p:sldId id="364" r:id="rId32"/>
    <p:sldId id="369" r:id="rId33"/>
    <p:sldId id="328" r:id="rId34"/>
    <p:sldId id="370" r:id="rId35"/>
    <p:sldId id="385" r:id="rId36"/>
    <p:sldId id="371" r:id="rId37"/>
    <p:sldId id="372" r:id="rId38"/>
    <p:sldId id="373" r:id="rId39"/>
    <p:sldId id="374" r:id="rId40"/>
    <p:sldId id="375" r:id="rId41"/>
    <p:sldId id="377" r:id="rId42"/>
    <p:sldId id="378" r:id="rId43"/>
    <p:sldId id="381" r:id="rId44"/>
    <p:sldId id="384" r:id="rId45"/>
    <p:sldId id="386" r:id="rId46"/>
    <p:sldId id="388" r:id="rId47"/>
    <p:sldId id="389" r:id="rId48"/>
    <p:sldId id="391" r:id="rId49"/>
    <p:sldId id="390" r:id="rId50"/>
    <p:sldId id="392" r:id="rId51"/>
    <p:sldId id="393" r:id="rId52"/>
    <p:sldId id="394" r:id="rId53"/>
    <p:sldId id="395" r:id="rId54"/>
    <p:sldId id="396" r:id="rId55"/>
    <p:sldId id="397" r:id="rId56"/>
    <p:sldId id="398" r:id="rId57"/>
    <p:sldId id="399" r:id="rId58"/>
    <p:sldId id="400" r:id="rId59"/>
    <p:sldId id="331" r:id="rId60"/>
    <p:sldId id="401" r:id="rId61"/>
    <p:sldId id="402" r:id="rId62"/>
    <p:sldId id="403" r:id="rId63"/>
    <p:sldId id="409" r:id="rId64"/>
    <p:sldId id="410" r:id="rId65"/>
    <p:sldId id="411" r:id="rId66"/>
    <p:sldId id="412" r:id="rId67"/>
    <p:sldId id="413" r:id="rId68"/>
    <p:sldId id="414" r:id="rId69"/>
    <p:sldId id="418" r:id="rId70"/>
    <p:sldId id="314" r:id="rId71"/>
    <p:sldId id="420" r:id="rId72"/>
    <p:sldId id="421" r:id="rId73"/>
    <p:sldId id="422" r:id="rId74"/>
    <p:sldId id="423" r:id="rId75"/>
    <p:sldId id="424" r:id="rId76"/>
    <p:sldId id="425" r:id="rId77"/>
    <p:sldId id="426" r:id="rId78"/>
    <p:sldId id="427" r:id="rId79"/>
    <p:sldId id="346"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006600"/>
    <a:srgbClr val="99FF99"/>
    <a:srgbClr val="0000FF"/>
    <a:srgbClr val="FF33CC"/>
    <a:srgbClr val="00CC66"/>
    <a:srgbClr val="0066FF"/>
    <a:srgbClr val="6600FF"/>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456" y="-2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AC4C2364-E8D1-442E-A81B-9C60E908AE18}" type="datetimeFigureOut">
              <a:rPr lang="en-US"/>
              <a:pPr>
                <a:defRPr/>
              </a:pPr>
              <a:t>8/12/2021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CC38013D-3921-4301-833E-0A12E5AB5970}" type="slidenum">
              <a:rPr lang="en-US"/>
              <a:pPr>
                <a:defRPr/>
              </a:pPr>
              <a:t>‹#›</a:t>
            </a:fld>
            <a:endParaRPr lang="en-US"/>
          </a:p>
        </p:txBody>
      </p:sp>
    </p:spTree>
    <p:extLst>
      <p:ext uri="{BB962C8B-B14F-4D97-AF65-F5344CB8AC3E}">
        <p14:creationId xmlns:p14="http://schemas.microsoft.com/office/powerpoint/2010/main" val="3581186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9A5324-5A6B-43A9-9300-82678B683D90}" type="datetimeFigureOut">
              <a:rPr lang="en-US"/>
              <a:pPr>
                <a:defRPr/>
              </a:pPr>
              <a:t>8/12/2021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D1E0E8-DF95-40AB-A73F-E451A479AF1F}" type="slidenum">
              <a:rPr lang="en-US"/>
              <a:pPr>
                <a:defRPr/>
              </a:pPr>
              <a:t>‹#›</a:t>
            </a:fld>
            <a:endParaRPr lang="en-US"/>
          </a:p>
        </p:txBody>
      </p:sp>
    </p:spTree>
    <p:extLst>
      <p:ext uri="{BB962C8B-B14F-4D97-AF65-F5344CB8AC3E}">
        <p14:creationId xmlns:p14="http://schemas.microsoft.com/office/powerpoint/2010/main" val="380424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F12F94-D566-4DDE-9F8A-CC2738A0054D}" type="datetimeFigureOut">
              <a:rPr lang="en-US"/>
              <a:pPr>
                <a:defRPr/>
              </a:pPr>
              <a:t>8/12/2021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BED26A-AB69-4A11-B7C4-2EA5BDE24663}" type="slidenum">
              <a:rPr lang="en-US"/>
              <a:pPr>
                <a:defRPr/>
              </a:pPr>
              <a:t>‹#›</a:t>
            </a:fld>
            <a:endParaRPr lang="en-US"/>
          </a:p>
        </p:txBody>
      </p:sp>
    </p:spTree>
    <p:extLst>
      <p:ext uri="{BB962C8B-B14F-4D97-AF65-F5344CB8AC3E}">
        <p14:creationId xmlns:p14="http://schemas.microsoft.com/office/powerpoint/2010/main" val="3561021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8F836F-39DA-45C9-A45A-D8F9968B146E}" type="datetimeFigureOut">
              <a:rPr lang="en-US"/>
              <a:pPr>
                <a:defRPr/>
              </a:pPr>
              <a:t>8/12/2021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7DA684-92EE-4D08-A558-D4DA2AD9362D}" type="slidenum">
              <a:rPr lang="en-US"/>
              <a:pPr>
                <a:defRPr/>
              </a:pPr>
              <a:t>‹#›</a:t>
            </a:fld>
            <a:endParaRPr lang="en-US"/>
          </a:p>
        </p:txBody>
      </p:sp>
    </p:spTree>
    <p:extLst>
      <p:ext uri="{BB962C8B-B14F-4D97-AF65-F5344CB8AC3E}">
        <p14:creationId xmlns:p14="http://schemas.microsoft.com/office/powerpoint/2010/main" val="18540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134404-F422-474E-8665-02B2CA67C598}" type="datetimeFigureOut">
              <a:rPr lang="en-US"/>
              <a:pPr>
                <a:defRPr/>
              </a:pPr>
              <a:t>8/12/2021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F7B4D-D0CF-4581-A78B-B5976DFB34E8}" type="slidenum">
              <a:rPr lang="en-US"/>
              <a:pPr>
                <a:defRPr/>
              </a:pPr>
              <a:t>‹#›</a:t>
            </a:fld>
            <a:endParaRPr lang="en-US"/>
          </a:p>
        </p:txBody>
      </p:sp>
    </p:spTree>
    <p:extLst>
      <p:ext uri="{BB962C8B-B14F-4D97-AF65-F5344CB8AC3E}">
        <p14:creationId xmlns:p14="http://schemas.microsoft.com/office/powerpoint/2010/main" val="30750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F99E5A8-AF3E-41B8-983C-8A8BA3C61DB0}" type="datetimeFigureOut">
              <a:rPr lang="en-US"/>
              <a:pPr>
                <a:defRPr/>
              </a:pPr>
              <a:t>8/12/2021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2FB4E7-5DE3-465C-A188-DB93A18A5506}" type="slidenum">
              <a:rPr lang="en-US"/>
              <a:pPr>
                <a:defRPr/>
              </a:pPr>
              <a:t>‹#›</a:t>
            </a:fld>
            <a:endParaRPr lang="en-US"/>
          </a:p>
        </p:txBody>
      </p:sp>
    </p:spTree>
    <p:extLst>
      <p:ext uri="{BB962C8B-B14F-4D97-AF65-F5344CB8AC3E}">
        <p14:creationId xmlns:p14="http://schemas.microsoft.com/office/powerpoint/2010/main" val="343493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ED1FD9-24F2-4879-AFFF-1B1607CE3FFE}" type="datetimeFigureOut">
              <a:rPr lang="en-US"/>
              <a:pPr>
                <a:defRPr/>
              </a:pPr>
              <a:t>8/12/2021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C5A31C-73F5-44EE-B44D-3FC2D647218F}" type="slidenum">
              <a:rPr lang="en-US"/>
              <a:pPr>
                <a:defRPr/>
              </a:pPr>
              <a:t>‹#›</a:t>
            </a:fld>
            <a:endParaRPr lang="en-US"/>
          </a:p>
        </p:txBody>
      </p:sp>
    </p:spTree>
    <p:extLst>
      <p:ext uri="{BB962C8B-B14F-4D97-AF65-F5344CB8AC3E}">
        <p14:creationId xmlns:p14="http://schemas.microsoft.com/office/powerpoint/2010/main" val="31742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DBD8566-82CB-49E2-8B34-D6EFB6D684EC}" type="datetimeFigureOut">
              <a:rPr lang="en-US"/>
              <a:pPr>
                <a:defRPr/>
              </a:pPr>
              <a:t>8/12/2021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377B0E-C315-451F-B9C2-C0F13C933554}" type="slidenum">
              <a:rPr lang="en-US"/>
              <a:pPr>
                <a:defRPr/>
              </a:pPr>
              <a:t>‹#›</a:t>
            </a:fld>
            <a:endParaRPr lang="en-US"/>
          </a:p>
        </p:txBody>
      </p:sp>
    </p:spTree>
    <p:extLst>
      <p:ext uri="{BB962C8B-B14F-4D97-AF65-F5344CB8AC3E}">
        <p14:creationId xmlns:p14="http://schemas.microsoft.com/office/powerpoint/2010/main" val="66961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7793282-FE10-454D-9EDD-191C057BA3B9}" type="datetimeFigureOut">
              <a:rPr lang="en-US"/>
              <a:pPr>
                <a:defRPr/>
              </a:pPr>
              <a:t>8/12/2021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5638708-E1E7-4A5E-BCE1-431EF8693D20}" type="slidenum">
              <a:rPr lang="en-US"/>
              <a:pPr>
                <a:defRPr/>
              </a:pPr>
              <a:t>‹#›</a:t>
            </a:fld>
            <a:endParaRPr lang="en-US"/>
          </a:p>
        </p:txBody>
      </p:sp>
    </p:spTree>
    <p:extLst>
      <p:ext uri="{BB962C8B-B14F-4D97-AF65-F5344CB8AC3E}">
        <p14:creationId xmlns:p14="http://schemas.microsoft.com/office/powerpoint/2010/main" val="238015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9B58E8-1CD6-4634-9D29-05614B05FA6A}" type="datetimeFigureOut">
              <a:rPr lang="en-US"/>
              <a:pPr>
                <a:defRPr/>
              </a:pPr>
              <a:t>8/12/2021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7A08A6-020F-47BE-A87F-4E60D166326B}" type="slidenum">
              <a:rPr lang="en-US"/>
              <a:pPr>
                <a:defRPr/>
              </a:pPr>
              <a:t>‹#›</a:t>
            </a:fld>
            <a:endParaRPr lang="en-US"/>
          </a:p>
        </p:txBody>
      </p:sp>
    </p:spTree>
    <p:extLst>
      <p:ext uri="{BB962C8B-B14F-4D97-AF65-F5344CB8AC3E}">
        <p14:creationId xmlns:p14="http://schemas.microsoft.com/office/powerpoint/2010/main" val="174010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3EA8D7-AC92-4C62-AF00-9022F2FE8C4D}" type="datetimeFigureOut">
              <a:rPr lang="en-US"/>
              <a:pPr>
                <a:defRPr/>
              </a:pPr>
              <a:t>8/12/2021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03A33C-9442-403F-92FE-B5FDB7CB16F0}" type="slidenum">
              <a:rPr lang="en-US"/>
              <a:pPr>
                <a:defRPr/>
              </a:pPr>
              <a:t>‹#›</a:t>
            </a:fld>
            <a:endParaRPr lang="en-US"/>
          </a:p>
        </p:txBody>
      </p:sp>
    </p:spTree>
    <p:extLst>
      <p:ext uri="{BB962C8B-B14F-4D97-AF65-F5344CB8AC3E}">
        <p14:creationId xmlns:p14="http://schemas.microsoft.com/office/powerpoint/2010/main" val="2103636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E3C9C6-2A7A-459E-B61E-3D8EA706B9F2}" type="datetimeFigureOut">
              <a:rPr lang="en-US"/>
              <a:pPr>
                <a:defRPr/>
              </a:pPr>
              <a:t>8/12/2021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A0CAD2-B75C-46C7-9D59-1DF9A58ACC80}" type="slidenum">
              <a:rPr lang="en-US"/>
              <a:pPr>
                <a:defRPr/>
              </a:pPr>
              <a:t>‹#›</a:t>
            </a:fld>
            <a:endParaRPr lang="en-US"/>
          </a:p>
        </p:txBody>
      </p:sp>
    </p:spTree>
    <p:extLst>
      <p:ext uri="{BB962C8B-B14F-4D97-AF65-F5344CB8AC3E}">
        <p14:creationId xmlns:p14="http://schemas.microsoft.com/office/powerpoint/2010/main" val="3890962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2618D0A-96C9-4605-862E-FE1CE074F202}" type="datetimeFigureOut">
              <a:rPr lang="en-US"/>
              <a:pPr>
                <a:defRPr/>
              </a:pPr>
              <a:t>8/12/2021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D95510F-302F-45E4-BF9E-E1D88EF4C1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5.pn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5.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gif"/><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gif"/></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microsoft.com/office/2007/relationships/hdphoto" Target="../media/hdphoto3.wdp"/><Relationship Id="rId18" Type="http://schemas.openxmlformats.org/officeDocument/2006/relationships/image" Target="../media/image31.png"/><Relationship Id="rId26" Type="http://schemas.openxmlformats.org/officeDocument/2006/relationships/slide" Target="slide7.xml"/><Relationship Id="rId3" Type="http://schemas.openxmlformats.org/officeDocument/2006/relationships/slideLayout" Target="../slideLayouts/slideLayout7.xml"/><Relationship Id="rId21"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slide" Target="slide30.xml"/><Relationship Id="rId25" Type="http://schemas.microsoft.com/office/2007/relationships/hdphoto" Target="../media/hdphoto7.wdp"/><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slide" Target="slide10.xml"/><Relationship Id="rId29" Type="http://schemas.openxmlformats.org/officeDocument/2006/relationships/slide" Target="slide32.xml"/><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slide" Target="slide29.xml"/><Relationship Id="rId24" Type="http://schemas.openxmlformats.org/officeDocument/2006/relationships/image" Target="../media/image33.png"/><Relationship Id="rId5" Type="http://schemas.openxmlformats.org/officeDocument/2006/relationships/slide" Target="slide28.xml"/><Relationship Id="rId15" Type="http://schemas.openxmlformats.org/officeDocument/2006/relationships/image" Target="../media/image30.png"/><Relationship Id="rId23" Type="http://schemas.openxmlformats.org/officeDocument/2006/relationships/slide" Target="slide11.xml"/><Relationship Id="rId28" Type="http://schemas.microsoft.com/office/2007/relationships/hdphoto" Target="../media/hdphoto8.wdp"/><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36.png"/><Relationship Id="rId4" Type="http://schemas.openxmlformats.org/officeDocument/2006/relationships/image" Target="../media/image26.jpg"/><Relationship Id="rId9" Type="http://schemas.openxmlformats.org/officeDocument/2006/relationships/image" Target="../media/image28.png"/><Relationship Id="rId14" Type="http://schemas.openxmlformats.org/officeDocument/2006/relationships/slide" Target="slide8.xml"/><Relationship Id="rId22" Type="http://schemas.microsoft.com/office/2007/relationships/hdphoto" Target="../media/hdphoto6.wdp"/><Relationship Id="rId27" Type="http://schemas.openxmlformats.org/officeDocument/2006/relationships/image" Target="../media/image34.png"/><Relationship Id="rId30"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3.mp3"/><Relationship Id="rId7"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7.xml"/><Relationship Id="rId5" Type="http://schemas.openxmlformats.org/officeDocument/2006/relationships/image" Target="../media/image37.jpg"/><Relationship Id="rId4" Type="http://schemas.openxmlformats.org/officeDocument/2006/relationships/slideLayout" Target="../slideLayouts/slideLayout7.xml"/><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microsoft.com/office/2007/relationships/media" Target="../media/media3.mp3"/><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7.jpg"/><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slide" Target="slide27.xml"/><Relationship Id="rId3" Type="http://schemas.microsoft.com/office/2007/relationships/media" Target="../media/media3.mp3"/><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7.jpg"/><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slide" Target="slide27.xml"/><Relationship Id="rId3" Type="http://schemas.microsoft.com/office/2007/relationships/media" Target="../media/media3.mp3"/><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7.jpg"/><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3.xml"/><Relationship Id="rId5" Type="http://schemas.openxmlformats.org/officeDocument/2006/relationships/image" Target="../media/image42.jpe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5.png"/><Relationship Id="rId4" Type="http://schemas.openxmlformats.org/officeDocument/2006/relationships/slide" Target="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slide" Target="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slide" Target="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slide" Target="slide13.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41.xml"/><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51.png"/><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slide" Target="slide43.xml"/><Relationship Id="rId5" Type="http://schemas.openxmlformats.org/officeDocument/2006/relationships/image" Target="../media/image44.jpg"/><Relationship Id="rId15" Type="http://schemas.openxmlformats.org/officeDocument/2006/relationships/slide" Target="slide42.xml"/><Relationship Id="rId10" Type="http://schemas.openxmlformats.org/officeDocument/2006/relationships/image" Target="../media/image48.png"/><Relationship Id="rId4" Type="http://schemas.openxmlformats.org/officeDocument/2006/relationships/notesSlide" Target="../notesSlides/notesSlide1.xml"/><Relationship Id="rId9" Type="http://schemas.openxmlformats.org/officeDocument/2006/relationships/image" Target="../media/image47.png"/><Relationship Id="rId1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slide" Target="slide40.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slide" Target="slide40.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0.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jpg"/><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0.pn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6.wav"/><Relationship Id="rId7" Type="http://schemas.openxmlformats.org/officeDocument/2006/relationships/image" Target="../media/image67.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6.gif"/><Relationship Id="rId11" Type="http://schemas.openxmlformats.org/officeDocument/2006/relationships/image" Target="../media/image71.gif"/><Relationship Id="rId5" Type="http://schemas.openxmlformats.org/officeDocument/2006/relationships/image" Target="../media/image65.gif"/><Relationship Id="rId10" Type="http://schemas.openxmlformats.org/officeDocument/2006/relationships/image" Target="../media/image70.gif"/><Relationship Id="rId4" Type="http://schemas.openxmlformats.org/officeDocument/2006/relationships/image" Target="../media/image64.png"/><Relationship Id="rId9" Type="http://schemas.openxmlformats.org/officeDocument/2006/relationships/image" Target="../media/image69.gif"/></Relationships>
</file>

<file path=ppt/slides/_rels/slide54.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audio" Target="../media/audio6.wav"/><Relationship Id="rId7" Type="http://schemas.openxmlformats.org/officeDocument/2006/relationships/image" Target="../media/image66.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5.gif"/><Relationship Id="rId11" Type="http://schemas.openxmlformats.org/officeDocument/2006/relationships/image" Target="../media/image70.gif"/><Relationship Id="rId5" Type="http://schemas.openxmlformats.org/officeDocument/2006/relationships/image" Target="../media/image64.png"/><Relationship Id="rId10" Type="http://schemas.openxmlformats.org/officeDocument/2006/relationships/image" Target="../media/image69.gif"/><Relationship Id="rId4" Type="http://schemas.openxmlformats.org/officeDocument/2006/relationships/image" Target="../media/image71.gif"/><Relationship Id="rId9" Type="http://schemas.openxmlformats.org/officeDocument/2006/relationships/image" Target="../media/image68.gif"/></Relationships>
</file>

<file path=ppt/slides/_rels/slide55.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audio" Target="../media/audio6.wav"/><Relationship Id="rId7" Type="http://schemas.openxmlformats.org/officeDocument/2006/relationships/image" Target="../media/image66.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5.gif"/><Relationship Id="rId11" Type="http://schemas.openxmlformats.org/officeDocument/2006/relationships/image" Target="../media/image70.gif"/><Relationship Id="rId5" Type="http://schemas.openxmlformats.org/officeDocument/2006/relationships/image" Target="../media/image64.png"/><Relationship Id="rId10" Type="http://schemas.openxmlformats.org/officeDocument/2006/relationships/image" Target="../media/image69.gif"/><Relationship Id="rId4" Type="http://schemas.openxmlformats.org/officeDocument/2006/relationships/image" Target="../media/image71.gif"/><Relationship Id="rId9" Type="http://schemas.openxmlformats.org/officeDocument/2006/relationships/image" Target="../media/image68.gif"/></Relationships>
</file>

<file path=ppt/slides/_rels/slide56.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audio" Target="../media/audio7.wav"/><Relationship Id="rId7" Type="http://schemas.openxmlformats.org/officeDocument/2006/relationships/image" Target="../media/image66.gif"/><Relationship Id="rId12" Type="http://schemas.openxmlformats.org/officeDocument/2006/relationships/image" Target="../media/image72.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5.gif"/><Relationship Id="rId11" Type="http://schemas.openxmlformats.org/officeDocument/2006/relationships/image" Target="../media/image70.gif"/><Relationship Id="rId5" Type="http://schemas.openxmlformats.org/officeDocument/2006/relationships/image" Target="../media/image64.png"/><Relationship Id="rId10" Type="http://schemas.openxmlformats.org/officeDocument/2006/relationships/image" Target="../media/image69.gif"/><Relationship Id="rId4" Type="http://schemas.openxmlformats.org/officeDocument/2006/relationships/image" Target="../media/image71.gif"/><Relationship Id="rId9" Type="http://schemas.openxmlformats.org/officeDocument/2006/relationships/image" Target="../media/image68.gif"/></Relationships>
</file>

<file path=ppt/slides/_rels/slide57.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2.gif"/><Relationship Id="rId3" Type="http://schemas.openxmlformats.org/officeDocument/2006/relationships/slideLayout" Target="../slideLayouts/slideLayout1.xml"/><Relationship Id="rId7" Type="http://schemas.openxmlformats.org/officeDocument/2006/relationships/image" Target="../media/image64.png"/><Relationship Id="rId12" Type="http://schemas.openxmlformats.org/officeDocument/2006/relationships/image" Target="../media/image70.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1.gif"/><Relationship Id="rId11" Type="http://schemas.openxmlformats.org/officeDocument/2006/relationships/image" Target="../media/image69.gif"/><Relationship Id="rId5" Type="http://schemas.openxmlformats.org/officeDocument/2006/relationships/audio" Target="../media/audio8.wav"/><Relationship Id="rId10" Type="http://schemas.openxmlformats.org/officeDocument/2006/relationships/image" Target="../media/image67.gif"/><Relationship Id="rId4" Type="http://schemas.openxmlformats.org/officeDocument/2006/relationships/audio" Target="../media/audio5.wav"/><Relationship Id="rId9" Type="http://schemas.openxmlformats.org/officeDocument/2006/relationships/image" Target="../media/image66.gif"/><Relationship Id="rId14" Type="http://schemas.openxmlformats.org/officeDocument/2006/relationships/image" Target="../media/image60.png"/></Relationships>
</file>

<file path=ppt/slides/_rels/slide58.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media/image74.gif"/><Relationship Id="rId7" Type="http://schemas.openxmlformats.org/officeDocument/2006/relationships/image" Target="../media/image66.gif"/><Relationship Id="rId2" Type="http://schemas.openxmlformats.org/officeDocument/2006/relationships/image" Target="../media/image73.gif"/><Relationship Id="rId1" Type="http://schemas.openxmlformats.org/officeDocument/2006/relationships/slideLayout" Target="../slideLayouts/slideLayout1.xml"/><Relationship Id="rId6" Type="http://schemas.openxmlformats.org/officeDocument/2006/relationships/image" Target="../media/image77.gif"/><Relationship Id="rId5" Type="http://schemas.openxmlformats.org/officeDocument/2006/relationships/image" Target="../media/image76.gif"/><Relationship Id="rId10" Type="http://schemas.openxmlformats.org/officeDocument/2006/relationships/image" Target="../media/image79.gif"/><Relationship Id="rId4" Type="http://schemas.openxmlformats.org/officeDocument/2006/relationships/image" Target="../media/image75.gif"/><Relationship Id="rId9" Type="http://schemas.openxmlformats.org/officeDocument/2006/relationships/image" Target="../media/image72.gif"/></Relationships>
</file>

<file path=ppt/slides/_rels/slide59.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1.jpeg"/><Relationship Id="rId7" Type="http://schemas.openxmlformats.org/officeDocument/2006/relationships/slide" Target="slide10.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8.xml"/><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2.g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2.g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2.g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slide" Target="slide10.xml"/></Relationships>
</file>

<file path=ppt/slides/_rels/slide64.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image" Target="../media/image88.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slide" Target="slide66.xml"/><Relationship Id="rId17" Type="http://schemas.openxmlformats.org/officeDocument/2006/relationships/image" Target="../media/image90.png"/><Relationship Id="rId2" Type="http://schemas.openxmlformats.org/officeDocument/2006/relationships/notesSlide" Target="../notesSlides/notesSlide7.xml"/><Relationship Id="rId16" Type="http://schemas.openxmlformats.org/officeDocument/2006/relationships/slide" Target="slide68.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7.png"/><Relationship Id="rId5" Type="http://schemas.openxmlformats.org/officeDocument/2006/relationships/image" Target="../media/image84.png"/><Relationship Id="rId15" Type="http://schemas.openxmlformats.org/officeDocument/2006/relationships/image" Target="../media/image89.png"/><Relationship Id="rId10" Type="http://schemas.openxmlformats.org/officeDocument/2006/relationships/slide" Target="slide65.xml"/><Relationship Id="rId4" Type="http://schemas.openxmlformats.org/officeDocument/2006/relationships/image" Target="../media/image83.png"/><Relationship Id="rId9" Type="http://schemas.openxmlformats.org/officeDocument/2006/relationships/image" Target="../media/image81.png"/><Relationship Id="rId14" Type="http://schemas.openxmlformats.org/officeDocument/2006/relationships/slide" Target="slide67.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slide" Target="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5.png"/><Relationship Id="rId4" Type="http://schemas.openxmlformats.org/officeDocument/2006/relationships/image" Target="../media/image14.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gif"/><Relationship Id="rId18" Type="http://schemas.openxmlformats.org/officeDocument/2006/relationships/slide" Target="slide8.xml"/><Relationship Id="rId26" Type="http://schemas.openxmlformats.org/officeDocument/2006/relationships/image" Target="../media/image109.png"/><Relationship Id="rId3" Type="http://schemas.openxmlformats.org/officeDocument/2006/relationships/slideLayout" Target="../slideLayouts/slideLayout2.xml"/><Relationship Id="rId21" Type="http://schemas.openxmlformats.org/officeDocument/2006/relationships/slide" Target="slide72.xml"/><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gif"/><Relationship Id="rId25" Type="http://schemas.openxmlformats.org/officeDocument/2006/relationships/slide" Target="slide74.xml"/><Relationship Id="rId2" Type="http://schemas.openxmlformats.org/officeDocument/2006/relationships/audio" Target="../media/media7.wma"/><Relationship Id="rId16" Type="http://schemas.openxmlformats.org/officeDocument/2006/relationships/image" Target="../media/image104.png"/><Relationship Id="rId20" Type="http://schemas.openxmlformats.org/officeDocument/2006/relationships/image" Target="../media/image60.png"/><Relationship Id="rId29" Type="http://schemas.openxmlformats.org/officeDocument/2006/relationships/slide" Target="slide76.xml"/><Relationship Id="rId1" Type="http://schemas.microsoft.com/office/2007/relationships/media" Target="../media/media7.wma"/><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08.png"/><Relationship Id="rId32" Type="http://schemas.openxmlformats.org/officeDocument/2006/relationships/image" Target="../media/image112.png"/><Relationship Id="rId5" Type="http://schemas.openxmlformats.org/officeDocument/2006/relationships/image" Target="../media/image93.png"/><Relationship Id="rId15" Type="http://schemas.openxmlformats.org/officeDocument/2006/relationships/image" Target="../media/image103.gif"/><Relationship Id="rId23" Type="http://schemas.openxmlformats.org/officeDocument/2006/relationships/slide" Target="slide73.xml"/><Relationship Id="rId28" Type="http://schemas.openxmlformats.org/officeDocument/2006/relationships/image" Target="../media/image110.png"/><Relationship Id="rId10" Type="http://schemas.openxmlformats.org/officeDocument/2006/relationships/image" Target="../media/image98.png"/><Relationship Id="rId19" Type="http://schemas.openxmlformats.org/officeDocument/2006/relationships/image" Target="../media/image106.png"/><Relationship Id="rId31" Type="http://schemas.openxmlformats.org/officeDocument/2006/relationships/slide" Target="slide77.xml"/><Relationship Id="rId4" Type="http://schemas.openxmlformats.org/officeDocument/2006/relationships/audio" Target="../media/audio9.wav"/><Relationship Id="rId9" Type="http://schemas.openxmlformats.org/officeDocument/2006/relationships/image" Target="../media/image97.png"/><Relationship Id="rId14" Type="http://schemas.openxmlformats.org/officeDocument/2006/relationships/image" Target="../media/image102.gif"/><Relationship Id="rId22" Type="http://schemas.openxmlformats.org/officeDocument/2006/relationships/image" Target="../media/image107.png"/><Relationship Id="rId27" Type="http://schemas.openxmlformats.org/officeDocument/2006/relationships/slide" Target="slide75.xml"/><Relationship Id="rId30"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slide" Target="slide71.xml"/><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slide" Target="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slide" Target="slide71.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slide" Target="slide71.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slide" Target="slide71.xm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slide" Target="slide71.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gif"/><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image" Target="../media/image12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5.png"/><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2466975" y="22226"/>
            <a:ext cx="6629400" cy="923330"/>
          </a:xfrm>
          <a:prstGeom prst="rect">
            <a:avLst/>
          </a:prstGeom>
          <a:gradFill rotWithShape="1">
            <a:gsLst>
              <a:gs pos="0">
                <a:schemeClr val="accent1"/>
              </a:gs>
              <a:gs pos="100000">
                <a:srgbClr val="FF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spcBef>
                <a:spcPct val="10000"/>
              </a:spcBef>
            </a:pPr>
            <a:r>
              <a:rPr lang="en-US" sz="5400" b="1" dirty="0" smtClean="0">
                <a:latin typeface="Times New Roman" pitchFamily="18" charset="0"/>
                <a:cs typeface="Times New Roman" pitchFamily="18" charset="0"/>
              </a:rPr>
              <a:t>TOÁN 6 </a:t>
            </a:r>
          </a:p>
        </p:txBody>
      </p:sp>
      <p:pic>
        <p:nvPicPr>
          <p:cNvPr id="2051"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404393" y="3404393"/>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5691188" y="3405187"/>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0" y="-22225"/>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0" y="6813550"/>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16" descr="Kết quả hình ảnh cho SÁCH GIÁO KHOA TOÁN 7"/>
          <p:cNvSpPr>
            <a:spLocks noChangeAspect="1" noChangeArrowheads="1"/>
          </p:cNvSpPr>
          <p:nvPr/>
        </p:nvSpPr>
        <p:spPr bwMode="auto">
          <a:xfrm>
            <a:off x="155575" y="-11430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 name="AutoShape 18" descr="Kết quả hình ảnh cho SÁCH GIÁO KHOA TOÁN 7"/>
          <p:cNvSpPr>
            <a:spLocks noChangeAspect="1" noChangeArrowheads="1"/>
          </p:cNvSpPr>
          <p:nvPr/>
        </p:nvSpPr>
        <p:spPr bwMode="auto">
          <a:xfrm>
            <a:off x="307975" y="-990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Text Box 13"/>
          <p:cNvSpPr txBox="1">
            <a:spLocks noChangeArrowheads="1"/>
          </p:cNvSpPr>
          <p:nvPr/>
        </p:nvSpPr>
        <p:spPr bwMode="auto">
          <a:xfrm>
            <a:off x="1237438" y="2133600"/>
            <a:ext cx="7010400" cy="1200329"/>
          </a:xfrm>
          <a:prstGeom prst="rect">
            <a:avLst/>
          </a:prstGeom>
          <a:noFill/>
          <a:ln>
            <a:noFill/>
          </a:ln>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spcBef>
                <a:spcPct val="10000"/>
              </a:spcBef>
            </a:pP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3: PHÉP CỘNG VÀ PHÉP TRỪ HAI SỐ NGUYÊN</a:t>
            </a:r>
          </a:p>
        </p:txBody>
      </p:sp>
      <p:sp>
        <p:nvSpPr>
          <p:cNvPr id="16" name="Text Box 13"/>
          <p:cNvSpPr txBox="1">
            <a:spLocks noChangeArrowheads="1"/>
          </p:cNvSpPr>
          <p:nvPr/>
        </p:nvSpPr>
        <p:spPr bwMode="auto">
          <a:xfrm>
            <a:off x="-304800" y="5181600"/>
            <a:ext cx="4342365" cy="646331"/>
          </a:xfrm>
          <a:prstGeom prst="rect">
            <a:avLst/>
          </a:prstGeom>
          <a:noFill/>
          <a:ln>
            <a:noFill/>
          </a:ln>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ct val="10000"/>
              </a:spcBef>
            </a:pPr>
            <a:r>
              <a:rPr lang="en-US" sz="3600" b="1" dirty="0" err="1" smtClean="0">
                <a:latin typeface="Times New Roman" pitchFamily="18" charset="0"/>
                <a:cs typeface="Times New Roman" pitchFamily="18" charset="0"/>
              </a:rPr>
              <a:t>Phạm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Ngọc</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V</a:t>
            </a:r>
            <a:r>
              <a:rPr lang="en-US" sz="3600" b="1" dirty="0" err="1" smtClean="0">
                <a:latin typeface="Times New Roman" pitchFamily="18" charset="0"/>
                <a:cs typeface="Times New Roman" pitchFamily="18" charset="0"/>
              </a:rPr>
              <a:t>ân</a:t>
            </a:r>
            <a:endParaRPr lang="en-US" sz="3600" b="1"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barn(inVertical)">
                                      <p:cBhvr>
                                        <p:cTn id="7" dur="500"/>
                                        <p:tgtEl>
                                          <p:spTgt spid="206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43205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prstClr val="white"/>
                </a:solidFill>
                <a:latin typeface="Times New Roman" pitchFamily="18" charset="0"/>
                <a:cs typeface="Times New Roman" pitchFamily="18" charset="0"/>
              </a:rPr>
              <a:t>Thực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hiện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phép</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tính</a:t>
            </a:r>
            <a:r>
              <a:rPr lang="en-US" sz="3200" b="1" dirty="0" smtClean="0">
                <a:solidFill>
                  <a:prstClr val="white"/>
                </a:solidFill>
                <a:latin typeface="Times New Roman" pitchFamily="18" charset="0"/>
                <a:cs typeface="Times New Roman" pitchFamily="18" charset="0"/>
              </a:rPr>
              <a:t>: (-99) + (-11) </a:t>
            </a:r>
            <a:endParaRPr lang="en-US" sz="3200" b="1" dirty="0">
              <a:solidFill>
                <a:prstClr val="white"/>
              </a:solidFill>
              <a:latin typeface="Times New Roman" pitchFamily="18" charset="0"/>
              <a:cs typeface="Times New Roman" pitchFamily="18" charset="0"/>
            </a:endParaRPr>
          </a:p>
        </p:txBody>
      </p:sp>
      <p:sp>
        <p:nvSpPr>
          <p:cNvPr id="5" name="Rectangle 4"/>
          <p:cNvSpPr/>
          <p:nvPr/>
        </p:nvSpPr>
        <p:spPr>
          <a:xfrm>
            <a:off x="1652588" y="4267200"/>
            <a:ext cx="5966222" cy="159226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(-99) + (-11) = - (99 + 11) = - 110</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572022" y="3013075"/>
            <a:ext cx="10416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err="1">
                <a:solidFill>
                  <a:srgbClr val="FF0000"/>
                </a:solidFill>
                <a:latin typeface="Times New Roman" pitchFamily="18" charset="0"/>
                <a:cs typeface="Times New Roman" pitchFamily="18" charset="0"/>
              </a:rPr>
              <a:t>Một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ánh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mắt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thân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bạn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kế</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bên</a:t>
            </a:r>
            <a:endParaRPr lang="en-US" sz="4800" b="1" dirty="0">
              <a:solidFill>
                <a:srgbClr val="FF0000"/>
              </a:solidFill>
              <a:latin typeface="Times New Roman" pitchFamily="18" charset="0"/>
              <a:cs typeface="Times New Roman" pitchFamily="18" charset="0"/>
            </a:endParaRP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052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43205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prstClr val="white"/>
                </a:solidFill>
                <a:latin typeface="Times New Roman" pitchFamily="18" charset="0"/>
                <a:cs typeface="Times New Roman" pitchFamily="18" charset="0"/>
              </a:rPr>
              <a:t>Thực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hiện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phép</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tính</a:t>
            </a:r>
            <a:r>
              <a:rPr lang="en-US" sz="3200" b="1" dirty="0" smtClean="0">
                <a:solidFill>
                  <a:prstClr val="white"/>
                </a:solidFill>
                <a:latin typeface="Times New Roman" pitchFamily="18" charset="0"/>
                <a:cs typeface="Times New Roman" pitchFamily="18" charset="0"/>
              </a:rPr>
              <a:t>: (-65) + (-35) </a:t>
            </a:r>
            <a:endParaRPr lang="en-US" sz="3200" b="1" dirty="0">
              <a:solidFill>
                <a:prstClr val="white"/>
              </a:solidFill>
              <a:latin typeface="Times New Roman" pitchFamily="18" charset="0"/>
              <a:cs typeface="Times New Roman" pitchFamily="18" charset="0"/>
            </a:endParaRPr>
          </a:p>
        </p:txBody>
      </p:sp>
      <p:sp>
        <p:nvSpPr>
          <p:cNvPr id="5" name="Rectangle 4"/>
          <p:cNvSpPr/>
          <p:nvPr/>
        </p:nvSpPr>
        <p:spPr>
          <a:xfrm>
            <a:off x="1652588" y="4038600"/>
            <a:ext cx="5966222" cy="143986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chemeClr val="tx1"/>
                </a:solidFill>
                <a:latin typeface="Times New Roman" pitchFamily="18" charset="0"/>
                <a:cs typeface="Times New Roman" pitchFamily="18" charset="0"/>
              </a:rPr>
              <a:t>(-65) + (-35) = -100</a:t>
            </a:r>
            <a:endParaRPr lang="en-US" sz="3200" b="1" dirty="0">
              <a:solidFill>
                <a:schemeClr val="tx1"/>
              </a:solidFill>
              <a:latin typeface="Times New Roman" pitchFamily="18" charset="0"/>
              <a:cs typeface="Times New Roman" pitchFamily="18" charset="0"/>
            </a:endParaRPr>
          </a:p>
        </p:txBody>
      </p:sp>
      <p:sp>
        <p:nvSpPr>
          <p:cNvPr id="15" name="Rectangle 14"/>
          <p:cNvSpPr>
            <a:spLocks noChangeArrowheads="1"/>
          </p:cNvSpPr>
          <p:nvPr/>
        </p:nvSpPr>
        <p:spPr bwMode="auto">
          <a:xfrm>
            <a:off x="2906320" y="3013075"/>
            <a:ext cx="3331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5 điểm cộng</a:t>
            </a: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614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4"/>
          <p:cNvSpPr txBox="1">
            <a:spLocks noChangeArrowheads="1"/>
          </p:cNvSpPr>
          <p:nvPr/>
        </p:nvSpPr>
        <p:spPr bwMode="auto">
          <a:xfrm>
            <a:off x="239233" y="1954249"/>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quen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cửa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tạp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hóa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mua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Hôm</a:t>
            </a:r>
            <a:r>
              <a:rPr lang="en-US" sz="2800" b="1" dirty="0" smtClean="0">
                <a:latin typeface="Times New Roman" pitchFamily="18" charset="0"/>
                <a:cs typeface="Times New Roman" pitchFamily="18" charset="0"/>
              </a:rPr>
              <a:t> qua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nợ</a:t>
            </a:r>
            <a:r>
              <a:rPr lang="en-US" sz="2800" b="1" dirty="0" smtClean="0">
                <a:latin typeface="Times New Roman" pitchFamily="18" charset="0"/>
                <a:cs typeface="Times New Roman" pitchFamily="18" charset="0"/>
              </a:rPr>
              <a:t> 80000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hôm</a:t>
            </a:r>
            <a:r>
              <a:rPr lang="en-US" sz="2800" b="1" dirty="0" smtClean="0">
                <a:latin typeface="Times New Roman" pitchFamily="18" charset="0"/>
                <a:cs typeface="Times New Roman" pitchFamily="18" charset="0"/>
              </a:rPr>
              <a:t> nay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nợ</a:t>
            </a:r>
            <a:r>
              <a:rPr lang="en-US" sz="2800" b="1" dirty="0" smtClean="0">
                <a:latin typeface="Times New Roman" pitchFamily="18" charset="0"/>
                <a:cs typeface="Times New Roman" pitchFamily="18" charset="0"/>
              </a:rPr>
              <a:t> 40000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Hãy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nguyên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giúp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ghi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sổ</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5" y="655674"/>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2" name="Cloud Callout 1"/>
          <p:cNvSpPr/>
          <p:nvPr/>
        </p:nvSpPr>
        <p:spPr>
          <a:xfrm>
            <a:off x="3352800" y="152400"/>
            <a:ext cx="4191000" cy="1600200"/>
          </a:xfrm>
          <a:prstGeom prst="cloudCallout">
            <a:avLst>
              <a:gd name="adj1" fmla="val -107125"/>
              <a:gd name="adj2" fmla="val 226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6600FF"/>
                </a:solidFill>
                <a:latin typeface="Times New Roman" pitchFamily="18" charset="0"/>
                <a:cs typeface="Times New Roman" pitchFamily="18" charset="0"/>
              </a:rPr>
              <a:t>ĐỐ VUI CÓ THƯỞNG</a:t>
            </a:r>
            <a:endParaRPr lang="en-US" sz="2800" b="1" dirty="0">
              <a:solidFill>
                <a:srgbClr val="6600FF"/>
              </a:solidFill>
              <a:latin typeface="Times New Roman" pitchFamily="18" charset="0"/>
              <a:cs typeface="Times New Roman" pitchFamily="18" charset="0"/>
            </a:endParaRPr>
          </a:p>
        </p:txBody>
      </p:sp>
      <p:sp>
        <p:nvSpPr>
          <p:cNvPr id="3" name="Cloud Callout 2"/>
          <p:cNvSpPr/>
          <p:nvPr/>
        </p:nvSpPr>
        <p:spPr>
          <a:xfrm>
            <a:off x="609600" y="4057379"/>
            <a:ext cx="4495800" cy="2282701"/>
          </a:xfrm>
          <a:prstGeom prst="cloudCallout">
            <a:avLst>
              <a:gd name="adj1" fmla="val 122433"/>
              <a:gd name="adj2" fmla="val 4340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6600FF"/>
                </a:solidFill>
                <a:latin typeface="Times New Roman" pitchFamily="18" charset="0"/>
                <a:cs typeface="Times New Roman" pitchFamily="18" charset="0"/>
              </a:rPr>
              <a:t>B</a:t>
            </a:r>
            <a:r>
              <a:rPr lang="en-US" sz="2400" b="1" dirty="0" err="1" smtClean="0">
                <a:solidFill>
                  <a:srgbClr val="6600FF"/>
                </a:solidFill>
                <a:latin typeface="Times New Roman" pitchFamily="18" charset="0"/>
                <a:cs typeface="Times New Roman" pitchFamily="18" charset="0"/>
              </a:rPr>
              <a:t>ạn</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nào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trả</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lời</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giúp</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nhanh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nhất</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và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đúng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thì</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tặng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quà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cho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ahihi</a:t>
            </a:r>
            <a:r>
              <a:rPr lang="en-US" sz="2400" b="1" dirty="0" smtClean="0">
                <a:solidFill>
                  <a:srgbClr val="6600FF"/>
                </a:solidFill>
                <a:latin typeface="Times New Roman" pitchFamily="18" charset="0"/>
                <a:cs typeface="Times New Roman" pitchFamily="18" charset="0"/>
              </a:rPr>
              <a:t>!</a:t>
            </a:r>
            <a:endParaRPr lang="en-US" sz="2400" b="1" dirty="0">
              <a:solidFill>
                <a:srgbClr val="66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barn(inVertical)">
                                      <p:cBhvr>
                                        <p:cTn id="24" dur="500"/>
                                        <p:tgtEl>
                                          <p:spTgt spid="92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bức tranh vẽ phong cảnh đẹp và ấn t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4" y="-26582"/>
            <a:ext cx="9172353" cy="687926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1447800" y="141766"/>
            <a:ext cx="6096000" cy="2906234"/>
          </a:xfrm>
          <a:prstGeom prst="cloudCallout">
            <a:avLst>
              <a:gd name="adj1" fmla="val -49961"/>
              <a:gd name="adj2" fmla="val 110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tiền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(- 80 000) + (- 40 000) = - (80 000 + 40 000) = - 120 000 </a:t>
            </a:r>
            <a:r>
              <a:rPr lang="en-US" sz="3200" dirty="0" err="1" smtClean="0">
                <a:latin typeface="Times New Roman" pitchFamily="18" charset="0"/>
                <a:cs typeface="Times New Roman" pitchFamily="18" charset="0"/>
              </a:rPr>
              <a:t>đồng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49150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uyệt chiêu tặng quà cho bạn gái khi yêu 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9" y="228600"/>
            <a:ext cx="9119191"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0804" y="4114800"/>
            <a:ext cx="2133600" cy="20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1073"/>
            <a:ext cx="6172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142743" y="3013075"/>
            <a:ext cx="8858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err="1">
                <a:solidFill>
                  <a:srgbClr val="FF0000"/>
                </a:solidFill>
                <a:latin typeface="Times New Roman" pitchFamily="18" charset="0"/>
                <a:cs typeface="Times New Roman" pitchFamily="18" charset="0"/>
              </a:rPr>
              <a:t>một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cái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bắt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tay</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bạn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bên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cạnh</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69238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nodeType="afterGroup">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 Chuồn Tại TPHCM Tươi Ngon Nhất Chỉ Có Ở Cảng Hải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 y="0"/>
            <a:ext cx="9169622" cy="69598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1447800"/>
            <a:ext cx="7772400" cy="2246769"/>
          </a:xfrm>
          <a:prstGeom prst="rect">
            <a:avLst/>
          </a:prstGeom>
          <a:solidFill>
            <a:schemeClr val="bg2">
              <a:lumMod val="75000"/>
            </a:schemeClr>
          </a:solidFill>
        </p:spPr>
        <p:txBody>
          <a:bodyPr wrap="square" rtlCol="0">
            <a:spAutoFit/>
          </a:bodyPr>
          <a:lstStyle/>
          <a:p>
            <a:pPr algn="just"/>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chuồn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bay </a:t>
            </a:r>
            <a:r>
              <a:rPr lang="en-US" sz="2800" b="1" dirty="0" err="1" smtClean="0">
                <a:latin typeface="Times New Roman" pitchFamily="18" charset="0"/>
                <a:cs typeface="Times New Roman" pitchFamily="18" charset="0"/>
              </a:rPr>
              <a:t>lên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khỏi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mặt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con </a:t>
            </a:r>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chuồn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đang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sâu</a:t>
            </a:r>
            <a:r>
              <a:rPr lang="en-US" sz="2800" b="1" dirty="0" smtClean="0">
                <a:latin typeface="Times New Roman" pitchFamily="18" charset="0"/>
                <a:cs typeface="Times New Roman" pitchFamily="18" charset="0"/>
              </a:rPr>
              <a:t> 2m </a:t>
            </a:r>
            <a:r>
              <a:rPr lang="en-US" sz="2800" b="1" dirty="0" err="1" smtClean="0">
                <a:latin typeface="Times New Roman" pitchFamily="18" charset="0"/>
                <a:cs typeface="Times New Roman" pitchFamily="18" charset="0"/>
              </a:rPr>
              <a:t>dưới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Nếu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bay </a:t>
            </a:r>
            <a:r>
              <a:rPr lang="en-US" sz="2800" b="1" dirty="0" err="1" smtClean="0">
                <a:latin typeface="Times New Roman" pitchFamily="18" charset="0"/>
                <a:cs typeface="Times New Roman" pitchFamily="18" charset="0"/>
              </a:rPr>
              <a:t>cao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lên</a:t>
            </a:r>
            <a:r>
              <a:rPr lang="en-US" sz="2800" b="1" dirty="0" smtClean="0">
                <a:latin typeface="Times New Roman" pitchFamily="18" charset="0"/>
                <a:cs typeface="Times New Roman" pitchFamily="18" charset="0"/>
              </a:rPr>
              <a:t> 3m </a:t>
            </a:r>
            <a:r>
              <a:rPr lang="en-US" sz="2800" b="1" dirty="0" err="1" smtClean="0">
                <a:latin typeface="Times New Roman" pitchFamily="18" charset="0"/>
                <a:cs typeface="Times New Roman" pitchFamily="18" charset="0"/>
              </a:rPr>
              <a:t>nửa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thì</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sẽ</a:t>
            </a:r>
            <a:r>
              <a:rPr lang="en-US" sz="2800" b="1" dirty="0" smtClean="0">
                <a:latin typeface="Times New Roman" pitchFamily="18" charset="0"/>
                <a:cs typeface="Times New Roman" pitchFamily="18" charset="0"/>
              </a:rPr>
              <a:t> bay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nhiêu</a:t>
            </a:r>
            <a:r>
              <a:rPr lang="en-US" sz="2800" b="1" dirty="0" smtClean="0">
                <a:latin typeface="Times New Roman" pitchFamily="18" charset="0"/>
                <a:cs typeface="Times New Roman" pitchFamily="18" charset="0"/>
              </a:rPr>
              <a:t> so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biển</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79042"/>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301" y="533400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8" name="Cloud Callout 7"/>
          <p:cNvSpPr/>
          <p:nvPr/>
        </p:nvSpPr>
        <p:spPr>
          <a:xfrm>
            <a:off x="1752600" y="3962400"/>
            <a:ext cx="2590800" cy="1752600"/>
          </a:xfrm>
          <a:prstGeom prst="cloudCallout">
            <a:avLst>
              <a:gd name="adj1" fmla="val 154817"/>
              <a:gd name="adj2" fmla="val 716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7564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25400" y="1144588"/>
            <a:ext cx="9070975" cy="13414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 name="TextBox 4"/>
          <p:cNvSpPr txBox="1">
            <a:spLocks noChangeArrowheads="1"/>
          </p:cNvSpPr>
          <p:nvPr/>
        </p:nvSpPr>
        <p:spPr bwMode="auto">
          <a:xfrm>
            <a:off x="268288" y="2506663"/>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a:latin typeface="Times New Roman" pitchFamily="18" charset="0"/>
                <a:cs typeface="Times New Roman" pitchFamily="18" charset="0"/>
              </a:rPr>
              <a:t>Trên trục số, một người bắt đầu từ điểm 0 di chuyển về bên phải (theo chiều dương) 4 đơn vị đến điểm +4, sau đó người đó đổi hướng di chuyển về bên trái 4 đơn vị.</a:t>
            </a:r>
          </a:p>
        </p:txBody>
      </p:sp>
      <p:sp>
        <p:nvSpPr>
          <p:cNvPr id="19" name="TextBox 4"/>
          <p:cNvSpPr txBox="1">
            <a:spLocks noChangeArrowheads="1"/>
          </p:cNvSpPr>
          <p:nvPr/>
        </p:nvSpPr>
        <p:spPr bwMode="auto">
          <a:xfrm>
            <a:off x="280988" y="1292225"/>
            <a:ext cx="290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FF"/>
                </a:solidFill>
                <a:latin typeface="Times New Roman" pitchFamily="18" charset="0"/>
                <a:cs typeface="Times New Roman" pitchFamily="18" charset="0"/>
              </a:rPr>
              <a:t>(+4) + (-4) = 0</a:t>
            </a:r>
          </a:p>
        </p:txBody>
      </p:sp>
      <p:sp>
        <p:nvSpPr>
          <p:cNvPr id="8"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p:cNvSpPr/>
          <p:nvPr/>
        </p:nvSpPr>
        <p:spPr>
          <a:xfrm>
            <a:off x="3352800" y="3229285"/>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dừng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lại</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điểm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a:t>
            </a:r>
          </a:p>
        </p:txBody>
      </p:sp>
      <p:sp>
        <p:nvSpPr>
          <p:cNvPr id="11" name="Cloud Callout 10"/>
          <p:cNvSpPr/>
          <p:nvPr/>
        </p:nvSpPr>
        <p:spPr>
          <a:xfrm>
            <a:off x="3416300" y="3229285"/>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a:solidFill>
                  <a:schemeClr val="tx1"/>
                </a:solidFill>
                <a:latin typeface="Times New Roman" pitchFamily="18" charset="0"/>
                <a:cs typeface="Times New Roman" pitchFamily="18" charset="0"/>
              </a:rPr>
              <a:t>Thử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nêu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quả</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phép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tính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(+4) + </a:t>
            </a:r>
            <a:r>
              <a:rPr lang="en-US" sz="2400" b="1" dirty="0" smtClean="0">
                <a:solidFill>
                  <a:schemeClr val="tx1"/>
                </a:solidFill>
                <a:latin typeface="Times New Roman" pitchFamily="18" charset="0"/>
                <a:cs typeface="Times New Roman" pitchFamily="18" charset="0"/>
              </a:rPr>
              <a:t>(- 4</a:t>
            </a:r>
            <a:r>
              <a:rPr lang="en-US" sz="2400" b="1" dirty="0">
                <a:solidFill>
                  <a:schemeClr val="tx1"/>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barn(inVertical)">
                                      <p:cBhvr>
                                        <p:cTn id="12" dur="500"/>
                                        <p:tgtEl>
                                          <p:spTgt spid="399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0" presetClass="exit" presetSubtype="0" fill="hold" grpId="1"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10243"/>
                                        </p:tgtEl>
                                        <p:attrNameLst>
                                          <p:attrName>style.visibility</p:attrName>
                                        </p:attrNameLst>
                                      </p:cBhvr>
                                      <p:to>
                                        <p:strVal val="visible"/>
                                      </p:to>
                                    </p:set>
                                    <p:animEffect transition="in" filter="barn(outVertical)">
                                      <p:cBhvr>
                                        <p:cTn id="53"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p:bldP spid="15" grpId="1"/>
      <p:bldP spid="19" grpId="0"/>
      <p:bldP spid="8" grpId="0" animBg="1"/>
      <p:bldP spid="10" grpId="0" animBg="1"/>
      <p:bldP spid="10" grpId="1"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25400" y="1046163"/>
            <a:ext cx="9045575" cy="15668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 name="TextBox 4"/>
          <p:cNvSpPr txBox="1">
            <a:spLocks noChangeArrowheads="1"/>
          </p:cNvSpPr>
          <p:nvPr/>
        </p:nvSpPr>
        <p:spPr bwMode="auto">
          <a:xfrm>
            <a:off x="268288" y="2609850"/>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0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a:t>
            </a:r>
          </a:p>
        </p:txBody>
      </p:sp>
      <p:sp>
        <p:nvSpPr>
          <p:cNvPr id="19" name="TextBox 4"/>
          <p:cNvSpPr txBox="1">
            <a:spLocks noChangeArrowheads="1"/>
          </p:cNvSpPr>
          <p:nvPr/>
        </p:nvSpPr>
        <p:spPr bwMode="auto">
          <a:xfrm>
            <a:off x="5486400" y="1554163"/>
            <a:ext cx="29083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smtClean="0">
                <a:solidFill>
                  <a:srgbClr val="0000FF"/>
                </a:solidFill>
                <a:latin typeface="Times New Roman" pitchFamily="18" charset="0"/>
                <a:cs typeface="Times New Roman" pitchFamily="18" charset="0"/>
              </a:rPr>
              <a:t>(- 4</a:t>
            </a:r>
            <a:r>
              <a:rPr lang="en-US" sz="2800" b="1" dirty="0">
                <a:solidFill>
                  <a:srgbClr val="0000FF"/>
                </a:solidFill>
                <a:latin typeface="Times New Roman" pitchFamily="18" charset="0"/>
                <a:cs typeface="Times New Roman" pitchFamily="18" charset="0"/>
              </a:rPr>
              <a:t>) + (+4) = 0</a:t>
            </a:r>
          </a:p>
        </p:txBody>
      </p:sp>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985" y="5381315"/>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loud Callout 11"/>
          <p:cNvSpPr/>
          <p:nvPr/>
        </p:nvSpPr>
        <p:spPr>
          <a:xfrm>
            <a:off x="3321788" y="3324447"/>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dừng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lại</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điểm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a:t>
            </a:r>
          </a:p>
        </p:txBody>
      </p:sp>
      <p:sp>
        <p:nvSpPr>
          <p:cNvPr id="13" name="Cloud Callout 12"/>
          <p:cNvSpPr/>
          <p:nvPr/>
        </p:nvSpPr>
        <p:spPr>
          <a:xfrm>
            <a:off x="3321788" y="3356734"/>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a:solidFill>
                  <a:schemeClr val="tx1"/>
                </a:solidFill>
                <a:latin typeface="Times New Roman" pitchFamily="18" charset="0"/>
                <a:cs typeface="Times New Roman" pitchFamily="18" charset="0"/>
              </a:rPr>
              <a:t>Thử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nêu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quả</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phép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tính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(- 4</a:t>
            </a:r>
            <a:r>
              <a:rPr lang="en-US" sz="2400" b="1" dirty="0">
                <a:solidFill>
                  <a:schemeClr val="tx1"/>
                </a:solidFill>
                <a:latin typeface="Times New Roman" pitchFamily="18" charset="0"/>
                <a:cs typeface="Times New Roman" pitchFamily="18" charset="0"/>
              </a:rPr>
              <a:t>) + </a:t>
            </a:r>
            <a:r>
              <a:rPr lang="en-US" sz="2400" b="1" dirty="0" smtClean="0">
                <a:solidFill>
                  <a:schemeClr val="tx1"/>
                </a:solidFill>
                <a:latin typeface="Times New Roman" pitchFamily="18" charset="0"/>
                <a:cs typeface="Times New Roman" pitchFamily="18" charset="0"/>
              </a:rPr>
              <a:t>(+ 4</a:t>
            </a:r>
            <a:r>
              <a:rPr lang="en-US" sz="2400" b="1" dirty="0">
                <a:solidFill>
                  <a:schemeClr val="tx1"/>
                </a:solidFill>
                <a:latin typeface="Times New Roman" pitchFamily="18" charset="0"/>
                <a:cs typeface="Times New Roman" pitchFamily="18" charset="0"/>
              </a:rPr>
              <a:t>) =?</a:t>
            </a:r>
          </a:p>
        </p:txBody>
      </p:sp>
      <p:sp>
        <p:nvSpPr>
          <p:cNvPr id="14" name="Cloud Callout 13"/>
          <p:cNvSpPr/>
          <p:nvPr/>
        </p:nvSpPr>
        <p:spPr>
          <a:xfrm>
            <a:off x="3305839" y="3356734"/>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nhận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xét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tổng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hai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số</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đối</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nhau</a:t>
            </a:r>
            <a:r>
              <a:rPr lang="en-US" sz="2400" b="1" dirty="0" smtClean="0">
                <a:solidFill>
                  <a:schemeClr val="tx1"/>
                </a:solidFill>
                <a:latin typeface="Times New Roman" pitchFamily="18" charset="0"/>
                <a:cs typeface="Times New Roman" pitchFamily="18" charset="0"/>
              </a:rPr>
              <a:t>?</a:t>
            </a:r>
            <a:endParaRPr lang="en-US"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2" grpId="0" animBg="1"/>
      <p:bldP spid="12" grpId="1" animBg="1"/>
      <p:bldP spid="13" grpId="0" animBg="1"/>
      <p:bldP spid="13" grpId="1" animBg="1"/>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2290" name="TextBox 4"/>
          <p:cNvSpPr txBox="1">
            <a:spLocks noChangeArrowheads="1"/>
          </p:cNvSpPr>
          <p:nvPr/>
        </p:nvSpPr>
        <p:spPr bwMode="auto">
          <a:xfrm>
            <a:off x="102966" y="699293"/>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1" name="TextBox 4"/>
          <p:cNvSpPr txBox="1">
            <a:spLocks noChangeArrowheads="1"/>
          </p:cNvSpPr>
          <p:nvPr/>
        </p:nvSpPr>
        <p:spPr bwMode="auto">
          <a:xfrm>
            <a:off x="228600" y="1369219"/>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a:t>
            </a:r>
          </a:p>
        </p:txBody>
      </p:sp>
      <p:sp>
        <p:nvSpPr>
          <p:cNvPr id="12" name="TextBox 4"/>
          <p:cNvSpPr txBox="1">
            <a:spLocks noChangeArrowheads="1"/>
          </p:cNvSpPr>
          <p:nvPr/>
        </p:nvSpPr>
        <p:spPr bwMode="auto">
          <a:xfrm>
            <a:off x="820977" y="3048000"/>
            <a:ext cx="7478234" cy="1200329"/>
          </a:xfrm>
          <a:prstGeom prst="rect">
            <a:avLst/>
          </a:prstGeom>
          <a:noFill/>
          <a:ln w="28575">
            <a:solidFill>
              <a:srgbClr val="00CC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600" b="1" dirty="0" err="1">
                <a:solidFill>
                  <a:srgbClr val="6600FF"/>
                </a:solidFill>
                <a:latin typeface="Times New Roman" pitchFamily="18" charset="0"/>
                <a:cs typeface="Times New Roman" pitchFamily="18" charset="0"/>
              </a:rPr>
              <a:t>Tổng</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hai</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số</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nguyên</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đối</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nhau</a:t>
            </a:r>
            <a:r>
              <a:rPr lang="en-US" sz="3600" b="1" dirty="0">
                <a:solidFill>
                  <a:srgbClr val="6600FF"/>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luôn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luôn</a:t>
            </a:r>
            <a:r>
              <a:rPr lang="en-US" sz="3600" b="1" dirty="0">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bằng</a:t>
            </a:r>
            <a:r>
              <a:rPr lang="en-US" sz="3600" b="1" dirty="0">
                <a:solidFill>
                  <a:srgbClr val="6600FF"/>
                </a:solidFill>
                <a:latin typeface="Times New Roman" pitchFamily="18" charset="0"/>
                <a:cs typeface="Times New Roman" pitchFamily="18" charset="0"/>
              </a:rPr>
              <a:t> </a:t>
            </a:r>
            <a:r>
              <a:rPr lang="en-US" sz="3600" b="1" dirty="0" smtClean="0">
                <a:solidFill>
                  <a:srgbClr val="6600FF"/>
                </a:solidFill>
                <a:latin typeface="Times New Roman" pitchFamily="18" charset="0"/>
                <a:cs typeface="Times New Roman" pitchFamily="18" charset="0"/>
              </a:rPr>
              <a:t>0:   </a:t>
            </a:r>
            <a:r>
              <a:rPr lang="en-US" sz="3600" b="1" dirty="0">
                <a:latin typeface="Times New Roman" pitchFamily="18" charset="0"/>
                <a:cs typeface="Times New Roman" pitchFamily="18" charset="0"/>
              </a:rPr>
              <a:t>a + </a:t>
            </a:r>
            <a:r>
              <a:rPr lang="en-US" sz="3600" b="1" dirty="0" smtClean="0">
                <a:latin typeface="Times New Roman" pitchFamily="18" charset="0"/>
                <a:cs typeface="Times New Roman" pitchFamily="18" charset="0"/>
              </a:rPr>
              <a:t>(- a</a:t>
            </a:r>
            <a:r>
              <a:rPr lang="en-US" sz="3600" b="1" dirty="0">
                <a:latin typeface="Times New Roman" pitchFamily="18" charset="0"/>
                <a:cs typeface="Times New Roman" pitchFamily="18" charset="0"/>
              </a:rPr>
              <a:t>) = 0</a:t>
            </a:r>
          </a:p>
        </p:txBody>
      </p:sp>
      <p:sp>
        <p:nvSpPr>
          <p:cNvPr id="8"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239233" y="1954249"/>
            <a:ext cx="8534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a:latin typeface="Times New Roman" pitchFamily="18" charset="0"/>
                <a:cs typeface="Times New Roman" pitchFamily="18" charset="0"/>
              </a:rPr>
              <a:t>Thẻ</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nợ</a:t>
            </a:r>
            <a:r>
              <a:rPr lang="en-US" sz="2800" b="1" dirty="0">
                <a:latin typeface="Times New Roman" pitchFamily="18" charset="0"/>
                <a:cs typeface="Times New Roman" pitchFamily="18" charset="0"/>
              </a:rPr>
              <a:t> </a:t>
            </a:r>
            <a:endParaRPr lang="en-US" sz="2800" b="1" dirty="0" smtClean="0">
              <a:latin typeface="Times New Roman" pitchFamily="18" charset="0"/>
              <a:cs typeface="Times New Roman" pitchFamily="18" charset="0"/>
            </a:endParaRPr>
          </a:p>
          <a:p>
            <a:pPr algn="just" eaLnBrk="1" hangingPunct="1"/>
            <a:r>
              <a:rPr lang="en-US" sz="2800" b="1" dirty="0" smtClean="0">
                <a:latin typeface="Times New Roman" pitchFamily="18" charset="0"/>
                <a:cs typeface="Times New Roman" pitchFamily="18" charset="0"/>
              </a:rPr>
              <a:t>2000 000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2000 </a:t>
            </a:r>
            <a:r>
              <a:rPr lang="en-US" sz="2800" b="1" dirty="0">
                <a:latin typeface="Times New Roman" pitchFamily="18" charset="0"/>
                <a:cs typeface="Times New Roman" pitchFamily="18" charset="0"/>
              </a:rPr>
              <a:t>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khoản</a:t>
            </a:r>
            <a:r>
              <a:rPr lang="en-US" sz="2800" b="1" dirty="0">
                <a:latin typeface="Times New Roman" pitchFamily="18" charset="0"/>
                <a:cs typeface="Times New Roman" pitchFamily="18"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5" y="655674"/>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7" name="Cloud Callout 6"/>
          <p:cNvSpPr/>
          <p:nvPr/>
        </p:nvSpPr>
        <p:spPr>
          <a:xfrm>
            <a:off x="3352800" y="152400"/>
            <a:ext cx="4191000" cy="1600200"/>
          </a:xfrm>
          <a:prstGeom prst="cloudCallout">
            <a:avLst>
              <a:gd name="adj1" fmla="val -107125"/>
              <a:gd name="adj2" fmla="val 226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6600FF"/>
                </a:solidFill>
                <a:latin typeface="Times New Roman" pitchFamily="18" charset="0"/>
                <a:cs typeface="Times New Roman" pitchFamily="18" charset="0"/>
              </a:rPr>
              <a:t>ĐỐ VUI CÓ THƯỞNG</a:t>
            </a:r>
            <a:endParaRPr lang="en-US" sz="2800" b="1" dirty="0">
              <a:solidFill>
                <a:srgbClr val="6600FF"/>
              </a:solidFill>
              <a:latin typeface="Times New Roman" pitchFamily="18" charset="0"/>
              <a:cs typeface="Times New Roman" pitchFamily="18" charset="0"/>
            </a:endParaRPr>
          </a:p>
        </p:txBody>
      </p:sp>
      <p:sp>
        <p:nvSpPr>
          <p:cNvPr id="8" name="Cloud Callout 7"/>
          <p:cNvSpPr/>
          <p:nvPr/>
        </p:nvSpPr>
        <p:spPr>
          <a:xfrm>
            <a:off x="609600" y="4057379"/>
            <a:ext cx="4495800" cy="2282701"/>
          </a:xfrm>
          <a:prstGeom prst="cloudCallout">
            <a:avLst>
              <a:gd name="adj1" fmla="val 122433"/>
              <a:gd name="adj2" fmla="val 4340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6600FF"/>
                </a:solidFill>
                <a:latin typeface="Times New Roman" pitchFamily="18" charset="0"/>
                <a:cs typeface="Times New Roman" pitchFamily="18" charset="0"/>
              </a:rPr>
              <a:t>B</a:t>
            </a:r>
            <a:r>
              <a:rPr lang="en-US" sz="2400" b="1" dirty="0" err="1" smtClean="0">
                <a:solidFill>
                  <a:srgbClr val="6600FF"/>
                </a:solidFill>
                <a:latin typeface="Times New Roman" pitchFamily="18" charset="0"/>
                <a:cs typeface="Times New Roman" pitchFamily="18" charset="0"/>
              </a:rPr>
              <a:t>ạn</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nào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trả</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lời</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giúp</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nhanh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nhất</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và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đúng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thì</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tặng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quà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cho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ahihi</a:t>
            </a:r>
            <a:r>
              <a:rPr lang="en-US" sz="2400" b="1" dirty="0" smtClean="0">
                <a:solidFill>
                  <a:srgbClr val="6600FF"/>
                </a:solidFill>
                <a:latin typeface="Times New Roman" pitchFamily="18" charset="0"/>
                <a:cs typeface="Times New Roman" pitchFamily="18" charset="0"/>
              </a:rPr>
              <a:t>!</a:t>
            </a:r>
            <a:endParaRPr lang="en-US" sz="2400" b="1" dirty="0">
              <a:solidFill>
                <a:srgbClr val="66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134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Nga: Thủ đô Moskva chìm trong mưa tuyết - Ảnh thời sự quốc tế - Văn hóa xã  hội - Thông tấn xã Việt Nam (TTXVN)"/>
          <p:cNvPicPr>
            <a:picLocks noChangeAspect="1" noChangeArrowheads="1"/>
          </p:cNvPicPr>
          <p:nvPr/>
        </p:nvPicPr>
        <p:blipFill rotWithShape="1">
          <a:blip r:embed="rId2">
            <a:extLst>
              <a:ext uri="{28A0092B-C50C-407E-A947-70E740481C1C}">
                <a14:useLocalDpi xmlns:a14="http://schemas.microsoft.com/office/drawing/2010/main" val="0"/>
              </a:ext>
            </a:extLst>
          </a:blip>
          <a:srcRect t="18148"/>
          <a:stretch/>
        </p:blipFill>
        <p:spPr bwMode="auto">
          <a:xfrm>
            <a:off x="98612" y="455678"/>
            <a:ext cx="9045388" cy="64467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404393" y="3404393"/>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5691188" y="3405187"/>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0" y="-22225"/>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0" y="6858000"/>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78958" y="4572000"/>
            <a:ext cx="7529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Matxcơva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trưa</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-3</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a:t>
            </a:r>
          </a:p>
          <a:p>
            <a:pPr eaLnBrk="1" hangingPunct="1"/>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2</a:t>
            </a:r>
            <a:r>
              <a:rPr lang="en-US" sz="3200" b="1" baseline="30000" dirty="0" smtClean="0">
                <a:latin typeface="Times New Roman" pitchFamily="18" charset="0"/>
                <a:cs typeface="Times New Roman" pitchFamily="18" charset="0"/>
              </a:rPr>
              <a:t>0</a:t>
            </a:r>
            <a:r>
              <a:rPr lang="en-US" sz="3200" b="1" dirty="0" smtClean="0">
                <a:latin typeface="Times New Roman" pitchFamily="18" charset="0"/>
                <a:cs typeface="Times New Roman" pitchFamily="18" charset="0"/>
              </a:rPr>
              <a:t>C</a:t>
            </a:r>
            <a:endParaRPr lang="en-US" sz="3200" b="1" dirty="0">
              <a:latin typeface="Times New Roman" pitchFamily="18" charset="0"/>
              <a:cs typeface="Times New Roman" pitchFamily="18" charset="0"/>
            </a:endParaRPr>
          </a:p>
        </p:txBody>
      </p:sp>
      <p:sp>
        <p:nvSpPr>
          <p:cNvPr id="9" name="Text Box 13"/>
          <p:cNvSpPr txBox="1">
            <a:spLocks noChangeArrowheads="1"/>
          </p:cNvSpPr>
          <p:nvPr/>
        </p:nvSpPr>
        <p:spPr bwMode="auto">
          <a:xfrm>
            <a:off x="49215" y="22225"/>
            <a:ext cx="9047160" cy="769441"/>
          </a:xfrm>
          <a:prstGeom prst="rect">
            <a:avLst/>
          </a:prstGeom>
          <a:gradFill rotWithShape="1">
            <a:gsLst>
              <a:gs pos="0">
                <a:schemeClr val="accent1"/>
              </a:gs>
              <a:gs pos="100000">
                <a:srgbClr val="FF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spcBef>
                <a:spcPct val="10000"/>
              </a:spcBef>
            </a:pPr>
            <a:r>
              <a:rPr lang="en-US" sz="4400" b="1" dirty="0" smtClean="0">
                <a:latin typeface="Times New Roman" pitchFamily="18" charset="0"/>
                <a:cs typeface="Times New Roman" pitchFamily="18" charset="0"/>
              </a:rPr>
              <a:t>KHỞI ĐỘNG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31" y="551320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28600" y="609600"/>
            <a:ext cx="5638800" cy="3429000"/>
          </a:xfrm>
          <a:prstGeom prst="cloudCallout">
            <a:avLst>
              <a:gd name="adj1" fmla="val -34975"/>
              <a:gd name="adj2" fmla="val 9226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tx1"/>
                </a:solidFill>
                <a:latin typeface="+mj-lt"/>
              </a:rPr>
              <a:t>Nhiệt độ buổi chiều ở Matxcơva?</a:t>
            </a:r>
            <a:endParaRPr lang="en-US" sz="3600" dirty="0">
              <a:solidFill>
                <a:schemeClr val="tx1"/>
              </a:solidFill>
              <a:latin typeface="+mj-lt"/>
            </a:endParaRPr>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4008" y="5500503"/>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6" name="Oval Callout 5"/>
          <p:cNvSpPr/>
          <p:nvPr/>
        </p:nvSpPr>
        <p:spPr>
          <a:xfrm>
            <a:off x="7162800" y="2743200"/>
            <a:ext cx="1752600" cy="1524000"/>
          </a:xfrm>
          <a:prstGeom prst="wedgeEllipseCallout">
            <a:avLst>
              <a:gd name="adj1" fmla="val 19200"/>
              <a:gd name="adj2" fmla="val 120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a:t>
            </a:r>
            <a:endParaRPr lang="en-US" sz="4000" b="1"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Effect transition="in" filter="barn(inVertical)">
                                      <p:cBhvr>
                                        <p:cTn id="29" dur="500"/>
                                        <p:tgtEl>
                                          <p:spTgt spid="308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p:bldP spid="5" grpId="1"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ần hết tháng 2, người dân ùn ùn kéo nhau đi nộp thuế sử dụng đất, lí do vì  sao?"/>
          <p:cNvPicPr>
            <a:picLocks noChangeAspect="1" noChangeArrowheads="1"/>
          </p:cNvPicPr>
          <p:nvPr/>
        </p:nvPicPr>
        <p:blipFill rotWithShape="1">
          <a:blip r:embed="rId2">
            <a:extLst>
              <a:ext uri="{28A0092B-C50C-407E-A947-70E740481C1C}">
                <a14:useLocalDpi xmlns:a14="http://schemas.microsoft.com/office/drawing/2010/main" val="0"/>
              </a:ext>
            </a:extLst>
          </a:blip>
          <a:srcRect r="9638" b="22692"/>
          <a:stretch/>
        </p:blipFill>
        <p:spPr bwMode="auto">
          <a:xfrm>
            <a:off x="-19494" y="0"/>
            <a:ext cx="916349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790353" y="-76200"/>
            <a:ext cx="7772400" cy="2514600"/>
          </a:xfrm>
          <a:prstGeom prst="cloudCallout">
            <a:avLst>
              <a:gd name="adj1" fmla="val -16633"/>
              <a:gd name="adj2" fmla="val 64988"/>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Số</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tiền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tài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khoản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Tám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endParaRPr lang="en-US" sz="2400" dirty="0" smtClean="0">
              <a:solidFill>
                <a:schemeClr val="tx1"/>
              </a:solidFill>
              <a:latin typeface="Times New Roman" pitchFamily="18" charset="0"/>
              <a:cs typeface="Times New Roman" pitchFamily="18" charset="0"/>
            </a:endParaRPr>
          </a:p>
          <a:p>
            <a:pPr algn="ctr"/>
            <a:r>
              <a:rPr lang="en-US" sz="2400" b="1" i="1" dirty="0">
                <a:solidFill>
                  <a:schemeClr val="tx1"/>
                </a:solidFill>
                <a:latin typeface="Times New Roman" pitchFamily="18" charset="0"/>
                <a:cs typeface="Times New Roman" pitchFamily="18" charset="0"/>
              </a:rPr>
              <a:t>(-2 000 000) + (+2 000 000</a:t>
            </a:r>
            <a:r>
              <a:rPr lang="en-US" sz="2400" b="1" i="1" dirty="0" smtClean="0">
                <a:solidFill>
                  <a:schemeClr val="tx1"/>
                </a:solidFill>
                <a:latin typeface="Times New Roman" pitchFamily="18" charset="0"/>
                <a:cs typeface="Times New Roman" pitchFamily="18" charset="0"/>
              </a:rPr>
              <a:t>) = 0(</a:t>
            </a:r>
            <a:r>
              <a:rPr lang="en-US" sz="2400" b="1" i="1" dirty="0" err="1" smtClean="0">
                <a:solidFill>
                  <a:schemeClr val="tx1"/>
                </a:solidFill>
                <a:latin typeface="Times New Roman" pitchFamily="18" charset="0"/>
                <a:cs typeface="Times New Roman" pitchFamily="18" charset="0"/>
              </a:rPr>
              <a:t>đồng</a:t>
            </a:r>
            <a:r>
              <a:rPr lang="en-US" sz="2400" b="1" i="1" dirty="0" smtClean="0">
                <a:solidFill>
                  <a:schemeClr val="tx1"/>
                </a:solidFill>
                <a:latin typeface="Times New Roman" pitchFamily="18" charset="0"/>
                <a:cs typeface="Times New Roman" pitchFamily="18" charset="0"/>
              </a:rPr>
              <a:t>)</a:t>
            </a:r>
            <a:endParaRPr lang="en-US" sz="24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61545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3"/>
          <a:srcRect/>
          <a:stretch>
            <a:fillRect/>
          </a:stretch>
        </p:blipFill>
        <p:spPr bwMode="auto">
          <a:xfrm>
            <a:off x="25400" y="1752600"/>
            <a:ext cx="9096375" cy="1524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3416300" y="3109540"/>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tìm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quả</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phép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b="1" dirty="0" smtClean="0">
              <a:solidFill>
                <a:srgbClr val="0000FF"/>
              </a:solidFill>
              <a:latin typeface="Times New Roman" pitchFamily="18" charset="0"/>
              <a:cs typeface="Times New Roman" pitchFamily="18" charset="0"/>
            </a:endParaRPr>
          </a:p>
          <a:p>
            <a:pPr algn="ctr" eaLnBrk="1" hangingPunct="1"/>
            <a:r>
              <a:rPr lang="en-US" sz="2800" b="1" dirty="0" smtClean="0">
                <a:solidFill>
                  <a:srgbClr val="0000FF"/>
                </a:solidFill>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2) + (+6) = ?</a:t>
            </a:r>
          </a:p>
        </p:txBody>
      </p:sp>
      <p:sp>
        <p:nvSpPr>
          <p:cNvPr id="16" name="Cloud Callout 15"/>
          <p:cNvSpPr/>
          <p:nvPr/>
        </p:nvSpPr>
        <p:spPr>
          <a:xfrm>
            <a:off x="3435792" y="3109540"/>
            <a:ext cx="4797001" cy="2389560"/>
          </a:xfrm>
          <a:prstGeom prst="cloudCallout">
            <a:avLst>
              <a:gd name="adj1" fmla="val 55187"/>
              <a:gd name="adj2" fmla="val 667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2400" b="1" dirty="0" smtClean="0">
                <a:solidFill>
                  <a:schemeClr val="tx1"/>
                </a:solidFill>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(-2) + (+6) = </a:t>
            </a:r>
            <a:r>
              <a:rPr lang="en-US" sz="2400" b="1" dirty="0" smtClean="0">
                <a:solidFill>
                  <a:schemeClr val="tx1"/>
                </a:solidFill>
                <a:latin typeface="Times New Roman" pitchFamily="18" charset="0"/>
                <a:cs typeface="Times New Roman" pitchFamily="18" charset="0"/>
              </a:rPr>
              <a:t>6 - 2 = 4</a:t>
            </a:r>
            <a:endParaRPr lang="en-US" sz="2400" b="1" dirty="0">
              <a:solidFill>
                <a:schemeClr val="tx1"/>
              </a:solidFill>
              <a:latin typeface="Times New Roman" pitchFamily="18" charset="0"/>
              <a:cs typeface="Times New Roman" pitchFamily="18" charset="0"/>
            </a:endParaRPr>
          </a:p>
        </p:txBody>
      </p:sp>
      <p:pic>
        <p:nvPicPr>
          <p:cNvPr id="1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arn(inVertical)">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3" name="TextBox 4"/>
          <p:cNvSpPr txBox="1">
            <a:spLocks noChangeArrowheads="1"/>
          </p:cNvSpPr>
          <p:nvPr/>
        </p:nvSpPr>
        <p:spPr bwMode="auto">
          <a:xfrm>
            <a:off x="25400" y="1047344"/>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380999" y="1663995"/>
            <a:ext cx="7479746" cy="2772836"/>
          </a:xfrm>
          <a:prstGeom prst="cloudCallout">
            <a:avLst>
              <a:gd name="adj1" fmla="val -45050"/>
              <a:gd name="adj2" fmla="val 8818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Muốn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nguyên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dấu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nhau</a:t>
            </a:r>
            <a:r>
              <a:rPr lang="en-US" sz="2800" b="1" dirty="0">
                <a:solidFill>
                  <a:srgbClr val="0000FF"/>
                </a:solidFill>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lớn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âm</a:t>
            </a:r>
            <a:r>
              <a:rPr lang="en-US" sz="2800" b="1" dirty="0" smtClean="0">
                <a:solidFill>
                  <a:srgbClr val="0000FF"/>
                </a:solidFill>
                <a:latin typeface="Times New Roman" pitchFamily="18" charset="0"/>
                <a:cs typeface="Times New Roman" pitchFamily="18" charset="0"/>
              </a:rPr>
              <a:t>) ta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như</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nào</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6" name="Cloud Callout 15"/>
          <p:cNvSpPr/>
          <p:nvPr/>
        </p:nvSpPr>
        <p:spPr>
          <a:xfrm>
            <a:off x="503172" y="1676400"/>
            <a:ext cx="7235401" cy="2846760"/>
          </a:xfrm>
          <a:prstGeom prst="cloudCallout">
            <a:avLst>
              <a:gd name="adj1" fmla="val 56216"/>
              <a:gd name="adj2" fmla="val 8170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2400" b="1" dirty="0" err="1" smtClean="0">
                <a:solidFill>
                  <a:schemeClr val="tx1"/>
                </a:solidFill>
                <a:latin typeface="Times New Roman" pitchFamily="18" charset="0"/>
                <a:cs typeface="Times New Roman" pitchFamily="18" charset="0"/>
              </a:rPr>
              <a:t>Muốn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cộng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nguyên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nhau</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Nếu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dương</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lớn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hơn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âm</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lấy</a:t>
            </a:r>
            <a:r>
              <a:rPr lang="en-US" sz="2400" b="1" dirty="0" smtClean="0">
                <a:solidFill>
                  <a:schemeClr val="tx1"/>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dương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âm</a:t>
            </a:r>
            <a:r>
              <a:rPr lang="en-US" sz="2400" b="1" dirty="0" smtClean="0">
                <a:solidFill>
                  <a:srgbClr val="6600FF"/>
                </a:solidFill>
                <a:latin typeface="Times New Roman" pitchFamily="18" charset="0"/>
                <a:cs typeface="Times New Roman" pitchFamily="18" charset="0"/>
              </a:rPr>
              <a:t>.</a:t>
            </a:r>
          </a:p>
        </p:txBody>
      </p:sp>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2136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4342" name="TextBox 4"/>
          <p:cNvSpPr txBox="1">
            <a:spLocks noChangeArrowheads="1"/>
          </p:cNvSpPr>
          <p:nvPr/>
        </p:nvSpPr>
        <p:spPr bwMode="auto">
          <a:xfrm>
            <a:off x="30126" y="1020763"/>
            <a:ext cx="77422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3"/>
          <a:srcRect/>
          <a:stretch>
            <a:fillRect/>
          </a:stretch>
        </p:blipFill>
        <p:spPr bwMode="auto">
          <a:xfrm>
            <a:off x="108079" y="1481138"/>
            <a:ext cx="9070975" cy="15589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loud Callout 11"/>
          <p:cNvSpPr/>
          <p:nvPr/>
        </p:nvSpPr>
        <p:spPr>
          <a:xfrm>
            <a:off x="1752600" y="3040063"/>
            <a:ext cx="6102831" cy="2484972"/>
          </a:xfrm>
          <a:prstGeom prst="cloudCallout">
            <a:avLst>
              <a:gd name="adj1" fmla="val 48915"/>
              <a:gd name="adj2" fmla="val 6420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2400" b="1" dirty="0" smtClean="0">
                <a:solidFill>
                  <a:schemeClr val="tx1"/>
                </a:solidFill>
                <a:latin typeface="Times New Roman" pitchFamily="18" charset="0"/>
                <a:cs typeface="Times New Roman" pitchFamily="18" charset="0"/>
              </a:rPr>
              <a:t> (+2</a:t>
            </a:r>
            <a:r>
              <a:rPr lang="en-US" sz="2400" b="1" dirty="0">
                <a:solidFill>
                  <a:schemeClr val="tx1"/>
                </a:solidFill>
                <a:latin typeface="Times New Roman" pitchFamily="18" charset="0"/>
                <a:cs typeface="Times New Roman" pitchFamily="18" charset="0"/>
              </a:rPr>
              <a:t>) + </a:t>
            </a:r>
            <a:r>
              <a:rPr lang="en-US" sz="2400" b="1" dirty="0" smtClean="0">
                <a:solidFill>
                  <a:schemeClr val="tx1"/>
                </a:solidFill>
                <a:latin typeface="Times New Roman" pitchFamily="18" charset="0"/>
                <a:cs typeface="Times New Roman" pitchFamily="18" charset="0"/>
              </a:rPr>
              <a:t>(- 6</a:t>
            </a:r>
            <a:r>
              <a:rPr lang="en-US" sz="2400" b="1" dirty="0">
                <a:solidFill>
                  <a:schemeClr val="tx1"/>
                </a:solidFill>
                <a:latin typeface="Times New Roman" pitchFamily="18" charset="0"/>
                <a:cs typeface="Times New Roman" pitchFamily="18" charset="0"/>
              </a:rPr>
              <a:t>) = </a:t>
            </a:r>
            <a:r>
              <a:rPr lang="en-US" sz="2400" b="1" dirty="0" smtClean="0">
                <a:solidFill>
                  <a:schemeClr val="tx1"/>
                </a:solidFill>
                <a:latin typeface="Times New Roman" pitchFamily="18" charset="0"/>
                <a:cs typeface="Times New Roman" pitchFamily="18" charset="0"/>
              </a:rPr>
              <a:t>- (6 – 2) = - 4</a:t>
            </a:r>
            <a:endParaRPr lang="en-US" sz="2400" b="1" dirty="0">
              <a:solidFill>
                <a:schemeClr val="tx1"/>
              </a:solidFill>
              <a:latin typeface="Times New Roman" pitchFamily="18" charset="0"/>
              <a:cs typeface="Times New Roman" pitchFamily="18" charset="0"/>
            </a:endParaRPr>
          </a:p>
        </p:txBody>
      </p:sp>
      <p:sp>
        <p:nvSpPr>
          <p:cNvPr id="13" name="Cloud Callout 12"/>
          <p:cNvSpPr/>
          <p:nvPr/>
        </p:nvSpPr>
        <p:spPr>
          <a:xfrm>
            <a:off x="2165498" y="3135475"/>
            <a:ext cx="4176824" cy="2389560"/>
          </a:xfrm>
          <a:prstGeom prst="cloudCallout">
            <a:avLst>
              <a:gd name="adj1" fmla="val -73621"/>
              <a:gd name="adj2" fmla="val 458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tìm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quả</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phép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b="1" dirty="0" smtClean="0">
              <a:solidFill>
                <a:srgbClr val="0000FF"/>
              </a:solidFill>
              <a:latin typeface="Times New Roman" pitchFamily="18" charset="0"/>
              <a:cs typeface="Times New Roman" pitchFamily="18" charset="0"/>
            </a:endParaRPr>
          </a:p>
          <a:p>
            <a:pPr algn="ctr" eaLnBrk="1" hangingPunct="1"/>
            <a:r>
              <a:rPr lang="en-US" sz="2800" b="1" dirty="0" smtClean="0">
                <a:solidFill>
                  <a:srgbClr val="0000FF"/>
                </a:solidFill>
                <a:latin typeface="Times New Roman" pitchFamily="18" charset="0"/>
                <a:cs typeface="Times New Roman" pitchFamily="18" charset="0"/>
              </a:rPr>
              <a:t> (+2</a:t>
            </a:r>
            <a:r>
              <a:rPr lang="en-US" sz="2800" b="1" dirty="0">
                <a:solidFill>
                  <a:srgbClr val="0000FF"/>
                </a:solidFill>
                <a:latin typeface="Times New Roman" pitchFamily="18" charset="0"/>
                <a:cs typeface="Times New Roman" pitchFamily="18" charset="0"/>
              </a:rPr>
              <a:t>) + </a:t>
            </a:r>
            <a:r>
              <a:rPr lang="en-US" sz="2800" b="1" dirty="0" smtClean="0">
                <a:solidFill>
                  <a:srgbClr val="0000FF"/>
                </a:solidFill>
                <a:latin typeface="Times New Roman" pitchFamily="18" charset="0"/>
                <a:cs typeface="Times New Roman" pitchFamily="18" charset="0"/>
              </a:rPr>
              <a:t>(- 6</a:t>
            </a:r>
            <a:r>
              <a:rPr lang="en-US" sz="2800" b="1" dirty="0">
                <a:solidFill>
                  <a:srgbClr val="0000FF"/>
                </a:solidFill>
                <a:latin typeface="Times New Roman" pitchFamily="18" charset="0"/>
                <a:cs typeface="Times New Roman" pitchFamily="18" charset="0"/>
              </a:rPr>
              <a:t>) = ?</a:t>
            </a:r>
          </a:p>
        </p:txBody>
      </p:sp>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125" y="5289642"/>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5" name="TextBox 4"/>
          <p:cNvSpPr txBox="1">
            <a:spLocks noChangeArrowheads="1"/>
          </p:cNvSpPr>
          <p:nvPr/>
        </p:nvSpPr>
        <p:spPr bwMode="auto">
          <a:xfrm>
            <a:off x="25400" y="1047344"/>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sp>
        <p:nvSpPr>
          <p:cNvPr id="6"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380999" y="1663995"/>
            <a:ext cx="7479746" cy="2772836"/>
          </a:xfrm>
          <a:prstGeom prst="cloudCallout">
            <a:avLst>
              <a:gd name="adj1" fmla="val -45050"/>
              <a:gd name="adj2" fmla="val 8818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Muốn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nguyên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dấu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nhau</a:t>
            </a:r>
            <a:r>
              <a:rPr lang="en-US" sz="2800" b="1" dirty="0">
                <a:solidFill>
                  <a:srgbClr val="0000FF"/>
                </a:solidFill>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bé</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âm</a:t>
            </a:r>
            <a:r>
              <a:rPr lang="en-US" sz="2800" b="1" dirty="0" smtClean="0">
                <a:solidFill>
                  <a:srgbClr val="0000FF"/>
                </a:solidFill>
                <a:latin typeface="Times New Roman" pitchFamily="18" charset="0"/>
                <a:cs typeface="Times New Roman" pitchFamily="18" charset="0"/>
              </a:rPr>
              <a:t>) ta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như</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nào</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9" name="Cloud Callout 8"/>
          <p:cNvSpPr/>
          <p:nvPr/>
        </p:nvSpPr>
        <p:spPr>
          <a:xfrm>
            <a:off x="503171" y="1663995"/>
            <a:ext cx="7357574" cy="3163653"/>
          </a:xfrm>
          <a:prstGeom prst="cloudCallout">
            <a:avLst>
              <a:gd name="adj1" fmla="val 46100"/>
              <a:gd name="adj2" fmla="val 8204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smtClean="0">
                <a:solidFill>
                  <a:schemeClr val="tx1"/>
                </a:solidFill>
                <a:latin typeface="Times New Roman" pitchFamily="18" charset="0"/>
                <a:cs typeface="Times New Roman" pitchFamily="18" charset="0"/>
              </a:rPr>
              <a:t>Muốn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cộng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nguyên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nhau</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Nếu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dương</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bé</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hơn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âm</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lấy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âm</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đi</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dương</a:t>
            </a:r>
            <a:r>
              <a:rPr lang="en-US" sz="2400" b="1" dirty="0" smtClean="0">
                <a:solidFill>
                  <a:srgbClr val="6600FF"/>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rồi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thêm</a:t>
            </a:r>
            <a:r>
              <a:rPr lang="en-US" sz="2400" b="1" dirty="0" smtClean="0">
                <a:solidFill>
                  <a:schemeClr val="tx1"/>
                </a:solidFill>
                <a:latin typeface="Times New Roman" pitchFamily="18" charset="0"/>
                <a:cs typeface="Times New Roman" pitchFamily="18" charset="0"/>
              </a:rPr>
              <a:t> </a:t>
            </a:r>
            <a:r>
              <a:rPr lang="en-US" sz="2400" b="1" dirty="0" err="1" smtClean="0">
                <a:solidFill>
                  <a:srgbClr val="FF33CC"/>
                </a:solidFill>
                <a:latin typeface="Times New Roman" pitchFamily="18" charset="0"/>
                <a:cs typeface="Times New Roman" pitchFamily="18" charset="0"/>
              </a:rPr>
              <a:t>dấu</a:t>
            </a:r>
            <a:r>
              <a:rPr lang="en-US" sz="2400" b="1" dirty="0" smtClean="0">
                <a:solidFill>
                  <a:srgbClr val="FF33CC"/>
                </a:solidFill>
                <a:latin typeface="Times New Roman" pitchFamily="18" charset="0"/>
                <a:cs typeface="Times New Roman" pitchFamily="18" charset="0"/>
              </a:rPr>
              <a:t> </a:t>
            </a:r>
            <a:r>
              <a:rPr lang="en-US" sz="2400" b="1" dirty="0" err="1" smtClean="0">
                <a:solidFill>
                  <a:srgbClr val="FF33CC"/>
                </a:solidFill>
                <a:latin typeface="Times New Roman" pitchFamily="18" charset="0"/>
                <a:cs typeface="Times New Roman" pitchFamily="18" charset="0"/>
              </a:rPr>
              <a:t>trừ</a:t>
            </a:r>
            <a:r>
              <a:rPr lang="en-US" sz="2400" b="1" dirty="0" smtClean="0">
                <a:solidFill>
                  <a:srgbClr val="FF33CC"/>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kết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quả</a:t>
            </a:r>
            <a:r>
              <a:rPr lang="en-US" sz="2400" b="1" dirty="0" smtClean="0">
                <a:solidFill>
                  <a:schemeClr val="tx1"/>
                </a:solidFill>
                <a:latin typeface="Times New Roman" pitchFamily="18" charset="0"/>
                <a:cs typeface="Times New Roman" pitchFamily="18" charset="0"/>
              </a:rPr>
              <a:t>.</a:t>
            </a:r>
          </a:p>
        </p:txBody>
      </p:sp>
      <p:pic>
        <p:nvPicPr>
          <p:cNvPr id="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161678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61913" y="538608"/>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364" name="TextBox 4"/>
          <p:cNvSpPr txBox="1">
            <a:spLocks noChangeArrowheads="1"/>
          </p:cNvSpPr>
          <p:nvPr/>
        </p:nvSpPr>
        <p:spPr bwMode="auto">
          <a:xfrm>
            <a:off x="-50006" y="1143000"/>
            <a:ext cx="3440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a:latin typeface="Times New Roman" pitchFamily="18" charset="0"/>
                <a:cs typeface="Times New Roman" pitchFamily="18" charset="0"/>
              </a:rPr>
              <a:t>a) Cộng hai số đối nhau:</a:t>
            </a:r>
          </a:p>
        </p:txBody>
      </p:sp>
      <p:sp>
        <p:nvSpPr>
          <p:cNvPr id="15365" name="TextBox 4"/>
          <p:cNvSpPr txBox="1">
            <a:spLocks noChangeArrowheads="1"/>
          </p:cNvSpPr>
          <p:nvPr/>
        </p:nvSpPr>
        <p:spPr bwMode="auto">
          <a:xfrm>
            <a:off x="304800" y="1713706"/>
            <a:ext cx="8001000"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dirty="0" err="1">
                <a:solidFill>
                  <a:srgbClr val="0000FF"/>
                </a:solidFill>
                <a:latin typeface="Times New Roman" pitchFamily="18" charset="0"/>
                <a:cs typeface="Times New Roman" pitchFamily="18" charset="0"/>
              </a:rPr>
              <a:t>Tổng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nguyên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nhau</a:t>
            </a:r>
            <a:r>
              <a:rPr lang="en-US" sz="2400" b="1" dirty="0">
                <a:solidFill>
                  <a:srgbClr val="0000FF"/>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luôn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luôn</a:t>
            </a:r>
            <a:r>
              <a:rPr lang="en-US" sz="2400" b="1" dirty="0">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bằng</a:t>
            </a:r>
            <a:r>
              <a:rPr lang="en-US" sz="2400" b="1" dirty="0">
                <a:solidFill>
                  <a:srgbClr val="0000FF"/>
                </a:solidFill>
                <a:latin typeface="Times New Roman" pitchFamily="18" charset="0"/>
                <a:cs typeface="Times New Roman" pitchFamily="18" charset="0"/>
              </a:rPr>
              <a:t> 0</a:t>
            </a:r>
            <a:r>
              <a:rPr lang="en-US" sz="2400" b="1" dirty="0">
                <a:latin typeface="Times New Roman" pitchFamily="18" charset="0"/>
                <a:cs typeface="Times New Roman" pitchFamily="18" charset="0"/>
              </a:rPr>
              <a:t>: a + (-a) = 0</a:t>
            </a:r>
          </a:p>
        </p:txBody>
      </p:sp>
      <p:sp>
        <p:nvSpPr>
          <p:cNvPr id="15366" name="TextBox 4"/>
          <p:cNvSpPr txBox="1">
            <a:spLocks noChangeArrowheads="1"/>
          </p:cNvSpPr>
          <p:nvPr/>
        </p:nvSpPr>
        <p:spPr bwMode="auto">
          <a:xfrm>
            <a:off x="61913" y="2819400"/>
            <a:ext cx="680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Cộng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nhau</a:t>
            </a:r>
            <a:endParaRPr lang="en-US" sz="2400" b="1" dirty="0">
              <a:latin typeface="Times New Roman" pitchFamily="18" charset="0"/>
              <a:cs typeface="Times New Roman" pitchFamily="18" charset="0"/>
            </a:endParaRPr>
          </a:p>
        </p:txBody>
      </p:sp>
      <p:sp>
        <p:nvSpPr>
          <p:cNvPr id="14" name="TextBox 4"/>
          <p:cNvSpPr txBox="1">
            <a:spLocks noChangeArrowheads="1"/>
          </p:cNvSpPr>
          <p:nvPr/>
        </p:nvSpPr>
        <p:spPr bwMode="auto">
          <a:xfrm>
            <a:off x="457200" y="3581400"/>
            <a:ext cx="8001000" cy="26776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err="1">
                <a:latin typeface="Times New Roman" pitchFamily="18" charset="0"/>
                <a:cs typeface="Times New Roman" pitchFamily="18" charset="0"/>
              </a:rPr>
              <a:t>Muốn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nhau</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342900" indent="-342900" eaLnBrk="1" hangingPunct="1">
              <a:buFontTx/>
              <a:buChar char="-"/>
              <a:defRPr/>
            </a:pPr>
            <a:r>
              <a:rPr lang="en-US" sz="2400" b="1" dirty="0" err="1" smtClean="0">
                <a:latin typeface="Times New Roman" pitchFamily="18" charset="0"/>
                <a:cs typeface="Times New Roman" pitchFamily="18" charset="0"/>
              </a:rPr>
              <a:t>Nếu</a:t>
            </a:r>
            <a:r>
              <a:rPr lang="en-US" sz="2400" b="1" dirty="0" smtClean="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dương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lớn</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hơn</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âm</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dương</a:t>
            </a:r>
            <a:r>
              <a:rPr lang="en-US" sz="2400" b="1" dirty="0">
                <a:solidFill>
                  <a:srgbClr val="6600FF"/>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trừ</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âm</a:t>
            </a:r>
            <a:r>
              <a:rPr lang="en-US" sz="2400" b="1" dirty="0" smtClean="0">
                <a:solidFill>
                  <a:srgbClr val="66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a:p>
            <a:pPr marL="342900" indent="-342900" eaLnBrk="1" hangingPunct="1">
              <a:buFontTx/>
              <a:buChar char="-"/>
              <a:defRPr/>
            </a:pPr>
            <a:r>
              <a:rPr lang="en-US" sz="2400" b="1" dirty="0" err="1">
                <a:latin typeface="Times New Roman" pitchFamily="18" charset="0"/>
                <a:cs typeface="Times New Roman" pitchFamily="18" charset="0"/>
              </a:rPr>
              <a:t>Nếu</a:t>
            </a:r>
            <a:r>
              <a:rPr lang="en-US" sz="2400" b="1" dirty="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dương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bé</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hơn</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âm</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âm</a:t>
            </a:r>
            <a:r>
              <a:rPr lang="en-US" sz="2400" b="1" dirty="0">
                <a:solidFill>
                  <a:srgbClr val="6600FF"/>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trừ</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dương</a:t>
            </a:r>
            <a:r>
              <a:rPr lang="en-US" sz="2400" b="1" dirty="0">
                <a:solidFill>
                  <a:srgbClr val="6600FF"/>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rồi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thêm</a:t>
            </a:r>
            <a:r>
              <a:rPr lang="en-US" sz="2400" b="1" dirty="0">
                <a:latin typeface="Times New Roman" pitchFamily="18" charset="0"/>
                <a:cs typeface="Times New Roman" pitchFamily="18" charset="0"/>
              </a:rPr>
              <a:t> </a:t>
            </a:r>
            <a:r>
              <a:rPr lang="en-US" sz="2400" b="1" dirty="0" err="1">
                <a:solidFill>
                  <a:srgbClr val="FF33CC"/>
                </a:solidFill>
                <a:latin typeface="Times New Roman" pitchFamily="18" charset="0"/>
                <a:cs typeface="Times New Roman" pitchFamily="18" charset="0"/>
              </a:rPr>
              <a:t>dấu</a:t>
            </a:r>
            <a:r>
              <a:rPr lang="en-US" sz="2400" b="1" dirty="0">
                <a:solidFill>
                  <a:srgbClr val="FF33CC"/>
                </a:solidFill>
                <a:latin typeface="Times New Roman" pitchFamily="18" charset="0"/>
                <a:cs typeface="Times New Roman" pitchFamily="18" charset="0"/>
              </a:rPr>
              <a:t> </a:t>
            </a:r>
            <a:r>
              <a:rPr lang="en-US" sz="2400" b="1" dirty="0" err="1">
                <a:solidFill>
                  <a:srgbClr val="FF33CC"/>
                </a:solidFill>
                <a:latin typeface="Times New Roman" pitchFamily="18" charset="0"/>
                <a:cs typeface="Times New Roman" pitchFamily="18" charset="0"/>
              </a:rPr>
              <a:t>trừ</a:t>
            </a:r>
            <a:r>
              <a:rPr lang="en-US" sz="2400" b="1" dirty="0">
                <a:solidFill>
                  <a:srgbClr val="FF33CC"/>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1"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8" name="TextBox 4"/>
          <p:cNvSpPr txBox="1">
            <a:spLocks noChangeArrowheads="1"/>
          </p:cNvSpPr>
          <p:nvPr/>
        </p:nvSpPr>
        <p:spPr bwMode="auto">
          <a:xfrm>
            <a:off x="152400" y="1219200"/>
            <a:ext cx="8077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2800" b="1" u="sng" dirty="0" err="1" smtClean="0">
                <a:latin typeface="Times New Roman" pitchFamily="18" charset="0"/>
                <a:cs typeface="Times New Roman" pitchFamily="18" charset="0"/>
              </a:rPr>
              <a:t>Chú</a:t>
            </a:r>
            <a:r>
              <a:rPr lang="en-US" sz="2800" b="1" u="sng" dirty="0" smtClean="0">
                <a:latin typeface="Times New Roman" pitchFamily="18" charset="0"/>
                <a:cs typeface="Times New Roman" pitchFamily="18" charset="0"/>
              </a:rPr>
              <a:t> ý</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dấu</a:t>
            </a:r>
            <a:r>
              <a:rPr lang="en-US" sz="2800" dirty="0" smtClean="0">
                <a:latin typeface="Times New Roman" pitchFamily="18" charset="0"/>
                <a:cs typeface="Times New Roman" pitchFamily="18" charset="0"/>
              </a:rPr>
              <a:t>:</a:t>
            </a:r>
          </a:p>
          <a:p>
            <a:pPr marL="342900" indent="-342900" algn="just" eaLnBrk="1" hangingPunct="1">
              <a:buFontTx/>
              <a:buChar char="-"/>
              <a:defRPr/>
            </a:pP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dương</a:t>
            </a:r>
            <a:r>
              <a:rPr lang="en-US" sz="2800" b="1"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lớn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tổng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dương</a:t>
            </a:r>
            <a:r>
              <a:rPr lang="en-US" sz="2800" dirty="0" smtClean="0">
                <a:solidFill>
                  <a:srgbClr val="FF0000"/>
                </a:solidFill>
                <a:latin typeface="Times New Roman" pitchFamily="18" charset="0"/>
                <a:cs typeface="Times New Roman" pitchFamily="18" charset="0"/>
              </a:rPr>
              <a:t>.</a:t>
            </a:r>
          </a:p>
          <a:p>
            <a:pPr marL="342900" indent="-342900" algn="just" eaLnBrk="1" hangingPunct="1">
              <a:buFontTx/>
              <a:buChar char="-"/>
              <a:defRPr/>
            </a:pP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dương</a:t>
            </a:r>
            <a:r>
              <a:rPr lang="en-US" sz="2800" b="1"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b="1" dirty="0" err="1" smtClean="0">
                <a:solidFill>
                  <a:srgbClr val="00CC66"/>
                </a:solidFill>
                <a:latin typeface="Times New Roman" pitchFamily="18" charset="0"/>
                <a:cs typeface="Times New Roman" pitchFamily="18" charset="0"/>
              </a:rPr>
              <a:t>tổng</a:t>
            </a:r>
            <a:r>
              <a:rPr lang="en-US" sz="2800" b="1" dirty="0" smtClean="0">
                <a:solidFill>
                  <a:srgbClr val="00CC66"/>
                </a:solidFill>
                <a:latin typeface="Times New Roman" pitchFamily="18" charset="0"/>
                <a:cs typeface="Times New Roman" pitchFamily="18" charset="0"/>
              </a:rPr>
              <a:t> </a:t>
            </a:r>
            <a:r>
              <a:rPr lang="en-US" sz="2800" b="1" dirty="0" err="1" smtClean="0">
                <a:solidFill>
                  <a:srgbClr val="00CC66"/>
                </a:solidFill>
                <a:latin typeface="Times New Roman" pitchFamily="18" charset="0"/>
                <a:cs typeface="Times New Roman" pitchFamily="18" charset="0"/>
              </a:rPr>
              <a:t>bằng</a:t>
            </a:r>
            <a:r>
              <a:rPr lang="en-US" sz="2800" b="1" dirty="0" smtClean="0">
                <a:solidFill>
                  <a:srgbClr val="00CC66"/>
                </a:solidFill>
                <a:latin typeface="Times New Roman" pitchFamily="18" charset="0"/>
                <a:cs typeface="Times New Roman" pitchFamily="18" charset="0"/>
              </a:rPr>
              <a:t> 0.</a:t>
            </a:r>
          </a:p>
          <a:p>
            <a:pPr marL="342900" indent="-342900" algn="just" eaLnBrk="1" hangingPunct="1">
              <a:buFontTx/>
              <a:buChar char="-"/>
              <a:defRPr/>
            </a:pP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dương</a:t>
            </a:r>
            <a:r>
              <a:rPr lang="en-US" sz="2800" b="1"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bé</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tổng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âm</a:t>
            </a:r>
            <a:r>
              <a:rPr lang="en-US" sz="2800" b="1" dirty="0" smtClean="0">
                <a:latin typeface="Times New Roman" pitchFamily="18" charset="0"/>
                <a:cs typeface="Times New Roman" pitchFamily="18" charset="0"/>
              </a:rPr>
              <a:t>.</a:t>
            </a:r>
          </a:p>
        </p:txBody>
      </p:sp>
      <p:grpSp>
        <p:nvGrpSpPr>
          <p:cNvPr id="3" name="Group 2"/>
          <p:cNvGrpSpPr/>
          <p:nvPr/>
        </p:nvGrpSpPr>
        <p:grpSpPr>
          <a:xfrm>
            <a:off x="2438400" y="3962400"/>
            <a:ext cx="3733800" cy="2815699"/>
            <a:chOff x="2533445" y="3740675"/>
            <a:chExt cx="4151255" cy="2815699"/>
          </a:xfrm>
        </p:grpSpPr>
        <p:sp>
          <p:nvSpPr>
            <p:cNvPr id="2" name="Cloud Callout 1"/>
            <p:cNvSpPr/>
            <p:nvPr/>
          </p:nvSpPr>
          <p:spPr>
            <a:xfrm>
              <a:off x="2533445" y="3740675"/>
              <a:ext cx="4151255" cy="2815699"/>
            </a:xfrm>
            <a:prstGeom prst="cloudCallout">
              <a:avLst>
                <a:gd name="adj1" fmla="val 89977"/>
                <a:gd name="adj2" fmla="val 29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p:cNvPicPr>
              <a:picLocks noChangeAspect="1" noChangeArrowheads="1"/>
            </p:cNvPicPr>
            <p:nvPr/>
          </p:nvPicPr>
          <p:blipFill>
            <a:blip r:embed="rId3"/>
            <a:srcRect/>
            <a:stretch>
              <a:fillRect/>
            </a:stretch>
          </p:blipFill>
          <p:spPr bwMode="auto">
            <a:xfrm>
              <a:off x="3361864" y="4068720"/>
              <a:ext cx="2429336" cy="201091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7544" y="1124744"/>
            <a:ext cx="936104" cy="892955"/>
          </a:xfrm>
          <a:prstGeom prst="rect">
            <a:avLst/>
          </a:prstGeom>
        </p:spPr>
      </p:pic>
      <p:pic>
        <p:nvPicPr>
          <p:cNvPr id="6" name="Picture 5">
            <a:hlinkClick r:id="rId8" action="ppaction://hlinksldjump"/>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83968" y="1811632"/>
            <a:ext cx="793697" cy="757112"/>
          </a:xfrm>
          <a:prstGeom prst="rect">
            <a:avLst/>
          </a:prstGeom>
          <a:ln>
            <a:solidFill>
              <a:schemeClr val="tx1"/>
            </a:solidFill>
          </a:ln>
        </p:spPr>
      </p:pic>
      <p:pic>
        <p:nvPicPr>
          <p:cNvPr id="7" name="Picture 6">
            <a:hlinkClick r:id="rId11" action="ppaction://hlinksldjump"/>
          </p:cNvPr>
          <p:cNvPicPr>
            <a:picLocks noChangeAspect="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62522" y="711685"/>
            <a:ext cx="865065" cy="825191"/>
          </a:xfrm>
          <a:prstGeom prst="rect">
            <a:avLst/>
          </a:prstGeom>
        </p:spPr>
      </p:pic>
      <p:pic>
        <p:nvPicPr>
          <p:cNvPr id="8" name="Picture 7">
            <a:hlinkClick r:id="rId14" action="ppaction://hlinksldjump"/>
          </p:cNvPr>
          <p:cNvPicPr>
            <a:picLocks noChangeAspect="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4499" y="3574814"/>
            <a:ext cx="1054968" cy="1006340"/>
          </a:xfrm>
          <a:prstGeom prst="rect">
            <a:avLst/>
          </a:prstGeom>
        </p:spPr>
      </p:pic>
      <p:pic>
        <p:nvPicPr>
          <p:cNvPr id="9" name="Picture 8">
            <a:hlinkClick r:id="rId17" action="ppaction://hlinksldjump"/>
          </p:cNvPr>
          <p:cNvPicPr>
            <a:picLocks noChangeAspect="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8225" y="4148942"/>
            <a:ext cx="966829" cy="922264"/>
          </a:xfrm>
          <a:prstGeom prst="rect">
            <a:avLst/>
          </a:prstGeom>
        </p:spPr>
      </p:pic>
      <p:pic>
        <p:nvPicPr>
          <p:cNvPr id="10" name="Picture 9">
            <a:hlinkClick r:id="rId20" action="ppaction://hlinksldjump"/>
          </p:cNvPr>
          <p:cNvPicPr>
            <a:picLocks noChangeAspect="1"/>
          </p:cNvPicPr>
          <p:nvPr/>
        </p:nvPicPr>
        <p:blipFill>
          <a:blip r:embed="rId21" cstate="print">
            <a:duotone>
              <a:schemeClr val="accent3">
                <a:shade val="45000"/>
                <a:satMod val="135000"/>
              </a:schemeClr>
              <a:prstClr val="white"/>
            </a:duotone>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27984" y="4610074"/>
            <a:ext cx="856955" cy="817454"/>
          </a:xfrm>
          <a:prstGeom prst="rect">
            <a:avLst/>
          </a:prstGeom>
        </p:spPr>
      </p:pic>
      <p:pic>
        <p:nvPicPr>
          <p:cNvPr id="11" name="Picture 10">
            <a:hlinkClick r:id="rId23" action="ppaction://hlinksldjump"/>
          </p:cNvPr>
          <p:cNvPicPr>
            <a:picLocks noChangeAspect="1"/>
          </p:cNvPicPr>
          <p:nvPr/>
        </p:nvPicPr>
        <p:blipFill>
          <a:blip r:embed="rId24" cstate="print">
            <a:duotone>
              <a:schemeClr val="accent3">
                <a:shade val="45000"/>
                <a:satMod val="135000"/>
              </a:schemeClr>
              <a:prstClr val="white"/>
            </a:duotone>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231967" y="4957657"/>
            <a:ext cx="720080" cy="686889"/>
          </a:xfrm>
          <a:prstGeom prst="rect">
            <a:avLst/>
          </a:prstGeom>
        </p:spPr>
      </p:pic>
      <p:pic>
        <p:nvPicPr>
          <p:cNvPr id="12" name="Picture 11">
            <a:hlinkClick r:id="rId26" action="ppaction://hlinksldjump"/>
          </p:cNvPr>
          <p:cNvPicPr>
            <a:picLocks noChangeAspect="1"/>
          </p:cNvPicPr>
          <p:nvPr/>
        </p:nvPicPr>
        <p:blipFill>
          <a:blip r:embed="rId27" cstate="print">
            <a:duotone>
              <a:schemeClr val="accent3">
                <a:shade val="45000"/>
                <a:satMod val="135000"/>
              </a:schemeClr>
              <a:prstClr val="white"/>
            </a:duotone>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20272" y="711685"/>
            <a:ext cx="1008112" cy="961644"/>
          </a:xfrm>
          <a:prstGeom prst="rect">
            <a:avLst/>
          </a:prstGeom>
        </p:spPr>
      </p:pic>
      <p:pic>
        <p:nvPicPr>
          <p:cNvPr id="13" name="Picture 12">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11717" y="5465332"/>
            <a:ext cx="1760580" cy="1430471"/>
          </a:xfrm>
          <a:prstGeom prst="rect">
            <a:avLst/>
          </a:prstGeom>
        </p:spPr>
      </p:pic>
      <p:sp>
        <p:nvSpPr>
          <p:cNvPr id="17" name="Rectangle 16"/>
          <p:cNvSpPr/>
          <p:nvPr/>
        </p:nvSpPr>
        <p:spPr>
          <a:xfrm>
            <a:off x="0" y="-19088"/>
            <a:ext cx="8928992"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solidFill>
                  <a:srgbClr val="0000FF"/>
                </a:solidFill>
                <a:effectLst>
                  <a:reflection blurRad="12700" stA="50000" endPos="50000" dist="5000" dir="5400000" sy="-100000" rotWithShape="0"/>
                </a:effectLst>
                <a:latin typeface="Times New Roman" pitchFamily="18" charset="0"/>
                <a:cs typeface="Times New Roman" pitchFamily="18" charset="0"/>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8291146" y="-1219200"/>
            <a:ext cx="609600" cy="609600"/>
          </a:xfrm>
          <a:prstGeom prst="rect">
            <a:avLst/>
          </a:prstGeom>
        </p:spPr>
      </p:pic>
      <p:sp>
        <p:nvSpPr>
          <p:cNvPr id="2" name="AutoShape 2" descr="3 khu phố cổ ở Việt Nam luôn khiến bao người nhớ thương bởi những điều xưa  nhưng chưa bao giờ cũ - GUU.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3 khu phố cổ ở Việt Nam luôn khiến bao người nhớ thương bởi những điều xưa  nhưng chưa bao giờ cũ - GUU.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60375" y="312738"/>
            <a:ext cx="1045604" cy="923330"/>
          </a:xfrm>
          <a:prstGeom prst="rect">
            <a:avLst/>
          </a:prstGeom>
          <a:noFill/>
        </p:spPr>
        <p:txBody>
          <a:bodyPr wrap="square" rtlCol="0">
            <a:spAutoFit/>
          </a:bodyPr>
          <a:lstStyle/>
          <a:p>
            <a:r>
              <a:rPr lang="en-US" sz="5400" b="1" dirty="0" smtClean="0">
                <a:solidFill>
                  <a:srgbClr val="0000FF"/>
                </a:solidFill>
                <a:latin typeface="Times New Roman" pitchFamily="18" charset="0"/>
                <a:cs typeface="Times New Roman" pitchFamily="18" charset="0"/>
              </a:rPr>
              <a:t>1</a:t>
            </a:r>
            <a:endParaRPr lang="en-US" sz="5400" b="1" dirty="0">
              <a:solidFill>
                <a:srgbClr val="0000FF"/>
              </a:solidFill>
              <a:latin typeface="Times New Roman" pitchFamily="18" charset="0"/>
              <a:cs typeface="Times New Roman" pitchFamily="18" charset="0"/>
            </a:endParaRPr>
          </a:p>
        </p:txBody>
      </p:sp>
      <p:sp>
        <p:nvSpPr>
          <p:cNvPr id="16" name="TextBox 15"/>
          <p:cNvSpPr txBox="1"/>
          <p:nvPr/>
        </p:nvSpPr>
        <p:spPr>
          <a:xfrm>
            <a:off x="2581983" y="1502284"/>
            <a:ext cx="1045604" cy="923330"/>
          </a:xfrm>
          <a:prstGeom prst="rect">
            <a:avLst/>
          </a:prstGeom>
          <a:noFill/>
        </p:spPr>
        <p:txBody>
          <a:bodyPr wrap="square" rtlCol="0">
            <a:spAutoFit/>
          </a:bodyPr>
          <a:lstStyle/>
          <a:p>
            <a:r>
              <a:rPr lang="en-US" sz="5400" b="1" dirty="0">
                <a:solidFill>
                  <a:srgbClr val="0000FF"/>
                </a:solidFill>
                <a:latin typeface="Times New Roman" pitchFamily="18" charset="0"/>
                <a:cs typeface="Times New Roman" pitchFamily="18" charset="0"/>
              </a:rPr>
              <a:t>2</a:t>
            </a:r>
          </a:p>
        </p:txBody>
      </p:sp>
      <p:sp>
        <p:nvSpPr>
          <p:cNvPr id="18" name="TextBox 17"/>
          <p:cNvSpPr txBox="1"/>
          <p:nvPr/>
        </p:nvSpPr>
        <p:spPr>
          <a:xfrm>
            <a:off x="2188837" y="4957657"/>
            <a:ext cx="1045604" cy="923330"/>
          </a:xfrm>
          <a:prstGeom prst="rect">
            <a:avLst/>
          </a:prstGeom>
          <a:noFill/>
        </p:spPr>
        <p:txBody>
          <a:bodyPr wrap="square" rtlCol="0">
            <a:spAutoFit/>
          </a:bodyPr>
          <a:lstStyle/>
          <a:p>
            <a:r>
              <a:rPr lang="en-US" sz="5400" b="1" dirty="0">
                <a:solidFill>
                  <a:srgbClr val="0000FF"/>
                </a:solidFill>
                <a:latin typeface="Times New Roman" pitchFamily="18" charset="0"/>
                <a:cs typeface="Times New Roman" pitchFamily="18" charset="0"/>
              </a:rPr>
              <a:t>3</a:t>
            </a:r>
          </a:p>
        </p:txBody>
      </p:sp>
      <p:sp>
        <p:nvSpPr>
          <p:cNvPr id="19" name="TextBox 18"/>
          <p:cNvSpPr txBox="1"/>
          <p:nvPr/>
        </p:nvSpPr>
        <p:spPr>
          <a:xfrm>
            <a:off x="5077665" y="1802772"/>
            <a:ext cx="1045604" cy="923330"/>
          </a:xfrm>
          <a:prstGeom prst="rect">
            <a:avLst/>
          </a:prstGeom>
          <a:noFill/>
        </p:spPr>
        <p:txBody>
          <a:bodyPr wrap="square" rtlCol="0">
            <a:spAutoFit/>
          </a:bodyPr>
          <a:lstStyle/>
          <a:p>
            <a:r>
              <a:rPr lang="en-US" sz="5400" b="1" dirty="0">
                <a:solidFill>
                  <a:srgbClr val="0000FF"/>
                </a:solidFill>
                <a:latin typeface="Times New Roman" pitchFamily="18" charset="0"/>
                <a:cs typeface="Times New Roman" pitchFamily="18" charset="0"/>
              </a:rPr>
              <a:t>4</a:t>
            </a:r>
          </a:p>
        </p:txBody>
      </p:sp>
    </p:spTree>
    <p:extLst>
      <p:ext uri="{BB962C8B-B14F-4D97-AF65-F5344CB8AC3E}">
        <p14:creationId xmlns:p14="http://schemas.microsoft.com/office/powerpoint/2010/main" val="63294529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9"/>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9"/>
                                        </p:tgtEl>
                                        <p:attrNameLst>
                                          <p:attrName>ppt_w</p:attrName>
                                        </p:attrNameLst>
                                      </p:cBhvr>
                                      <p:tavLst>
                                        <p:tav tm="0">
                                          <p:val>
                                            <p:strVal val="ppt_w"/>
                                          </p:val>
                                        </p:tav>
                                        <p:tav tm="100000">
                                          <p:val>
                                            <p:fltVal val="0"/>
                                          </p:val>
                                        </p:tav>
                                      </p:tavLst>
                                    </p:anim>
                                    <p:anim calcmode="lin" valueType="num">
                                      <p:cBhvr>
                                        <p:cTn id="80" dur="1000"/>
                                        <p:tgtEl>
                                          <p:spTgt spid="9"/>
                                        </p:tgtEl>
                                        <p:attrNameLst>
                                          <p:attrName>ppt_h</p:attrName>
                                        </p:attrNameLst>
                                      </p:cBhvr>
                                      <p:tavLst>
                                        <p:tav tm="0">
                                          <p:val>
                                            <p:strVal val="ppt_h"/>
                                          </p:val>
                                        </p:tav>
                                        <p:tav tm="100000">
                                          <p:val>
                                            <p:fltVal val="0"/>
                                          </p:val>
                                        </p:tav>
                                      </p:tavLst>
                                    </p:anim>
                                    <p:anim calcmode="lin" valueType="num">
                                      <p:cBhvr>
                                        <p:cTn id="81" dur="1000"/>
                                        <p:tgtEl>
                                          <p:spTgt spid="9"/>
                                        </p:tgtEl>
                                        <p:attrNameLst>
                                          <p:attrName>style.rotation</p:attrName>
                                        </p:attrNameLst>
                                      </p:cBhvr>
                                      <p:tavLst>
                                        <p:tav tm="0">
                                          <p:val>
                                            <p:fltVal val="0"/>
                                          </p:val>
                                        </p:tav>
                                        <p:tav tm="100000">
                                          <p:val>
                                            <p:fltVal val="90"/>
                                          </p:val>
                                        </p:tav>
                                      </p:tavLst>
                                    </p:anim>
                                    <p:animEffect transition="out" filter="fade">
                                      <p:cBhvr>
                                        <p:cTn id="82" dur="1000"/>
                                        <p:tgtEl>
                                          <p:spTgt spid="9"/>
                                        </p:tgtEl>
                                      </p:cBhvr>
                                    </p:animEffect>
                                    <p:set>
                                      <p:cBhvr>
                                        <p:cTn id="83"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10"/>
                    </p:tgtEl>
                  </p:cond>
                </p:stCondLst>
                <p:endSync evt="end" delay="0">
                  <p:rtn val="all"/>
                </p:endSync>
                <p:childTnLst>
                  <p:par>
                    <p:cTn id="85" fill="hold">
                      <p:stCondLst>
                        <p:cond delay="0"/>
                      </p:stCondLst>
                      <p:childTnLst>
                        <p:par>
                          <p:cTn id="86" fill="hold">
                            <p:stCondLst>
                              <p:cond delay="0"/>
                            </p:stCondLst>
                            <p:childTnLst>
                              <p:par>
                                <p:cTn id="87" presetID="8" presetClass="emph" presetSubtype="0" fill="hold" nodeType="clickEffect">
                                  <p:stCondLst>
                                    <p:cond delay="0"/>
                                  </p:stCondLst>
                                  <p:childTnLst>
                                    <p:animRot by="21600000">
                                      <p:cBhvr>
                                        <p:cTn id="88" dur="1000" fill="hold"/>
                                        <p:tgtEl>
                                          <p:spTgt spid="10"/>
                                        </p:tgtEl>
                                        <p:attrNameLst>
                                          <p:attrName>r</p:attrName>
                                        </p:attrNameLst>
                                      </p:cBhvr>
                                    </p:animRot>
                                  </p:childTnLst>
                                </p:cTn>
                              </p:par>
                            </p:childTnLst>
                          </p:cTn>
                        </p:par>
                        <p:par>
                          <p:cTn id="89" fill="hold">
                            <p:stCondLst>
                              <p:cond delay="1000"/>
                            </p:stCondLst>
                            <p:childTnLst>
                              <p:par>
                                <p:cTn id="90" presetID="31" presetClass="exit" presetSubtype="0" fill="hold" nodeType="afterEffect">
                                  <p:stCondLst>
                                    <p:cond delay="0"/>
                                  </p:stCondLst>
                                  <p:childTnLst>
                                    <p:anim calcmode="lin" valueType="num">
                                      <p:cBhvr>
                                        <p:cTn id="91" dur="1000"/>
                                        <p:tgtEl>
                                          <p:spTgt spid="10"/>
                                        </p:tgtEl>
                                        <p:attrNameLst>
                                          <p:attrName>ppt_w</p:attrName>
                                        </p:attrNameLst>
                                      </p:cBhvr>
                                      <p:tavLst>
                                        <p:tav tm="0">
                                          <p:val>
                                            <p:strVal val="ppt_w"/>
                                          </p:val>
                                        </p:tav>
                                        <p:tav tm="100000">
                                          <p:val>
                                            <p:fltVal val="0"/>
                                          </p:val>
                                        </p:tav>
                                      </p:tavLst>
                                    </p:anim>
                                    <p:anim calcmode="lin" valueType="num">
                                      <p:cBhvr>
                                        <p:cTn id="92" dur="1000"/>
                                        <p:tgtEl>
                                          <p:spTgt spid="10"/>
                                        </p:tgtEl>
                                        <p:attrNameLst>
                                          <p:attrName>ppt_h</p:attrName>
                                        </p:attrNameLst>
                                      </p:cBhvr>
                                      <p:tavLst>
                                        <p:tav tm="0">
                                          <p:val>
                                            <p:strVal val="ppt_h"/>
                                          </p:val>
                                        </p:tav>
                                        <p:tav tm="100000">
                                          <p:val>
                                            <p:fltVal val="0"/>
                                          </p:val>
                                        </p:tav>
                                      </p:tavLst>
                                    </p:anim>
                                    <p:anim calcmode="lin" valueType="num">
                                      <p:cBhvr>
                                        <p:cTn id="93" dur="1000"/>
                                        <p:tgtEl>
                                          <p:spTgt spid="10"/>
                                        </p:tgtEl>
                                        <p:attrNameLst>
                                          <p:attrName>style.rotation</p:attrName>
                                        </p:attrNameLst>
                                      </p:cBhvr>
                                      <p:tavLst>
                                        <p:tav tm="0">
                                          <p:val>
                                            <p:fltVal val="0"/>
                                          </p:val>
                                        </p:tav>
                                        <p:tav tm="100000">
                                          <p:val>
                                            <p:fltVal val="90"/>
                                          </p:val>
                                        </p:tav>
                                      </p:tavLst>
                                    </p:anim>
                                    <p:animEffect transition="out" filter="fade">
                                      <p:cBhvr>
                                        <p:cTn id="94" dur="1000"/>
                                        <p:tgtEl>
                                          <p:spTgt spid="10"/>
                                        </p:tgtEl>
                                      </p:cBhvr>
                                    </p:animEffect>
                                    <p:set>
                                      <p:cBhvr>
                                        <p:cTn id="9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000" fill="hold"/>
                                        <p:tgtEl>
                                          <p:spTgt spid="11"/>
                                        </p:tgtEl>
                                        <p:attrNameLst>
                                          <p:attrName>r</p:attrName>
                                        </p:attrNameLst>
                                      </p:cBhvr>
                                    </p:animRot>
                                  </p:childTnLst>
                                </p:cTn>
                              </p:par>
                            </p:childTnLst>
                          </p:cTn>
                        </p:par>
                        <p:par>
                          <p:cTn id="101" fill="hold">
                            <p:stCondLst>
                              <p:cond delay="1000"/>
                            </p:stCondLst>
                            <p:childTnLst>
                              <p:par>
                                <p:cTn id="102" presetID="31" presetClass="exit" presetSubtype="0" fill="hold" nodeType="afterEffect">
                                  <p:stCondLst>
                                    <p:cond delay="0"/>
                                  </p:stCondLst>
                                  <p:childTnLst>
                                    <p:anim calcmode="lin" valueType="num">
                                      <p:cBhvr>
                                        <p:cTn id="103" dur="1000"/>
                                        <p:tgtEl>
                                          <p:spTgt spid="11"/>
                                        </p:tgtEl>
                                        <p:attrNameLst>
                                          <p:attrName>ppt_w</p:attrName>
                                        </p:attrNameLst>
                                      </p:cBhvr>
                                      <p:tavLst>
                                        <p:tav tm="0">
                                          <p:val>
                                            <p:strVal val="ppt_w"/>
                                          </p:val>
                                        </p:tav>
                                        <p:tav tm="100000">
                                          <p:val>
                                            <p:fltVal val="0"/>
                                          </p:val>
                                        </p:tav>
                                      </p:tavLst>
                                    </p:anim>
                                    <p:anim calcmode="lin" valueType="num">
                                      <p:cBhvr>
                                        <p:cTn id="104" dur="1000"/>
                                        <p:tgtEl>
                                          <p:spTgt spid="11"/>
                                        </p:tgtEl>
                                        <p:attrNameLst>
                                          <p:attrName>ppt_h</p:attrName>
                                        </p:attrNameLst>
                                      </p:cBhvr>
                                      <p:tavLst>
                                        <p:tav tm="0">
                                          <p:val>
                                            <p:strVal val="ppt_h"/>
                                          </p:val>
                                        </p:tav>
                                        <p:tav tm="100000">
                                          <p:val>
                                            <p:fltVal val="0"/>
                                          </p:val>
                                        </p:tav>
                                      </p:tavLst>
                                    </p:anim>
                                    <p:anim calcmode="lin" valueType="num">
                                      <p:cBhvr>
                                        <p:cTn id="105" dur="1000"/>
                                        <p:tgtEl>
                                          <p:spTgt spid="11"/>
                                        </p:tgtEl>
                                        <p:attrNameLst>
                                          <p:attrName>style.rotation</p:attrName>
                                        </p:attrNameLst>
                                      </p:cBhvr>
                                      <p:tavLst>
                                        <p:tav tm="0">
                                          <p:val>
                                            <p:fltVal val="0"/>
                                          </p:val>
                                        </p:tav>
                                        <p:tav tm="100000">
                                          <p:val>
                                            <p:fltVal val="90"/>
                                          </p:val>
                                        </p:tav>
                                      </p:tavLst>
                                    </p:anim>
                                    <p:animEffect transition="out" filter="fade">
                                      <p:cBhvr>
                                        <p:cTn id="106" dur="1000"/>
                                        <p:tgtEl>
                                          <p:spTgt spid="11"/>
                                        </p:tgtEl>
                                      </p:cBhvr>
                                    </p:animEffect>
                                    <p:set>
                                      <p:cBhvr>
                                        <p:cTn id="10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000" fill="hold"/>
                                        <p:tgtEl>
                                          <p:spTgt spid="12"/>
                                        </p:tgtEl>
                                        <p:attrNameLst>
                                          <p:attrName>r</p:attrName>
                                        </p:attrNameLst>
                                      </p:cBhvr>
                                    </p:animRot>
                                  </p:childTnLst>
                                </p:cTn>
                              </p:par>
                            </p:childTnLst>
                          </p:cTn>
                        </p:par>
                        <p:par>
                          <p:cTn id="113" fill="hold">
                            <p:stCondLst>
                              <p:cond delay="1000"/>
                            </p:stCondLst>
                            <p:childTnLst>
                              <p:par>
                                <p:cTn id="114" presetID="31" presetClass="exit" presetSubtype="0" fill="hold" nodeType="afterEffect">
                                  <p:stCondLst>
                                    <p:cond delay="0"/>
                                  </p:stCondLst>
                                  <p:childTnLst>
                                    <p:anim calcmode="lin" valueType="num">
                                      <p:cBhvr>
                                        <p:cTn id="115" dur="1000"/>
                                        <p:tgtEl>
                                          <p:spTgt spid="12"/>
                                        </p:tgtEl>
                                        <p:attrNameLst>
                                          <p:attrName>ppt_w</p:attrName>
                                        </p:attrNameLst>
                                      </p:cBhvr>
                                      <p:tavLst>
                                        <p:tav tm="0">
                                          <p:val>
                                            <p:strVal val="ppt_w"/>
                                          </p:val>
                                        </p:tav>
                                        <p:tav tm="100000">
                                          <p:val>
                                            <p:fltVal val="0"/>
                                          </p:val>
                                        </p:tav>
                                      </p:tavLst>
                                    </p:anim>
                                    <p:anim calcmode="lin" valueType="num">
                                      <p:cBhvr>
                                        <p:cTn id="116" dur="1000"/>
                                        <p:tgtEl>
                                          <p:spTgt spid="12"/>
                                        </p:tgtEl>
                                        <p:attrNameLst>
                                          <p:attrName>ppt_h</p:attrName>
                                        </p:attrNameLst>
                                      </p:cBhvr>
                                      <p:tavLst>
                                        <p:tav tm="0">
                                          <p:val>
                                            <p:strVal val="ppt_h"/>
                                          </p:val>
                                        </p:tav>
                                        <p:tav tm="100000">
                                          <p:val>
                                            <p:fltVal val="0"/>
                                          </p:val>
                                        </p:tav>
                                      </p:tavLst>
                                    </p:anim>
                                    <p:anim calcmode="lin" valueType="num">
                                      <p:cBhvr>
                                        <p:cTn id="117" dur="1000"/>
                                        <p:tgtEl>
                                          <p:spTgt spid="12"/>
                                        </p:tgtEl>
                                        <p:attrNameLst>
                                          <p:attrName>style.rotation</p:attrName>
                                        </p:attrNameLst>
                                      </p:cBhvr>
                                      <p:tavLst>
                                        <p:tav tm="0">
                                          <p:val>
                                            <p:fltVal val="0"/>
                                          </p:val>
                                        </p:tav>
                                        <p:tav tm="100000">
                                          <p:val>
                                            <p:fltVal val="90"/>
                                          </p:val>
                                        </p:tav>
                                      </p:tavLst>
                                    </p:anim>
                                    <p:animEffect transition="out" filter="fade">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120"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67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4 + (-7) = ?</a:t>
            </a:r>
            <a:endParaRPr lang="en-US" sz="4400" dirty="0">
              <a:latin typeface="Times New Roman" pitchFamily="18" charset="0"/>
              <a:cs typeface="Times New Roman" pitchFamily="18"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569" y="5229200"/>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783614" y="32004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(7 – 4) = - </a:t>
            </a:r>
            <a:r>
              <a:rPr lang="en-US" sz="3600" dirty="0" smtClean="0">
                <a:latin typeface="Times New Roman" pitchFamily="18" charset="0"/>
                <a:cs typeface="Times New Roman" pitchFamily="18" charset="0"/>
              </a:rPr>
              <a:t>3</a:t>
            </a:r>
            <a:endParaRPr lang="en-US" sz="3600" dirty="0">
              <a:latin typeface="Times New Roman" pitchFamily="18" charset="0"/>
              <a:cs typeface="Times New Roman" pitchFamily="18" charset="0"/>
            </a:endParaRPr>
          </a:p>
        </p:txBody>
      </p:sp>
      <p:sp>
        <p:nvSpPr>
          <p:cNvPr id="12" name="Snip Diagonal Corner Rectangle 11"/>
          <p:cNvSpPr/>
          <p:nvPr/>
        </p:nvSpPr>
        <p:spPr>
          <a:xfrm>
            <a:off x="4788024" y="32004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(7 – 4) = </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3</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3993931" y="6925823"/>
            <a:ext cx="609600" cy="6096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523280" y="7177577"/>
            <a:ext cx="609600" cy="609600"/>
          </a:xfrm>
          <a:prstGeom prst="rect">
            <a:avLst/>
          </a:prstGeom>
        </p:spPr>
      </p:pic>
    </p:spTree>
    <p:extLst>
      <p:ext uri="{BB962C8B-B14F-4D97-AF65-F5344CB8AC3E}">
        <p14:creationId xmlns:p14="http://schemas.microsoft.com/office/powerpoint/2010/main" val="329800752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mediacall" presetSubtype="0" fill="hold" nodeType="withEffect">
                                  <p:stCondLst>
                                    <p:cond delay="0"/>
                                  </p:stCondLst>
                                  <p:childTnLst>
                                    <p:cmd type="call" cmd="playFrom(0.0)">
                                      <p:cBhvr>
                                        <p:cTn id="27" dur="3000" fill="hold"/>
                                        <p:tgtEl>
                                          <p:spTgt spid="16"/>
                                        </p:tgtEl>
                                      </p:cBhvr>
                                    </p:cmd>
                                  </p:childTnLst>
                                </p:cTn>
                              </p:par>
                              <p:par>
                                <p:cTn id="28" presetID="1" presetClass="mediacall" presetSubtype="0" fill="hold" nodeType="withEffect">
                                  <p:stCondLst>
                                    <p:cond delay="0"/>
                                  </p:stCondLst>
                                  <p:childTnLst>
                                    <p:cmd type="call" cmd="playFrom(0.0)">
                                      <p:cBhvr>
                                        <p:cTn id="29" dur="3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67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(-5) + 15 = ?</a:t>
            </a:r>
            <a:endParaRPr lang="en-US" sz="4400" dirty="0">
              <a:latin typeface="Times New Roman" pitchFamily="18" charset="0"/>
              <a:cs typeface="Times New Roman" pitchFamily="18"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205408" y="567916"/>
            <a:ext cx="609600" cy="609600"/>
          </a:xfrm>
          <a:prstGeom prst="rect">
            <a:avLst/>
          </a:prstGeom>
        </p:spPr>
      </p:pic>
      <p:sp>
        <p:nvSpPr>
          <p:cNvPr id="3" name="Snip Diagonal Corner Rectangle 2"/>
          <p:cNvSpPr/>
          <p:nvPr/>
        </p:nvSpPr>
        <p:spPr>
          <a:xfrm>
            <a:off x="4753372"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15 – 5 = 10</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3993931" y="6925823"/>
            <a:ext cx="609600" cy="609600"/>
          </a:xfrm>
          <a:prstGeom prst="rect">
            <a:avLst/>
          </a:prstGeom>
        </p:spPr>
      </p:pic>
      <p:sp>
        <p:nvSpPr>
          <p:cNvPr id="14" name="Snip Diagonal Corner Rectangle 13"/>
          <p:cNvSpPr/>
          <p:nvPr/>
        </p:nvSpPr>
        <p:spPr>
          <a:xfrm>
            <a:off x="770339"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(15 – 5) = -10</a:t>
            </a:r>
            <a:endParaRPr lang="en-US" sz="3600" dirty="0">
              <a:latin typeface="Times New Roman" pitchFamily="18" charset="0"/>
              <a:cs typeface="Times New Roman" pitchFamily="18"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523280" y="7177577"/>
            <a:ext cx="6096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060" y="4781083"/>
            <a:ext cx="2001423" cy="2001423"/>
          </a:xfrm>
          <a:prstGeom prst="rect">
            <a:avLst/>
          </a:prstGeom>
        </p:spPr>
      </p:pic>
    </p:spTree>
    <p:extLst>
      <p:ext uri="{BB962C8B-B14F-4D97-AF65-F5344CB8AC3E}">
        <p14:creationId xmlns:p14="http://schemas.microsoft.com/office/powerpoint/2010/main" val="361165940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mediacall" presetSubtype="0" fill="hold" nodeType="withEffect">
                                  <p:stCondLst>
                                    <p:cond delay="0"/>
                                  </p:stCondLst>
                                  <p:childTnLst>
                                    <p:cmd type="call" cmd="playFrom(0.0)">
                                      <p:cBhvr>
                                        <p:cTn id="27" dur="2966" fill="hold"/>
                                        <p:tgtEl>
                                          <p:spTgt spid="17"/>
                                        </p:tgtEl>
                                      </p:cBhvr>
                                    </p:cmd>
                                  </p:childTnLst>
                                </p:cTn>
                              </p:par>
                              <p:par>
                                <p:cTn id="28" presetID="1" presetClass="mediacall" presetSubtype="0" fill="hold" nodeType="withEffect">
                                  <p:stCondLst>
                                    <p:cond delay="0"/>
                                  </p:stCondLst>
                                  <p:childTnLst>
                                    <p:cmd type="call" cmd="playFrom(0.0)">
                                      <p:cBhvr>
                                        <p:cTn id="29" dur="29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13"/>
                </p:tgtEl>
              </p:cMediaNode>
            </p:audio>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4"/>
                                        </p:tgtEl>
                                        <p:attrNameLst>
                                          <p:attrName>fillcolor</p:attrName>
                                        </p:attrNameLst>
                                      </p:cBhvr>
                                      <p:to>
                                        <a:srgbClr val="A5A5A5"/>
                                      </p:to>
                                    </p:animClr>
                                    <p:set>
                                      <p:cBhvr>
                                        <p:cTn id="46" dur="2000" fill="hold"/>
                                        <p:tgtEl>
                                          <p:spTgt spid="14"/>
                                        </p:tgtEl>
                                        <p:attrNameLst>
                                          <p:attrName>fill.type</p:attrName>
                                        </p:attrNameLst>
                                      </p:cBhvr>
                                      <p:to>
                                        <p:strVal val="solid"/>
                                      </p:to>
                                    </p:set>
                                    <p:set>
                                      <p:cBhvr>
                                        <p:cTn id="47" dur="2000" fill="hold"/>
                                        <p:tgtEl>
                                          <p:spTgt spid="14"/>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3000" fill="hold"/>
                                        <p:tgtEl>
                                          <p:spTgt spid="16"/>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512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133" name="Picture 13"/>
          <p:cNvPicPr>
            <a:picLocks noChangeAspect="1" noChangeArrowheads="1"/>
          </p:cNvPicPr>
          <p:nvPr/>
        </p:nvPicPr>
        <p:blipFill>
          <a:blip r:embed="rId3"/>
          <a:srcRect/>
          <a:stretch>
            <a:fillRect/>
          </a:stretch>
        </p:blipFill>
        <p:spPr bwMode="auto">
          <a:xfrm>
            <a:off x="25400" y="1058863"/>
            <a:ext cx="9070975" cy="12049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4"/>
          <p:cNvSpPr txBox="1">
            <a:spLocks noChangeArrowheads="1"/>
          </p:cNvSpPr>
          <p:nvPr/>
        </p:nvSpPr>
        <p:spPr bwMode="auto">
          <a:xfrm>
            <a:off x="158750" y="2743200"/>
            <a:ext cx="8802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Có thể xem con đường là một trục số với khoảng cách giữa các cột mốc là 1m hoặc 1km</a:t>
            </a:r>
          </a:p>
        </p:txBody>
      </p:sp>
      <p:sp>
        <p:nvSpPr>
          <p:cNvPr id="15" name="TextBox 4"/>
          <p:cNvSpPr txBox="1">
            <a:spLocks noChangeArrowheads="1"/>
          </p:cNvSpPr>
          <p:nvPr/>
        </p:nvSpPr>
        <p:spPr bwMode="auto">
          <a:xfrm>
            <a:off x="133350" y="2725738"/>
            <a:ext cx="8802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a:latin typeface="Times New Roman" pitchFamily="18" charset="0"/>
                <a:cs typeface="Times New Roman" pitchFamily="18" charset="0"/>
              </a:rPr>
              <a:t>Trên trục số, một người bắt đầu từ điểm 0 di chuyển về bên phải (theo chiều dương) 2 đơn vị đến điểm +2, sau đó di chuyển tiếp thêm về bên phải 3 đơn vị.</a:t>
            </a:r>
          </a:p>
        </p:txBody>
      </p:sp>
      <p:sp>
        <p:nvSpPr>
          <p:cNvPr id="19" name="TextBox 4"/>
          <p:cNvSpPr txBox="1">
            <a:spLocks noChangeArrowheads="1"/>
          </p:cNvSpPr>
          <p:nvPr/>
        </p:nvSpPr>
        <p:spPr bwMode="auto">
          <a:xfrm>
            <a:off x="914400" y="1219200"/>
            <a:ext cx="290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 (+3) = +5</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69" y="44291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584251" y="233233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itchFamily="18" charset="0"/>
                <a:cs typeface="Times New Roman" pitchFamily="18" charset="0"/>
              </a:rPr>
              <a:t>Hãy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cho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biết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dừng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lại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điểm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nào</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
        <p:nvSpPr>
          <p:cNvPr id="16" name="Cloud Callout 15"/>
          <p:cNvSpPr/>
          <p:nvPr/>
        </p:nvSpPr>
        <p:spPr>
          <a:xfrm>
            <a:off x="1564758" y="233233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Times New Roman" pitchFamily="18" charset="0"/>
                <a:cs typeface="Times New Roman" pitchFamily="18" charset="0"/>
              </a:rPr>
              <a:t>Hãy dùng phép cộng hai số tự nhiên để biểu diễn hai hành động trên? </a:t>
            </a:r>
            <a:endParaRPr lang="vi-VN" sz="2800" dirty="0">
              <a:solidFill>
                <a:schemeClr val="tx1"/>
              </a:solidFill>
              <a:latin typeface="Times New Roman" pitchFamily="18" charset="0"/>
              <a:cs typeface="Times New Roman" pitchFamily="18" charset="0"/>
            </a:endParaRPr>
          </a:p>
        </p:txBody>
      </p:sp>
      <p:sp>
        <p:nvSpPr>
          <p:cNvPr id="22" name="Cloud Callout 21"/>
          <p:cNvSpPr/>
          <p:nvPr/>
        </p:nvSpPr>
        <p:spPr>
          <a:xfrm>
            <a:off x="1584251" y="236600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Times New Roman" pitchFamily="18" charset="0"/>
                <a:cs typeface="Times New Roman" pitchFamily="18" charset="0"/>
              </a:rPr>
              <a:t>Muốn cộng hai số nguyên dương ta làm thế nào?</a:t>
            </a:r>
          </a:p>
          <a:p>
            <a:pPr algn="ctr"/>
            <a:endParaRPr lang="vi-VN" sz="2800" dirty="0">
              <a:solidFill>
                <a:schemeClr val="tx1"/>
              </a:solidFill>
              <a:latin typeface="Times New Roman" pitchFamily="18" charset="0"/>
              <a:cs typeface="Times New Roman" pitchFamily="18"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69" y="5385551"/>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63" y="3573463"/>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nvGrpSpPr>
          <p:cNvPr id="6" name="Group 5"/>
          <p:cNvGrpSpPr/>
          <p:nvPr/>
        </p:nvGrpSpPr>
        <p:grpSpPr>
          <a:xfrm>
            <a:off x="1887537" y="4495800"/>
            <a:ext cx="5351463" cy="1981200"/>
            <a:chOff x="1887538" y="4495800"/>
            <a:chExt cx="5275262" cy="1981200"/>
          </a:xfrm>
        </p:grpSpPr>
        <p:sp>
          <p:nvSpPr>
            <p:cNvPr id="5" name="Rounded Rectangular Callout 4"/>
            <p:cNvSpPr/>
            <p:nvPr/>
          </p:nvSpPr>
          <p:spPr>
            <a:xfrm>
              <a:off x="1887538" y="4495800"/>
              <a:ext cx="5275262" cy="1981200"/>
            </a:xfrm>
            <a:prstGeom prst="wedgeRoundRectCallout">
              <a:avLst>
                <a:gd name="adj1" fmla="val 58378"/>
                <a:gd name="adj2" fmla="val -6284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4"/>
            <p:cNvSpPr txBox="1">
              <a:spLocks noChangeArrowheads="1"/>
            </p:cNvSpPr>
            <p:nvPr/>
          </p:nvSpPr>
          <p:spPr bwMode="auto">
            <a:xfrm>
              <a:off x="1970826" y="4803757"/>
              <a:ext cx="5030042" cy="1384995"/>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hai</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số</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nguyên</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dương</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hai</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số</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tự</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nhiên</a:t>
              </a:r>
              <a:r>
                <a:rPr lang="en-US" sz="2800" b="1" dirty="0">
                  <a:latin typeface="Times New Roman" pitchFamily="18" charset="0"/>
                  <a:cs typeface="Times New Roman"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barn(inVertical)">
                                      <p:cBhvr>
                                        <p:cTn id="14" dur="500"/>
                                        <p:tgtEl>
                                          <p:spTgt spid="51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33"/>
                                        </p:tgtEl>
                                        <p:attrNameLst>
                                          <p:attrName>style.visibility</p:attrName>
                                        </p:attrNameLst>
                                      </p:cBhvr>
                                      <p:to>
                                        <p:strVal val="visible"/>
                                      </p:to>
                                    </p:set>
                                    <p:animEffect transition="in" filter="barn(inVertical)">
                                      <p:cBhvr>
                                        <p:cTn id="24" dur="500"/>
                                        <p:tgtEl>
                                          <p:spTgt spid="51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6" presetClass="entr" presetSubtype="21"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1" nodeType="clickEffect">
                                  <p:stCondLst>
                                    <p:cond delay="0"/>
                                  </p:stCondLst>
                                  <p:childTnLst>
                                    <p:animEffect transition="out" filter="blinds(horizontal)">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circle(in)">
                                      <p:cBhvr>
                                        <p:cTn id="85" dur="20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5362"/>
                                        </p:tgtEl>
                                        <p:attrNameLst>
                                          <p:attrName>style.visibility</p:attrName>
                                        </p:attrNameLst>
                                      </p:cBhvr>
                                      <p:to>
                                        <p:strVal val="visible"/>
                                      </p:to>
                                    </p:set>
                                    <p:animEffect transition="in" filter="barn(inVertical)">
                                      <p:cBhvr>
                                        <p:cTn id="9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123" grpId="0" animBg="1"/>
      <p:bldP spid="14" grpId="0"/>
      <p:bldP spid="14" grpId="1"/>
      <p:bldP spid="15" grpId="0"/>
      <p:bldP spid="19" grpId="0"/>
      <p:bldP spid="2" grpId="0" animBg="1"/>
      <p:bldP spid="2" grpId="1" animBg="1"/>
      <p:bldP spid="16" grpId="0" animBg="1"/>
      <p:bldP spid="16" grpId="1" animBg="1"/>
      <p:bldP spid="22" grpId="0" animBg="1"/>
      <p:bldP spid="2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59843"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(-25) + 75 = ?</a:t>
            </a:r>
            <a:endParaRPr lang="en-US" sz="4400" dirty="0">
              <a:latin typeface="Times New Roman" pitchFamily="18" charset="0"/>
              <a:cs typeface="Times New Roman" pitchFamily="18"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205408" y="567916"/>
            <a:ext cx="609600" cy="609600"/>
          </a:xfrm>
          <a:prstGeom prst="rect">
            <a:avLst/>
          </a:prstGeom>
        </p:spPr>
      </p:pic>
      <p:sp>
        <p:nvSpPr>
          <p:cNvPr id="3" name="Snip Diagonal Corner Rectangle 2"/>
          <p:cNvSpPr/>
          <p:nvPr/>
        </p:nvSpPr>
        <p:spPr>
          <a:xfrm>
            <a:off x="78361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75 – 25 = 50</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3993931" y="6925823"/>
            <a:ext cx="609600" cy="609600"/>
          </a:xfrm>
          <a:prstGeom prst="rect">
            <a:avLst/>
          </a:prstGeom>
        </p:spPr>
      </p:pic>
      <p:sp>
        <p:nvSpPr>
          <p:cNvPr id="15" name="Snip Diagonal Corner Rectangle 14"/>
          <p:cNvSpPr/>
          <p:nvPr/>
        </p:nvSpPr>
        <p:spPr>
          <a:xfrm>
            <a:off x="478802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(75 - 25) = - 50</a:t>
            </a:r>
            <a:endParaRPr lang="en-US" sz="3600" dirty="0">
              <a:latin typeface="Times New Roman" pitchFamily="18" charset="0"/>
              <a:cs typeface="Times New Roman" pitchFamily="18"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523280" y="7177577"/>
            <a:ext cx="6096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2569" y="5229200"/>
            <a:ext cx="2001423" cy="2001423"/>
          </a:xfrm>
          <a:prstGeom prst="rect">
            <a:avLst/>
          </a:prstGeom>
        </p:spPr>
      </p:pic>
    </p:spTree>
    <p:extLst>
      <p:ext uri="{BB962C8B-B14F-4D97-AF65-F5344CB8AC3E}">
        <p14:creationId xmlns:p14="http://schemas.microsoft.com/office/powerpoint/2010/main" val="20763876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mediacall" presetSubtype="0" fill="hold" nodeType="withEffect">
                                  <p:stCondLst>
                                    <p:cond delay="0"/>
                                  </p:stCondLst>
                                  <p:childTnLst>
                                    <p:cmd type="call" cmd="playFrom(0.0)">
                                      <p:cBhvr>
                                        <p:cTn id="27" dur="2966" fill="hold"/>
                                        <p:tgtEl>
                                          <p:spTgt spid="16"/>
                                        </p:tgtEl>
                                      </p:cBhvr>
                                    </p:cmd>
                                  </p:childTnLst>
                                </p:cTn>
                              </p:par>
                              <p:par>
                                <p:cTn id="28" presetID="1" presetClass="mediacall" presetSubtype="0" fill="hold" nodeType="withEffect">
                                  <p:stCondLst>
                                    <p:cond delay="0"/>
                                  </p:stCondLst>
                                  <p:childTnLst>
                                    <p:cmd type="call" cmd="playFrom(0.0)">
                                      <p:cBhvr>
                                        <p:cTn id="29" dur="29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13"/>
                </p:tgtEl>
              </p:cMediaNode>
            </p:audio>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5A5A5"/>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3000" fill="hold"/>
                                        <p:tgtEl>
                                          <p:spTgt spid="17"/>
                                        </p:tgtEl>
                                      </p:cBhvr>
                                    </p:cmd>
                                  </p:child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67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49 + (-51) = ?</a:t>
            </a:r>
            <a:endParaRPr lang="en-US" sz="4400" dirty="0">
              <a:latin typeface="Times New Roman" pitchFamily="18" charset="0"/>
              <a:cs typeface="Times New Roman" pitchFamily="18"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205408" y="567916"/>
            <a:ext cx="609600" cy="609600"/>
          </a:xfrm>
          <a:prstGeom prst="rect">
            <a:avLst/>
          </a:prstGeom>
        </p:spPr>
      </p:pic>
      <p:sp>
        <p:nvSpPr>
          <p:cNvPr id="3" name="Snip Diagonal Corner Rectangle 2"/>
          <p:cNvSpPr/>
          <p:nvPr/>
        </p:nvSpPr>
        <p:spPr>
          <a:xfrm>
            <a:off x="677066" y="31242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(51 – 49) = - 2</a:t>
            </a:r>
            <a:endParaRPr lang="en-US" sz="3600" dirty="0">
              <a:latin typeface="Times New Roman" pitchFamily="18" charset="0"/>
              <a:cs typeface="Times New Roman" pitchFamily="18" charset="0"/>
            </a:endParaRPr>
          </a:p>
        </p:txBody>
      </p:sp>
      <p:sp>
        <p:nvSpPr>
          <p:cNvPr id="12" name="Snip Diagonal Corner Rectangle 11"/>
          <p:cNvSpPr/>
          <p:nvPr/>
        </p:nvSpPr>
        <p:spPr>
          <a:xfrm>
            <a:off x="4788024" y="32004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51 – 49 = 2</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3993931" y="6925823"/>
            <a:ext cx="609600" cy="6096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523280" y="7177577"/>
            <a:ext cx="6096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2569" y="5229200"/>
            <a:ext cx="2001423" cy="2001423"/>
          </a:xfrm>
          <a:prstGeom prst="rect">
            <a:avLst/>
          </a:prstGeom>
        </p:spPr>
      </p:pic>
    </p:spTree>
    <p:extLst>
      <p:ext uri="{BB962C8B-B14F-4D97-AF65-F5344CB8AC3E}">
        <p14:creationId xmlns:p14="http://schemas.microsoft.com/office/powerpoint/2010/main" val="15273955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pic>
        <p:nvPicPr>
          <p:cNvPr id="2052" name="Picture 4" descr="A Digital Nomad&amp;#39;s Guide to Living in Hoi An,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 y="-42126"/>
            <a:ext cx="9196881" cy="6900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822" y="5427528"/>
            <a:ext cx="1760580" cy="1430471"/>
          </a:xfrm>
          <a:prstGeom prst="rect">
            <a:avLst/>
          </a:prstGeom>
        </p:spPr>
      </p:pic>
      <p:sp>
        <p:nvSpPr>
          <p:cNvPr id="17" name="Rectangle 16"/>
          <p:cNvSpPr/>
          <p:nvPr/>
        </p:nvSpPr>
        <p:spPr>
          <a:xfrm>
            <a:off x="0" y="-19088"/>
            <a:ext cx="8928992"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solidFill>
                  <a:srgbClr val="0000FF"/>
                </a:solidFill>
                <a:effectLst>
                  <a:reflection blurRad="12700" stA="50000" endPos="50000" dist="5000" dir="5400000" sy="-100000" rotWithShape="0"/>
                </a:effectLst>
                <a:latin typeface="Times New Roman" pitchFamily="18" charset="0"/>
                <a:cs typeface="Times New Roman" pitchFamily="18" charset="0"/>
              </a:rPr>
              <a:t>BẢO VỆ KHU PHỐ</a:t>
            </a:r>
          </a:p>
        </p:txBody>
      </p:sp>
      <p:sp>
        <p:nvSpPr>
          <p:cNvPr id="2" name="Cloud Callout 1"/>
          <p:cNvSpPr/>
          <p:nvPr/>
        </p:nvSpPr>
        <p:spPr>
          <a:xfrm>
            <a:off x="899592" y="2526735"/>
            <a:ext cx="6413041" cy="2016224"/>
          </a:xfrm>
          <a:prstGeom prst="cloudCallout">
            <a:avLst>
              <a:gd name="adj1" fmla="val 43909"/>
              <a:gd name="adj2" fmla="val 9943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latin typeface="Times New Roman" pitchFamily="18" charset="0"/>
                <a:cs typeface="Times New Roman" pitchFamily="18" charset="0"/>
              </a:rPr>
              <a:t>Yeah!!!</a:t>
            </a:r>
          </a:p>
          <a:p>
            <a:pPr algn="ctr"/>
            <a:r>
              <a:rPr lang="en-US" sz="3200" b="1" dirty="0" err="1" smtClean="0">
                <a:latin typeface="Times New Roman" pitchFamily="18" charset="0"/>
                <a:cs typeface="Times New Roman" pitchFamily="18" charset="0"/>
              </a:rPr>
              <a:t>Cảm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bạn</a:t>
            </a:r>
            <a:r>
              <a:rPr lang="en-US" sz="3200" b="1" dirty="0" smtClean="0">
                <a:latin typeface="Times New Roman" pitchFamily="18" charset="0"/>
                <a:cs typeface="Times New Roman" pitchFamily="18" charset="0"/>
              </a:rPr>
              <a:t>!!! </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1146" y="-1219200"/>
            <a:ext cx="609600" cy="609600"/>
          </a:xfrm>
          <a:prstGeom prst="rect">
            <a:avLst/>
          </a:prstGeom>
        </p:spPr>
      </p:pic>
    </p:spTree>
    <p:extLst>
      <p:ext uri="{BB962C8B-B14F-4D97-AF65-F5344CB8AC3E}">
        <p14:creationId xmlns:p14="http://schemas.microsoft.com/office/powerpoint/2010/main" val="1173716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2" presetClass="mediacall" presetSubtype="0" fill="hold" nodeType="with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27" fill="hold" display="0">
                  <p:stCondLst>
                    <p:cond delay="indefinite"/>
                  </p:stCondLst>
                  <p:endCondLst>
                    <p:cond evt="onStopAudio" delay="0">
                      <p:tgtEl>
                        <p:sldTgt/>
                      </p:tgtEl>
                    </p:cond>
                  </p:endCondLst>
                </p:cTn>
                <p:tgtEl>
                  <p:spTgt spid="14"/>
                </p:tgtEl>
              </p:cMediaNode>
            </p:audio>
          </p:childTnLst>
        </p:cTn>
      </p:par>
    </p:tnLst>
    <p:bldLst>
      <p:bldP spid="17" grpId="0"/>
      <p:bldP spid="17" grpId="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srcRect/>
          <a:stretch>
            <a:fillRect/>
          </a:stretch>
        </p:blipFill>
        <p:spPr bwMode="auto">
          <a:xfrm>
            <a:off x="0" y="2856"/>
            <a:ext cx="9144000" cy="68551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9" y="5486400"/>
            <a:ext cx="1760580" cy="143047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1" y="1524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914400" y="940637"/>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tòa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tám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0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mặt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đất</a:t>
            </a:r>
            <a:r>
              <a:rPr lang="en-US" sz="2800" dirty="0">
                <a:solidFill>
                  <a:schemeClr val="tx1"/>
                </a:solidFill>
                <a:latin typeface="Times New Roman" pitchFamily="18" charset="0"/>
                <a:cs typeface="Times New Roman" pitchFamily="18" charset="0"/>
              </a:rPr>
              <a:t>), 1, 2, 3, …, 7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hầm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-1, -2, -</a:t>
            </a:r>
            <a:r>
              <a:rPr lang="en-US" sz="2800" dirty="0" smtClean="0">
                <a:solidFill>
                  <a:schemeClr val="tx1"/>
                </a:solidFill>
                <a:latin typeface="Times New Roman" pitchFamily="18" charset="0"/>
                <a:cs typeface="Times New Roman" pitchFamily="18" charset="0"/>
              </a:rPr>
              <a:t>3. </a:t>
            </a:r>
            <a:r>
              <a:rPr lang="en-US" sz="2800" dirty="0" err="1" smtClean="0">
                <a:solidFill>
                  <a:schemeClr val="tx1"/>
                </a:solidFill>
                <a:latin typeface="Times New Roman" pitchFamily="18" charset="0"/>
                <a:cs typeface="Times New Roman" pitchFamily="18" charset="0"/>
              </a:rPr>
              <a:t>Em</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dùng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phép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diễn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huống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sau</a:t>
            </a:r>
            <a:r>
              <a:rPr lang="en-US" sz="2800" dirty="0">
                <a:solidFill>
                  <a:schemeClr val="tx1"/>
                </a:solidFill>
                <a:latin typeface="Times New Roman" pitchFamily="18" charset="0"/>
                <a:cs typeface="Times New Roman" pitchFamily="18" charset="0"/>
              </a:rPr>
              <a:t>:</a:t>
            </a:r>
          </a:p>
        </p:txBody>
      </p:sp>
      <p:sp>
        <p:nvSpPr>
          <p:cNvPr id="13" name="Cloud Callout 12"/>
          <p:cNvSpPr/>
          <p:nvPr/>
        </p:nvSpPr>
        <p:spPr>
          <a:xfrm>
            <a:off x="1032690" y="1127383"/>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chemeClr val="tx1"/>
                </a:solidFill>
                <a:latin typeface="Times New Roman" pitchFamily="18" charset="0"/>
                <a:cs typeface="Times New Roman" pitchFamily="18" charset="0"/>
              </a:rPr>
              <a:t>Một</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đang</a:t>
            </a:r>
            <a:r>
              <a:rPr lang="en-US" sz="2800" dirty="0">
                <a:solidFill>
                  <a:schemeClr val="tx1"/>
                </a:solidFill>
                <a:latin typeface="Times New Roman" pitchFamily="18" charset="0"/>
                <a:cs typeface="Times New Roman" pitchFamily="18" charset="0"/>
              </a:rPr>
              <a:t> ở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lên</a:t>
            </a:r>
            <a:r>
              <a:rPr lang="en-US" sz="2800" dirty="0">
                <a:solidFill>
                  <a:schemeClr val="tx1"/>
                </a:solidFill>
                <a:latin typeface="Times New Roman" pitchFamily="18" charset="0"/>
                <a:cs typeface="Times New Roman" pitchFamily="18" charset="0"/>
              </a:rPr>
              <a:t> 5 </a:t>
            </a:r>
            <a:r>
              <a:rPr lang="en-US" sz="2800" dirty="0" err="1" smtClean="0">
                <a:solidFill>
                  <a:schemeClr val="tx1"/>
                </a:solidFill>
                <a:latin typeface="Times New Roman" pitchFamily="18" charset="0"/>
                <a:cs typeface="Times New Roman" pitchFamily="18" charset="0"/>
              </a:rPr>
              <a:t>tầng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Hỏi</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dừng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mấy</a:t>
            </a:r>
            <a:r>
              <a:rPr lang="en-US" sz="2800" dirty="0">
                <a:solidFill>
                  <a:schemeClr val="tx1"/>
                </a:solidFill>
                <a:latin typeface="Times New Roman" pitchFamily="18" charset="0"/>
                <a:cs typeface="Times New Roman" pitchFamily="18" charset="0"/>
              </a:rPr>
              <a:t>?</a:t>
            </a:r>
          </a:p>
        </p:txBody>
      </p:sp>
      <p:sp>
        <p:nvSpPr>
          <p:cNvPr id="3" name="Cloud Callout 2"/>
          <p:cNvSpPr/>
          <p:nvPr/>
        </p:nvSpPr>
        <p:spPr>
          <a:xfrm>
            <a:off x="1087625" y="1677828"/>
            <a:ext cx="5562600" cy="3505200"/>
          </a:xfrm>
          <a:prstGeom prst="cloudCallout">
            <a:avLst>
              <a:gd name="adj1" fmla="val -25612"/>
              <a:gd name="adj2" fmla="val 6765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4400" b="1" dirty="0">
                <a:solidFill>
                  <a:schemeClr val="tx1"/>
                </a:solidFill>
                <a:latin typeface="Times New Roman" pitchFamily="18" charset="0"/>
                <a:cs typeface="Times New Roman" pitchFamily="18" charset="0"/>
              </a:rPr>
              <a:t>(-3) + 5 = </a:t>
            </a:r>
            <a:r>
              <a:rPr lang="en-US" sz="4400" b="1" dirty="0" smtClean="0">
                <a:solidFill>
                  <a:schemeClr val="tx1"/>
                </a:solidFill>
                <a:latin typeface="Times New Roman" pitchFamily="18" charset="0"/>
                <a:cs typeface="Times New Roman" pitchFamily="18" charset="0"/>
              </a:rPr>
              <a:t>2</a:t>
            </a:r>
          </a:p>
          <a:p>
            <a:pPr algn="ctr" eaLnBrk="1" hangingPunct="1"/>
            <a:r>
              <a:rPr lang="en-US" sz="3200" b="1" dirty="0" err="1" smtClean="0">
                <a:solidFill>
                  <a:schemeClr val="tx1"/>
                </a:solidFill>
                <a:latin typeface="Times New Roman" pitchFamily="18" charset="0"/>
                <a:cs typeface="Times New Roman" pitchFamily="18" charset="0"/>
              </a:rPr>
              <a:t>Vậy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thang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máy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đang</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tầng</a:t>
            </a:r>
            <a:r>
              <a:rPr lang="en-US" sz="3200" b="1" dirty="0" smtClean="0">
                <a:solidFill>
                  <a:schemeClr val="tx1"/>
                </a:solidFill>
                <a:latin typeface="Times New Roman" pitchFamily="18" charset="0"/>
                <a:cs typeface="Times New Roman" pitchFamily="18" charset="0"/>
              </a:rPr>
              <a:t> 2 </a:t>
            </a:r>
            <a:endParaRPr lang="en-US" sz="3200" b="1" dirty="0">
              <a:solidFill>
                <a:schemeClr val="tx1"/>
              </a:solidFill>
              <a:latin typeface="Times New Roman" pitchFamily="18" charset="0"/>
              <a:cs typeface="Times New Roman" pitchFamily="18" charset="0"/>
            </a:endParaRPr>
          </a:p>
        </p:txBody>
      </p:sp>
      <p:sp>
        <p:nvSpPr>
          <p:cNvPr id="16" name="Cloud Callout 15"/>
          <p:cNvSpPr/>
          <p:nvPr/>
        </p:nvSpPr>
        <p:spPr>
          <a:xfrm>
            <a:off x="1087625" y="1071563"/>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máy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đang</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tầng</a:t>
            </a:r>
            <a:r>
              <a:rPr lang="en-US" sz="2800" dirty="0">
                <a:solidFill>
                  <a:srgbClr val="0000FF"/>
                </a:solidFill>
                <a:latin typeface="Times New Roman" pitchFamily="18" charset="0"/>
                <a:cs typeface="Times New Roman" pitchFamily="18" charset="0"/>
              </a:rPr>
              <a:t> 3, </a:t>
            </a:r>
            <a:r>
              <a:rPr lang="en-US" sz="2800" dirty="0" err="1">
                <a:solidFill>
                  <a:srgbClr val="0000FF"/>
                </a:solidFill>
                <a:latin typeface="Times New Roman" pitchFamily="18" charset="0"/>
                <a:cs typeface="Times New Roman" pitchFamily="18" charset="0"/>
              </a:rPr>
              <a:t>nó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xuống</a:t>
            </a:r>
            <a:r>
              <a:rPr lang="en-US" sz="2800" dirty="0">
                <a:solidFill>
                  <a:srgbClr val="0000FF"/>
                </a:solidFill>
                <a:latin typeface="Times New Roman" pitchFamily="18" charset="0"/>
                <a:cs typeface="Times New Roman" pitchFamily="18" charset="0"/>
              </a:rPr>
              <a:t> 5 </a:t>
            </a:r>
            <a:r>
              <a:rPr lang="en-US" sz="2800" dirty="0" err="1">
                <a:solidFill>
                  <a:srgbClr val="0000FF"/>
                </a:solidFill>
                <a:latin typeface="Times New Roman" pitchFamily="18" charset="0"/>
                <a:cs typeface="Times New Roman" pitchFamily="18" charset="0"/>
              </a:rPr>
              <a:t>tầng</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Hỏi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máy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tầng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mấy</a:t>
            </a:r>
            <a:r>
              <a:rPr lang="en-US" sz="2800" dirty="0">
                <a:solidFill>
                  <a:srgbClr val="0000FF"/>
                </a:solidFill>
                <a:latin typeface="Times New Roman" pitchFamily="18" charset="0"/>
                <a:cs typeface="Times New Roman" pitchFamily="18" charset="0"/>
              </a:rPr>
              <a:t>?</a:t>
            </a:r>
          </a:p>
        </p:txBody>
      </p:sp>
      <p:sp>
        <p:nvSpPr>
          <p:cNvPr id="17" name="Cloud Callout 16"/>
          <p:cNvSpPr/>
          <p:nvPr/>
        </p:nvSpPr>
        <p:spPr>
          <a:xfrm>
            <a:off x="1524000" y="1508383"/>
            <a:ext cx="5562600" cy="3505200"/>
          </a:xfrm>
          <a:prstGeom prst="cloudCallout">
            <a:avLst>
              <a:gd name="adj1" fmla="val -37080"/>
              <a:gd name="adj2" fmla="val 7129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4400" b="1" dirty="0">
                <a:solidFill>
                  <a:schemeClr val="tx1"/>
                </a:solidFill>
                <a:latin typeface="Times New Roman" pitchFamily="18" charset="0"/>
                <a:cs typeface="Times New Roman" pitchFamily="18" charset="0"/>
              </a:rPr>
              <a:t>3 + (-5) = -</a:t>
            </a:r>
            <a:r>
              <a:rPr lang="en-US" sz="4400" b="1" dirty="0" smtClean="0">
                <a:solidFill>
                  <a:schemeClr val="tx1"/>
                </a:solidFill>
                <a:latin typeface="Times New Roman" pitchFamily="18" charset="0"/>
                <a:cs typeface="Times New Roman" pitchFamily="18" charset="0"/>
              </a:rPr>
              <a:t>2</a:t>
            </a:r>
          </a:p>
          <a:p>
            <a:pPr algn="ctr" eaLnBrk="1" hangingPunct="1"/>
            <a:r>
              <a:rPr lang="en-US" sz="3200" b="1" dirty="0" err="1" smtClean="0">
                <a:solidFill>
                  <a:schemeClr val="tx1"/>
                </a:solidFill>
                <a:latin typeface="Times New Roman" pitchFamily="18" charset="0"/>
                <a:cs typeface="Times New Roman" pitchFamily="18" charset="0"/>
              </a:rPr>
              <a:t>Vậy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thang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máy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đang</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tầng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hầm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thứ</a:t>
            </a:r>
            <a:r>
              <a:rPr lang="en-US" sz="3200" b="1" dirty="0" smtClean="0">
                <a:solidFill>
                  <a:schemeClr val="tx1"/>
                </a:solidFill>
                <a:latin typeface="Times New Roman" pitchFamily="18" charset="0"/>
                <a:cs typeface="Times New Roman" pitchFamily="18" charset="0"/>
              </a:rPr>
              <a:t> 2</a:t>
            </a:r>
            <a:endParaRPr lang="en-US" sz="32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P spid="13" grpId="1" animBg="1"/>
      <p:bldP spid="3" grpId="0" animBg="1"/>
      <p:bldP spid="3" grpId="1" animBg="1"/>
      <p:bldP spid="16" grpId="0" animBg="1"/>
      <p:bldP spid="16" grpId="1"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uyệt chiêu tặng quà cho bạn gái khi yêu 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9" y="228600"/>
            <a:ext cx="9119191"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0804" y="4114800"/>
            <a:ext cx="2133600" cy="20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1073"/>
            <a:ext cx="6172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1922883" y="3013075"/>
            <a:ext cx="52982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err="1" smtClean="0">
                <a:solidFill>
                  <a:srgbClr val="FF0000"/>
                </a:solidFill>
                <a:latin typeface="Times New Roman" pitchFamily="18" charset="0"/>
                <a:cs typeface="Times New Roman" pitchFamily="18" charset="0"/>
              </a:rPr>
              <a:t>Một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tràng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pháo</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80931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nodeType="afterGroup">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5315487"/>
            <a:ext cx="1902841" cy="154605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8" y="228600"/>
            <a:ext cx="2550060" cy="175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28599" y="1821316"/>
            <a:ext cx="876300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rgbClr val="0000FF"/>
                </a:solidFill>
                <a:latin typeface="Times New Roman" pitchFamily="18" charset="0"/>
                <a:cs typeface="Times New Roman" pitchFamily="18" charset="0"/>
              </a:rPr>
              <a:t>Đố</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bạn</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t>
            </a:r>
            <a:r>
              <a:rPr lang="en-US" sz="2800" dirty="0" err="1" smtClean="0">
                <a:solidFill>
                  <a:srgbClr val="0000FF"/>
                </a:solidFill>
                <a:latin typeface="Times New Roman" pitchFamily="18" charset="0"/>
                <a:cs typeface="Times New Roman" pitchFamily="18" charset="0"/>
              </a:rPr>
              <a: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phép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10 </a:t>
            </a:r>
            <a:r>
              <a:rPr lang="en-US" sz="2800" dirty="0" err="1" smtClean="0">
                <a:solidFill>
                  <a:srgbClr val="0000FF"/>
                </a:solidFill>
                <a:latin typeface="Times New Roman" pitchFamily="18" charset="0"/>
                <a:cs typeface="Times New Roman" pitchFamily="18" charset="0"/>
              </a:rPr>
              <a:t>giây</a:t>
            </a:r>
            <a:r>
              <a:rPr lang="en-US" sz="2800" dirty="0" smtClean="0">
                <a:solidFill>
                  <a:srgbClr val="0000FF"/>
                </a:solidFill>
                <a:latin typeface="Times New Roman" pitchFamily="18" charset="0"/>
                <a:cs typeface="Times New Roman" pitchFamily="18" charset="0"/>
              </a:rPr>
              <a:t>:</a:t>
            </a:r>
          </a:p>
          <a:p>
            <a:pPr algn="ctr" eaLnBrk="1" hangingPunct="1"/>
            <a:r>
              <a:rPr lang="en-US" sz="2800" dirty="0" smtClean="0">
                <a:solidFill>
                  <a:srgbClr val="0000FF"/>
                </a:solidFill>
                <a:latin typeface="Times New Roman" pitchFamily="18" charset="0"/>
                <a:cs typeface="Times New Roman" pitchFamily="18" charset="0"/>
              </a:rPr>
              <a:t>A = (- 2021) + 1998 + 2021 + (-1998) + 2015</a:t>
            </a:r>
            <a:endParaRPr lang="en-US" sz="2800" dirty="0">
              <a:solidFill>
                <a:srgbClr val="0000FF"/>
              </a:solidFill>
              <a:latin typeface="Times New Roman" pitchFamily="18" charset="0"/>
              <a:cs typeface="Times New Roman" pitchFamily="18" charset="0"/>
            </a:endParaRPr>
          </a:p>
        </p:txBody>
      </p:sp>
      <p:sp>
        <p:nvSpPr>
          <p:cNvPr id="7" name="Cloud Callout 6"/>
          <p:cNvSpPr/>
          <p:nvPr/>
        </p:nvSpPr>
        <p:spPr>
          <a:xfrm>
            <a:off x="457200" y="1371600"/>
            <a:ext cx="8229600" cy="3505200"/>
          </a:xfrm>
          <a:prstGeom prst="cloudCallout">
            <a:avLst>
              <a:gd name="adj1" fmla="val 48231"/>
              <a:gd name="adj2" fmla="val 6735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dirty="0" err="1" smtClean="0">
                <a:solidFill>
                  <a:schemeClr val="tx1"/>
                </a:solidFill>
                <a:latin typeface="Times New Roman" pitchFamily="18" charset="0"/>
                <a:cs typeface="Times New Roman" pitchFamily="18" charset="0"/>
              </a:rPr>
              <a:t>Làm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sao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tính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được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như</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thế</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544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1139825"/>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973895" y="2438400"/>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so </a:t>
            </a:r>
            <a:r>
              <a:rPr lang="en-US" sz="2800" dirty="0" err="1" smtClean="0">
                <a:solidFill>
                  <a:srgbClr val="0000FF"/>
                </a:solidFill>
                <a:latin typeface="Times New Roman" pitchFamily="18" charset="0"/>
                <a:cs typeface="Times New Roman" pitchFamily="18" charset="0"/>
              </a:rPr>
              <a:t>sánh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cặp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quả</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a:t>
            </a:r>
          </a:p>
          <a:p>
            <a:pPr algn="ctr" eaLnBrk="1" hangingPunct="1"/>
            <a:r>
              <a:rPr lang="en-US" sz="2800" dirty="0" smtClean="0">
                <a:solidFill>
                  <a:srgbClr val="0000FF"/>
                </a:solidFill>
                <a:latin typeface="Times New Roman" pitchFamily="18" charset="0"/>
                <a:cs typeface="Times New Roman" pitchFamily="18" charset="0"/>
              </a:rPr>
              <a:t>a/ (-1) + (-3)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(-3) + (-1) </a:t>
            </a:r>
          </a:p>
          <a:p>
            <a:pPr algn="ctr" eaLnBrk="1" hangingPunct="1"/>
            <a:r>
              <a:rPr lang="en-US" sz="2800" dirty="0" smtClean="0">
                <a:solidFill>
                  <a:srgbClr val="0000FF"/>
                </a:solidFill>
                <a:latin typeface="Times New Roman" pitchFamily="18" charset="0"/>
                <a:cs typeface="Times New Roman" pitchFamily="18" charset="0"/>
              </a:rPr>
              <a:t>b/ (-7) + (+6)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(+6) + (-7) </a:t>
            </a:r>
            <a:endParaRPr lang="en-US" sz="2800"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8" name="Cloud Callout 7"/>
          <p:cNvSpPr/>
          <p:nvPr/>
        </p:nvSpPr>
        <p:spPr>
          <a:xfrm>
            <a:off x="457200" y="1371600"/>
            <a:ext cx="8229600" cy="3505200"/>
          </a:xfrm>
          <a:prstGeom prst="cloudCallout">
            <a:avLst>
              <a:gd name="adj1" fmla="val 48231"/>
              <a:gd name="adj2" fmla="val 6735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sz="3200" dirty="0">
                <a:solidFill>
                  <a:schemeClr val="tx1"/>
                </a:solidFill>
                <a:latin typeface="Times New Roman" pitchFamily="18" charset="0"/>
                <a:cs typeface="Times New Roman" pitchFamily="18" charset="0"/>
              </a:rPr>
              <a:t>a/ (-1) + (-3)  </a:t>
            </a:r>
            <a:r>
              <a:rPr lang="en-US" sz="3200" dirty="0" smtClean="0">
                <a:solidFill>
                  <a:schemeClr val="tx1"/>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(-3) + (-1) </a:t>
            </a:r>
            <a:r>
              <a:rPr lang="en-US" sz="3200" dirty="0" smtClean="0">
                <a:solidFill>
                  <a:schemeClr val="tx1"/>
                </a:solidFill>
                <a:latin typeface="Times New Roman" pitchFamily="18" charset="0"/>
                <a:cs typeface="Times New Roman" pitchFamily="18" charset="0"/>
              </a:rPr>
              <a:t>= - 4 </a:t>
            </a:r>
            <a:endParaRPr lang="en-US" sz="3200" dirty="0">
              <a:solidFill>
                <a:schemeClr val="tx1"/>
              </a:solidFill>
              <a:latin typeface="Times New Roman" pitchFamily="18" charset="0"/>
              <a:cs typeface="Times New Roman" pitchFamily="18" charset="0"/>
            </a:endParaRPr>
          </a:p>
          <a:p>
            <a:pPr eaLnBrk="1" hangingPunct="1"/>
            <a:r>
              <a:rPr lang="en-US" sz="3200" dirty="0">
                <a:solidFill>
                  <a:schemeClr val="tx1"/>
                </a:solidFill>
                <a:latin typeface="Times New Roman" pitchFamily="18" charset="0"/>
                <a:cs typeface="Times New Roman" pitchFamily="18" charset="0"/>
              </a:rPr>
              <a:t>b/ (-7) + (+6</a:t>
            </a:r>
            <a:r>
              <a:rPr lang="en-US" sz="3200" dirty="0" smtClean="0">
                <a:solidFill>
                  <a:schemeClr val="tx1"/>
                </a:solidFill>
                <a:latin typeface="Times New Roman" pitchFamily="18" charset="0"/>
                <a:cs typeface="Times New Roman" pitchFamily="18" charset="0"/>
              </a:rPr>
              <a:t>) = </a:t>
            </a:r>
            <a:r>
              <a:rPr lang="en-US" sz="3200" dirty="0">
                <a:solidFill>
                  <a:schemeClr val="tx1"/>
                </a:solidFill>
                <a:latin typeface="Times New Roman" pitchFamily="18" charset="0"/>
                <a:cs typeface="Times New Roman" pitchFamily="18" charset="0"/>
              </a:rPr>
              <a:t>(+6) + (-7) </a:t>
            </a:r>
            <a:r>
              <a:rPr lang="en-US" sz="3200" dirty="0" smtClean="0">
                <a:solidFill>
                  <a:schemeClr val="tx1"/>
                </a:solidFill>
                <a:latin typeface="Times New Roman" pitchFamily="18" charset="0"/>
                <a:cs typeface="Times New Roman" pitchFamily="18" charset="0"/>
              </a:rPr>
              <a:t>= -1</a:t>
            </a:r>
            <a:endParaRPr lang="en-US" sz="3200" dirty="0">
              <a:solidFill>
                <a:schemeClr val="tx1"/>
              </a:solidFill>
              <a:latin typeface="Times New Roman" pitchFamily="18" charset="0"/>
              <a:cs typeface="Times New Roman" pitchFamily="18" charset="0"/>
            </a:endParaRPr>
          </a:p>
        </p:txBody>
      </p:sp>
      <p:sp>
        <p:nvSpPr>
          <p:cNvPr id="9" name="TextBox 8"/>
          <p:cNvSpPr txBox="1"/>
          <p:nvPr/>
        </p:nvSpPr>
        <p:spPr>
          <a:xfrm>
            <a:off x="30126" y="606221"/>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phép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cộng</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085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609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087625" y="1908175"/>
            <a:ext cx="5541775" cy="1901825"/>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smtClean="0">
                <a:solidFill>
                  <a:srgbClr val="0000FF"/>
                </a:solidFill>
                <a:latin typeface="Times New Roman" pitchFamily="18" charset="0"/>
                <a:cs typeface="Times New Roman" pitchFamily="18" charset="0"/>
              </a:rPr>
              <a:t>Qua </a:t>
            </a:r>
            <a:r>
              <a:rPr lang="en-US" sz="2800" dirty="0" err="1" smtClean="0">
                <a:solidFill>
                  <a:srgbClr val="0000FF"/>
                </a:solidFill>
                <a:latin typeface="Times New Roman" pitchFamily="18" charset="0"/>
                <a:cs typeface="Times New Roman" pitchFamily="18" charset="0"/>
              </a:rPr>
              <a:t>bài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toán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em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rút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luận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9" name="Cloud Callout 8"/>
          <p:cNvSpPr/>
          <p:nvPr/>
        </p:nvSpPr>
        <p:spPr>
          <a:xfrm>
            <a:off x="445294" y="1431743"/>
            <a:ext cx="8229600" cy="3505200"/>
          </a:xfrm>
          <a:prstGeom prst="cloudCallout">
            <a:avLst>
              <a:gd name="adj1" fmla="val 38024"/>
              <a:gd name="adj2" fmla="val 640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b="1" dirty="0" err="1" smtClean="0">
                <a:solidFill>
                  <a:srgbClr val="0000FF"/>
                </a:solidFill>
                <a:latin typeface="Times New Roman" pitchFamily="18" charset="0"/>
                <a:cs typeface="Times New Roman" pitchFamily="18" charset="0"/>
              </a:rPr>
              <a:t>Phép</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cộng</a:t>
            </a:r>
            <a:r>
              <a:rPr lang="en-US" sz="3200" b="1" dirty="0" smtClean="0">
                <a:solidFill>
                  <a:srgbClr val="0000FF"/>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nguyên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tính</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chất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giao</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hoán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nghĩa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a:t>
            </a:r>
          </a:p>
          <a:p>
            <a:pPr algn="ctr" eaLnBrk="1" hangingPunct="1"/>
            <a:r>
              <a:rPr lang="en-US" sz="3200" b="1" dirty="0" smtClean="0">
                <a:solidFill>
                  <a:schemeClr val="tx1"/>
                </a:solidFill>
                <a:latin typeface="Times New Roman" pitchFamily="18" charset="0"/>
                <a:cs typeface="Times New Roman" pitchFamily="18" charset="0"/>
              </a:rPr>
              <a:t> a + b = b + a</a:t>
            </a:r>
            <a:endParaRPr lang="en-US" sz="3200" b="1" dirty="0">
              <a:solidFill>
                <a:schemeClr val="tx1"/>
              </a:solidFill>
              <a:latin typeface="Times New Roman" pitchFamily="18" charset="0"/>
              <a:cs typeface="Times New Roman" pitchFamily="18" charset="0"/>
            </a:endParaRPr>
          </a:p>
        </p:txBody>
      </p:sp>
      <p:sp>
        <p:nvSpPr>
          <p:cNvPr id="10" name="Cloud Callout 9"/>
          <p:cNvSpPr/>
          <p:nvPr/>
        </p:nvSpPr>
        <p:spPr>
          <a:xfrm>
            <a:off x="1219200" y="2233664"/>
            <a:ext cx="7173926" cy="3424237"/>
          </a:xfrm>
          <a:prstGeom prst="cloudCallout">
            <a:avLst>
              <a:gd name="adj1" fmla="val -51248"/>
              <a:gd name="adj2" fmla="val 4560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3600" u="sng" dirty="0" err="1" smtClean="0">
                <a:solidFill>
                  <a:schemeClr val="tx1"/>
                </a:solidFill>
                <a:latin typeface="Times New Roman" pitchFamily="18" charset="0"/>
                <a:cs typeface="Times New Roman" pitchFamily="18" charset="0"/>
              </a:rPr>
              <a:t>Chú</a:t>
            </a:r>
            <a:r>
              <a:rPr lang="en-US" sz="3600" u="sng" dirty="0" smtClean="0">
                <a:solidFill>
                  <a:schemeClr val="tx1"/>
                </a:solidFill>
                <a:latin typeface="Times New Roman" pitchFamily="18" charset="0"/>
                <a:cs typeface="Times New Roman" pitchFamily="18" charset="0"/>
              </a:rPr>
              <a:t> ý</a:t>
            </a:r>
            <a:r>
              <a:rPr lang="en-US" sz="3600" dirty="0" smtClean="0">
                <a:solidFill>
                  <a:schemeClr val="tx1"/>
                </a:solidFill>
                <a:latin typeface="Times New Roman" pitchFamily="18" charset="0"/>
                <a:cs typeface="Times New Roman" pitchFamily="18" charset="0"/>
              </a:rPr>
              <a:t>:</a:t>
            </a:r>
            <a:r>
              <a:rPr lang="en-US" sz="3600" dirty="0" smtClean="0">
                <a:solidFill>
                  <a:srgbClr val="0000FF"/>
                </a:solidFill>
                <a:latin typeface="Times New Roman" pitchFamily="18" charset="0"/>
                <a:cs typeface="Times New Roman" pitchFamily="18" charset="0"/>
              </a:rPr>
              <a:t> a + 0 = 0 + a = a</a:t>
            </a:r>
            <a:endParaRPr lang="en-US" sz="3600" dirty="0">
              <a:solidFill>
                <a:srgbClr val="0000FF"/>
              </a:solidFill>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5181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0126" y="701997"/>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phép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cộng</a:t>
            </a:r>
            <a:endParaRPr lang="en-US" sz="2800" b="1" dirty="0">
              <a:latin typeface="Times New Roman" pitchFamily="18" charset="0"/>
              <a:cs typeface="Times New Roman" pitchFamily="18" charset="0"/>
            </a:endParaRPr>
          </a:p>
        </p:txBody>
      </p:sp>
      <p:sp>
        <p:nvSpPr>
          <p:cNvPr id="13" name="TextBox 12"/>
          <p:cNvSpPr txBox="1"/>
          <p:nvPr/>
        </p:nvSpPr>
        <p:spPr>
          <a:xfrm>
            <a:off x="76200" y="1371600"/>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hoán</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4" name="TextBox 13"/>
          <p:cNvSpPr txBox="1"/>
          <p:nvPr/>
        </p:nvSpPr>
        <p:spPr>
          <a:xfrm>
            <a:off x="597861" y="1920580"/>
            <a:ext cx="3276600" cy="523220"/>
          </a:xfrm>
          <a:prstGeom prst="rect">
            <a:avLst/>
          </a:prstGeom>
          <a:noFill/>
          <a:ln w="28575">
            <a:solidFill>
              <a:srgbClr val="00CC66"/>
            </a:solidFill>
          </a:ln>
        </p:spPr>
        <p:txBody>
          <a:bodyPr wrap="square" rtlCol="0">
            <a:spAutoFit/>
          </a:bodyPr>
          <a:lstStyle/>
          <a:p>
            <a:pPr algn="ctr"/>
            <a:r>
              <a:rPr lang="en-US" sz="2800" b="1" dirty="0" smtClean="0">
                <a:latin typeface="Times New Roman" pitchFamily="18" charset="0"/>
                <a:cs typeface="Times New Roman" pitchFamily="18" charset="0"/>
              </a:rPr>
              <a:t>a + b = b + a</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88917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2" grpId="0"/>
      <p:bldP spid="13"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609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087625" y="1908175"/>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so </a:t>
            </a:r>
            <a:r>
              <a:rPr lang="en-US" sz="2800" dirty="0" err="1" smtClean="0">
                <a:solidFill>
                  <a:srgbClr val="0000FF"/>
                </a:solidFill>
                <a:latin typeface="Times New Roman" pitchFamily="18" charset="0"/>
                <a:cs typeface="Times New Roman" pitchFamily="18" charset="0"/>
              </a:rPr>
              <a:t>sánh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quả</a:t>
            </a:r>
            <a:r>
              <a:rPr lang="en-US" sz="2800" dirty="0" smtClean="0">
                <a:solidFill>
                  <a:srgbClr val="0000FF"/>
                </a:solidFill>
                <a:latin typeface="Times New Roman" pitchFamily="18" charset="0"/>
                <a:cs typeface="Times New Roman" pitchFamily="18" charset="0"/>
              </a:rPr>
              <a:t>:</a:t>
            </a:r>
          </a:p>
          <a:p>
            <a:pPr algn="ctr" eaLnBrk="1" hangingPunct="1"/>
            <a:r>
              <a:rPr lang="en-US" sz="2800" dirty="0" smtClean="0">
                <a:solidFill>
                  <a:srgbClr val="0000FF"/>
                </a:solidFill>
                <a:latin typeface="Times New Roman" pitchFamily="18" charset="0"/>
                <a:cs typeface="Times New Roman" pitchFamily="18" charset="0"/>
              </a:rPr>
              <a:t>[(- 3)+4] + 2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(- 3) + (4 + 2)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[(- 3) + 2] + 4</a:t>
            </a: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8" name="Cloud Callout 7"/>
          <p:cNvSpPr/>
          <p:nvPr/>
        </p:nvSpPr>
        <p:spPr>
          <a:xfrm>
            <a:off x="445294" y="1283696"/>
            <a:ext cx="8229600" cy="3505200"/>
          </a:xfrm>
          <a:prstGeom prst="cloudCallout">
            <a:avLst>
              <a:gd name="adj1" fmla="val 39445"/>
              <a:gd name="adj2" fmla="val 6978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dirty="0">
                <a:solidFill>
                  <a:srgbClr val="0000FF"/>
                </a:solidFill>
                <a:latin typeface="Times New Roman" pitchFamily="18" charset="0"/>
                <a:cs typeface="Times New Roman" pitchFamily="18" charset="0"/>
              </a:rPr>
              <a:t>[(- 3</a:t>
            </a:r>
            <a:r>
              <a:rPr lang="en-US" sz="3200" dirty="0" smtClean="0">
                <a:solidFill>
                  <a:srgbClr val="0000FF"/>
                </a:solidFill>
                <a:latin typeface="Times New Roman" pitchFamily="18" charset="0"/>
                <a:cs typeface="Times New Roman" pitchFamily="18" charset="0"/>
              </a:rPr>
              <a:t>)+ 4</a:t>
            </a:r>
            <a:r>
              <a:rPr lang="en-US" sz="3200" dirty="0">
                <a:solidFill>
                  <a:srgbClr val="0000FF"/>
                </a:solidFill>
                <a:latin typeface="Times New Roman" pitchFamily="18" charset="0"/>
                <a:cs typeface="Times New Roman" pitchFamily="18" charset="0"/>
              </a:rPr>
              <a:t>] + 2 </a:t>
            </a:r>
            <a:r>
              <a:rPr lang="en-US" sz="3200" dirty="0" smtClean="0">
                <a:solidFill>
                  <a:srgbClr val="0000FF"/>
                </a:solidFill>
                <a:latin typeface="Times New Roman" pitchFamily="18" charset="0"/>
                <a:cs typeface="Times New Roman" pitchFamily="18" charset="0"/>
              </a:rPr>
              <a:t>= </a:t>
            </a:r>
            <a:r>
              <a:rPr lang="en-US" sz="3200" dirty="0">
                <a:solidFill>
                  <a:srgbClr val="0000FF"/>
                </a:solidFill>
                <a:latin typeface="Times New Roman" pitchFamily="18" charset="0"/>
                <a:cs typeface="Times New Roman" pitchFamily="18" charset="0"/>
              </a:rPr>
              <a:t>(- 3) + (4 + 2) </a:t>
            </a:r>
            <a:r>
              <a:rPr lang="en-US" sz="3200" dirty="0" smtClean="0">
                <a:solidFill>
                  <a:srgbClr val="0000FF"/>
                </a:solidFill>
                <a:latin typeface="Times New Roman" pitchFamily="18" charset="0"/>
                <a:cs typeface="Times New Roman" pitchFamily="18" charset="0"/>
              </a:rPr>
              <a:t> </a:t>
            </a:r>
          </a:p>
          <a:p>
            <a:pPr algn="ctr" eaLnBrk="1" hangingPunct="1"/>
            <a:r>
              <a:rPr lang="en-US" sz="3200" dirty="0" smtClean="0">
                <a:solidFill>
                  <a:srgbClr val="0000FF"/>
                </a:solidFill>
                <a:latin typeface="Times New Roman" pitchFamily="18" charset="0"/>
                <a:cs typeface="Times New Roman" pitchFamily="18" charset="0"/>
              </a:rPr>
              <a:t>= [(- </a:t>
            </a:r>
            <a:r>
              <a:rPr lang="en-US" sz="3200" dirty="0">
                <a:solidFill>
                  <a:srgbClr val="0000FF"/>
                </a:solidFill>
                <a:latin typeface="Times New Roman" pitchFamily="18" charset="0"/>
                <a:cs typeface="Times New Roman" pitchFamily="18" charset="0"/>
              </a:rPr>
              <a:t>3) + 2] + </a:t>
            </a:r>
            <a:r>
              <a:rPr lang="en-US" sz="3200" dirty="0" smtClean="0">
                <a:solidFill>
                  <a:srgbClr val="0000FF"/>
                </a:solidFill>
                <a:latin typeface="Times New Roman" pitchFamily="18" charset="0"/>
                <a:cs typeface="Times New Roman" pitchFamily="18" charset="0"/>
              </a:rPr>
              <a:t>4 = 3</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482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609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087625" y="1908175"/>
            <a:ext cx="5541775" cy="1901825"/>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smtClean="0">
                <a:solidFill>
                  <a:srgbClr val="0000FF"/>
                </a:solidFill>
                <a:latin typeface="Times New Roman" pitchFamily="18" charset="0"/>
                <a:cs typeface="Times New Roman" pitchFamily="18" charset="0"/>
              </a:rPr>
              <a:t>Qua </a:t>
            </a:r>
            <a:r>
              <a:rPr lang="en-US" sz="2800" dirty="0" err="1" smtClean="0">
                <a:solidFill>
                  <a:srgbClr val="0000FF"/>
                </a:solidFill>
                <a:latin typeface="Times New Roman" pitchFamily="18" charset="0"/>
                <a:cs typeface="Times New Roman" pitchFamily="18" charset="0"/>
              </a:rPr>
              <a:t>bài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toán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em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rút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luận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9" name="Cloud Callout 8"/>
          <p:cNvSpPr/>
          <p:nvPr/>
        </p:nvSpPr>
        <p:spPr>
          <a:xfrm>
            <a:off x="445294" y="1593195"/>
            <a:ext cx="8229600" cy="3505200"/>
          </a:xfrm>
          <a:prstGeom prst="cloudCallout">
            <a:avLst>
              <a:gd name="adj1" fmla="val 38024"/>
              <a:gd name="adj2" fmla="val 640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b="1" dirty="0" err="1" smtClean="0">
                <a:solidFill>
                  <a:srgbClr val="0000FF"/>
                </a:solidFill>
                <a:latin typeface="Times New Roman" pitchFamily="18" charset="0"/>
                <a:cs typeface="Times New Roman" pitchFamily="18" charset="0"/>
              </a:rPr>
              <a:t>Phép</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cộng</a:t>
            </a:r>
            <a:r>
              <a:rPr lang="en-US" sz="3200" b="1" dirty="0" smtClean="0">
                <a:solidFill>
                  <a:srgbClr val="0000FF"/>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nguyên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tính</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chất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kết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hợp</a:t>
            </a:r>
            <a:endParaRPr lang="en-US" sz="3200" b="1" dirty="0" smtClean="0">
              <a:solidFill>
                <a:srgbClr val="0000FF"/>
              </a:solidFill>
              <a:latin typeface="Times New Roman" pitchFamily="18" charset="0"/>
              <a:cs typeface="Times New Roman" pitchFamily="18" charset="0"/>
            </a:endParaRPr>
          </a:p>
          <a:p>
            <a:pPr algn="ctr"/>
            <a:r>
              <a:rPr lang="en-US" sz="3200" b="1" dirty="0">
                <a:solidFill>
                  <a:schemeClr val="tx1"/>
                </a:solidFill>
                <a:latin typeface="Times New Roman" pitchFamily="18" charset="0"/>
                <a:cs typeface="Times New Roman" pitchFamily="18" charset="0"/>
              </a:rPr>
              <a:t>(a + b) + c = a + (b + c</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
        <p:nvSpPr>
          <p:cNvPr id="10" name="Cloud Callout 9"/>
          <p:cNvSpPr/>
          <p:nvPr/>
        </p:nvSpPr>
        <p:spPr>
          <a:xfrm>
            <a:off x="1123067" y="2006836"/>
            <a:ext cx="7173926" cy="3424237"/>
          </a:xfrm>
          <a:prstGeom prst="cloudCallout">
            <a:avLst>
              <a:gd name="adj1" fmla="val -51248"/>
              <a:gd name="adj2" fmla="val 4560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3600" u="sng" dirty="0" err="1" smtClean="0">
                <a:solidFill>
                  <a:schemeClr val="tx1"/>
                </a:solidFill>
                <a:latin typeface="Times New Roman" pitchFamily="18" charset="0"/>
                <a:cs typeface="Times New Roman" pitchFamily="18" charset="0"/>
              </a:rPr>
              <a:t>Chú</a:t>
            </a:r>
            <a:r>
              <a:rPr lang="en-US" sz="3600" u="sng" dirty="0" smtClean="0">
                <a:solidFill>
                  <a:schemeClr val="tx1"/>
                </a:solidFill>
                <a:latin typeface="Times New Roman" pitchFamily="18" charset="0"/>
                <a:cs typeface="Times New Roman" pitchFamily="18" charset="0"/>
              </a:rPr>
              <a:t> ý</a:t>
            </a:r>
            <a:r>
              <a:rPr lang="en-US" sz="3600" dirty="0" smtClean="0">
                <a:solidFill>
                  <a:schemeClr val="tx1"/>
                </a:solidFill>
                <a:latin typeface="Times New Roman" pitchFamily="18" charset="0"/>
                <a:cs typeface="Times New Roman" pitchFamily="18" charset="0"/>
              </a:rPr>
              <a: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sgk</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trang</a:t>
            </a:r>
            <a:r>
              <a:rPr lang="en-US" sz="3600" dirty="0" smtClean="0">
                <a:solidFill>
                  <a:srgbClr val="0000FF"/>
                </a:solidFill>
                <a:latin typeface="Times New Roman" pitchFamily="18" charset="0"/>
                <a:cs typeface="Times New Roman" pitchFamily="18" charset="0"/>
              </a:rPr>
              <a:t> 62</a:t>
            </a:r>
            <a:endParaRPr lang="en-US" sz="3600" dirty="0">
              <a:solidFill>
                <a:srgbClr val="0000FF"/>
              </a:solidFill>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5181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0126" y="701997"/>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phép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cộng</a:t>
            </a:r>
            <a:endParaRPr lang="en-US" sz="2800" b="1" dirty="0">
              <a:latin typeface="Times New Roman" pitchFamily="18" charset="0"/>
              <a:cs typeface="Times New Roman" pitchFamily="18" charset="0"/>
            </a:endParaRPr>
          </a:p>
        </p:txBody>
      </p:sp>
      <p:sp>
        <p:nvSpPr>
          <p:cNvPr id="13" name="TextBox 12"/>
          <p:cNvSpPr txBox="1"/>
          <p:nvPr/>
        </p:nvSpPr>
        <p:spPr>
          <a:xfrm>
            <a:off x="76200" y="1371600"/>
            <a:ext cx="68580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hợp</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4" name="TextBox 13"/>
          <p:cNvSpPr txBox="1"/>
          <p:nvPr/>
        </p:nvSpPr>
        <p:spPr>
          <a:xfrm>
            <a:off x="597860" y="1920580"/>
            <a:ext cx="4812339" cy="523220"/>
          </a:xfrm>
          <a:prstGeom prst="rect">
            <a:avLst/>
          </a:prstGeom>
          <a:noFill/>
          <a:ln w="28575">
            <a:solidFill>
              <a:srgbClr val="00CC66"/>
            </a:solidFill>
          </a:ln>
        </p:spPr>
        <p:txBody>
          <a:bodyPr wrap="square" rtlCol="0">
            <a:spAutoFit/>
          </a:bodyPr>
          <a:lstStyle/>
          <a:p>
            <a:pPr algn="ctr"/>
            <a:r>
              <a:rPr lang="en-US" sz="2800" b="1" dirty="0" smtClean="0">
                <a:latin typeface="Times New Roman" pitchFamily="18" charset="0"/>
                <a:cs typeface="Times New Roman" pitchFamily="18" charset="0"/>
              </a:rPr>
              <a:t>(a + b) + c = a + (b + 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5718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2" grpId="0"/>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63500" y="1020763"/>
            <a:ext cx="9032875" cy="13414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 name="TextBox 4"/>
          <p:cNvSpPr txBox="1">
            <a:spLocks noChangeArrowheads="1"/>
          </p:cNvSpPr>
          <p:nvPr/>
        </p:nvSpPr>
        <p:spPr bwMode="auto">
          <a:xfrm>
            <a:off x="293688" y="2605088"/>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0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-3)</a:t>
            </a:r>
          </a:p>
        </p:txBody>
      </p:sp>
      <p:sp>
        <p:nvSpPr>
          <p:cNvPr id="19" name="TextBox 4"/>
          <p:cNvSpPr txBox="1">
            <a:spLocks noChangeArrowheads="1"/>
          </p:cNvSpPr>
          <p:nvPr/>
        </p:nvSpPr>
        <p:spPr bwMode="auto">
          <a:xfrm>
            <a:off x="4953000" y="1219200"/>
            <a:ext cx="290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0000FF"/>
                </a:solidFill>
                <a:latin typeface="Times New Roman" pitchFamily="18" charset="0"/>
                <a:cs typeface="Times New Roman" pitchFamily="18" charset="0"/>
              </a:rPr>
              <a:t>(-2) + (-3) = -5</a:t>
            </a:r>
          </a:p>
        </p:txBody>
      </p:sp>
      <p:sp>
        <p:nvSpPr>
          <p:cNvPr id="11"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31" y="551320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12"/>
          <p:cNvSpPr/>
          <p:nvPr/>
        </p:nvSpPr>
        <p:spPr>
          <a:xfrm>
            <a:off x="1584251" y="236600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dừng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p:txBody>
      </p:sp>
      <p:sp>
        <p:nvSpPr>
          <p:cNvPr id="14" name="Cloud Callout 13"/>
          <p:cNvSpPr/>
          <p:nvPr/>
        </p:nvSpPr>
        <p:spPr>
          <a:xfrm>
            <a:off x="1591339" y="2362200"/>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a:latin typeface="Times New Roman" pitchFamily="18" charset="0"/>
                <a:cs typeface="Times New Roman" pitchFamily="18" charset="0"/>
              </a:rPr>
              <a:t>So </a:t>
            </a:r>
            <a:r>
              <a:rPr lang="en-US" sz="2800" b="1" dirty="0" err="1">
                <a:latin typeface="Times New Roman" pitchFamily="18" charset="0"/>
                <a:cs typeface="Times New Roman" pitchFamily="18" charset="0"/>
              </a:rPr>
              <a:t>sánh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tổng</a:t>
            </a:r>
            <a:r>
              <a:rPr lang="en-US" sz="2800" b="1" dirty="0">
                <a:latin typeface="Times New Roman" pitchFamily="18" charset="0"/>
                <a:cs typeface="Times New Roman" pitchFamily="18" charset="0"/>
              </a:rPr>
              <a:t> (2 + 3)</a:t>
            </a:r>
          </a:p>
        </p:txBody>
      </p:sp>
      <p:sp>
        <p:nvSpPr>
          <p:cNvPr id="16" name="Cloud Callout 15"/>
          <p:cNvSpPr/>
          <p:nvPr/>
        </p:nvSpPr>
        <p:spPr>
          <a:xfrm>
            <a:off x="1594883" y="2401186"/>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âm</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p:txBody>
      </p:sp>
      <p:pic>
        <p:nvPicPr>
          <p:cNvPr id="1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363" y="3573463"/>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nvGrpSpPr>
          <p:cNvPr id="22" name="Group 21"/>
          <p:cNvGrpSpPr/>
          <p:nvPr/>
        </p:nvGrpSpPr>
        <p:grpSpPr>
          <a:xfrm>
            <a:off x="1887537" y="4495800"/>
            <a:ext cx="5351463" cy="1986786"/>
            <a:chOff x="1887538" y="4495800"/>
            <a:chExt cx="5275262" cy="1986786"/>
          </a:xfrm>
        </p:grpSpPr>
        <p:sp>
          <p:nvSpPr>
            <p:cNvPr id="23" name="Rounded Rectangular Callout 22"/>
            <p:cNvSpPr/>
            <p:nvPr/>
          </p:nvSpPr>
          <p:spPr>
            <a:xfrm>
              <a:off x="1887538" y="4495800"/>
              <a:ext cx="5275262" cy="1981200"/>
            </a:xfrm>
            <a:prstGeom prst="wedgeRoundRectCallout">
              <a:avLst>
                <a:gd name="adj1" fmla="val 58378"/>
                <a:gd name="adj2" fmla="val -6284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4"/>
            <p:cNvSpPr txBox="1">
              <a:spLocks noChangeArrowheads="1"/>
            </p:cNvSpPr>
            <p:nvPr/>
          </p:nvSpPr>
          <p:spPr bwMode="auto">
            <a:xfrm>
              <a:off x="2007018" y="4666704"/>
              <a:ext cx="5030042" cy="1815882"/>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smtClean="0">
                  <a:latin typeface="Times New Roman" pitchFamily="18" charset="0"/>
                  <a:cs typeface="Times New Roman" pitchFamily="18" charset="0"/>
                </a:rPr>
                <a:t>Muốn</a:t>
              </a:r>
              <a:r>
                <a:rPr lang="en-US" sz="2800" b="1" dirty="0" smtClean="0">
                  <a:latin typeface="Times New Roman" pitchFamily="18" charset="0"/>
                  <a:cs typeface="Times New Roman" pitchFamily="18" charset="0"/>
                </a:rPr>
                <a:t> </a:t>
              </a:r>
              <a:r>
                <a:rPr lang="en-US" sz="2800" b="1" dirty="0" err="1" smtClean="0">
                  <a:solidFill>
                    <a:srgbClr val="00CC00"/>
                  </a:solidFill>
                  <a:latin typeface="Times New Roman" pitchFamily="18" charset="0"/>
                  <a:cs typeface="Times New Roman" pitchFamily="18" charset="0"/>
                </a:rPr>
                <a:t>cộng</a:t>
              </a:r>
              <a:r>
                <a:rPr lang="en-US" sz="2800" b="1" dirty="0" smtClean="0">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hai</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số</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nguyên</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âm</a:t>
              </a:r>
              <a:r>
                <a:rPr lang="en-US" sz="2800" b="1" dirty="0" smtClean="0">
                  <a:latin typeface="Times New Roman" pitchFamily="18" charset="0"/>
                  <a:cs typeface="Times New Roman" pitchFamily="18" charset="0"/>
                </a:rPr>
                <a:t>, ta </a:t>
              </a:r>
              <a:r>
                <a:rPr lang="en-US" sz="2800" b="1" dirty="0" err="1" smtClean="0">
                  <a:solidFill>
                    <a:srgbClr val="00CC00"/>
                  </a:solidFill>
                  <a:latin typeface="Times New Roman" pitchFamily="18" charset="0"/>
                  <a:cs typeface="Times New Roman" pitchFamily="18" charset="0"/>
                </a:rPr>
                <a:t>cộng</a:t>
              </a:r>
              <a:r>
                <a:rPr lang="en-US" sz="2800" b="1" dirty="0" smtClean="0">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hai</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số</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đối</a:t>
              </a:r>
              <a:r>
                <a:rPr lang="en-US" sz="2800" b="1" dirty="0" smtClean="0">
                  <a:solidFill>
                    <a:srgbClr val="6600FF"/>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rồi</a:t>
              </a:r>
              <a:r>
                <a:rPr lang="en-US" sz="2800" b="1"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thêm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dấu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trừ</a:t>
              </a:r>
              <a:r>
                <a:rPr lang="en-US" sz="2800" b="1" dirty="0" smtClean="0">
                  <a:solidFill>
                    <a:srgbClr val="FF0000"/>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đằng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ircle(in)">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3" grpId="0" animBg="1"/>
      <p:bldP spid="13" grpId="1" animBg="1"/>
      <p:bldP spid="14" grpId="0" animBg="1"/>
      <p:bldP spid="14" grpId="1" animBg="1"/>
      <p:bldP spid="16" grpId="0" animBg="1"/>
      <p:bldP spid="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89"/>
        <p:cNvGrpSpPr/>
        <p:nvPr/>
      </p:nvGrpSpPr>
      <p:grpSpPr>
        <a:xfrm>
          <a:off x="0" y="0"/>
          <a:ext cx="0" cy="0"/>
          <a:chOff x="0" y="0"/>
          <a:chExt cx="0" cy="0"/>
        </a:xfrm>
      </p:grpSpPr>
      <p:pic>
        <p:nvPicPr>
          <p:cNvPr id="90" name="Google Shape;90;p2"/>
          <p:cNvPicPr preferRelativeResize="0"/>
          <p:nvPr/>
        </p:nvPicPr>
        <p:blipFill rotWithShape="1">
          <a:blip r:embed="rId6">
            <a:alphaModFix/>
          </a:blip>
          <a:srcRect/>
          <a:stretch/>
        </p:blipFill>
        <p:spPr>
          <a:xfrm flipH="1">
            <a:off x="7524328" y="1"/>
            <a:ext cx="1512168" cy="1745249"/>
          </a:xfrm>
          <a:prstGeom prst="rect">
            <a:avLst/>
          </a:prstGeom>
          <a:noFill/>
          <a:ln>
            <a:noFill/>
          </a:ln>
        </p:spPr>
      </p:pic>
      <p:pic>
        <p:nvPicPr>
          <p:cNvPr id="91" name="Google Shape;91;p2"/>
          <p:cNvPicPr preferRelativeResize="0"/>
          <p:nvPr/>
        </p:nvPicPr>
        <p:blipFill rotWithShape="1">
          <a:blip r:embed="rId7">
            <a:alphaModFix/>
          </a:blip>
          <a:srcRect/>
          <a:stretch/>
        </p:blipFill>
        <p:spPr>
          <a:xfrm>
            <a:off x="4572000" y="3642031"/>
            <a:ext cx="2566088" cy="3327855"/>
          </a:xfrm>
          <a:prstGeom prst="rect">
            <a:avLst/>
          </a:prstGeom>
          <a:noFill/>
          <a:ln>
            <a:noFill/>
          </a:ln>
        </p:spPr>
      </p:pic>
      <p:pic>
        <p:nvPicPr>
          <p:cNvPr id="92" name="Google Shape;92;p2">
            <a:hlinkClick r:id="rId8" action="ppaction://hlinksldjump"/>
          </p:cNvPr>
          <p:cNvPicPr preferRelativeResize="0"/>
          <p:nvPr/>
        </p:nvPicPr>
        <p:blipFill rotWithShape="1">
          <a:blip r:embed="rId9">
            <a:alphaModFix/>
          </a:blip>
          <a:srcRect/>
          <a:stretch/>
        </p:blipFill>
        <p:spPr>
          <a:xfrm>
            <a:off x="6588224" y="3679531"/>
            <a:ext cx="2770008" cy="3252853"/>
          </a:xfrm>
          <a:prstGeom prst="rect">
            <a:avLst/>
          </a:prstGeom>
          <a:noFill/>
          <a:ln>
            <a:noFill/>
          </a:ln>
        </p:spPr>
      </p:pic>
      <p:pic>
        <p:nvPicPr>
          <p:cNvPr id="93" name="Google Shape;93;p2"/>
          <p:cNvPicPr preferRelativeResize="0"/>
          <p:nvPr/>
        </p:nvPicPr>
        <p:blipFill rotWithShape="1">
          <a:blip r:embed="rId10">
            <a:alphaModFix/>
          </a:blip>
          <a:srcRect/>
          <a:stretch/>
        </p:blipFill>
        <p:spPr>
          <a:xfrm>
            <a:off x="1187624" y="5275475"/>
            <a:ext cx="1224136" cy="1488028"/>
          </a:xfrm>
          <a:prstGeom prst="rect">
            <a:avLst/>
          </a:prstGeom>
          <a:noFill/>
          <a:ln>
            <a:noFill/>
          </a:ln>
        </p:spPr>
      </p:pic>
      <p:sp>
        <p:nvSpPr>
          <p:cNvPr id="94" name="Google Shape;94;p2"/>
          <p:cNvSpPr/>
          <p:nvPr/>
        </p:nvSpPr>
        <p:spPr>
          <a:xfrm>
            <a:off x="228600" y="1066800"/>
            <a:ext cx="6975768" cy="1824203"/>
          </a:xfrm>
          <a:prstGeom prst="rect">
            <a:avLst/>
          </a:prstGeom>
        </p:spPr>
        <p:txBody>
          <a:bodyPr>
            <a:prstTxWarp prst="textPlain">
              <a:avLst/>
            </a:prstTxWarp>
          </a:bodyPr>
          <a:lstStyle/>
          <a:p>
            <a:pPr lvl="0" algn="ct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Giải</a:t>
            </a:r>
            <a:r>
              <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 </a:t>
            </a: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cứu</a:t>
            </a:r>
            <a:r>
              <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 </a:t>
            </a: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bãi</a:t>
            </a:r>
            <a:r>
              <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 </a:t>
            </a: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biển</a:t>
            </a:r>
            <a:endPar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endParaRPr>
          </a:p>
        </p:txBody>
      </p:sp>
      <p:pic>
        <p:nvPicPr>
          <p:cNvPr id="8" name="Google Shape;111;p3">
            <a:hlinkClick r:id="rId11" action="ppaction://hlinksldjump"/>
          </p:cNvPr>
          <p:cNvPicPr preferRelativeResize="0"/>
          <p:nvPr/>
        </p:nvPicPr>
        <p:blipFill rotWithShape="1">
          <a:blip r:embed="rId12">
            <a:alphaModFix/>
          </a:blip>
          <a:srcRect/>
          <a:stretch/>
        </p:blipFill>
        <p:spPr>
          <a:xfrm>
            <a:off x="4102722" y="5959862"/>
            <a:ext cx="1023626" cy="893271"/>
          </a:xfrm>
          <a:prstGeom prst="rect">
            <a:avLst/>
          </a:prstGeom>
          <a:noFill/>
          <a:ln>
            <a:noFill/>
          </a:ln>
        </p:spPr>
      </p:pic>
      <p:pic>
        <p:nvPicPr>
          <p:cNvPr id="9" name="Google Shape;107;p3">
            <a:hlinkClick r:id="rId13" action="ppaction://hlinksldjump"/>
          </p:cNvPr>
          <p:cNvPicPr preferRelativeResize="0"/>
          <p:nvPr/>
        </p:nvPicPr>
        <p:blipFill rotWithShape="1">
          <a:blip r:embed="rId14">
            <a:alphaModFix/>
          </a:blip>
          <a:srcRect/>
          <a:stretch/>
        </p:blipFill>
        <p:spPr>
          <a:xfrm rot="803081" flipH="1">
            <a:off x="3590274" y="5348275"/>
            <a:ext cx="1024895" cy="764559"/>
          </a:xfrm>
          <a:prstGeom prst="rect">
            <a:avLst/>
          </a:prstGeom>
          <a:noFill/>
          <a:ln>
            <a:noFill/>
          </a:ln>
        </p:spPr>
      </p:pic>
      <p:pic>
        <p:nvPicPr>
          <p:cNvPr id="10" name="Google Shape;105;p3">
            <a:hlinkClick r:id="rId15" action="ppaction://hlinksldjump"/>
          </p:cNvPr>
          <p:cNvPicPr preferRelativeResize="0"/>
          <p:nvPr/>
        </p:nvPicPr>
        <p:blipFill rotWithShape="1">
          <a:blip r:embed="rId16">
            <a:alphaModFix/>
          </a:blip>
          <a:srcRect/>
          <a:stretch/>
        </p:blipFill>
        <p:spPr>
          <a:xfrm>
            <a:off x="2984287" y="4362142"/>
            <a:ext cx="868409" cy="768904"/>
          </a:xfrm>
          <a:prstGeom prst="rect">
            <a:avLst/>
          </a:prstGeom>
          <a:noFill/>
          <a:ln>
            <a:noFill/>
          </a:ln>
        </p:spPr>
      </p:pic>
      <p:pic>
        <p:nvPicPr>
          <p:cNvPr id="11"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291146" y="-1219200"/>
            <a:ext cx="609600" cy="609600"/>
          </a:xfrm>
          <a:prstGeom prst="rect">
            <a:avLst/>
          </a:prstGeom>
        </p:spPr>
      </p:pic>
      <p:sp>
        <p:nvSpPr>
          <p:cNvPr id="2" name="Cloud Callout 1"/>
          <p:cNvSpPr/>
          <p:nvPr/>
        </p:nvSpPr>
        <p:spPr>
          <a:xfrm>
            <a:off x="1066800" y="533400"/>
            <a:ext cx="4648200" cy="2819400"/>
          </a:xfrm>
          <a:prstGeom prst="cloudCallout">
            <a:avLst>
              <a:gd name="adj1" fmla="val 43902"/>
              <a:gd name="adj2" fmla="val 79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itchFamily="18" charset="0"/>
                <a:cs typeface="Times New Roman" pitchFamily="18" charset="0"/>
              </a:rPr>
              <a:t>Bãi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biển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chúng</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nhiều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rác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quá</a:t>
            </a:r>
            <a:endParaRPr lang="en-US" sz="3200" b="1" dirty="0">
              <a:solidFill>
                <a:schemeClr val="tx1"/>
              </a:solidFill>
              <a:latin typeface="Times New Roman" pitchFamily="18" charset="0"/>
              <a:cs typeface="Times New Roman" pitchFamily="18" charset="0"/>
            </a:endParaRPr>
          </a:p>
        </p:txBody>
      </p:sp>
      <p:sp>
        <p:nvSpPr>
          <p:cNvPr id="14" name="Cloud Callout 13"/>
          <p:cNvSpPr/>
          <p:nvPr/>
        </p:nvSpPr>
        <p:spPr>
          <a:xfrm>
            <a:off x="3346293" y="228600"/>
            <a:ext cx="4648200" cy="2819400"/>
          </a:xfrm>
          <a:prstGeom prst="cloudCallout">
            <a:avLst>
              <a:gd name="adj1" fmla="val 43902"/>
              <a:gd name="adj2" fmla="val 79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itchFamily="18" charset="0"/>
                <a:cs typeface="Times New Roman" pitchFamily="18" charset="0"/>
              </a:rPr>
              <a:t>Chúng</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dọn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dẹp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thôi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17231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fill="hold"/>
                                        <p:tgtEl>
                                          <p:spTgt spid="94"/>
                                        </p:tgtEl>
                                        <p:attrNameLst>
                                          <p:attrName>ppt_x</p:attrName>
                                        </p:attrNameLst>
                                      </p:cBhvr>
                                      <p:tavLst>
                                        <p:tav tm="0">
                                          <p:val>
                                            <p:strVal val="#ppt_x"/>
                                          </p:val>
                                        </p:tav>
                                        <p:tav tm="100000">
                                          <p:val>
                                            <p:strVal val="#ppt_x"/>
                                          </p:val>
                                        </p:tav>
                                      </p:tavLst>
                                    </p:anim>
                                    <p:anim calcmode="lin" valueType="num">
                                      <p:cBhvr additive="base">
                                        <p:cTn id="1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4"/>
                                        </p:tgtEl>
                                      </p:cBhvr>
                                    </p:animEffect>
                                    <p:set>
                                      <p:cBhvr>
                                        <p:cTn id="17" dur="1" fill="hold">
                                          <p:stCondLst>
                                            <p:cond delay="499"/>
                                          </p:stCondLst>
                                        </p:cTn>
                                        <p:tgtEl>
                                          <p:spTgt spid="9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5660">
                <p:cTn id="38" fill="hold" display="0">
                  <p:stCondLst>
                    <p:cond delay="indefinite"/>
                  </p:stCondLst>
                  <p:endCondLst>
                    <p:cond evt="onStopAudio" delay="0">
                      <p:tgtEl>
                        <p:sldTgt/>
                      </p:tgtEl>
                    </p:cond>
                  </p:endCondLst>
                </p:cTn>
                <p:tgtEl>
                  <p:spTgt spid="11"/>
                </p:tgtEl>
              </p:cMediaNode>
            </p:audio>
          </p:childTnLst>
        </p:cTn>
      </p:par>
    </p:tnLst>
    <p:bldLst>
      <p:bldP spid="94" grpId="0"/>
      <p:bldP spid="94" grpId="1"/>
      <p:bldP spid="2" grpId="0" animBg="1"/>
      <p:bldP spid="2" grpId="1" animBg="1"/>
      <p:bldP spid="14" grpId="0" animBg="1"/>
      <p:bldP spid="1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17"/>
        <p:cNvGrpSpPr/>
        <p:nvPr/>
      </p:nvGrpSpPr>
      <p:grpSpPr>
        <a:xfrm>
          <a:off x="0" y="0"/>
          <a:ext cx="0" cy="0"/>
          <a:chOff x="0" y="0"/>
          <a:chExt cx="0" cy="0"/>
        </a:xfrm>
      </p:grpSpPr>
      <p:sp>
        <p:nvSpPr>
          <p:cNvPr id="118" name="Google Shape;118;p4"/>
          <p:cNvSpPr/>
          <p:nvPr/>
        </p:nvSpPr>
        <p:spPr>
          <a:xfrm>
            <a:off x="467544" y="443541"/>
            <a:ext cx="8208912" cy="1440160"/>
          </a:xfrm>
          <a:prstGeom prst="horizontalScroll">
            <a:avLst>
              <a:gd name="adj" fmla="val 12500"/>
            </a:avLst>
          </a:prstGeom>
          <a:solidFill>
            <a:srgbClr val="538CD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lgn="ctr">
              <a:spcBef>
                <a:spcPts val="0"/>
              </a:spcBef>
              <a:spcAft>
                <a:spcPts val="0"/>
              </a:spcAft>
            </a:pPr>
            <a:r>
              <a:rPr lang="en-US" sz="3200" b="1" dirty="0" err="1" smtClean="0">
                <a:latin typeface="Times New Roman" pitchFamily="18" charset="0"/>
                <a:cs typeface="Times New Roman" pitchFamily="18" charset="0"/>
              </a:rPr>
              <a:t>Thực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p>
          <a:p>
            <a:pPr lvl="0" algn="ctr">
              <a:spcBef>
                <a:spcPts val="0"/>
              </a:spcBef>
              <a:spcAft>
                <a:spcPts val="0"/>
              </a:spcAft>
            </a:pPr>
            <a:r>
              <a:rPr lang="en-US" sz="3200" b="1" dirty="0" smtClean="0">
                <a:latin typeface="Times New Roman" pitchFamily="18" charset="0"/>
                <a:cs typeface="Times New Roman" pitchFamily="18" charset="0"/>
              </a:rPr>
              <a:t>23 </a:t>
            </a:r>
            <a:r>
              <a:rPr lang="en-US" sz="3200" b="1" dirty="0">
                <a:latin typeface="Times New Roman" pitchFamily="18" charset="0"/>
                <a:cs typeface="Times New Roman" pitchFamily="18" charset="0"/>
              </a:rPr>
              <a:t>+ (-77) + (-23) + </a:t>
            </a:r>
            <a:r>
              <a:rPr lang="en-US" sz="3200" b="1" dirty="0" smtClean="0">
                <a:latin typeface="Times New Roman" pitchFamily="18" charset="0"/>
                <a:cs typeface="Times New Roman" pitchFamily="18" charset="0"/>
              </a:rPr>
              <a:t>77</a:t>
            </a:r>
            <a:r>
              <a:rPr lang="en-US" sz="4400" b="1" dirty="0" smtClean="0">
                <a:latin typeface="Times New Roman" pitchFamily="18" charset="0"/>
                <a:cs typeface="Times New Roman" pitchFamily="18" charset="0"/>
              </a:rPr>
              <a:t> </a:t>
            </a:r>
            <a:endParaRPr sz="4400" b="0" i="0" u="none" strike="noStrike" cap="none" dirty="0">
              <a:solidFill>
                <a:schemeClr val="lt1"/>
              </a:solidFill>
              <a:latin typeface="Calibri"/>
              <a:ea typeface="Calibri"/>
              <a:cs typeface="Calibri"/>
              <a:sym typeface="Calibri"/>
            </a:endParaRPr>
          </a:p>
        </p:txBody>
      </p:sp>
      <p:sp>
        <p:nvSpPr>
          <p:cNvPr id="119" name="Google Shape;119;p4"/>
          <p:cNvSpPr/>
          <p:nvPr/>
        </p:nvSpPr>
        <p:spPr>
          <a:xfrm>
            <a:off x="467544" y="2819400"/>
            <a:ext cx="8208912" cy="2417867"/>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just" eaLnBrk="1" hangingPunct="1"/>
            <a:r>
              <a:rPr lang="en-US" sz="3200" b="1" dirty="0">
                <a:latin typeface="Times New Roman" pitchFamily="18" charset="0"/>
                <a:cs typeface="Times New Roman" pitchFamily="18" charset="0"/>
              </a:rPr>
              <a:t>23 + (-77) + (-23) + 77 </a:t>
            </a:r>
          </a:p>
          <a:p>
            <a:pPr algn="just" eaLnBrk="1" hangingPunct="1"/>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[23 + (-23)]  + [(-77) + 77</a:t>
            </a:r>
            <a:r>
              <a:rPr lang="en-US" sz="3200" b="1" dirty="0" smtClean="0">
                <a:latin typeface="Times New Roman" pitchFamily="18" charset="0"/>
                <a:cs typeface="Times New Roman" pitchFamily="18" charset="0"/>
              </a:rPr>
              <a:t>] = 0 + 0 = 0</a:t>
            </a:r>
            <a:endParaRPr lang="en-US" sz="3200" b="1" dirty="0">
              <a:latin typeface="Times New Roman" pitchFamily="18" charset="0"/>
              <a:cs typeface="Times New Roman" pitchFamily="18" charset="0"/>
            </a:endParaRPr>
          </a:p>
        </p:txBody>
      </p:sp>
      <p:pic>
        <p:nvPicPr>
          <p:cNvPr id="120" name="Google Shape;120;p4"/>
          <p:cNvPicPr preferRelativeResize="0"/>
          <p:nvPr/>
        </p:nvPicPr>
        <p:blipFill rotWithShape="1">
          <a:blip r:embed="rId4">
            <a:alphaModFix/>
          </a:blip>
          <a:srcRect/>
          <a:stretch/>
        </p:blipFill>
        <p:spPr>
          <a:xfrm>
            <a:off x="8516508" y="-1851587"/>
            <a:ext cx="808020" cy="1077360"/>
          </a:xfrm>
          <a:prstGeom prst="rect">
            <a:avLst/>
          </a:prstGeom>
          <a:noFill/>
          <a:ln>
            <a:noFill/>
          </a:ln>
        </p:spPr>
      </p:pic>
      <p:pic>
        <p:nvPicPr>
          <p:cNvPr id="7" name="Google Shape;107;p3">
            <a:hlinkClick r:id="rId5" action="ppaction://hlinksldjump"/>
          </p:cNvPr>
          <p:cNvPicPr preferRelativeResize="0"/>
          <p:nvPr/>
        </p:nvPicPr>
        <p:blipFill rotWithShape="1">
          <a:blip r:embed="rId6">
            <a:alphaModFix/>
          </a:blip>
          <a:srcRect/>
          <a:stretch/>
        </p:blipFill>
        <p:spPr>
          <a:xfrm rot="803081" flipH="1">
            <a:off x="7705563" y="5747042"/>
            <a:ext cx="1024895" cy="764559"/>
          </a:xfrm>
          <a:prstGeom prst="rect">
            <a:avLst/>
          </a:prstGeom>
          <a:noFill/>
          <a:ln>
            <a:noFill/>
          </a:ln>
        </p:spPr>
      </p:pic>
    </p:spTree>
    <p:extLst>
      <p:ext uri="{BB962C8B-B14F-4D97-AF65-F5344CB8AC3E}">
        <p14:creationId xmlns:p14="http://schemas.microsoft.com/office/powerpoint/2010/main" val="3274305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additive="base">
                                        <p:cTn id="12" dur="500"/>
                                        <p:tgtEl>
                                          <p:spTgt spid="1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7"/>
                                        </p:tgtEl>
                                      </p:cBhvr>
                                    </p:animEffect>
                                    <p:set>
                                      <p:cBhvr>
                                        <p:cTn id="17" dur="1" fill="hold">
                                          <p:stCondLst>
                                            <p:cond delay="100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6"/>
        <p:cNvGrpSpPr/>
        <p:nvPr/>
      </p:nvGrpSpPr>
      <p:grpSpPr>
        <a:xfrm>
          <a:off x="0" y="0"/>
          <a:ext cx="0" cy="0"/>
          <a:chOff x="0" y="0"/>
          <a:chExt cx="0" cy="0"/>
        </a:xfrm>
      </p:grpSpPr>
      <p:sp>
        <p:nvSpPr>
          <p:cNvPr id="127" name="Google Shape;127;p5"/>
          <p:cNvSpPr/>
          <p:nvPr/>
        </p:nvSpPr>
        <p:spPr>
          <a:xfrm>
            <a:off x="467544" y="443541"/>
            <a:ext cx="8208912" cy="1440160"/>
          </a:xfrm>
          <a:prstGeom prst="horizontalScroll">
            <a:avLst>
              <a:gd name="adj" fmla="val 12500"/>
            </a:avLst>
          </a:prstGeom>
          <a:solidFill>
            <a:srgbClr val="538CD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lgn="ct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p>
          <a:p>
            <a:pPr algn="ctr" eaLnBrk="1" hangingPunct="1"/>
            <a:r>
              <a:rPr lang="en-US" sz="3200" b="1" dirty="0" smtClean="0">
                <a:latin typeface="Times New Roman" pitchFamily="18" charset="0"/>
                <a:cs typeface="Times New Roman" pitchFamily="18" charset="0"/>
              </a:rPr>
              <a:t>(-</a:t>
            </a:r>
            <a:r>
              <a:rPr lang="en-US" sz="3200" b="1" dirty="0">
                <a:latin typeface="Times New Roman" pitchFamily="18" charset="0"/>
                <a:cs typeface="Times New Roman" pitchFamily="18" charset="0"/>
              </a:rPr>
              <a:t>2021) + 2022 + 22 + (-23)</a:t>
            </a:r>
          </a:p>
        </p:txBody>
      </p:sp>
      <p:sp>
        <p:nvSpPr>
          <p:cNvPr id="128" name="Google Shape;128;p5"/>
          <p:cNvSpPr/>
          <p:nvPr/>
        </p:nvSpPr>
        <p:spPr>
          <a:xfrm>
            <a:off x="460456" y="2590799"/>
            <a:ext cx="8208912" cy="2417867"/>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just"/>
            <a:r>
              <a:rPr lang="en-US" sz="3200" b="1" dirty="0">
                <a:latin typeface="Times New Roman" pitchFamily="18" charset="0"/>
                <a:cs typeface="Times New Roman" pitchFamily="18" charset="0"/>
              </a:rPr>
              <a:t>(-2021) + 2022 + 22 + (-23)</a:t>
            </a:r>
          </a:p>
          <a:p>
            <a:pPr algn="just" eaLnBrk="1" hangingPunct="1"/>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[(-2021) + (-23)] + [2022 + 22</a:t>
            </a:r>
            <a:r>
              <a:rPr lang="en-US" sz="3200" b="1" dirty="0" smtClean="0">
                <a:solidFill>
                  <a:srgbClr val="0000FF"/>
                </a:solidFill>
                <a:latin typeface="Times New Roman" pitchFamily="18" charset="0"/>
                <a:cs typeface="Times New Roman" pitchFamily="18" charset="0"/>
              </a:rPr>
              <a:t>] </a:t>
            </a:r>
          </a:p>
          <a:p>
            <a:pPr algn="just" eaLnBrk="1" hangingPunct="1"/>
            <a:r>
              <a:rPr lang="en-US" sz="3200" b="1" dirty="0" smtClean="0">
                <a:solidFill>
                  <a:srgbClr val="0000FF"/>
                </a:solidFill>
                <a:latin typeface="Times New Roman" pitchFamily="18" charset="0"/>
                <a:cs typeface="Times New Roman" pitchFamily="18" charset="0"/>
              </a:rPr>
              <a:t>= (- 2044) + 2044 = 0</a:t>
            </a:r>
            <a:endParaRPr lang="en-US" sz="3200" b="1" dirty="0">
              <a:solidFill>
                <a:srgbClr val="0000FF"/>
              </a:solidFill>
              <a:latin typeface="Times New Roman" pitchFamily="18" charset="0"/>
              <a:cs typeface="Times New Roman" pitchFamily="18" charset="0"/>
            </a:endParaRPr>
          </a:p>
        </p:txBody>
      </p:sp>
      <p:pic>
        <p:nvPicPr>
          <p:cNvPr id="129" name="Google Shape;129;p5"/>
          <p:cNvPicPr preferRelativeResize="0"/>
          <p:nvPr/>
        </p:nvPicPr>
        <p:blipFill rotWithShape="1">
          <a:blip r:embed="rId4">
            <a:alphaModFix/>
          </a:blip>
          <a:srcRect/>
          <a:stretch/>
        </p:blipFill>
        <p:spPr>
          <a:xfrm>
            <a:off x="8516508" y="-1851587"/>
            <a:ext cx="808020" cy="1077360"/>
          </a:xfrm>
          <a:prstGeom prst="rect">
            <a:avLst/>
          </a:prstGeom>
          <a:noFill/>
          <a:ln>
            <a:noFill/>
          </a:ln>
        </p:spPr>
      </p:pic>
      <p:pic>
        <p:nvPicPr>
          <p:cNvPr id="130" name="Google Shape;130;p5">
            <a:hlinkClick r:id="rId5" action="ppaction://hlinksldjump"/>
          </p:cNvPr>
          <p:cNvPicPr preferRelativeResize="0"/>
          <p:nvPr/>
        </p:nvPicPr>
        <p:blipFill rotWithShape="1">
          <a:blip r:embed="rId6">
            <a:alphaModFix/>
          </a:blip>
          <a:srcRect/>
          <a:stretch/>
        </p:blipFill>
        <p:spPr>
          <a:xfrm>
            <a:off x="7196295" y="5157192"/>
            <a:ext cx="2141433" cy="1896061"/>
          </a:xfrm>
          <a:prstGeom prst="rect">
            <a:avLst/>
          </a:prstGeom>
          <a:noFill/>
          <a:ln>
            <a:noFill/>
          </a:ln>
        </p:spPr>
      </p:pic>
    </p:spTree>
    <p:extLst>
      <p:ext uri="{BB962C8B-B14F-4D97-AF65-F5344CB8AC3E}">
        <p14:creationId xmlns:p14="http://schemas.microsoft.com/office/powerpoint/2010/main" val="242501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additive="base">
                                        <p:cTn id="12" dur="500"/>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53"/>
        <p:cNvGrpSpPr/>
        <p:nvPr/>
      </p:nvGrpSpPr>
      <p:grpSpPr>
        <a:xfrm>
          <a:off x="0" y="0"/>
          <a:ext cx="0" cy="0"/>
          <a:chOff x="0" y="0"/>
          <a:chExt cx="0" cy="0"/>
        </a:xfrm>
      </p:grpSpPr>
      <p:sp>
        <p:nvSpPr>
          <p:cNvPr id="154" name="Google Shape;154;p8"/>
          <p:cNvSpPr/>
          <p:nvPr/>
        </p:nvSpPr>
        <p:spPr>
          <a:xfrm>
            <a:off x="467544" y="443541"/>
            <a:ext cx="8208912" cy="1440160"/>
          </a:xfrm>
          <a:prstGeom prst="horizontalScroll">
            <a:avLst>
              <a:gd name="adj" fmla="val 12500"/>
            </a:avLst>
          </a:prstGeom>
          <a:solidFill>
            <a:srgbClr val="538CD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lgn="ct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endParaRPr lang="en-US" sz="3200" b="1" dirty="0" smtClean="0">
              <a:latin typeface="Times New Roman" pitchFamily="18" charset="0"/>
              <a:cs typeface="Times New Roman" pitchFamily="18" charset="0"/>
            </a:endParaRPr>
          </a:p>
          <a:p>
            <a:pPr lvl="0" algn="ctr"/>
            <a:r>
              <a:rPr lang="en-US" sz="3200" b="1" dirty="0" smtClean="0">
                <a:latin typeface="Times New Roman" pitchFamily="18" charset="0"/>
                <a:cs typeface="Times New Roman" pitchFamily="18" charset="0"/>
              </a:rPr>
              <a:t>35 + (- 42) + 75 + (- 58)</a:t>
            </a:r>
            <a:endParaRPr lang="en-US" sz="3200" b="1" dirty="0">
              <a:latin typeface="Times New Roman" pitchFamily="18" charset="0"/>
              <a:cs typeface="Times New Roman" pitchFamily="18" charset="0"/>
            </a:endParaRPr>
          </a:p>
        </p:txBody>
      </p:sp>
      <p:sp>
        <p:nvSpPr>
          <p:cNvPr id="155" name="Google Shape;155;p8"/>
          <p:cNvSpPr/>
          <p:nvPr/>
        </p:nvSpPr>
        <p:spPr>
          <a:xfrm>
            <a:off x="451595" y="2743200"/>
            <a:ext cx="8208912" cy="2417867"/>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lvl="0"/>
            <a:r>
              <a:rPr lang="en-US" sz="4400" b="1" dirty="0">
                <a:latin typeface="Times New Roman" pitchFamily="18" charset="0"/>
                <a:cs typeface="Times New Roman" pitchFamily="18" charset="0"/>
              </a:rPr>
              <a:t>35 + (- 42) + 75 + (- 58</a:t>
            </a:r>
            <a:r>
              <a:rPr lang="en-US" sz="4400" b="1" dirty="0" smtClean="0">
                <a:latin typeface="Times New Roman" pitchFamily="18" charset="0"/>
                <a:cs typeface="Times New Roman" pitchFamily="18" charset="0"/>
              </a:rPr>
              <a:t>)</a:t>
            </a:r>
          </a:p>
          <a:p>
            <a:pPr lvl="0"/>
            <a:r>
              <a:rPr lang="en-US" sz="4400" b="1" dirty="0" smtClean="0">
                <a:latin typeface="Times New Roman" pitchFamily="18" charset="0"/>
                <a:cs typeface="Times New Roman" pitchFamily="18" charset="0"/>
              </a:rPr>
              <a:t>= ( 35 + 75) + [(- 42) + (- 58)]</a:t>
            </a:r>
          </a:p>
          <a:p>
            <a:pPr lvl="0"/>
            <a:r>
              <a:rPr lang="en-US" sz="4400" b="1" dirty="0" smtClean="0">
                <a:latin typeface="Times New Roman" pitchFamily="18" charset="0"/>
                <a:cs typeface="Times New Roman" pitchFamily="18" charset="0"/>
              </a:rPr>
              <a:t>= 110 + (-100) = 10</a:t>
            </a:r>
            <a:endParaRPr lang="en-US" sz="4400" b="1" dirty="0">
              <a:latin typeface="Times New Roman" pitchFamily="18" charset="0"/>
              <a:cs typeface="Times New Roman" pitchFamily="18" charset="0"/>
            </a:endParaRPr>
          </a:p>
        </p:txBody>
      </p:sp>
      <p:pic>
        <p:nvPicPr>
          <p:cNvPr id="156" name="Google Shape;156;p8"/>
          <p:cNvPicPr preferRelativeResize="0"/>
          <p:nvPr/>
        </p:nvPicPr>
        <p:blipFill rotWithShape="1">
          <a:blip r:embed="rId4">
            <a:alphaModFix/>
          </a:blip>
          <a:srcRect/>
          <a:stretch/>
        </p:blipFill>
        <p:spPr>
          <a:xfrm>
            <a:off x="8516508" y="-1851587"/>
            <a:ext cx="808020" cy="1077360"/>
          </a:xfrm>
          <a:prstGeom prst="rect">
            <a:avLst/>
          </a:prstGeom>
          <a:noFill/>
          <a:ln>
            <a:noFill/>
          </a:ln>
        </p:spPr>
      </p:pic>
      <p:pic>
        <p:nvPicPr>
          <p:cNvPr id="157" name="Google Shape;157;p8">
            <a:hlinkClick r:id="rId5" action="ppaction://hlinksldjump"/>
          </p:cNvPr>
          <p:cNvPicPr preferRelativeResize="0"/>
          <p:nvPr/>
        </p:nvPicPr>
        <p:blipFill rotWithShape="1">
          <a:blip r:embed="rId6">
            <a:alphaModFix/>
          </a:blip>
          <a:srcRect/>
          <a:stretch/>
        </p:blipFill>
        <p:spPr>
          <a:xfrm>
            <a:off x="7559825" y="5372982"/>
            <a:ext cx="1584175" cy="1382436"/>
          </a:xfrm>
          <a:prstGeom prst="rect">
            <a:avLst/>
          </a:prstGeom>
          <a:noFill/>
          <a:ln>
            <a:noFill/>
          </a:ln>
        </p:spPr>
      </p:pic>
    </p:spTree>
    <p:extLst>
      <p:ext uri="{BB962C8B-B14F-4D97-AF65-F5344CB8AC3E}">
        <p14:creationId xmlns:p14="http://schemas.microsoft.com/office/powerpoint/2010/main" val="2913579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 calcmode="lin" valueType="num">
                                      <p:cBhvr additive="base">
                                        <p:cTn id="12" dur="500"/>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5">
            <a:alphaModFix/>
          </a:blip>
          <a:srcRect/>
          <a:stretch/>
        </p:blipFill>
        <p:spPr>
          <a:xfrm>
            <a:off x="3657600" y="4194635"/>
            <a:ext cx="2280809" cy="2678383"/>
          </a:xfrm>
          <a:prstGeom prst="rect">
            <a:avLst/>
          </a:prstGeom>
          <a:noFill/>
          <a:ln>
            <a:noFill/>
          </a:ln>
        </p:spPr>
      </p:pic>
      <p:pic>
        <p:nvPicPr>
          <p:cNvPr id="182" name="Google Shape;182;p11"/>
          <p:cNvPicPr preferRelativeResize="0"/>
          <p:nvPr/>
        </p:nvPicPr>
        <p:blipFill rotWithShape="1">
          <a:blip r:embed="rId6">
            <a:alphaModFix/>
          </a:blip>
          <a:srcRect/>
          <a:stretch/>
        </p:blipFill>
        <p:spPr>
          <a:xfrm>
            <a:off x="6979111" y="3798122"/>
            <a:ext cx="2376498" cy="3081984"/>
          </a:xfrm>
          <a:prstGeom prst="rect">
            <a:avLst/>
          </a:prstGeom>
          <a:noFill/>
          <a:ln>
            <a:noFill/>
          </a:ln>
        </p:spPr>
      </p:pic>
      <p:pic>
        <p:nvPicPr>
          <p:cNvPr id="183" name="Google Shape;183;p11"/>
          <p:cNvPicPr preferRelativeResize="0"/>
          <p:nvPr/>
        </p:nvPicPr>
        <p:blipFill rotWithShape="1">
          <a:blip r:embed="rId7">
            <a:alphaModFix/>
          </a:blip>
          <a:srcRect/>
          <a:stretch/>
        </p:blipFill>
        <p:spPr>
          <a:xfrm>
            <a:off x="5715000" y="5339114"/>
            <a:ext cx="1717421" cy="1518887"/>
          </a:xfrm>
          <a:prstGeom prst="rect">
            <a:avLst/>
          </a:prstGeom>
          <a:noFill/>
          <a:ln>
            <a:noFill/>
          </a:ln>
        </p:spPr>
      </p:pic>
      <p:pic>
        <p:nvPicPr>
          <p:cNvPr id="184" name="Google Shape;184;p11"/>
          <p:cNvPicPr preferRelativeResize="0"/>
          <p:nvPr/>
        </p:nvPicPr>
        <p:blipFill rotWithShape="1">
          <a:blip r:embed="rId8">
            <a:alphaModFix/>
          </a:blip>
          <a:srcRect/>
          <a:stretch/>
        </p:blipFill>
        <p:spPr>
          <a:xfrm>
            <a:off x="174894" y="1"/>
            <a:ext cx="1008112" cy="1371268"/>
          </a:xfrm>
          <a:prstGeom prst="rect">
            <a:avLst/>
          </a:prstGeom>
          <a:noFill/>
          <a:ln>
            <a:noFill/>
          </a:ln>
        </p:spPr>
      </p:pic>
      <p:pic>
        <p:nvPicPr>
          <p:cNvPr id="185" name="Google Shape;185;p11"/>
          <p:cNvPicPr preferRelativeResize="0"/>
          <p:nvPr/>
        </p:nvPicPr>
        <p:blipFill rotWithShape="1">
          <a:blip r:embed="rId9">
            <a:alphaModFix/>
          </a:blip>
          <a:srcRect/>
          <a:stretch/>
        </p:blipFill>
        <p:spPr>
          <a:xfrm>
            <a:off x="8722878" y="-1659129"/>
            <a:ext cx="609600" cy="812800"/>
          </a:xfrm>
          <a:prstGeom prst="rect">
            <a:avLst/>
          </a:prstGeom>
          <a:noFill/>
          <a:ln>
            <a:noFill/>
          </a:ln>
        </p:spPr>
      </p:pic>
      <p:sp>
        <p:nvSpPr>
          <p:cNvPr id="186" name="Google Shape;186;p11"/>
          <p:cNvSpPr/>
          <p:nvPr/>
        </p:nvSpPr>
        <p:spPr>
          <a:xfrm>
            <a:off x="5508104" y="260648"/>
            <a:ext cx="3503808" cy="2688299"/>
          </a:xfrm>
          <a:prstGeom prst="cloudCallout">
            <a:avLst>
              <a:gd name="adj1" fmla="val -73273"/>
              <a:gd name="adj2" fmla="val 8752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1"/>
                </a:solidFill>
                <a:latin typeface="Times New Roman" pitchFamily="18" charset="0"/>
                <a:ea typeface="Calibri"/>
                <a:cs typeface="Times New Roman" pitchFamily="18" charset="0"/>
                <a:sym typeface="Calibri"/>
              </a:rPr>
              <a:t>Yeah!!!</a:t>
            </a:r>
            <a:endParaRPr b="1" dirty="0">
              <a:latin typeface="Times New Roman" pitchFamily="18" charset="0"/>
              <a:cs typeface="Times New Roman" pitchFamily="18" charset="0"/>
            </a:endParaRPr>
          </a:p>
          <a:p>
            <a:pPr marL="0" marR="0" lvl="0" indent="0" algn="ctr" rtl="0">
              <a:spcBef>
                <a:spcPts val="0"/>
              </a:spcBef>
              <a:spcAft>
                <a:spcPts val="0"/>
              </a:spcAft>
              <a:buNone/>
            </a:pPr>
            <a:r>
              <a:rPr lang="en-US" sz="3200" b="1" i="0" u="none" strike="noStrike" cap="none" dirty="0" err="1">
                <a:solidFill>
                  <a:schemeClr val="dk1"/>
                </a:solidFill>
                <a:latin typeface="Times New Roman" pitchFamily="18" charset="0"/>
                <a:ea typeface="Calibri"/>
                <a:cs typeface="Times New Roman" pitchFamily="18" charset="0"/>
                <a:sym typeface="Calibri"/>
              </a:rPr>
              <a:t>Bãi</a:t>
            </a:r>
            <a:r>
              <a:rPr lang="en-US" sz="3200" b="1" i="0" u="none" strike="noStrike" cap="none" dirty="0">
                <a:solidFill>
                  <a:schemeClr val="dk1"/>
                </a:solidFill>
                <a:latin typeface="Times New Roman" pitchFamily="18" charset="0"/>
                <a:ea typeface="Calibri"/>
                <a:cs typeface="Times New Roman" pitchFamily="18" charset="0"/>
                <a:sym typeface="Calibri"/>
              </a:rPr>
              <a:t> </a:t>
            </a:r>
            <a:r>
              <a:rPr lang="en-US" sz="3200" b="1" i="0" u="none" strike="noStrike" cap="none" dirty="0" err="1">
                <a:solidFill>
                  <a:schemeClr val="dk1"/>
                </a:solidFill>
                <a:latin typeface="Times New Roman" pitchFamily="18" charset="0"/>
                <a:ea typeface="Calibri"/>
                <a:cs typeface="Times New Roman" pitchFamily="18" charset="0"/>
                <a:sym typeface="Calibri"/>
              </a:rPr>
              <a:t>biển</a:t>
            </a:r>
            <a:r>
              <a:rPr lang="en-US" sz="3200" b="1" i="0" u="none" strike="noStrike" cap="none" dirty="0">
                <a:solidFill>
                  <a:schemeClr val="dk1"/>
                </a:solidFill>
                <a:latin typeface="Times New Roman" pitchFamily="18" charset="0"/>
                <a:ea typeface="Calibri"/>
                <a:cs typeface="Times New Roman" pitchFamily="18" charset="0"/>
                <a:sym typeface="Calibri"/>
              </a:rPr>
              <a:t> </a:t>
            </a:r>
            <a:r>
              <a:rPr lang="en-US" sz="3200" b="1" i="0" u="none" strike="noStrike" cap="none" dirty="0" err="1">
                <a:solidFill>
                  <a:schemeClr val="dk1"/>
                </a:solidFill>
                <a:latin typeface="Times New Roman" pitchFamily="18" charset="0"/>
                <a:ea typeface="Calibri"/>
                <a:cs typeface="Times New Roman" pitchFamily="18" charset="0"/>
                <a:sym typeface="Calibri"/>
              </a:rPr>
              <a:t>đẹp</a:t>
            </a:r>
            <a:r>
              <a:rPr lang="en-US" sz="3200" b="1" i="0" u="none" strike="noStrike" cap="none" dirty="0">
                <a:solidFill>
                  <a:schemeClr val="dk1"/>
                </a:solidFill>
                <a:latin typeface="Times New Roman" pitchFamily="18" charset="0"/>
                <a:ea typeface="Calibri"/>
                <a:cs typeface="Times New Roman" pitchFamily="18" charset="0"/>
                <a:sym typeface="Calibri"/>
              </a:rPr>
              <a:t> </a:t>
            </a:r>
            <a:r>
              <a:rPr lang="en-US" sz="3200" b="1" i="0" u="none" strike="noStrike" cap="none" dirty="0" err="1">
                <a:solidFill>
                  <a:schemeClr val="dk1"/>
                </a:solidFill>
                <a:latin typeface="Times New Roman" pitchFamily="18" charset="0"/>
                <a:ea typeface="Calibri"/>
                <a:cs typeface="Times New Roman" pitchFamily="18" charset="0"/>
                <a:sym typeface="Calibri"/>
              </a:rPr>
              <a:t>quá</a:t>
            </a:r>
            <a:r>
              <a:rPr lang="en-US" sz="3200" b="1" i="0" u="none" strike="noStrike" cap="none" dirty="0">
                <a:solidFill>
                  <a:schemeClr val="dk1"/>
                </a:solidFill>
                <a:latin typeface="Times New Roman" pitchFamily="18" charset="0"/>
                <a:ea typeface="Calibri"/>
                <a:cs typeface="Times New Roman" pitchFamily="18" charset="0"/>
                <a:sym typeface="Calibri"/>
              </a:rPr>
              <a:t>!</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23583818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circle(in)">
                                      <p:cBhvr>
                                        <p:cTn id="7" dur="2000"/>
                                        <p:tgtEl>
                                          <p:spTgt spid="18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pháp chiếu sáng Kho lạnh và Phòng đông lạnh | JPLED - Nhà sản xuất,  Nhập Khẩu, Phân Phối thiết bị điện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2406"/>
            <a:ext cx="9525000" cy="694660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81;p11"/>
          <p:cNvPicPr preferRelativeResize="0"/>
          <p:nvPr/>
        </p:nvPicPr>
        <p:blipFill rotWithShape="1">
          <a:blip r:embed="rId4">
            <a:alphaModFix/>
          </a:blip>
          <a:srcRect/>
          <a:stretch/>
        </p:blipFill>
        <p:spPr>
          <a:xfrm>
            <a:off x="3657600" y="4343400"/>
            <a:ext cx="2280809" cy="2678383"/>
          </a:xfrm>
          <a:prstGeom prst="rect">
            <a:avLst/>
          </a:prstGeom>
          <a:noFill/>
          <a:ln>
            <a:noFill/>
          </a:ln>
        </p:spPr>
      </p:pic>
      <p:sp>
        <p:nvSpPr>
          <p:cNvPr id="3" name="Google Shape;186;p11"/>
          <p:cNvSpPr/>
          <p:nvPr/>
        </p:nvSpPr>
        <p:spPr>
          <a:xfrm>
            <a:off x="228600" y="0"/>
            <a:ext cx="7772400" cy="4038600"/>
          </a:xfrm>
          <a:prstGeom prst="cloudCallout">
            <a:avLst>
              <a:gd name="adj1" fmla="val -4301"/>
              <a:gd name="adj2" fmla="val 72044"/>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ướp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3</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bác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vặn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chỉnh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8</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C</a:t>
            </a:r>
            <a:r>
              <a:rPr lang="en-US" sz="3200" b="1" dirty="0">
                <a:latin typeface="Times New Roman" pitchFamily="18" charset="0"/>
                <a:cs typeface="Times New Roman" pitchFamily="18" charset="0"/>
              </a:rPr>
              <a:t>?</a:t>
            </a:r>
            <a:endParaRPr lang="en-US" sz="32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195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Phép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endParaRPr lang="en-US" sz="2800" b="1" dirty="0">
              <a:latin typeface="Times New Roman" pitchFamily="18" charset="0"/>
              <a:cs typeface="Times New Roman" pitchFamily="18" charset="0"/>
            </a:endParaRPr>
          </a:p>
        </p:txBody>
      </p:sp>
      <p:sp>
        <p:nvSpPr>
          <p:cNvPr id="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4" name="Google Shape;182;p11"/>
          <p:cNvPicPr preferRelativeResize="0"/>
          <p:nvPr/>
        </p:nvPicPr>
        <p:blipFill rotWithShape="1">
          <a:blip r:embed="rId3">
            <a:alphaModFix/>
          </a:blip>
          <a:srcRect/>
          <a:stretch/>
        </p:blipFill>
        <p:spPr>
          <a:xfrm>
            <a:off x="76200" y="4764317"/>
            <a:ext cx="1888009" cy="2079506"/>
          </a:xfrm>
          <a:prstGeom prst="rect">
            <a:avLst/>
          </a:prstGeom>
          <a:noFill/>
          <a:ln>
            <a:noFill/>
          </a:ln>
        </p:spPr>
      </p:pic>
      <p:sp>
        <p:nvSpPr>
          <p:cNvPr id="5" name="Google Shape;186;p11"/>
          <p:cNvSpPr/>
          <p:nvPr/>
        </p:nvSpPr>
        <p:spPr>
          <a:xfrm>
            <a:off x="2189716" y="1143000"/>
            <a:ext cx="5963684" cy="3352800"/>
          </a:xfrm>
          <a:prstGeom prst="cloudCallout">
            <a:avLst>
              <a:gd name="adj1" fmla="val -59188"/>
              <a:gd name="adj2" fmla="val 5993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smtClean="0">
                <a:solidFill>
                  <a:schemeClr val="dk1"/>
                </a:solidFill>
                <a:latin typeface="Times New Roman" pitchFamily="18" charset="0"/>
                <a:ea typeface="Calibri"/>
                <a:cs typeface="Times New Roman" pitchFamily="18" charset="0"/>
                <a:sym typeface="Calibri"/>
              </a:rPr>
              <a:t>So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sánh</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kết</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quả</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của</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hai</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phép</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tính</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sau</a:t>
            </a:r>
            <a:r>
              <a:rPr lang="en-US" sz="3200" b="1" i="0" u="none" strike="noStrike" cap="none" dirty="0" smtClean="0">
                <a:solidFill>
                  <a:schemeClr val="dk1"/>
                </a:solidFill>
                <a:latin typeface="Times New Roman" pitchFamily="18" charset="0"/>
                <a:ea typeface="Calibri"/>
                <a:cs typeface="Times New Roman" pitchFamily="18" charset="0"/>
                <a:sym typeface="Calibri"/>
              </a:rPr>
              <a:t>:</a:t>
            </a:r>
          </a:p>
          <a:p>
            <a:pPr marL="0" marR="0" lvl="0" indent="0" algn="ctr" rtl="0">
              <a:spcBef>
                <a:spcPts val="0"/>
              </a:spcBef>
              <a:spcAft>
                <a:spcPts val="0"/>
              </a:spcAft>
              <a:buNone/>
            </a:pPr>
            <a:r>
              <a:rPr lang="en-US" sz="3200" b="1" dirty="0" smtClean="0">
                <a:solidFill>
                  <a:schemeClr val="dk1"/>
                </a:solidFill>
                <a:latin typeface="Times New Roman" pitchFamily="18" charset="0"/>
                <a:ea typeface="Calibri"/>
                <a:cs typeface="Times New Roman" pitchFamily="18" charset="0"/>
                <a:sym typeface="Calibri"/>
              </a:rPr>
              <a:t>5 – 2 </a:t>
            </a:r>
            <a:r>
              <a:rPr lang="en-US" sz="3200" b="1" dirty="0" err="1" smtClean="0">
                <a:solidFill>
                  <a:schemeClr val="dk1"/>
                </a:solidFill>
                <a:latin typeface="Times New Roman" pitchFamily="18" charset="0"/>
                <a:ea typeface="Calibri"/>
                <a:cs typeface="Times New Roman" pitchFamily="18" charset="0"/>
                <a:sym typeface="Calibri"/>
              </a:rPr>
              <a:t>và</a:t>
            </a:r>
            <a:r>
              <a:rPr lang="en-US" sz="3200" b="1" dirty="0" smtClean="0">
                <a:solidFill>
                  <a:schemeClr val="dk1"/>
                </a:solidFill>
                <a:latin typeface="Times New Roman" pitchFamily="18" charset="0"/>
                <a:ea typeface="Calibri"/>
                <a:cs typeface="Times New Roman" pitchFamily="18" charset="0"/>
                <a:sym typeface="Calibri"/>
              </a:rPr>
              <a:t> 5 + (-2) </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pic>
        <p:nvPicPr>
          <p:cNvPr id="6" name="Google Shape;181;p11"/>
          <p:cNvPicPr preferRelativeResize="0"/>
          <p:nvPr/>
        </p:nvPicPr>
        <p:blipFill rotWithShape="1">
          <a:blip r:embed="rId4">
            <a:alphaModFix/>
          </a:blip>
          <a:srcRect/>
          <a:stretch/>
        </p:blipFill>
        <p:spPr>
          <a:xfrm>
            <a:off x="7012995" y="4764317"/>
            <a:ext cx="1902405" cy="2079506"/>
          </a:xfrm>
          <a:prstGeom prst="rect">
            <a:avLst/>
          </a:prstGeom>
          <a:noFill/>
          <a:ln>
            <a:noFill/>
          </a:ln>
        </p:spPr>
      </p:pic>
      <p:sp>
        <p:nvSpPr>
          <p:cNvPr id="7" name="Google Shape;186;p11"/>
          <p:cNvSpPr/>
          <p:nvPr/>
        </p:nvSpPr>
        <p:spPr>
          <a:xfrm>
            <a:off x="2020006" y="1143000"/>
            <a:ext cx="5963684" cy="3352800"/>
          </a:xfrm>
          <a:prstGeom prst="cloudCallout">
            <a:avLst>
              <a:gd name="adj1" fmla="val 33879"/>
              <a:gd name="adj2" fmla="val 65006"/>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smtClean="0">
                <a:solidFill>
                  <a:schemeClr val="dk1"/>
                </a:solidFill>
                <a:latin typeface="Times New Roman" pitchFamily="18" charset="0"/>
                <a:ea typeface="Calibri"/>
                <a:cs typeface="Times New Roman" pitchFamily="18" charset="0"/>
                <a:sym typeface="Calibri"/>
              </a:rPr>
              <a:t>5 – 2 = 5 + (-2) = 3 </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9366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4)">
                                      <p:cBhvr>
                                        <p:cTn id="17" dur="20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Phép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endParaRPr lang="en-US" sz="2800" b="1" dirty="0">
              <a:latin typeface="Times New Roman" pitchFamily="18" charset="0"/>
              <a:cs typeface="Times New Roman" pitchFamily="18" charset="0"/>
            </a:endParaRPr>
          </a:p>
        </p:txBody>
      </p:sp>
      <p:sp>
        <p:nvSpPr>
          <p:cNvPr id="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4" name="Google Shape;182;p11"/>
          <p:cNvPicPr preferRelativeResize="0"/>
          <p:nvPr/>
        </p:nvPicPr>
        <p:blipFill rotWithShape="1">
          <a:blip r:embed="rId3">
            <a:alphaModFix/>
          </a:blip>
          <a:srcRect/>
          <a:stretch/>
        </p:blipFill>
        <p:spPr>
          <a:xfrm>
            <a:off x="76200" y="4764317"/>
            <a:ext cx="1888009" cy="2079506"/>
          </a:xfrm>
          <a:prstGeom prst="rect">
            <a:avLst/>
          </a:prstGeom>
          <a:noFill/>
          <a:ln>
            <a:noFill/>
          </a:ln>
        </p:spPr>
      </p:pic>
      <p:sp>
        <p:nvSpPr>
          <p:cNvPr id="5" name="Google Shape;186;p11"/>
          <p:cNvSpPr/>
          <p:nvPr/>
        </p:nvSpPr>
        <p:spPr>
          <a:xfrm>
            <a:off x="2189716" y="1143000"/>
            <a:ext cx="5963684" cy="3352800"/>
          </a:xfrm>
          <a:prstGeom prst="cloudCallout">
            <a:avLst>
              <a:gd name="adj1" fmla="val -59188"/>
              <a:gd name="adj2" fmla="val 5993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err="1" smtClean="0">
                <a:solidFill>
                  <a:schemeClr val="dk1"/>
                </a:solidFill>
                <a:latin typeface="Times New Roman" pitchFamily="18" charset="0"/>
                <a:ea typeface="Calibri"/>
                <a:cs typeface="Times New Roman" pitchFamily="18" charset="0"/>
                <a:sym typeface="Calibri"/>
              </a:rPr>
              <a:t>Muốn</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trừ</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b="1" i="0" u="none" strike="noStrike" cap="none" dirty="0" smtClean="0">
                <a:solidFill>
                  <a:schemeClr val="dk1"/>
                </a:solidFill>
                <a:latin typeface="Times New Roman" pitchFamily="18" charset="0"/>
                <a:ea typeface="Calibri"/>
                <a:cs typeface="Times New Roman" pitchFamily="18" charset="0"/>
                <a:sym typeface="Calibri"/>
              </a:rPr>
              <a:t> a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cho</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b="1" i="0" u="none" strike="noStrike" cap="none" dirty="0" smtClean="0">
                <a:solidFill>
                  <a:schemeClr val="dk1"/>
                </a:solidFill>
                <a:latin typeface="Times New Roman" pitchFamily="18" charset="0"/>
                <a:ea typeface="Calibri"/>
                <a:cs typeface="Times New Roman" pitchFamily="18" charset="0"/>
                <a:sym typeface="Calibri"/>
              </a:rPr>
              <a:t> b ta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làm</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như</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thế</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nào</a:t>
            </a:r>
            <a:r>
              <a:rPr lang="en-US" sz="3200" b="1" i="0" u="none" strike="noStrike" cap="none" dirty="0" smtClean="0">
                <a:solidFill>
                  <a:schemeClr val="dk1"/>
                </a:solidFill>
                <a:latin typeface="Times New Roman" pitchFamily="18" charset="0"/>
                <a:ea typeface="Calibri"/>
                <a:cs typeface="Times New Roman" pitchFamily="18" charset="0"/>
                <a:sym typeface="Calibri"/>
              </a:rPr>
              <a:t>?</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pic>
        <p:nvPicPr>
          <p:cNvPr id="6" name="Google Shape;181;p11"/>
          <p:cNvPicPr preferRelativeResize="0"/>
          <p:nvPr/>
        </p:nvPicPr>
        <p:blipFill rotWithShape="1">
          <a:blip r:embed="rId4">
            <a:alphaModFix/>
          </a:blip>
          <a:srcRect/>
          <a:stretch/>
        </p:blipFill>
        <p:spPr>
          <a:xfrm>
            <a:off x="7012995" y="4764317"/>
            <a:ext cx="1902405" cy="2079506"/>
          </a:xfrm>
          <a:prstGeom prst="rect">
            <a:avLst/>
          </a:prstGeom>
          <a:noFill/>
          <a:ln>
            <a:noFill/>
          </a:ln>
        </p:spPr>
      </p:pic>
      <p:sp>
        <p:nvSpPr>
          <p:cNvPr id="7" name="Google Shape;186;p11"/>
          <p:cNvSpPr/>
          <p:nvPr/>
        </p:nvSpPr>
        <p:spPr>
          <a:xfrm>
            <a:off x="2142281" y="1143000"/>
            <a:ext cx="5963684" cy="3352800"/>
          </a:xfrm>
          <a:prstGeom prst="cloudCallout">
            <a:avLst>
              <a:gd name="adj1" fmla="val 33879"/>
              <a:gd name="adj2" fmla="val 65006"/>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i="0" u="none" strike="noStrike" cap="none" dirty="0" err="1" smtClean="0">
                <a:solidFill>
                  <a:schemeClr val="dk1"/>
                </a:solidFill>
                <a:latin typeface="Times New Roman" pitchFamily="18" charset="0"/>
                <a:ea typeface="Calibri"/>
                <a:cs typeface="Times New Roman" pitchFamily="18" charset="0"/>
                <a:sym typeface="Calibri"/>
              </a:rPr>
              <a:t>Muốn</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rgbClr val="FF33CC"/>
                </a:solidFill>
                <a:latin typeface="Times New Roman" pitchFamily="18" charset="0"/>
                <a:ea typeface="Calibri"/>
                <a:cs typeface="Times New Roman" pitchFamily="18" charset="0"/>
                <a:sym typeface="Calibri"/>
              </a:rPr>
              <a:t>trừ</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smtClean="0">
                <a:latin typeface="Times New Roman" pitchFamily="18" charset="0"/>
                <a:ea typeface="Calibri"/>
                <a:cs typeface="Times New Roman" pitchFamily="18" charset="0"/>
                <a:sym typeface="Calibri"/>
              </a:rPr>
              <a:t>a</a:t>
            </a:r>
            <a:r>
              <a:rPr lang="en-US" sz="3200" i="0" u="none" strike="noStrike" cap="none" dirty="0" smtClean="0">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cho</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smtClean="0">
                <a:latin typeface="Times New Roman" pitchFamily="18" charset="0"/>
                <a:ea typeface="Calibri"/>
                <a:cs typeface="Times New Roman" pitchFamily="18" charset="0"/>
                <a:sym typeface="Calibri"/>
              </a:rPr>
              <a:t>b</a:t>
            </a:r>
            <a:r>
              <a:rPr lang="en-US" sz="3200" i="0" u="none" strike="noStrike" cap="none" dirty="0" smtClean="0">
                <a:solidFill>
                  <a:schemeClr val="dk1"/>
                </a:solidFill>
                <a:latin typeface="Times New Roman" pitchFamily="18" charset="0"/>
                <a:ea typeface="Calibri"/>
                <a:cs typeface="Times New Roman" pitchFamily="18" charset="0"/>
                <a:sym typeface="Calibri"/>
              </a:rPr>
              <a:t>, ta </a:t>
            </a:r>
            <a:r>
              <a:rPr lang="en-US" sz="3200" b="1" i="0" u="none" strike="noStrike" cap="none" dirty="0" err="1" smtClean="0">
                <a:solidFill>
                  <a:srgbClr val="FF0000"/>
                </a:solidFill>
                <a:latin typeface="Times New Roman" pitchFamily="18" charset="0"/>
                <a:ea typeface="Calibri"/>
                <a:cs typeface="Times New Roman" pitchFamily="18" charset="0"/>
                <a:sym typeface="Calibri"/>
              </a:rPr>
              <a:t>cộng</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smtClean="0">
                <a:solidFill>
                  <a:schemeClr val="dk1"/>
                </a:solidFill>
                <a:latin typeface="Times New Roman" pitchFamily="18" charset="0"/>
                <a:ea typeface="Calibri"/>
                <a:cs typeface="Times New Roman" pitchFamily="18" charset="0"/>
                <a:sym typeface="Calibri"/>
              </a:rPr>
              <a:t>a</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với</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rgbClr val="0000FF"/>
                </a:solidFill>
                <a:latin typeface="Times New Roman" pitchFamily="18" charset="0"/>
                <a:ea typeface="Calibri"/>
                <a:cs typeface="Times New Roman" pitchFamily="18" charset="0"/>
                <a:sym typeface="Calibri"/>
              </a:rPr>
              <a:t>số</a:t>
            </a:r>
            <a:r>
              <a:rPr lang="en-US" sz="3200" b="1" i="0" u="none" strike="noStrike" cap="none" dirty="0" smtClean="0">
                <a:solidFill>
                  <a:srgbClr val="0000FF"/>
                </a:solidFill>
                <a:latin typeface="Times New Roman" pitchFamily="18" charset="0"/>
                <a:ea typeface="Calibri"/>
                <a:cs typeface="Times New Roman" pitchFamily="18" charset="0"/>
                <a:sym typeface="Calibri"/>
              </a:rPr>
              <a:t> </a:t>
            </a:r>
            <a:r>
              <a:rPr lang="en-US" sz="3200" b="1" i="0" u="none" strike="noStrike" cap="none" dirty="0" err="1" smtClean="0">
                <a:solidFill>
                  <a:srgbClr val="0000FF"/>
                </a:solidFill>
                <a:latin typeface="Times New Roman" pitchFamily="18" charset="0"/>
                <a:ea typeface="Calibri"/>
                <a:cs typeface="Times New Roman" pitchFamily="18" charset="0"/>
                <a:sym typeface="Calibri"/>
              </a:rPr>
              <a:t>đối</a:t>
            </a:r>
            <a:r>
              <a:rPr lang="en-US" sz="3200" b="1" i="0" u="none" strike="noStrike" cap="none" dirty="0" smtClean="0">
                <a:solidFill>
                  <a:srgbClr val="0000FF"/>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của</a:t>
            </a:r>
            <a:r>
              <a:rPr lang="en-US" sz="3200" b="1" i="0" u="none" strike="noStrike" cap="none" dirty="0" smtClean="0">
                <a:solidFill>
                  <a:schemeClr val="dk1"/>
                </a:solidFill>
                <a:latin typeface="Times New Roman" pitchFamily="18" charset="0"/>
                <a:ea typeface="Calibri"/>
                <a:cs typeface="Times New Roman" pitchFamily="18" charset="0"/>
                <a:sym typeface="Calibri"/>
              </a:rPr>
              <a:t> b.</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19881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Phép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endParaRPr lang="en-US" sz="2800" b="1" dirty="0">
              <a:latin typeface="Times New Roman" pitchFamily="18" charset="0"/>
              <a:cs typeface="Times New Roman" pitchFamily="18" charset="0"/>
            </a:endParaRPr>
          </a:p>
        </p:txBody>
      </p:sp>
      <p:sp>
        <p:nvSpPr>
          <p:cNvPr id="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sp>
        <p:nvSpPr>
          <p:cNvPr id="4" name="TextBox 4"/>
          <p:cNvSpPr txBox="1">
            <a:spLocks noChangeArrowheads="1"/>
          </p:cNvSpPr>
          <p:nvPr/>
        </p:nvSpPr>
        <p:spPr bwMode="auto">
          <a:xfrm>
            <a:off x="152400" y="1193326"/>
            <a:ext cx="8712994" cy="1200329"/>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spcBef>
                <a:spcPts val="0"/>
              </a:spcBef>
              <a:spcAft>
                <a:spcPts val="0"/>
              </a:spcAft>
            </a:pPr>
            <a:r>
              <a:rPr lang="vi-VN" sz="3600" dirty="0">
                <a:solidFill>
                  <a:schemeClr val="dk1"/>
                </a:solidFill>
                <a:latin typeface="Times New Roman" pitchFamily="18" charset="0"/>
                <a:ea typeface="Calibri"/>
                <a:cs typeface="Times New Roman" pitchFamily="18" charset="0"/>
                <a:sym typeface="Calibri"/>
              </a:rPr>
              <a:t>Muốn </a:t>
            </a:r>
            <a:r>
              <a:rPr lang="vi-VN" sz="3600" b="1" dirty="0">
                <a:solidFill>
                  <a:srgbClr val="FF33CC"/>
                </a:solidFill>
                <a:latin typeface="Times New Roman" pitchFamily="18" charset="0"/>
                <a:ea typeface="Calibri"/>
                <a:cs typeface="Times New Roman" pitchFamily="18" charset="0"/>
                <a:sym typeface="Calibri"/>
              </a:rPr>
              <a:t>trừ</a:t>
            </a:r>
            <a:r>
              <a:rPr lang="vi-VN" sz="3600" dirty="0">
                <a:solidFill>
                  <a:schemeClr val="dk1"/>
                </a:solidFill>
                <a:latin typeface="Times New Roman" pitchFamily="18" charset="0"/>
                <a:ea typeface="Calibri"/>
                <a:cs typeface="Times New Roman" pitchFamily="18" charset="0"/>
                <a:sym typeface="Calibri"/>
              </a:rPr>
              <a:t> số nguyên </a:t>
            </a:r>
            <a:r>
              <a:rPr lang="vi-VN" sz="3600" b="1" dirty="0">
                <a:latin typeface="Times New Roman" pitchFamily="18" charset="0"/>
                <a:ea typeface="Calibri"/>
                <a:cs typeface="Times New Roman" pitchFamily="18" charset="0"/>
                <a:sym typeface="Calibri"/>
              </a:rPr>
              <a:t>a</a:t>
            </a:r>
            <a:r>
              <a:rPr lang="vi-VN" sz="3600" dirty="0">
                <a:latin typeface="Times New Roman" pitchFamily="18" charset="0"/>
                <a:ea typeface="Calibri"/>
                <a:cs typeface="Times New Roman" pitchFamily="18" charset="0"/>
                <a:sym typeface="Calibri"/>
              </a:rPr>
              <a:t> </a:t>
            </a:r>
            <a:r>
              <a:rPr lang="vi-VN" sz="3600" dirty="0">
                <a:solidFill>
                  <a:schemeClr val="dk1"/>
                </a:solidFill>
                <a:latin typeface="Times New Roman" pitchFamily="18" charset="0"/>
                <a:ea typeface="Calibri"/>
                <a:cs typeface="Times New Roman" pitchFamily="18" charset="0"/>
                <a:sym typeface="Calibri"/>
              </a:rPr>
              <a:t>cho số nguyên </a:t>
            </a:r>
            <a:r>
              <a:rPr lang="vi-VN" sz="3600" b="1" dirty="0">
                <a:latin typeface="Times New Roman" pitchFamily="18" charset="0"/>
                <a:ea typeface="Calibri"/>
                <a:cs typeface="Times New Roman" pitchFamily="18" charset="0"/>
                <a:sym typeface="Calibri"/>
              </a:rPr>
              <a:t>b</a:t>
            </a:r>
            <a:r>
              <a:rPr lang="vi-VN" sz="3600" dirty="0">
                <a:solidFill>
                  <a:schemeClr val="dk1"/>
                </a:solidFill>
                <a:latin typeface="Times New Roman" pitchFamily="18" charset="0"/>
                <a:ea typeface="Calibri"/>
                <a:cs typeface="Times New Roman" pitchFamily="18" charset="0"/>
                <a:sym typeface="Calibri"/>
              </a:rPr>
              <a:t>, ta </a:t>
            </a:r>
            <a:r>
              <a:rPr lang="vi-VN" sz="3600" b="1" dirty="0">
                <a:solidFill>
                  <a:srgbClr val="FF0000"/>
                </a:solidFill>
                <a:latin typeface="Times New Roman" pitchFamily="18" charset="0"/>
                <a:ea typeface="Calibri"/>
                <a:cs typeface="Times New Roman" pitchFamily="18" charset="0"/>
                <a:sym typeface="Calibri"/>
              </a:rPr>
              <a:t>cộng</a:t>
            </a:r>
            <a:r>
              <a:rPr lang="vi-VN" sz="3600" dirty="0">
                <a:solidFill>
                  <a:schemeClr val="dk1"/>
                </a:solidFill>
                <a:latin typeface="Times New Roman" pitchFamily="18" charset="0"/>
                <a:ea typeface="Calibri"/>
                <a:cs typeface="Times New Roman" pitchFamily="18" charset="0"/>
                <a:sym typeface="Calibri"/>
              </a:rPr>
              <a:t> số </a:t>
            </a:r>
            <a:r>
              <a:rPr lang="vi-VN" sz="3600" b="1" dirty="0">
                <a:solidFill>
                  <a:schemeClr val="dk1"/>
                </a:solidFill>
                <a:latin typeface="Times New Roman" pitchFamily="18" charset="0"/>
                <a:ea typeface="Calibri"/>
                <a:cs typeface="Times New Roman" pitchFamily="18" charset="0"/>
                <a:sym typeface="Calibri"/>
              </a:rPr>
              <a:t>a</a:t>
            </a:r>
            <a:r>
              <a:rPr lang="vi-VN" sz="3600" dirty="0">
                <a:solidFill>
                  <a:schemeClr val="dk1"/>
                </a:solidFill>
                <a:latin typeface="Times New Roman" pitchFamily="18" charset="0"/>
                <a:ea typeface="Calibri"/>
                <a:cs typeface="Times New Roman" pitchFamily="18" charset="0"/>
                <a:sym typeface="Calibri"/>
              </a:rPr>
              <a:t> với </a:t>
            </a:r>
            <a:r>
              <a:rPr lang="vi-VN" sz="3600" b="1" dirty="0">
                <a:solidFill>
                  <a:srgbClr val="0000FF"/>
                </a:solidFill>
                <a:latin typeface="Times New Roman" pitchFamily="18" charset="0"/>
                <a:ea typeface="Calibri"/>
                <a:cs typeface="Times New Roman" pitchFamily="18" charset="0"/>
                <a:sym typeface="Calibri"/>
              </a:rPr>
              <a:t>số đối </a:t>
            </a:r>
            <a:r>
              <a:rPr lang="vi-VN" sz="3600" b="1" dirty="0">
                <a:solidFill>
                  <a:schemeClr val="dk1"/>
                </a:solidFill>
                <a:latin typeface="Times New Roman" pitchFamily="18" charset="0"/>
                <a:ea typeface="Calibri"/>
                <a:cs typeface="Times New Roman" pitchFamily="18" charset="0"/>
                <a:sym typeface="Calibri"/>
              </a:rPr>
              <a:t>của b.</a:t>
            </a:r>
          </a:p>
        </p:txBody>
      </p:sp>
      <p:pic>
        <p:nvPicPr>
          <p:cNvPr id="5" name="Google Shape;182;p11"/>
          <p:cNvPicPr preferRelativeResize="0"/>
          <p:nvPr/>
        </p:nvPicPr>
        <p:blipFill rotWithShape="1">
          <a:blip r:embed="rId3">
            <a:alphaModFix/>
          </a:blip>
          <a:srcRect/>
          <a:stretch/>
        </p:blipFill>
        <p:spPr>
          <a:xfrm>
            <a:off x="76200" y="4764317"/>
            <a:ext cx="1888009" cy="2079506"/>
          </a:xfrm>
          <a:prstGeom prst="rect">
            <a:avLst/>
          </a:prstGeom>
          <a:noFill/>
          <a:ln>
            <a:noFill/>
          </a:ln>
        </p:spPr>
      </p:pic>
      <p:sp>
        <p:nvSpPr>
          <p:cNvPr id="6" name="Google Shape;186;p11"/>
          <p:cNvSpPr/>
          <p:nvPr/>
        </p:nvSpPr>
        <p:spPr>
          <a:xfrm>
            <a:off x="2640806" y="2314353"/>
            <a:ext cx="6503194" cy="4572000"/>
          </a:xfrm>
          <a:prstGeom prst="cloudCallout">
            <a:avLst>
              <a:gd name="adj1" fmla="val -64486"/>
              <a:gd name="adj2" fmla="val 35656"/>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just" eaLnBrk="1" hangingPunct="1">
              <a:defRPr/>
            </a:pPr>
            <a:r>
              <a:rPr lang="en-US" sz="2800" u="sng" dirty="0" err="1">
                <a:latin typeface="Times New Roman" pitchFamily="18" charset="0"/>
                <a:cs typeface="Times New Roman" pitchFamily="18" charset="0"/>
              </a:rPr>
              <a:t>Chú</a:t>
            </a:r>
            <a:r>
              <a:rPr lang="en-US" sz="2800" u="sng" dirty="0">
                <a:latin typeface="Times New Roman" pitchFamily="18" charset="0"/>
                <a:cs typeface="Times New Roman" pitchFamily="18" charset="0"/>
              </a:rPr>
              <a:t> ý</a:t>
            </a:r>
            <a:r>
              <a:rPr lang="en-US" sz="2800" dirty="0">
                <a:solidFill>
                  <a:srgbClr val="00B050"/>
                </a:solidFill>
                <a:latin typeface="Times New Roman" pitchFamily="18" charset="0"/>
                <a:cs typeface="Times New Roman" pitchFamily="18" charset="0"/>
              </a:rPr>
              <a:t>: </a:t>
            </a:r>
          </a:p>
          <a:p>
            <a:pPr marL="457200" indent="-457200" algn="just" eaLnBrk="1" hangingPunct="1">
              <a:buFont typeface="Wingdings" pitchFamily="2" charset="2"/>
              <a:buChar char="ü"/>
              <a:defRPr/>
            </a:pPr>
            <a:r>
              <a:rPr lang="en-US" sz="2800" dirty="0" smtClean="0">
                <a:latin typeface="Times New Roman" pitchFamily="18" charset="0"/>
                <a:cs typeface="Times New Roman" pitchFamily="18" charset="0"/>
              </a:rPr>
              <a:t>Cho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 Ta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 – b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 (a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b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smtClean="0">
                <a:latin typeface="Times New Roman" pitchFamily="18" charset="0"/>
                <a:cs typeface="Times New Roman" pitchFamily="18" charset="0"/>
              </a:rPr>
              <a:t>).</a:t>
            </a:r>
          </a:p>
          <a:p>
            <a:pPr marL="457200" indent="-457200" algn="just" eaLnBrk="1" hangingPunct="1">
              <a:buFont typeface="Wingdings" pitchFamily="2" charset="2"/>
              <a:buChar char="ü"/>
              <a:defRPr/>
            </a:pPr>
            <a:r>
              <a:rPr lang="en-US" sz="2800" dirty="0" err="1" smtClean="0">
                <a:latin typeface="Times New Roman" pitchFamily="18" charset="0"/>
                <a:cs typeface="Times New Roman" pitchFamily="18" charset="0"/>
              </a:rPr>
              <a:t>Phép</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756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pháp chiếu sáng Kho lạnh và Phòng đông lạnh | JPLED - Nhà sản xuất,  Nhập Khẩu, Phân Phối thiết bị điện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2406"/>
            <a:ext cx="9525000" cy="694660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81;p11"/>
          <p:cNvPicPr preferRelativeResize="0"/>
          <p:nvPr/>
        </p:nvPicPr>
        <p:blipFill rotWithShape="1">
          <a:blip r:embed="rId4">
            <a:alphaModFix/>
          </a:blip>
          <a:srcRect/>
          <a:stretch/>
        </p:blipFill>
        <p:spPr>
          <a:xfrm>
            <a:off x="3657600" y="4343400"/>
            <a:ext cx="2280809" cy="2678383"/>
          </a:xfrm>
          <a:prstGeom prst="rect">
            <a:avLst/>
          </a:prstGeom>
          <a:noFill/>
          <a:ln>
            <a:noFill/>
          </a:ln>
        </p:spPr>
      </p:pic>
      <p:sp>
        <p:nvSpPr>
          <p:cNvPr id="3" name="Google Shape;186;p11"/>
          <p:cNvSpPr/>
          <p:nvPr/>
        </p:nvSpPr>
        <p:spPr>
          <a:xfrm>
            <a:off x="228600" y="0"/>
            <a:ext cx="8229600" cy="4038600"/>
          </a:xfrm>
          <a:prstGeom prst="cloudCallout">
            <a:avLst>
              <a:gd name="adj1" fmla="val -4301"/>
              <a:gd name="adj2" fmla="val 72044"/>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a:r>
              <a:rPr lang="en-US" sz="3200" b="1" dirty="0">
                <a:latin typeface="Times New Roman" pitchFamily="18" charset="0"/>
                <a:cs typeface="Times New Roman" pitchFamily="18" charset="0"/>
              </a:rPr>
              <a:t>Do </a:t>
            </a:r>
            <a:r>
              <a:rPr lang="en-US" sz="3200" b="1" dirty="0" err="1">
                <a:latin typeface="Times New Roman" pitchFamily="18" charset="0"/>
                <a:cs typeface="Times New Roman" pitchFamily="18" charset="0"/>
              </a:rPr>
              <a:t>bác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8</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trừ</a:t>
            </a:r>
            <a:r>
              <a:rPr lang="en-US" sz="3200" b="1" dirty="0" smtClean="0">
                <a:latin typeface="Times New Roman" pitchFamily="18" charset="0"/>
                <a:cs typeface="Times New Roman" pitchFamily="18" charset="0"/>
              </a:rPr>
              <a:t>:</a:t>
            </a:r>
          </a:p>
          <a:p>
            <a:pPr algn="ctr"/>
            <a:r>
              <a:rPr lang="en-US" sz="3200" b="1" dirty="0" smtClean="0">
                <a:latin typeface="Times New Roman" pitchFamily="18" charset="0"/>
                <a:cs typeface="Times New Roman" pitchFamily="18" charset="0"/>
              </a:rPr>
              <a:t>3 </a:t>
            </a:r>
            <a:r>
              <a:rPr lang="en-US" sz="3200" b="1" dirty="0">
                <a:latin typeface="Times New Roman" pitchFamily="18" charset="0"/>
                <a:cs typeface="Times New Roman" pitchFamily="18" charset="0"/>
              </a:rPr>
              <a:t>– 8 = 3 + (-8) = -(8 – 3) = - 5 </a:t>
            </a:r>
            <a:r>
              <a:rPr lang="en-US" sz="3200" b="1" dirty="0" err="1">
                <a:latin typeface="Times New Roman" pitchFamily="18" charset="0"/>
                <a:cs typeface="Times New Roman" pitchFamily="18" charset="0"/>
              </a:rPr>
              <a:t>Vậy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ướp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5</a:t>
            </a:r>
            <a:r>
              <a:rPr lang="en-US" sz="3200" b="1" baseline="30000" dirty="0" smtClean="0">
                <a:latin typeface="Times New Roman" pitchFamily="18" charset="0"/>
                <a:cs typeface="Times New Roman" pitchFamily="18" charset="0"/>
              </a:rPr>
              <a:t>0</a:t>
            </a:r>
            <a:r>
              <a:rPr lang="en-US" sz="3200" b="1" dirty="0" smtClean="0">
                <a:latin typeface="Times New Roman" pitchFamily="18" charset="0"/>
                <a:cs typeface="Times New Roman" pitchFamily="18" charset="0"/>
              </a:rPr>
              <a:t>C</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0621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268288" y="1230919"/>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u="sng" dirty="0" err="1">
                <a:latin typeface="Times New Roman" pitchFamily="18" charset="0"/>
                <a:cs typeface="Times New Roman" pitchFamily="18" charset="0"/>
              </a:rPr>
              <a:t>Chú</a:t>
            </a:r>
            <a:r>
              <a:rPr lang="en-US" sz="2400" u="sng" dirty="0">
                <a:latin typeface="Times New Roman" pitchFamily="18" charset="0"/>
                <a:cs typeface="Times New Roman" pitchFamily="18" charset="0"/>
              </a:rPr>
              <a:t> ý</a:t>
            </a:r>
            <a:r>
              <a:rPr lang="en-US" sz="2400" dirty="0">
                <a:latin typeface="Times New Roman" pitchFamily="18" charset="0"/>
                <a:cs typeface="Times New Roman" pitchFamily="18" charset="0"/>
              </a:rPr>
              <a:t>: Cho a, b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(+a) + (+b) = a + b</a:t>
            </a:r>
          </a:p>
          <a:p>
            <a:pPr eaLnBrk="1" hangingPunct="1"/>
            <a:r>
              <a:rPr lang="en-US" sz="2400" dirty="0">
                <a:latin typeface="Times New Roman" pitchFamily="18" charset="0"/>
                <a:cs typeface="Times New Roman" pitchFamily="18" charset="0"/>
              </a:rPr>
              <a:t>(-a) + (-b) = -(</a:t>
            </a:r>
            <a:r>
              <a:rPr lang="en-US" sz="2400" dirty="0" err="1">
                <a:latin typeface="Times New Roman" pitchFamily="18" charset="0"/>
                <a:cs typeface="Times New Roman" pitchFamily="18" charset="0"/>
              </a:rPr>
              <a:t>a+b</a:t>
            </a:r>
            <a:r>
              <a:rPr lang="en-US" sz="2400" dirty="0">
                <a:latin typeface="Times New Roman" pitchFamily="18" charset="0"/>
                <a:cs typeface="Times New Roman" pitchFamily="18" charset="0"/>
              </a:rPr>
              <a:t>)</a:t>
            </a:r>
          </a:p>
        </p:txBody>
      </p:sp>
      <p:pic>
        <p:nvPicPr>
          <p:cNvPr id="38914" name="Picture 2"/>
          <p:cNvPicPr>
            <a:picLocks noChangeAspect="1" noChangeArrowheads="1"/>
          </p:cNvPicPr>
          <p:nvPr/>
        </p:nvPicPr>
        <p:blipFill>
          <a:blip r:embed="rId2"/>
          <a:srcRect/>
          <a:stretch>
            <a:fillRect/>
          </a:stretch>
        </p:blipFill>
        <p:spPr bwMode="auto">
          <a:xfrm>
            <a:off x="6308651" y="1143000"/>
            <a:ext cx="2738437" cy="1743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7"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31" y="551320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Callout 8"/>
          <p:cNvSpPr/>
          <p:nvPr/>
        </p:nvSpPr>
        <p:spPr>
          <a:xfrm>
            <a:off x="1584251" y="2398860"/>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dương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tự</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nhiên</a:t>
            </a:r>
            <a:endParaRPr lang="en-US" sz="2800" b="1" dirty="0">
              <a:solidFill>
                <a:schemeClr val="tx1"/>
              </a:solidFill>
              <a:latin typeface="Times New Roman" pitchFamily="18" charset="0"/>
              <a:cs typeface="Times New Roman" pitchFamily="18" charset="0"/>
            </a:endParaRPr>
          </a:p>
        </p:txBody>
      </p:sp>
      <p:sp>
        <p:nvSpPr>
          <p:cNvPr id="10" name="Cloud Callout 9"/>
          <p:cNvSpPr/>
          <p:nvPr/>
        </p:nvSpPr>
        <p:spPr>
          <a:xfrm>
            <a:off x="1447800" y="1905000"/>
            <a:ext cx="5121349" cy="3217258"/>
          </a:xfrm>
          <a:prstGeom prst="cloudCallout">
            <a:avLst>
              <a:gd name="adj1" fmla="val -60893"/>
              <a:gd name="adj2" fmla="val 6899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dirty="0" err="1">
                <a:solidFill>
                  <a:schemeClr val="tx1"/>
                </a:solidFill>
                <a:latin typeface="Times New Roman" pitchFamily="18" charset="0"/>
                <a:cs typeface="Times New Roman" pitchFamily="18" charset="0"/>
              </a:rPr>
              <a:t>Muốn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âm</a:t>
            </a:r>
            <a:r>
              <a:rPr lang="en-US" sz="2800" dirty="0">
                <a:solidFill>
                  <a:schemeClr val="tx1"/>
                </a:solidFill>
                <a:latin typeface="Times New Roman" pitchFamily="18" charset="0"/>
                <a:cs typeface="Times New Roman" pitchFamily="18" charset="0"/>
              </a:rPr>
              <a:t>, ta </a:t>
            </a:r>
            <a:r>
              <a:rPr lang="en-US" sz="2800" b="1" dirty="0" err="1">
                <a:solidFill>
                  <a:schemeClr val="tx1"/>
                </a:solidFill>
                <a:latin typeface="Times New Roman" pitchFamily="18" charset="0"/>
                <a:cs typeface="Times New Roman" pitchFamily="18" charset="0"/>
              </a:rPr>
              <a:t>cộng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rồi</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thêm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dấu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trừ</a:t>
            </a:r>
            <a:r>
              <a:rPr lang="en-US" sz="2800" b="1"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a:t>
            </a:r>
            <a:endParaRPr lang="en-US" sz="2800" dirty="0">
              <a:solidFill>
                <a:schemeClr val="tx1"/>
              </a:solidFill>
              <a:latin typeface="Times New Roman" pitchFamily="18" charset="0"/>
              <a:cs typeface="Times New Roman" pitchFamily="18" charset="0"/>
            </a:endParaRPr>
          </a:p>
        </p:txBody>
      </p:sp>
      <p:sp>
        <p:nvSpPr>
          <p:cNvPr id="11" name="Cloud Callout 10"/>
          <p:cNvSpPr/>
          <p:nvPr/>
        </p:nvSpPr>
        <p:spPr>
          <a:xfrm>
            <a:off x="1385776" y="1991702"/>
            <a:ext cx="5121349" cy="3217258"/>
          </a:xfrm>
          <a:prstGeom prst="cloudCallout">
            <a:avLst>
              <a:gd name="adj1" fmla="val -60893"/>
              <a:gd name="adj2" fmla="val 6899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chemeClr val="tx1"/>
                </a:solidFill>
                <a:latin typeface="Times New Roman" pitchFamily="18" charset="0"/>
                <a:cs typeface="Times New Roman" pitchFamily="18" charset="0"/>
              </a:rPr>
              <a:t>Tổng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hai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nguyên</a:t>
            </a:r>
            <a:r>
              <a:rPr lang="en-US" sz="2800"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cùng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dấu</a:t>
            </a:r>
            <a:r>
              <a:rPr lang="en-US" sz="2800" b="1"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luôn</a:t>
            </a:r>
            <a:r>
              <a:rPr lang="en-US" sz="2800"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cùng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dấu</a:t>
            </a:r>
            <a:r>
              <a:rPr lang="en-US" sz="2800" b="1"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hai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nguyên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đó</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362"/>
                                        </p:tgtEl>
                                        <p:attrNameLst>
                                          <p:attrName>style.visibility</p:attrName>
                                        </p:attrNameLst>
                                      </p:cBhvr>
                                      <p:to>
                                        <p:strVal val="visible"/>
                                      </p:to>
                                    </p:set>
                                    <p:animEffect transition="in" filter="barn(inVertical)">
                                      <p:cBhvr>
                                        <p:cTn id="44" dur="500"/>
                                        <p:tgtEl>
                                          <p:spTgt spid="1536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8914"/>
                                        </p:tgtEl>
                                        <p:attrNameLst>
                                          <p:attrName>style.visibility</p:attrName>
                                        </p:attrNameLst>
                                      </p:cBhvr>
                                      <p:to>
                                        <p:strVal val="visible"/>
                                      </p:to>
                                    </p:set>
                                    <p:animEffect transition="in" filter="barn(inVertical)">
                                      <p:cBhvr>
                                        <p:cTn id="49"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9" grpId="0" animBg="1"/>
      <p:bldP spid="9" grpId="1" animBg="1"/>
      <p:bldP spid="10" grpId="0" animBg="1"/>
      <p:bldP spid="10" grpId="1" animBg="1"/>
      <p:bldP spid="11" grpId="0" animBg="1"/>
      <p:bldP spid="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 Voi Xanh Hình ảnh | Định dạng hình ảnh PSD 400077472| vn.lovepik.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4" y="1752600"/>
            <a:ext cx="9185446" cy="5105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F73B6026-9D37-4C62-834E-048AE8BD24B6}"/>
              </a:ext>
            </a:extLst>
          </p:cNvPr>
          <p:cNvSpPr txBox="1"/>
          <p:nvPr/>
        </p:nvSpPr>
        <p:spPr>
          <a:xfrm>
            <a:off x="15950" y="552271"/>
            <a:ext cx="9143999" cy="1200329"/>
          </a:xfrm>
          <a:prstGeom prst="rect">
            <a:avLst/>
          </a:prstGeom>
          <a:solidFill>
            <a:schemeClr val="bg2">
              <a:lumMod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schemeClr val="tx1"/>
                  </a:solidFill>
                </a:ln>
                <a:solidFill>
                  <a:srgbClr val="FFFF00"/>
                </a:solidFill>
                <a:effectLst/>
                <a:uLnTx/>
                <a:uFillTx/>
                <a:latin typeface="Times New Roman" pitchFamily="18" charset="0"/>
                <a:ea typeface="Tahoma" panose="020B0604030504040204" pitchFamily="34" charset="0"/>
                <a:cs typeface="Times New Roman" pitchFamily="18" charset="0"/>
              </a:rPr>
              <a:t>CỨU LẤY</a:t>
            </a:r>
            <a:r>
              <a:rPr kumimoji="0" lang="en-US" sz="7200" b="1" i="0" u="none" strike="noStrike" kern="1200" cap="none" spc="0" normalizeH="0" noProof="0" dirty="0">
                <a:ln w="38100">
                  <a:solidFill>
                    <a:schemeClr val="tx1"/>
                  </a:solidFill>
                </a:ln>
                <a:solidFill>
                  <a:srgbClr val="FFFF00"/>
                </a:solidFill>
                <a:effectLst/>
                <a:uLnTx/>
                <a:uFillTx/>
                <a:latin typeface="Times New Roman" pitchFamily="18" charset="0"/>
                <a:ea typeface="Tahoma" panose="020B0604030504040204" pitchFamily="34" charset="0"/>
                <a:cs typeface="Times New Roman" pitchFamily="18" charset="0"/>
              </a:rPr>
              <a:t> CÁ VOI</a:t>
            </a:r>
            <a:endParaRPr kumimoji="0" lang="en-US" sz="7200" b="1" i="0" u="none" strike="noStrike" kern="1200" cap="none" spc="0" normalizeH="0" baseline="0" noProof="0" dirty="0">
              <a:ln w="38100">
                <a:solidFill>
                  <a:schemeClr val="tx1"/>
                </a:solidFill>
              </a:ln>
              <a:solidFill>
                <a:srgbClr val="FFFF00"/>
              </a:solidFill>
              <a:effectLst/>
              <a:uLnTx/>
              <a:uFillTx/>
              <a:latin typeface="Times New Roman" pitchFamily="18" charset="0"/>
              <a:ea typeface="Tahoma" panose="020B0604030504040204" pitchFamily="34" charset="0"/>
              <a:cs typeface="Times New Roman" pitchFamily="18" charset="0"/>
            </a:endParaRPr>
          </a:p>
        </p:txBody>
      </p:sp>
      <p:pic>
        <p:nvPicPr>
          <p:cNvPr id="2" name="Row_Row_Row_Your_Boat">
            <a:hlinkClick r:id="" action="ppaction://media"/>
            <a:extLst>
              <a:ext uri="{FF2B5EF4-FFF2-40B4-BE49-F238E27FC236}">
                <a16:creationId xmlns=""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1050" y="-670309"/>
            <a:ext cx="365522" cy="487363"/>
          </a:xfrm>
          <a:prstGeom prst="rect">
            <a:avLst/>
          </a:prstGeom>
        </p:spPr>
      </p:pic>
      <p:sp>
        <p:nvSpPr>
          <p:cNvPr id="3" name="TextBox 2">
            <a:extLst>
              <a:ext uri="{FF2B5EF4-FFF2-40B4-BE49-F238E27FC236}">
                <a16:creationId xmlns="" xmlns:a16="http://schemas.microsoft.com/office/drawing/2014/main" id="{7CBF795D-FCD2-4145-BD95-8DBFB8A0F2F5}"/>
              </a:ext>
            </a:extLst>
          </p:cNvPr>
          <p:cNvSpPr txBox="1"/>
          <p:nvPr/>
        </p:nvSpPr>
        <p:spPr>
          <a:xfrm>
            <a:off x="3113909" y="23151"/>
            <a:ext cx="2916184" cy="646331"/>
          </a:xfrm>
          <a:prstGeom prst="rect">
            <a:avLst/>
          </a:prstGeom>
          <a:noFill/>
        </p:spPr>
        <p:txBody>
          <a:bodyPr wrap="none" rtlCol="0">
            <a:spAutoFit/>
          </a:bodyPr>
          <a:lstStyle/>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youtube.com/trogiang</a:t>
            </a:r>
          </a:p>
        </p:txBody>
      </p:sp>
    </p:spTree>
    <p:extLst>
      <p:ext uri="{BB962C8B-B14F-4D97-AF65-F5344CB8AC3E}">
        <p14:creationId xmlns:p14="http://schemas.microsoft.com/office/powerpoint/2010/main" val="913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DFDA359-3DE7-4AF9-AAA1-6A54026F4BBC}"/>
              </a:ext>
            </a:extLst>
          </p:cNvPr>
          <p:cNvPicPr>
            <a:picLocks noChangeAspect="1"/>
          </p:cNvPicPr>
          <p:nvPr/>
        </p:nvPicPr>
        <p:blipFill rotWithShape="1">
          <a:blip r:embed="rId4"/>
          <a:srcRect l="11233"/>
          <a:stretch/>
        </p:blipFill>
        <p:spPr>
          <a:xfrm>
            <a:off x="176210"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5"/>
          <a:stretch>
            <a:fillRect/>
          </a:stretch>
        </p:blipFill>
        <p:spPr>
          <a:xfrm>
            <a:off x="176210"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4876800" y="113288"/>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151723" y="122991"/>
            <a:ext cx="3866512" cy="1200329"/>
          </a:xfrm>
          <a:prstGeom prst="rect">
            <a:avLst/>
          </a:prstGeom>
          <a:solidFill>
            <a:schemeClr val="tx1"/>
          </a:solidFill>
        </p:spPr>
        <p:txBody>
          <a:bodyPr wrap="square" rtlCol="0">
            <a:spAutoFit/>
          </a:bodyPr>
          <a:lstStyle/>
          <a:p>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Đêm</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qua,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một</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c</a:t>
            </a:r>
            <a:r>
              <a:rPr lang="vi-VN"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ơ</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n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bão</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lớn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đã</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xảy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ra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n</a:t>
            </a:r>
            <a:r>
              <a:rPr lang="vi-VN"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ơ</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vùng</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biển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của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cá</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voi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endParaRPr lang="en-US" sz="2400" dirty="0">
              <a:solidFill>
                <a:schemeClr val="bg1"/>
              </a:solidFill>
              <a:highlight>
                <a:srgbClr val="000000"/>
              </a:highlight>
              <a:latin typeface="Times New Roman" pitchFamily="18" charset="0"/>
              <a:ea typeface="Tahoma" panose="020B0604030504040204" pitchFamily="34" charset="0"/>
              <a:cs typeface="Times New Roman" pitchFamily="18" charset="0"/>
            </a:endParaRPr>
          </a:p>
        </p:txBody>
      </p:sp>
      <p:sp>
        <p:nvSpPr>
          <p:cNvPr id="28" name="TextBox 27">
            <a:extLst>
              <a:ext uri="{FF2B5EF4-FFF2-40B4-BE49-F238E27FC236}">
                <a16:creationId xmlns="" xmlns:a16="http://schemas.microsoft.com/office/drawing/2014/main" id="{B3935D0E-30F9-4500-BB0C-45938586AF33}"/>
              </a:ext>
            </a:extLst>
          </p:cNvPr>
          <p:cNvSpPr txBox="1"/>
          <p:nvPr/>
        </p:nvSpPr>
        <p:spPr>
          <a:xfrm>
            <a:off x="4880344" y="161249"/>
            <a:ext cx="3866512" cy="1200329"/>
          </a:xfrm>
          <a:prstGeom prst="rect">
            <a:avLst/>
          </a:prstGeom>
          <a:solidFill>
            <a:schemeClr val="tx1"/>
          </a:solidFill>
        </p:spPr>
        <p:txBody>
          <a:bodyPr wrap="square" rtlCol="0">
            <a:spAutoFit/>
          </a:bodyPr>
          <a:lstStyle/>
          <a:p>
            <a:r>
              <a:rPr lang="en-US" sz="2400" dirty="0" err="1">
                <a:solidFill>
                  <a:schemeClr val="bg1"/>
                </a:solidFill>
                <a:highlight>
                  <a:srgbClr val="000000"/>
                </a:highlight>
                <a:latin typeface="Times New Roman" pitchFamily="18" charset="0"/>
                <a:ea typeface="Tahoma" panose="020B0604030504040204" pitchFamily="34" charset="0"/>
                <a:cs typeface="Times New Roman" pitchFamily="18" charset="0"/>
              </a:rPr>
              <a:t>C</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ơn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bão</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đã</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cuốn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cá</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voi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xa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và</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sáng</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dậy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bị</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mắc</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cạn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trên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bãi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biển</a:t>
            </a:r>
            <a:endParaRPr lang="en-US" sz="2400" dirty="0">
              <a:solidFill>
                <a:schemeClr val="bg1"/>
              </a:solidFill>
              <a:highlight>
                <a:srgbClr val="000000"/>
              </a:highlight>
              <a:latin typeface="Times New Roman" pitchFamily="18" charset="0"/>
              <a:ea typeface="Tahoma" panose="020B0604030504040204" pitchFamily="34" charset="0"/>
              <a:cs typeface="Times New Roman" pitchFamily="18" charset="0"/>
            </a:endParaRPr>
          </a:p>
        </p:txBody>
      </p:sp>
      <p:sp>
        <p:nvSpPr>
          <p:cNvPr id="31" name="TextBox 30">
            <a:extLst>
              <a:ext uri="{FF2B5EF4-FFF2-40B4-BE49-F238E27FC236}">
                <a16:creationId xmlns="" xmlns:a16="http://schemas.microsoft.com/office/drawing/2014/main" id="{F68BF051-B132-4C33-B573-E012D46AEA8D}"/>
              </a:ext>
            </a:extLst>
          </p:cNvPr>
          <p:cNvSpPr txBox="1"/>
          <p:nvPr/>
        </p:nvSpPr>
        <p:spPr>
          <a:xfrm>
            <a:off x="151822" y="3465604"/>
            <a:ext cx="3890900" cy="1200329"/>
          </a:xfrm>
          <a:prstGeom prst="rect">
            <a:avLst/>
          </a:prstGeom>
          <a:solidFill>
            <a:schemeClr val="tx1"/>
          </a:solidFill>
        </p:spPr>
        <p:txBody>
          <a:bodyPr wrap="square" rtlCol="0">
            <a:spAutoFit/>
          </a:bodyPr>
          <a:lstStyle/>
          <a:p>
            <a:r>
              <a:rPr lang="en-US" sz="2400" dirty="0" err="1">
                <a:solidFill>
                  <a:schemeClr val="bg1"/>
                </a:solidFill>
                <a:highlight>
                  <a:srgbClr val="000000"/>
                </a:highlight>
                <a:latin typeface="Times New Roman" pitchFamily="18" charset="0"/>
                <a:ea typeface="Tahoma" panose="020B0604030504040204" pitchFamily="34" charset="0"/>
                <a:cs typeface="Times New Roman" pitchFamily="18" charset="0"/>
              </a:rPr>
              <a:t>M</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ột</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đám</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mây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mưa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hứa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sẽ</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giúp</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nếu</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có</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người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giải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được</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câu</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đố</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của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mây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mưa</a:t>
            </a:r>
            <a:endParaRPr lang="en-US" sz="2400" dirty="0">
              <a:solidFill>
                <a:schemeClr val="bg1"/>
              </a:solidFill>
              <a:highlight>
                <a:srgbClr val="000000"/>
              </a:highlight>
              <a:latin typeface="Times New Roman" pitchFamily="18" charset="0"/>
              <a:ea typeface="Tahoma" panose="020B0604030504040204" pitchFamily="34" charset="0"/>
              <a:cs typeface="Times New Roman" pitchFamily="18" charset="0"/>
            </a:endParaRPr>
          </a:p>
        </p:txBody>
      </p:sp>
      <p:sp>
        <p:nvSpPr>
          <p:cNvPr id="14" name="Rectangle 13">
            <a:extLst>
              <a:ext uri="{FF2B5EF4-FFF2-40B4-BE49-F238E27FC236}">
                <a16:creationId xmlns="" xmlns:a16="http://schemas.microsoft.com/office/drawing/2014/main" id="{18CA658F-60A8-47E0-BE57-AFDB22CB9A79}"/>
              </a:ext>
            </a:extLst>
          </p:cNvPr>
          <p:cNvSpPr/>
          <p:nvPr/>
        </p:nvSpPr>
        <p:spPr>
          <a:xfrm rot="20914512">
            <a:off x="4579855" y="4088739"/>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ea typeface="Tahoma" panose="020B0604030504040204" pitchFamily="34" charset="0"/>
                <a:cs typeface="Times New Roman" pitchFamily="18" charset="0"/>
              </a:rPr>
              <a:t>C</a:t>
            </a:r>
            <a:r>
              <a:rPr lang="en-US" sz="2400" dirty="0" err="1" smtClean="0">
                <a:latin typeface="Times New Roman" pitchFamily="18" charset="0"/>
                <a:ea typeface="Tahoma" panose="020B0604030504040204" pitchFamily="34" charset="0"/>
                <a:cs typeface="Times New Roman" pitchFamily="18" charset="0"/>
              </a:rPr>
              <a:t>ác</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em</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trả</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lời</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thật</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đúng</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để</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giúp</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chú</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cá</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voi</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tội</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nghiệp</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về</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nhà</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nhé</a:t>
            </a:r>
            <a:r>
              <a:rPr lang="en-US" sz="2400" dirty="0" smtClean="0">
                <a:latin typeface="Times New Roman" pitchFamily="18" charset="0"/>
                <a:ea typeface="Tahoma" panose="020B0604030504040204" pitchFamily="34" charset="0"/>
                <a:cs typeface="Times New Roman" pitchFamily="18" charset="0"/>
              </a:rPr>
              <a:t> !</a:t>
            </a:r>
            <a:endParaRPr lang="en-US" sz="2400" dirty="0">
              <a:latin typeface="Times New Roman" pitchFamily="18" charset="0"/>
              <a:ea typeface="Tahoma" panose="020B0604030504040204" pitchFamily="34" charset="0"/>
              <a:cs typeface="Times New Roman" pitchFamily="18" charset="0"/>
            </a:endParaRPr>
          </a:p>
        </p:txBody>
      </p:sp>
      <p:sp>
        <p:nvSpPr>
          <p:cNvPr id="15" name="Heart 14">
            <a:extLst>
              <a:ext uri="{FF2B5EF4-FFF2-40B4-BE49-F238E27FC236}">
                <a16:creationId xmlns="" xmlns:a16="http://schemas.microsoft.com/office/drawing/2014/main" id="{9A30F12C-D688-4088-ACDE-BEF73795F0F3}"/>
              </a:ext>
            </a:extLst>
          </p:cNvPr>
          <p:cNvSpPr/>
          <p:nvPr/>
        </p:nvSpPr>
        <p:spPr>
          <a:xfrm>
            <a:off x="7784791"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16" name="Slow_Times_Over_Here">
            <a:hlinkClick r:id="" action="ppaction://media"/>
            <a:extLst>
              <a:ext uri="{FF2B5EF4-FFF2-40B4-BE49-F238E27FC236}">
                <a16:creationId xmlns=""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2192" y="-573415"/>
            <a:ext cx="365522" cy="487363"/>
          </a:xfrm>
          <a:prstGeom prst="rect">
            <a:avLst/>
          </a:prstGeom>
        </p:spPr>
      </p:pic>
      <p:sp>
        <p:nvSpPr>
          <p:cNvPr id="3" name="Rectangle 2">
            <a:extLst>
              <a:ext uri="{FF2B5EF4-FFF2-40B4-BE49-F238E27FC236}">
                <a16:creationId xmlns="" xmlns:a16="http://schemas.microsoft.com/office/drawing/2014/main" id="{EFA74375-9126-4385-A90B-67F746C92750}"/>
              </a:ext>
            </a:extLst>
          </p:cNvPr>
          <p:cNvSpPr/>
          <p:nvPr/>
        </p:nvSpPr>
        <p:spPr>
          <a:xfrm>
            <a:off x="4112196" y="3388658"/>
            <a:ext cx="3718518"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SUBTITLE : TURN ON CC</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282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animBg="1"/>
      <p:bldP spid="28" grpId="0" animBg="1"/>
      <p:bldP spid="31" grpId="0" animBg="1"/>
      <p:bldP spid="14" grpId="0" animBg="1"/>
      <p:bldP spid="15" grpId="0" animBg="1"/>
      <p:bldP spid="15"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á Voi Xanh Hình ảnh | Định dạng hình ảnh PSD 400077472|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1" y="0"/>
            <a:ext cx="918544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E31A861F-B62F-421B-8D36-A0151824A73D}"/>
              </a:ext>
            </a:extLst>
          </p:cNvPr>
          <p:cNvSpPr/>
          <p:nvPr/>
        </p:nvSpPr>
        <p:spPr>
          <a:xfrm>
            <a:off x="791420" y="1056190"/>
            <a:ext cx="7561162"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8AD5B86B-5198-4004-8512-8F742795031F}"/>
              </a:ext>
            </a:extLst>
          </p:cNvPr>
          <p:cNvSpPr txBox="1"/>
          <p:nvPr/>
        </p:nvSpPr>
        <p:spPr>
          <a:xfrm>
            <a:off x="1129979" y="1659285"/>
            <a:ext cx="6884043" cy="3970318"/>
          </a:xfrm>
          <a:prstGeom prst="rect">
            <a:avLst/>
          </a:prstGeom>
          <a:noFill/>
        </p:spPr>
        <p:txBody>
          <a:bodyPr wrap="square" rtlCol="0">
            <a:spAutoFit/>
          </a:bodyPr>
          <a:lstStyle/>
          <a:p>
            <a:pPr algn="just"/>
            <a:r>
              <a:rPr lang="en-US" sz="2800" b="1">
                <a:latin typeface="Times New Roman" pitchFamily="18" charset="0"/>
                <a:ea typeface="Tahoma" panose="020B0604030504040204" pitchFamily="34" charset="0"/>
                <a:cs typeface="Times New Roman" pitchFamily="18" charset="0"/>
              </a:rPr>
              <a:t>Có 5 câu hỏi, mỗi câu trả lời đúng thì m</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a sẽ đổ xuống và n</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ớc biển dâng lên, hoàn thành xong 5 câu sẽ cứu đ</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ợc cá voi.</a:t>
            </a:r>
          </a:p>
          <a:p>
            <a:pPr algn="just"/>
            <a:r>
              <a:rPr lang="en-US" sz="2800" b="1">
                <a:latin typeface="Times New Roman" pitchFamily="18" charset="0"/>
                <a:ea typeface="Tahoma" panose="020B0604030504040204" pitchFamily="34" charset="0"/>
                <a:cs typeface="Times New Roman" pitchFamily="18" charset="0"/>
              </a:rPr>
              <a:t>Chú ý vì đây là trò ch</a:t>
            </a:r>
            <a:r>
              <a:rPr lang="vi-VN" sz="2800" b="1">
                <a:latin typeface="Times New Roman" pitchFamily="18" charset="0"/>
                <a:ea typeface="Tahoma" panose="020B0604030504040204" pitchFamily="34" charset="0"/>
                <a:cs typeface="Times New Roman" pitchFamily="18" charset="0"/>
              </a:rPr>
              <a:t>ơ</a:t>
            </a:r>
            <a:r>
              <a:rPr lang="en-US" sz="2800" b="1">
                <a:latin typeface="Times New Roman" pitchFamily="18" charset="0"/>
                <a:ea typeface="Tahoma" panose="020B0604030504040204" pitchFamily="34" charset="0"/>
                <a:cs typeface="Times New Roman" pitchFamily="18" charset="0"/>
              </a:rPr>
              <a:t>i nhân văn nên học sinh không trả lời đ</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ợc thì mời bạn học sinh khác trả lời cho đến khi có đáp án đúng. Vì nhiệm vụ là cùng giúp nhau giải cứu cá voi nên việc bỏ qua câu hỏi thì ý nghĩa giáo dục không tốt.</a:t>
            </a:r>
          </a:p>
        </p:txBody>
      </p:sp>
      <p:sp>
        <p:nvSpPr>
          <p:cNvPr id="6" name="Rectangle 5">
            <a:extLst>
              <a:ext uri="{FF2B5EF4-FFF2-40B4-BE49-F238E27FC236}">
                <a16:creationId xmlns="" xmlns:a16="http://schemas.microsoft.com/office/drawing/2014/main" id="{5DA5407F-4AC5-45CA-8E1A-2A121AE59319}"/>
              </a:ext>
            </a:extLst>
          </p:cNvPr>
          <p:cNvSpPr/>
          <p:nvPr/>
        </p:nvSpPr>
        <p:spPr>
          <a:xfrm>
            <a:off x="6160915" y="656080"/>
            <a:ext cx="2318263" cy="400110"/>
          </a:xfrm>
          <a:prstGeom prst="rect">
            <a:avLst/>
          </a:prstGeom>
        </p:spPr>
        <p:txBody>
          <a:bodyPr wrap="none">
            <a:spAutoFit/>
          </a:bodyPr>
          <a:lstStyle/>
          <a:p>
            <a:r>
              <a:rPr lang="en-US" sz="2000">
                <a:solidFill>
                  <a:schemeClr val="bg1"/>
                </a:solidFill>
                <a:latin typeface="Times New Roman" pitchFamily="18" charset="0"/>
                <a:cs typeface="Times New Roman" pitchFamily="18" charset="0"/>
              </a:rPr>
              <a:t>Subtitle : turn on CC</a:t>
            </a:r>
          </a:p>
        </p:txBody>
      </p:sp>
    </p:spTree>
    <p:extLst>
      <p:ext uri="{BB962C8B-B14F-4D97-AF65-F5344CB8AC3E}">
        <p14:creationId xmlns:p14="http://schemas.microsoft.com/office/powerpoint/2010/main" val="42656222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3888210" cy="1570765"/>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91707" y="718364"/>
              <a:ext cx="6184655" cy="1315925"/>
            </a:xfrm>
            <a:prstGeom prst="rect">
              <a:avLst/>
            </a:prstGeom>
            <a:noFill/>
          </p:spPr>
          <p:txBody>
            <a:bodyPr wrap="square" rtlCol="0">
              <a:spAutoFit/>
            </a:bodyPr>
            <a:lstStyle/>
            <a:p>
              <a:pPr algn="ctr" eaLnBrk="1" hangingPunct="1"/>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phép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smtClean="0">
                  <a:latin typeface="Times New Roman" pitchFamily="18" charset="0"/>
                  <a:cs typeface="Times New Roman" pitchFamily="18" charset="0"/>
                </a:rPr>
                <a:t>: </a:t>
              </a:r>
            </a:p>
            <a:p>
              <a:pPr algn="ctr" eaLnBrk="1" hangingPunct="1"/>
              <a:r>
                <a:rPr lang="en-US" sz="2400" b="1" dirty="0" smtClean="0">
                  <a:latin typeface="Times New Roman" pitchFamily="18" charset="0"/>
                  <a:cs typeface="Times New Roman" pitchFamily="18" charset="0"/>
                </a:rPr>
                <a:t>6 </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9 = ? </a:t>
              </a:r>
              <a:endParaRPr lang="en-US" sz="2400" b="1" dirty="0">
                <a:latin typeface="Times New Roman" pitchFamily="18"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6"/>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4495801" y="51759"/>
            <a:ext cx="4610986" cy="2792843"/>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1096889"/>
            </a:xfrm>
            <a:prstGeom prst="rect">
              <a:avLst/>
            </a:prstGeom>
            <a:noFill/>
          </p:spPr>
          <p:txBody>
            <a:bodyPr wrap="square" rtlCol="0">
              <a:spAutoFit/>
            </a:bodyPr>
            <a:lstStyle/>
            <a:p>
              <a:pPr algn="ctr" eaLnBrk="1" hangingPunct="1"/>
              <a:r>
                <a:rPr lang="en-US" sz="2800" b="1" dirty="0" smtClean="0">
                  <a:latin typeface="Times New Roman" pitchFamily="18" charset="0"/>
                  <a:cs typeface="Times New Roman" pitchFamily="18" charset="0"/>
                </a:rPr>
                <a:t>6 - 9 = </a:t>
              </a:r>
              <a:r>
                <a:rPr lang="en-US" sz="2800" b="1" dirty="0">
                  <a:latin typeface="Times New Roman" pitchFamily="18" charset="0"/>
                  <a:cs typeface="Times New Roman" pitchFamily="18" charset="0"/>
                </a:rPr>
                <a:t>6 + (-9</a:t>
              </a:r>
              <a:r>
                <a:rPr lang="en-US" sz="2800" b="1" dirty="0" smtClean="0">
                  <a:latin typeface="Times New Roman" pitchFamily="18" charset="0"/>
                  <a:cs typeface="Times New Roman" pitchFamily="18" charset="0"/>
                </a:rPr>
                <a:t>) </a:t>
              </a:r>
            </a:p>
            <a:p>
              <a:pPr algn="ctr" eaLnBrk="1" hangingPunct="1"/>
              <a:r>
                <a:rPr lang="en-US" sz="2800" b="1" dirty="0" smtClean="0">
                  <a:latin typeface="Times New Roman" pitchFamily="18" charset="0"/>
                  <a:cs typeface="Times New Roman" pitchFamily="18" charset="0"/>
                </a:rPr>
                <a:t>= - (9 – 6) = -3 </a:t>
              </a:r>
              <a:endParaRPr lang="en-US" sz="2800" b="1" dirty="0">
                <a:latin typeface="Times New Roman" pitchFamily="18" charset="0"/>
                <a:cs typeface="Times New Roman" pitchFamily="18" charset="0"/>
              </a:endParaRPr>
            </a:p>
          </p:txBody>
        </p:sp>
      </p:grpSp>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0" y="4420994"/>
            <a:ext cx="7757210" cy="2818832"/>
          </a:xfrm>
          <a:prstGeom prst="rect">
            <a:avLst/>
          </a:prstGeom>
        </p:spPr>
      </p:pic>
      <p:sp>
        <p:nvSpPr>
          <p:cNvPr id="46" name="Rectangle: Rounded Corners 45">
            <a:extLst>
              <a:ext uri="{FF2B5EF4-FFF2-40B4-BE49-F238E27FC236}">
                <a16:creationId xmlns="" xmlns:a16="http://schemas.microsoft.com/office/drawing/2014/main" id="{0AD75860-9F81-4165-A3C2-829D5EEFD74A}"/>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1 …</a:t>
            </a:r>
          </a:p>
        </p:txBody>
      </p:sp>
    </p:spTree>
    <p:extLst>
      <p:ext uri="{BB962C8B-B14F-4D97-AF65-F5344CB8AC3E}">
        <p14:creationId xmlns:p14="http://schemas.microsoft.com/office/powerpoint/2010/main" val="19586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608" y="4446027"/>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3888210" cy="1787793"/>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4"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phép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p>
            <a:p>
              <a:pPr algn="ctr" eaLnBrk="1" hangingPunct="1"/>
              <a:r>
                <a:rPr lang="en-US" sz="2400" b="1" dirty="0" smtClean="0">
                  <a:latin typeface="Times New Roman" pitchFamily="18" charset="0"/>
                  <a:cs typeface="Times New Roman" pitchFamily="18" charset="0"/>
                </a:rPr>
                <a:t>23 </a:t>
              </a:r>
              <a:r>
                <a:rPr lang="en-US" sz="2400" b="1" dirty="0">
                  <a:latin typeface="Times New Roman" pitchFamily="18" charset="0"/>
                  <a:cs typeface="Times New Roman" pitchFamily="18" charset="0"/>
                </a:rPr>
                <a:t>– (-12</a:t>
              </a:r>
              <a:r>
                <a:rPr lang="en-US" sz="2400" b="1" dirty="0" smtClean="0">
                  <a:latin typeface="Times New Roman" pitchFamily="18" charset="0"/>
                  <a:cs typeface="Times New Roman" pitchFamily="18" charset="0"/>
                </a:rPr>
                <a:t>) =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74307" y="1489802"/>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3888210" y="0"/>
            <a:ext cx="5199501" cy="2744388"/>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1116255"/>
            </a:xfrm>
            <a:prstGeom prst="rect">
              <a:avLst/>
            </a:prstGeom>
            <a:noFill/>
          </p:spPr>
          <p:txBody>
            <a:bodyPr wrap="square" rtlCol="0">
              <a:spAutoFit/>
            </a:bodyPr>
            <a:lstStyle/>
            <a:p>
              <a:pPr algn="ctr" eaLnBrk="1" hangingPunct="1"/>
              <a:r>
                <a:rPr lang="en-US" sz="2800" b="1" dirty="0" smtClean="0">
                  <a:latin typeface="Times New Roman" pitchFamily="18" charset="0"/>
                  <a:cs typeface="Times New Roman" pitchFamily="18" charset="0"/>
                </a:rPr>
                <a:t>23 – (- 12) </a:t>
              </a:r>
            </a:p>
            <a:p>
              <a:pPr algn="ctr" eaLnBrk="1" hangingPunct="1"/>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23 + 12 = 35</a:t>
              </a:r>
            </a:p>
          </p:txBody>
        </p:sp>
      </p:grpSp>
      <p:sp>
        <p:nvSpPr>
          <p:cNvPr id="17" name="Rectangle: Rounded Corners 16">
            <a:extLst>
              <a:ext uri="{FF2B5EF4-FFF2-40B4-BE49-F238E27FC236}">
                <a16:creationId xmlns="" xmlns:a16="http://schemas.microsoft.com/office/drawing/2014/main" id="{90F92439-966E-4604-B29A-CA37D30E35D7}"/>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2 …</a:t>
            </a:r>
          </a:p>
        </p:txBody>
      </p:sp>
    </p:spTree>
    <p:extLst>
      <p:ext uri="{BB962C8B-B14F-4D97-AF65-F5344CB8AC3E}">
        <p14:creationId xmlns:p14="http://schemas.microsoft.com/office/powerpoint/2010/main" val="11912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4383680"/>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4191000" cy="2055041"/>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4"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phép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p>
            <a:p>
              <a:pPr algn="ctr" eaLnBrk="1" hangingPunct="1"/>
              <a:r>
                <a:rPr lang="en-US" sz="2400" b="1" dirty="0" smtClean="0">
                  <a:latin typeface="Times New Roman" pitchFamily="18" charset="0"/>
                  <a:cs typeface="Times New Roman" pitchFamily="18" charset="0"/>
                </a:rPr>
                <a:t>(-</a:t>
              </a:r>
              <a:r>
                <a:rPr lang="en-US" sz="2400" b="1" dirty="0">
                  <a:latin typeface="Times New Roman" pitchFamily="18" charset="0"/>
                  <a:cs typeface="Times New Roman" pitchFamily="18" charset="0"/>
                </a:rPr>
                <a:t>35) – (-60</a:t>
              </a:r>
              <a:r>
                <a:rPr lang="en-US" sz="2400" b="1" dirty="0" smtClean="0">
                  <a:latin typeface="Times New Roman" pitchFamily="18" charset="0"/>
                  <a:cs typeface="Times New Roman" pitchFamily="18" charset="0"/>
                </a:rPr>
                <a:t>)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85165" y="1582966"/>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3888211" y="51759"/>
            <a:ext cx="5199500" cy="2792843"/>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610830" y="640311"/>
              <a:ext cx="3750825" cy="1592259"/>
            </a:xfrm>
            <a:prstGeom prst="rect">
              <a:avLst/>
            </a:prstGeom>
            <a:noFill/>
          </p:spPr>
          <p:txBody>
            <a:bodyPr wrap="square" rtlCol="0">
              <a:spAutoFit/>
            </a:bodyPr>
            <a:lstStyle/>
            <a:p>
              <a:pPr algn="just" eaLnBrk="1" hangingPunct="1"/>
              <a:r>
                <a:rPr lang="en-US" sz="2800" b="1" dirty="0" smtClean="0">
                  <a:latin typeface="Times New Roman" pitchFamily="18" charset="0"/>
                  <a:cs typeface="Times New Roman" pitchFamily="18" charset="0"/>
                </a:rPr>
                <a:t>(- 35) – (- 60) </a:t>
              </a:r>
            </a:p>
            <a:p>
              <a:pPr algn="just" eaLnBrk="1" hangingPunct="1"/>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(-35) + </a:t>
              </a:r>
              <a:r>
                <a:rPr lang="en-US" sz="2800" b="1" dirty="0" smtClean="0">
                  <a:latin typeface="Times New Roman" pitchFamily="18" charset="0"/>
                  <a:cs typeface="Times New Roman" pitchFamily="18" charset="0"/>
                </a:rPr>
                <a:t>60 </a:t>
              </a:r>
            </a:p>
            <a:p>
              <a:pPr algn="just" eaLnBrk="1" hangingPunct="1"/>
              <a:r>
                <a:rPr lang="en-US" sz="2800" b="1" dirty="0" smtClean="0">
                  <a:latin typeface="Times New Roman" pitchFamily="18" charset="0"/>
                  <a:cs typeface="Times New Roman" pitchFamily="18" charset="0"/>
                </a:rPr>
                <a:t>= 60 – 35 = 25</a:t>
              </a:r>
              <a:endParaRPr lang="en-US" sz="2800" b="1" dirty="0">
                <a:latin typeface="Times New Roman" pitchFamily="18" charset="0"/>
                <a:cs typeface="Times New Roman" pitchFamily="18" charset="0"/>
              </a:endParaRPr>
            </a:p>
          </p:txBody>
        </p:sp>
      </p:grpSp>
      <p:sp>
        <p:nvSpPr>
          <p:cNvPr id="17" name="Rectangle: Rounded Corners 16">
            <a:extLst>
              <a:ext uri="{FF2B5EF4-FFF2-40B4-BE49-F238E27FC236}">
                <a16:creationId xmlns="" xmlns:a16="http://schemas.microsoft.com/office/drawing/2014/main" id="{22E6EF1A-9C01-4C75-A034-B3BC57B74AB1}"/>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3 …</a:t>
            </a:r>
          </a:p>
        </p:txBody>
      </p:sp>
    </p:spTree>
    <p:extLst>
      <p:ext uri="{BB962C8B-B14F-4D97-AF65-F5344CB8AC3E}">
        <p14:creationId xmlns:p14="http://schemas.microsoft.com/office/powerpoint/2010/main" val="11692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203" y="4351607"/>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3505200" cy="1541959"/>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3" cy="1340508"/>
            </a:xfrm>
            <a:prstGeom prst="rect">
              <a:avLst/>
            </a:prstGeom>
            <a:noFill/>
          </p:spPr>
          <p:txBody>
            <a:bodyPr wrap="square" rtlCol="0">
              <a:spAutoFit/>
            </a:bodyPr>
            <a:lstStyle/>
            <a:p>
              <a:pPr lvl="0" algn="ctr" fontAlgn="auto">
                <a:spcBef>
                  <a:spcPts val="0"/>
                </a:spcBef>
                <a:spcAft>
                  <a:spcPts val="0"/>
                </a:spcAft>
                <a:defRPr/>
              </a:pP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phép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a:latin typeface="Times New Roman" pitchFamily="18" charset="0"/>
                  <a:cs typeface="Times New Roman" pitchFamily="18" charset="0"/>
                </a:rPr>
                <a:t>:</a:t>
              </a:r>
              <a:endParaRPr lang="en-US" sz="2400" b="1" dirty="0" smtClean="0">
                <a:latin typeface="Times New Roman" pitchFamily="18" charset="0"/>
                <a:cs typeface="Times New Roman" pitchFamily="18" charset="0"/>
              </a:endParaRPr>
            </a:p>
            <a:p>
              <a:pPr lvl="0" algn="ctr" fontAlgn="auto">
                <a:spcBef>
                  <a:spcPts val="0"/>
                </a:spcBef>
                <a:spcAft>
                  <a:spcPts val="0"/>
                </a:spcAft>
                <a:defRPr/>
              </a:pPr>
              <a:r>
                <a:rPr lang="en-US" sz="2400" b="1" dirty="0" smtClean="0">
                  <a:latin typeface="Times New Roman" pitchFamily="18" charset="0"/>
                  <a:cs typeface="Times New Roman" pitchFamily="18" charset="0"/>
                </a:rPr>
                <a:t>(- 47</a:t>
              </a:r>
              <a:r>
                <a:rPr lang="en-US" sz="2400" b="1" dirty="0">
                  <a:latin typeface="Times New Roman" pitchFamily="18" charset="0"/>
                  <a:cs typeface="Times New Roman" pitchFamily="18" charset="0"/>
                </a:rPr>
                <a:t>) – </a:t>
              </a:r>
              <a:r>
                <a:rPr lang="en-US" sz="2400" b="1" dirty="0" smtClean="0">
                  <a:latin typeface="Times New Roman" pitchFamily="18" charset="0"/>
                  <a:cs typeface="Times New Roman" pitchFamily="18" charset="0"/>
                </a:rPr>
                <a:t>53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97496" y="1489801"/>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3581400" y="51759"/>
            <a:ext cx="5506311" cy="3301041"/>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1347129"/>
            </a:xfrm>
            <a:prstGeom prst="rect">
              <a:avLst/>
            </a:prstGeom>
            <a:noFill/>
          </p:spPr>
          <p:txBody>
            <a:bodyPr wrap="square" rtlCol="0">
              <a:spAutoFit/>
            </a:bodyPr>
            <a:lstStyle/>
            <a:p>
              <a:pPr fontAlgn="auto">
                <a:spcBef>
                  <a:spcPts val="0"/>
                </a:spcBef>
                <a:spcAft>
                  <a:spcPts val="0"/>
                </a:spcAft>
                <a:defRPr/>
              </a:pPr>
              <a:r>
                <a:rPr kumimoji="0" lang="en-US" sz="2800" b="1" i="0" u="none" strike="noStrike" kern="1200" cap="none" spc="0" normalizeH="0" baseline="0" noProof="0" dirty="0" smtClean="0">
                  <a:ln>
                    <a:noFill/>
                  </a:ln>
                  <a:effectLst/>
                  <a:uLnTx/>
                  <a:uFillTx/>
                  <a:latin typeface="Times New Roman" pitchFamily="18" charset="0"/>
                  <a:ea typeface="Tahoma" panose="020B0604030504040204" pitchFamily="34" charset="0"/>
                  <a:cs typeface="Times New Roman" pitchFamily="18" charset="0"/>
                </a:rPr>
                <a:t>(- 47) – 53 </a:t>
              </a:r>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(-47) + (-53</a:t>
              </a:r>
              <a:r>
                <a:rPr lang="en-US" sz="2800" b="1" dirty="0" smtClean="0">
                  <a:latin typeface="Times New Roman" pitchFamily="18" charset="0"/>
                  <a:cs typeface="Times New Roman" pitchFamily="18" charset="0"/>
                </a:rPr>
                <a:t>) = - (47 + 53) = - 100</a:t>
              </a:r>
              <a:endParaRPr lang="en-US" sz="2800" b="1"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Times New Roman" pitchFamily="18" charset="0"/>
                  <a:ea typeface="Tahoma" panose="020B0604030504040204" pitchFamily="34" charset="0"/>
                  <a:cs typeface="Times New Roman" pitchFamily="18" charset="0"/>
                </a:rPr>
                <a:t> </a:t>
              </a:r>
              <a:endParaRPr kumimoji="0" lang="en-US" sz="28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 xmlns:a16="http://schemas.microsoft.com/office/drawing/2014/main" id="{A2AA5FC8-73F2-45D5-86F3-18AA4C38D830}"/>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4 …</a:t>
            </a:r>
          </a:p>
        </p:txBody>
      </p:sp>
    </p:spTree>
    <p:extLst>
      <p:ext uri="{BB962C8B-B14F-4D97-AF65-F5344CB8AC3E}">
        <p14:creationId xmlns:p14="http://schemas.microsoft.com/office/powerpoint/2010/main" val="19116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6560" y="4431336"/>
            <a:ext cx="7757210" cy="2818832"/>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3429000" cy="1940193"/>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4" cy="1065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Thực</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hiện</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phép</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tính</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(- 43)</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 (- 43) = ?</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85165" y="1635803"/>
            <a:ext cx="2525906"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3429001" y="51760"/>
            <a:ext cx="5816494" cy="2843840"/>
            <a:chOff x="7367240" y="-61157"/>
            <a:chExt cx="5147716"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764131" y="868450"/>
              <a:ext cx="3750825" cy="1077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Times New Roman" pitchFamily="18" charset="0"/>
                  <a:ea typeface="Tahoma" panose="020B0604030504040204" pitchFamily="34" charset="0"/>
                  <a:cs typeface="Times New Roman" pitchFamily="18" charset="0"/>
                </a:rPr>
                <a:t>(-</a:t>
              </a:r>
              <a:r>
                <a:rPr kumimoji="0" lang="en-US" sz="2800" b="1" i="0" u="none" strike="noStrike" kern="1200" cap="none" spc="0" normalizeH="0" noProof="0" dirty="0" smtClean="0">
                  <a:ln>
                    <a:noFill/>
                  </a:ln>
                  <a:effectLst/>
                  <a:uLnTx/>
                  <a:uFillTx/>
                  <a:latin typeface="Times New Roman" pitchFamily="18" charset="0"/>
                  <a:ea typeface="Tahoma" panose="020B0604030504040204" pitchFamily="34" charset="0"/>
                  <a:cs typeface="Times New Roman" pitchFamily="18" charset="0"/>
                </a:rPr>
                <a:t> 43) – (- 43)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smtClean="0">
                  <a:ln>
                    <a:noFill/>
                  </a:ln>
                  <a:effectLst/>
                  <a:uLnTx/>
                  <a:uFillTx/>
                  <a:latin typeface="Times New Roman" pitchFamily="18" charset="0"/>
                  <a:ea typeface="Tahoma" panose="020B0604030504040204" pitchFamily="34" charset="0"/>
                  <a:cs typeface="Times New Roman" pitchFamily="18" charset="0"/>
                </a:rPr>
                <a:t>= (- 43) + 43 = 0</a:t>
              </a:r>
              <a:endParaRPr kumimoji="0" lang="en-US" sz="28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 xmlns:a16="http://schemas.microsoft.com/office/drawing/2014/main" id="{C9F2C735-DF35-44E5-B811-F98B80E135E0}"/>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CUỐI …</a:t>
            </a:r>
          </a:p>
        </p:txBody>
      </p:sp>
      <p:pic>
        <p:nvPicPr>
          <p:cNvPr id="2" name="Skip_To_My_Lou">
            <a:hlinkClick r:id="" action="ppaction://media"/>
            <a:extLst>
              <a:ext uri="{FF2B5EF4-FFF2-40B4-BE49-F238E27FC236}">
                <a16:creationId xmlns=""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4029623"/>
            <a:ext cx="365522" cy="487363"/>
          </a:xfrm>
          <a:prstGeom prst="rect">
            <a:avLst/>
          </a:prstGeom>
        </p:spPr>
      </p:pic>
    </p:spTree>
    <p:extLst>
      <p:ext uri="{BB962C8B-B14F-4D97-AF65-F5344CB8AC3E}">
        <p14:creationId xmlns:p14="http://schemas.microsoft.com/office/powerpoint/2010/main" val="16172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8CE3A617-C20A-4477-960D-1728A7D9DA44}"/>
              </a:ext>
            </a:extLst>
          </p:cNvPr>
          <p:cNvSpPr/>
          <p:nvPr/>
        </p:nvSpPr>
        <p:spPr>
          <a:xfrm>
            <a:off x="-29337" y="5090325"/>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3" y="2443687"/>
            <a:ext cx="253292" cy="3167604"/>
          </a:xfrm>
          <a:prstGeom prst="rect">
            <a:avLst/>
          </a:prstGeom>
        </p:spPr>
      </p:pic>
      <p:pic>
        <p:nvPicPr>
          <p:cNvPr id="5" name="Picture 4" descr="A close up of a logo&#10;&#10;Description automatically generated">
            <a:extLst>
              <a:ext uri="{FF2B5EF4-FFF2-40B4-BE49-F238E27FC236}">
                <a16:creationId xmlns=""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7" y="1860274"/>
            <a:ext cx="229996" cy="2876263"/>
          </a:xfrm>
          <a:prstGeom prst="rect">
            <a:avLst/>
          </a:prstGeom>
        </p:spPr>
      </p:pic>
      <p:pic>
        <p:nvPicPr>
          <p:cNvPr id="7" name="Picture 6">
            <a:extLst>
              <a:ext uri="{FF2B5EF4-FFF2-40B4-BE49-F238E27FC236}">
                <a16:creationId xmlns=""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7"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8"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5" y="1926374"/>
            <a:ext cx="421215" cy="948396"/>
          </a:xfrm>
          <a:prstGeom prst="rect">
            <a:avLst/>
          </a:prstGeom>
        </p:spPr>
      </p:pic>
      <p:pic>
        <p:nvPicPr>
          <p:cNvPr id="29" name="Picture 28" descr="A close up of an animal&#10;&#10;Description automatically generated">
            <a:extLst>
              <a:ext uri="{FF2B5EF4-FFF2-40B4-BE49-F238E27FC236}">
                <a16:creationId xmlns=""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2" y="3298405"/>
            <a:ext cx="928463" cy="832803"/>
          </a:xfrm>
          <a:prstGeom prst="rect">
            <a:avLst/>
          </a:prstGeom>
        </p:spPr>
      </p:pic>
      <p:sp>
        <p:nvSpPr>
          <p:cNvPr id="38" name="Speech Bubble: Oval 37">
            <a:extLst>
              <a:ext uri="{FF2B5EF4-FFF2-40B4-BE49-F238E27FC236}">
                <a16:creationId xmlns="" xmlns:a16="http://schemas.microsoft.com/office/drawing/2014/main" id="{8E55607B-92BC-4CC0-BFBA-F5799450DC82}"/>
              </a:ext>
            </a:extLst>
          </p:cNvPr>
          <p:cNvSpPr/>
          <p:nvPr/>
        </p:nvSpPr>
        <p:spPr>
          <a:xfrm>
            <a:off x="2895600" y="137596"/>
            <a:ext cx="5903229" cy="2093848"/>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33CC"/>
                </a:solidFill>
                <a:latin typeface="Times New Roman" pitchFamily="18" charset="0"/>
                <a:ea typeface="Tahoma" panose="020B0604030504040204" pitchFamily="34" charset="0"/>
                <a:cs typeface="Times New Roman" pitchFamily="18" charset="0"/>
              </a:rPr>
              <a:t>C</a:t>
            </a:r>
            <a:r>
              <a:rPr lang="en-US" sz="2800" dirty="0" err="1" smtClean="0">
                <a:solidFill>
                  <a:srgbClr val="FF33CC"/>
                </a:solidFill>
                <a:latin typeface="Times New Roman" pitchFamily="18" charset="0"/>
                <a:ea typeface="Tahoma" panose="020B0604030504040204" pitchFamily="34" charset="0"/>
                <a:cs typeface="Times New Roman" pitchFamily="18" charset="0"/>
              </a:rPr>
              <a:t>ảm</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vi-VN" sz="2800" dirty="0" smtClean="0">
                <a:solidFill>
                  <a:srgbClr val="FF33CC"/>
                </a:solidFill>
                <a:latin typeface="Times New Roman" pitchFamily="18" charset="0"/>
                <a:ea typeface="Tahoma" panose="020B0604030504040204" pitchFamily="34" charset="0"/>
                <a:cs typeface="Times New Roman" pitchFamily="18" charset="0"/>
              </a:rPr>
              <a:t>ơ</a:t>
            </a:r>
            <a:r>
              <a:rPr lang="en-US" sz="2800" dirty="0" smtClean="0">
                <a:solidFill>
                  <a:srgbClr val="FF33CC"/>
                </a:solidFill>
                <a:latin typeface="Times New Roman" pitchFamily="18" charset="0"/>
                <a:ea typeface="Tahoma" panose="020B0604030504040204" pitchFamily="34" charset="0"/>
                <a:cs typeface="Times New Roman" pitchFamily="18" charset="0"/>
              </a:rPr>
              <a:t>n </a:t>
            </a:r>
            <a:r>
              <a:rPr lang="en-US" sz="2800" dirty="0" err="1" smtClean="0">
                <a:solidFill>
                  <a:srgbClr val="FF33CC"/>
                </a:solidFill>
                <a:latin typeface="Times New Roman" pitchFamily="18" charset="0"/>
                <a:ea typeface="Tahoma" panose="020B0604030504040204" pitchFamily="34" charset="0"/>
                <a:cs typeface="Times New Roman" pitchFamily="18" charset="0"/>
              </a:rPr>
              <a:t>các</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bạn</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thật</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nhiều</a:t>
            </a:r>
            <a:r>
              <a:rPr lang="en-US" sz="2800" dirty="0">
                <a:solidFill>
                  <a:srgbClr val="FF33CC"/>
                </a:solidFill>
                <a:latin typeface="Times New Roman" pitchFamily="18" charset="0"/>
                <a:ea typeface="Tahoma" panose="020B0604030504040204" pitchFamily="34" charset="0"/>
                <a:cs typeface="Times New Roman" pitchFamily="18" charset="0"/>
              </a:rPr>
              <a:t>!</a:t>
            </a:r>
            <a:endParaRPr lang="en-US" sz="2800" dirty="0" smtClean="0">
              <a:solidFill>
                <a:srgbClr val="FF33CC"/>
              </a:solidFill>
              <a:latin typeface="Times New Roman" pitchFamily="18" charset="0"/>
              <a:ea typeface="Tahoma" panose="020B0604030504040204" pitchFamily="34" charset="0"/>
              <a:cs typeface="Times New Roman" pitchFamily="18" charset="0"/>
            </a:endParaRPr>
          </a:p>
          <a:p>
            <a:pPr algn="ctr"/>
            <a:r>
              <a:rPr lang="en-US" sz="2800" dirty="0" err="1">
                <a:solidFill>
                  <a:srgbClr val="FF33CC"/>
                </a:solidFill>
                <a:latin typeface="Times New Roman" pitchFamily="18" charset="0"/>
                <a:ea typeface="Tahoma" panose="020B0604030504040204" pitchFamily="34" charset="0"/>
                <a:cs typeface="Times New Roman" pitchFamily="18" charset="0"/>
              </a:rPr>
              <a:t>C</a:t>
            </a:r>
            <a:r>
              <a:rPr lang="en-US" sz="2800" dirty="0" err="1" smtClean="0">
                <a:solidFill>
                  <a:srgbClr val="FF33CC"/>
                </a:solidFill>
                <a:latin typeface="Times New Roman" pitchFamily="18" charset="0"/>
                <a:ea typeface="Tahoma" panose="020B0604030504040204" pitchFamily="34" charset="0"/>
                <a:cs typeface="Times New Roman" pitchFamily="18" charset="0"/>
              </a:rPr>
              <a:t>ác</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bạn</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giỏi</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quá</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đi</a:t>
            </a:r>
            <a:r>
              <a:rPr lang="en-US" sz="2800" dirty="0" smtClean="0">
                <a:solidFill>
                  <a:srgbClr val="FF33CC"/>
                </a:solidFill>
                <a:latin typeface="Times New Roman" pitchFamily="18" charset="0"/>
                <a:ea typeface="Tahoma" panose="020B0604030504040204" pitchFamily="34" charset="0"/>
                <a:cs typeface="Times New Roman" pitchFamily="18" charset="0"/>
              </a:rPr>
              <a:t>! </a:t>
            </a:r>
            <a:endParaRPr lang="en-US" sz="2800" dirty="0">
              <a:solidFill>
                <a:srgbClr val="FF33CC"/>
              </a:solidFill>
              <a:latin typeface="Times New Roman" pitchFamily="18" charset="0"/>
              <a:ea typeface="Tahoma" panose="020B0604030504040204" pitchFamily="34" charset="0"/>
              <a:cs typeface="Times New Roman" pitchFamily="18" charset="0"/>
            </a:endParaRPr>
          </a:p>
        </p:txBody>
      </p:sp>
      <p:pic>
        <p:nvPicPr>
          <p:cNvPr id="25" name="Picture 24" descr="A picture containing animal, invertebrate, arthropod&#10;&#10;Description automatically generated">
            <a:extLst>
              <a:ext uri="{FF2B5EF4-FFF2-40B4-BE49-F238E27FC236}">
                <a16:creationId xmlns=""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0" y="5325839"/>
            <a:ext cx="1219647" cy="755606"/>
          </a:xfrm>
          <a:prstGeom prst="rect">
            <a:avLst/>
          </a:prstGeom>
        </p:spPr>
      </p:pic>
      <p:pic>
        <p:nvPicPr>
          <p:cNvPr id="45" name="Picture 44" descr="A close up of a logo&#10;&#10;Description automatically generated">
            <a:extLst>
              <a:ext uri="{FF2B5EF4-FFF2-40B4-BE49-F238E27FC236}">
                <a16:creationId xmlns=""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3505" y="2591934"/>
            <a:ext cx="2840644" cy="3067071"/>
          </a:xfrm>
          <a:prstGeom prst="rect">
            <a:avLst/>
          </a:prstGeom>
        </p:spPr>
      </p:pic>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526" y="2795760"/>
            <a:ext cx="3456260" cy="3173086"/>
          </a:xfrm>
          <a:prstGeom prst="rect">
            <a:avLst/>
          </a:prstGeom>
        </p:spPr>
      </p:pic>
      <p:pic>
        <p:nvPicPr>
          <p:cNvPr id="33" name="Picture 32" descr="A close up of a logo&#10;&#10;Description automatically generated">
            <a:extLst>
              <a:ext uri="{FF2B5EF4-FFF2-40B4-BE49-F238E27FC236}">
                <a16:creationId xmlns=""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1516284"/>
            <a:ext cx="4947362" cy="5341716"/>
          </a:xfrm>
          <a:prstGeom prst="rect">
            <a:avLst/>
          </a:prstGeom>
        </p:spPr>
      </p:pic>
      <p:pic>
        <p:nvPicPr>
          <p:cNvPr id="31" name="Picture 30" descr="A picture containing object&#10;&#10;Description automatically generated">
            <a:extLst>
              <a:ext uri="{FF2B5EF4-FFF2-40B4-BE49-F238E27FC236}">
                <a16:creationId xmlns=""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4" y="5109895"/>
            <a:ext cx="957263" cy="971550"/>
          </a:xfrm>
          <a:prstGeom prst="rect">
            <a:avLst/>
          </a:prstGeom>
        </p:spPr>
      </p:pic>
    </p:spTree>
    <p:extLst>
      <p:ext uri="{BB962C8B-B14F-4D97-AF65-F5344CB8AC3E}">
        <p14:creationId xmlns:p14="http://schemas.microsoft.com/office/powerpoint/2010/main" val="41368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2" name="Cloud Callout 1"/>
          <p:cNvSpPr/>
          <p:nvPr/>
        </p:nvSpPr>
        <p:spPr>
          <a:xfrm>
            <a:off x="1752600" y="0"/>
            <a:ext cx="6629400" cy="4419600"/>
          </a:xfrm>
          <a:prstGeom prst="cloudCallout">
            <a:avLst>
              <a:gd name="adj1" fmla="val -45532"/>
              <a:gd name="adj2" fmla="val 7092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itchFamily="18" charset="0"/>
                <a:cs typeface="Times New Roman" pitchFamily="18" charset="0"/>
              </a:rPr>
              <a:t>(219 – 42) – 219 = ? </a:t>
            </a:r>
          </a:p>
          <a:p>
            <a:pPr algn="ctr"/>
            <a:r>
              <a:rPr lang="en-US" sz="3200" dirty="0" err="1" smtClean="0">
                <a:solidFill>
                  <a:schemeClr val="tx1"/>
                </a:solidFill>
                <a:latin typeface="Times New Roman" pitchFamily="18" charset="0"/>
                <a:cs typeface="Times New Roman" pitchFamily="18" charset="0"/>
              </a:rPr>
              <a:t>Đố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tính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trong</a:t>
            </a:r>
            <a:r>
              <a:rPr lang="en-US" sz="3200" dirty="0" smtClean="0">
                <a:solidFill>
                  <a:schemeClr val="tx1"/>
                </a:solidFill>
                <a:latin typeface="Times New Roman" pitchFamily="18" charset="0"/>
                <a:cs typeface="Times New Roman" pitchFamily="18" charset="0"/>
              </a:rPr>
              <a:t> 30 </a:t>
            </a:r>
            <a:r>
              <a:rPr lang="en-US" sz="3200" dirty="0" err="1" smtClean="0">
                <a:solidFill>
                  <a:schemeClr val="tx1"/>
                </a:solidFill>
                <a:latin typeface="Times New Roman" pitchFamily="18" charset="0"/>
                <a:cs typeface="Times New Roman" pitchFamily="18" charset="0"/>
              </a:rPr>
              <a:t>giây</a:t>
            </a:r>
            <a:endParaRPr lang="en-US" sz="3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146" name="Picture 2" descr="Share top 30 hình nền bầu trời đêm buồn cho điện thoại Vivo Y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0" y="19624"/>
            <a:ext cx="9168199" cy="6824090"/>
          </a:xfrm>
          <a:prstGeom prst="rect">
            <a:avLst/>
          </a:prstGeom>
          <a:noFill/>
          <a:extLst>
            <a:ext uri="{909E8E84-426E-40DD-AFC4-6F175D3DCCD1}">
              <a14:hiddenFill xmlns:a14="http://schemas.microsoft.com/office/drawing/2010/main">
                <a:solidFill>
                  <a:srgbClr val="FFFFFF"/>
                </a:solidFill>
              </a14:hiddenFill>
            </a:ext>
          </a:extLst>
        </p:spPr>
      </p:pic>
      <p:sp>
        <p:nvSpPr>
          <p:cNvPr id="49" name="Isosceles Triangle 48"/>
          <p:cNvSpPr/>
          <p:nvPr/>
        </p:nvSpPr>
        <p:spPr>
          <a:xfrm>
            <a:off x="2797969" y="4992689"/>
            <a:ext cx="2925366" cy="1851025"/>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29" name="TextBox 28"/>
          <p:cNvSpPr txBox="1">
            <a:spLocks noChangeArrowheads="1"/>
          </p:cNvSpPr>
          <p:nvPr/>
        </p:nvSpPr>
        <p:spPr bwMode="auto">
          <a:xfrm>
            <a:off x="1093416" y="158109"/>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1</a:t>
            </a:r>
          </a:p>
        </p:txBody>
      </p:sp>
      <p:sp>
        <p:nvSpPr>
          <p:cNvPr id="48" name="Isosceles Triangle 47"/>
          <p:cNvSpPr/>
          <p:nvPr/>
        </p:nvSpPr>
        <p:spPr>
          <a:xfrm>
            <a:off x="2382" y="4319588"/>
            <a:ext cx="4012406" cy="253841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1" name="5-Point Star 50">
            <a:hlinkClick r:id="rId4" action="ppaction://hlinksldjump"/>
          </p:cNvPr>
          <p:cNvSpPr/>
          <p:nvPr/>
        </p:nvSpPr>
        <p:spPr>
          <a:xfrm>
            <a:off x="1283494" y="962026"/>
            <a:ext cx="459581" cy="61277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2" name="TextBox 51"/>
          <p:cNvSpPr txBox="1">
            <a:spLocks noChangeArrowheads="1"/>
          </p:cNvSpPr>
          <p:nvPr/>
        </p:nvSpPr>
        <p:spPr bwMode="auto">
          <a:xfrm>
            <a:off x="2532511" y="988715"/>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2</a:t>
            </a:r>
          </a:p>
        </p:txBody>
      </p:sp>
      <p:sp>
        <p:nvSpPr>
          <p:cNvPr id="53" name="5-Point Star 52">
            <a:hlinkClick r:id="rId5" action="ppaction://hlinksldjump"/>
          </p:cNvPr>
          <p:cNvSpPr/>
          <p:nvPr/>
        </p:nvSpPr>
        <p:spPr>
          <a:xfrm>
            <a:off x="2475310" y="1820864"/>
            <a:ext cx="644128" cy="85883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4" name="TextBox 53"/>
          <p:cNvSpPr txBox="1">
            <a:spLocks noChangeArrowheads="1"/>
          </p:cNvSpPr>
          <p:nvPr/>
        </p:nvSpPr>
        <p:spPr bwMode="auto">
          <a:xfrm>
            <a:off x="4414838" y="234454"/>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5</a:t>
            </a:r>
          </a:p>
        </p:txBody>
      </p:sp>
      <p:sp>
        <p:nvSpPr>
          <p:cNvPr id="55" name="5-Point Star 54">
            <a:hlinkClick r:id="rId6" action="ppaction://hlinksldjump"/>
          </p:cNvPr>
          <p:cNvSpPr/>
          <p:nvPr/>
        </p:nvSpPr>
        <p:spPr>
          <a:xfrm>
            <a:off x="4585098" y="957264"/>
            <a:ext cx="644128" cy="858837"/>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7" name="5-Point Star 56">
            <a:hlinkClick r:id="rId4" action="ppaction://hlinksldjump"/>
          </p:cNvPr>
          <p:cNvSpPr/>
          <p:nvPr/>
        </p:nvSpPr>
        <p:spPr>
          <a:xfrm>
            <a:off x="6694885" y="2249489"/>
            <a:ext cx="644128" cy="860425"/>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8" name="TextBox 57"/>
          <p:cNvSpPr txBox="1">
            <a:spLocks noChangeArrowheads="1"/>
          </p:cNvSpPr>
          <p:nvPr/>
        </p:nvSpPr>
        <p:spPr bwMode="auto">
          <a:xfrm>
            <a:off x="5192420" y="2414092"/>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4</a:t>
            </a:r>
          </a:p>
        </p:txBody>
      </p:sp>
      <p:sp>
        <p:nvSpPr>
          <p:cNvPr id="59" name="5-Point Star 58">
            <a:hlinkClick r:id="rId7" action="ppaction://hlinksldjump"/>
          </p:cNvPr>
          <p:cNvSpPr/>
          <p:nvPr/>
        </p:nvSpPr>
        <p:spPr>
          <a:xfrm>
            <a:off x="5229226" y="3232151"/>
            <a:ext cx="469106" cy="62547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1" name="5-Point Star 60">
            <a:hlinkClick r:id="rId5" action="ppaction://hlinksldjump"/>
          </p:cNvPr>
          <p:cNvSpPr/>
          <p:nvPr/>
        </p:nvSpPr>
        <p:spPr>
          <a:xfrm>
            <a:off x="7569994" y="677864"/>
            <a:ext cx="644129" cy="858837"/>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2" name="TextBox 61"/>
          <p:cNvSpPr txBox="1">
            <a:spLocks noChangeArrowheads="1"/>
          </p:cNvSpPr>
          <p:nvPr/>
        </p:nvSpPr>
        <p:spPr bwMode="auto">
          <a:xfrm>
            <a:off x="340623" y="1354436"/>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3</a:t>
            </a:r>
          </a:p>
        </p:txBody>
      </p:sp>
      <p:sp>
        <p:nvSpPr>
          <p:cNvPr id="63" name="5-Point Star 62">
            <a:hlinkClick r:id="rId8" action="ppaction://hlinksldjump"/>
          </p:cNvPr>
          <p:cNvSpPr/>
          <p:nvPr/>
        </p:nvSpPr>
        <p:spPr>
          <a:xfrm>
            <a:off x="550069" y="2249488"/>
            <a:ext cx="321469" cy="4302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5" name="5-Point Star 64">
            <a:hlinkClick r:id="rId8" action="ppaction://hlinksldjump"/>
          </p:cNvPr>
          <p:cNvSpPr/>
          <p:nvPr/>
        </p:nvSpPr>
        <p:spPr>
          <a:xfrm>
            <a:off x="3377804" y="434975"/>
            <a:ext cx="391715" cy="52228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7" name="5-Point Star 66">
            <a:hlinkClick r:id="rId7" action="ppaction://hlinksldjump"/>
          </p:cNvPr>
          <p:cNvSpPr/>
          <p:nvPr/>
        </p:nvSpPr>
        <p:spPr>
          <a:xfrm>
            <a:off x="6015038" y="828676"/>
            <a:ext cx="419100" cy="557213"/>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9" name="5-Point Star 68">
            <a:hlinkClick r:id="rId6" action="ppaction://hlinksldjump"/>
          </p:cNvPr>
          <p:cNvSpPr/>
          <p:nvPr/>
        </p:nvSpPr>
        <p:spPr>
          <a:xfrm>
            <a:off x="3770710" y="2446339"/>
            <a:ext cx="644128" cy="85883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71" name="Rectangle 70"/>
          <p:cNvSpPr/>
          <p:nvPr/>
        </p:nvSpPr>
        <p:spPr>
          <a:xfrm>
            <a:off x="-1348302" y="4848027"/>
            <a:ext cx="7426457" cy="1446550"/>
          </a:xfrm>
          <a:prstGeom prst="rect">
            <a:avLst/>
          </a:prstGeom>
          <a:noFill/>
        </p:spPr>
        <p:txBody>
          <a:bodyPr wrap="none">
            <a:spAutoFit/>
          </a:bodyPr>
          <a:lstStyle/>
          <a:p>
            <a:pPr algn="ctr" fontAlgn="auto">
              <a:spcBef>
                <a:spcPts val="0"/>
              </a:spcBef>
              <a:spcAft>
                <a:spcPts val="0"/>
              </a:spcAft>
              <a:defRPr/>
            </a:pPr>
            <a:r>
              <a:rPr lang="en-US" sz="8800" b="1"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LUCKY STAR</a:t>
            </a:r>
          </a:p>
        </p:txBody>
      </p:sp>
      <p:pic>
        <p:nvPicPr>
          <p:cNvPr id="7189" name="Picture 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9966" y="3081338"/>
            <a:ext cx="113109"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7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12356" y="1336676"/>
            <a:ext cx="1857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7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08182" y="1866901"/>
            <a:ext cx="15478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7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1675" y="1889125"/>
            <a:ext cx="130969"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10" action="ppaction://hlinksldjump"/>
          </p:cNvPr>
          <p:cNvSpPr/>
          <p:nvPr/>
        </p:nvSpPr>
        <p:spPr>
          <a:xfrm>
            <a:off x="8043863" y="5715000"/>
            <a:ext cx="838200" cy="914400"/>
          </a:xfrm>
          <a:prstGeom prst="star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088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 fill="hold"/>
                                        <p:tgtEl>
                                          <p:spTgt spid="5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5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25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5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25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500" fill="hold"/>
                                        <p:tgtEl>
                                          <p:spTgt spid="61"/>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750" fill="hold"/>
                                        <p:tgtEl>
                                          <p:spTgt spid="63"/>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65"/>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250" fill="hold"/>
                                        <p:tgtEl>
                                          <p:spTgt spid="67"/>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3" presetClass="exit" presetSubtype="544" fill="hold"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3" presetClass="exit" presetSubtype="544" fill="hold"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23" presetClass="exit" presetSubtype="544" fill="hold"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3" presetClass="exit" presetSubtype="544" fill="hold"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0" restart="whenNotActive" fill="hold" evtFilter="cancelBubble" nodeType="interactiveSeq">
                <p:stCondLst>
                  <p:cond evt="onClick" delay="0">
                    <p:tgtEl>
                      <p:spTgt spid="59"/>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xit" presetSubtype="544" fill="hold" nodeType="clickEffect">
                                  <p:stCondLst>
                                    <p:cond delay="0"/>
                                  </p:stCondLst>
                                  <p:childTnLst>
                                    <p:anim calcmode="lin" valueType="num">
                                      <p:cBhvr>
                                        <p:cTn id="74" dur="500"/>
                                        <p:tgtEl>
                                          <p:spTgt spid="59"/>
                                        </p:tgtEl>
                                        <p:attrNameLst>
                                          <p:attrName>ppt_w</p:attrName>
                                        </p:attrNameLst>
                                      </p:cBhvr>
                                      <p:tavLst>
                                        <p:tav tm="0">
                                          <p:val>
                                            <p:strVal val="ppt_w"/>
                                          </p:val>
                                        </p:tav>
                                        <p:tav tm="100000">
                                          <p:val>
                                            <p:fltVal val="0"/>
                                          </p:val>
                                        </p:tav>
                                      </p:tavLst>
                                    </p:anim>
                                    <p:anim calcmode="lin" valueType="num">
                                      <p:cBhvr>
                                        <p:cTn id="75" dur="500"/>
                                        <p:tgtEl>
                                          <p:spTgt spid="59"/>
                                        </p:tgtEl>
                                        <p:attrNameLst>
                                          <p:attrName>ppt_h</p:attrName>
                                        </p:attrNameLst>
                                      </p:cBhvr>
                                      <p:tavLst>
                                        <p:tav tm="0">
                                          <p:val>
                                            <p:strVal val="ppt_h"/>
                                          </p:val>
                                        </p:tav>
                                        <p:tav tm="100000">
                                          <p:val>
                                            <p:fltVal val="0"/>
                                          </p:val>
                                        </p:tav>
                                      </p:tavLst>
                                    </p:anim>
                                    <p:anim calcmode="lin" valueType="num">
                                      <p:cBhvr>
                                        <p:cTn id="76" dur="500"/>
                                        <p:tgtEl>
                                          <p:spTgt spid="59"/>
                                        </p:tgtEl>
                                        <p:attrNameLst>
                                          <p:attrName>ppt_x</p:attrName>
                                        </p:attrNameLst>
                                      </p:cBhvr>
                                      <p:tavLst>
                                        <p:tav tm="0">
                                          <p:val>
                                            <p:strVal val="ppt_x"/>
                                          </p:val>
                                        </p:tav>
                                        <p:tav tm="100000">
                                          <p:val>
                                            <p:fltVal val="0.5"/>
                                          </p:val>
                                        </p:tav>
                                      </p:tavLst>
                                    </p:anim>
                                    <p:anim calcmode="lin" valueType="num">
                                      <p:cBhvr>
                                        <p:cTn id="77" dur="500"/>
                                        <p:tgtEl>
                                          <p:spTgt spid="59"/>
                                        </p:tgtEl>
                                        <p:attrNameLst>
                                          <p:attrName>ppt_y</p:attrName>
                                        </p:attrNameLst>
                                      </p:cBhvr>
                                      <p:tavLst>
                                        <p:tav tm="0">
                                          <p:val>
                                            <p:strVal val="ppt_y"/>
                                          </p:val>
                                        </p:tav>
                                        <p:tav tm="100000">
                                          <p:val>
                                            <p:fltVal val="0.5"/>
                                          </p:val>
                                        </p:tav>
                                      </p:tavLst>
                                    </p:anim>
                                    <p:set>
                                      <p:cBhvr>
                                        <p:cTn id="78" dur="1" fill="hold">
                                          <p:stCondLst>
                                            <p:cond delay="499"/>
                                          </p:stCondLst>
                                        </p:cTn>
                                        <p:tgtEl>
                                          <p:spTgt spid="59"/>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
                                        <p:tgtEl>
                                          <p:spTgt spid="58"/>
                                        </p:tgtEl>
                                      </p:cBhvr>
                                    </p:animEffect>
                                    <p:set>
                                      <p:cBhvr>
                                        <p:cTn id="81"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2" restart="whenNotActive" fill="hold" evtFilter="cancelBubble" nodeType="interactiveSeq">
                <p:stCondLst>
                  <p:cond evt="onClick" delay="0">
                    <p:tgtEl>
                      <p:spTgt spid="61"/>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3" presetClass="exit" presetSubtype="544" fill="hold" nodeType="clickEffect">
                                  <p:stCondLst>
                                    <p:cond delay="0"/>
                                  </p:stCondLst>
                                  <p:childTnLst>
                                    <p:anim calcmode="lin" valueType="num">
                                      <p:cBhvr>
                                        <p:cTn id="86" dur="500"/>
                                        <p:tgtEl>
                                          <p:spTgt spid="61"/>
                                        </p:tgtEl>
                                        <p:attrNameLst>
                                          <p:attrName>ppt_w</p:attrName>
                                        </p:attrNameLst>
                                      </p:cBhvr>
                                      <p:tavLst>
                                        <p:tav tm="0">
                                          <p:val>
                                            <p:strVal val="ppt_w"/>
                                          </p:val>
                                        </p:tav>
                                        <p:tav tm="100000">
                                          <p:val>
                                            <p:fltVal val="0"/>
                                          </p:val>
                                        </p:tav>
                                      </p:tavLst>
                                    </p:anim>
                                    <p:anim calcmode="lin" valueType="num">
                                      <p:cBhvr>
                                        <p:cTn id="87" dur="500"/>
                                        <p:tgtEl>
                                          <p:spTgt spid="61"/>
                                        </p:tgtEl>
                                        <p:attrNameLst>
                                          <p:attrName>ppt_h</p:attrName>
                                        </p:attrNameLst>
                                      </p:cBhvr>
                                      <p:tavLst>
                                        <p:tav tm="0">
                                          <p:val>
                                            <p:strVal val="ppt_h"/>
                                          </p:val>
                                        </p:tav>
                                        <p:tav tm="100000">
                                          <p:val>
                                            <p:fltVal val="0"/>
                                          </p:val>
                                        </p:tav>
                                      </p:tavLst>
                                    </p:anim>
                                    <p:anim calcmode="lin" valueType="num">
                                      <p:cBhvr>
                                        <p:cTn id="88" dur="500"/>
                                        <p:tgtEl>
                                          <p:spTgt spid="61"/>
                                        </p:tgtEl>
                                        <p:attrNameLst>
                                          <p:attrName>ppt_x</p:attrName>
                                        </p:attrNameLst>
                                      </p:cBhvr>
                                      <p:tavLst>
                                        <p:tav tm="0">
                                          <p:val>
                                            <p:strVal val="ppt_x"/>
                                          </p:val>
                                        </p:tav>
                                        <p:tav tm="100000">
                                          <p:val>
                                            <p:fltVal val="0.5"/>
                                          </p:val>
                                        </p:tav>
                                      </p:tavLst>
                                    </p:anim>
                                    <p:anim calcmode="lin" valueType="num">
                                      <p:cBhvr>
                                        <p:cTn id="89" dur="500"/>
                                        <p:tgtEl>
                                          <p:spTgt spid="61"/>
                                        </p:tgtEl>
                                        <p:attrNameLst>
                                          <p:attrName>ppt_y</p:attrName>
                                        </p:attrNameLst>
                                      </p:cBhvr>
                                      <p:tavLst>
                                        <p:tav tm="0">
                                          <p:val>
                                            <p:strVal val="ppt_y"/>
                                          </p:val>
                                        </p:tav>
                                        <p:tav tm="100000">
                                          <p:val>
                                            <p:fltVal val="0.5"/>
                                          </p:val>
                                        </p:tav>
                                      </p:tavLst>
                                    </p:anim>
                                    <p:set>
                                      <p:cBhvr>
                                        <p:cTn id="9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1" restart="whenNotActive" fill="hold" evtFilter="cancelBubble" nodeType="interactiveSeq">
                <p:stCondLst>
                  <p:cond evt="onClick" delay="0">
                    <p:tgtEl>
                      <p:spTgt spid="63"/>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23" presetClass="exit" presetSubtype="544" fill="hold" nodeType="clickEffect">
                                  <p:stCondLst>
                                    <p:cond delay="0"/>
                                  </p:stCondLst>
                                  <p:childTnLst>
                                    <p:anim calcmode="lin" valueType="num">
                                      <p:cBhvr>
                                        <p:cTn id="95" dur="500"/>
                                        <p:tgtEl>
                                          <p:spTgt spid="63"/>
                                        </p:tgtEl>
                                        <p:attrNameLst>
                                          <p:attrName>ppt_w</p:attrName>
                                        </p:attrNameLst>
                                      </p:cBhvr>
                                      <p:tavLst>
                                        <p:tav tm="0">
                                          <p:val>
                                            <p:strVal val="ppt_w"/>
                                          </p:val>
                                        </p:tav>
                                        <p:tav tm="100000">
                                          <p:val>
                                            <p:fltVal val="0"/>
                                          </p:val>
                                        </p:tav>
                                      </p:tavLst>
                                    </p:anim>
                                    <p:anim calcmode="lin" valueType="num">
                                      <p:cBhvr>
                                        <p:cTn id="96" dur="500"/>
                                        <p:tgtEl>
                                          <p:spTgt spid="63"/>
                                        </p:tgtEl>
                                        <p:attrNameLst>
                                          <p:attrName>ppt_h</p:attrName>
                                        </p:attrNameLst>
                                      </p:cBhvr>
                                      <p:tavLst>
                                        <p:tav tm="0">
                                          <p:val>
                                            <p:strVal val="ppt_h"/>
                                          </p:val>
                                        </p:tav>
                                        <p:tav tm="100000">
                                          <p:val>
                                            <p:fltVal val="0"/>
                                          </p:val>
                                        </p:tav>
                                      </p:tavLst>
                                    </p:anim>
                                    <p:anim calcmode="lin" valueType="num">
                                      <p:cBhvr>
                                        <p:cTn id="97" dur="500"/>
                                        <p:tgtEl>
                                          <p:spTgt spid="63"/>
                                        </p:tgtEl>
                                        <p:attrNameLst>
                                          <p:attrName>ppt_x</p:attrName>
                                        </p:attrNameLst>
                                      </p:cBhvr>
                                      <p:tavLst>
                                        <p:tav tm="0">
                                          <p:val>
                                            <p:strVal val="ppt_x"/>
                                          </p:val>
                                        </p:tav>
                                        <p:tav tm="100000">
                                          <p:val>
                                            <p:fltVal val="0.5"/>
                                          </p:val>
                                        </p:tav>
                                      </p:tavLst>
                                    </p:anim>
                                    <p:anim calcmode="lin" valueType="num">
                                      <p:cBhvr>
                                        <p:cTn id="98" dur="500"/>
                                        <p:tgtEl>
                                          <p:spTgt spid="63"/>
                                        </p:tgtEl>
                                        <p:attrNameLst>
                                          <p:attrName>ppt_y</p:attrName>
                                        </p:attrNameLst>
                                      </p:cBhvr>
                                      <p:tavLst>
                                        <p:tav tm="0">
                                          <p:val>
                                            <p:strVal val="ppt_y"/>
                                          </p:val>
                                        </p:tav>
                                        <p:tav tm="100000">
                                          <p:val>
                                            <p:fltVal val="0.5"/>
                                          </p:val>
                                        </p:tav>
                                      </p:tavLst>
                                    </p:anim>
                                    <p:set>
                                      <p:cBhvr>
                                        <p:cTn id="99" dur="1" fill="hold">
                                          <p:stCondLst>
                                            <p:cond delay="499"/>
                                          </p:stCondLst>
                                        </p:cTn>
                                        <p:tgtEl>
                                          <p:spTgt spid="63"/>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62"/>
                                        </p:tgtEl>
                                      </p:cBhvr>
                                    </p:animEffect>
                                    <p:set>
                                      <p:cBhvr>
                                        <p:cTn id="102"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3" restart="whenNotActive" fill="hold" evtFilter="cancelBubble" nodeType="interactiveSeq">
                <p:stCondLst>
                  <p:cond evt="onClick" delay="0">
                    <p:tgtEl>
                      <p:spTgt spid="65"/>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23" presetClass="exit" presetSubtype="544" fill="hold" nodeType="clickEffect">
                                  <p:stCondLst>
                                    <p:cond delay="0"/>
                                  </p:stCondLst>
                                  <p:childTnLst>
                                    <p:anim calcmode="lin" valueType="num">
                                      <p:cBhvr>
                                        <p:cTn id="107" dur="500"/>
                                        <p:tgtEl>
                                          <p:spTgt spid="65"/>
                                        </p:tgtEl>
                                        <p:attrNameLst>
                                          <p:attrName>ppt_w</p:attrName>
                                        </p:attrNameLst>
                                      </p:cBhvr>
                                      <p:tavLst>
                                        <p:tav tm="0">
                                          <p:val>
                                            <p:strVal val="ppt_w"/>
                                          </p:val>
                                        </p:tav>
                                        <p:tav tm="100000">
                                          <p:val>
                                            <p:fltVal val="0"/>
                                          </p:val>
                                        </p:tav>
                                      </p:tavLst>
                                    </p:anim>
                                    <p:anim calcmode="lin" valueType="num">
                                      <p:cBhvr>
                                        <p:cTn id="108" dur="500"/>
                                        <p:tgtEl>
                                          <p:spTgt spid="65"/>
                                        </p:tgtEl>
                                        <p:attrNameLst>
                                          <p:attrName>ppt_h</p:attrName>
                                        </p:attrNameLst>
                                      </p:cBhvr>
                                      <p:tavLst>
                                        <p:tav tm="0">
                                          <p:val>
                                            <p:strVal val="ppt_h"/>
                                          </p:val>
                                        </p:tav>
                                        <p:tav tm="100000">
                                          <p:val>
                                            <p:fltVal val="0"/>
                                          </p:val>
                                        </p:tav>
                                      </p:tavLst>
                                    </p:anim>
                                    <p:anim calcmode="lin" valueType="num">
                                      <p:cBhvr>
                                        <p:cTn id="109" dur="500"/>
                                        <p:tgtEl>
                                          <p:spTgt spid="65"/>
                                        </p:tgtEl>
                                        <p:attrNameLst>
                                          <p:attrName>ppt_x</p:attrName>
                                        </p:attrNameLst>
                                      </p:cBhvr>
                                      <p:tavLst>
                                        <p:tav tm="0">
                                          <p:val>
                                            <p:strVal val="ppt_x"/>
                                          </p:val>
                                        </p:tav>
                                        <p:tav tm="100000">
                                          <p:val>
                                            <p:fltVal val="0.5"/>
                                          </p:val>
                                        </p:tav>
                                      </p:tavLst>
                                    </p:anim>
                                    <p:anim calcmode="lin" valueType="num">
                                      <p:cBhvr>
                                        <p:cTn id="110" dur="500"/>
                                        <p:tgtEl>
                                          <p:spTgt spid="65"/>
                                        </p:tgtEl>
                                        <p:attrNameLst>
                                          <p:attrName>ppt_y</p:attrName>
                                        </p:attrNameLst>
                                      </p:cBhvr>
                                      <p:tavLst>
                                        <p:tav tm="0">
                                          <p:val>
                                            <p:strVal val="ppt_y"/>
                                          </p:val>
                                        </p:tav>
                                        <p:tav tm="100000">
                                          <p:val>
                                            <p:fltVal val="0.5"/>
                                          </p:val>
                                        </p:tav>
                                      </p:tavLst>
                                    </p:anim>
                                    <p:set>
                                      <p:cBhvr>
                                        <p:cTn id="11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2" restart="whenNotActive" fill="hold" evtFilter="cancelBubble" nodeType="interactiveSeq">
                <p:stCondLst>
                  <p:cond evt="onClick" delay="0">
                    <p:tgtEl>
                      <p:spTgt spid="67"/>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23" presetClass="exit" presetSubtype="544" fill="hold" nodeType="clickEffect">
                                  <p:stCondLst>
                                    <p:cond delay="0"/>
                                  </p:stCondLst>
                                  <p:childTnLst>
                                    <p:anim calcmode="lin" valueType="num">
                                      <p:cBhvr>
                                        <p:cTn id="116" dur="500"/>
                                        <p:tgtEl>
                                          <p:spTgt spid="67"/>
                                        </p:tgtEl>
                                        <p:attrNameLst>
                                          <p:attrName>ppt_w</p:attrName>
                                        </p:attrNameLst>
                                      </p:cBhvr>
                                      <p:tavLst>
                                        <p:tav tm="0">
                                          <p:val>
                                            <p:strVal val="ppt_w"/>
                                          </p:val>
                                        </p:tav>
                                        <p:tav tm="100000">
                                          <p:val>
                                            <p:fltVal val="0"/>
                                          </p:val>
                                        </p:tav>
                                      </p:tavLst>
                                    </p:anim>
                                    <p:anim calcmode="lin" valueType="num">
                                      <p:cBhvr>
                                        <p:cTn id="117" dur="500"/>
                                        <p:tgtEl>
                                          <p:spTgt spid="67"/>
                                        </p:tgtEl>
                                        <p:attrNameLst>
                                          <p:attrName>ppt_h</p:attrName>
                                        </p:attrNameLst>
                                      </p:cBhvr>
                                      <p:tavLst>
                                        <p:tav tm="0">
                                          <p:val>
                                            <p:strVal val="ppt_h"/>
                                          </p:val>
                                        </p:tav>
                                        <p:tav tm="100000">
                                          <p:val>
                                            <p:fltVal val="0"/>
                                          </p:val>
                                        </p:tav>
                                      </p:tavLst>
                                    </p:anim>
                                    <p:anim calcmode="lin" valueType="num">
                                      <p:cBhvr>
                                        <p:cTn id="118" dur="500"/>
                                        <p:tgtEl>
                                          <p:spTgt spid="67"/>
                                        </p:tgtEl>
                                        <p:attrNameLst>
                                          <p:attrName>ppt_x</p:attrName>
                                        </p:attrNameLst>
                                      </p:cBhvr>
                                      <p:tavLst>
                                        <p:tav tm="0">
                                          <p:val>
                                            <p:strVal val="ppt_x"/>
                                          </p:val>
                                        </p:tav>
                                        <p:tav tm="100000">
                                          <p:val>
                                            <p:fltVal val="0.5"/>
                                          </p:val>
                                        </p:tav>
                                      </p:tavLst>
                                    </p:anim>
                                    <p:anim calcmode="lin" valueType="num">
                                      <p:cBhvr>
                                        <p:cTn id="119" dur="500"/>
                                        <p:tgtEl>
                                          <p:spTgt spid="67"/>
                                        </p:tgtEl>
                                        <p:attrNameLst>
                                          <p:attrName>ppt_y</p:attrName>
                                        </p:attrNameLst>
                                      </p:cBhvr>
                                      <p:tavLst>
                                        <p:tav tm="0">
                                          <p:val>
                                            <p:strVal val="ppt_y"/>
                                          </p:val>
                                        </p:tav>
                                        <p:tav tm="100000">
                                          <p:val>
                                            <p:fltVal val="0.5"/>
                                          </p:val>
                                        </p:tav>
                                      </p:tavLst>
                                    </p:anim>
                                    <p:set>
                                      <p:cBhvr>
                                        <p:cTn id="120"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1" restart="whenNotActive" fill="hold" evtFilter="cancelBubble" nodeType="interactiveSeq">
                <p:stCondLst>
                  <p:cond evt="onClick" delay="0">
                    <p:tgtEl>
                      <p:spTgt spid="69"/>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3" presetClass="exit" presetSubtype="544" fill="hold" nodeType="clickEffect">
                                  <p:stCondLst>
                                    <p:cond delay="0"/>
                                  </p:stCondLst>
                                  <p:childTnLst>
                                    <p:anim calcmode="lin" valueType="num">
                                      <p:cBhvr>
                                        <p:cTn id="125" dur="500"/>
                                        <p:tgtEl>
                                          <p:spTgt spid="69"/>
                                        </p:tgtEl>
                                        <p:attrNameLst>
                                          <p:attrName>ppt_w</p:attrName>
                                        </p:attrNameLst>
                                      </p:cBhvr>
                                      <p:tavLst>
                                        <p:tav tm="0">
                                          <p:val>
                                            <p:strVal val="ppt_w"/>
                                          </p:val>
                                        </p:tav>
                                        <p:tav tm="100000">
                                          <p:val>
                                            <p:fltVal val="0"/>
                                          </p:val>
                                        </p:tav>
                                      </p:tavLst>
                                    </p:anim>
                                    <p:anim calcmode="lin" valueType="num">
                                      <p:cBhvr>
                                        <p:cTn id="126" dur="500"/>
                                        <p:tgtEl>
                                          <p:spTgt spid="69"/>
                                        </p:tgtEl>
                                        <p:attrNameLst>
                                          <p:attrName>ppt_h</p:attrName>
                                        </p:attrNameLst>
                                      </p:cBhvr>
                                      <p:tavLst>
                                        <p:tav tm="0">
                                          <p:val>
                                            <p:strVal val="ppt_h"/>
                                          </p:val>
                                        </p:tav>
                                        <p:tav tm="100000">
                                          <p:val>
                                            <p:fltVal val="0"/>
                                          </p:val>
                                        </p:tav>
                                      </p:tavLst>
                                    </p:anim>
                                    <p:anim calcmode="lin" valueType="num">
                                      <p:cBhvr>
                                        <p:cTn id="127" dur="500"/>
                                        <p:tgtEl>
                                          <p:spTgt spid="69"/>
                                        </p:tgtEl>
                                        <p:attrNameLst>
                                          <p:attrName>ppt_x</p:attrName>
                                        </p:attrNameLst>
                                      </p:cBhvr>
                                      <p:tavLst>
                                        <p:tav tm="0">
                                          <p:val>
                                            <p:strVal val="ppt_x"/>
                                          </p:val>
                                        </p:tav>
                                        <p:tav tm="100000">
                                          <p:val>
                                            <p:fltVal val="0.5"/>
                                          </p:val>
                                        </p:tav>
                                      </p:tavLst>
                                    </p:anim>
                                    <p:anim calcmode="lin" valueType="num">
                                      <p:cBhvr>
                                        <p:cTn id="128" dur="500"/>
                                        <p:tgtEl>
                                          <p:spTgt spid="69"/>
                                        </p:tgtEl>
                                        <p:attrNameLst>
                                          <p:attrName>ppt_y</p:attrName>
                                        </p:attrNameLst>
                                      </p:cBhvr>
                                      <p:tavLst>
                                        <p:tav tm="0">
                                          <p:val>
                                            <p:strVal val="ppt_y"/>
                                          </p:val>
                                        </p:tav>
                                        <p:tav tm="100000">
                                          <p:val>
                                            <p:fltVal val="0.5"/>
                                          </p:val>
                                        </p:tav>
                                      </p:tavLst>
                                    </p:anim>
                                    <p:set>
                                      <p:cBhvr>
                                        <p:cTn id="12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2" grpId="0"/>
      <p:bldP spid="54" grpId="0"/>
      <p:bldP spid="58" grpId="0"/>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Quy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ngoặc</a:t>
            </a:r>
            <a:endParaRPr lang="en-US" sz="2800" b="1" dirty="0">
              <a:latin typeface="Times New Roman" pitchFamily="18" charset="0"/>
              <a:cs typeface="Times New Roman" pitchFamily="18" charset="0"/>
            </a:endParaRPr>
          </a:p>
        </p:txBody>
      </p:sp>
      <p:sp>
        <p:nvSpPr>
          <p:cNvPr id="5"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6" name="Picture 5">
            <a:extLst>
              <a:ext uri="{FF2B5EF4-FFF2-40B4-BE49-F238E27FC236}">
                <a16:creationId xmlns=""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7" name="Cloud Callout 6"/>
          <p:cNvSpPr/>
          <p:nvPr/>
        </p:nvSpPr>
        <p:spPr>
          <a:xfrm>
            <a:off x="838200" y="1020762"/>
            <a:ext cx="7467600" cy="3944533"/>
          </a:xfrm>
          <a:prstGeom prst="cloudCallout">
            <a:avLst>
              <a:gd name="adj1" fmla="val -28327"/>
              <a:gd name="adj2" fmla="val 7019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dirty="0" err="1">
                <a:solidFill>
                  <a:schemeClr val="tx1"/>
                </a:solidFill>
                <a:latin typeface="Times New Roman" pitchFamily="18" charset="0"/>
                <a:cs typeface="Times New Roman" pitchFamily="18" charset="0"/>
              </a:rPr>
              <a:t>Tính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rồi</a:t>
            </a:r>
            <a:r>
              <a:rPr lang="en-US" sz="3200" b="1" dirty="0">
                <a:solidFill>
                  <a:schemeClr val="tx1"/>
                </a:solidFill>
                <a:latin typeface="Times New Roman" pitchFamily="18" charset="0"/>
                <a:cs typeface="Times New Roman" pitchFamily="18" charset="0"/>
              </a:rPr>
              <a:t> so </a:t>
            </a:r>
            <a:r>
              <a:rPr lang="en-US" sz="3200" b="1" dirty="0" err="1">
                <a:solidFill>
                  <a:schemeClr val="tx1"/>
                </a:solidFill>
                <a:latin typeface="Times New Roman" pitchFamily="18" charset="0"/>
                <a:cs typeface="Times New Roman" pitchFamily="18" charset="0"/>
              </a:rPr>
              <a:t>sánh</a:t>
            </a:r>
            <a:r>
              <a:rPr lang="en-US" sz="3200" b="1" dirty="0">
                <a:solidFill>
                  <a:schemeClr val="tx1"/>
                </a:solidFill>
                <a:latin typeface="Times New Roman" pitchFamily="18" charset="0"/>
                <a:cs typeface="Times New Roman" pitchFamily="18" charset="0"/>
              </a:rPr>
              <a:t>:</a:t>
            </a:r>
          </a:p>
          <a:p>
            <a:pPr marL="457200" indent="-457200" eaLnBrk="1" hangingPunct="1">
              <a:buFontTx/>
              <a:buAutoNum type="alphaLcParenR"/>
              <a:defRPr/>
            </a:pPr>
            <a:r>
              <a:rPr lang="en-US" sz="3200" b="1" dirty="0">
                <a:solidFill>
                  <a:schemeClr val="tx1"/>
                </a:solidFill>
                <a:latin typeface="Times New Roman" pitchFamily="18" charset="0"/>
                <a:cs typeface="Times New Roman" pitchFamily="18" charset="0"/>
              </a:rPr>
              <a:t>– (4 + 7)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(-4 – 7)</a:t>
            </a:r>
          </a:p>
          <a:p>
            <a:pPr marL="457200" indent="-457200" eaLnBrk="1" hangingPunct="1">
              <a:buFontTx/>
              <a:buAutoNum type="alphaLcParenR"/>
              <a:defRPr/>
            </a:pPr>
            <a:r>
              <a:rPr lang="en-US" sz="3200" b="1" dirty="0">
                <a:solidFill>
                  <a:schemeClr val="tx1"/>
                </a:solidFill>
                <a:latin typeface="Times New Roman" pitchFamily="18" charset="0"/>
                <a:cs typeface="Times New Roman" pitchFamily="18" charset="0"/>
              </a:rPr>
              <a:t> - (12 – 25)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(-12 + 25)</a:t>
            </a:r>
          </a:p>
        </p:txBody>
      </p:sp>
      <p:pic>
        <p:nvPicPr>
          <p:cNvPr id="8" name="Picture 7"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4932" flipH="1">
            <a:off x="7476705" y="5137411"/>
            <a:ext cx="1447451" cy="1448949"/>
          </a:xfrm>
          <a:prstGeom prst="rect">
            <a:avLst/>
          </a:prstGeom>
        </p:spPr>
      </p:pic>
      <p:sp>
        <p:nvSpPr>
          <p:cNvPr id="10" name="Cloud Callout 9"/>
          <p:cNvSpPr/>
          <p:nvPr/>
        </p:nvSpPr>
        <p:spPr>
          <a:xfrm>
            <a:off x="556437" y="1146479"/>
            <a:ext cx="7772400" cy="3693097"/>
          </a:xfrm>
          <a:prstGeom prst="cloudCallout">
            <a:avLst>
              <a:gd name="adj1" fmla="val 43430"/>
              <a:gd name="adj2" fmla="val 5917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3200" b="1" dirty="0">
                <a:solidFill>
                  <a:schemeClr val="tx1"/>
                </a:solidFill>
                <a:latin typeface="Times New Roman" pitchFamily="18" charset="0"/>
                <a:cs typeface="Times New Roman" pitchFamily="18" charset="0"/>
              </a:rPr>
              <a:t>– (4 + 7) </a:t>
            </a:r>
            <a:r>
              <a:rPr lang="en-US" sz="3200" b="1" dirty="0" smtClean="0">
                <a:solidFill>
                  <a:schemeClr val="tx1"/>
                </a:solidFill>
                <a:latin typeface="Times New Roman" pitchFamily="18" charset="0"/>
                <a:cs typeface="Times New Roman" pitchFamily="18" charset="0"/>
              </a:rPr>
              <a:t>= (- 4 </a:t>
            </a:r>
            <a:r>
              <a:rPr lang="en-US" sz="3200" b="1" dirty="0">
                <a:solidFill>
                  <a:schemeClr val="tx1"/>
                </a:solidFill>
                <a:latin typeface="Times New Roman" pitchFamily="18" charset="0"/>
                <a:cs typeface="Times New Roman" pitchFamily="18" charset="0"/>
              </a:rPr>
              <a:t>– 7</a:t>
            </a:r>
            <a:r>
              <a:rPr lang="en-US" sz="3200" b="1" dirty="0" smtClean="0">
                <a:solidFill>
                  <a:schemeClr val="tx1"/>
                </a:solidFill>
                <a:latin typeface="Times New Roman" pitchFamily="18" charset="0"/>
                <a:cs typeface="Times New Roman" pitchFamily="18" charset="0"/>
              </a:rPr>
              <a:t>) = - 11</a:t>
            </a:r>
            <a:endParaRPr lang="en-US" sz="3200" b="1" dirty="0">
              <a:solidFill>
                <a:schemeClr val="tx1"/>
              </a:solidFill>
              <a:latin typeface="Times New Roman" pitchFamily="18" charset="0"/>
              <a:cs typeface="Times New Roman" pitchFamily="18" charset="0"/>
            </a:endParaRPr>
          </a:p>
          <a:p>
            <a:pPr eaLnBrk="1" hangingPunct="1">
              <a:defRPr/>
            </a:pPr>
            <a:r>
              <a:rPr lang="en-US" sz="3200" b="1" dirty="0" smtClean="0">
                <a:solidFill>
                  <a:schemeClr val="tx1"/>
                </a:solidFill>
                <a:latin typeface="Times New Roman" pitchFamily="18" charset="0"/>
                <a:cs typeface="Times New Roman" pitchFamily="18" charset="0"/>
              </a:rPr>
              <a:t>- </a:t>
            </a:r>
            <a:r>
              <a:rPr lang="en-US" sz="3200" b="1" dirty="0">
                <a:solidFill>
                  <a:schemeClr val="tx1"/>
                </a:solidFill>
                <a:latin typeface="Times New Roman" pitchFamily="18" charset="0"/>
                <a:cs typeface="Times New Roman" pitchFamily="18" charset="0"/>
              </a:rPr>
              <a:t>(12 – 25) </a:t>
            </a:r>
            <a:r>
              <a:rPr lang="en-US" sz="3200" b="1" dirty="0" smtClean="0">
                <a:solidFill>
                  <a:schemeClr val="tx1"/>
                </a:solidFill>
                <a:latin typeface="Times New Roman" pitchFamily="18" charset="0"/>
                <a:cs typeface="Times New Roman" pitchFamily="18" charset="0"/>
              </a:rPr>
              <a:t>= </a:t>
            </a:r>
            <a:r>
              <a:rPr lang="en-US" sz="3200" b="1" dirty="0">
                <a:solidFill>
                  <a:schemeClr val="tx1"/>
                </a:solidFill>
                <a:latin typeface="Times New Roman" pitchFamily="18" charset="0"/>
                <a:cs typeface="Times New Roman" pitchFamily="18" charset="0"/>
              </a:rPr>
              <a:t>(-12 + 25</a:t>
            </a:r>
            <a:r>
              <a:rPr lang="en-US" sz="3200" b="1" dirty="0" smtClean="0">
                <a:solidFill>
                  <a:schemeClr val="tx1"/>
                </a:solidFill>
                <a:latin typeface="Times New Roman" pitchFamily="18" charset="0"/>
                <a:cs typeface="Times New Roman" pitchFamily="18" charset="0"/>
              </a:rPr>
              <a:t>) = 13</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297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Quy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ngoặc</a:t>
            </a:r>
            <a:endParaRPr lang="en-US" sz="2800" b="1" dirty="0">
              <a:latin typeface="Times New Roman" pitchFamily="18" charset="0"/>
              <a:cs typeface="Times New Roman" pitchFamily="18" charset="0"/>
            </a:endParaRPr>
          </a:p>
        </p:txBody>
      </p:sp>
      <p:sp>
        <p:nvSpPr>
          <p:cNvPr id="5"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6" name="Picture 5">
            <a:extLst>
              <a:ext uri="{FF2B5EF4-FFF2-40B4-BE49-F238E27FC236}">
                <a16:creationId xmlns=""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7" name="Cloud Callout 6"/>
          <p:cNvSpPr/>
          <p:nvPr/>
        </p:nvSpPr>
        <p:spPr>
          <a:xfrm>
            <a:off x="838200" y="1020762"/>
            <a:ext cx="7467600" cy="3944533"/>
          </a:xfrm>
          <a:prstGeom prst="cloudCallout">
            <a:avLst>
              <a:gd name="adj1" fmla="val -28327"/>
              <a:gd name="adj2" fmla="val 7019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dirty="0" err="1" smtClean="0">
                <a:solidFill>
                  <a:schemeClr val="tx1"/>
                </a:solidFill>
                <a:latin typeface="Times New Roman" pitchFamily="18" charset="0"/>
                <a:cs typeface="Times New Roman" pitchFamily="18" charset="0"/>
              </a:rPr>
              <a:t>Khi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bỏ</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nếu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đằng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trước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 </a:t>
            </a:r>
            <a:r>
              <a:rPr lang="en-US" sz="3200" b="1" dirty="0" err="1" smtClean="0">
                <a:solidFill>
                  <a:schemeClr val="tx1"/>
                </a:solidFill>
                <a:latin typeface="Times New Roman" pitchFamily="18" charset="0"/>
                <a:cs typeface="Times New Roman" pitchFamily="18" charset="0"/>
              </a:rPr>
              <a:t>thì</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làm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như</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thế</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pic>
        <p:nvPicPr>
          <p:cNvPr id="8" name="Picture 7"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4932" flipH="1">
            <a:off x="7476705" y="5137411"/>
            <a:ext cx="1447451" cy="1448949"/>
          </a:xfrm>
          <a:prstGeom prst="rect">
            <a:avLst/>
          </a:prstGeom>
        </p:spPr>
      </p:pic>
      <p:sp>
        <p:nvSpPr>
          <p:cNvPr id="10" name="Cloud Callout 9"/>
          <p:cNvSpPr/>
          <p:nvPr/>
        </p:nvSpPr>
        <p:spPr>
          <a:xfrm>
            <a:off x="428030" y="1245644"/>
            <a:ext cx="7772400" cy="3693097"/>
          </a:xfrm>
          <a:prstGeom prst="cloudCallout">
            <a:avLst>
              <a:gd name="adj1" fmla="val 43430"/>
              <a:gd name="adj2" fmla="val 5917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pitchFamily="18" charset="0"/>
                <a:cs typeface="Times New Roman" pitchFamily="18" charset="0"/>
              </a:rPr>
              <a:t>Khi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bỏ</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nếu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đằng</a:t>
            </a:r>
            <a:r>
              <a:rPr lang="en-US" sz="3200"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trước</a:t>
            </a:r>
            <a:r>
              <a:rPr lang="en-US" sz="3200" b="1"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b="1" dirty="0">
                <a:solidFill>
                  <a:srgbClr val="FF33CC"/>
                </a:solidFill>
                <a:latin typeface="Times New Roman" pitchFamily="18" charset="0"/>
                <a:cs typeface="Times New Roman" pitchFamily="18" charset="0"/>
              </a:rPr>
              <a:t>“+”</a:t>
            </a:r>
            <a:r>
              <a:rPr lang="en-US" sz="3200" b="1"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thì</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vẫn</a:t>
            </a:r>
            <a:r>
              <a:rPr lang="en-US" sz="3200" dirty="0" smtClean="0">
                <a:solidFill>
                  <a:schemeClr val="tx1"/>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giữ</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nguyên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dấu</a:t>
            </a:r>
            <a:r>
              <a:rPr lang="en-US" sz="3200" b="1" dirty="0" smtClean="0">
                <a:solidFill>
                  <a:srgbClr val="0000FF"/>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của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hạng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trong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ngoặc</a:t>
            </a:r>
            <a:r>
              <a:rPr lang="en-US" sz="3200" dirty="0" smtClean="0">
                <a:solidFill>
                  <a:schemeClr val="tx1"/>
                </a:solidFill>
                <a:latin typeface="Times New Roman" pitchFamily="18" charset="0"/>
                <a:cs typeface="Times New Roman" pitchFamily="18" charset="0"/>
              </a:rPr>
              <a:t> </a:t>
            </a:r>
          </a:p>
          <a:p>
            <a:pPr algn="ctr">
              <a:defRPr/>
            </a:pPr>
            <a:r>
              <a:rPr lang="en-US" sz="3200" b="1" dirty="0" smtClean="0">
                <a:solidFill>
                  <a:srgbClr val="0000FF"/>
                </a:solidFill>
                <a:latin typeface="Times New Roman" pitchFamily="18" charset="0"/>
                <a:cs typeface="Times New Roman" pitchFamily="18" charset="0"/>
              </a:rPr>
              <a:t>+(</a:t>
            </a:r>
            <a:r>
              <a:rPr lang="en-US" sz="3200" b="1" dirty="0">
                <a:solidFill>
                  <a:srgbClr val="0000FF"/>
                </a:solidFill>
                <a:latin typeface="Times New Roman" pitchFamily="18" charset="0"/>
                <a:cs typeface="Times New Roman" pitchFamily="18" charset="0"/>
              </a:rPr>
              <a:t>a + b – c) = a + b – c </a:t>
            </a:r>
          </a:p>
        </p:txBody>
      </p:sp>
    </p:spTree>
    <p:extLst>
      <p:ext uri="{BB962C8B-B14F-4D97-AF65-F5344CB8AC3E}">
        <p14:creationId xmlns:p14="http://schemas.microsoft.com/office/powerpoint/2010/main" val="189695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Quy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ngoặc</a:t>
            </a:r>
            <a:endParaRPr lang="en-US" sz="2800" b="1" dirty="0">
              <a:latin typeface="Times New Roman" pitchFamily="18" charset="0"/>
              <a:cs typeface="Times New Roman" pitchFamily="18" charset="0"/>
            </a:endParaRPr>
          </a:p>
        </p:txBody>
      </p:sp>
      <p:sp>
        <p:nvSpPr>
          <p:cNvPr id="5"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6" name="Picture 5">
            <a:extLst>
              <a:ext uri="{FF2B5EF4-FFF2-40B4-BE49-F238E27FC236}">
                <a16:creationId xmlns=""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7" name="Cloud Callout 6"/>
          <p:cNvSpPr/>
          <p:nvPr/>
        </p:nvSpPr>
        <p:spPr>
          <a:xfrm>
            <a:off x="838200" y="1020762"/>
            <a:ext cx="7467600" cy="3944533"/>
          </a:xfrm>
          <a:prstGeom prst="cloudCallout">
            <a:avLst>
              <a:gd name="adj1" fmla="val -28327"/>
              <a:gd name="adj2" fmla="val 7019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dirty="0" err="1" smtClean="0">
                <a:solidFill>
                  <a:schemeClr val="tx1"/>
                </a:solidFill>
                <a:latin typeface="Times New Roman" pitchFamily="18" charset="0"/>
                <a:cs typeface="Times New Roman" pitchFamily="18" charset="0"/>
              </a:rPr>
              <a:t>Khi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bỏ</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nếu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đằng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trước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 </a:t>
            </a:r>
            <a:r>
              <a:rPr lang="en-US" sz="3200" b="1" dirty="0" err="1" smtClean="0">
                <a:solidFill>
                  <a:schemeClr val="tx1"/>
                </a:solidFill>
                <a:latin typeface="Times New Roman" pitchFamily="18" charset="0"/>
                <a:cs typeface="Times New Roman" pitchFamily="18" charset="0"/>
              </a:rPr>
              <a:t>thì</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làm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như</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thế</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pic>
        <p:nvPicPr>
          <p:cNvPr id="8" name="Picture 7"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4932" flipH="1">
            <a:off x="7476705" y="5137411"/>
            <a:ext cx="1447451" cy="1448949"/>
          </a:xfrm>
          <a:prstGeom prst="rect">
            <a:avLst/>
          </a:prstGeom>
        </p:spPr>
      </p:pic>
      <p:sp>
        <p:nvSpPr>
          <p:cNvPr id="10" name="Cloud Callout 9"/>
          <p:cNvSpPr/>
          <p:nvPr/>
        </p:nvSpPr>
        <p:spPr>
          <a:xfrm>
            <a:off x="685800" y="1050889"/>
            <a:ext cx="7772400" cy="3693097"/>
          </a:xfrm>
          <a:prstGeom prst="cloudCallout">
            <a:avLst>
              <a:gd name="adj1" fmla="val 43430"/>
              <a:gd name="adj2" fmla="val 5917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defRPr/>
            </a:pPr>
            <a:r>
              <a:rPr lang="en-US" sz="3200" dirty="0" err="1">
                <a:solidFill>
                  <a:schemeClr val="tx1"/>
                </a:solidFill>
                <a:latin typeface="Times New Roman" pitchFamily="18" charset="0"/>
                <a:cs typeface="Times New Roman" pitchFamily="18" charset="0"/>
              </a:rPr>
              <a:t>Khi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bỏ</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nếu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đằng</a:t>
            </a:r>
            <a:r>
              <a:rPr lang="en-US" sz="3200"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trước</a:t>
            </a:r>
            <a:r>
              <a:rPr lang="en-US" sz="3200" b="1"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b="1" dirty="0" smtClean="0">
                <a:solidFill>
                  <a:srgbClr val="FF33CC"/>
                </a:solidFill>
                <a:latin typeface="Times New Roman" pitchFamily="18" charset="0"/>
                <a:cs typeface="Times New Roman" pitchFamily="18" charset="0"/>
              </a:rPr>
              <a:t>“-”</a:t>
            </a:r>
            <a:r>
              <a:rPr lang="en-US" sz="3200" b="1"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thì</a:t>
            </a:r>
            <a:r>
              <a:rPr lang="en-US" sz="3200" b="1" dirty="0" smtClean="0">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phải</a:t>
            </a:r>
            <a:r>
              <a:rPr lang="en-US" sz="3200" dirty="0">
                <a:solidFill>
                  <a:schemeClr val="tx1"/>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đổi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dấu</a:t>
            </a:r>
            <a:r>
              <a:rPr lang="en-US" sz="3200" b="1" dirty="0">
                <a:solidFill>
                  <a:srgbClr val="0000FF"/>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a:t>
            </a:r>
          </a:p>
          <a:p>
            <a:pPr algn="just" eaLnBrk="1" hangingPunct="1">
              <a:defRPr/>
            </a:pPr>
            <a:r>
              <a:rPr lang="en-US" sz="3200" b="1" dirty="0">
                <a:solidFill>
                  <a:srgbClr val="0000FF"/>
                </a:solidFill>
                <a:latin typeface="Times New Roman" pitchFamily="18" charset="0"/>
                <a:cs typeface="Times New Roman" pitchFamily="18" charset="0"/>
              </a:rPr>
              <a:t>  </a:t>
            </a:r>
            <a:r>
              <a:rPr lang="en-US" sz="3200" b="1" dirty="0" smtClean="0">
                <a:solidFill>
                  <a:srgbClr val="0000FF"/>
                </a:solidFill>
                <a:latin typeface="Times New Roman" pitchFamily="18" charset="0"/>
                <a:cs typeface="Times New Roman" pitchFamily="18" charset="0"/>
              </a:rPr>
              <a:t> - (</a:t>
            </a:r>
            <a:r>
              <a:rPr lang="en-US" sz="3200" b="1" dirty="0">
                <a:solidFill>
                  <a:srgbClr val="0000FF"/>
                </a:solidFill>
                <a:latin typeface="Times New Roman" pitchFamily="18" charset="0"/>
                <a:cs typeface="Times New Roman" pitchFamily="18" charset="0"/>
              </a:rPr>
              <a:t>a + b – c) = </a:t>
            </a:r>
            <a:r>
              <a:rPr lang="en-US" sz="3200" b="1" dirty="0" smtClean="0">
                <a:solidFill>
                  <a:srgbClr val="0000FF"/>
                </a:solidFill>
                <a:latin typeface="Times New Roman" pitchFamily="18" charset="0"/>
                <a:cs typeface="Times New Roman" pitchFamily="18" charset="0"/>
              </a:rPr>
              <a:t>- a </a:t>
            </a:r>
            <a:r>
              <a:rPr lang="en-US" sz="3200" b="1" dirty="0">
                <a:solidFill>
                  <a:srgbClr val="0000FF"/>
                </a:solidFill>
                <a:latin typeface="Times New Roman" pitchFamily="18" charset="0"/>
                <a:cs typeface="Times New Roman" pitchFamily="18" charset="0"/>
              </a:rPr>
              <a:t>– b + c</a:t>
            </a:r>
          </a:p>
        </p:txBody>
      </p:sp>
    </p:spTree>
    <p:extLst>
      <p:ext uri="{BB962C8B-B14F-4D97-AF65-F5344CB8AC3E}">
        <p14:creationId xmlns:p14="http://schemas.microsoft.com/office/powerpoint/2010/main" val="322941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0242" name="Picture 2" descr="Download Nông trại vui vẻ - Game trồng rau, hoa quả trên mobile -taimi"/>
          <p:cNvPicPr>
            <a:picLocks noChangeAspect="1" noChangeArrowheads="1"/>
          </p:cNvPicPr>
          <p:nvPr/>
        </p:nvPicPr>
        <p:blipFill rotWithShape="1">
          <a:blip r:embed="rId3">
            <a:extLst>
              <a:ext uri="{28A0092B-C50C-407E-A947-70E740481C1C}">
                <a14:useLocalDpi xmlns:a14="http://schemas.microsoft.com/office/drawing/2010/main" val="0"/>
              </a:ext>
            </a:extLst>
          </a:blip>
          <a:srcRect b="12599"/>
          <a:stretch/>
        </p:blipFill>
        <p:spPr bwMode="auto">
          <a:xfrm>
            <a:off x="12404" y="0"/>
            <a:ext cx="9274199" cy="693420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
          <p:cNvSpPr/>
          <p:nvPr/>
        </p:nvSpPr>
        <p:spPr>
          <a:xfrm>
            <a:off x="762000" y="0"/>
            <a:ext cx="6533200" cy="1107955"/>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0" u="none" strike="noStrike" cap="none" dirty="0" err="1">
                <a:solidFill>
                  <a:srgbClr val="DF322D"/>
                </a:solidFill>
                <a:latin typeface="Times New Roman" pitchFamily="18" charset="0"/>
                <a:ea typeface="Calibri"/>
                <a:cs typeface="Times New Roman" pitchFamily="18" charset="0"/>
                <a:sym typeface="Calibri"/>
              </a:rPr>
              <a:t>Trò</a:t>
            </a:r>
            <a:r>
              <a:rPr lang="en-US" sz="6600" b="1" i="0" u="none" strike="noStrike" cap="none" dirty="0">
                <a:solidFill>
                  <a:srgbClr val="DF322D"/>
                </a:solidFill>
                <a:latin typeface="Times New Roman" pitchFamily="18" charset="0"/>
                <a:ea typeface="Calibri"/>
                <a:cs typeface="Times New Roman" pitchFamily="18" charset="0"/>
                <a:sym typeface="Calibri"/>
              </a:rPr>
              <a:t> </a:t>
            </a:r>
            <a:r>
              <a:rPr lang="en-US" sz="6600" b="1" i="0" u="none" strike="noStrike" cap="none" dirty="0" err="1">
                <a:solidFill>
                  <a:srgbClr val="DF322D"/>
                </a:solidFill>
                <a:latin typeface="Times New Roman" pitchFamily="18" charset="0"/>
                <a:ea typeface="Calibri"/>
                <a:cs typeface="Times New Roman" pitchFamily="18" charset="0"/>
                <a:sym typeface="Calibri"/>
              </a:rPr>
              <a:t>chơi</a:t>
            </a:r>
            <a:r>
              <a:rPr lang="en-US" sz="6600" b="1" i="0" u="none" strike="noStrike" cap="none" dirty="0">
                <a:solidFill>
                  <a:srgbClr val="DF322D"/>
                </a:solidFill>
                <a:latin typeface="Times New Roman" pitchFamily="18" charset="0"/>
                <a:ea typeface="Calibri"/>
                <a:cs typeface="Times New Roman" pitchFamily="18" charset="0"/>
                <a:sym typeface="Calibri"/>
              </a:rPr>
              <a:t> </a:t>
            </a:r>
            <a:r>
              <a:rPr lang="en-US" sz="6600" b="1" dirty="0" err="1">
                <a:solidFill>
                  <a:srgbClr val="DF322D"/>
                </a:solidFill>
                <a:latin typeface="Times New Roman" pitchFamily="18" charset="0"/>
                <a:ea typeface="Calibri"/>
                <a:cs typeface="Times New Roman" pitchFamily="18" charset="0"/>
                <a:sym typeface="Calibri"/>
              </a:rPr>
              <a:t>t</a:t>
            </a:r>
            <a:r>
              <a:rPr lang="en-US" sz="6600" b="1" i="0" u="none" strike="noStrike" cap="none" dirty="0" err="1" smtClean="0">
                <a:solidFill>
                  <a:srgbClr val="DF322D"/>
                </a:solidFill>
                <a:latin typeface="Times New Roman" pitchFamily="18" charset="0"/>
                <a:ea typeface="Calibri"/>
                <a:cs typeface="Times New Roman" pitchFamily="18" charset="0"/>
                <a:sym typeface="Calibri"/>
              </a:rPr>
              <a:t>ưới</a:t>
            </a:r>
            <a:r>
              <a:rPr lang="en-US" sz="6600" b="1" i="0" u="none" strike="noStrike" cap="none" dirty="0" smtClean="0">
                <a:solidFill>
                  <a:srgbClr val="DF322D"/>
                </a:solidFill>
                <a:latin typeface="Times New Roman" pitchFamily="18" charset="0"/>
                <a:ea typeface="Calibri"/>
                <a:cs typeface="Times New Roman" pitchFamily="18" charset="0"/>
                <a:sym typeface="Calibri"/>
              </a:rPr>
              <a:t> </a:t>
            </a:r>
            <a:r>
              <a:rPr lang="en-US" sz="6600" b="1" i="0" u="none" strike="noStrike" cap="none" dirty="0" err="1">
                <a:solidFill>
                  <a:srgbClr val="DF322D"/>
                </a:solidFill>
                <a:latin typeface="Times New Roman" pitchFamily="18" charset="0"/>
                <a:ea typeface="Calibri"/>
                <a:cs typeface="Times New Roman" pitchFamily="18" charset="0"/>
                <a:sym typeface="Calibri"/>
              </a:rPr>
              <a:t>hoa</a:t>
            </a:r>
            <a:endParaRPr sz="6600" b="1" i="0" u="none" strike="noStrike" cap="none" dirty="0">
              <a:solidFill>
                <a:srgbClr val="DF322D"/>
              </a:solidFill>
              <a:latin typeface="Times New Roman" pitchFamily="18" charset="0"/>
              <a:ea typeface="Calibri"/>
              <a:cs typeface="Times New Roman" pitchFamily="18" charset="0"/>
              <a:sym typeface="Calibri"/>
            </a:endParaRPr>
          </a:p>
        </p:txBody>
      </p:sp>
      <p:pic>
        <p:nvPicPr>
          <p:cNvPr id="85" name="Google Shape;85;p1">
            <a:hlinkClick r:id="rId4" action="ppaction://hlinksldjump"/>
          </p:cNvPr>
          <p:cNvPicPr preferRelativeResize="0"/>
          <p:nvPr/>
        </p:nvPicPr>
        <p:blipFill rotWithShape="1">
          <a:blip r:embed="rId5">
            <a:alphaModFix/>
          </a:blip>
          <a:srcRect l="43329" t="19446"/>
          <a:stretch/>
        </p:blipFill>
        <p:spPr>
          <a:xfrm>
            <a:off x="3276600" y="2667000"/>
            <a:ext cx="2357024" cy="3350350"/>
          </a:xfrm>
          <a:prstGeom prst="roundRect">
            <a:avLst>
              <a:gd name="adj" fmla="val 16667"/>
            </a:avLst>
          </a:prstGeom>
          <a:noFill/>
          <a:ln>
            <a:noFill/>
          </a:ln>
        </p:spPr>
      </p:pic>
    </p:spTree>
    <p:extLst>
      <p:ext uri="{BB962C8B-B14F-4D97-AF65-F5344CB8AC3E}">
        <p14:creationId xmlns:p14="http://schemas.microsoft.com/office/powerpoint/2010/main" val="10585007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0" y="20749"/>
            <a:ext cx="9144000" cy="6858000"/>
          </a:xfrm>
          <a:prstGeom prst="rect">
            <a:avLst/>
          </a:prstGeom>
          <a:noFill/>
          <a:ln>
            <a:noFill/>
          </a:ln>
        </p:spPr>
      </p:pic>
      <p:pic>
        <p:nvPicPr>
          <p:cNvPr id="95" name="Google Shape;95;p2"/>
          <p:cNvPicPr preferRelativeResize="0"/>
          <p:nvPr/>
        </p:nvPicPr>
        <p:blipFill rotWithShape="1">
          <a:blip r:embed="rId4">
            <a:alphaModFix/>
          </a:blip>
          <a:srcRect/>
          <a:stretch/>
        </p:blipFill>
        <p:spPr>
          <a:xfrm>
            <a:off x="215884" y="3449749"/>
            <a:ext cx="1000125" cy="2157413"/>
          </a:xfrm>
          <a:prstGeom prst="rect">
            <a:avLst/>
          </a:prstGeom>
          <a:noFill/>
          <a:ln>
            <a:noFill/>
          </a:ln>
        </p:spPr>
      </p:pic>
      <p:pic>
        <p:nvPicPr>
          <p:cNvPr id="96" name="Google Shape;96;p2"/>
          <p:cNvPicPr preferRelativeResize="0"/>
          <p:nvPr/>
        </p:nvPicPr>
        <p:blipFill rotWithShape="1">
          <a:blip r:embed="rId5">
            <a:alphaModFix/>
          </a:blip>
          <a:srcRect/>
          <a:stretch/>
        </p:blipFill>
        <p:spPr>
          <a:xfrm>
            <a:off x="2620226" y="3587491"/>
            <a:ext cx="1030287" cy="2182813"/>
          </a:xfrm>
          <a:prstGeom prst="rect">
            <a:avLst/>
          </a:prstGeom>
          <a:noFill/>
          <a:ln>
            <a:noFill/>
          </a:ln>
        </p:spPr>
      </p:pic>
      <p:pic>
        <p:nvPicPr>
          <p:cNvPr id="97" name="Google Shape;97;p2"/>
          <p:cNvPicPr preferRelativeResize="0"/>
          <p:nvPr/>
        </p:nvPicPr>
        <p:blipFill rotWithShape="1">
          <a:blip r:embed="rId6">
            <a:alphaModFix/>
          </a:blip>
          <a:srcRect/>
          <a:stretch/>
        </p:blipFill>
        <p:spPr>
          <a:xfrm>
            <a:off x="4781562" y="3018496"/>
            <a:ext cx="1700213" cy="2352675"/>
          </a:xfrm>
          <a:prstGeom prst="rect">
            <a:avLst/>
          </a:prstGeom>
          <a:noFill/>
          <a:ln>
            <a:noFill/>
          </a:ln>
        </p:spPr>
      </p:pic>
      <p:pic>
        <p:nvPicPr>
          <p:cNvPr id="98" name="Google Shape;98;p2"/>
          <p:cNvPicPr preferRelativeResize="0"/>
          <p:nvPr/>
        </p:nvPicPr>
        <p:blipFill rotWithShape="1">
          <a:blip r:embed="rId7">
            <a:alphaModFix/>
          </a:blip>
          <a:srcRect/>
          <a:stretch/>
        </p:blipFill>
        <p:spPr>
          <a:xfrm>
            <a:off x="1468098" y="5013601"/>
            <a:ext cx="1000125" cy="2084387"/>
          </a:xfrm>
          <a:prstGeom prst="rect">
            <a:avLst/>
          </a:prstGeom>
          <a:noFill/>
          <a:ln>
            <a:noFill/>
          </a:ln>
        </p:spPr>
      </p:pic>
      <p:pic>
        <p:nvPicPr>
          <p:cNvPr id="101" name="Google Shape;101;p2">
            <a:hlinkClick r:id="rId8" action="ppaction://hlinksldjump"/>
          </p:cNvPr>
          <p:cNvPicPr preferRelativeResize="0"/>
          <p:nvPr/>
        </p:nvPicPr>
        <p:blipFill rotWithShape="1">
          <a:blip r:embed="rId9">
            <a:alphaModFix/>
          </a:blip>
          <a:srcRect l="43329" t="19446"/>
          <a:stretch/>
        </p:blipFill>
        <p:spPr>
          <a:xfrm>
            <a:off x="6096000" y="3276600"/>
            <a:ext cx="2357024" cy="3350350"/>
          </a:xfrm>
          <a:prstGeom prst="roundRect">
            <a:avLst>
              <a:gd name="adj" fmla="val 16667"/>
            </a:avLst>
          </a:prstGeom>
          <a:noFill/>
          <a:ln>
            <a:noFill/>
          </a:ln>
        </p:spPr>
      </p:pic>
      <p:pic>
        <p:nvPicPr>
          <p:cNvPr id="102" name="Google Shape;102;p2">
            <a:hlinkClick r:id="rId10" action="ppaction://hlinksldjump"/>
          </p:cNvPr>
          <p:cNvPicPr preferRelativeResize="0"/>
          <p:nvPr/>
        </p:nvPicPr>
        <p:blipFill rotWithShape="1">
          <a:blip r:embed="rId11">
            <a:alphaModFix/>
          </a:blip>
          <a:srcRect/>
          <a:stretch/>
        </p:blipFill>
        <p:spPr>
          <a:xfrm>
            <a:off x="215884" y="3458275"/>
            <a:ext cx="1000125" cy="2157413"/>
          </a:xfrm>
          <a:prstGeom prst="rect">
            <a:avLst/>
          </a:prstGeom>
          <a:noFill/>
          <a:ln>
            <a:noFill/>
          </a:ln>
        </p:spPr>
      </p:pic>
      <p:pic>
        <p:nvPicPr>
          <p:cNvPr id="103" name="Google Shape;103;p2">
            <a:hlinkClick r:id="rId12" action="ppaction://hlinksldjump"/>
          </p:cNvPr>
          <p:cNvPicPr preferRelativeResize="0"/>
          <p:nvPr/>
        </p:nvPicPr>
        <p:blipFill rotWithShape="1">
          <a:blip r:embed="rId13">
            <a:alphaModFix/>
          </a:blip>
          <a:srcRect/>
          <a:stretch/>
        </p:blipFill>
        <p:spPr>
          <a:xfrm>
            <a:off x="2620226" y="3596017"/>
            <a:ext cx="1030287" cy="2182813"/>
          </a:xfrm>
          <a:prstGeom prst="rect">
            <a:avLst/>
          </a:prstGeom>
          <a:noFill/>
          <a:ln>
            <a:noFill/>
          </a:ln>
        </p:spPr>
      </p:pic>
      <p:pic>
        <p:nvPicPr>
          <p:cNvPr id="104" name="Google Shape;104;p2">
            <a:hlinkClick r:id="rId14" action="ppaction://hlinksldjump"/>
          </p:cNvPr>
          <p:cNvPicPr preferRelativeResize="0"/>
          <p:nvPr/>
        </p:nvPicPr>
        <p:blipFill rotWithShape="1">
          <a:blip r:embed="rId15">
            <a:alphaModFix/>
          </a:blip>
          <a:srcRect/>
          <a:stretch/>
        </p:blipFill>
        <p:spPr>
          <a:xfrm>
            <a:off x="4781562" y="3027022"/>
            <a:ext cx="1700213" cy="2352675"/>
          </a:xfrm>
          <a:prstGeom prst="rect">
            <a:avLst/>
          </a:prstGeom>
          <a:noFill/>
          <a:ln>
            <a:noFill/>
          </a:ln>
        </p:spPr>
      </p:pic>
      <p:pic>
        <p:nvPicPr>
          <p:cNvPr id="105" name="Google Shape;105;p2">
            <a:hlinkClick r:id="rId16" action="ppaction://hlinksldjump"/>
          </p:cNvPr>
          <p:cNvPicPr preferRelativeResize="0"/>
          <p:nvPr/>
        </p:nvPicPr>
        <p:blipFill rotWithShape="1">
          <a:blip r:embed="rId17">
            <a:alphaModFix/>
          </a:blip>
          <a:srcRect/>
          <a:stretch/>
        </p:blipFill>
        <p:spPr>
          <a:xfrm>
            <a:off x="1468097" y="5038410"/>
            <a:ext cx="1000125" cy="2084387"/>
          </a:xfrm>
          <a:prstGeom prst="rect">
            <a:avLst/>
          </a:prstGeom>
          <a:noFill/>
          <a:ln>
            <a:noFill/>
          </a:ln>
        </p:spPr>
      </p:pic>
      <p:sp>
        <p:nvSpPr>
          <p:cNvPr id="108" name="Google Shape;108;p2"/>
          <p:cNvSpPr/>
          <p:nvPr/>
        </p:nvSpPr>
        <p:spPr>
          <a:xfrm>
            <a:off x="3899564" y="42778"/>
            <a:ext cx="5164422" cy="2090078"/>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Times New Roman" pitchFamily="18" charset="0"/>
                <a:ea typeface="Calibri"/>
                <a:cs typeface="Times New Roman" pitchFamily="18" charset="0"/>
                <a:sym typeface="Calibri"/>
              </a:rPr>
              <a:t>Mình tưới chậu hoa nào đây? </a:t>
            </a:r>
            <a:endParaRPr sz="4000" b="0" i="0" u="none" strike="noStrike" cap="none">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34885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
                                        </p:tgtEl>
                                      </p:cBhvr>
                                    </p:animEffect>
                                    <p:set>
                                      <p:cBhvr>
                                        <p:cTn id="7" dur="1" fill="hold">
                                          <p:stCondLst>
                                            <p:cond delay="2000"/>
                                          </p:stCondLst>
                                        </p:cTn>
                                        <p:tgtEl>
                                          <p:spTgt spid="102"/>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2000"/>
                                        <p:tgtEl>
                                          <p:spTgt spid="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103"/>
                                        </p:tgtEl>
                                      </p:cBhvr>
                                    </p:animEffect>
                                    <p:set>
                                      <p:cBhvr>
                                        <p:cTn id="16" dur="1" fill="hold">
                                          <p:stCondLst>
                                            <p:cond delay="2000"/>
                                          </p:stCondLst>
                                        </p:cTn>
                                        <p:tgtEl>
                                          <p:spTgt spid="103"/>
                                        </p:tgtEl>
                                        <p:attrNameLst>
                                          <p:attrName>style.visibility</p:attrName>
                                        </p:attrNameLst>
                                      </p:cBhvr>
                                      <p:to>
                                        <p:strVal val="hidden"/>
                                      </p:to>
                                    </p:se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0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04"/>
                                        </p:tgtEl>
                                      </p:cBhvr>
                                    </p:animEffect>
                                    <p:set>
                                      <p:cBhvr>
                                        <p:cTn id="25" dur="1" fill="hold">
                                          <p:stCondLst>
                                            <p:cond delay="2000"/>
                                          </p:stCondLst>
                                        </p:cTn>
                                        <p:tgtEl>
                                          <p:spTgt spid="104"/>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200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105"/>
                                        </p:tgtEl>
                                      </p:cBhvr>
                                    </p:animEffect>
                                    <p:set>
                                      <p:cBhvr>
                                        <p:cTn id="34" dur="1" fill="hold">
                                          <p:stCondLst>
                                            <p:cond delay="2000"/>
                                          </p:stCondLst>
                                        </p:cTn>
                                        <p:tgtEl>
                                          <p:spTgt spid="105"/>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smtClean="0">
                <a:latin typeface="Times New Roman" pitchFamily="18" charset="0"/>
                <a:cs typeface="Times New Roman" pitchFamily="18" charset="0"/>
              </a:rPr>
              <a:t>(36 + </a:t>
            </a:r>
            <a:r>
              <a:rPr lang="en-US" sz="3200" b="1" dirty="0">
                <a:latin typeface="Times New Roman" pitchFamily="18" charset="0"/>
                <a:cs typeface="Times New Roman" pitchFamily="18" charset="0"/>
              </a:rPr>
              <a:t>6) + (10 – 36 – 6)</a:t>
            </a:r>
          </a:p>
        </p:txBody>
      </p:sp>
      <p:sp>
        <p:nvSpPr>
          <p:cNvPr id="115" name="Google Shape;115;p3"/>
          <p:cNvSpPr/>
          <p:nvPr/>
        </p:nvSpPr>
        <p:spPr>
          <a:xfrm>
            <a:off x="1154237" y="3962400"/>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smtClean="0">
                <a:latin typeface="Times New Roman" pitchFamily="18" charset="0"/>
                <a:cs typeface="Times New Roman" pitchFamily="18" charset="0"/>
              </a:rPr>
              <a:t>(36 + </a:t>
            </a:r>
            <a:r>
              <a:rPr lang="en-US" sz="4000" b="1" dirty="0">
                <a:latin typeface="Times New Roman" pitchFamily="18" charset="0"/>
                <a:cs typeface="Times New Roman" pitchFamily="18" charset="0"/>
              </a:rPr>
              <a:t>6) + (10 – 36 – 6</a:t>
            </a:r>
            <a:r>
              <a:rPr lang="en-US" sz="4000" b="1" dirty="0" smtClean="0">
                <a:latin typeface="Times New Roman" pitchFamily="18" charset="0"/>
                <a:cs typeface="Times New Roman" pitchFamily="18" charset="0"/>
              </a:rPr>
              <a:t>)</a:t>
            </a:r>
          </a:p>
          <a:p>
            <a:pPr eaLnBrk="1" hangingPunct="1"/>
            <a:r>
              <a:rPr lang="en-US" sz="4000" b="1" dirty="0" smtClean="0">
                <a:latin typeface="Times New Roman" pitchFamily="18" charset="0"/>
                <a:cs typeface="Times New Roman" pitchFamily="18" charset="0"/>
              </a:rPr>
              <a:t>= 36 + 6 + 10 – 36 – 6 </a:t>
            </a:r>
          </a:p>
          <a:p>
            <a:pPr eaLnBrk="1" hangingPunct="1"/>
            <a:r>
              <a:rPr lang="en-US" sz="4000" b="1" dirty="0" smtClean="0">
                <a:latin typeface="Times New Roman" pitchFamily="18" charset="0"/>
                <a:cs typeface="Times New Roman" pitchFamily="18" charset="0"/>
              </a:rPr>
              <a:t>= 36 – 36 + 6 – 6 + 10 = 10</a:t>
            </a:r>
            <a:endParaRPr lang="en-US" sz="4000" b="1" dirty="0">
              <a:latin typeface="Times New Roman" pitchFamily="18" charset="0"/>
              <a:cs typeface="Times New Roman" pitchFamily="18" charset="0"/>
            </a:endParaRP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70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a:latin typeface="Times New Roman" pitchFamily="18" charset="0"/>
                <a:cs typeface="Times New Roman" pitchFamily="18" charset="0"/>
              </a:rPr>
              <a:t>(219 – 42) – 219 </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115" name="Google Shape;115;p3"/>
          <p:cNvSpPr/>
          <p:nvPr/>
        </p:nvSpPr>
        <p:spPr>
          <a:xfrm>
            <a:off x="1154237" y="3988981"/>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smtClean="0">
                <a:latin typeface="Times New Roman" pitchFamily="18" charset="0"/>
                <a:cs typeface="Times New Roman" pitchFamily="18" charset="0"/>
              </a:rPr>
              <a:t>(</a:t>
            </a:r>
            <a:r>
              <a:rPr lang="en-US" sz="4000" b="1" dirty="0">
                <a:latin typeface="Times New Roman" pitchFamily="18" charset="0"/>
                <a:cs typeface="Times New Roman" pitchFamily="18" charset="0"/>
              </a:rPr>
              <a:t>219 – 42) – 219 </a:t>
            </a:r>
            <a:endParaRPr lang="en-US" sz="4000" b="1" dirty="0" smtClean="0">
              <a:latin typeface="Times New Roman" pitchFamily="18" charset="0"/>
              <a:cs typeface="Times New Roman" pitchFamily="18" charset="0"/>
            </a:endParaRPr>
          </a:p>
          <a:p>
            <a:pPr eaLnBrk="1" hangingPunct="1"/>
            <a:r>
              <a:rPr lang="en-US" sz="4000" b="1" dirty="0" smtClean="0">
                <a:latin typeface="Times New Roman" pitchFamily="18" charset="0"/>
                <a:cs typeface="Times New Roman" pitchFamily="18" charset="0"/>
              </a:rPr>
              <a:t>= 219 – 219 – 42 = - 42 </a:t>
            </a: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a:latin typeface="Times New Roman" pitchFamily="18" charset="0"/>
                <a:cs typeface="Times New Roman" pitchFamily="18" charset="0"/>
              </a:rPr>
              <a:t>(77 + 22 – 65) – (67 + 12 – 75)</a:t>
            </a:r>
          </a:p>
        </p:txBody>
      </p:sp>
      <p:sp>
        <p:nvSpPr>
          <p:cNvPr id="115" name="Google Shape;115;p3"/>
          <p:cNvSpPr/>
          <p:nvPr/>
        </p:nvSpPr>
        <p:spPr>
          <a:xfrm>
            <a:off x="1154237" y="3988981"/>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smtClean="0">
                <a:latin typeface="Times New Roman" pitchFamily="18" charset="0"/>
                <a:cs typeface="Times New Roman" pitchFamily="18" charset="0"/>
              </a:rPr>
              <a:t>= 77 </a:t>
            </a:r>
            <a:r>
              <a:rPr lang="en-US" sz="4000" b="1" dirty="0">
                <a:latin typeface="Times New Roman" pitchFamily="18" charset="0"/>
                <a:cs typeface="Times New Roman" pitchFamily="18" charset="0"/>
              </a:rPr>
              <a:t>+ 22 – 65 – 67 –  12 + </a:t>
            </a:r>
            <a:r>
              <a:rPr lang="en-US" sz="4000" b="1" dirty="0" smtClean="0">
                <a:latin typeface="Times New Roman" pitchFamily="18" charset="0"/>
                <a:cs typeface="Times New Roman" pitchFamily="18" charset="0"/>
              </a:rPr>
              <a:t>75</a:t>
            </a:r>
          </a:p>
          <a:p>
            <a:r>
              <a:rPr lang="en-US" sz="4000" b="1" dirty="0" smtClean="0">
                <a:latin typeface="Times New Roman" pitchFamily="18" charset="0"/>
                <a:cs typeface="Times New Roman" pitchFamily="18" charset="0"/>
              </a:rPr>
              <a:t>= </a:t>
            </a:r>
            <a:r>
              <a:rPr lang="en-US" sz="4000" b="1" dirty="0">
                <a:latin typeface="Times New Roman" pitchFamily="18" charset="0"/>
                <a:cs typeface="Times New Roman" pitchFamily="18" charset="0"/>
              </a:rPr>
              <a:t>77 – 67 + 22 – 12 – 65  + </a:t>
            </a:r>
            <a:r>
              <a:rPr lang="en-US" sz="4000" b="1" dirty="0" smtClean="0">
                <a:latin typeface="Times New Roman" pitchFamily="18" charset="0"/>
                <a:cs typeface="Times New Roman" pitchFamily="18" charset="0"/>
              </a:rPr>
              <a:t>75</a:t>
            </a:r>
          </a:p>
          <a:p>
            <a:r>
              <a:rPr lang="en-US" sz="4000" b="1" dirty="0" smtClean="0">
                <a:latin typeface="Times New Roman" pitchFamily="18" charset="0"/>
                <a:cs typeface="Times New Roman" pitchFamily="18" charset="0"/>
              </a:rPr>
              <a:t>= </a:t>
            </a:r>
            <a:r>
              <a:rPr lang="en-US" sz="4000" b="1" dirty="0">
                <a:latin typeface="Times New Roman" pitchFamily="18" charset="0"/>
                <a:cs typeface="Times New Roman" pitchFamily="18" charset="0"/>
              </a:rPr>
              <a:t>10 + 10 + 10 = </a:t>
            </a:r>
            <a:r>
              <a:rPr lang="en-US" sz="4000" b="1" dirty="0" smtClean="0">
                <a:latin typeface="Times New Roman" pitchFamily="18" charset="0"/>
                <a:cs typeface="Times New Roman" pitchFamily="18" charset="0"/>
              </a:rPr>
              <a:t>30</a:t>
            </a:r>
            <a:endParaRPr lang="en-US" sz="4000" b="1" dirty="0">
              <a:latin typeface="Times New Roman" pitchFamily="18" charset="0"/>
              <a:cs typeface="Times New Roman" pitchFamily="18" charset="0"/>
            </a:endParaRP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2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a:latin typeface="Times New Roman" pitchFamily="18" charset="0"/>
                <a:cs typeface="Times New Roman" pitchFamily="18" charset="0"/>
              </a:rPr>
              <a:t>–(-21 + 43 + 7) – (11 – 53 – 17)</a:t>
            </a:r>
          </a:p>
        </p:txBody>
      </p:sp>
      <p:sp>
        <p:nvSpPr>
          <p:cNvPr id="115" name="Google Shape;115;p3"/>
          <p:cNvSpPr/>
          <p:nvPr/>
        </p:nvSpPr>
        <p:spPr>
          <a:xfrm>
            <a:off x="1154237" y="3988981"/>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a:latin typeface="Times New Roman" pitchFamily="18" charset="0"/>
                <a:cs typeface="Times New Roman" pitchFamily="18" charset="0"/>
              </a:rPr>
              <a:t>= 21 –  43 –  7 – 11 + 53 + 17</a:t>
            </a:r>
          </a:p>
          <a:p>
            <a:pPr eaLnBrk="1" hangingPunct="1"/>
            <a:r>
              <a:rPr lang="en-US" sz="4000" b="1" dirty="0">
                <a:latin typeface="Times New Roman" pitchFamily="18" charset="0"/>
                <a:cs typeface="Times New Roman" pitchFamily="18" charset="0"/>
              </a:rPr>
              <a:t>= 21 – 11 – 43 + 53 – 7 + 17</a:t>
            </a:r>
          </a:p>
          <a:p>
            <a:pPr eaLnBrk="1" hangingPunct="1"/>
            <a:r>
              <a:rPr lang="en-US" sz="4000" b="1" dirty="0">
                <a:latin typeface="Times New Roman" pitchFamily="18" charset="0"/>
                <a:cs typeface="Times New Roman" pitchFamily="18" charset="0"/>
              </a:rPr>
              <a:t>= 10 + 10 + 10 = 30</a:t>
            </a: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10 loại cây cảnh trồng trong nhà vừa đẹp vừa giúp lọc không khí cực tốt -  VietNam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62582"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429000" y="1828800"/>
            <a:ext cx="1828800" cy="14478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itchFamily="18" charset="0"/>
                <a:cs typeface="Times New Roman" pitchFamily="18" charset="0"/>
              </a:rPr>
              <a:t>Phép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cộng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phép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nguyên</a:t>
            </a:r>
            <a:endParaRPr lang="en-US" sz="2400" b="1" dirty="0">
              <a:solidFill>
                <a:srgbClr val="FF0000"/>
              </a:solidFill>
              <a:latin typeface="Times New Roman" pitchFamily="18" charset="0"/>
              <a:cs typeface="Times New Roman" pitchFamily="18" charset="0"/>
            </a:endParaRPr>
          </a:p>
        </p:txBody>
      </p:sp>
      <p:cxnSp>
        <p:nvCxnSpPr>
          <p:cNvPr id="38" name="Straight Arrow Connector 37"/>
          <p:cNvCxnSpPr>
            <a:stCxn id="3" idx="0"/>
          </p:cNvCxnSpPr>
          <p:nvPr/>
        </p:nvCxnSpPr>
        <p:spPr>
          <a:xfrm flipV="1">
            <a:off x="4343400" y="1143000"/>
            <a:ext cx="0" cy="6858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94445" y="421758"/>
            <a:ext cx="1752600"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Tính</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chất</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của</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phép</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công</a:t>
            </a:r>
            <a:r>
              <a:rPr lang="en-US" b="1" dirty="0" smtClean="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p:txBody>
      </p:sp>
      <p:cxnSp>
        <p:nvCxnSpPr>
          <p:cNvPr id="41" name="Straight Arrow Connector 40"/>
          <p:cNvCxnSpPr>
            <a:stCxn id="39" idx="1"/>
          </p:cNvCxnSpPr>
          <p:nvPr/>
        </p:nvCxnSpPr>
        <p:spPr>
          <a:xfrm flipH="1">
            <a:off x="2590800" y="764658"/>
            <a:ext cx="80364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33400" y="388974"/>
            <a:ext cx="2094614"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Tính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chất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giao</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hoán</a:t>
            </a:r>
            <a:r>
              <a:rPr lang="en-US" b="1" dirty="0" smtClean="0">
                <a:solidFill>
                  <a:schemeClr val="tx1"/>
                </a:solidFill>
                <a:latin typeface="Times New Roman" pitchFamily="18" charset="0"/>
                <a:cs typeface="Times New Roman" pitchFamily="18" charset="0"/>
              </a:rPr>
              <a:t>: a + b = b+ a</a:t>
            </a:r>
            <a:endParaRPr lang="en-US" b="1" dirty="0">
              <a:solidFill>
                <a:schemeClr val="tx1"/>
              </a:solidFill>
              <a:latin typeface="Times New Roman" pitchFamily="18" charset="0"/>
              <a:cs typeface="Times New Roman" pitchFamily="18" charset="0"/>
            </a:endParaRPr>
          </a:p>
        </p:txBody>
      </p:sp>
      <p:sp>
        <p:nvSpPr>
          <p:cNvPr id="45" name="Rounded Rectangle 44"/>
          <p:cNvSpPr/>
          <p:nvPr/>
        </p:nvSpPr>
        <p:spPr>
          <a:xfrm>
            <a:off x="519223" y="1523114"/>
            <a:ext cx="2362200"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Tính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chất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kết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hợp</a:t>
            </a:r>
            <a:r>
              <a:rPr lang="en-US" b="1" dirty="0" smtClean="0">
                <a:solidFill>
                  <a:schemeClr val="tx1"/>
                </a:solidFill>
                <a:latin typeface="Times New Roman" pitchFamily="18" charset="0"/>
                <a:cs typeface="Times New Roman" pitchFamily="18" charset="0"/>
              </a:rPr>
              <a:t>:</a:t>
            </a:r>
          </a:p>
          <a:p>
            <a:pPr algn="ctr"/>
            <a:r>
              <a:rPr lang="en-US" b="1" dirty="0" smtClean="0">
                <a:solidFill>
                  <a:schemeClr val="tx1"/>
                </a:solidFill>
                <a:latin typeface="Times New Roman" pitchFamily="18" charset="0"/>
                <a:cs typeface="Times New Roman" pitchFamily="18" charset="0"/>
              </a:rPr>
              <a:t> (a + b) +c = a + (</a:t>
            </a:r>
            <a:r>
              <a:rPr lang="en-US" b="1" dirty="0" err="1" smtClean="0">
                <a:solidFill>
                  <a:schemeClr val="tx1"/>
                </a:solidFill>
                <a:latin typeface="Times New Roman" pitchFamily="18" charset="0"/>
                <a:cs typeface="Times New Roman" pitchFamily="18" charset="0"/>
              </a:rPr>
              <a:t>b+c</a:t>
            </a:r>
            <a:r>
              <a:rPr lang="en-US" b="1" dirty="0" smtClean="0">
                <a:solidFill>
                  <a:schemeClr val="tx1"/>
                </a:solidFill>
                <a:latin typeface="Times New Roman" pitchFamily="18" charset="0"/>
                <a:cs typeface="Times New Roman" pitchFamily="18" charset="0"/>
              </a:rPr>
              <a:t>)</a:t>
            </a:r>
            <a:endParaRPr lang="en-US" b="1" dirty="0">
              <a:solidFill>
                <a:schemeClr val="tx1"/>
              </a:solidFill>
              <a:latin typeface="Times New Roman" pitchFamily="18" charset="0"/>
              <a:cs typeface="Times New Roman" pitchFamily="18" charset="0"/>
            </a:endParaRPr>
          </a:p>
        </p:txBody>
      </p:sp>
      <p:cxnSp>
        <p:nvCxnSpPr>
          <p:cNvPr id="43" name="Straight Arrow Connector 42"/>
          <p:cNvCxnSpPr/>
          <p:nvPr/>
        </p:nvCxnSpPr>
        <p:spPr>
          <a:xfrm flipH="1">
            <a:off x="2860159" y="1107558"/>
            <a:ext cx="873641" cy="7212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257800" y="1874874"/>
            <a:ext cx="533400" cy="67782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5181600" y="1189074"/>
            <a:ext cx="1990281"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Cộng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hai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số</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nguyên</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cùng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dấu</a:t>
            </a:r>
            <a:endParaRPr lang="en-US" b="1" dirty="0">
              <a:solidFill>
                <a:srgbClr val="0000FF"/>
              </a:solidFill>
              <a:latin typeface="Times New Roman" pitchFamily="18" charset="0"/>
              <a:cs typeface="Times New Roman" pitchFamily="18" charset="0"/>
            </a:endParaRPr>
          </a:p>
        </p:txBody>
      </p:sp>
      <p:sp>
        <p:nvSpPr>
          <p:cNvPr id="56" name="Rounded Rectangle 55"/>
          <p:cNvSpPr/>
          <p:nvPr/>
        </p:nvSpPr>
        <p:spPr>
          <a:xfrm>
            <a:off x="6934200" y="152400"/>
            <a:ext cx="1752600" cy="9046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âm</a:t>
            </a:r>
            <a:endParaRPr lang="en-US" b="1" dirty="0" smtClean="0">
              <a:solidFill>
                <a:schemeClr val="tx1"/>
              </a:solidFill>
              <a:latin typeface="Times New Roman" pitchFamily="18" charset="0"/>
              <a:cs typeface="Times New Roman" pitchFamily="18" charset="0"/>
            </a:endParaRPr>
          </a:p>
          <a:p>
            <a:pPr algn="ctr"/>
            <a:r>
              <a:rPr lang="en-US" b="1" dirty="0" smtClean="0">
                <a:solidFill>
                  <a:schemeClr val="tx1"/>
                </a:solidFill>
                <a:latin typeface="Times New Roman" pitchFamily="18" charset="0"/>
                <a:cs typeface="Times New Roman" pitchFamily="18" charset="0"/>
              </a:rPr>
              <a:t>(-5) +(-15) =-20</a:t>
            </a:r>
            <a:endParaRPr lang="en-US" b="1" dirty="0">
              <a:solidFill>
                <a:schemeClr val="tx1"/>
              </a:solidFill>
              <a:latin typeface="Times New Roman" pitchFamily="18" charset="0"/>
              <a:cs typeface="Times New Roman" pitchFamily="18" charset="0"/>
            </a:endParaRPr>
          </a:p>
        </p:txBody>
      </p:sp>
      <p:cxnSp>
        <p:nvCxnSpPr>
          <p:cNvPr id="55" name="Straight Arrow Connector 54"/>
          <p:cNvCxnSpPr>
            <a:stCxn id="51" idx="3"/>
          </p:cNvCxnSpPr>
          <p:nvPr/>
        </p:nvCxnSpPr>
        <p:spPr>
          <a:xfrm flipV="1">
            <a:off x="7171881" y="1065914"/>
            <a:ext cx="410019" cy="4660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7324060" y="1676400"/>
            <a:ext cx="1752600" cy="876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dương</a:t>
            </a:r>
            <a:endParaRPr lang="en-US" b="1" dirty="0" smtClean="0">
              <a:solidFill>
                <a:schemeClr val="tx1"/>
              </a:solidFill>
              <a:latin typeface="Times New Roman" pitchFamily="18" charset="0"/>
              <a:cs typeface="Times New Roman" pitchFamily="18" charset="0"/>
            </a:endParaRPr>
          </a:p>
          <a:p>
            <a:pPr algn="ctr"/>
            <a:r>
              <a:rPr lang="en-US" b="1" dirty="0" smtClean="0">
                <a:solidFill>
                  <a:schemeClr val="tx1"/>
                </a:solidFill>
                <a:latin typeface="Times New Roman" pitchFamily="18" charset="0"/>
                <a:cs typeface="Times New Roman" pitchFamily="18" charset="0"/>
              </a:rPr>
              <a:t>21 + 9 = 30</a:t>
            </a:r>
            <a:endParaRPr lang="en-US" b="1" dirty="0">
              <a:solidFill>
                <a:schemeClr val="tx1"/>
              </a:solidFill>
              <a:latin typeface="Times New Roman" pitchFamily="18" charset="0"/>
              <a:cs typeface="Times New Roman" pitchFamily="18" charset="0"/>
            </a:endParaRPr>
          </a:p>
        </p:txBody>
      </p:sp>
      <p:cxnSp>
        <p:nvCxnSpPr>
          <p:cNvPr id="60" name="Straight Arrow Connector 59"/>
          <p:cNvCxnSpPr>
            <a:stCxn id="51" idx="3"/>
          </p:cNvCxnSpPr>
          <p:nvPr/>
        </p:nvCxnSpPr>
        <p:spPr>
          <a:xfrm>
            <a:off x="7171881" y="1531974"/>
            <a:ext cx="909638" cy="1714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5733607" y="2819400"/>
            <a:ext cx="1990281"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Cộng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hai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số</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nguyên</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khác</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dấu</a:t>
            </a:r>
            <a:endParaRPr lang="en-US" b="1" dirty="0">
              <a:solidFill>
                <a:srgbClr val="0000FF"/>
              </a:solidFill>
              <a:latin typeface="Times New Roman" pitchFamily="18" charset="0"/>
              <a:cs typeface="Times New Roman" pitchFamily="18" charset="0"/>
            </a:endParaRPr>
          </a:p>
        </p:txBody>
      </p:sp>
      <p:cxnSp>
        <p:nvCxnSpPr>
          <p:cNvPr id="35842" name="Straight Arrow Connector 35841"/>
          <p:cNvCxnSpPr>
            <a:stCxn id="3" idx="3"/>
          </p:cNvCxnSpPr>
          <p:nvPr/>
        </p:nvCxnSpPr>
        <p:spPr>
          <a:xfrm>
            <a:off x="5257800" y="2552700"/>
            <a:ext cx="1371600" cy="2667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7086379" y="3810000"/>
            <a:ext cx="1990281"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đối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nhau</a:t>
            </a:r>
            <a:r>
              <a:rPr lang="en-US" b="1" dirty="0" smtClean="0">
                <a:solidFill>
                  <a:schemeClr val="tx1"/>
                </a:solidFill>
                <a:latin typeface="Times New Roman" pitchFamily="18" charset="0"/>
                <a:cs typeface="Times New Roman" pitchFamily="18" charset="0"/>
              </a:rPr>
              <a:t>: 9 + (-9)=0</a:t>
            </a:r>
            <a:endParaRPr lang="en-US" b="1" dirty="0">
              <a:solidFill>
                <a:schemeClr val="tx1"/>
              </a:solidFill>
              <a:latin typeface="Times New Roman" pitchFamily="18" charset="0"/>
              <a:cs typeface="Times New Roman" pitchFamily="18" charset="0"/>
            </a:endParaRPr>
          </a:p>
        </p:txBody>
      </p:sp>
      <p:cxnSp>
        <p:nvCxnSpPr>
          <p:cNvPr id="35844" name="Straight Arrow Connector 35843"/>
          <p:cNvCxnSpPr>
            <a:stCxn id="67" idx="2"/>
            <a:endCxn id="70" idx="0"/>
          </p:cNvCxnSpPr>
          <p:nvPr/>
        </p:nvCxnSpPr>
        <p:spPr>
          <a:xfrm>
            <a:off x="6728748" y="3505200"/>
            <a:ext cx="1352772"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4800601" y="3810000"/>
            <a:ext cx="2135372"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khác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không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đối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nhau</a:t>
            </a:r>
            <a:endParaRPr lang="en-US" b="1" dirty="0" smtClean="0">
              <a:solidFill>
                <a:schemeClr val="tx1"/>
              </a:solidFill>
              <a:latin typeface="Times New Roman" pitchFamily="18" charset="0"/>
              <a:cs typeface="Times New Roman" pitchFamily="18" charset="0"/>
            </a:endParaRPr>
          </a:p>
          <a:p>
            <a:pPr algn="ctr"/>
            <a:r>
              <a:rPr lang="en-US" b="1" dirty="0" smtClean="0">
                <a:solidFill>
                  <a:schemeClr val="tx1"/>
                </a:solidFill>
                <a:latin typeface="Times New Roman" pitchFamily="18" charset="0"/>
                <a:cs typeface="Times New Roman" pitchFamily="18" charset="0"/>
              </a:rPr>
              <a:t>(-18) + 8 = -10</a:t>
            </a:r>
            <a:endParaRPr lang="en-US" b="1" dirty="0">
              <a:solidFill>
                <a:schemeClr val="tx1"/>
              </a:solidFill>
              <a:latin typeface="Times New Roman" pitchFamily="18" charset="0"/>
              <a:cs typeface="Times New Roman" pitchFamily="18" charset="0"/>
            </a:endParaRPr>
          </a:p>
        </p:txBody>
      </p:sp>
      <p:cxnSp>
        <p:nvCxnSpPr>
          <p:cNvPr id="35846" name="Straight Arrow Connector 35845"/>
          <p:cNvCxnSpPr>
            <a:stCxn id="67" idx="2"/>
            <a:endCxn id="73" idx="0"/>
          </p:cNvCxnSpPr>
          <p:nvPr/>
        </p:nvCxnSpPr>
        <p:spPr>
          <a:xfrm flipH="1">
            <a:off x="5868287" y="3505200"/>
            <a:ext cx="860461"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52400" y="2590800"/>
            <a:ext cx="2729023" cy="8382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Phép</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trừ</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hai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số</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nguyên</a:t>
            </a:r>
            <a:r>
              <a:rPr lang="en-US" b="1" dirty="0" smtClean="0">
                <a:solidFill>
                  <a:srgbClr val="0000FF"/>
                </a:solidFill>
                <a:latin typeface="Times New Roman" pitchFamily="18" charset="0"/>
                <a:cs typeface="Times New Roman" pitchFamily="18" charset="0"/>
              </a:rPr>
              <a:t>: </a:t>
            </a:r>
          </a:p>
          <a:p>
            <a:pPr algn="ctr"/>
            <a:r>
              <a:rPr lang="en-US" b="1" dirty="0" smtClean="0">
                <a:solidFill>
                  <a:srgbClr val="0000FF"/>
                </a:solidFill>
                <a:latin typeface="Times New Roman" pitchFamily="18" charset="0"/>
                <a:cs typeface="Times New Roman" pitchFamily="18" charset="0"/>
              </a:rPr>
              <a:t>24 – 34 = -(34 – 24) =-10</a:t>
            </a:r>
            <a:endParaRPr lang="en-US" b="1" dirty="0">
              <a:solidFill>
                <a:srgbClr val="0000FF"/>
              </a:solidFill>
              <a:latin typeface="Times New Roman" pitchFamily="18" charset="0"/>
              <a:cs typeface="Times New Roman" pitchFamily="18" charset="0"/>
            </a:endParaRPr>
          </a:p>
        </p:txBody>
      </p:sp>
      <p:cxnSp>
        <p:nvCxnSpPr>
          <p:cNvPr id="35848" name="Straight Arrow Connector 35847"/>
          <p:cNvCxnSpPr/>
          <p:nvPr/>
        </p:nvCxnSpPr>
        <p:spPr>
          <a:xfrm flipH="1">
            <a:off x="2881423" y="2895600"/>
            <a:ext cx="547577"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2057400" y="3886200"/>
            <a:ext cx="2340935"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latin typeface="Times New Roman" pitchFamily="18" charset="0"/>
                <a:cs typeface="Times New Roman" pitchFamily="18" charset="0"/>
              </a:rPr>
              <a:t>Qui </a:t>
            </a:r>
            <a:r>
              <a:rPr lang="en-US" b="1" dirty="0" err="1" smtClean="0">
                <a:solidFill>
                  <a:srgbClr val="0000FF"/>
                </a:solidFill>
                <a:latin typeface="Times New Roman" pitchFamily="18" charset="0"/>
                <a:cs typeface="Times New Roman" pitchFamily="18" charset="0"/>
              </a:rPr>
              <a:t>tắc</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dấu</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ngoặc</a:t>
            </a:r>
            <a:endParaRPr lang="en-US" b="1" dirty="0">
              <a:solidFill>
                <a:srgbClr val="0000FF"/>
              </a:solidFill>
              <a:latin typeface="Times New Roman" pitchFamily="18" charset="0"/>
              <a:cs typeface="Times New Roman" pitchFamily="18" charset="0"/>
            </a:endParaRPr>
          </a:p>
        </p:txBody>
      </p:sp>
      <p:cxnSp>
        <p:nvCxnSpPr>
          <p:cNvPr id="35850" name="Straight Arrow Connector 35849"/>
          <p:cNvCxnSpPr/>
          <p:nvPr/>
        </p:nvCxnSpPr>
        <p:spPr>
          <a:xfrm flipH="1">
            <a:off x="3394445" y="3276600"/>
            <a:ext cx="966676" cy="6096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289735" y="5248053"/>
            <a:ext cx="2257648" cy="990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Có</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r>
              <a:rPr lang="en-US" b="1" dirty="0" smtClean="0">
                <a:solidFill>
                  <a:schemeClr val="tx1"/>
                </a:solidFill>
                <a:latin typeface="Times New Roman" pitchFamily="18" charset="0"/>
                <a:cs typeface="Times New Roman" pitchFamily="18" charset="0"/>
              </a:rPr>
              <a:t> “+” </a:t>
            </a:r>
            <a:r>
              <a:rPr lang="en-US" b="1" dirty="0" err="1" smtClean="0">
                <a:solidFill>
                  <a:schemeClr val="tx1"/>
                </a:solidFill>
                <a:latin typeface="Times New Roman" pitchFamily="18" charset="0"/>
                <a:cs typeface="Times New Roman" pitchFamily="18" charset="0"/>
              </a:rPr>
              <a:t>đằng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trước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giữ</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endParaRPr lang="en-US" b="1" dirty="0">
              <a:solidFill>
                <a:schemeClr val="tx1"/>
              </a:solidFill>
              <a:latin typeface="Times New Roman" pitchFamily="18" charset="0"/>
              <a:cs typeface="Times New Roman" pitchFamily="18" charset="0"/>
            </a:endParaRPr>
          </a:p>
        </p:txBody>
      </p:sp>
      <p:sp>
        <p:nvSpPr>
          <p:cNvPr id="85" name="Rounded Rectangle 84"/>
          <p:cNvSpPr/>
          <p:nvPr/>
        </p:nvSpPr>
        <p:spPr>
          <a:xfrm>
            <a:off x="2955850" y="5376529"/>
            <a:ext cx="2257648" cy="990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Có</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r>
              <a:rPr lang="en-US" b="1" dirty="0" smtClean="0">
                <a:solidFill>
                  <a:schemeClr val="tx1"/>
                </a:solidFill>
                <a:latin typeface="Times New Roman" pitchFamily="18" charset="0"/>
                <a:cs typeface="Times New Roman" pitchFamily="18" charset="0"/>
              </a:rPr>
              <a:t> “ - ” </a:t>
            </a:r>
            <a:r>
              <a:rPr lang="en-US" b="1" dirty="0" err="1" smtClean="0">
                <a:solidFill>
                  <a:schemeClr val="tx1"/>
                </a:solidFill>
                <a:latin typeface="Times New Roman" pitchFamily="18" charset="0"/>
                <a:cs typeface="Times New Roman" pitchFamily="18" charset="0"/>
              </a:rPr>
              <a:t>đằng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trước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thay</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đổi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endParaRPr lang="en-US" b="1" dirty="0">
              <a:solidFill>
                <a:schemeClr val="tx1"/>
              </a:solidFill>
              <a:latin typeface="Times New Roman" pitchFamily="18" charset="0"/>
              <a:cs typeface="Times New Roman" pitchFamily="18" charset="0"/>
            </a:endParaRPr>
          </a:p>
        </p:txBody>
      </p:sp>
      <p:cxnSp>
        <p:nvCxnSpPr>
          <p:cNvPr id="35854" name="Straight Arrow Connector 35853"/>
          <p:cNvCxnSpPr>
            <a:stCxn id="79" idx="2"/>
            <a:endCxn id="84" idx="0"/>
          </p:cNvCxnSpPr>
          <p:nvPr/>
        </p:nvCxnSpPr>
        <p:spPr>
          <a:xfrm flipH="1">
            <a:off x="1418559" y="4572000"/>
            <a:ext cx="1809309" cy="6760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856" name="Straight Arrow Connector 35855"/>
          <p:cNvCxnSpPr>
            <a:stCxn id="79" idx="2"/>
            <a:endCxn id="85" idx="0"/>
          </p:cNvCxnSpPr>
          <p:nvPr/>
        </p:nvCxnSpPr>
        <p:spPr>
          <a:xfrm>
            <a:off x="3227868" y="4572000"/>
            <a:ext cx="856806" cy="80452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 name="Google Shape;101;p2">
            <a:hlinkClick r:id="rId3" action="ppaction://hlinksldjump"/>
          </p:cNvPr>
          <p:cNvPicPr preferRelativeResize="0"/>
          <p:nvPr/>
        </p:nvPicPr>
        <p:blipFill rotWithShape="1">
          <a:blip r:embed="rId4">
            <a:alphaModFix/>
          </a:blip>
          <a:srcRect l="43329" t="19446"/>
          <a:stretch/>
        </p:blipFill>
        <p:spPr>
          <a:xfrm>
            <a:off x="5373280" y="4986964"/>
            <a:ext cx="1773201" cy="2141678"/>
          </a:xfrm>
          <a:prstGeom prst="roundRect">
            <a:avLst>
              <a:gd name="adj" fmla="val 16667"/>
            </a:avLst>
          </a:prstGeom>
          <a:noFill/>
          <a:ln>
            <a:noFill/>
          </a:ln>
        </p:spPr>
      </p:pic>
    </p:spTree>
    <p:extLst>
      <p:ext uri="{BB962C8B-B14F-4D97-AF65-F5344CB8AC3E}">
        <p14:creationId xmlns:p14="http://schemas.microsoft.com/office/powerpoint/2010/main" val="10924041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842"/>
                                        </p:tgtEl>
                                        <p:attrNameLst>
                                          <p:attrName>style.visibility</p:attrName>
                                        </p:attrNameLst>
                                      </p:cBhvr>
                                      <p:to>
                                        <p:strVal val="visible"/>
                                      </p:to>
                                    </p:set>
                                    <p:animEffect transition="in" filter="barn(inVertical)">
                                      <p:cBhvr>
                                        <p:cTn id="17" dur="500"/>
                                        <p:tgtEl>
                                          <p:spTgt spid="358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down)">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barn(inVertic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inVertical)">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down)">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5846"/>
                                        </p:tgtEl>
                                        <p:attrNameLst>
                                          <p:attrName>style.visibility</p:attrName>
                                        </p:attrNameLst>
                                      </p:cBhvr>
                                      <p:to>
                                        <p:strVal val="visible"/>
                                      </p:to>
                                    </p:set>
                                    <p:animEffect transition="in" filter="barn(inVertical)">
                                      <p:cBhvr>
                                        <p:cTn id="52" dur="500"/>
                                        <p:tgtEl>
                                          <p:spTgt spid="358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wipe(down)">
                                      <p:cBhvr>
                                        <p:cTn id="57" dur="5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5844"/>
                                        </p:tgtEl>
                                        <p:attrNameLst>
                                          <p:attrName>style.visibility</p:attrName>
                                        </p:attrNameLst>
                                      </p:cBhvr>
                                      <p:to>
                                        <p:strVal val="visible"/>
                                      </p:to>
                                    </p:set>
                                    <p:animEffect transition="in" filter="barn(inVertical)">
                                      <p:cBhvr>
                                        <p:cTn id="62" dur="500"/>
                                        <p:tgtEl>
                                          <p:spTgt spid="358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inVertic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down)">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arn(inVertical)">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barn(inVertical)">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down)">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down)">
                                      <p:cBhvr>
                                        <p:cTn id="97" dur="5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35848"/>
                                        </p:tgtEl>
                                        <p:attrNameLst>
                                          <p:attrName>style.visibility</p:attrName>
                                        </p:attrNameLst>
                                      </p:cBhvr>
                                      <p:to>
                                        <p:strVal val="visible"/>
                                      </p:to>
                                    </p:set>
                                    <p:animEffect transition="in" filter="barn(inVertical)">
                                      <p:cBhvr>
                                        <p:cTn id="102" dur="500"/>
                                        <p:tgtEl>
                                          <p:spTgt spid="35848"/>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circle(in)">
                                      <p:cBhvr>
                                        <p:cTn id="107" dur="20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35850"/>
                                        </p:tgtEl>
                                        <p:attrNameLst>
                                          <p:attrName>style.visibility</p:attrName>
                                        </p:attrNameLst>
                                      </p:cBhvr>
                                      <p:to>
                                        <p:strVal val="visible"/>
                                      </p:to>
                                    </p:set>
                                    <p:animEffect transition="in" filter="barn(inVertical)">
                                      <p:cBhvr>
                                        <p:cTn id="112" dur="500"/>
                                        <p:tgtEl>
                                          <p:spTgt spid="3585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animEffect transition="in" filter="wipe(down)">
                                      <p:cBhvr>
                                        <p:cTn id="117" dur="500"/>
                                        <p:tgtEl>
                                          <p:spTgt spid="7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35854"/>
                                        </p:tgtEl>
                                        <p:attrNameLst>
                                          <p:attrName>style.visibility</p:attrName>
                                        </p:attrNameLst>
                                      </p:cBhvr>
                                      <p:to>
                                        <p:strVal val="visible"/>
                                      </p:to>
                                    </p:set>
                                    <p:animEffect transition="in" filter="barn(inVertical)">
                                      <p:cBhvr>
                                        <p:cTn id="122" dur="500"/>
                                        <p:tgtEl>
                                          <p:spTgt spid="3585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
                                        </p:tgtEl>
                                        <p:attrNameLst>
                                          <p:attrName>style.visibility</p:attrName>
                                        </p:attrNameLst>
                                      </p:cBhvr>
                                      <p:to>
                                        <p:strVal val="visible"/>
                                      </p:to>
                                    </p:set>
                                    <p:animEffect transition="in" filter="wipe(down)">
                                      <p:cBhvr>
                                        <p:cTn id="127" dur="500"/>
                                        <p:tgtEl>
                                          <p:spTgt spid="84"/>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5856"/>
                                        </p:tgtEl>
                                        <p:attrNameLst>
                                          <p:attrName>style.visibility</p:attrName>
                                        </p:attrNameLst>
                                      </p:cBhvr>
                                      <p:to>
                                        <p:strVal val="visible"/>
                                      </p:to>
                                    </p:set>
                                    <p:animEffect transition="in" filter="barn(inVertical)">
                                      <p:cBhvr>
                                        <p:cTn id="132" dur="500"/>
                                        <p:tgtEl>
                                          <p:spTgt spid="3585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ipe(down)">
                                      <p:cBhvr>
                                        <p:cTn id="1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P spid="44" grpId="0" animBg="1"/>
      <p:bldP spid="45" grpId="0" animBg="1"/>
      <p:bldP spid="51" grpId="0" animBg="1"/>
      <p:bldP spid="56" grpId="0" animBg="1"/>
      <p:bldP spid="59" grpId="0" animBg="1"/>
      <p:bldP spid="67" grpId="0" animBg="1"/>
      <p:bldP spid="70" grpId="0" animBg="1"/>
      <p:bldP spid="73" grpId="0" animBg="1"/>
      <p:bldP spid="76" grpId="0" animBg="1"/>
      <p:bldP spid="79" grpId="0" animBg="1"/>
      <p:bldP spid="84"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1717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75 + 25</a:t>
            </a:r>
            <a:endParaRPr lang="en-US" sz="3200" b="1" dirty="0">
              <a:latin typeface="Times New Roman" pitchFamily="18" charset="0"/>
              <a:cs typeface="Times New Roman" pitchFamily="18" charset="0"/>
            </a:endParaRPr>
          </a:p>
          <a:p>
            <a:pPr fontAlgn="auto">
              <a:spcBef>
                <a:spcPts val="0"/>
              </a:spcBef>
              <a:spcAft>
                <a:spcPts val="0"/>
              </a:spcAft>
              <a:defRPr/>
            </a:pPr>
            <a:endParaRPr lang="en-US" sz="3200" b="1" dirty="0">
              <a:solidFill>
                <a:schemeClr val="bg1"/>
              </a:solidFill>
              <a:latin typeface="Times New Roman" pitchFamily="18" charset="0"/>
              <a:cs typeface="Times New Roman" pitchFamily="18" charset="0"/>
            </a:endParaRPr>
          </a:p>
        </p:txBody>
      </p:sp>
      <p:sp>
        <p:nvSpPr>
          <p:cNvPr id="5" name="Rectangle 4"/>
          <p:cNvSpPr/>
          <p:nvPr/>
        </p:nvSpPr>
        <p:spPr>
          <a:xfrm>
            <a:off x="1828800" y="4419600"/>
            <a:ext cx="5129212" cy="116046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75 + 25 = 100</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142743" y="3013075"/>
            <a:ext cx="8858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một cái bắt tay của bạn bên cạnh</a:t>
            </a:r>
          </a:p>
        </p:txBody>
      </p:sp>
      <p:sp>
        <p:nvSpPr>
          <p:cNvPr id="2" name="5-Point Star 1">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303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3022600" y="93663"/>
            <a:ext cx="2717800" cy="584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solidFill>
                  <a:schemeClr val="bg1"/>
                </a:solidFill>
                <a:latin typeface="Times New Roman" pitchFamily="18" charset="0"/>
                <a:cs typeface="Times New Roman" pitchFamily="18" charset="0"/>
              </a:rPr>
              <a:t>LUYỆN TẬP</a:t>
            </a:r>
          </a:p>
        </p:txBody>
      </p:sp>
      <p:sp>
        <p:nvSpPr>
          <p:cNvPr id="11" name="TextBox 4"/>
          <p:cNvSpPr txBox="1">
            <a:spLocks noChangeArrowheads="1"/>
          </p:cNvSpPr>
          <p:nvPr/>
        </p:nvSpPr>
        <p:spPr bwMode="auto">
          <a:xfrm>
            <a:off x="457200" y="677863"/>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u="sng" dirty="0" err="1">
                <a:latin typeface="Times New Roman" pitchFamily="18" charset="0"/>
                <a:cs typeface="Times New Roman" pitchFamily="18" charset="0"/>
              </a:rPr>
              <a:t>Bài</a:t>
            </a:r>
            <a:r>
              <a:rPr lang="en-US" sz="2400" b="1" u="sng" dirty="0">
                <a:latin typeface="Times New Roman" pitchFamily="18" charset="0"/>
                <a:cs typeface="Times New Roman" pitchFamily="18" charset="0"/>
              </a:rPr>
              <a:t> 1</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phép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tìm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 ở </a:t>
            </a:r>
            <a:r>
              <a:rPr lang="en-US" sz="2400" b="1" dirty="0" err="1">
                <a:latin typeface="Times New Roman" pitchFamily="18" charset="0"/>
                <a:cs typeface="Times New Roman" pitchFamily="18" charset="0"/>
              </a:rPr>
              <a:t>bảng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4056187152"/>
              </p:ext>
            </p:extLst>
          </p:nvPr>
        </p:nvGraphicFramePr>
        <p:xfrm>
          <a:off x="457200" y="2057400"/>
          <a:ext cx="8229600" cy="3962400"/>
        </p:xfrm>
        <a:graphic>
          <a:graphicData uri="http://schemas.openxmlformats.org/drawingml/2006/table">
            <a:tbl>
              <a:tblPr firstRow="1" bandRow="1">
                <a:tableStyleId>{5C22544A-7EE6-4342-B048-85BDC9FD1C3A}</a:tableStyleId>
              </a:tblPr>
              <a:tblGrid>
                <a:gridCol w="2743200"/>
                <a:gridCol w="2743200"/>
                <a:gridCol w="2743200"/>
              </a:tblGrid>
              <a:tr h="792480">
                <a:tc>
                  <a:txBody>
                    <a:bodyPr/>
                    <a:lstStyle/>
                    <a:p>
                      <a:pPr algn="ctr"/>
                      <a:r>
                        <a:rPr lang="en-US" sz="2800" b="1" dirty="0" smtClean="0">
                          <a:latin typeface="Times New Roman" pitchFamily="18" charset="0"/>
                          <a:cs typeface="Times New Roman" pitchFamily="18" charset="0"/>
                        </a:rPr>
                        <a:t>a</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800" b="1" dirty="0" smtClean="0">
                          <a:latin typeface="Times New Roman" pitchFamily="18" charset="0"/>
                          <a:cs typeface="Times New Roman" pitchFamily="18" charset="0"/>
                        </a:rPr>
                        <a:t>b</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800" b="1" dirty="0" err="1" smtClean="0">
                          <a:latin typeface="Times New Roman" pitchFamily="18" charset="0"/>
                          <a:cs typeface="Times New Roman" pitchFamily="18" charset="0"/>
                        </a:rPr>
                        <a:t>Dấu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baseline="0" dirty="0" smtClean="0">
                          <a:latin typeface="Times New Roman" pitchFamily="18" charset="0"/>
                          <a:cs typeface="Times New Roman" pitchFamily="18" charset="0"/>
                        </a:rPr>
                        <a:t> (a + b)</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792480">
                <a:tc>
                  <a:txBody>
                    <a:bodyPr/>
                    <a:lstStyle/>
                    <a:p>
                      <a:pPr algn="ctr"/>
                      <a:r>
                        <a:rPr lang="en-US" sz="2800" b="1" dirty="0" smtClean="0">
                          <a:latin typeface="Times New Roman" pitchFamily="18" charset="0"/>
                          <a:cs typeface="Times New Roman" pitchFamily="18" charset="0"/>
                        </a:rPr>
                        <a:t>25</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46</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2480">
                <a:tc>
                  <a:txBody>
                    <a:bodyPr/>
                    <a:lstStyle/>
                    <a:p>
                      <a:pPr algn="ctr"/>
                      <a:r>
                        <a:rPr lang="en-US" sz="2800" b="1" dirty="0" smtClean="0">
                          <a:latin typeface="Times New Roman" pitchFamily="18" charset="0"/>
                          <a:cs typeface="Times New Roman" pitchFamily="18" charset="0"/>
                        </a:rPr>
                        <a:t>-51</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-37</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2480">
                <a:tc>
                  <a:txBody>
                    <a:bodyPr/>
                    <a:lstStyle/>
                    <a:p>
                      <a:pPr algn="ctr"/>
                      <a:r>
                        <a:rPr lang="en-US" sz="2800" b="1" dirty="0" smtClean="0">
                          <a:latin typeface="Times New Roman" pitchFamily="18" charset="0"/>
                          <a:cs typeface="Times New Roman" pitchFamily="18" charset="0"/>
                        </a:rPr>
                        <a:t>-234</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112</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2480">
                <a:tc>
                  <a:txBody>
                    <a:bodyPr/>
                    <a:lstStyle/>
                    <a:p>
                      <a:pPr algn="ctr"/>
                      <a:r>
                        <a:rPr lang="en-US" sz="2800" b="1" dirty="0" smtClean="0">
                          <a:latin typeface="Times New Roman" pitchFamily="18" charset="0"/>
                          <a:cs typeface="Times New Roman" pitchFamily="18" charset="0"/>
                        </a:rPr>
                        <a:t>2027</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-2021</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0" name="TextBox 4"/>
          <p:cNvSpPr txBox="1">
            <a:spLocks noChangeArrowheads="1"/>
          </p:cNvSpPr>
          <p:nvPr/>
        </p:nvSpPr>
        <p:spPr bwMode="auto">
          <a:xfrm>
            <a:off x="6896100" y="2882900"/>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a:t>
            </a:r>
          </a:p>
        </p:txBody>
      </p:sp>
      <p:sp>
        <p:nvSpPr>
          <p:cNvPr id="71" name="TextBox 4"/>
          <p:cNvSpPr txBox="1">
            <a:spLocks noChangeArrowheads="1"/>
          </p:cNvSpPr>
          <p:nvPr/>
        </p:nvSpPr>
        <p:spPr bwMode="auto">
          <a:xfrm>
            <a:off x="6896100" y="3695700"/>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 </a:t>
            </a:r>
          </a:p>
        </p:txBody>
      </p:sp>
      <p:sp>
        <p:nvSpPr>
          <p:cNvPr id="72" name="TextBox 4"/>
          <p:cNvSpPr txBox="1">
            <a:spLocks noChangeArrowheads="1"/>
          </p:cNvSpPr>
          <p:nvPr/>
        </p:nvSpPr>
        <p:spPr bwMode="auto">
          <a:xfrm>
            <a:off x="6896986" y="4495413"/>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 </a:t>
            </a:r>
          </a:p>
        </p:txBody>
      </p:sp>
      <p:sp>
        <p:nvSpPr>
          <p:cNvPr id="73" name="TextBox 4"/>
          <p:cNvSpPr txBox="1">
            <a:spLocks noChangeArrowheads="1"/>
          </p:cNvSpPr>
          <p:nvPr/>
        </p:nvSpPr>
        <p:spPr bwMode="auto">
          <a:xfrm>
            <a:off x="6896986" y="5257800"/>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arn(inVertical)">
                                      <p:cBhvr>
                                        <p:cTn id="17" dur="500"/>
                                        <p:tgtEl>
                                          <p:spTgt spid="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barn(inVertical)">
                                      <p:cBhvr>
                                        <p:cTn id="22" dur="500"/>
                                        <p:tgtEl>
                                          <p:spTgt spid="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barn(inVertical)">
                                      <p:cBhvr>
                                        <p:cTn id="27" dur="500"/>
                                        <p:tgtEl>
                                          <p:spTgt spid="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barn(inVertical)">
                                      <p:cBhvr>
                                        <p:cTn id="3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0" grpId="0" animBg="1"/>
      <p:bldP spid="71" grpId="0" animBg="1"/>
      <p:bldP spid="72" grpId="0" animBg="1"/>
      <p:bldP spid="7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229470" y="728667"/>
            <a:ext cx="5673172" cy="5292154"/>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 y="948"/>
            <a:ext cx="9140452"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3649" y="739513"/>
            <a:ext cx="1988993"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744" y="1090663"/>
            <a:ext cx="1979858"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738003"/>
            <a:ext cx="1979858"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3020060"/>
            <a:ext cx="1988993"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3371485"/>
            <a:ext cx="1979858"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245" y="3018790"/>
            <a:ext cx="1988993"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1101453"/>
            <a:ext cx="876446"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883976"/>
            <a:ext cx="795830"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738169"/>
            <a:ext cx="845678"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974833"/>
            <a:ext cx="1321423"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5085117"/>
            <a:ext cx="485775"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5852160"/>
            <a:ext cx="885616"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671549"/>
            <a:ext cx="4572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93648" y="738002"/>
            <a:ext cx="1988993"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5745" y="1090663"/>
            <a:ext cx="1975306"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738002"/>
            <a:ext cx="1979858"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3020060"/>
            <a:ext cx="1988993"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0744" y="3381011"/>
            <a:ext cx="1975306"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245" y="3018790"/>
            <a:ext cx="1988993" cy="2651990"/>
          </a:xfrm>
          <a:prstGeom prst="rect">
            <a:avLst/>
          </a:prstGeom>
        </p:spPr>
      </p:pic>
      <p:sp>
        <p:nvSpPr>
          <p:cNvPr id="3" name="Rectangle 2"/>
          <p:cNvSpPr/>
          <p:nvPr/>
        </p:nvSpPr>
        <p:spPr>
          <a:xfrm>
            <a:off x="2550017" y="6351270"/>
            <a:ext cx="1702926"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8449" y="5852161"/>
            <a:ext cx="1045773"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02387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6000" b="-36000"/>
          </a:stretch>
        </a:blipFill>
        <a:effectLst/>
      </p:bgPr>
    </p:bg>
    <p:spTree>
      <p:nvGrpSpPr>
        <p:cNvPr id="1" name=""/>
        <p:cNvGrpSpPr/>
        <p:nvPr/>
      </p:nvGrpSpPr>
      <p:grpSpPr>
        <a:xfrm>
          <a:off x="0" y="0"/>
          <a:ext cx="0" cy="0"/>
          <a:chOff x="0" y="0"/>
          <a:chExt cx="0" cy="0"/>
        </a:xfrm>
      </p:grpSpPr>
      <p:pic>
        <p:nvPicPr>
          <p:cNvPr id="3078" name="Picture 6" descr="Những Loài Hoa Đẹp Nhất Thế Giới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9131300" cy="701040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702078" y="160337"/>
            <a:ext cx="7892143" cy="2227943"/>
          </a:xfrm>
          <a:prstGeom prst="snip2Diag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itchFamily="18" charset="0"/>
                <a:cs typeface="Times New Roman" pitchFamily="18" charset="0"/>
              </a:rPr>
              <a:t>2025 + (- 2025) =?</a:t>
            </a:r>
            <a:endParaRPr lang="en-US" sz="3200" b="1" dirty="0">
              <a:solidFill>
                <a:schemeClr val="tx1"/>
              </a:solidFill>
              <a:latin typeface="Times New Roman" pitchFamily="18" charset="0"/>
              <a:cs typeface="Times New Roman" pitchFamily="18" charset="0"/>
            </a:endParaRPr>
          </a:p>
        </p:txBody>
      </p:sp>
      <p:sp>
        <p:nvSpPr>
          <p:cNvPr id="50" name="Snip Diagonal Corner Rectangle 49"/>
          <p:cNvSpPr/>
          <p:nvPr/>
        </p:nvSpPr>
        <p:spPr>
          <a:xfrm>
            <a:off x="621920" y="4005790"/>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itchFamily="18" charset="0"/>
                <a:cs typeface="Times New Roman" pitchFamily="18" charset="0"/>
              </a:rPr>
              <a:t>2025 + (- 2025) </a:t>
            </a:r>
            <a:r>
              <a:rPr lang="en-US" sz="3200" b="1" dirty="0" smtClean="0">
                <a:solidFill>
                  <a:schemeClr val="tx1"/>
                </a:solidFill>
                <a:latin typeface="Times New Roman" pitchFamily="18" charset="0"/>
                <a:cs typeface="Times New Roman" pitchFamily="18" charset="0"/>
              </a:rPr>
              <a:t>=0</a:t>
            </a:r>
            <a:endParaRPr lang="en-US" sz="3200" b="1" dirty="0">
              <a:solidFill>
                <a:schemeClr val="tx1"/>
              </a:solidFill>
              <a:latin typeface="Times New Roman" pitchFamily="18" charset="0"/>
              <a:cs typeface="Times New Roman"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
        <p:nvSpPr>
          <p:cNvPr id="2" name="AutoShape 2" descr="Đố bạn biết đây là loài hoa gì????? - Những Loài Hoa Đẹp Nhất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Đố bạn biết đây là loài hoa gì????? - Những Loài Hoa Đẹp Nhất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251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mẫu hoa đẹp, ý nghĩa dành tặng người yêu ngày Valen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841"/>
            <a:ext cx="9296400" cy="695325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25927" y="-96841"/>
            <a:ext cx="7892143" cy="2227943"/>
          </a:xfrm>
          <a:prstGeom prst="snip2Diag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35 + (- 135) = ?</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625928" y="389436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US" sz="3200" b="1" dirty="0">
                <a:solidFill>
                  <a:schemeClr val="tx1"/>
                </a:solidFill>
                <a:latin typeface="Times New Roman" pitchFamily="18" charset="0"/>
                <a:cs typeface="Times New Roman" pitchFamily="18" charset="0"/>
              </a:rPr>
              <a:t>35 + (- 135) = </a:t>
            </a:r>
            <a:r>
              <a:rPr lang="en-US" sz="3200" b="1" dirty="0" smtClean="0">
                <a:solidFill>
                  <a:schemeClr val="tx1"/>
                </a:solidFill>
                <a:latin typeface="Times New Roman" pitchFamily="18" charset="0"/>
                <a:cs typeface="Times New Roman" pitchFamily="18" charset="0"/>
              </a:rPr>
              <a:t>- (135 – 35) = - 100</a:t>
            </a:r>
            <a:endParaRPr lang="en-US" sz="3200" b="1" dirty="0">
              <a:solidFill>
                <a:schemeClr val="tx1"/>
              </a:solidFill>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119917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2 loài hoa đẹp nhất và ý nghĩa trên thế giới (phầ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224211" cy="685640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21920" y="152400"/>
            <a:ext cx="7892143" cy="2227943"/>
          </a:xfrm>
          <a:prstGeom prst="snip2Diag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Một</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chiếc</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tàu</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ngầm</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đang</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ở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độ</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sâu</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20m,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tàu</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tiếp</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tục</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lặn</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thêm</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15m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nửa</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Hỏi</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khi</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đó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tàu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ngầm</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độ</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sâu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là</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bao</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nhiêu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mét</a:t>
            </a:r>
            <a:r>
              <a:rPr lang="en-US" sz="3200" b="1" dirty="0" smtClean="0">
                <a:solidFill>
                  <a:schemeClr val="tx1"/>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666032" y="427423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(- 20) + (- 15) = - 35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chemeClr val="tx1"/>
                </a:solidFill>
                <a:latin typeface="Times New Roman" pitchFamily="18" charset="0"/>
                <a:cs typeface="Times New Roman" pitchFamily="18" charset="0"/>
              </a:rPr>
              <a:t>Vậy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tàu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ngầm</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độ</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sâu</a:t>
            </a:r>
            <a:r>
              <a:rPr lang="en-US" sz="3200" b="1" dirty="0" smtClean="0">
                <a:solidFill>
                  <a:schemeClr val="tx1"/>
                </a:solidFill>
                <a:latin typeface="Times New Roman" pitchFamily="18" charset="0"/>
                <a:cs typeface="Times New Roman" pitchFamily="18" charset="0"/>
              </a:rPr>
              <a:t> 35m </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4987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ổng hợp 50 hình ảnh hoa đẹp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400"/>
            <a:ext cx="9421721" cy="688340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63927" y="76201"/>
            <a:ext cx="8022873" cy="1676399"/>
          </a:xfrm>
          <a:prstGeom prst="snip2Diag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16</a:t>
            </a:r>
            <a:r>
              <a:rPr kumimoji="0" lang="en-US" sz="36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28 = ?</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914399" y="427423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16 – 28 = 16</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(-28) = -12</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349" y="5388206"/>
            <a:ext cx="1800225" cy="1468203"/>
          </a:xfrm>
          <a:prstGeom prst="rect">
            <a:avLst/>
          </a:prstGeom>
        </p:spPr>
      </p:pic>
    </p:spTree>
    <p:extLst>
      <p:ext uri="{BB962C8B-B14F-4D97-AF65-F5344CB8AC3E}">
        <p14:creationId xmlns:p14="http://schemas.microsoft.com/office/powerpoint/2010/main" val="22625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ời gian, đại điểm ngắm #12 mùa hoa đẹp nhất ở Đà L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5401"/>
            <a:ext cx="9227326" cy="688181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25929" y="76201"/>
            <a:ext cx="7892143" cy="1905000"/>
          </a:xfrm>
          <a:prstGeom prst="snip2Diag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(45 – 3756) + 3756 = ?</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642191" y="389436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US" sz="3200" b="1" dirty="0">
                <a:solidFill>
                  <a:schemeClr val="tx1"/>
                </a:solidFill>
                <a:latin typeface="Times New Roman" pitchFamily="18" charset="0"/>
                <a:cs typeface="Times New Roman" pitchFamily="18" charset="0"/>
              </a:rPr>
              <a:t>S = (45 – 3756) + 3756 </a:t>
            </a:r>
            <a:endParaRPr lang="en-US" sz="3200" b="1" dirty="0" smtClean="0">
              <a:solidFill>
                <a:schemeClr val="tx1"/>
              </a:solidFill>
              <a:latin typeface="Times New Roman" pitchFamily="18" charset="0"/>
              <a:cs typeface="Times New Roman" pitchFamily="18" charset="0"/>
            </a:endParaRPr>
          </a:p>
          <a:p>
            <a:pPr lvl="0" algn="ctr" fontAlgn="auto">
              <a:spcBef>
                <a:spcPts val="0"/>
              </a:spcBef>
              <a:spcAft>
                <a:spcPts val="0"/>
              </a:spcAft>
              <a:defRPr/>
            </a:pPr>
            <a:r>
              <a:rPr lang="en-US" sz="3200" b="1" dirty="0">
                <a:solidFill>
                  <a:schemeClr val="tx1"/>
                </a:solidFill>
                <a:latin typeface="Times New Roman" pitchFamily="18" charset="0"/>
                <a:cs typeface="Times New Roman" pitchFamily="18" charset="0"/>
              </a:rPr>
              <a:t> </a:t>
            </a:r>
            <a:r>
              <a:rPr lang="en-US" sz="3200" b="1" dirty="0" smtClean="0">
                <a:solidFill>
                  <a:schemeClr val="tx1"/>
                </a:solidFill>
                <a:latin typeface="Times New Roman" pitchFamily="18" charset="0"/>
                <a:cs typeface="Times New Roman" pitchFamily="18" charset="0"/>
              </a:rPr>
              <a:t>        = 45 – 3756 + 3756 = 45</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5926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Archimedes - “Vị Thần Phát Minh” Thời Cổ Đại Và Bí Mật Bản Thảo Thất Lạc  Hàng Ngàn Năm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b="42611"/>
          <a:stretch/>
        </p:blipFill>
        <p:spPr bwMode="auto">
          <a:xfrm>
            <a:off x="0" y="-1"/>
            <a:ext cx="9144000" cy="685640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587189" y="-30126"/>
            <a:ext cx="8174039" cy="3551464"/>
          </a:xfrm>
          <a:prstGeom prst="snip2DiagRect">
            <a:avLst/>
          </a:prstGeom>
          <a:solidFill>
            <a:srgbClr val="0066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schemeClr val="bg1"/>
                </a:solidFill>
                <a:latin typeface="Times New Roman" pitchFamily="18" charset="0"/>
                <a:cs typeface="Times New Roman" pitchFamily="18" charset="0"/>
              </a:rPr>
              <a:t>Archimedes (</a:t>
            </a:r>
            <a:r>
              <a:rPr lang="en-US" sz="3200" b="1" noProof="0" dirty="0" err="1" smtClean="0">
                <a:solidFill>
                  <a:schemeClr val="bg1"/>
                </a:solidFill>
                <a:latin typeface="Times New Roman" pitchFamily="18" charset="0"/>
                <a:cs typeface="Times New Roman" pitchFamily="18" charset="0"/>
              </a:rPr>
              <a:t>Ác</a:t>
            </a:r>
            <a:r>
              <a:rPr lang="en-US" sz="3200" b="1" noProof="0" dirty="0" smtClean="0">
                <a:solidFill>
                  <a:schemeClr val="bg1"/>
                </a:solidFill>
                <a:latin typeface="Times New Roman" pitchFamily="18" charset="0"/>
                <a:cs typeface="Times New Roman" pitchFamily="18" charset="0"/>
              </a:rPr>
              <a:t> – </a:t>
            </a:r>
            <a:r>
              <a:rPr lang="en-US" sz="3200" b="1" noProof="0" dirty="0" err="1" smtClean="0">
                <a:solidFill>
                  <a:schemeClr val="bg1"/>
                </a:solidFill>
                <a:latin typeface="Times New Roman" pitchFamily="18" charset="0"/>
                <a:cs typeface="Times New Roman" pitchFamily="18" charset="0"/>
              </a:rPr>
              <a:t>si</a:t>
            </a:r>
            <a:r>
              <a:rPr lang="en-US" sz="3200" b="1" noProof="0" dirty="0" smtClean="0">
                <a:solidFill>
                  <a:schemeClr val="bg1"/>
                </a:solidFill>
                <a:latin typeface="Times New Roman" pitchFamily="18" charset="0"/>
                <a:cs typeface="Times New Roman" pitchFamily="18" charset="0"/>
              </a:rPr>
              <a:t> – </a:t>
            </a:r>
            <a:r>
              <a:rPr lang="en-US" sz="3200" b="1" noProof="0" dirty="0" err="1" smtClean="0">
                <a:solidFill>
                  <a:schemeClr val="bg1"/>
                </a:solidFill>
                <a:latin typeface="Times New Roman" pitchFamily="18" charset="0"/>
                <a:cs typeface="Times New Roman" pitchFamily="18" charset="0"/>
              </a:rPr>
              <a:t>mét</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là</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bác</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học</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người</a:t>
            </a:r>
            <a:r>
              <a:rPr lang="en-US" sz="3200" b="1" noProof="0" dirty="0" smtClean="0">
                <a:solidFill>
                  <a:schemeClr val="bg1"/>
                </a:solidFill>
                <a:latin typeface="Times New Roman" pitchFamily="18" charset="0"/>
                <a:cs typeface="Times New Roman" pitchFamily="18" charset="0"/>
              </a:rPr>
              <a:t> Hi </a:t>
            </a:r>
            <a:r>
              <a:rPr lang="en-US" sz="3200" b="1" noProof="0" dirty="0" err="1" smtClean="0">
                <a:solidFill>
                  <a:schemeClr val="bg1"/>
                </a:solidFill>
                <a:latin typeface="Times New Roman" pitchFamily="18" charset="0"/>
                <a:cs typeface="Times New Roman" pitchFamily="18" charset="0"/>
              </a:rPr>
              <a:t>Lạp</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ông</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sinh</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năm</a:t>
            </a:r>
            <a:r>
              <a:rPr lang="en-US" sz="3200" b="1" noProof="0" dirty="0" smtClean="0">
                <a:solidFill>
                  <a:schemeClr val="bg1"/>
                </a:solidFill>
                <a:latin typeface="Times New Roman" pitchFamily="18" charset="0"/>
                <a:cs typeface="Times New Roman" pitchFamily="18" charset="0"/>
              </a:rPr>
              <a:t> 287 TCN </a:t>
            </a:r>
            <a:r>
              <a:rPr lang="en-US" sz="3200" b="1" noProof="0" dirty="0" err="1" smtClean="0">
                <a:solidFill>
                  <a:schemeClr val="bg1"/>
                </a:solidFill>
                <a:latin typeface="Times New Roman" pitchFamily="18" charset="0"/>
                <a:cs typeface="Times New Roman" pitchFamily="18" charset="0"/>
              </a:rPr>
              <a:t>và</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mất</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năm</a:t>
            </a:r>
            <a:r>
              <a:rPr lang="en-US" sz="3200" b="1" noProof="0" dirty="0" smtClean="0">
                <a:solidFill>
                  <a:schemeClr val="bg1"/>
                </a:solidFill>
                <a:latin typeface="Times New Roman" pitchFamily="18" charset="0"/>
                <a:cs typeface="Times New Roman" pitchFamily="18" charset="0"/>
              </a:rPr>
              <a:t> 212 TCN.</a:t>
            </a:r>
          </a:p>
          <a:p>
            <a:pPr lvl="0" algn="just" fontAlgn="auto">
              <a:spcBef>
                <a:spcPts val="0"/>
              </a:spcBef>
              <a:spcAft>
                <a:spcPts val="0"/>
              </a:spcAft>
              <a:defRPr/>
            </a:pPr>
            <a:r>
              <a:rPr kumimoji="0" lang="en-US" sz="3200" b="1" i="0" u="none" strike="noStrike" kern="1200" cap="none" spc="0" normalizeH="0" baseline="0" dirty="0" smtClean="0">
                <a:ln>
                  <a:noFill/>
                </a:ln>
                <a:solidFill>
                  <a:schemeClr val="bg1"/>
                </a:solidFill>
                <a:effectLst/>
                <a:uLnTx/>
                <a:uFillTx/>
                <a:latin typeface="Times New Roman" pitchFamily="18" charset="0"/>
                <a:cs typeface="Times New Roman" pitchFamily="18" charset="0"/>
              </a:rPr>
              <a:t>a/</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Hãy</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dùng</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số</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nguyên</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âm</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để</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ghi</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năm</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sinh</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năm</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mất</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của</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Archimedes</a:t>
            </a:r>
          </a:p>
          <a:p>
            <a:pPr lvl="0" algn="just" fontAlgn="auto">
              <a:spcBef>
                <a:spcPts val="0"/>
              </a:spcBef>
              <a:spcAft>
                <a:spcPts val="0"/>
              </a:spcAft>
              <a:defRPr/>
            </a:pPr>
            <a:r>
              <a:rPr kumimoji="0" lang="en-US" sz="3200" b="1" i="0"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b/ Cho </a:t>
            </a:r>
            <a:r>
              <a:rPr kumimoji="0" lang="en-US" sz="3200" b="1" i="0"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biết</a:t>
            </a:r>
            <a:r>
              <a:rPr kumimoji="0" lang="en-US" sz="3200" b="1" i="0" u="none" strike="noStrike" kern="1200" cap="none" spc="0" normalizeH="0" noProof="0" dirty="0" smtClean="0">
                <a:ln>
                  <a:noFill/>
                </a:ln>
                <a:solidFill>
                  <a:schemeClr val="bg1"/>
                </a:solidFill>
                <a:effectLst/>
                <a:uLnTx/>
                <a:uFillTx/>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Archimedes </a:t>
            </a:r>
            <a:r>
              <a:rPr lang="en-US" sz="3200" b="1" dirty="0" err="1" smtClean="0">
                <a:solidFill>
                  <a:schemeClr val="bg1"/>
                </a:solidFill>
                <a:latin typeface="Times New Roman" pitchFamily="18" charset="0"/>
                <a:cs typeface="Times New Roman" pitchFamily="18" charset="0"/>
              </a:rPr>
              <a:t>mất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bao</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nhiêu</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tuổi</a:t>
            </a:r>
            <a:r>
              <a:rPr lang="en-US" sz="3200" b="1" dirty="0" smtClean="0">
                <a:solidFill>
                  <a:schemeClr val="bg1"/>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50" name="Snip Diagonal Corner Rectangle 49"/>
          <p:cNvSpPr/>
          <p:nvPr/>
        </p:nvSpPr>
        <p:spPr>
          <a:xfrm>
            <a:off x="467887" y="4191000"/>
            <a:ext cx="8448083" cy="2227943"/>
          </a:xfrm>
          <a:prstGeom prst="snip2DiagRect">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auto">
              <a:spcBef>
                <a:spcPts val="0"/>
              </a:spcBef>
              <a:spcAft>
                <a:spcPts val="0"/>
              </a:spcAft>
              <a:defRPr/>
            </a:pPr>
            <a:r>
              <a:rPr lang="en-US" sz="3200" b="1" dirty="0" smtClean="0">
                <a:solidFill>
                  <a:schemeClr val="bg1"/>
                </a:solidFill>
                <a:latin typeface="Times New Roman" pitchFamily="18" charset="0"/>
                <a:cs typeface="Times New Roman" pitchFamily="18" charset="0"/>
              </a:rPr>
              <a:t>a/ Archimedes </a:t>
            </a:r>
            <a:r>
              <a:rPr lang="en-US" sz="3200" b="1" dirty="0" err="1" smtClean="0">
                <a:solidFill>
                  <a:schemeClr val="bg1"/>
                </a:solidFill>
                <a:latin typeface="Times New Roman" pitchFamily="18" charset="0"/>
                <a:cs typeface="Times New Roman" pitchFamily="18" charset="0"/>
              </a:rPr>
              <a:t>sinh</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-287 </a:t>
            </a:r>
            <a:r>
              <a:rPr lang="en-US" sz="3200" b="1" dirty="0" err="1" smtClean="0">
                <a:solidFill>
                  <a:schemeClr val="bg1"/>
                </a:solidFill>
                <a:latin typeface="Times New Roman" pitchFamily="18" charset="0"/>
                <a:cs typeface="Times New Roman" pitchFamily="18" charset="0"/>
              </a:rPr>
              <a:t>mất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 212</a:t>
            </a:r>
          </a:p>
          <a:p>
            <a:pPr lvl="0" fontAlgn="auto">
              <a:spcBef>
                <a:spcPts val="0"/>
              </a:spcBef>
              <a:spcAft>
                <a:spcPts val="0"/>
              </a:spcAft>
              <a:defRPr/>
            </a:pPr>
            <a:r>
              <a:rPr lang="en-US" sz="3200" b="1" dirty="0" smtClean="0">
                <a:solidFill>
                  <a:schemeClr val="bg1"/>
                </a:solidFill>
                <a:latin typeface="Times New Roman" pitchFamily="18" charset="0"/>
                <a:cs typeface="Times New Roman" pitchFamily="18" charset="0"/>
              </a:rPr>
              <a:t>b/ ta </a:t>
            </a:r>
            <a:r>
              <a:rPr lang="en-US" sz="3200" b="1" dirty="0" err="1" smtClean="0">
                <a:solidFill>
                  <a:schemeClr val="bg1"/>
                </a:solidFill>
                <a:latin typeface="Times New Roman" pitchFamily="18" charset="0"/>
                <a:cs typeface="Times New Roman" pitchFamily="18" charset="0"/>
              </a:rPr>
              <a:t>có</a:t>
            </a:r>
            <a:r>
              <a:rPr lang="en-US" sz="3200" b="1" dirty="0" smtClean="0">
                <a:solidFill>
                  <a:schemeClr val="bg1"/>
                </a:solidFill>
                <a:latin typeface="Times New Roman" pitchFamily="18" charset="0"/>
                <a:cs typeface="Times New Roman" pitchFamily="18" charset="0"/>
              </a:rPr>
              <a:t> (- 212) – (- 287) = -212 + 287 </a:t>
            </a:r>
          </a:p>
          <a:p>
            <a:pPr lvl="0" fontAlgn="auto">
              <a:spcBef>
                <a:spcPts val="0"/>
              </a:spcBef>
              <a:spcAft>
                <a:spcPts val="0"/>
              </a:spcAft>
              <a:defRPr/>
            </a:pPr>
            <a:r>
              <a:rPr lang="en-US" sz="3200" b="1" dirty="0">
                <a:solidFill>
                  <a:schemeClr val="bg1"/>
                </a:solidFill>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                                       = 287 – 212 = 75</a:t>
            </a:r>
          </a:p>
          <a:p>
            <a:pPr lvl="0" fontAlgn="auto">
              <a:spcBef>
                <a:spcPts val="0"/>
              </a:spcBef>
              <a:spcAft>
                <a:spcPts val="0"/>
              </a:spcAft>
              <a:defRPr/>
            </a:pPr>
            <a:r>
              <a:rPr lang="en-US" sz="3200" b="1" dirty="0" err="1" smtClean="0">
                <a:solidFill>
                  <a:schemeClr val="bg1"/>
                </a:solidFill>
                <a:latin typeface="Times New Roman" pitchFamily="18" charset="0"/>
                <a:cs typeface="Times New Roman" pitchFamily="18" charset="0"/>
              </a:rPr>
              <a:t>Vậy</a:t>
            </a:r>
            <a:r>
              <a:rPr lang="en-US" sz="3200" b="1" dirty="0" smtClean="0">
                <a:solidFill>
                  <a:schemeClr val="bg1"/>
                </a:solidFill>
                <a:latin typeface="Times New Roman" pitchFamily="18" charset="0"/>
                <a:cs typeface="Times New Roman" pitchFamily="18" charset="0"/>
              </a:rPr>
              <a:t> Archimedes </a:t>
            </a:r>
            <a:r>
              <a:rPr lang="en-US" sz="3200" b="1" dirty="0" err="1" smtClean="0">
                <a:solidFill>
                  <a:schemeClr val="bg1"/>
                </a:solidFill>
                <a:latin typeface="Times New Roman" pitchFamily="18" charset="0"/>
                <a:cs typeface="Times New Roman" pitchFamily="18" charset="0"/>
              </a:rPr>
              <a:t>mất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75 </a:t>
            </a:r>
            <a:r>
              <a:rPr lang="en-US" sz="3200" b="1" dirty="0" err="1" smtClean="0">
                <a:solidFill>
                  <a:schemeClr val="bg1"/>
                </a:solidFill>
                <a:latin typeface="Times New Roman" pitchFamily="18" charset="0"/>
                <a:cs typeface="Times New Roman" pitchFamily="18" charset="0"/>
              </a:rPr>
              <a:t>tuổi</a:t>
            </a:r>
            <a:endParaRPr lang="en-US" sz="3200" b="1" dirty="0" smtClean="0">
              <a:solidFill>
                <a:schemeClr val="bg1"/>
              </a:solidFill>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41792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426750"/>
            <a:ext cx="6019800" cy="646331"/>
          </a:xfrm>
          <a:prstGeom prst="rect">
            <a:avLst/>
          </a:prstGeom>
          <a:noFill/>
        </p:spPr>
        <p:txBody>
          <a:bodyPr wrap="square" rtlCol="0">
            <a:spAutoFit/>
          </a:bodyPr>
          <a:lstStyle/>
          <a:p>
            <a:pPr algn="ctr"/>
            <a:r>
              <a:rPr lang="en-US" sz="3600" b="1" dirty="0" smtClean="0">
                <a:latin typeface="Times New Roman" pitchFamily="18" charset="0"/>
                <a:cs typeface="Times New Roman" pitchFamily="18" charset="0"/>
              </a:rPr>
              <a:t>HƯỚNG DẪN VỀ NHÀ</a:t>
            </a:r>
            <a:endParaRPr lang="en-US" sz="3600" b="1" dirty="0">
              <a:latin typeface="Times New Roman" pitchFamily="18" charset="0"/>
              <a:cs typeface="Times New Roman" pitchFamily="18" charset="0"/>
            </a:endParaRPr>
          </a:p>
        </p:txBody>
      </p:sp>
      <p:pic>
        <p:nvPicPr>
          <p:cNvPr id="5" name="Google Shape;181;p11"/>
          <p:cNvPicPr preferRelativeResize="0"/>
          <p:nvPr/>
        </p:nvPicPr>
        <p:blipFill rotWithShape="1">
          <a:blip r:embed="rId4">
            <a:alphaModFix/>
          </a:blip>
          <a:srcRect/>
          <a:stretch/>
        </p:blipFill>
        <p:spPr>
          <a:xfrm>
            <a:off x="1371600" y="4648200"/>
            <a:ext cx="1902405" cy="2079506"/>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8" y="228600"/>
            <a:ext cx="2550060" cy="175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82;p11"/>
          <p:cNvPicPr preferRelativeResize="0"/>
          <p:nvPr/>
        </p:nvPicPr>
        <p:blipFill rotWithShape="1">
          <a:blip r:embed="rId6">
            <a:alphaModFix/>
          </a:blip>
          <a:srcRect/>
          <a:stretch/>
        </p:blipFill>
        <p:spPr>
          <a:xfrm>
            <a:off x="7352933" y="4648200"/>
            <a:ext cx="1888009" cy="2079506"/>
          </a:xfrm>
          <a:prstGeom prst="rect">
            <a:avLst/>
          </a:prstGeom>
          <a:noFill/>
          <a:ln>
            <a:noFill/>
          </a:ln>
        </p:spPr>
      </p:pic>
      <p:sp>
        <p:nvSpPr>
          <p:cNvPr id="2" name="Cloud Callout 1"/>
          <p:cNvSpPr/>
          <p:nvPr/>
        </p:nvSpPr>
        <p:spPr>
          <a:xfrm>
            <a:off x="836428" y="1449572"/>
            <a:ext cx="7848600" cy="3429000"/>
          </a:xfrm>
          <a:prstGeom prst="cloudCallout">
            <a:avLst>
              <a:gd name="adj1" fmla="val -22323"/>
              <a:gd name="adj2" fmla="val 6777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n-US" sz="3200" b="1" dirty="0" err="1" smtClean="0">
                <a:solidFill>
                  <a:schemeClr val="tx1"/>
                </a:solidFill>
                <a:latin typeface="Times New Roman" pitchFamily="18" charset="0"/>
                <a:cs typeface="Times New Roman" pitchFamily="18" charset="0"/>
              </a:rPr>
              <a:t>Nhớ</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chuẩn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bị</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bài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học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tiếp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theo</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nhe</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các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bạn</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
        <p:nvSpPr>
          <p:cNvPr id="8" name="Cloud Callout 7"/>
          <p:cNvSpPr/>
          <p:nvPr/>
        </p:nvSpPr>
        <p:spPr>
          <a:xfrm>
            <a:off x="914400" y="1467293"/>
            <a:ext cx="7848600" cy="3429000"/>
          </a:xfrm>
          <a:prstGeom prst="cloudCallout">
            <a:avLst>
              <a:gd name="adj1" fmla="val 37691"/>
              <a:gd name="adj2" fmla="val 6839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n-US" sz="3200" b="1" dirty="0" err="1">
                <a:solidFill>
                  <a:schemeClr val="tx1"/>
                </a:solidFill>
                <a:latin typeface="Times New Roman" pitchFamily="18" charset="0"/>
                <a:cs typeface="Times New Roman" pitchFamily="18" charset="0"/>
              </a:rPr>
              <a:t>Xem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bài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giải</a:t>
            </a:r>
            <a:r>
              <a:rPr lang="en-US" sz="3200" b="1" dirty="0">
                <a:solidFill>
                  <a:schemeClr val="tx1"/>
                </a:solidFill>
                <a:latin typeface="Times New Roman" pitchFamily="18" charset="0"/>
                <a:cs typeface="Times New Roman" pitchFamily="18" charset="0"/>
              </a:rPr>
              <a:t>.</a:t>
            </a:r>
          </a:p>
          <a:p>
            <a:pPr marL="571500" indent="-571500" algn="just">
              <a:buFontTx/>
              <a:buChar char="-"/>
            </a:pPr>
            <a:r>
              <a:rPr lang="en-US" sz="3200" b="1" dirty="0" err="1">
                <a:solidFill>
                  <a:schemeClr val="tx1"/>
                </a:solidFill>
                <a:latin typeface="Times New Roman" pitchFamily="18" charset="0"/>
                <a:cs typeface="Times New Roman" pitchFamily="18" charset="0"/>
              </a:rPr>
              <a:t>Làm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bài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tập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còn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sgk</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79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heel(8)">
                                      <p:cBhvr>
                                        <p:cTn id="39" dur="2000"/>
                                        <p:tgtEl>
                                          <p:spTgt spid="2"/>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Thank You concept.Top view of white office desk with  laptop,coffee,pen,magnifying glass,dried flowers and a note book Written  with THANK YOU text. Stock Photo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 y="-10634"/>
            <a:ext cx="9141666" cy="6868634"/>
          </a:xfrm>
          <a:prstGeom prst="rect">
            <a:avLst/>
          </a:prstGeom>
          <a:noFill/>
          <a:extLst>
            <a:ext uri="{909E8E84-426E-40DD-AFC4-6F175D3DCCD1}">
              <a14:hiddenFill xmlns:a14="http://schemas.microsoft.com/office/drawing/2010/main">
                <a:solidFill>
                  <a:srgbClr val="FFFFFF"/>
                </a:solidFill>
              </a14:hiddenFill>
            </a:ext>
          </a:extLst>
        </p:spPr>
      </p:pic>
      <p:sp>
        <p:nvSpPr>
          <p:cNvPr id="36866" name="AutoShape 5" descr="JERRY"/>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67" name="AutoShape 7" descr="Những chú chuột nổi tiếng trên phim - Báo Long An Onlin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146" y="-1219200"/>
            <a:ext cx="609600" cy="609600"/>
          </a:xfrm>
          <a:prstGeom prst="rect">
            <a:avLst/>
          </a:prstGeom>
        </p:spPr>
      </p:pic>
      <p:sp>
        <p:nvSpPr>
          <p:cNvPr id="2" name="TextBox 1"/>
          <p:cNvSpPr txBox="1"/>
          <p:nvPr/>
        </p:nvSpPr>
        <p:spPr>
          <a:xfrm>
            <a:off x="1828800" y="2429057"/>
            <a:ext cx="6019800" cy="646331"/>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CHÚC CÁC EM HỌC TỐT </a:t>
            </a:r>
            <a:endParaRPr lang="en-US" sz="3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60">
                <p:cTn id="13"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0193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smtClean="0">
                <a:solidFill>
                  <a:schemeClr val="bg1"/>
                </a:solidFill>
                <a:latin typeface="Times New Roman" pitchFamily="18" charset="0"/>
                <a:cs typeface="Times New Roman" pitchFamily="18" charset="0"/>
              </a:rPr>
              <a:t>Thực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hiện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phép</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tính</a:t>
            </a:r>
            <a:r>
              <a:rPr lang="en-US" sz="3200" b="1" dirty="0" smtClean="0">
                <a:solidFill>
                  <a:schemeClr val="bg1"/>
                </a:solidFill>
                <a:latin typeface="Times New Roman" pitchFamily="18" charset="0"/>
                <a:cs typeface="Times New Roman" pitchFamily="18" charset="0"/>
              </a:rPr>
              <a:t>: (-75) + (-25)</a:t>
            </a:r>
            <a:endParaRPr lang="en-US" sz="3200" b="1" dirty="0">
              <a:solidFill>
                <a:schemeClr val="bg1"/>
              </a:solidFill>
              <a:latin typeface="Times New Roman" pitchFamily="18" charset="0"/>
              <a:cs typeface="Times New Roman" pitchFamily="18" charset="0"/>
            </a:endParaRPr>
          </a:p>
        </p:txBody>
      </p:sp>
      <p:sp>
        <p:nvSpPr>
          <p:cNvPr id="5" name="Rectangle 4"/>
          <p:cNvSpPr/>
          <p:nvPr/>
        </p:nvSpPr>
        <p:spPr>
          <a:xfrm>
            <a:off x="1652588" y="4048126"/>
            <a:ext cx="5966222" cy="143827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(-75) + (-25) = - (75 + 25) = -100</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2906320" y="3013075"/>
            <a:ext cx="3331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3 điểm cộng</a:t>
            </a: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943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1717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smtClean="0">
                <a:solidFill>
                  <a:schemeClr val="bg1"/>
                </a:solidFill>
                <a:latin typeface="Times New Roman" pitchFamily="18" charset="0"/>
                <a:cs typeface="Times New Roman" pitchFamily="18" charset="0"/>
              </a:rPr>
              <a:t>Thực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hiện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phép</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tính</a:t>
            </a:r>
            <a:r>
              <a:rPr lang="en-US" sz="3200" b="1" dirty="0" smtClean="0">
                <a:solidFill>
                  <a:schemeClr val="bg1"/>
                </a:solidFill>
                <a:latin typeface="Times New Roman" pitchFamily="18" charset="0"/>
                <a:cs typeface="Times New Roman" pitchFamily="18" charset="0"/>
              </a:rPr>
              <a:t>: 4 + 7  </a:t>
            </a:r>
            <a:endParaRPr lang="en-US" sz="3200" b="1" dirty="0">
              <a:solidFill>
                <a:schemeClr val="bg1"/>
              </a:solidFill>
              <a:latin typeface="Times New Roman" pitchFamily="18" charset="0"/>
              <a:cs typeface="Times New Roman" pitchFamily="18" charset="0"/>
            </a:endParaRPr>
          </a:p>
        </p:txBody>
      </p:sp>
      <p:sp>
        <p:nvSpPr>
          <p:cNvPr id="5" name="Rectangle 4"/>
          <p:cNvSpPr/>
          <p:nvPr/>
        </p:nvSpPr>
        <p:spPr>
          <a:xfrm>
            <a:off x="1652588" y="4648200"/>
            <a:ext cx="5966222" cy="145732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4 + 7 = 11</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1922878" y="3013075"/>
            <a:ext cx="52982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Một tràng pháo tay</a:t>
            </a: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157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3861</TotalTime>
  <Words>3960</Words>
  <Application>Microsoft Office PowerPoint</Application>
  <PresentationFormat>On-screen Show (4:3)</PresentationFormat>
  <Paragraphs>359</Paragraphs>
  <Slides>79</Slides>
  <Notes>11</Notes>
  <HiddenSlides>0</HiddenSlides>
  <MMClips>24</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http://viet4room.com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Manh Cuong</dc:creator>
  <cp:lastModifiedBy>USER</cp:lastModifiedBy>
  <cp:revision>427</cp:revision>
  <dcterms:created xsi:type="dcterms:W3CDTF">2016-11-26T13:35:55Z</dcterms:created>
  <dcterms:modified xsi:type="dcterms:W3CDTF">2021-08-12T08:12:09Z</dcterms:modified>
</cp:coreProperties>
</file>