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83" r:id="rId4"/>
    <p:sldId id="284" r:id="rId5"/>
    <p:sldId id="259" r:id="rId6"/>
    <p:sldId id="384" r:id="rId7"/>
    <p:sldId id="306" r:id="rId8"/>
    <p:sldId id="270" r:id="rId9"/>
    <p:sldId id="387" r:id="rId10"/>
    <p:sldId id="389" r:id="rId11"/>
    <p:sldId id="402" r:id="rId12"/>
    <p:sldId id="312" r:id="rId13"/>
    <p:sldId id="403" r:id="rId14"/>
    <p:sldId id="400" r:id="rId15"/>
    <p:sldId id="401" r:id="rId16"/>
    <p:sldId id="330" r:id="rId17"/>
    <p:sldId id="386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265" r:id="rId29"/>
    <p:sldId id="326" r:id="rId3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Cambria Math" panose="02040503050406030204" pitchFamily="18" charset="0"/>
      <p:regular r:id="rId33"/>
    </p:embeddedFont>
    <p:embeddedFont>
      <p:font typeface="Yu Gothic" panose="020B0400000000000000" pitchFamily="34" charset="-128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4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3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1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0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4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6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2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10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24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0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9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6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5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26.png"/><Relationship Id="rId21" Type="http://schemas.openxmlformats.org/officeDocument/2006/relationships/image" Target="../media/image57.wmf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55.wmf"/><Relationship Id="rId2" Type="http://schemas.openxmlformats.org/officeDocument/2006/relationships/hyperlink" Target="nop%20bai/B&#7844;T%20%20PH&#431;&#416;NG%20TR&#204;NH.imx" TargetMode="Externa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wmf"/><Relationship Id="rId5" Type="http://schemas.openxmlformats.org/officeDocument/2006/relationships/image" Target="../media/image47.png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56.wmf"/><Relationship Id="rId4" Type="http://schemas.openxmlformats.org/officeDocument/2006/relationships/image" Target="../media/image27.svg"/><Relationship Id="rId9" Type="http://schemas.openxmlformats.org/officeDocument/2006/relationships/image" Target="../media/image51.svg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7.svg"/><Relationship Id="rId7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hyperlink" Target="FILE%20PPT%20''%20&#272;UA%20XE%20''%20-%20T&#193;C%20GI&#7842;%20TR&#7846;N%20H&#7918;U%20TH&#7854;NG%20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C:\Documents%20and%20Settings\Administrator\Desktop\Swamp_Stomp.mp3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25.xml"/><Relationship Id="rId3" Type="http://schemas.openxmlformats.org/officeDocument/2006/relationships/image" Target="../media/image68.png"/><Relationship Id="rId7" Type="http://schemas.openxmlformats.org/officeDocument/2006/relationships/slide" Target="slide23.xml"/><Relationship Id="rId12" Type="http://schemas.openxmlformats.org/officeDocument/2006/relationships/slide" Target="slide2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openxmlformats.org/officeDocument/2006/relationships/slide" Target="slide22.xml"/><Relationship Id="rId5" Type="http://schemas.openxmlformats.org/officeDocument/2006/relationships/image" Target="../media/image70.png"/><Relationship Id="rId15" Type="http://schemas.openxmlformats.org/officeDocument/2006/relationships/image" Target="../media/image72.png"/><Relationship Id="rId10" Type="http://schemas.openxmlformats.org/officeDocument/2006/relationships/slide" Target="slide21.xml"/><Relationship Id="rId4" Type="http://schemas.openxmlformats.org/officeDocument/2006/relationships/image" Target="../media/image69.png"/><Relationship Id="rId9" Type="http://schemas.openxmlformats.org/officeDocument/2006/relationships/slide" Target="slide20.xml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8.xml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.bin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wmf"/><Relationship Id="rId2" Type="http://schemas.openxmlformats.org/officeDocument/2006/relationships/audio" Target="../media/audio1.wav"/><Relationship Id="rId16" Type="http://schemas.openxmlformats.org/officeDocument/2006/relationships/image" Target="../media/image1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.gif"/><Relationship Id="rId15" Type="http://schemas.openxmlformats.org/officeDocument/2006/relationships/image" Target="../media/image14.wmf"/><Relationship Id="rId10" Type="http://schemas.openxmlformats.org/officeDocument/2006/relationships/image" Target="../media/image11.wmf"/><Relationship Id="rId4" Type="http://schemas.openxmlformats.org/officeDocument/2006/relationships/slide" Target="slide2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slide" Target="slide1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8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7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2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1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TRẦN ĐÌNH CẨN</a:t>
            </a:r>
            <a:endParaRPr lang="en-US" sz="7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165" y="94310"/>
            <a:ext cx="12611100" cy="296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2x+1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3x-5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2x+1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3x-5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968413" y="306243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CE559C7-8F25-F42F-8370-12B5876A9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691755"/>
              </p:ext>
            </p:extLst>
          </p:nvPr>
        </p:nvGraphicFramePr>
        <p:xfrm>
          <a:off x="11107548" y="4378325"/>
          <a:ext cx="39131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04840" imgH="215640" progId="Equation.DSMT4">
                  <p:embed/>
                </p:oleObj>
              </mc:Choice>
              <mc:Fallback>
                <p:oleObj name="Equation" r:id="rId5" imgW="110484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CE559C7-8F25-F42F-8370-12B5876A95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07548" y="4378325"/>
                        <a:ext cx="3913187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7601B3EF-4371-1745-843C-E153F4020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94768"/>
              </p:ext>
            </p:extLst>
          </p:nvPr>
        </p:nvGraphicFramePr>
        <p:xfrm>
          <a:off x="2916238" y="4333875"/>
          <a:ext cx="42100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17440" imgH="215640" progId="Equation.DSMT4">
                  <p:embed/>
                </p:oleObj>
              </mc:Choice>
              <mc:Fallback>
                <p:oleObj name="Equation" r:id="rId7" imgW="1117440" imgH="21564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7601B3EF-4371-1745-843C-E153F4020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6238" y="4333875"/>
                        <a:ext cx="421005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9C022A90-1242-8CCD-75F4-4D8D8542C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30632"/>
              </p:ext>
            </p:extLst>
          </p:nvPr>
        </p:nvGraphicFramePr>
        <p:xfrm>
          <a:off x="3452061" y="5271805"/>
          <a:ext cx="3832225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280" imgH="711000" progId="Equation.DSMT4">
                  <p:embed/>
                </p:oleObj>
              </mc:Choice>
              <mc:Fallback>
                <p:oleObj name="Equation" r:id="rId9" imgW="1079280" imgH="7110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9C022A90-1242-8CCD-75F4-4D8D8542C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52061" y="5271805"/>
                        <a:ext cx="3832225" cy="252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D8E26E2-F58C-FBAB-BF95-FC037E3CE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290374"/>
              </p:ext>
            </p:extLst>
          </p:nvPr>
        </p:nvGraphicFramePr>
        <p:xfrm>
          <a:off x="11582400" y="5271805"/>
          <a:ext cx="3763963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79280" imgH="711000" progId="Equation.DSMT4">
                  <p:embed/>
                </p:oleObj>
              </mc:Choice>
              <mc:Fallback>
                <p:oleObj name="Equation" r:id="rId11" imgW="1079280" imgH="7110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CD8E26E2-F58C-FBAB-BF95-FC037E3CEE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582400" y="5271805"/>
                        <a:ext cx="3763963" cy="247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80057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>
            <a:hlinkClick r:id="rId2" action="ppaction://hlinkfile"/>
          </p:cNvPr>
          <p:cNvSpPr/>
          <p:nvPr/>
        </p:nvSpPr>
        <p:spPr>
          <a:xfrm>
            <a:off x="729726" y="2322050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1">
                <a:hlinkClick r:id="rId2" action="ppaction://hlinkfile"/>
              </p:cNvPr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GHI NHỚ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327" y="482083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47800" y="3000369"/>
                <a:ext cx="16192500" cy="5169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Cộng hai vế của bất phương trình với         , ta được bất phương trình: </a:t>
                </a:r>
                <a:r>
                  <a:rPr lang="vi-VN" sz="38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solidFill>
                    <a:srgbClr val="FFFF00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Nhân hai vế của bất phương trình nhận được với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 b="0" i="0" dirty="0">
                  <a:solidFill>
                    <a:schemeClr val="bg1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+ Nếu             thì nhận được nghiệm của bất phương trình đã cho là</a:t>
                </a:r>
                <a:r>
                  <a:rPr lang="en-US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1400" dirty="0">
                  <a:solidFill>
                    <a:schemeClr val="bg1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+ Nếu </a:t>
                </a:r>
                <a:r>
                  <a:rPr lang="vi-VN" sz="38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</a:t>
                </a:r>
                <a:r>
                  <a:rPr lang="vi-VN" sz="3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thì nhận được nghiệm của bất phương trình đã cho là: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3800" dirty="0">
                  <a:solidFill>
                    <a:schemeClr val="bg1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000369"/>
                <a:ext cx="16192500" cy="5169877"/>
              </a:xfrm>
              <a:prstGeom prst="rect">
                <a:avLst/>
              </a:prstGeom>
              <a:blipFill>
                <a:blip r:embed="rId7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1">
            <a:extLst>
              <a:ext uri="{FF2B5EF4-FFF2-40B4-BE49-F238E27FC236}">
                <a16:creationId xmlns:a16="http://schemas.microsoft.com/office/drawing/2014/main" id="{57F83F42-9A4A-1550-E3DE-2719E9659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2293" y="7828041"/>
            <a:ext cx="1326380" cy="1266090"/>
          </a:xfrm>
          <a:prstGeom prst="rect">
            <a:avLst/>
          </a:prstGeom>
        </p:spPr>
      </p:pic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E345EAD6-E022-BBAC-3DD4-D9E179B790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572600"/>
              </p:ext>
            </p:extLst>
          </p:nvPr>
        </p:nvGraphicFramePr>
        <p:xfrm>
          <a:off x="11638088" y="3930522"/>
          <a:ext cx="477712" cy="123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638088" y="3930522"/>
                        <a:ext cx="477712" cy="1234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Đối tượng 31">
            <a:extLst>
              <a:ext uri="{FF2B5EF4-FFF2-40B4-BE49-F238E27FC236}">
                <a16:creationId xmlns:a16="http://schemas.microsoft.com/office/drawing/2014/main" id="{A50F6684-5D94-3245-AB1A-FA6D3DE71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9345"/>
              </p:ext>
            </p:extLst>
          </p:nvPr>
        </p:nvGraphicFramePr>
        <p:xfrm>
          <a:off x="15410706" y="6151796"/>
          <a:ext cx="1350186" cy="110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82400" imgH="393480" progId="Equation.DSMT4">
                  <p:embed/>
                </p:oleObj>
              </mc:Choice>
              <mc:Fallback>
                <p:oleObj name="Equation" r:id="rId12" imgW="482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410706" y="6151796"/>
                        <a:ext cx="1350186" cy="1101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Đối tượng 32">
            <a:extLst>
              <a:ext uri="{FF2B5EF4-FFF2-40B4-BE49-F238E27FC236}">
                <a16:creationId xmlns:a16="http://schemas.microsoft.com/office/drawing/2014/main" id="{3E69667E-882F-11C4-CE5E-93AD06FF6E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755000"/>
              </p:ext>
            </p:extLst>
          </p:nvPr>
        </p:nvGraphicFramePr>
        <p:xfrm>
          <a:off x="15345620" y="4816551"/>
          <a:ext cx="1480358" cy="120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82400" imgH="393480" progId="Equation.DSMT4">
                  <p:embed/>
                </p:oleObj>
              </mc:Choice>
              <mc:Fallback>
                <p:oleObj name="Equation" r:id="rId14" imgW="482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345620" y="4816551"/>
                        <a:ext cx="1480358" cy="120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Đối tượng 33">
            <a:extLst>
              <a:ext uri="{FF2B5EF4-FFF2-40B4-BE49-F238E27FC236}">
                <a16:creationId xmlns:a16="http://schemas.microsoft.com/office/drawing/2014/main" id="{DCD08E9A-07CD-02EB-58C7-215B8D11A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889701"/>
              </p:ext>
            </p:extLst>
          </p:nvPr>
        </p:nvGraphicFramePr>
        <p:xfrm>
          <a:off x="2879726" y="5120898"/>
          <a:ext cx="1235074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5320" imgH="177480" progId="Equation.DSMT4">
                  <p:embed/>
                </p:oleObj>
              </mc:Choice>
              <mc:Fallback>
                <p:oleObj name="Equation" r:id="rId16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79726" y="5120898"/>
                        <a:ext cx="1235074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Đối tượng 34">
            <a:extLst>
              <a:ext uri="{FF2B5EF4-FFF2-40B4-BE49-F238E27FC236}">
                <a16:creationId xmlns:a16="http://schemas.microsoft.com/office/drawing/2014/main" id="{55BA0377-0F80-18EA-9F24-58FDE397E6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82985"/>
              </p:ext>
            </p:extLst>
          </p:nvPr>
        </p:nvGraphicFramePr>
        <p:xfrm>
          <a:off x="2944418" y="6416754"/>
          <a:ext cx="1202670" cy="60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55320" imgH="177480" progId="Equation.DSMT4">
                  <p:embed/>
                </p:oleObj>
              </mc:Choice>
              <mc:Fallback>
                <p:oleObj name="Equation" r:id="rId18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44418" y="6416754"/>
                        <a:ext cx="1202670" cy="601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Đối tượng 35">
            <a:extLst>
              <a:ext uri="{FF2B5EF4-FFF2-40B4-BE49-F238E27FC236}">
                <a16:creationId xmlns:a16="http://schemas.microsoft.com/office/drawing/2014/main" id="{D89E0691-5D6E-8ED6-51AF-3E3CA258F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93794"/>
              </p:ext>
            </p:extLst>
          </p:nvPr>
        </p:nvGraphicFramePr>
        <p:xfrm>
          <a:off x="15697200" y="3222753"/>
          <a:ext cx="1568991" cy="54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177480" progId="Equation.DSMT4">
                  <p:embed/>
                </p:oleObj>
              </mc:Choice>
              <mc:Fallback>
                <p:oleObj name="Equation" r:id="rId20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697200" y="3222753"/>
                        <a:ext cx="1568991" cy="549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Đối tượng 36">
            <a:extLst>
              <a:ext uri="{FF2B5EF4-FFF2-40B4-BE49-F238E27FC236}">
                <a16:creationId xmlns:a16="http://schemas.microsoft.com/office/drawing/2014/main" id="{2E5F99BD-2E5A-28C5-F215-DF1688708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334804"/>
              </p:ext>
            </p:extLst>
          </p:nvPr>
        </p:nvGraphicFramePr>
        <p:xfrm>
          <a:off x="9299290" y="3162300"/>
          <a:ext cx="759110" cy="674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28600" imgH="203040" progId="Equation.DSMT4">
                  <p:embed/>
                </p:oleObj>
              </mc:Choice>
              <mc:Fallback>
                <p:oleObj name="Equation" r:id="rId22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299290" y="3162300"/>
                        <a:ext cx="759110" cy="674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64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704BBE-F548-70DA-27ED-01CDD64D08FE}"/>
              </a:ext>
            </a:extLst>
          </p:cNvPr>
          <p:cNvSpPr txBox="1"/>
          <p:nvPr/>
        </p:nvSpPr>
        <p:spPr>
          <a:xfrm>
            <a:off x="3352800" y="2019300"/>
            <a:ext cx="967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</a:t>
            </a:r>
          </a:p>
          <a:p>
            <a:endParaRPr lang="vi-VN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1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114300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9: TOÁN THỰC TẾ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29031" y="1483595"/>
            <a:ext cx="17555029" cy="729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”,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9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DD392F-4D64-AAA0-506A-618ED08B1EB1}"/>
              </a:ext>
            </a:extLst>
          </p:cNvPr>
          <p:cNvSpPr/>
          <p:nvPr/>
        </p:nvSpPr>
        <p:spPr>
          <a:xfrm>
            <a:off x="381000" y="0"/>
            <a:ext cx="17678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(x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x 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≤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12) là </a:t>
            </a: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– x </a:t>
            </a:r>
          </a:p>
          <a:p>
            <a:pPr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5x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2(12 – x)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ban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</p:txBody>
      </p:sp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80925EE2-CF03-9A99-570A-B3DF3474D6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4490" y="5042962"/>
          <a:ext cx="5959019" cy="444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95480" imgH="2158920" progId="Equation.DSMT4">
                  <p:embed/>
                </p:oleObj>
              </mc:Choice>
              <mc:Fallback>
                <p:oleObj name="Equation" r:id="rId2" imgW="2895480" imgH="215892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80925EE2-CF03-9A99-570A-B3DF3474D6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64490" y="5042962"/>
                        <a:ext cx="5959019" cy="444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82E9F0-987E-6B93-2AF8-AD15003B907D}"/>
              </a:ext>
            </a:extLst>
          </p:cNvPr>
          <p:cNvSpPr txBox="1"/>
          <p:nvPr/>
        </p:nvSpPr>
        <p:spPr>
          <a:xfrm>
            <a:off x="344714" y="9486900"/>
            <a:ext cx="182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2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60030" y="1866900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>
              <a:hlinkClick r:id="rId2" action="ppaction://hlinkpres?slideindex=1&amp;slidetitle="/>
            </p:cNvPr>
            <p:cNvSpPr/>
            <p:nvPr/>
          </p:nvSpPr>
          <p:spPr>
            <a:xfrm>
              <a:off x="3652064" y="3222458"/>
              <a:ext cx="9970718" cy="1508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ĐUA XE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25027"/>
            <a:ext cx="9353550" cy="1988345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‘’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’’</a:t>
            </a:r>
          </a:p>
        </p:txBody>
      </p:sp>
      <p:pic>
        <p:nvPicPr>
          <p:cNvPr id="6" name="Content Placeholder 5" descr="2e74a5589f751cdaac3d07d5c8239e1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56430" y="2055635"/>
            <a:ext cx="5737089" cy="5354815"/>
          </a:xfrm>
        </p:spPr>
      </p:pic>
      <p:sp>
        <p:nvSpPr>
          <p:cNvPr id="7" name="Rectangle 6"/>
          <p:cNvSpPr/>
          <p:nvPr/>
        </p:nvSpPr>
        <p:spPr>
          <a:xfrm>
            <a:off x="8667750" y="6877050"/>
            <a:ext cx="1828800" cy="1790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9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0350" y="8648700"/>
            <a:ext cx="2190750" cy="1447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9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63200" y="8648700"/>
            <a:ext cx="2190750" cy="1447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pic>
        <p:nvPicPr>
          <p:cNvPr id="10" name="Picture 9" descr="3a5cd02abf0e5cda3bdc3b8850337a3f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0" y="5524499"/>
            <a:ext cx="5194851" cy="5194851"/>
          </a:xfrm>
          <a:prstGeom prst="rect">
            <a:avLst/>
          </a:prstGeom>
        </p:spPr>
      </p:pic>
      <p:pic>
        <p:nvPicPr>
          <p:cNvPr id="11" name="Swamp_Sto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95400" cy="1219200"/>
          </a:xfrm>
          <a:prstGeom prst="rect">
            <a:avLst/>
          </a:prstGeom>
        </p:spPr>
      </p:pic>
      <p:pic>
        <p:nvPicPr>
          <p:cNvPr id="12" name="Picture 11" descr="3a5cd02abf0e5cda3bdc3b8850337a3f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839" y="5524500"/>
            <a:ext cx="5194851" cy="51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900" y="666750"/>
            <a:ext cx="17526000" cy="40386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350" y="4857750"/>
            <a:ext cx="17430750" cy="3505200"/>
          </a:xfrm>
          <a:prstGeom prst="rect">
            <a:avLst/>
          </a:prstGeom>
        </p:spPr>
      </p:pic>
      <p:pic>
        <p:nvPicPr>
          <p:cNvPr id="7" name="Picture 6" descr="2e74a5589f751cdaac3d07d5c8239e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48070" y="666750"/>
            <a:ext cx="3752850" cy="3543300"/>
          </a:xfrm>
          <a:prstGeom prst="rect">
            <a:avLst/>
          </a:prstGeom>
        </p:spPr>
      </p:pic>
      <p:pic>
        <p:nvPicPr>
          <p:cNvPr id="8" name="Picture 7" descr="2e74a5589f751cdaac3d07d5c8239e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95350" y="4591050"/>
            <a:ext cx="3657600" cy="3543300"/>
          </a:xfrm>
          <a:prstGeom prst="rect">
            <a:avLst/>
          </a:prstGeom>
        </p:spPr>
      </p:pic>
      <p:pic>
        <p:nvPicPr>
          <p:cNvPr id="11" name="Picture 10" descr="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66823" y="5536973"/>
            <a:ext cx="3021497" cy="1816184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4220024" y="1836644"/>
            <a:ext cx="1534326" cy="14937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4347773" y="5844209"/>
            <a:ext cx="1439517" cy="13914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pic>
        <p:nvPicPr>
          <p:cNvPr id="10" name="Picture 9" descr="2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635568" y="1583492"/>
            <a:ext cx="3021495" cy="1979189"/>
          </a:xfrm>
          <a:prstGeom prst="rect">
            <a:avLst/>
          </a:prstGeom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9466488" y="1883709"/>
            <a:ext cx="1439517" cy="14937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5660970" y="1890432"/>
            <a:ext cx="1439517" cy="14937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1895795" y="1856814"/>
            <a:ext cx="1439517" cy="14937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9614408" y="5871102"/>
            <a:ext cx="1439517" cy="13914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829060" y="5877825"/>
            <a:ext cx="1439517" cy="13914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1980080" y="5815853"/>
            <a:ext cx="1448921" cy="144000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27" name="Picture 26" descr="0e7b6cd971922a529ded25d8968bcc0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3585281" y="348698"/>
            <a:ext cx="2096897" cy="1504950"/>
          </a:xfrm>
          <a:prstGeom prst="rect">
            <a:avLst/>
          </a:prstGeom>
        </p:spPr>
      </p:pic>
      <p:pic>
        <p:nvPicPr>
          <p:cNvPr id="28" name="Picture 27" descr="0e7b6cd971922a529ded25d8968bcc0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3475951" y="4174436"/>
            <a:ext cx="2096897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3 4.81481E-6 L -0.47247 0.006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47 0.00601 L -0.67955 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955 4.81481E-6 L -0.8921 0.002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0185 L 0.24128 0.001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4 -3.33333E-6 L -0.46597 0.001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97 0.00186 L -0.6763 -3.33333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63 -3.33333E-6 L -0.92412 0.0020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0185 L 0.24128 0.001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4389" y="4016098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589" y="3235777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3680" y="6286184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4032351" y="6853943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84582" y="6160800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55" y="389735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5071" y="3771899"/>
            <a:ext cx="1477853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5824" y="3792072"/>
            <a:ext cx="7844537" cy="1190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2" name="Oval 11"/>
          <p:cNvSpPr/>
          <p:nvPr/>
        </p:nvSpPr>
        <p:spPr>
          <a:xfrm>
            <a:off x="2502475" y="5302232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40307" y="5364254"/>
            <a:ext cx="7844538" cy="10892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4" name="Oval 13"/>
          <p:cNvSpPr/>
          <p:nvPr/>
        </p:nvSpPr>
        <p:spPr>
          <a:xfrm>
            <a:off x="2496875" y="689834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01936" y="6797489"/>
            <a:ext cx="7782909" cy="12102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88647" y="8498542"/>
            <a:ext cx="7696199" cy="10892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9" name="Oval 18"/>
          <p:cNvSpPr/>
          <p:nvPr/>
        </p:nvSpPr>
        <p:spPr>
          <a:xfrm>
            <a:off x="2463257" y="849854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5" y="389735"/>
            <a:ext cx="10650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≤ 3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384743" y="7261412"/>
            <a:ext cx="5005040" cy="302558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42CA3C98-0F12-6A84-1272-7831AC563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00750"/>
            <a:ext cx="6286500" cy="18288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altLang="vi-VN" sz="2700">
              <a:latin typeface="+mj-lt"/>
            </a:endParaRPr>
          </a:p>
        </p:txBody>
      </p:sp>
      <p:sp>
        <p:nvSpPr>
          <p:cNvPr id="77827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id="{02DFF9E7-F555-F069-E96F-97FFCF86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2807495"/>
            <a:ext cx="1257300" cy="1143000"/>
          </a:xfrm>
          <a:prstGeom prst="flowChartConnector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AEA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5400" b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828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id="{43A21EA0-68B2-28BB-DB2F-A4C680C79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6372225"/>
            <a:ext cx="1257300" cy="1143000"/>
          </a:xfrm>
          <a:prstGeom prst="flowChartConnector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AEA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5400" b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7829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id="{5C3BC020-2FB7-AAD6-D750-87D77185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8108157"/>
            <a:ext cx="1257300" cy="1143000"/>
          </a:xfrm>
          <a:prstGeom prst="flowChartConnector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AEA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5400" b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7830" name="AutoShape 6">
            <a:hlinkClick r:id="rId4" action="ppaction://hlinksldjump"/>
            <a:extLst>
              <a:ext uri="{FF2B5EF4-FFF2-40B4-BE49-F238E27FC236}">
                <a16:creationId xmlns:a16="http://schemas.microsoft.com/office/drawing/2014/main" id="{B350F6B3-E7C7-6736-54F5-1446C9668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4538663"/>
            <a:ext cx="1257300" cy="1143000"/>
          </a:xfrm>
          <a:prstGeom prst="flowChartConnector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AEA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5400" b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77831" name="Picture 7">
            <a:extLst>
              <a:ext uri="{FF2B5EF4-FFF2-40B4-BE49-F238E27FC236}">
                <a16:creationId xmlns:a16="http://schemas.microsoft.com/office/drawing/2014/main" id="{84138FAE-57B6-2131-9CEB-7A20C656B2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00050"/>
            <a:ext cx="947261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AutoShape 8">
            <a:extLst>
              <a:ext uri="{FF2B5EF4-FFF2-40B4-BE49-F238E27FC236}">
                <a16:creationId xmlns:a16="http://schemas.microsoft.com/office/drawing/2014/main" id="{1BED5BEF-466E-C36C-2E02-75619E0C1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400300"/>
            <a:ext cx="6286500" cy="182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altLang="vi-VN" sz="2700">
              <a:latin typeface="+mj-lt"/>
            </a:endParaRPr>
          </a:p>
        </p:txBody>
      </p:sp>
      <p:sp>
        <p:nvSpPr>
          <p:cNvPr id="77833" name="AutoShape 9">
            <a:extLst>
              <a:ext uri="{FF2B5EF4-FFF2-40B4-BE49-F238E27FC236}">
                <a16:creationId xmlns:a16="http://schemas.microsoft.com/office/drawing/2014/main" id="{3F132E3B-B59F-0BD3-7DF1-49BB923A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229100"/>
            <a:ext cx="6286500" cy="1714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altLang="vi-VN" sz="2700">
              <a:latin typeface="+mj-lt"/>
            </a:endParaRPr>
          </a:p>
        </p:txBody>
      </p:sp>
      <p:sp>
        <p:nvSpPr>
          <p:cNvPr id="77834" name="AutoShape 10">
            <a:extLst>
              <a:ext uri="{FF2B5EF4-FFF2-40B4-BE49-F238E27FC236}">
                <a16:creationId xmlns:a16="http://schemas.microsoft.com/office/drawing/2014/main" id="{5037CC6D-E8B3-0ADA-15EB-4E667EC3A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7886700"/>
            <a:ext cx="6286500" cy="1828800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altLang="vi-VN" sz="2700">
              <a:latin typeface="+mj-lt"/>
            </a:endParaRPr>
          </a:p>
        </p:txBody>
      </p:sp>
      <p:graphicFrame>
        <p:nvGraphicFramePr>
          <p:cNvPr id="77835" name="Object 11">
            <a:extLst>
              <a:ext uri="{FF2B5EF4-FFF2-40B4-BE49-F238E27FC236}">
                <a16:creationId xmlns:a16="http://schemas.microsoft.com/office/drawing/2014/main" id="{35E01646-1D5E-E2E3-9AF3-AEC3186C1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446033"/>
              </p:ext>
            </p:extLst>
          </p:nvPr>
        </p:nvGraphicFramePr>
        <p:xfrm>
          <a:off x="6827045" y="2578895"/>
          <a:ext cx="52054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4680" imgH="177480" progId="Equation.DSMT4">
                  <p:embed/>
                </p:oleObj>
              </mc:Choice>
              <mc:Fallback>
                <p:oleObj name="Equation" r:id="rId7" imgW="634680" imgH="177480" progId="Equation.DSMT4">
                  <p:embed/>
                  <p:pic>
                    <p:nvPicPr>
                      <p:cNvPr id="77835" name="Object 11">
                        <a:extLst>
                          <a:ext uri="{FF2B5EF4-FFF2-40B4-BE49-F238E27FC236}">
                            <a16:creationId xmlns:a16="http://schemas.microsoft.com/office/drawing/2014/main" id="{35E01646-1D5E-E2E3-9AF3-AEC3186C1A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7045" y="2578895"/>
                        <a:ext cx="5205413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6" name="Object 12">
            <a:extLst>
              <a:ext uri="{FF2B5EF4-FFF2-40B4-BE49-F238E27FC236}">
                <a16:creationId xmlns:a16="http://schemas.microsoft.com/office/drawing/2014/main" id="{B902FD19-AEF5-B531-E0E6-5BA0FBFEAC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852085"/>
              </p:ext>
            </p:extLst>
          </p:nvPr>
        </p:nvGraphicFramePr>
        <p:xfrm>
          <a:off x="7086602" y="4229100"/>
          <a:ext cx="4686299" cy="120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74360" imgH="253800" progId="Equation.DSMT4">
                  <p:embed/>
                </p:oleObj>
              </mc:Choice>
              <mc:Fallback>
                <p:oleObj name="Equation" r:id="rId9" imgW="774360" imgH="253800" progId="Equation.DSMT4">
                  <p:embed/>
                  <p:pic>
                    <p:nvPicPr>
                      <p:cNvPr id="77836" name="Object 12">
                        <a:extLst>
                          <a:ext uri="{FF2B5EF4-FFF2-40B4-BE49-F238E27FC236}">
                            <a16:creationId xmlns:a16="http://schemas.microsoft.com/office/drawing/2014/main" id="{B902FD19-AEF5-B531-E0E6-5BA0FBFEAC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2" y="4229100"/>
                        <a:ext cx="4686299" cy="1207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7" name="Object 13">
            <a:extLst>
              <a:ext uri="{FF2B5EF4-FFF2-40B4-BE49-F238E27FC236}">
                <a16:creationId xmlns:a16="http://schemas.microsoft.com/office/drawing/2014/main" id="{4259626B-6BD0-EF63-9CA3-3870EB5C2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742867"/>
              </p:ext>
            </p:extLst>
          </p:nvPr>
        </p:nvGraphicFramePr>
        <p:xfrm>
          <a:off x="6653213" y="5943600"/>
          <a:ext cx="56673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53800" progId="Equation.DSMT4">
                  <p:embed/>
                </p:oleObj>
              </mc:Choice>
              <mc:Fallback>
                <p:oleObj name="Equation" r:id="rId11" imgW="1231560" imgH="253800" progId="Equation.DSMT4">
                  <p:embed/>
                  <p:pic>
                    <p:nvPicPr>
                      <p:cNvPr id="77837" name="Object 13">
                        <a:extLst>
                          <a:ext uri="{FF2B5EF4-FFF2-40B4-BE49-F238E27FC236}">
                            <a16:creationId xmlns:a16="http://schemas.microsoft.com/office/drawing/2014/main" id="{4259626B-6BD0-EF63-9CA3-3870EB5C2A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213" y="5943600"/>
                        <a:ext cx="56673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8" name="Text Box 14">
            <a:extLst>
              <a:ext uri="{FF2B5EF4-FFF2-40B4-BE49-F238E27FC236}">
                <a16:creationId xmlns:a16="http://schemas.microsoft.com/office/drawing/2014/main" id="{6FF5C3C7-1DB8-7BF8-2AC5-1EFFBA1D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93058"/>
            <a:ext cx="13716000" cy="646331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100000">
                <a:srgbClr val="FFFF9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600" b="1" dirty="0" err="1">
                <a:latin typeface="+mj-lt"/>
              </a:rPr>
              <a:t>Mỗi</a:t>
            </a:r>
            <a:r>
              <a:rPr lang="en-US" altLang="vi-VN" sz="3600" b="1" dirty="0">
                <a:latin typeface="+mj-lt"/>
              </a:rPr>
              <a:t> </a:t>
            </a:r>
            <a:r>
              <a:rPr lang="en-US" altLang="vi-VN" sz="3600" b="1" dirty="0" err="1">
                <a:latin typeface="+mj-lt"/>
              </a:rPr>
              <a:t>khẳng</a:t>
            </a:r>
            <a:r>
              <a:rPr lang="en-US" altLang="vi-VN" sz="3600" b="1" dirty="0">
                <a:latin typeface="+mj-lt"/>
              </a:rPr>
              <a:t> </a:t>
            </a:r>
            <a:r>
              <a:rPr lang="en-US" altLang="vi-VN" sz="3600" b="1" dirty="0" err="1">
                <a:latin typeface="+mj-lt"/>
              </a:rPr>
              <a:t>định</a:t>
            </a:r>
            <a:r>
              <a:rPr lang="en-US" altLang="vi-VN" sz="3600" b="1" dirty="0">
                <a:latin typeface="+mj-lt"/>
              </a:rPr>
              <a:t> </a:t>
            </a:r>
            <a:r>
              <a:rPr lang="en-US" altLang="vi-VN" sz="3600" b="1" dirty="0" err="1">
                <a:latin typeface="+mj-lt"/>
              </a:rPr>
              <a:t>sau</a:t>
            </a:r>
            <a:r>
              <a:rPr lang="en-US" altLang="vi-VN" sz="3600" b="1" dirty="0">
                <a:latin typeface="+mj-lt"/>
              </a:rPr>
              <a:t> </a:t>
            </a:r>
            <a:r>
              <a:rPr lang="en-US" altLang="vi-VN" sz="3600" b="1" dirty="0" err="1">
                <a:latin typeface="+mj-lt"/>
              </a:rPr>
              <a:t>đúng</a:t>
            </a:r>
            <a:r>
              <a:rPr lang="en-US" altLang="vi-VN" sz="3600" b="1" dirty="0">
                <a:latin typeface="+mj-lt"/>
              </a:rPr>
              <a:t> hay </a:t>
            </a:r>
            <a:r>
              <a:rPr lang="en-US" altLang="vi-VN" sz="3600" b="1" dirty="0" err="1">
                <a:latin typeface="+mj-lt"/>
              </a:rPr>
              <a:t>sai</a:t>
            </a:r>
            <a:r>
              <a:rPr lang="en-US" altLang="vi-VN" sz="3600" b="1" dirty="0">
                <a:latin typeface="+mj-lt"/>
              </a:rPr>
              <a:t>? </a:t>
            </a:r>
            <a:r>
              <a:rPr lang="en-US" altLang="vi-VN" sz="3600" b="1" dirty="0" err="1">
                <a:latin typeface="+mj-lt"/>
              </a:rPr>
              <a:t>Vì</a:t>
            </a:r>
            <a:r>
              <a:rPr lang="en-US" altLang="vi-VN" sz="3600" b="1" dirty="0">
                <a:latin typeface="+mj-lt"/>
              </a:rPr>
              <a:t> </a:t>
            </a:r>
            <a:r>
              <a:rPr lang="en-US" altLang="vi-VN" sz="3600" b="1" dirty="0" err="1">
                <a:latin typeface="+mj-lt"/>
              </a:rPr>
              <a:t>sao</a:t>
            </a:r>
            <a:r>
              <a:rPr lang="en-US" altLang="vi-VN" sz="3600" b="1" dirty="0">
                <a:latin typeface="+mj-lt"/>
              </a:rPr>
              <a:t>?</a:t>
            </a:r>
            <a:endParaRPr lang="en-US" altLang="vi-VN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7839" name="Object 15">
            <a:extLst>
              <a:ext uri="{FF2B5EF4-FFF2-40B4-BE49-F238E27FC236}">
                <a16:creationId xmlns:a16="http://schemas.microsoft.com/office/drawing/2014/main" id="{6947455C-5E67-E4FF-8E5F-5AFB71CA3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305913"/>
              </p:ext>
            </p:extLst>
          </p:nvPr>
        </p:nvGraphicFramePr>
        <p:xfrm>
          <a:off x="7628498" y="7979324"/>
          <a:ext cx="3268674" cy="67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50680" imgH="279360" progId="Equation.DSMT4">
                  <p:embed/>
                </p:oleObj>
              </mc:Choice>
              <mc:Fallback>
                <p:oleObj name="Equation" r:id="rId13" imgW="850680" imgH="279360" progId="Equation.DSMT4">
                  <p:embed/>
                  <p:pic>
                    <p:nvPicPr>
                      <p:cNvPr id="77839" name="Object 15">
                        <a:extLst>
                          <a:ext uri="{FF2B5EF4-FFF2-40B4-BE49-F238E27FC236}">
                            <a16:creationId xmlns:a16="http://schemas.microsoft.com/office/drawing/2014/main" id="{6947455C-5E67-E4FF-8E5F-5AFB71CA3B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8498" y="7979324"/>
                        <a:ext cx="3268674" cy="67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40" name="Picture 16">
            <a:extLst>
              <a:ext uri="{FF2B5EF4-FFF2-40B4-BE49-F238E27FC236}">
                <a16:creationId xmlns:a16="http://schemas.microsoft.com/office/drawing/2014/main" id="{72BFE97C-EBBF-CBFC-B00B-9B2C6C09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457200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AutoShape 17">
            <a:extLst>
              <a:ext uri="{FF2B5EF4-FFF2-40B4-BE49-F238E27FC236}">
                <a16:creationId xmlns:a16="http://schemas.microsoft.com/office/drawing/2014/main" id="{3B24EF2E-1B74-7ADA-846E-B9391C69B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693195"/>
            <a:ext cx="1828800" cy="1371600"/>
          </a:xfrm>
          <a:prstGeom prst="hexagon">
            <a:avLst>
              <a:gd name="adj" fmla="val 33333"/>
              <a:gd name="vf" fmla="val 115470"/>
            </a:avLst>
          </a:prstGeom>
          <a:solidFill>
            <a:srgbClr val="0066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600" b="1">
                <a:solidFill>
                  <a:schemeClr val="bg1"/>
                </a:solidFill>
                <a:latin typeface="+mj-lt"/>
              </a:rPr>
              <a:t>ĐÚNG</a:t>
            </a:r>
          </a:p>
        </p:txBody>
      </p:sp>
      <p:sp>
        <p:nvSpPr>
          <p:cNvPr id="77842" name="AutoShape 18">
            <a:extLst>
              <a:ext uri="{FF2B5EF4-FFF2-40B4-BE49-F238E27FC236}">
                <a16:creationId xmlns:a16="http://schemas.microsoft.com/office/drawing/2014/main" id="{BD189291-6653-CE1D-90EA-421A9E2F7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4336257"/>
            <a:ext cx="1828800" cy="1371600"/>
          </a:xfrm>
          <a:prstGeom prst="hexagon">
            <a:avLst>
              <a:gd name="adj" fmla="val 33333"/>
              <a:gd name="vf" fmla="val 115470"/>
            </a:avLst>
          </a:prstGeom>
          <a:solidFill>
            <a:srgbClr val="0066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vi-VN" sz="3600" b="1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altLang="vi-VN" sz="3600" b="1">
                <a:solidFill>
                  <a:schemeClr val="bg1"/>
                </a:solidFill>
                <a:latin typeface="+mj-lt"/>
              </a:rPr>
              <a:t>ĐÚNG</a:t>
            </a:r>
          </a:p>
          <a:p>
            <a:pPr algn="ctr"/>
            <a:endParaRPr lang="en-US" altLang="vi-VN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843" name="AutoShape 19">
            <a:extLst>
              <a:ext uri="{FF2B5EF4-FFF2-40B4-BE49-F238E27FC236}">
                <a16:creationId xmlns:a16="http://schemas.microsoft.com/office/drawing/2014/main" id="{06891112-33E1-A384-AF5B-717D3C4EC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6176963"/>
            <a:ext cx="1828800" cy="1371600"/>
          </a:xfrm>
          <a:prstGeom prst="hexagon">
            <a:avLst>
              <a:gd name="adj" fmla="val 33333"/>
              <a:gd name="vf" fmla="val 115470"/>
            </a:avLst>
          </a:prstGeom>
          <a:solidFill>
            <a:srgbClr val="0066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600" b="1">
                <a:solidFill>
                  <a:schemeClr val="bg1"/>
                </a:solidFill>
                <a:latin typeface="+mj-lt"/>
              </a:rPr>
              <a:t>ĐÚNG</a:t>
            </a:r>
          </a:p>
        </p:txBody>
      </p:sp>
      <p:sp>
        <p:nvSpPr>
          <p:cNvPr id="77844" name="AutoShape 20">
            <a:extLst>
              <a:ext uri="{FF2B5EF4-FFF2-40B4-BE49-F238E27FC236}">
                <a16:creationId xmlns:a16="http://schemas.microsoft.com/office/drawing/2014/main" id="{728C0228-BF8E-444F-F393-8D91C776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7862888"/>
            <a:ext cx="1828800" cy="1371600"/>
          </a:xfrm>
          <a:prstGeom prst="hexagon">
            <a:avLst>
              <a:gd name="adj" fmla="val 33333"/>
              <a:gd name="vf" fmla="val 115470"/>
            </a:avLst>
          </a:prstGeom>
          <a:solidFill>
            <a:srgbClr val="0066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600" b="1">
                <a:solidFill>
                  <a:schemeClr val="bg1"/>
                </a:solidFill>
                <a:latin typeface="+mj-lt"/>
              </a:rPr>
              <a:t>ĐÚNG</a:t>
            </a:r>
          </a:p>
        </p:txBody>
      </p:sp>
      <p:sp>
        <p:nvSpPr>
          <p:cNvPr id="77845" name="AutoShape 21">
            <a:extLst>
              <a:ext uri="{FF2B5EF4-FFF2-40B4-BE49-F238E27FC236}">
                <a16:creationId xmlns:a16="http://schemas.microsoft.com/office/drawing/2014/main" id="{1DF2AAA5-A67D-5D1F-0681-F2FD187C4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0" y="2514600"/>
            <a:ext cx="1828800" cy="1485900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4200" b="1">
                <a:solidFill>
                  <a:srgbClr val="0000FF"/>
                </a:solidFill>
                <a:latin typeface="+mj-lt"/>
              </a:rPr>
              <a:t>SAI</a:t>
            </a:r>
          </a:p>
        </p:txBody>
      </p:sp>
      <p:sp>
        <p:nvSpPr>
          <p:cNvPr id="77846" name="AutoShape 22">
            <a:extLst>
              <a:ext uri="{FF2B5EF4-FFF2-40B4-BE49-F238E27FC236}">
                <a16:creationId xmlns:a16="http://schemas.microsoft.com/office/drawing/2014/main" id="{63DC4DE7-83A0-724A-2ED3-009E399A9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0" y="4410075"/>
            <a:ext cx="1828800" cy="1485900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4200" b="1">
                <a:solidFill>
                  <a:srgbClr val="0000FF"/>
                </a:solidFill>
                <a:latin typeface="+mj-lt"/>
              </a:rPr>
              <a:t>SAI</a:t>
            </a:r>
          </a:p>
        </p:txBody>
      </p:sp>
      <p:sp>
        <p:nvSpPr>
          <p:cNvPr id="77847" name="AutoShape 23">
            <a:extLst>
              <a:ext uri="{FF2B5EF4-FFF2-40B4-BE49-F238E27FC236}">
                <a16:creationId xmlns:a16="http://schemas.microsoft.com/office/drawing/2014/main" id="{943A0B5D-27F5-5148-8DFE-B87E3F6C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0" y="6162675"/>
            <a:ext cx="1828800" cy="1485900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4200" b="1">
                <a:solidFill>
                  <a:srgbClr val="0000FF"/>
                </a:solidFill>
                <a:latin typeface="+mj-lt"/>
              </a:rPr>
              <a:t>SAI</a:t>
            </a:r>
          </a:p>
        </p:txBody>
      </p:sp>
      <p:sp>
        <p:nvSpPr>
          <p:cNvPr id="77848" name="AutoShape 24">
            <a:extLst>
              <a:ext uri="{FF2B5EF4-FFF2-40B4-BE49-F238E27FC236}">
                <a16:creationId xmlns:a16="http://schemas.microsoft.com/office/drawing/2014/main" id="{3F00E4ED-CAD3-4C69-78AB-85057150F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0" y="7886700"/>
            <a:ext cx="1828800" cy="1485900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4200" b="1">
                <a:solidFill>
                  <a:srgbClr val="0000FF"/>
                </a:solidFill>
                <a:latin typeface="+mj-lt"/>
              </a:rPr>
              <a:t>SAI</a:t>
            </a:r>
          </a:p>
        </p:txBody>
      </p:sp>
      <p:pic>
        <p:nvPicPr>
          <p:cNvPr id="77849" name="Picture 21" descr="j0232133">
            <a:extLst>
              <a:ext uri="{FF2B5EF4-FFF2-40B4-BE49-F238E27FC236}">
                <a16:creationId xmlns:a16="http://schemas.microsoft.com/office/drawing/2014/main" id="{82301A24-1C10-59E7-129C-98E17EB1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342901"/>
            <a:ext cx="140017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51" name="Text Box 27">
            <a:extLst>
              <a:ext uri="{FF2B5EF4-FFF2-40B4-BE49-F238E27FC236}">
                <a16:creationId xmlns:a16="http://schemas.microsoft.com/office/drawing/2014/main" id="{EC10760D-3E94-755E-C5EE-D75AC2F6C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469" y="3411392"/>
            <a:ext cx="1713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&lt; 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77852" name="Text Box 28">
            <a:extLst>
              <a:ext uri="{FF2B5EF4-FFF2-40B4-BE49-F238E27FC236}">
                <a16:creationId xmlns:a16="http://schemas.microsoft.com/office/drawing/2014/main" id="{80D00EDB-319A-DD73-FA23-E277F625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810" y="5028591"/>
            <a:ext cx="277672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vi-VN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 = – 6</a:t>
            </a:r>
          </a:p>
        </p:txBody>
      </p:sp>
      <p:sp>
        <p:nvSpPr>
          <p:cNvPr id="77853" name="Text Box 29">
            <a:extLst>
              <a:ext uri="{FF2B5EF4-FFF2-40B4-BE49-F238E27FC236}">
                <a16:creationId xmlns:a16="http://schemas.microsoft.com/office/drawing/2014/main" id="{4E0DBFB1-A6D2-DFB8-C929-99A2EA2E5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915151"/>
            <a:ext cx="6286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4&lt;15,cộng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(-8)</a:t>
            </a:r>
            <a:endParaRPr lang="en-US" altLang="vi-VN" sz="36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54" name="Text Box 30">
            <a:extLst>
              <a:ext uri="{FF2B5EF4-FFF2-40B4-BE49-F238E27FC236}">
                <a16:creationId xmlns:a16="http://schemas.microsoft.com/office/drawing/2014/main" id="{60BFA0C7-44BF-98A1-F2EE-1763F8FA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470" y="8797751"/>
            <a:ext cx="61174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altLang="vi-VN" sz="3600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0, ta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cộng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vế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với</a:t>
            </a:r>
            <a:r>
              <a:rPr lang="en-US" altLang="vi-V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7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7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10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10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10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</p:childTnLst>
        </p:cTn>
      </p:par>
    </p:tnLst>
    <p:bldLst>
      <p:bldP spid="77841" grpId="0" animBg="1"/>
      <p:bldP spid="77842" grpId="0" animBg="1"/>
      <p:bldP spid="77843" grpId="0" animBg="1"/>
      <p:bldP spid="77844" grpId="0" animBg="1"/>
      <p:bldP spid="77845" grpId="0" animBg="1"/>
      <p:bldP spid="77846" grpId="0" animBg="1"/>
      <p:bldP spid="77847" grpId="0" animBg="1"/>
      <p:bldP spid="77848" grpId="0" animBg="1"/>
      <p:bldP spid="77851" grpId="0"/>
      <p:bldP spid="77853" grpId="0"/>
      <p:bldP spid="778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7624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9820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70324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6002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9071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15338" y="5486398"/>
            <a:ext cx="13355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8493" y="5385548"/>
            <a:ext cx="7547258" cy="1190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1281" y="3769268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75312" y="3892920"/>
            <a:ext cx="7540439" cy="10892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z &lt; y + z</a:t>
            </a:r>
          </a:p>
        </p:txBody>
      </p:sp>
      <p:sp>
        <p:nvSpPr>
          <p:cNvPr id="14" name="Oval 13"/>
          <p:cNvSpPr/>
          <p:nvPr/>
        </p:nvSpPr>
        <p:spPr>
          <a:xfrm>
            <a:off x="2401625" y="689834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8493" y="6837830"/>
            <a:ext cx="7547258" cy="12102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5312" y="8491819"/>
            <a:ext cx="7540439" cy="10892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– z &lt; y – z</a:t>
            </a:r>
          </a:p>
        </p:txBody>
      </p:sp>
      <p:sp>
        <p:nvSpPr>
          <p:cNvPr id="19" name="Oval 18"/>
          <p:cNvSpPr/>
          <p:nvPr/>
        </p:nvSpPr>
        <p:spPr>
          <a:xfrm>
            <a:off x="2463257" y="849854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7" y="1073301"/>
            <a:ext cx="10678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x,y,z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&lt; y.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SAI?</a:t>
            </a: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2" name="Picture 21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84743" y="7261412"/>
            <a:ext cx="5005040" cy="30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7624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9820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70324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6002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9071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6192" y="8592668"/>
            <a:ext cx="13355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5824" y="8491818"/>
            <a:ext cx="7342091" cy="1190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&lt; – 7</a:t>
            </a:r>
          </a:p>
        </p:txBody>
      </p:sp>
      <p:sp>
        <p:nvSpPr>
          <p:cNvPr id="12" name="Oval 11"/>
          <p:cNvSpPr/>
          <p:nvPr/>
        </p:nvSpPr>
        <p:spPr>
          <a:xfrm>
            <a:off x="2361281" y="3769268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5824" y="3892920"/>
            <a:ext cx="7342091" cy="10892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&gt; – 7 </a:t>
            </a:r>
          </a:p>
        </p:txBody>
      </p:sp>
      <p:sp>
        <p:nvSpPr>
          <p:cNvPr id="14" name="Oval 13"/>
          <p:cNvSpPr/>
          <p:nvPr/>
        </p:nvSpPr>
        <p:spPr>
          <a:xfrm>
            <a:off x="2295170" y="687817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35824" y="6797489"/>
            <a:ext cx="7342091" cy="12102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≤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35825" y="5385547"/>
            <a:ext cx="7342089" cy="10892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&lt; 7</a:t>
            </a:r>
          </a:p>
        </p:txBody>
      </p:sp>
      <p:sp>
        <p:nvSpPr>
          <p:cNvPr id="19" name="Oval 18"/>
          <p:cNvSpPr/>
          <p:nvPr/>
        </p:nvSpPr>
        <p:spPr>
          <a:xfrm>
            <a:off x="2287321" y="5351930"/>
            <a:ext cx="1329938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5" y="544607"/>
            <a:ext cx="10678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– 5 &gt; 4x + 2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2" name="Picture 21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84743" y="7261412"/>
            <a:ext cx="5005040" cy="30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7624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9820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70324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6002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9071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73879" y="8592668"/>
            <a:ext cx="13299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5653" y="8491818"/>
            <a:ext cx="7422773" cy="1190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&lt;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1281" y="3769268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5655" y="3913091"/>
            <a:ext cx="7422773" cy="10892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≤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95170" y="687817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5655" y="6837830"/>
            <a:ext cx="7422773" cy="12102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≤ –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35825" y="5385547"/>
            <a:ext cx="7402602" cy="10892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≥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1720" y="5351930"/>
            <a:ext cx="1329938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6" y="571634"/>
            <a:ext cx="10650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 – 1 ≤ x + 4 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9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2" name="Picture 21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84743" y="7261412"/>
            <a:ext cx="5005040" cy="30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3998" y="440045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2198" y="362013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23289" y="667054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591960" y="723830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44191" y="654516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73879" y="8592668"/>
            <a:ext cx="13299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5989" y="8491818"/>
            <a:ext cx="7382436" cy="1190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&gt; 5</a:t>
            </a:r>
            <a:endParaRPr lang="en-US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1281" y="3769268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5992" y="3913091"/>
            <a:ext cx="7382436" cy="1089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≤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95170" y="6878171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5991" y="6837830"/>
            <a:ext cx="7382436" cy="1210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≤ –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55991" y="5385547"/>
            <a:ext cx="7382436" cy="1089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anose="02020603050405020304" pitchFamily="18" charset="0"/>
              </a:rPr>
              <a:t>≥</a:t>
            </a: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5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1720" y="5351930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6" y="544607"/>
            <a:ext cx="10650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 – 1 ≤ x + 4 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2" name="Picture 21" descr="2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78476" y="7487036"/>
            <a:ext cx="5809524" cy="3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7624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9820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70324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6002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9071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73025" y="7039534"/>
            <a:ext cx="13355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5989" y="6898341"/>
            <a:ext cx="7382436" cy="1190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72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≥ 0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1281" y="3769268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5992" y="3913091"/>
            <a:ext cx="7382436" cy="1089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ea typeface="Yu Gothic" panose="020B0400000000000000" pitchFamily="34" charset="-128"/>
                <a:cs typeface="Times New Roman" pitchFamily="18" charset="0"/>
              </a:rPr>
              <a:t>1 – x =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0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54829" y="8653184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5990" y="8592671"/>
            <a:ext cx="7402604" cy="1210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35825" y="5385547"/>
            <a:ext cx="7402604" cy="1089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72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5x </a:t>
            </a:r>
            <a:r>
              <a:rPr lang="en-US" sz="7200" b="1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itchFamily="18" charset="0"/>
              </a:rPr>
              <a:t>+ 6 = 0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1720" y="5351930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8748" y="556695"/>
            <a:ext cx="10678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3" name="Picture 22" descr="2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78476" y="7487036"/>
            <a:ext cx="5809524" cy="3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3433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5629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66133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1811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4880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05256" y="3891745"/>
            <a:ext cx="1335539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5992" y="3906605"/>
            <a:ext cx="7382436" cy="1190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60429" y="7016732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5991" y="6989108"/>
            <a:ext cx="7382438" cy="1089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– z &lt; y – z</a:t>
            </a:r>
          </a:p>
        </p:txBody>
      </p:sp>
      <p:sp>
        <p:nvSpPr>
          <p:cNvPr id="14" name="Oval 13"/>
          <p:cNvSpPr/>
          <p:nvPr/>
        </p:nvSpPr>
        <p:spPr>
          <a:xfrm>
            <a:off x="2254829" y="8653184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5991" y="8552330"/>
            <a:ext cx="7382436" cy="1210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z &lt; y + z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35825" y="5385547"/>
            <a:ext cx="7402604" cy="1089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1720" y="5351930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7" y="1051133"/>
            <a:ext cx="10650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x,y,z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&lt; y.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SAI?</a:t>
            </a: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3" name="Picture 22" descr="2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78476" y="7487036"/>
            <a:ext cx="5809524" cy="3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148" y="4267109"/>
            <a:ext cx="1827474" cy="150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9348" y="3486788"/>
            <a:ext cx="2799962" cy="2754893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0439" y="6537195"/>
            <a:ext cx="657368" cy="574332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13649110" y="7104954"/>
            <a:ext cx="149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1341" y="6411812"/>
            <a:ext cx="788057" cy="68816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02860" y="524437"/>
            <a:ext cx="10650071" cy="3065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61554" y="4015066"/>
            <a:ext cx="1477853" cy="1145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A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6166" y="4094628"/>
            <a:ext cx="7646891" cy="1190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2" name="Oval 11"/>
          <p:cNvSpPr/>
          <p:nvPr/>
        </p:nvSpPr>
        <p:spPr>
          <a:xfrm>
            <a:off x="2260429" y="7016732"/>
            <a:ext cx="1329938" cy="12128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C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6166" y="7059704"/>
            <a:ext cx="7649133" cy="1089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4" name="Oval 13"/>
          <p:cNvSpPr/>
          <p:nvPr/>
        </p:nvSpPr>
        <p:spPr>
          <a:xfrm>
            <a:off x="2254829" y="8653184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D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5990" y="8592671"/>
            <a:ext cx="7669310" cy="12102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73925" y="5576047"/>
            <a:ext cx="7649133" cy="1089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9" name="Oval 18"/>
          <p:cNvSpPr/>
          <p:nvPr/>
        </p:nvSpPr>
        <p:spPr>
          <a:xfrm>
            <a:off x="2300770" y="5409080"/>
            <a:ext cx="1335539" cy="121152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srgbClr val="44546A">
                    <a:lumMod val="50000"/>
                  </a:srgbClr>
                </a:solidFill>
                <a:latin typeface="Calibri Light"/>
              </a:rPr>
              <a:t>B</a:t>
            </a:r>
            <a:endParaRPr lang="vi-VN" sz="60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2855" y="597150"/>
            <a:ext cx="10678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≤ 3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3a5cd02abf0e5cda3bdc3b8850337a3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4607"/>
            <a:ext cx="2702856" cy="2702856"/>
          </a:xfrm>
          <a:prstGeom prst="rect">
            <a:avLst/>
          </a:prstGeom>
        </p:spPr>
      </p:pic>
      <p:pic>
        <p:nvPicPr>
          <p:cNvPr id="23" name="Picture 22" descr="2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78476" y="7487036"/>
            <a:ext cx="5809524" cy="3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69019"/>
            <a:chOff x="1026411" y="3000040"/>
            <a:chExt cx="4447408" cy="4589286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178588" y="3044982"/>
              <a:ext cx="4295231" cy="4544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chương</a:t>
              </a:r>
              <a:r>
                <a:rPr lang="en-US" sz="4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2. </a:t>
              </a:r>
              <a:endParaRPr sz="4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6933944" y="3170415"/>
              <a:ext cx="4632565" cy="3195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5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5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5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…</a:t>
              </a:r>
              <a:endParaRPr sz="5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388829" y="3009914"/>
              <a:ext cx="4797758" cy="4242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kern="0" dirty="0">
                  <a:effectLst/>
                  <a:latin typeface="Times New Roman" panose="02020603050405020304" pitchFamily="18" charset="0"/>
                  <a:ea typeface="PMingLiU" panose="020B0604030504040204" pitchFamily="18" charset="-120"/>
                  <a:cs typeface="Times New Roman" panose="02020603050405020304" pitchFamily="18" charset="0"/>
                </a:rPr>
                <a:t>CHƯƠNG 3: </a:t>
              </a:r>
            </a:p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kern="0" dirty="0">
                  <a:effectLst/>
                  <a:latin typeface="Times New Roman" panose="02020603050405020304" pitchFamily="18" charset="0"/>
                  <a:ea typeface="PMingLiU" panose="020B0604030504040204" pitchFamily="18" charset="-120"/>
                  <a:cs typeface="Times New Roman" panose="02020603050405020304" pitchFamily="18" charset="0"/>
                </a:rPr>
                <a:t>CĂN THỨC</a:t>
              </a:r>
              <a:endParaRPr lang="vi-VN" sz="4000" b="1" kern="0" dirty="0">
                <a:effectLst/>
                <a:latin typeface="Times New Roman" panose="02020603050405020304" pitchFamily="18" charset="0"/>
                <a:ea typeface="PMingLiU" panose="020B0604030504040204" pitchFamily="18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kern="0" dirty="0">
                  <a:effectLst/>
                  <a:latin typeface="Times New Roman" panose="02020603050405020304" pitchFamily="18" charset="0"/>
                  <a:ea typeface="PMingLiU" panose="020B0604030504040204" pitchFamily="18" charset="-120"/>
                  <a:cs typeface="Times New Roman" panose="02020603050405020304" pitchFamily="18" charset="0"/>
                </a:rPr>
                <a:t>BÀI 1: CĂN BẬC HAI</a:t>
              </a:r>
              <a:endParaRPr lang="vi-VN" sz="4000" b="1" kern="0" dirty="0">
                <a:effectLst/>
                <a:latin typeface="Times New Roman" panose="02020603050405020304" pitchFamily="18" charset="0"/>
                <a:ea typeface="PMingLiU" panose="020B0604030504040204" pitchFamily="18" charset="-120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50000"/>
                </a:lnSpc>
              </a:pPr>
              <a:endParaRPr sz="40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893A-B6E9-B263-1088-3E3E4B0A65EA}"/>
              </a:ext>
            </a:extLst>
          </p:cNvPr>
          <p:cNvSpPr txBox="1"/>
          <p:nvPr/>
        </p:nvSpPr>
        <p:spPr>
          <a:xfrm>
            <a:off x="4976191" y="5422300"/>
            <a:ext cx="9952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extLst>
              <a:ext uri="{FF2B5EF4-FFF2-40B4-BE49-F238E27FC236}">
                <a16:creationId xmlns:a16="http://schemas.microsoft.com/office/drawing/2014/main" id="{07C30672-7090-353C-B9A1-BD1C70E7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075" y="9001125"/>
            <a:ext cx="2171700" cy="800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 &gt;20</a:t>
            </a:r>
          </a:p>
        </p:txBody>
      </p:sp>
      <p:sp>
        <p:nvSpPr>
          <p:cNvPr id="78851" name="AutoShape 3">
            <a:extLst>
              <a:ext uri="{FF2B5EF4-FFF2-40B4-BE49-F238E27FC236}">
                <a16:creationId xmlns:a16="http://schemas.microsoft.com/office/drawing/2014/main" id="{A945AA86-63D6-AA9E-58A5-69D2C0749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0" y="9029700"/>
            <a:ext cx="2286000" cy="800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 ≥ 20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52" name="AutoShape 4">
            <a:extLst>
              <a:ext uri="{FF2B5EF4-FFF2-40B4-BE49-F238E27FC236}">
                <a16:creationId xmlns:a16="http://schemas.microsoft.com/office/drawing/2014/main" id="{593EDDE3-41AC-6EFD-5D58-EA6E44FE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0" y="9029700"/>
            <a:ext cx="2286000" cy="800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 ≤ 20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53" name="AutoShape 5">
            <a:extLst>
              <a:ext uri="{FF2B5EF4-FFF2-40B4-BE49-F238E27FC236}">
                <a16:creationId xmlns:a16="http://schemas.microsoft.com/office/drawing/2014/main" id="{7EF41A56-C3D8-CEAD-58FE-4539E975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9029700"/>
            <a:ext cx="2286000" cy="800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 &lt; 20</a:t>
            </a:r>
          </a:p>
        </p:txBody>
      </p:sp>
      <p:sp>
        <p:nvSpPr>
          <p:cNvPr id="78854" name="Oval 6">
            <a:extLst>
              <a:ext uri="{FF2B5EF4-FFF2-40B4-BE49-F238E27FC236}">
                <a16:creationId xmlns:a16="http://schemas.microsoft.com/office/drawing/2014/main" id="{755B882D-F469-A640-D4F3-A8561ADE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75" y="1143000"/>
            <a:ext cx="2486025" cy="24003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14400" b="1"/>
              <a:t>20</a:t>
            </a:r>
          </a:p>
        </p:txBody>
      </p:sp>
      <p:sp>
        <p:nvSpPr>
          <p:cNvPr id="78855" name="Oval 7">
            <a:extLst>
              <a:ext uri="{FF2B5EF4-FFF2-40B4-BE49-F238E27FC236}">
                <a16:creationId xmlns:a16="http://schemas.microsoft.com/office/drawing/2014/main" id="{28E94445-F359-FC4B-AAC7-6F0BBC4CF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00:15</a:t>
            </a:r>
          </a:p>
        </p:txBody>
      </p:sp>
      <p:sp>
        <p:nvSpPr>
          <p:cNvPr id="78856" name="Oval 8">
            <a:extLst>
              <a:ext uri="{FF2B5EF4-FFF2-40B4-BE49-F238E27FC236}">
                <a16:creationId xmlns:a16="http://schemas.microsoft.com/office/drawing/2014/main" id="{41505E7A-FEAC-50AF-CD8A-A72013FC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00:14</a:t>
            </a:r>
          </a:p>
        </p:txBody>
      </p:sp>
      <p:sp>
        <p:nvSpPr>
          <p:cNvPr id="78857" name="Oval 9">
            <a:extLst>
              <a:ext uri="{FF2B5EF4-FFF2-40B4-BE49-F238E27FC236}">
                <a16:creationId xmlns:a16="http://schemas.microsoft.com/office/drawing/2014/main" id="{0EF30DFD-8C57-FDA6-833B-CC2DE09BA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00:13</a:t>
            </a:r>
          </a:p>
        </p:txBody>
      </p:sp>
      <p:sp>
        <p:nvSpPr>
          <p:cNvPr id="78858" name="Oval 10">
            <a:extLst>
              <a:ext uri="{FF2B5EF4-FFF2-40B4-BE49-F238E27FC236}">
                <a16:creationId xmlns:a16="http://schemas.microsoft.com/office/drawing/2014/main" id="{A9F9834A-C8C1-EDBA-E51C-895326DA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00:12</a:t>
            </a:r>
          </a:p>
        </p:txBody>
      </p:sp>
      <p:sp>
        <p:nvSpPr>
          <p:cNvPr id="78859" name="Oval 11">
            <a:extLst>
              <a:ext uri="{FF2B5EF4-FFF2-40B4-BE49-F238E27FC236}">
                <a16:creationId xmlns:a16="http://schemas.microsoft.com/office/drawing/2014/main" id="{E354E1C8-4471-EEE5-E4AF-48B39AE2C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00:11</a:t>
            </a:r>
          </a:p>
        </p:txBody>
      </p:sp>
      <p:sp>
        <p:nvSpPr>
          <p:cNvPr id="78860" name="Oval 12">
            <a:extLst>
              <a:ext uri="{FF2B5EF4-FFF2-40B4-BE49-F238E27FC236}">
                <a16:creationId xmlns:a16="http://schemas.microsoft.com/office/drawing/2014/main" id="{D5ABE7D9-A919-8CE8-6227-EC9ED790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00:10</a:t>
            </a:r>
          </a:p>
        </p:txBody>
      </p:sp>
      <p:sp>
        <p:nvSpPr>
          <p:cNvPr id="78861" name="Oval 13">
            <a:extLst>
              <a:ext uri="{FF2B5EF4-FFF2-40B4-BE49-F238E27FC236}">
                <a16:creationId xmlns:a16="http://schemas.microsoft.com/office/drawing/2014/main" id="{A225B65D-5E77-355A-0FBF-41CC7573A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00:09</a:t>
            </a:r>
          </a:p>
        </p:txBody>
      </p:sp>
      <p:sp>
        <p:nvSpPr>
          <p:cNvPr id="78862" name="Oval 14">
            <a:extLst>
              <a:ext uri="{FF2B5EF4-FFF2-40B4-BE49-F238E27FC236}">
                <a16:creationId xmlns:a16="http://schemas.microsoft.com/office/drawing/2014/main" id="{C4748827-2025-EB66-083F-851D91B0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00:08</a:t>
            </a:r>
          </a:p>
        </p:txBody>
      </p:sp>
      <p:sp>
        <p:nvSpPr>
          <p:cNvPr id="78863" name="Oval 15">
            <a:extLst>
              <a:ext uri="{FF2B5EF4-FFF2-40B4-BE49-F238E27FC236}">
                <a16:creationId xmlns:a16="http://schemas.microsoft.com/office/drawing/2014/main" id="{9C631CEC-FD29-C32F-8B8B-B94C57419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00:07</a:t>
            </a:r>
          </a:p>
        </p:txBody>
      </p:sp>
      <p:sp>
        <p:nvSpPr>
          <p:cNvPr id="78864" name="Oval 16">
            <a:extLst>
              <a:ext uri="{FF2B5EF4-FFF2-40B4-BE49-F238E27FC236}">
                <a16:creationId xmlns:a16="http://schemas.microsoft.com/office/drawing/2014/main" id="{EBD0547E-F179-3F08-497A-ADB947EFB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00:06</a:t>
            </a:r>
          </a:p>
        </p:txBody>
      </p:sp>
      <p:sp>
        <p:nvSpPr>
          <p:cNvPr id="78865" name="Oval 17">
            <a:extLst>
              <a:ext uri="{FF2B5EF4-FFF2-40B4-BE49-F238E27FC236}">
                <a16:creationId xmlns:a16="http://schemas.microsoft.com/office/drawing/2014/main" id="{4289C76F-2C97-9E13-838B-0F9152B6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altLang="vi-VN" sz="3000" b="1">
                <a:solidFill>
                  <a:srgbClr val="0000FF"/>
                </a:solidFill>
              </a:rPr>
              <a:t>00:05</a:t>
            </a:r>
          </a:p>
        </p:txBody>
      </p:sp>
      <p:sp>
        <p:nvSpPr>
          <p:cNvPr id="78866" name="Oval 18">
            <a:extLst>
              <a:ext uri="{FF2B5EF4-FFF2-40B4-BE49-F238E27FC236}">
                <a16:creationId xmlns:a16="http://schemas.microsoft.com/office/drawing/2014/main" id="{328C2DEE-C9F6-F106-9BE3-3B68F2B2B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0110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000" b="1">
                <a:solidFill>
                  <a:srgbClr val="0000FF"/>
                </a:solidFill>
              </a:rPr>
              <a:t>00:04</a:t>
            </a:r>
            <a:endParaRPr lang="en-US" altLang="vi-VN" sz="2700">
              <a:latin typeface="Arial" panose="020B0604020202020204" pitchFamily="34" charset="0"/>
            </a:endParaRPr>
          </a:p>
        </p:txBody>
      </p:sp>
      <p:sp>
        <p:nvSpPr>
          <p:cNvPr id="78867" name="Oval 19">
            <a:extLst>
              <a:ext uri="{FF2B5EF4-FFF2-40B4-BE49-F238E27FC236}">
                <a16:creationId xmlns:a16="http://schemas.microsoft.com/office/drawing/2014/main" id="{0225F03A-CFA0-99A0-A302-63E4940A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000" b="1">
                <a:solidFill>
                  <a:srgbClr val="0000FF"/>
                </a:solidFill>
              </a:rPr>
              <a:t>00:03</a:t>
            </a:r>
            <a:endParaRPr lang="en-US" altLang="vi-VN" sz="2700">
              <a:latin typeface="Arial" panose="020B0604020202020204" pitchFamily="34" charset="0"/>
            </a:endParaRPr>
          </a:p>
        </p:txBody>
      </p:sp>
      <p:sp>
        <p:nvSpPr>
          <p:cNvPr id="78868" name="Oval 20">
            <a:extLst>
              <a:ext uri="{FF2B5EF4-FFF2-40B4-BE49-F238E27FC236}">
                <a16:creationId xmlns:a16="http://schemas.microsoft.com/office/drawing/2014/main" id="{6C34F896-C47D-C48F-FC27-44FC1B7A2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000" b="1">
                <a:solidFill>
                  <a:srgbClr val="0000FF"/>
                </a:solidFill>
              </a:rPr>
              <a:t>00:02</a:t>
            </a:r>
            <a:endParaRPr lang="en-US" altLang="vi-VN" sz="2700">
              <a:latin typeface="Arial" panose="020B0604020202020204" pitchFamily="34" charset="0"/>
            </a:endParaRPr>
          </a:p>
        </p:txBody>
      </p:sp>
      <p:sp>
        <p:nvSpPr>
          <p:cNvPr id="78869" name="Oval 21">
            <a:extLst>
              <a:ext uri="{FF2B5EF4-FFF2-40B4-BE49-F238E27FC236}">
                <a16:creationId xmlns:a16="http://schemas.microsoft.com/office/drawing/2014/main" id="{D0FC4898-079F-3216-A9AE-262E4EF09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1" y="8820151"/>
            <a:ext cx="1445420" cy="909638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000" b="1">
                <a:solidFill>
                  <a:srgbClr val="0000FF"/>
                </a:solidFill>
              </a:rPr>
              <a:t>00:01</a:t>
            </a:r>
            <a:endParaRPr lang="en-US" altLang="vi-VN" sz="2700">
              <a:latin typeface="Arial" panose="020B0604020202020204" pitchFamily="34" charset="0"/>
            </a:endParaRP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3D85342F-4BEC-8BEE-FDF8-BB942993C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8686800"/>
            <a:ext cx="1714500" cy="1038225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tint val="0"/>
                  <a:invGamma/>
                </a:srgbClr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000" b="1" dirty="0">
                <a:solidFill>
                  <a:srgbClr val="0000FF"/>
                </a:solidFill>
              </a:rPr>
              <a:t>00:00</a:t>
            </a:r>
            <a:endParaRPr lang="en-US" altLang="vi-VN" sz="2700" dirty="0">
              <a:latin typeface="Arial" panose="020B0604020202020204" pitchFamily="34" charset="0"/>
            </a:endParaRPr>
          </a:p>
        </p:txBody>
      </p: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26232B1C-A948-708B-A6EC-041D51C4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8908257"/>
            <a:ext cx="1604963" cy="742950"/>
          </a:xfrm>
          <a:prstGeom prst="roundRect">
            <a:avLst>
              <a:gd name="adj" fmla="val 3996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2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78872" name="Picture 24">
            <a:extLst>
              <a:ext uri="{FF2B5EF4-FFF2-40B4-BE49-F238E27FC236}">
                <a16:creationId xmlns:a16="http://schemas.microsoft.com/office/drawing/2014/main" id="{3978C000-C726-46BD-9AEF-B6C5CF5A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85801"/>
            <a:ext cx="8229600" cy="80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73" name="Text Box 25">
            <a:extLst>
              <a:ext uri="{FF2B5EF4-FFF2-40B4-BE49-F238E27FC236}">
                <a16:creationId xmlns:a16="http://schemas.microsoft.com/office/drawing/2014/main" id="{796F090F-F030-C899-9351-1BC25E664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4" y="685801"/>
            <a:ext cx="6386513" cy="563231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20km/h.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a(km/h)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8874" name="Oval 26">
            <a:extLst>
              <a:ext uri="{FF2B5EF4-FFF2-40B4-BE49-F238E27FC236}">
                <a16:creationId xmlns:a16="http://schemas.microsoft.com/office/drawing/2014/main" id="{346AB82D-3EAE-F66E-BC2C-0637975F8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571500"/>
            <a:ext cx="2600325" cy="29146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14400" b="1" dirty="0"/>
              <a:t>20</a:t>
            </a:r>
          </a:p>
        </p:txBody>
      </p:sp>
      <p:sp>
        <p:nvSpPr>
          <p:cNvPr id="78875" name="Text Box 27">
            <a:extLst>
              <a:ext uri="{FF2B5EF4-FFF2-40B4-BE49-F238E27FC236}">
                <a16:creationId xmlns:a16="http://schemas.microsoft.com/office/drawing/2014/main" id="{31C96BBC-B7A3-EB40-82D3-34A3B1128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1" y="3429001"/>
            <a:ext cx="72442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9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9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9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9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9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9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9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9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9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9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9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9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9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9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9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9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900"/>
                                        <p:tgtEl>
                                          <p:spTgt spid="78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9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9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01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64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788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71"/>
                  </p:tgtEl>
                </p:cond>
              </p:nextCondLst>
            </p:seq>
          </p:childTnLst>
        </p:cTn>
      </p:par>
    </p:tnLst>
    <p:bldLst>
      <p:bldP spid="78852" grpId="0" animBg="1"/>
      <p:bldP spid="78855" grpId="0" animBg="1"/>
      <p:bldP spid="78855" grpId="1" animBg="1"/>
      <p:bldP spid="78856" grpId="0" animBg="1"/>
      <p:bldP spid="78856" grpId="1" animBg="1"/>
      <p:bldP spid="78857" grpId="0" animBg="1"/>
      <p:bldP spid="78857" grpId="1" animBg="1"/>
      <p:bldP spid="78858" grpId="0" animBg="1"/>
      <p:bldP spid="78858" grpId="1" animBg="1"/>
      <p:bldP spid="78859" grpId="0" animBg="1"/>
      <p:bldP spid="78859" grpId="1" animBg="1"/>
      <p:bldP spid="78860" grpId="0" animBg="1"/>
      <p:bldP spid="78860" grpId="1" animBg="1"/>
      <p:bldP spid="78861" grpId="0" animBg="1"/>
      <p:bldP spid="78861" grpId="1" animBg="1"/>
      <p:bldP spid="78862" grpId="0" animBg="1"/>
      <p:bldP spid="78862" grpId="1" animBg="1"/>
      <p:bldP spid="78863" grpId="0" animBg="1"/>
      <p:bldP spid="78863" grpId="1" animBg="1"/>
      <p:bldP spid="78864" grpId="0" animBg="1"/>
      <p:bldP spid="78864" grpId="1" animBg="1"/>
      <p:bldP spid="78865" grpId="0" animBg="1"/>
      <p:bldP spid="78865" grpId="1" animBg="1"/>
      <p:bldP spid="78866" grpId="0" animBg="1" autoUpdateAnimBg="0"/>
      <p:bldP spid="78866" grpId="1" animBg="1"/>
      <p:bldP spid="78867" grpId="0" animBg="1" autoUpdateAnimBg="0"/>
      <p:bldP spid="78867" grpId="1" animBg="1"/>
      <p:bldP spid="78868" grpId="0" animBg="1" autoUpdateAnimBg="0"/>
      <p:bldP spid="78868" grpId="1" animBg="1"/>
      <p:bldP spid="78869" grpId="0" animBg="1" autoUpdateAnimBg="0"/>
      <p:bldP spid="78869" grpId="1" animBg="1"/>
      <p:bldP spid="78870" grpId="0" animBg="1" autoUpdateAnimBg="0"/>
      <p:bldP spid="7887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2: </a:t>
            </a:r>
            <a:r>
              <a:rPr lang="vi-VN" sz="60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BẤT ĐẲNG THỨC. BẤT PHƯƠNG TRÌNH BẬC NHẤT MỘT ẨN</a:t>
            </a:r>
          </a:p>
        </p:txBody>
      </p:sp>
      <p:sp>
        <p:nvSpPr>
          <p:cNvPr id="21" name="Google Shape;133;p3"/>
          <p:cNvSpPr/>
          <p:nvPr/>
        </p:nvSpPr>
        <p:spPr>
          <a:xfrm>
            <a:off x="3498620" y="5104749"/>
            <a:ext cx="12543647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TẬP CUỐI CHƯƠNG 2</a:t>
            </a:r>
            <a:endParaRPr sz="75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TỰ LUẬN 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23489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 XE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951822" y="3390900"/>
              <a:ext cx="7144969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BÀI TẬP TỰ LUẬN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296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a &gt;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a – 2 &gt; b – 2 				b) – 5a &lt; – 5b	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2a + 3 &gt; 2b + 3 			d) 10 – 4a &lt; 10 – 4b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8710" y="289728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828800" y="4042355"/>
            <a:ext cx="11730357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a &gt; b 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a – 2 &gt; b – 2 .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53673D34-1E97-B1A3-88E3-1845E3F4BB16}"/>
              </a:ext>
            </a:extLst>
          </p:cNvPr>
          <p:cNvSpPr txBox="1"/>
          <p:nvPr/>
        </p:nvSpPr>
        <p:spPr>
          <a:xfrm>
            <a:off x="1828799" y="5226824"/>
            <a:ext cx="11730357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a &gt; b 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 – 5a &lt; – 5a 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2FDD9D2C-E3D8-7D87-1F59-581024B450EB}"/>
              </a:ext>
            </a:extLst>
          </p:cNvPr>
          <p:cNvSpPr txBox="1"/>
          <p:nvPr/>
        </p:nvSpPr>
        <p:spPr>
          <a:xfrm>
            <a:off x="1828799" y="6151567"/>
            <a:ext cx="14176065" cy="1930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a &gt; b 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  &gt; 2b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 &gt; 2b 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 + 3 &gt; 2b +3 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EABB6554-A2B8-7413-06EC-1685E9832DF5}"/>
              </a:ext>
            </a:extLst>
          </p:cNvPr>
          <p:cNvSpPr txBox="1"/>
          <p:nvPr/>
        </p:nvSpPr>
        <p:spPr>
          <a:xfrm>
            <a:off x="1828800" y="8235412"/>
            <a:ext cx="13792200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a &gt; b 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-4a &lt; -4b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– 4a &lt; – 4b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10 – 4a &lt; 10 – 4b  </a:t>
            </a: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5738" y="718669"/>
            <a:ext cx="126111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890114" y="26855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CE559C7-8F25-F42F-8370-12B5876A9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661502"/>
              </p:ext>
            </p:extLst>
          </p:nvPr>
        </p:nvGraphicFramePr>
        <p:xfrm>
          <a:off x="11309965" y="1529391"/>
          <a:ext cx="2743200" cy="139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393480" progId="Equation.DSMT4">
                  <p:embed/>
                </p:oleObj>
              </mc:Choice>
              <mc:Fallback>
                <p:oleObj name="Equation" r:id="rId5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09965" y="1529391"/>
                        <a:ext cx="2743200" cy="1393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7601B3EF-4371-1745-843C-E153F4020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398663"/>
              </p:ext>
            </p:extLst>
          </p:nvPr>
        </p:nvGraphicFramePr>
        <p:xfrm>
          <a:off x="3979629" y="1920519"/>
          <a:ext cx="3585977" cy="764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203040" progId="Equation.DSMT4">
                  <p:embed/>
                </p:oleObj>
              </mc:Choice>
              <mc:Fallback>
                <p:oleObj name="Equation" r:id="rId7" imgW="952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79629" y="1920519"/>
                        <a:ext cx="3585977" cy="764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9C022A90-1242-8CCD-75F4-4D8D8542C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724640"/>
              </p:ext>
            </p:extLst>
          </p:nvPr>
        </p:nvGraphicFramePr>
        <p:xfrm>
          <a:off x="1664847" y="4305300"/>
          <a:ext cx="4100513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55600" imgH="1091880" progId="Equation.DSMT4">
                  <p:embed/>
                </p:oleObj>
              </mc:Choice>
              <mc:Fallback>
                <p:oleObj name="Equation" r:id="rId9" imgW="115560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64847" y="4305300"/>
                        <a:ext cx="4100513" cy="387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D8E26E2-F58C-FBAB-BF95-FC037E3CE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069827"/>
              </p:ext>
            </p:extLst>
          </p:nvPr>
        </p:nvGraphicFramePr>
        <p:xfrm>
          <a:off x="10615709" y="3587243"/>
          <a:ext cx="3498850" cy="566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2960" imgH="1625400" progId="Equation.DSMT4">
                  <p:embed/>
                </p:oleObj>
              </mc:Choice>
              <mc:Fallback>
                <p:oleObj name="Equation" r:id="rId11" imgW="1002960" imgH="1625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15709" y="3587243"/>
                        <a:ext cx="3498850" cy="566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77511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5738" y="718669"/>
            <a:ext cx="126111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922057" y="279821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CE559C7-8F25-F42F-8370-12B5876A9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22415"/>
              </p:ext>
            </p:extLst>
          </p:nvPr>
        </p:nvGraphicFramePr>
        <p:xfrm>
          <a:off x="11341726" y="1980718"/>
          <a:ext cx="3957638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440" imgH="393480" progId="Equation.DSMT4">
                  <p:embed/>
                </p:oleObj>
              </mc:Choice>
              <mc:Fallback>
                <p:oleObj name="Equation" r:id="rId5" imgW="1117440" imgH="39348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CE559C7-8F25-F42F-8370-12B5876A95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1726" y="1980718"/>
                        <a:ext cx="3957638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7601B3EF-4371-1745-843C-E153F4020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029442"/>
              </p:ext>
            </p:extLst>
          </p:nvPr>
        </p:nvGraphicFramePr>
        <p:xfrm>
          <a:off x="3935738" y="1960143"/>
          <a:ext cx="2917825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393480" progId="Equation.DSMT4">
                  <p:embed/>
                </p:oleObj>
              </mc:Choice>
              <mc:Fallback>
                <p:oleObj name="Equation" r:id="rId7" imgW="774360" imgH="39348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7601B3EF-4371-1745-843C-E153F4020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5738" y="1960143"/>
                        <a:ext cx="2917825" cy="148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9C022A90-1242-8CCD-75F4-4D8D8542C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879701"/>
              </p:ext>
            </p:extLst>
          </p:nvPr>
        </p:nvGraphicFramePr>
        <p:xfrm>
          <a:off x="3935413" y="4140200"/>
          <a:ext cx="3336925" cy="459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1295280" progId="Equation.DSMT4">
                  <p:embed/>
                </p:oleObj>
              </mc:Choice>
              <mc:Fallback>
                <p:oleObj name="Equation" r:id="rId9" imgW="939600" imgH="129528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9C022A90-1242-8CCD-75F4-4D8D8542C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35413" y="4140200"/>
                        <a:ext cx="3336925" cy="459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D8E26E2-F58C-FBAB-BF95-FC037E3CE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892488"/>
              </p:ext>
            </p:extLst>
          </p:nvPr>
        </p:nvGraphicFramePr>
        <p:xfrm>
          <a:off x="11341726" y="4000500"/>
          <a:ext cx="4605338" cy="402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20480" imgH="1155600" progId="Equation.DSMT4">
                  <p:embed/>
                </p:oleObj>
              </mc:Choice>
              <mc:Fallback>
                <p:oleObj name="Equation" r:id="rId11" imgW="1320480" imgH="11556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CD8E26E2-F58C-FBAB-BF95-FC037E3CEE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341726" y="4000500"/>
                        <a:ext cx="4605338" cy="402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158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1218</Words>
  <Application>Microsoft Office PowerPoint</Application>
  <PresentationFormat>Custom</PresentationFormat>
  <Paragraphs>210</Paragraphs>
  <Slides>28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Yu Gothic</vt:lpstr>
      <vt:lpstr>Times New Roman</vt:lpstr>
      <vt:lpstr>Calibri Light</vt:lpstr>
      <vt:lpstr>Cambria Math</vt:lpstr>
      <vt:lpstr>Arial Rounded MT Bold</vt:lpstr>
      <vt:lpstr>Arial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Trò Chơi ‘’ Đua xe ’’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cư  Nguyễn thanh</cp:lastModifiedBy>
  <cp:revision>2</cp:revision>
  <dcterms:created xsi:type="dcterms:W3CDTF">2006-08-16T00:00:00Z</dcterms:created>
  <dcterms:modified xsi:type="dcterms:W3CDTF">2025-02-17T09:58:35Z</dcterms:modified>
  <dc:identifier>DAFWAZhnXwQ</dc:identifier>
</cp:coreProperties>
</file>