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6" r:id="rId3"/>
    <p:sldId id="259" r:id="rId4"/>
    <p:sldId id="257" r:id="rId5"/>
    <p:sldId id="258" r:id="rId6"/>
    <p:sldId id="260" r:id="rId7"/>
    <p:sldId id="278" r:id="rId8"/>
    <p:sldId id="279" r:id="rId9"/>
    <p:sldId id="276" r:id="rId10"/>
    <p:sldId id="261" r:id="rId11"/>
    <p:sldId id="280" r:id="rId12"/>
    <p:sldId id="281" r:id="rId13"/>
    <p:sldId id="282" r:id="rId14"/>
    <p:sldId id="283" r:id="rId15"/>
    <p:sldId id="284" r:id="rId16"/>
    <p:sldId id="269" r:id="rId17"/>
    <p:sldId id="285" r:id="rId18"/>
    <p:sldId id="277" r:id="rId19"/>
    <p:sldId id="264" r:id="rId20"/>
    <p:sldId id="286" r:id="rId21"/>
    <p:sldId id="274" r:id="rId22"/>
    <p:sldId id="287" r:id="rId23"/>
    <p:sldId id="288" r:id="rId24"/>
    <p:sldId id="289" r:id="rId25"/>
    <p:sldId id="265" r:id="rId26"/>
    <p:sldId id="266" r:id="rId27"/>
    <p:sldId id="275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1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svg"/><Relationship Id="rId18" Type="http://schemas.openxmlformats.org/officeDocument/2006/relationships/image" Target="../media/image85.png"/><Relationship Id="rId3" Type="http://schemas.openxmlformats.org/officeDocument/2006/relationships/image" Target="../media/image74.sv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17" Type="http://schemas.openxmlformats.org/officeDocument/2006/relationships/image" Target="../media/image8.svg"/><Relationship Id="rId2" Type="http://schemas.openxmlformats.org/officeDocument/2006/relationships/image" Target="../media/image8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63.svg"/><Relationship Id="rId5" Type="http://schemas.openxmlformats.org/officeDocument/2006/relationships/image" Target="../media/image18.svg"/><Relationship Id="rId15" Type="http://schemas.openxmlformats.org/officeDocument/2006/relationships/image" Target="../media/image4.svg"/><Relationship Id="rId10" Type="http://schemas.openxmlformats.org/officeDocument/2006/relationships/image" Target="../media/image8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svg"/><Relationship Id="rId3" Type="http://schemas.openxmlformats.org/officeDocument/2006/relationships/image" Target="../media/image74.sv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17" Type="http://schemas.openxmlformats.org/officeDocument/2006/relationships/image" Target="../media/image8.svg"/><Relationship Id="rId2" Type="http://schemas.openxmlformats.org/officeDocument/2006/relationships/image" Target="../media/image8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63.svg"/><Relationship Id="rId5" Type="http://schemas.openxmlformats.org/officeDocument/2006/relationships/image" Target="../media/image18.svg"/><Relationship Id="rId15" Type="http://schemas.openxmlformats.org/officeDocument/2006/relationships/image" Target="../media/image4.svg"/><Relationship Id="rId10" Type="http://schemas.openxmlformats.org/officeDocument/2006/relationships/image" Target="../media/image8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.svg"/><Relationship Id="rId18" Type="http://schemas.openxmlformats.org/officeDocument/2006/relationships/image" Target="../media/image32.svg"/><Relationship Id="rId26" Type="http://schemas.openxmlformats.org/officeDocument/2006/relationships/image" Target="../media/image47.png"/><Relationship Id="rId39" Type="http://schemas.openxmlformats.org/officeDocument/2006/relationships/image" Target="../media/image48.svg"/><Relationship Id="rId3" Type="http://schemas.openxmlformats.org/officeDocument/2006/relationships/image" Target="../media/image40.svg"/><Relationship Id="rId21" Type="http://schemas.openxmlformats.org/officeDocument/2006/relationships/image" Target="../media/image44.png"/><Relationship Id="rId34" Type="http://schemas.openxmlformats.org/officeDocument/2006/relationships/image" Target="../media/image54.png"/><Relationship Id="rId42" Type="http://schemas.openxmlformats.org/officeDocument/2006/relationships/image" Target="../media/image58.png"/><Relationship Id="rId7" Type="http://schemas.openxmlformats.org/officeDocument/2006/relationships/image" Target="../media/image24.svg"/><Relationship Id="rId12" Type="http://schemas.openxmlformats.org/officeDocument/2006/relationships/image" Target="../media/image40.png"/><Relationship Id="rId17" Type="http://schemas.openxmlformats.org/officeDocument/2006/relationships/image" Target="../media/image25.png"/><Relationship Id="rId25" Type="http://schemas.openxmlformats.org/officeDocument/2006/relationships/image" Target="../media/image38.svg"/><Relationship Id="rId33" Type="http://schemas.openxmlformats.org/officeDocument/2006/relationships/image" Target="../media/image42.svg"/><Relationship Id="rId38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50.png"/><Relationship Id="rId41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6.sv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46.svg"/><Relationship Id="rId40" Type="http://schemas.openxmlformats.org/officeDocument/2006/relationships/image" Target="../media/image57.png"/><Relationship Id="rId5" Type="http://schemas.openxmlformats.org/officeDocument/2006/relationships/image" Target="../media/image16.svg"/><Relationship Id="rId15" Type="http://schemas.openxmlformats.org/officeDocument/2006/relationships/image" Target="../media/image42.png"/><Relationship Id="rId23" Type="http://schemas.openxmlformats.org/officeDocument/2006/relationships/image" Target="../media/image36.svg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9.png"/><Relationship Id="rId18" Type="http://schemas.openxmlformats.org/officeDocument/2006/relationships/image" Target="../media/image32.svg"/><Relationship Id="rId26" Type="http://schemas.openxmlformats.org/officeDocument/2006/relationships/image" Target="../media/image38.svg"/><Relationship Id="rId3" Type="http://schemas.openxmlformats.org/officeDocument/2006/relationships/image" Target="../media/image16.svg"/><Relationship Id="rId21" Type="http://schemas.openxmlformats.org/officeDocument/2006/relationships/image" Target="../media/image92.png"/><Relationship Id="rId7" Type="http://schemas.openxmlformats.org/officeDocument/2006/relationships/image" Target="../media/image87.png"/><Relationship Id="rId12" Type="http://schemas.openxmlformats.org/officeDocument/2006/relationships/image" Target="../media/image28.svg"/><Relationship Id="rId17" Type="http://schemas.openxmlformats.org/officeDocument/2006/relationships/image" Target="../media/image25.png"/><Relationship Id="rId25" Type="http://schemas.openxmlformats.org/officeDocument/2006/relationships/image" Target="../media/image95.png"/><Relationship Id="rId2" Type="http://schemas.openxmlformats.org/officeDocument/2006/relationships/image" Target="../media/image6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21.png"/><Relationship Id="rId24" Type="http://schemas.openxmlformats.org/officeDocument/2006/relationships/image" Target="../media/image36.svg"/><Relationship Id="rId32" Type="http://schemas.openxmlformats.org/officeDocument/2006/relationships/image" Target="../media/image101.png"/><Relationship Id="rId5" Type="http://schemas.openxmlformats.org/officeDocument/2006/relationships/image" Target="../media/image24.svg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image" Target="../media/image97.png"/><Relationship Id="rId10" Type="http://schemas.openxmlformats.org/officeDocument/2006/relationships/image" Target="../media/image26.svg"/><Relationship Id="rId19" Type="http://schemas.openxmlformats.org/officeDocument/2006/relationships/image" Target="../media/image91.png"/><Relationship Id="rId31" Type="http://schemas.openxmlformats.org/officeDocument/2006/relationships/image" Target="../media/image10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6.svg"/><Relationship Id="rId22" Type="http://schemas.openxmlformats.org/officeDocument/2006/relationships/image" Target="../media/image93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9.png"/><Relationship Id="rId18" Type="http://schemas.openxmlformats.org/officeDocument/2006/relationships/image" Target="../media/image32.svg"/><Relationship Id="rId26" Type="http://schemas.openxmlformats.org/officeDocument/2006/relationships/image" Target="../media/image38.svg"/><Relationship Id="rId3" Type="http://schemas.openxmlformats.org/officeDocument/2006/relationships/image" Target="../media/image16.svg"/><Relationship Id="rId21" Type="http://schemas.openxmlformats.org/officeDocument/2006/relationships/image" Target="../media/image92.png"/><Relationship Id="rId7" Type="http://schemas.openxmlformats.org/officeDocument/2006/relationships/image" Target="../media/image87.png"/><Relationship Id="rId12" Type="http://schemas.openxmlformats.org/officeDocument/2006/relationships/image" Target="../media/image28.svg"/><Relationship Id="rId17" Type="http://schemas.openxmlformats.org/officeDocument/2006/relationships/image" Target="../media/image25.png"/><Relationship Id="rId25" Type="http://schemas.openxmlformats.org/officeDocument/2006/relationships/image" Target="../media/image95.png"/><Relationship Id="rId2" Type="http://schemas.openxmlformats.org/officeDocument/2006/relationships/image" Target="../media/image6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21.png"/><Relationship Id="rId24" Type="http://schemas.openxmlformats.org/officeDocument/2006/relationships/image" Target="../media/image36.svg"/><Relationship Id="rId32" Type="http://schemas.openxmlformats.org/officeDocument/2006/relationships/image" Target="../media/image101.png"/><Relationship Id="rId5" Type="http://schemas.openxmlformats.org/officeDocument/2006/relationships/image" Target="../media/image24.svg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image" Target="../media/image97.png"/><Relationship Id="rId10" Type="http://schemas.openxmlformats.org/officeDocument/2006/relationships/image" Target="../media/image26.svg"/><Relationship Id="rId19" Type="http://schemas.openxmlformats.org/officeDocument/2006/relationships/image" Target="../media/image91.png"/><Relationship Id="rId31" Type="http://schemas.openxmlformats.org/officeDocument/2006/relationships/image" Target="../media/image10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6.svg"/><Relationship Id="rId22" Type="http://schemas.openxmlformats.org/officeDocument/2006/relationships/image" Target="../media/image93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.svg"/><Relationship Id="rId1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3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105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.svg"/><Relationship Id="rId1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3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105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.svg"/><Relationship Id="rId1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3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105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.svg"/><Relationship Id="rId1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3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105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1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5.png"/><Relationship Id="rId25" Type="http://schemas.openxmlformats.org/officeDocument/2006/relationships/image" Target="../media/image26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63.svg"/><Relationship Id="rId10" Type="http://schemas.openxmlformats.org/officeDocument/2006/relationships/image" Target="../media/image111.pn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1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png"/><Relationship Id="rId3" Type="http://schemas.openxmlformats.org/officeDocument/2006/relationships/image" Target="../media/image18.svg"/><Relationship Id="rId12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image" Target="../media/image16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openxmlformats.org/officeDocument/2006/relationships/image" Target="../media/image34.svg"/><Relationship Id="rId21" Type="http://schemas.openxmlformats.org/officeDocument/2006/relationships/image" Target="../media/image24.png"/><Relationship Id="rId34" Type="http://schemas.openxmlformats.org/officeDocument/2006/relationships/image" Target="../media/image32.png"/><Relationship Id="rId7" Type="http://schemas.openxmlformats.org/officeDocument/2006/relationships/image" Target="../media/image16.svg"/><Relationship Id="rId12" Type="http://schemas.openxmlformats.org/officeDocument/2006/relationships/image" Target="../media/image18.png"/><Relationship Id="rId17" Type="http://schemas.openxmlformats.org/officeDocument/2006/relationships/image" Target="../media/image28.svg"/><Relationship Id="rId25" Type="http://schemas.openxmlformats.org/officeDocument/2006/relationships/image" Target="../media/image26.png"/><Relationship Id="rId33" Type="http://schemas.openxmlformats.org/officeDocument/2006/relationships/image" Target="../media/image31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24" Type="http://schemas.openxmlformats.org/officeDocument/2006/relationships/image" Target="../media/image32.svg"/><Relationship Id="rId32" Type="http://schemas.openxmlformats.org/officeDocument/2006/relationships/image" Target="../media/image38.svg"/><Relationship Id="rId15" Type="http://schemas.openxmlformats.org/officeDocument/2006/relationships/image" Target="../media/image26.svg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10" Type="http://schemas.openxmlformats.org/officeDocument/2006/relationships/image" Target="../media/image24.svg"/><Relationship Id="rId19" Type="http://schemas.openxmlformats.org/officeDocument/2006/relationships/image" Target="../media/image6.svg"/><Relationship Id="rId31" Type="http://schemas.openxmlformats.org/officeDocument/2006/relationships/image" Target="../media/image30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30.svg"/><Relationship Id="rId27" Type="http://schemas.openxmlformats.org/officeDocument/2006/relationships/image" Target="../media/image27.png"/><Relationship Id="rId30" Type="http://schemas.openxmlformats.org/officeDocument/2006/relationships/image" Target="../media/image36.svg"/><Relationship Id="rId35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.svg"/><Relationship Id="rId18" Type="http://schemas.openxmlformats.org/officeDocument/2006/relationships/image" Target="../media/image32.svg"/><Relationship Id="rId26" Type="http://schemas.openxmlformats.org/officeDocument/2006/relationships/image" Target="../media/image47.png"/><Relationship Id="rId39" Type="http://schemas.openxmlformats.org/officeDocument/2006/relationships/image" Target="../media/image48.svg"/><Relationship Id="rId3" Type="http://schemas.openxmlformats.org/officeDocument/2006/relationships/image" Target="../media/image40.svg"/><Relationship Id="rId21" Type="http://schemas.openxmlformats.org/officeDocument/2006/relationships/image" Target="../media/image44.png"/><Relationship Id="rId34" Type="http://schemas.openxmlformats.org/officeDocument/2006/relationships/image" Target="../media/image54.png"/><Relationship Id="rId42" Type="http://schemas.openxmlformats.org/officeDocument/2006/relationships/image" Target="../media/image58.png"/><Relationship Id="rId7" Type="http://schemas.openxmlformats.org/officeDocument/2006/relationships/image" Target="../media/image24.svg"/><Relationship Id="rId12" Type="http://schemas.openxmlformats.org/officeDocument/2006/relationships/image" Target="../media/image40.png"/><Relationship Id="rId17" Type="http://schemas.openxmlformats.org/officeDocument/2006/relationships/image" Target="../media/image25.png"/><Relationship Id="rId25" Type="http://schemas.openxmlformats.org/officeDocument/2006/relationships/image" Target="../media/image38.svg"/><Relationship Id="rId33" Type="http://schemas.openxmlformats.org/officeDocument/2006/relationships/image" Target="../media/image42.svg"/><Relationship Id="rId38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50.png"/><Relationship Id="rId41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6.sv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46.svg"/><Relationship Id="rId40" Type="http://schemas.openxmlformats.org/officeDocument/2006/relationships/image" Target="../media/image57.png"/><Relationship Id="rId5" Type="http://schemas.openxmlformats.org/officeDocument/2006/relationships/image" Target="../media/image16.svg"/><Relationship Id="rId15" Type="http://schemas.openxmlformats.org/officeDocument/2006/relationships/image" Target="../media/image42.png"/><Relationship Id="rId23" Type="http://schemas.openxmlformats.org/officeDocument/2006/relationships/image" Target="../media/image36.svg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68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0" Type="http://schemas.openxmlformats.org/officeDocument/2006/relationships/image" Target="../media/image32.sv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63.png"/><Relationship Id="rId24" Type="http://schemas.openxmlformats.org/officeDocument/2006/relationships/image" Target="../media/image70.png"/><Relationship Id="rId15" Type="http://schemas.openxmlformats.org/officeDocument/2006/relationships/image" Target="../media/image6.svg"/><Relationship Id="rId23" Type="http://schemas.openxmlformats.org/officeDocument/2006/relationships/image" Target="../media/image69.png"/><Relationship Id="rId28" Type="http://schemas.openxmlformats.org/officeDocument/2006/relationships/image" Target="../media/image38.svg"/><Relationship Id="rId10" Type="http://schemas.openxmlformats.org/officeDocument/2006/relationships/image" Target="../media/image62.png"/><Relationship Id="rId19" Type="http://schemas.openxmlformats.org/officeDocument/2006/relationships/image" Target="../media/image2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image" Target="../media/image34.svg"/><Relationship Id="rId27" Type="http://schemas.openxmlformats.org/officeDocument/2006/relationships/image" Target="../media/image72.png"/><Relationship Id="rId30" Type="http://schemas.openxmlformats.org/officeDocument/2006/relationships/image" Target="../media/image7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68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0" Type="http://schemas.openxmlformats.org/officeDocument/2006/relationships/image" Target="../media/image32.sv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63.png"/><Relationship Id="rId24" Type="http://schemas.openxmlformats.org/officeDocument/2006/relationships/image" Target="../media/image70.png"/><Relationship Id="rId15" Type="http://schemas.openxmlformats.org/officeDocument/2006/relationships/image" Target="../media/image6.svg"/><Relationship Id="rId23" Type="http://schemas.openxmlformats.org/officeDocument/2006/relationships/image" Target="../media/image69.png"/><Relationship Id="rId28" Type="http://schemas.openxmlformats.org/officeDocument/2006/relationships/image" Target="../media/image38.svg"/><Relationship Id="rId10" Type="http://schemas.openxmlformats.org/officeDocument/2006/relationships/image" Target="../media/image62.png"/><Relationship Id="rId19" Type="http://schemas.openxmlformats.org/officeDocument/2006/relationships/image" Target="../media/image2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image" Target="../media/image34.svg"/><Relationship Id="rId27" Type="http://schemas.openxmlformats.org/officeDocument/2006/relationships/image" Target="../media/image72.png"/><Relationship Id="rId30" Type="http://schemas.openxmlformats.org/officeDocument/2006/relationships/image" Target="../media/image7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68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0" Type="http://schemas.openxmlformats.org/officeDocument/2006/relationships/image" Target="../media/image32.sv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63.png"/><Relationship Id="rId24" Type="http://schemas.openxmlformats.org/officeDocument/2006/relationships/image" Target="../media/image70.png"/><Relationship Id="rId15" Type="http://schemas.openxmlformats.org/officeDocument/2006/relationships/image" Target="../media/image6.svg"/><Relationship Id="rId23" Type="http://schemas.openxmlformats.org/officeDocument/2006/relationships/image" Target="../media/image69.png"/><Relationship Id="rId28" Type="http://schemas.openxmlformats.org/officeDocument/2006/relationships/image" Target="../media/image38.svg"/><Relationship Id="rId10" Type="http://schemas.openxmlformats.org/officeDocument/2006/relationships/image" Target="../media/image62.png"/><Relationship Id="rId19" Type="http://schemas.openxmlformats.org/officeDocument/2006/relationships/image" Target="../media/image2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image" Target="../media/image34.svg"/><Relationship Id="rId27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.svg"/><Relationship Id="rId18" Type="http://schemas.openxmlformats.org/officeDocument/2006/relationships/image" Target="../media/image32.svg"/><Relationship Id="rId26" Type="http://schemas.openxmlformats.org/officeDocument/2006/relationships/image" Target="../media/image47.png"/><Relationship Id="rId39" Type="http://schemas.openxmlformats.org/officeDocument/2006/relationships/image" Target="../media/image48.svg"/><Relationship Id="rId3" Type="http://schemas.openxmlformats.org/officeDocument/2006/relationships/image" Target="../media/image40.svg"/><Relationship Id="rId21" Type="http://schemas.openxmlformats.org/officeDocument/2006/relationships/image" Target="../media/image44.png"/><Relationship Id="rId34" Type="http://schemas.openxmlformats.org/officeDocument/2006/relationships/image" Target="../media/image54.png"/><Relationship Id="rId42" Type="http://schemas.openxmlformats.org/officeDocument/2006/relationships/image" Target="../media/image58.png"/><Relationship Id="rId7" Type="http://schemas.openxmlformats.org/officeDocument/2006/relationships/image" Target="../media/image24.svg"/><Relationship Id="rId12" Type="http://schemas.openxmlformats.org/officeDocument/2006/relationships/image" Target="../media/image40.png"/><Relationship Id="rId17" Type="http://schemas.openxmlformats.org/officeDocument/2006/relationships/image" Target="../media/image25.png"/><Relationship Id="rId25" Type="http://schemas.openxmlformats.org/officeDocument/2006/relationships/image" Target="../media/image38.svg"/><Relationship Id="rId33" Type="http://schemas.openxmlformats.org/officeDocument/2006/relationships/image" Target="../media/image42.svg"/><Relationship Id="rId38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50.png"/><Relationship Id="rId41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6.sv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46.svg"/><Relationship Id="rId40" Type="http://schemas.openxmlformats.org/officeDocument/2006/relationships/image" Target="../media/image57.png"/><Relationship Id="rId5" Type="http://schemas.openxmlformats.org/officeDocument/2006/relationships/image" Target="../media/image16.svg"/><Relationship Id="rId15" Type="http://schemas.openxmlformats.org/officeDocument/2006/relationships/image" Target="../media/image42.png"/><Relationship Id="rId23" Type="http://schemas.openxmlformats.org/officeDocument/2006/relationships/image" Target="../media/image36.svg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2872931"/>
            <a:ext cx="138303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4597" y="5930430"/>
            <a:ext cx="1594703" cy="4521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96597">
            <a:off x="2925666" y="9257136"/>
            <a:ext cx="991376" cy="13945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7069">
            <a:off x="545474" y="5648092"/>
            <a:ext cx="2630771" cy="4775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1777">
            <a:off x="835952" y="672351"/>
            <a:ext cx="2049812" cy="20498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6324600" y="1746287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38583" y="2577284"/>
            <a:ext cx="158204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1,2: 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Hãy chỉ ra các cụm từ mà người kể chuyện dùng để nói về tính cách của nhân vật Lợi.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3,4: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Khi biết dế lửa chết, Lợi đã phản ứng như thế nào?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5,6: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Đám tang của dế lửa được Lợi và bạn bè cử hành trang trọng? Em hãy tìm chi tiết thể hiện điều đó?</a:t>
            </a:r>
            <a:endParaRPr lang="en-US" sz="4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a. Trong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ngày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432" y="3040963"/>
            <a:ext cx="1600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 4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thằng “trùm sò” nổi tiếng trong lớp tôi, đứa nào nhờ chuyện 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 cũng làm nhưng phải trả công nó đàng hoàng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>
                <a:ea typeface="Times New Roman" panose="02020603050405020304" pitchFamily="18" charset="0"/>
                <a:cs typeface="Arial" panose="020B0604020202020204" pitchFamily="34" charset="0"/>
              </a:rPr>
              <a:t>Đoạn 5: </a:t>
            </a: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Một hôm tình cờ bắt được con dế lửa, Lợi quý lắm, ai đổi gì cũng không đồng ý</a:t>
            </a:r>
            <a:r>
              <a:rPr lang="vi-VN" sz="4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>
                <a:ea typeface="Times New Roman" panose="02020603050405020304" pitchFamily="18" charset="0"/>
                <a:cs typeface="Arial" panose="020B0604020202020204" pitchFamily="34" charset="0"/>
              </a:rPr>
              <a:t>Đoạn 10: </a:t>
            </a: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Lợi khóc rưng rức khi đón cái hộp diêm méo mó từ tay thầy.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a. Trong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ngày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9504" y="3003748"/>
            <a:ext cx="15115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Đoạn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11: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chôn chú dế lửa dưới gốc cây bời lời sau vườn nhà nó.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7139" y="5854330"/>
            <a:ext cx="153955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Lợi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</a:rPr>
              <a:t>là đứa ích kỉ, khôn lỏi, luôn tìm cách thu lợi cho 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mình</a:t>
            </a:r>
            <a:endParaRPr lang="en-US" sz="42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9504" y="3003748"/>
            <a:ext cx="15115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  <a:tabLst>
                <a:tab pos="304165" algn="l"/>
              </a:tabLst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đã khóc rưng rức, đặt con dế vào hộp các tông, chôn dưới gốc cây. 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6432" y="5316491"/>
            <a:ext cx="15115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Rất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quý con dế, không đổi con dế bằng bất cứ giá nào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coi con dế là báu vật.</a:t>
            </a:r>
            <a:endParaRPr lang="en-US" sz="4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405" y="2841058"/>
            <a:ext cx="15115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đùa của Bảo đã khiến thầy Phu tịch thu con dế lửa.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Thầy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Phu vô tình khiến con dế bị đè bẹp bởi chiếc cặp to.</a:t>
            </a:r>
          </a:p>
          <a:p>
            <a:pPr marL="1028700" lvl="1" indent="-571500" algn="just">
              <a:lnSpc>
                <a:spcPct val="200000"/>
              </a:lnSpc>
              <a:buFont typeface="Symbol" panose="05050102010706020507" pitchFamily="18" charset="2"/>
              <a:buChar char="Þ"/>
              <a:tabLst>
                <a:tab pos="304165" algn="l"/>
              </a:tabLst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khóc rưng rức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b="1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405" y="2926812"/>
            <a:ext cx="151151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Đám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tang được cử hành trang trọng: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đặt dế vào hộp các tông, chôn dưới gốc cây.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Nhân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vật “tôi” đào hố chôn dế thật sâu và vuông vức.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Cả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nhóm lấp đầy đất lên mộ chú dế.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cắm lên mộ dế những nhánh cỏ tươi.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Thầy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Phu đặt lên mộ dế một vòng hoa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2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5342" y="3003748"/>
            <a:ext cx="13569782" cy="192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Lợi yêu quý chú dế và cảm thấy đau khổ, mất mát khi chú dế đã chết.</a:t>
            </a:r>
            <a:endParaRPr lang="en-US" sz="4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029654" y="-1316863"/>
            <a:ext cx="2633726" cy="26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3868400" y="365517"/>
            <a:ext cx="3863231" cy="201299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044106" y="6078684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239167" y="6180745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sp>
        <p:nvSpPr>
          <p:cNvPr id="23" name="TextBox 3"/>
          <p:cNvSpPr txBox="1"/>
          <p:nvPr/>
        </p:nvSpPr>
        <p:spPr>
          <a:xfrm>
            <a:off x="3429000" y="686971"/>
            <a:ext cx="10210800" cy="1173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bạn học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2" y="5403936"/>
            <a:ext cx="5157652" cy="5157652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4941320" y="2465630"/>
            <a:ext cx="11855246" cy="3369402"/>
          </a:xfrm>
          <a:prstGeom prst="wedgeRoundRectCallout">
            <a:avLst>
              <a:gd name="adj1" fmla="val -37883"/>
              <a:gd name="adj2" fmla="val 596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200" dirty="0" smtClean="0">
                <a:solidFill>
                  <a:schemeClr val="tx1"/>
                </a:solidFill>
              </a:rPr>
              <a:t>ách </a:t>
            </a:r>
            <a:r>
              <a:rPr lang="vi-VN" sz="4200" dirty="0">
                <a:solidFill>
                  <a:schemeClr val="tx1"/>
                </a:solidFill>
              </a:rPr>
              <a:t>ứng xử của các bạn và thầy Phu như thế nào khi dế lửa còn sống và sau khi dế chết? </a:t>
            </a:r>
            <a:endParaRPr lang="en-US" sz="4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029654" y="-1316863"/>
            <a:ext cx="2633726" cy="26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3868400" y="365517"/>
            <a:ext cx="3863231" cy="201299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044106" y="6078684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239167" y="6180745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sp>
        <p:nvSpPr>
          <p:cNvPr id="23" name="TextBox 3"/>
          <p:cNvSpPr txBox="1"/>
          <p:nvPr/>
        </p:nvSpPr>
        <p:spPr>
          <a:xfrm>
            <a:off x="3429000" y="686971"/>
            <a:ext cx="102108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bạn học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91978"/>
              </p:ext>
            </p:extLst>
          </p:nvPr>
        </p:nvGraphicFramePr>
        <p:xfrm>
          <a:off x="1424516" y="2477185"/>
          <a:ext cx="14958484" cy="6400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527">
                  <a:extLst>
                    <a:ext uri="{9D8B030D-6E8A-4147-A177-3AD203B41FA5}">
                      <a16:colId xmlns:a16="http://schemas.microsoft.com/office/drawing/2014/main" xmlns="" val="2489674616"/>
                    </a:ext>
                  </a:extLst>
                </a:gridCol>
                <a:gridCol w="5678157">
                  <a:extLst>
                    <a:ext uri="{9D8B030D-6E8A-4147-A177-3AD203B41FA5}">
                      <a16:colId xmlns:a16="http://schemas.microsoft.com/office/drawing/2014/main" xmlns="" val="3950629274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xmlns="" val="3003261367"/>
                    </a:ext>
                  </a:extLst>
                </a:gridCol>
              </a:tblGrid>
              <a:tr h="213337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ỨNG XỬ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CỦA BẠN HỌC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ỨNG XỬ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THẦY PHU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2477362"/>
                  </a:ext>
                </a:extLst>
              </a:tr>
              <a:tr h="2133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lửa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còn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2954844"/>
                  </a:ext>
                </a:extLst>
              </a:tr>
              <a:tr h="2133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khi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lửa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chết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69591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4523081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Ghen</a:t>
            </a:r>
            <a:r>
              <a:rPr lang="vi-VN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ghét với Lợi vì không có được con dế , tìm cách làm Lợi bẽ mặt.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91404" y="4523081"/>
            <a:ext cx="5392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dế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6678" y="6626521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ò</a:t>
            </a:r>
            <a:r>
              <a:rPr lang="vi-VN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chùng xuống, cảm thấy ân hận, đến đưa tang chú dế.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91404" y="6582604"/>
            <a:ext cx="5686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Thầy áy náy, xin lỗi học trò và đến dự lễ tang, xin lỗi </a:t>
            </a:r>
            <a:r>
              <a:rPr lang="vi-VN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233" y="-120074"/>
            <a:ext cx="18699646" cy="10546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85744" y="1242921"/>
            <a:ext cx="7865773" cy="3204246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311481" y="158358"/>
            <a:ext cx="3926216" cy="5740939"/>
            <a:chOff x="0" y="0"/>
            <a:chExt cx="5234955" cy="7654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3824" y="6312332"/>
              <a:ext cx="1342253" cy="13422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2" y="816473"/>
              <a:ext cx="998655" cy="140475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3497551" y="1945371"/>
              <a:ext cx="919913" cy="129399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53465"/>
            <a:stretch>
              <a:fillRect/>
            </a:stretch>
          </p:blipFill>
          <p:spPr>
            <a:xfrm rot="-65508">
              <a:off x="2575586" y="3355475"/>
              <a:ext cx="771179" cy="115798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88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2825663" y="5212362"/>
              <a:ext cx="632271" cy="57479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214951" y="4627450"/>
              <a:ext cx="632271" cy="57479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960868" y="2304972"/>
              <a:ext cx="632271" cy="57479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3202710" y="139847"/>
              <a:ext cx="632271" cy="57479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2" y="2192386"/>
              <a:ext cx="1428564" cy="102337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250744" y="2409288"/>
              <a:ext cx="454899" cy="85977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2672731" y="1518801"/>
              <a:ext cx="454899" cy="85977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2749415" y="594420"/>
              <a:ext cx="454899" cy="85977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186786" y="1306839"/>
              <a:ext cx="235201" cy="220234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02789" y="3235715"/>
              <a:ext cx="174215" cy="16312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3285630" y="3189235"/>
              <a:ext cx="174215" cy="1631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0"/>
              <a:ext cx="174215" cy="16312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3"/>
              <a:ext cx="174215" cy="16312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09" y="5976753"/>
              <a:ext cx="173626" cy="1625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657600" y="2201777"/>
            <a:ext cx="10960679" cy="43191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905000" y="6973757"/>
            <a:ext cx="3172735" cy="184811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1516380" flipH="1">
            <a:off x="1218405" y="7277497"/>
            <a:ext cx="787804" cy="124063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1729956" y="6030042"/>
            <a:ext cx="4988239" cy="279964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4106842" y="7665784"/>
            <a:ext cx="2723364" cy="1630614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341592" y="5878883"/>
            <a:ext cx="2196872" cy="1848118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4684849" y="4281234"/>
            <a:ext cx="8866333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6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87200" y="-1183667"/>
            <a:ext cx="7901042" cy="10594367"/>
            <a:chOff x="0" y="0"/>
            <a:chExt cx="14692371" cy="156149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2550986" y="4100153"/>
              <a:ext cx="1855231" cy="260966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881836" y="3573153"/>
              <a:ext cx="305103" cy="285687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>
            <a:off x="1028700" y="3285259"/>
            <a:ext cx="13604677" cy="5708478"/>
            <a:chOff x="0" y="0"/>
            <a:chExt cx="29323858" cy="1296231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9323857" cy="12962320"/>
            </a:xfrm>
            <a:custGeom>
              <a:avLst/>
              <a:gdLst/>
              <a:ahLst/>
              <a:cxnLst/>
              <a:rect l="l" t="t" r="r" b="b"/>
              <a:pathLst>
                <a:path w="29323857" h="12962320">
                  <a:moveTo>
                    <a:pt x="290190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29019057" y="12962320"/>
                  </a:lnTo>
                  <a:cubicBezTo>
                    <a:pt x="29187967" y="12962320"/>
                    <a:pt x="29323857" y="12826429"/>
                    <a:pt x="29323857" y="12657519"/>
                  </a:cubicBezTo>
                  <a:lnTo>
                    <a:pt x="29323857" y="304800"/>
                  </a:lnTo>
                  <a:cubicBezTo>
                    <a:pt x="29323857" y="135890"/>
                    <a:pt x="29187967" y="0"/>
                    <a:pt x="290190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5564088" y="1687119"/>
            <a:ext cx="4533900" cy="1196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52235" y="3918129"/>
            <a:ext cx="1255760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Truyện</a:t>
            </a:r>
            <a:r>
              <a:rPr lang="vi-VN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 về trò đùa của các bạn trong lớp với Lợi đã dẫn đến cái chết của con dế lửa. Qua đó, mọi người đã thay đổi cách nhìn với Lợi.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 khẳng định ý nghĩa của sự cảm thông, thấu hiểu và tha thứ trong cuộc sống của chúng ta.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093" y="7421644"/>
            <a:ext cx="3619993" cy="286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2074" y="2761424"/>
            <a:ext cx="13088904" cy="4993848"/>
            <a:chOff x="-585583" y="-1507908"/>
            <a:chExt cx="17451872" cy="6658461"/>
          </a:xfrm>
        </p:grpSpPr>
        <p:sp>
          <p:nvSpPr>
            <p:cNvPr id="3" name="TextBox 3"/>
            <p:cNvSpPr txBox="1"/>
            <p:nvPr/>
          </p:nvSpPr>
          <p:spPr>
            <a:xfrm>
              <a:off x="-585583" y="841683"/>
              <a:ext cx="16967304" cy="4308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49"/>
                </a:lnSpc>
              </a:pPr>
              <a:r>
                <a:rPr lang="en-US" sz="11499" b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 THƠ TÔI</a:t>
              </a:r>
            </a:p>
            <a:p>
              <a:pPr algn="r">
                <a:lnSpc>
                  <a:spcPts val="12649"/>
                </a:lnSpc>
              </a:pPr>
              <a:r>
                <a:rPr lang="en-US" sz="5600" b="1" i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5600" b="1" i="1" dirty="0" err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US" sz="5600" b="1" i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600" b="1" i="1" dirty="0" err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5600" b="1" i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600" b="1" i="1" dirty="0" err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Ánh</a:t>
              </a:r>
              <a:r>
                <a:rPr lang="en-US" sz="5600" b="1" i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5600" b="1" i="1" dirty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01015" y="-1507908"/>
              <a:ext cx="16967304" cy="92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7200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6</a:t>
              </a:r>
              <a:endParaRPr lang="en-US" sz="7200" dirty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41585" y="3708994"/>
            <a:ext cx="4360833" cy="6670394"/>
            <a:chOff x="0" y="0"/>
            <a:chExt cx="5814444" cy="88938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55847" y="789589"/>
              <a:ext cx="2858597" cy="810426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75798" y="3408278"/>
              <a:ext cx="3760100" cy="53855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2313820" y="280764"/>
              <a:ext cx="1284055" cy="116732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7383328"/>
              <a:ext cx="963026" cy="97186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-1253653" y="4391654"/>
            <a:ext cx="4762413" cy="6345120"/>
            <a:chOff x="0" y="0"/>
            <a:chExt cx="6349884" cy="846016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301777">
            <a:off x="1144612" y="-1991551"/>
            <a:ext cx="3936806" cy="39368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b="46557"/>
          <a:stretch>
            <a:fillRect/>
          </a:stretch>
        </p:blipFill>
        <p:spPr>
          <a:xfrm>
            <a:off x="13127316" y="1028700"/>
            <a:ext cx="4131984" cy="21530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87200" y="-1183667"/>
            <a:ext cx="7901042" cy="10594367"/>
            <a:chOff x="0" y="0"/>
            <a:chExt cx="14692371" cy="156149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2550986" y="4100153"/>
              <a:ext cx="1855231" cy="260966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881836" y="3573153"/>
              <a:ext cx="305103" cy="285687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>
            <a:off x="1028700" y="3285259"/>
            <a:ext cx="13604677" cy="4199314"/>
            <a:chOff x="0" y="0"/>
            <a:chExt cx="29323858" cy="1296231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9323857" cy="12962320"/>
            </a:xfrm>
            <a:custGeom>
              <a:avLst/>
              <a:gdLst/>
              <a:ahLst/>
              <a:cxnLst/>
              <a:rect l="l" t="t" r="r" b="b"/>
              <a:pathLst>
                <a:path w="29323857" h="12962320">
                  <a:moveTo>
                    <a:pt x="290190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29019057" y="12962320"/>
                  </a:lnTo>
                  <a:cubicBezTo>
                    <a:pt x="29187967" y="12962320"/>
                    <a:pt x="29323857" y="12826429"/>
                    <a:pt x="29323857" y="12657519"/>
                  </a:cubicBezTo>
                  <a:lnTo>
                    <a:pt x="29323857" y="304800"/>
                  </a:lnTo>
                  <a:cubicBezTo>
                    <a:pt x="29323857" y="135890"/>
                    <a:pt x="29187967" y="0"/>
                    <a:pt x="290190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5360761" y="1589304"/>
            <a:ext cx="550972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52235" y="3918129"/>
            <a:ext cx="12557606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Quan sát tinh tế, lựa chọn chi tiết tiêu biểu, vốn  hiểu biết phong phú, phù hợp tâm lí trẻ thơ.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Lời văn giàu hình ảnh.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32" y="6610131"/>
            <a:ext cx="4621826" cy="36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784821"/>
            <a:ext cx="11096086" cy="11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9847" y="320200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926438" y="579059"/>
            <a:ext cx="2928237" cy="15258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30503" y="2621366"/>
            <a:ext cx="13836633" cy="6508872"/>
            <a:chOff x="0" y="0"/>
            <a:chExt cx="11729139" cy="10235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29139" cy="10235882"/>
            </a:xfrm>
            <a:custGeom>
              <a:avLst/>
              <a:gdLst/>
              <a:ahLst/>
              <a:cxnLst/>
              <a:rect l="l" t="t" r="r" b="b"/>
              <a:pathLst>
                <a:path w="11729139" h="10235882">
                  <a:moveTo>
                    <a:pt x="114243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31082"/>
                  </a:lnTo>
                  <a:cubicBezTo>
                    <a:pt x="0" y="10099993"/>
                    <a:pt x="135890" y="10235882"/>
                    <a:pt x="304800" y="10235882"/>
                  </a:cubicBezTo>
                  <a:lnTo>
                    <a:pt x="11424339" y="10235882"/>
                  </a:lnTo>
                  <a:cubicBezTo>
                    <a:pt x="11593249" y="10235882"/>
                    <a:pt x="11729139" y="10099993"/>
                    <a:pt x="11729139" y="9931082"/>
                  </a:cubicBezTo>
                  <a:lnTo>
                    <a:pt x="11729139" y="304800"/>
                  </a:lnTo>
                  <a:cubicBezTo>
                    <a:pt x="11729139" y="135890"/>
                    <a:pt x="11593249" y="0"/>
                    <a:pt x="114243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29781" y="3398565"/>
            <a:ext cx="12599323" cy="447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 bản Tuổi thơ tôi nằm trong tập thơ nào?</a:t>
            </a:r>
            <a:endParaRPr lang="en-US" sz="42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tôi xin một vé đi tuổi thơ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Mắt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biếc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Sương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khói quê nhà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Tôi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thấy hoa vàng trên cỏ xanh</a:t>
            </a:r>
            <a:endParaRPr lang="en-US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57600" y="6286500"/>
            <a:ext cx="685800" cy="66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784821"/>
            <a:ext cx="11096086" cy="11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9847" y="320200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926438" y="579059"/>
            <a:ext cx="2928237" cy="15258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30503" y="2621366"/>
            <a:ext cx="13836633" cy="6508872"/>
            <a:chOff x="0" y="0"/>
            <a:chExt cx="11729139" cy="10235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29139" cy="10235882"/>
            </a:xfrm>
            <a:custGeom>
              <a:avLst/>
              <a:gdLst/>
              <a:ahLst/>
              <a:cxnLst/>
              <a:rect l="l" t="t" r="r" b="b"/>
              <a:pathLst>
                <a:path w="11729139" h="10235882">
                  <a:moveTo>
                    <a:pt x="114243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31082"/>
                  </a:lnTo>
                  <a:cubicBezTo>
                    <a:pt x="0" y="10099993"/>
                    <a:pt x="135890" y="10235882"/>
                    <a:pt x="304800" y="10235882"/>
                  </a:cubicBezTo>
                  <a:lnTo>
                    <a:pt x="11424339" y="10235882"/>
                  </a:lnTo>
                  <a:cubicBezTo>
                    <a:pt x="11593249" y="10235882"/>
                    <a:pt x="11729139" y="10099993"/>
                    <a:pt x="11729139" y="9931082"/>
                  </a:cubicBezTo>
                  <a:lnTo>
                    <a:pt x="11729139" y="304800"/>
                  </a:lnTo>
                  <a:cubicBezTo>
                    <a:pt x="11729139" y="135890"/>
                    <a:pt x="11593249" y="0"/>
                    <a:pt x="114243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49306" y="3007259"/>
            <a:ext cx="1259932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4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 mắt bạn bè trong lớp, Lợi là cậu bé như thế nào?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	nhanh nhẹn, thông minh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B.	ích kỉ, thu vén cá nhân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C.	nghịch ngợm, bướng bỉnh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D.	hòa đồng, biết chia sẻ</a:t>
            </a:r>
          </a:p>
        </p:txBody>
      </p:sp>
      <p:sp>
        <p:nvSpPr>
          <p:cNvPr id="29" name="Oval 28"/>
          <p:cNvSpPr/>
          <p:nvPr/>
        </p:nvSpPr>
        <p:spPr>
          <a:xfrm>
            <a:off x="3657600" y="6001318"/>
            <a:ext cx="685800" cy="66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784821"/>
            <a:ext cx="11096086" cy="11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9847" y="320200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926438" y="579059"/>
            <a:ext cx="2928237" cy="15258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30503" y="2621366"/>
            <a:ext cx="13836633" cy="6508872"/>
            <a:chOff x="0" y="0"/>
            <a:chExt cx="11729139" cy="10235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29139" cy="10235882"/>
            </a:xfrm>
            <a:custGeom>
              <a:avLst/>
              <a:gdLst/>
              <a:ahLst/>
              <a:cxnLst/>
              <a:rect l="l" t="t" r="r" b="b"/>
              <a:pathLst>
                <a:path w="11729139" h="10235882">
                  <a:moveTo>
                    <a:pt x="114243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31082"/>
                  </a:lnTo>
                  <a:cubicBezTo>
                    <a:pt x="0" y="10099993"/>
                    <a:pt x="135890" y="10235882"/>
                    <a:pt x="304800" y="10235882"/>
                  </a:cubicBezTo>
                  <a:lnTo>
                    <a:pt x="11424339" y="10235882"/>
                  </a:lnTo>
                  <a:cubicBezTo>
                    <a:pt x="11593249" y="10235882"/>
                    <a:pt x="11729139" y="10099993"/>
                    <a:pt x="11729139" y="9931082"/>
                  </a:cubicBezTo>
                  <a:lnTo>
                    <a:pt x="11729139" y="304800"/>
                  </a:lnTo>
                  <a:cubicBezTo>
                    <a:pt x="11729139" y="135890"/>
                    <a:pt x="11593249" y="0"/>
                    <a:pt x="114243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49306" y="3007259"/>
            <a:ext cx="1259932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4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Tại sao Lợi không đánh đổi con dế bằng bất cứ giá nào?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	Vì Lợi muốn có giá cao hơn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B.	Vì Lợi yêu quý chú dế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C.	Vì chú dế là con dế khỏe nhất</a:t>
            </a:r>
          </a:p>
        </p:txBody>
      </p:sp>
      <p:sp>
        <p:nvSpPr>
          <p:cNvPr id="29" name="Oval 28"/>
          <p:cNvSpPr/>
          <p:nvPr/>
        </p:nvSpPr>
        <p:spPr>
          <a:xfrm>
            <a:off x="3657600" y="6001318"/>
            <a:ext cx="685800" cy="66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784821"/>
            <a:ext cx="11096086" cy="11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9847" y="320200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926438" y="579059"/>
            <a:ext cx="2928237" cy="15258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15742" y="2417390"/>
            <a:ext cx="13836633" cy="6850636"/>
            <a:chOff x="0" y="0"/>
            <a:chExt cx="11729139" cy="10235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29139" cy="10235882"/>
            </a:xfrm>
            <a:custGeom>
              <a:avLst/>
              <a:gdLst/>
              <a:ahLst/>
              <a:cxnLst/>
              <a:rect l="l" t="t" r="r" b="b"/>
              <a:pathLst>
                <a:path w="11729139" h="10235882">
                  <a:moveTo>
                    <a:pt x="114243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31082"/>
                  </a:lnTo>
                  <a:cubicBezTo>
                    <a:pt x="0" y="10099993"/>
                    <a:pt x="135890" y="10235882"/>
                    <a:pt x="304800" y="10235882"/>
                  </a:cubicBezTo>
                  <a:lnTo>
                    <a:pt x="11424339" y="10235882"/>
                  </a:lnTo>
                  <a:cubicBezTo>
                    <a:pt x="11593249" y="10235882"/>
                    <a:pt x="11729139" y="10099993"/>
                    <a:pt x="11729139" y="9931082"/>
                  </a:cubicBezTo>
                  <a:lnTo>
                    <a:pt x="11729139" y="304800"/>
                  </a:lnTo>
                  <a:cubicBezTo>
                    <a:pt x="11729139" y="135890"/>
                    <a:pt x="11593249" y="0"/>
                    <a:pt x="114243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29781" y="2721413"/>
            <a:ext cx="12599323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4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Việc cử hành lễ tàng cho chú dế đã thể hiện điều gì ở Lợi?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ức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giận với thầy 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buồn, thương tiếc trước sự ra đi của người bạn yêu 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hông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 thứ cho tất cả mọi người vì đã gây ra cái chết của chú 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63493" y="5691909"/>
            <a:ext cx="685800" cy="66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9318" y="1202628"/>
            <a:ext cx="470668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89318" y="3467100"/>
            <a:ext cx="12860082" cy="3886200"/>
            <a:chOff x="0" y="0"/>
            <a:chExt cx="33494571" cy="129623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94569" cy="12962320"/>
            </a:xfrm>
            <a:custGeom>
              <a:avLst/>
              <a:gdLst/>
              <a:ahLst/>
              <a:cxnLst/>
              <a:rect l="l" t="t" r="r" b="b"/>
              <a:pathLst>
                <a:path w="33494569" h="12962320">
                  <a:moveTo>
                    <a:pt x="3318976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33189769" y="12962320"/>
                  </a:lnTo>
                  <a:cubicBezTo>
                    <a:pt x="33358680" y="12962320"/>
                    <a:pt x="33494569" y="12826429"/>
                    <a:pt x="33494569" y="12657519"/>
                  </a:cubicBezTo>
                  <a:lnTo>
                    <a:pt x="33494569" y="304800"/>
                  </a:lnTo>
                  <a:cubicBezTo>
                    <a:pt x="33494569" y="135890"/>
                    <a:pt x="33358680" y="0"/>
                    <a:pt x="331897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62618" y="4935633"/>
            <a:ext cx="1912460" cy="54219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04826" y="6687590"/>
            <a:ext cx="2515584" cy="36030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5946">
            <a:off x="16233089" y="4595218"/>
            <a:ext cx="859060" cy="7809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85095" y="9346980"/>
            <a:ext cx="644284" cy="6501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6557"/>
          <a:stretch>
            <a:fillRect/>
          </a:stretch>
        </p:blipFill>
        <p:spPr>
          <a:xfrm>
            <a:off x="14119054" y="162131"/>
            <a:ext cx="3499794" cy="18236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385962" y="1995884"/>
            <a:ext cx="2018864" cy="20188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1739" y="4173312"/>
            <a:ext cx="11935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vi-VN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câu chuyện trong Tuổi thơ tôi, em rút ra được bài học gì trong cuộc sống? </a:t>
            </a:r>
            <a:endParaRPr lang="en-US" sz="48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17672" r="233" b="18710"/>
          <a:stretch/>
        </p:blipFill>
        <p:spPr>
          <a:xfrm>
            <a:off x="1313871" y="6934199"/>
            <a:ext cx="7020781" cy="335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334986" y="1334986"/>
            <a:ext cx="2049812" cy="20498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31447" y="5930430"/>
            <a:ext cx="1594703" cy="4521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66012" y="9369746"/>
            <a:ext cx="733129" cy="7398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596597">
            <a:off x="1296891" y="9257136"/>
            <a:ext cx="991376" cy="1394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7069">
            <a:off x="-1083301" y="5648092"/>
            <a:ext cx="2630771" cy="47753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8597" y="9479840"/>
            <a:ext cx="610217" cy="61581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334649" y="1175096"/>
            <a:ext cx="9677474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097000" y="190500"/>
            <a:ext cx="3578661" cy="25005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75447" y="2832745"/>
            <a:ext cx="11916953" cy="429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dung, ý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bài.</a:t>
            </a:r>
          </a:p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bị bài mới: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mẹ.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2872931"/>
            <a:ext cx="138303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4597" y="5930430"/>
            <a:ext cx="1594703" cy="4521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96597">
            <a:off x="2925666" y="9257136"/>
            <a:ext cx="991376" cy="13945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7069">
            <a:off x="545474" y="5648092"/>
            <a:ext cx="2630771" cy="4775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1777">
            <a:off x="835952" y="672351"/>
            <a:ext cx="2049812" cy="20498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4173200" y="509362"/>
            <a:ext cx="3559014" cy="18544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45584" y="1167106"/>
            <a:ext cx="6930995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01777">
            <a:off x="35963" y="41347"/>
            <a:ext cx="2790513" cy="27905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08608" y="5143500"/>
            <a:ext cx="2697071" cy="53275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553" y="6797147"/>
            <a:ext cx="1949302" cy="35383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898165" y="8881843"/>
            <a:ext cx="722269" cy="7288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2615186"/>
            <a:ext cx="15296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ý làm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khác hay chưa?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có,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như thế nào?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6399" r="16400" b="19601"/>
          <a:stretch/>
        </p:blipFill>
        <p:spPr>
          <a:xfrm>
            <a:off x="6934200" y="5292160"/>
            <a:ext cx="4314601" cy="4109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11887200" y="-1183667"/>
            <a:ext cx="7825262" cy="10079805"/>
            <a:chOff x="0" y="0"/>
            <a:chExt cx="14692371" cy="1561496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</p:grpSp>
      <p:sp>
        <p:nvSpPr>
          <p:cNvPr id="65" name="TextBox 4"/>
          <p:cNvSpPr txBox="1"/>
          <p:nvPr/>
        </p:nvSpPr>
        <p:spPr>
          <a:xfrm>
            <a:off x="3451068" y="644497"/>
            <a:ext cx="8023629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771422" y="2445165"/>
            <a:ext cx="10210800" cy="1827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336110" y="4983322"/>
            <a:ext cx="10210800" cy="1827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886200" y="7521479"/>
            <a:ext cx="10210800" cy="1827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233" y="-120074"/>
            <a:ext cx="18699646" cy="10546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85744" y="1242921"/>
            <a:ext cx="7865773" cy="3204246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311481" y="158358"/>
            <a:ext cx="3926216" cy="5740939"/>
            <a:chOff x="0" y="0"/>
            <a:chExt cx="5234955" cy="7654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3824" y="6312332"/>
              <a:ext cx="1342253" cy="13422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2" y="816473"/>
              <a:ext cx="998655" cy="140475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3497551" y="1945371"/>
              <a:ext cx="919913" cy="129399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53465"/>
            <a:stretch>
              <a:fillRect/>
            </a:stretch>
          </p:blipFill>
          <p:spPr>
            <a:xfrm rot="-65508">
              <a:off x="2575586" y="3355475"/>
              <a:ext cx="771179" cy="115798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88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2825663" y="5212362"/>
              <a:ext cx="632271" cy="57479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214951" y="4627450"/>
              <a:ext cx="632271" cy="57479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960868" y="2304972"/>
              <a:ext cx="632271" cy="57479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3202710" y="139847"/>
              <a:ext cx="632271" cy="57479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2" y="2192386"/>
              <a:ext cx="1428564" cy="102337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250744" y="2409288"/>
              <a:ext cx="454899" cy="85977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2672731" y="1518801"/>
              <a:ext cx="454899" cy="85977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2749415" y="594420"/>
              <a:ext cx="454899" cy="85977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186786" y="1306839"/>
              <a:ext cx="235201" cy="220234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02789" y="3235715"/>
              <a:ext cx="174215" cy="16312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3285630" y="3189235"/>
              <a:ext cx="174215" cy="1631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0"/>
              <a:ext cx="174215" cy="16312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3"/>
              <a:ext cx="174215" cy="16312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09" y="5976753"/>
              <a:ext cx="173626" cy="1625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657600" y="2201777"/>
            <a:ext cx="10960679" cy="43191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905000" y="6973757"/>
            <a:ext cx="3172735" cy="184811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1516380" flipH="1">
            <a:off x="1218405" y="7277497"/>
            <a:ext cx="787804" cy="124063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1729956" y="6030042"/>
            <a:ext cx="4988239" cy="279964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4106842" y="7665784"/>
            <a:ext cx="2723364" cy="1630614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341592" y="5878883"/>
            <a:ext cx="2196872" cy="1848118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4917067" y="4200059"/>
            <a:ext cx="8271237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9621" y="1412208"/>
            <a:ext cx="1529136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(1955)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01" y="3111436"/>
            <a:ext cx="4112394" cy="54277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96582" y="3015683"/>
            <a:ext cx="10524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Nhật Ánh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Quảng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nhà văn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nhiều tác phẩm dành cho trẻ thơ được yêu quý.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9621" y="1412208"/>
            <a:ext cx="15291363" cy="117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691097" y="3226210"/>
            <a:ext cx="113023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 bản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 trích từ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Sương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khói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nhà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 </a:t>
            </a:r>
            <a:r>
              <a:rPr lang="en-US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loại: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kể: </a:t>
            </a: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nhất, qua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6" name="Picture 85" descr="Sương Khói Quê Nhà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84" y="2937755"/>
            <a:ext cx="3909361" cy="5385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0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8849" y="770666"/>
            <a:ext cx="320728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CỤC</a:t>
            </a:r>
            <a:endParaRPr lang="en-US" sz="5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1658616" y="4258817"/>
            <a:ext cx="2728077" cy="3352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88570" y="2310737"/>
            <a:ext cx="11092007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đầu đến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vi-VN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 </a:t>
            </a: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kỉ niệm tuổi thơ của nhân vật “tôi”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388569" y="4830317"/>
            <a:ext cx="11092007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Phần 2: 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 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 con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bạn trong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388569" y="7349897"/>
            <a:ext cx="11092007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Phần 3</a:t>
            </a:r>
            <a:r>
              <a:rPr lang="en-US" sz="3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lại:</a:t>
            </a:r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tại.</a:t>
            </a:r>
          </a:p>
        </p:txBody>
      </p:sp>
      <p:cxnSp>
        <p:nvCxnSpPr>
          <p:cNvPr id="7" name="Straight Arrow Connector 6"/>
          <p:cNvCxnSpPr>
            <a:stCxn id="3" idx="3"/>
            <a:endCxn id="5" idx="1"/>
          </p:cNvCxnSpPr>
          <p:nvPr/>
        </p:nvCxnSpPr>
        <p:spPr>
          <a:xfrm flipV="1">
            <a:off x="4386693" y="3415637"/>
            <a:ext cx="1001877" cy="25195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87" idx="1"/>
          </p:cNvCxnSpPr>
          <p:nvPr/>
        </p:nvCxnSpPr>
        <p:spPr>
          <a:xfrm>
            <a:off x="4386693" y="5935217"/>
            <a:ext cx="1001876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3"/>
            <a:endCxn id="88" idx="1"/>
          </p:cNvCxnSpPr>
          <p:nvPr/>
        </p:nvCxnSpPr>
        <p:spPr>
          <a:xfrm>
            <a:off x="4386693" y="5935217"/>
            <a:ext cx="1001876" cy="25195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233" y="-120074"/>
            <a:ext cx="18699646" cy="10546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85744" y="1242921"/>
            <a:ext cx="7865773" cy="3204246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311481" y="158358"/>
            <a:ext cx="3926216" cy="5740939"/>
            <a:chOff x="0" y="0"/>
            <a:chExt cx="5234955" cy="7654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3824" y="6312332"/>
              <a:ext cx="1342253" cy="13422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2" y="816473"/>
              <a:ext cx="998655" cy="140475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3497551" y="1945371"/>
              <a:ext cx="919913" cy="129399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53465"/>
            <a:stretch>
              <a:fillRect/>
            </a:stretch>
          </p:blipFill>
          <p:spPr>
            <a:xfrm rot="-65508">
              <a:off x="2575586" y="3355475"/>
              <a:ext cx="771179" cy="115798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88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2825663" y="5212362"/>
              <a:ext cx="632271" cy="57479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214951" y="4627450"/>
              <a:ext cx="632271" cy="57479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960868" y="2304972"/>
              <a:ext cx="632271" cy="57479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3202710" y="139847"/>
              <a:ext cx="632271" cy="57479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2" y="2192386"/>
              <a:ext cx="1428564" cy="102337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250744" y="2409288"/>
              <a:ext cx="454899" cy="85977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2672731" y="1518801"/>
              <a:ext cx="454899" cy="85977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2749415" y="594420"/>
              <a:ext cx="454899" cy="85977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186786" y="1306839"/>
              <a:ext cx="235201" cy="220234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02789" y="3235715"/>
              <a:ext cx="174215" cy="16312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3285630" y="3189235"/>
              <a:ext cx="174215" cy="1631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0"/>
              <a:ext cx="174215" cy="16312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3"/>
              <a:ext cx="174215" cy="16312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09" y="5976753"/>
              <a:ext cx="173626" cy="1625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657600" y="2201777"/>
            <a:ext cx="10960679" cy="43191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905000" y="6973757"/>
            <a:ext cx="3172735" cy="184811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1516380" flipH="1">
            <a:off x="1218405" y="7277497"/>
            <a:ext cx="787804" cy="124063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1729956" y="6030042"/>
            <a:ext cx="4988239" cy="279964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4106842" y="7665784"/>
            <a:ext cx="2723364" cy="1630614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341592" y="5878883"/>
            <a:ext cx="2196872" cy="1848118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4684849" y="4281234"/>
            <a:ext cx="886633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1030</Words>
  <Application>Microsoft Office PowerPoint</Application>
  <PresentationFormat>Custom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Times New Roman</vt:lpstr>
      <vt:lpstr>Calibri</vt:lpstr>
      <vt:lpstr>Symbol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14</cp:revision>
  <dcterms:created xsi:type="dcterms:W3CDTF">2006-08-16T00:00:00Z</dcterms:created>
  <dcterms:modified xsi:type="dcterms:W3CDTF">2022-01-12T14:40:29Z</dcterms:modified>
  <dc:identifier>DAEt-d3kjac</dc:identifier>
</cp:coreProperties>
</file>