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9"/>
  </p:notesMasterIdLst>
  <p:sldIdLst>
    <p:sldId id="257" r:id="rId2"/>
    <p:sldId id="256" r:id="rId3"/>
    <p:sldId id="258" r:id="rId4"/>
    <p:sldId id="278" r:id="rId5"/>
    <p:sldId id="259" r:id="rId6"/>
    <p:sldId id="261" r:id="rId7"/>
    <p:sldId id="262" r:id="rId8"/>
    <p:sldId id="260" r:id="rId9"/>
    <p:sldId id="279" r:id="rId10"/>
    <p:sldId id="263" r:id="rId11"/>
    <p:sldId id="264" r:id="rId12"/>
    <p:sldId id="280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1" r:id="rId22"/>
    <p:sldId id="275" r:id="rId23"/>
    <p:sldId id="273" r:id="rId24"/>
    <p:sldId id="282" r:id="rId25"/>
    <p:sldId id="274" r:id="rId26"/>
    <p:sldId id="276" r:id="rId27"/>
    <p:sldId id="283" r:id="rId28"/>
    <p:sldId id="277" r:id="rId29"/>
    <p:sldId id="290" r:id="rId30"/>
    <p:sldId id="285" r:id="rId31"/>
    <p:sldId id="286" r:id="rId32"/>
    <p:sldId id="287" r:id="rId33"/>
    <p:sldId id="288" r:id="rId34"/>
    <p:sldId id="289" r:id="rId35"/>
    <p:sldId id="284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99"/>
    <a:srgbClr val="CCFF99"/>
    <a:srgbClr val="0000FF"/>
    <a:srgbClr val="66FFFF"/>
    <a:srgbClr val="FFFF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601" autoAdjust="0"/>
  </p:normalViewPr>
  <p:slideViewPr>
    <p:cSldViewPr>
      <p:cViewPr varScale="1">
        <p:scale>
          <a:sx n="78" d="100"/>
          <a:sy n="78" d="100"/>
        </p:scale>
        <p:origin x="64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CE6B1-B1C1-4981-B428-93BB3B55A24A}" type="datetimeFigureOut">
              <a:rPr lang="en-US" smtClean="0"/>
              <a:t>15/02/2025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44E6-AF8A-484E-9520-EFEF476D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5A2-FC7A-4B70-9765-A9446F8AB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7CB7-41EC-4220-AEC1-A67D0B19BC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FF4A-34F7-40DD-A41E-AEA1CB572A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44F7-DCBE-4860-AE6D-04C133D99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5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7E23-F94E-4396-880B-56AC6E944F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4768-AA62-4488-B352-6DC57C884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 fontAlgn="base"/>
            <a:endParaRPr sz="19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892" tIns="60929" rIns="121892" bIns="60929" anchor="ctr" anchorCtr="0">
            <a:noAutofit/>
          </a:bodyPr>
          <a:lstStyle/>
          <a:p>
            <a:pPr algn="ctr" defTabSz="914354" fontAlgn="base"/>
            <a:endParaRPr sz="24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86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0172" y="609600"/>
            <a:ext cx="10773833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1AA2C224-5489-45F2-A181-86FF6404FE56}" type="slidenum">
              <a:rPr lang="ar-SA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18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2EF8-6CF5-4072-90F7-1214AC011B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4752-D68D-43AD-8368-6B0CE1578F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2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1995-2F23-4CB1-9F3C-F8F5FEC05A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16FD-5C2A-4596-A4E4-275C2E60D8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2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77CD-A929-4ED1-ADD2-80A3BA253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B7E8-6F89-4EC8-BFD2-B719E62059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FB50-1729-4CC8-9127-D11EAC6786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0950-3A6F-4AC1-9987-25C8D4D1A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5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D60F-A810-402E-93BB-3C70392C12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F558-CB33-4AF6-9D05-875102E3CA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6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2866-3BF3-4C27-ADD3-5F8630CF1E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F146-D666-4106-8E25-BAEADBDD82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0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D47F-4302-4F05-86AE-3E2E448BF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C1EF-3D25-436A-80F8-AD27601C03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9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8BF8-1197-4BDA-8C9E-CF2E46DA26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8214-5A5B-4F40-982E-1AC3F4A9F7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0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D02841FE-AC99-4E63-8DE0-90B3B1D4C1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15/02/2025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3167CF41-CC5D-45F9-B11A-70C9F7B38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5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1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66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1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67" indent="-45716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b2pVicDdeM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9cUy6B--xc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l9GwRgAJqA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vWPBArNoow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3Z67i8TI5g?feature=oembe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33F535-B0BE-47EE-A704-B65499A9F706}"/>
              </a:ext>
            </a:extLst>
          </p:cNvPr>
          <p:cNvSpPr txBox="1"/>
          <p:nvPr/>
        </p:nvSpPr>
        <p:spPr>
          <a:xfrm>
            <a:off x="4343400" y="2527995"/>
            <a:ext cx="3732770" cy="14925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CHỦ ĐỀ 2. ÁNH SÁNG</a:t>
            </a:r>
            <a:endParaRPr lang="en-US" sz="4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843A3-7D53-487E-80F9-8BBFD88AFCC9}"/>
              </a:ext>
            </a:extLst>
          </p:cNvPr>
          <p:cNvSpPr txBox="1"/>
          <p:nvPr/>
        </p:nvSpPr>
        <p:spPr>
          <a:xfrm>
            <a:off x="1295400" y="1143000"/>
            <a:ext cx="182880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K</a:t>
            </a:r>
            <a:r>
              <a:rPr lang="vi-VN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HÚC XẠ ÁNH SÁNG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75177-D183-49DC-9200-0C5E58D60008}"/>
              </a:ext>
            </a:extLst>
          </p:cNvPr>
          <p:cNvSpPr txBox="1"/>
          <p:nvPr/>
        </p:nvSpPr>
        <p:spPr>
          <a:xfrm>
            <a:off x="533400" y="3752950"/>
            <a:ext cx="2972019" cy="2554545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TÁN SẮC ÁNH SÁNG QUA LĂNG KÍNH. MÀU SẮC CỦA VẬT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65702-5F80-49D3-A18D-AF3805F4758C}"/>
              </a:ext>
            </a:extLst>
          </p:cNvPr>
          <p:cNvSpPr txBox="1"/>
          <p:nvPr/>
        </p:nvSpPr>
        <p:spPr>
          <a:xfrm>
            <a:off x="8915400" y="1143000"/>
            <a:ext cx="1981200" cy="206210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PHẢN XẠ TOÁN PHẦN</a:t>
            </a:r>
            <a:endParaRPr lang="en-US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676BEB-A8A3-4541-BD3B-BCAED4995150}"/>
              </a:ext>
            </a:extLst>
          </p:cNvPr>
          <p:cNvSpPr txBox="1"/>
          <p:nvPr/>
        </p:nvSpPr>
        <p:spPr>
          <a:xfrm>
            <a:off x="8915400" y="3752950"/>
            <a:ext cx="2439649" cy="1569660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marL="1905" marR="19685" indent="-1905"/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THẤU KÍNH. KÍNH LÚP</a:t>
            </a:r>
            <a:endParaRPr lang="en-US" sz="3200" b="1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AB27A1-623A-4203-9F0F-55E77F3EF344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124200" y="1958416"/>
            <a:ext cx="1219200" cy="13158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02542A-EFBB-44A1-9974-C9100B055F1A}"/>
              </a:ext>
            </a:extLst>
          </p:cNvPr>
          <p:cNvCxnSpPr>
            <a:stCxn id="7" idx="1"/>
            <a:endCxn id="13" idx="3"/>
          </p:cNvCxnSpPr>
          <p:nvPr/>
        </p:nvCxnSpPr>
        <p:spPr>
          <a:xfrm flipH="1">
            <a:off x="3505419" y="3274257"/>
            <a:ext cx="837981" cy="1755966"/>
          </a:xfrm>
          <a:prstGeom prst="straightConnector1">
            <a:avLst/>
          </a:prstGeom>
          <a:ln w="38100">
            <a:solidFill>
              <a:srgbClr val="33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301A00-78E4-4D3D-B576-497E17D6F941}"/>
              </a:ext>
            </a:extLst>
          </p:cNvPr>
          <p:cNvCxnSpPr>
            <a:stCxn id="7" idx="3"/>
            <a:endCxn id="15" idx="1"/>
          </p:cNvCxnSpPr>
          <p:nvPr/>
        </p:nvCxnSpPr>
        <p:spPr>
          <a:xfrm flipV="1">
            <a:off x="8076170" y="2174052"/>
            <a:ext cx="839230" cy="1100205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2C128B8-22C9-491A-B763-2BAEED875900}"/>
              </a:ext>
            </a:extLst>
          </p:cNvPr>
          <p:cNvCxnSpPr>
            <a:stCxn id="7" idx="3"/>
            <a:endCxn id="17" idx="1"/>
          </p:cNvCxnSpPr>
          <p:nvPr/>
        </p:nvCxnSpPr>
        <p:spPr>
          <a:xfrm>
            <a:off x="8076170" y="3274257"/>
            <a:ext cx="839230" cy="1263523"/>
          </a:xfrm>
          <a:prstGeom prst="straightConnector1">
            <a:avLst/>
          </a:prstGeom>
          <a:ln w="38100">
            <a:solidFill>
              <a:srgbClr val="66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í nghiệm hiện tượng khúc xạ ánh sáng">
            <a:hlinkClick r:id="" action="ppaction://media"/>
            <a:extLst>
              <a:ext uri="{FF2B5EF4-FFF2-40B4-BE49-F238E27FC236}">
                <a16:creationId xmlns:a16="http://schemas.microsoft.com/office/drawing/2014/main" id="{1D55814E-D59F-4017-BE55-32A1B30170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373" y="76200"/>
            <a:ext cx="11936427" cy="67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5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Refraction - Science experiment">
            <a:hlinkClick r:id="" action="ppaction://media"/>
            <a:extLst>
              <a:ext uri="{FF2B5EF4-FFF2-40B4-BE49-F238E27FC236}">
                <a16:creationId xmlns:a16="http://schemas.microsoft.com/office/drawing/2014/main" id="{4CAEC56C-5A37-407D-9547-616E60EE9C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-685800"/>
            <a:ext cx="105156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EAE07D-7610-418A-A1AA-07170FB75F14}"/>
              </a:ext>
            </a:extLst>
          </p:cNvPr>
          <p:cNvSpPr txBox="1"/>
          <p:nvPr/>
        </p:nvSpPr>
        <p:spPr>
          <a:xfrm>
            <a:off x="533400" y="228600"/>
            <a:ext cx="609834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94DE2-7999-4707-A972-B6879E9749E1}"/>
              </a:ext>
            </a:extLst>
          </p:cNvPr>
          <p:cNvSpPr txBox="1"/>
          <p:nvPr/>
        </p:nvSpPr>
        <p:spPr>
          <a:xfrm>
            <a:off x="685800" y="838200"/>
            <a:ext cx="85344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D1FD5-8337-43DE-BB81-AF7B750AB2F0}"/>
              </a:ext>
            </a:extLst>
          </p:cNvPr>
          <p:cNvSpPr txBox="1"/>
          <p:nvPr/>
        </p:nvSpPr>
        <p:spPr>
          <a:xfrm>
            <a:off x="914400" y="1706943"/>
            <a:ext cx="5181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: Khi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truyền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khí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tia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sáng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bị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lệch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khỏi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phương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truyền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ban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đầu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mặt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79FF35-50D1-409C-8E54-CE1D7B7CF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0" t="3343" r="17382" b="14782"/>
          <a:stretch/>
        </p:blipFill>
        <p:spPr>
          <a:xfrm>
            <a:off x="7239000" y="1670657"/>
            <a:ext cx="4648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F0DBA3-0E46-4D31-BF48-D054A57DE68E}"/>
              </a:ext>
            </a:extLst>
          </p:cNvPr>
          <p:cNvSpPr txBox="1"/>
          <p:nvPr/>
        </p:nvSpPr>
        <p:spPr>
          <a:xfrm>
            <a:off x="838200" y="1981200"/>
            <a:ext cx="10134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Kết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luận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: 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Khi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truyền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từ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môi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trường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suốt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này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sang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môi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trường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suốt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khác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tia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sáng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bị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khúc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xạ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(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bị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lệch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khỏi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phương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truyền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ban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đầu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)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tại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mặt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cách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giữa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hai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môi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trường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.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Hiện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tượng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này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gọi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là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hiện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tượng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khúc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xạ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ánh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sáng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1202D-A37A-4569-913A-AD52B297911E}"/>
              </a:ext>
            </a:extLst>
          </p:cNvPr>
          <p:cNvSpPr txBox="1"/>
          <p:nvPr/>
        </p:nvSpPr>
        <p:spPr>
          <a:xfrm>
            <a:off x="533400" y="228600"/>
            <a:ext cx="609834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EC4C6-8EA9-4550-9BBD-205D5F1D8BCF}"/>
              </a:ext>
            </a:extLst>
          </p:cNvPr>
          <p:cNvSpPr txBox="1"/>
          <p:nvPr/>
        </p:nvSpPr>
        <p:spPr>
          <a:xfrm>
            <a:off x="685800" y="838200"/>
            <a:ext cx="85344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6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EC562-A80E-4788-8201-B9CCDEE2C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-24" r="37500" b="12204"/>
          <a:stretch/>
        </p:blipFill>
        <p:spPr>
          <a:xfrm>
            <a:off x="5715000" y="152400"/>
            <a:ext cx="6096000" cy="60197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DEA312-85A8-4110-952A-55EADC17D7FF}"/>
              </a:ext>
            </a:extLst>
          </p:cNvPr>
          <p:cNvCxnSpPr>
            <a:cxnSpLocks/>
          </p:cNvCxnSpPr>
          <p:nvPr/>
        </p:nvCxnSpPr>
        <p:spPr>
          <a:xfrm>
            <a:off x="8610600" y="304800"/>
            <a:ext cx="14208" cy="5867399"/>
          </a:xfrm>
          <a:prstGeom prst="line">
            <a:avLst/>
          </a:prstGeom>
          <a:ln w="3810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490258-4575-4F71-ADDB-886E8BB286EA}"/>
              </a:ext>
            </a:extLst>
          </p:cNvPr>
          <p:cNvCxnSpPr>
            <a:cxnSpLocks/>
          </p:cNvCxnSpPr>
          <p:nvPr/>
        </p:nvCxnSpPr>
        <p:spPr>
          <a:xfrm>
            <a:off x="5715000" y="2819400"/>
            <a:ext cx="6096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571F9A-8FB0-4817-AC84-A6907E6A8FE1}"/>
              </a:ext>
            </a:extLst>
          </p:cNvPr>
          <p:cNvGrpSpPr/>
          <p:nvPr/>
        </p:nvGrpSpPr>
        <p:grpSpPr>
          <a:xfrm>
            <a:off x="6872208" y="228600"/>
            <a:ext cx="1752600" cy="2667000"/>
            <a:chOff x="6872208" y="228600"/>
            <a:chExt cx="1752600" cy="2667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C48DA71-4523-4B28-9F0E-3AC4D725691A}"/>
                </a:ext>
              </a:extLst>
            </p:cNvPr>
            <p:cNvCxnSpPr/>
            <p:nvPr/>
          </p:nvCxnSpPr>
          <p:spPr>
            <a:xfrm>
              <a:off x="6872208" y="228600"/>
              <a:ext cx="1752600" cy="266700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996FC37-9C91-4E89-ADD3-141881D3BFC7}"/>
                </a:ext>
              </a:extLst>
            </p:cNvPr>
            <p:cNvCxnSpPr/>
            <p:nvPr/>
          </p:nvCxnSpPr>
          <p:spPr>
            <a:xfrm>
              <a:off x="6872208" y="228600"/>
              <a:ext cx="671592" cy="1066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F244EF-9B7F-48F8-8D4C-22F44B5F642A}"/>
              </a:ext>
            </a:extLst>
          </p:cNvPr>
          <p:cNvGrpSpPr/>
          <p:nvPr/>
        </p:nvGrpSpPr>
        <p:grpSpPr>
          <a:xfrm>
            <a:off x="8610600" y="2895600"/>
            <a:ext cx="1143000" cy="3048000"/>
            <a:chOff x="8610600" y="2895600"/>
            <a:chExt cx="1143000" cy="304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1F7ED89-00E7-4A27-909E-AD7E72430EB4}"/>
                </a:ext>
              </a:extLst>
            </p:cNvPr>
            <p:cNvCxnSpPr/>
            <p:nvPr/>
          </p:nvCxnSpPr>
          <p:spPr>
            <a:xfrm>
              <a:off x="8610600" y="2895600"/>
              <a:ext cx="1143000" cy="304800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CDBC0FB-AC2B-4947-A716-6BB9CD66ABFB}"/>
                </a:ext>
              </a:extLst>
            </p:cNvPr>
            <p:cNvCxnSpPr>
              <a:cxnSpLocks/>
            </p:cNvCxnSpPr>
            <p:nvPr/>
          </p:nvCxnSpPr>
          <p:spPr>
            <a:xfrm>
              <a:off x="8626098" y="2895600"/>
              <a:ext cx="388104" cy="1143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818A9FA6-B4CB-470A-B598-57ABAA0BE2C6}"/>
              </a:ext>
            </a:extLst>
          </p:cNvPr>
          <p:cNvSpPr/>
          <p:nvPr/>
        </p:nvSpPr>
        <p:spPr>
          <a:xfrm>
            <a:off x="8541504" y="27432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375414-2993-48A8-9128-83617F2FC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578" y="58057"/>
            <a:ext cx="6855143" cy="63100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699298C-851F-48C9-B05F-36EDA23638CF}"/>
              </a:ext>
            </a:extLst>
          </p:cNvPr>
          <p:cNvSpPr txBox="1"/>
          <p:nvPr/>
        </p:nvSpPr>
        <p:spPr>
          <a:xfrm>
            <a:off x="246284" y="551228"/>
            <a:ext cx="4565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*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Vẽ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đường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đi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của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tia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sáng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từ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không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khí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vào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nước</a:t>
            </a:r>
            <a:endParaRPr lang="en-US" sz="2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6B0BB7E-E8F8-431E-89E3-D00F93BE5E51}"/>
                  </a:ext>
                </a:extLst>
              </p:cNvPr>
              <p:cNvSpPr txBox="1"/>
              <p:nvPr/>
            </p:nvSpPr>
            <p:spPr>
              <a:xfrm>
                <a:off x="246284" y="1562100"/>
                <a:ext cx="5109028" cy="3564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/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PQ: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môi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trường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/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SI: Tia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tới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/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I: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tới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/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IR: Tia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khúc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xạ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/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NN’: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Pháp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tuyến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/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𝑆𝐼𝑁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tới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/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𝑅𝐼𝑁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khúc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xạ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6B0BB7E-E8F8-431E-89E3-D00F93BE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84" y="1562100"/>
                <a:ext cx="5109028" cy="3564694"/>
              </a:xfrm>
              <a:prstGeom prst="rect">
                <a:avLst/>
              </a:prstGeom>
              <a:blipFill>
                <a:blip r:embed="rId4"/>
                <a:stretch>
                  <a:fillRect l="-1790" t="-1709" r="-1909" b="-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890E4B35-AE4D-4083-8EEA-606FBB325173}"/>
              </a:ext>
            </a:extLst>
          </p:cNvPr>
          <p:cNvSpPr txBox="1"/>
          <p:nvPr/>
        </p:nvSpPr>
        <p:spPr>
          <a:xfrm>
            <a:off x="245918" y="5251102"/>
            <a:ext cx="50771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Mặt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phẳng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chứa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tia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tới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pháp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tuyến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tại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điểm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tới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gọi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là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mặt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phẳng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tới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7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36B03F-3F8D-4E19-92B7-4E546D26192C}"/>
              </a:ext>
            </a:extLst>
          </p:cNvPr>
          <p:cNvSpPr txBox="1"/>
          <p:nvPr/>
        </p:nvSpPr>
        <p:spPr>
          <a:xfrm>
            <a:off x="533400" y="3810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Luyện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tập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(SGK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trang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18)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8FCC0-07E0-4B29-B26A-AEDB19DBB24A}"/>
              </a:ext>
            </a:extLst>
          </p:cNvPr>
          <p:cNvSpPr txBox="1"/>
          <p:nvPr/>
        </p:nvSpPr>
        <p:spPr>
          <a:xfrm>
            <a:off x="685800" y="922508"/>
            <a:ext cx="9525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Hiện tượng nào sau đây liên quan đến sự khúc xạ ánh sáng?</a:t>
            </a:r>
          </a:p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- Tia sáng mặt trời bị hắt trở lại môi trường cũ khi gặp mặt nước.</a:t>
            </a:r>
          </a:p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+mj-lt"/>
              </a:rPr>
              <a:t>- Tia sáng mặt trời bị lệch khỏi phương truyền ban đầu khi đi từ không khí vào nước.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90D98-A087-4C93-9AE5-BF0E95258E85}"/>
              </a:ext>
            </a:extLst>
          </p:cNvPr>
          <p:cNvSpPr txBox="1"/>
          <p:nvPr/>
        </p:nvSpPr>
        <p:spPr>
          <a:xfrm>
            <a:off x="685800" y="2895600"/>
            <a:ext cx="990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33CC"/>
                </a:solidFill>
                <a:effectLst/>
                <a:latin typeface="+mj-lt"/>
              </a:rPr>
              <a:t>- Tia sáng mặt trời bị hắt trở lại môi trường cũ khi gặp mặt nước ⇒⇒  Liên quan tới hiện tượng phản xạ ánh sáng.</a:t>
            </a:r>
          </a:p>
          <a:p>
            <a:pPr algn="just"/>
            <a:r>
              <a:rPr lang="vi-VN" sz="2800" b="0" i="0" dirty="0">
                <a:solidFill>
                  <a:srgbClr val="0033CC"/>
                </a:solidFill>
                <a:effectLst/>
                <a:latin typeface="+mj-lt"/>
              </a:rPr>
              <a:t>- Tia sáng mặt trời bị lệch khỏi phương truyền ban đầu khi đi từ không khí vào nước ⇒⇒ Liên quan đến sự khúc xạ ánh sáng.</a:t>
            </a:r>
          </a:p>
        </p:txBody>
      </p:sp>
    </p:spTree>
    <p:extLst>
      <p:ext uri="{BB962C8B-B14F-4D97-AF65-F5344CB8AC3E}">
        <p14:creationId xmlns:p14="http://schemas.microsoft.com/office/powerpoint/2010/main" val="23127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61B14E-0453-40AA-BADC-F75724534A73}"/>
              </a:ext>
            </a:extLst>
          </p:cNvPr>
          <p:cNvSpPr txBox="1"/>
          <p:nvPr/>
        </p:nvSpPr>
        <p:spPr>
          <a:xfrm>
            <a:off x="685800" y="633510"/>
            <a:ext cx="6096000" cy="3062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bên mô tả khúc xạ khi tia sáng truyền từ môi trường nước ra không khí. Phát biểu nào dưới đây là đúng?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B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AB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BN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BC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EE69E-0B41-4BF0-BC73-31370D9F3C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9594"/>
            <a:ext cx="3200400" cy="31058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83F18-8803-486E-850A-8ECE32A79824}"/>
              </a:ext>
            </a:extLst>
          </p:cNvPr>
          <p:cNvSpPr txBox="1"/>
          <p:nvPr/>
        </p:nvSpPr>
        <p:spPr>
          <a:xfrm>
            <a:off x="685800" y="3736777"/>
            <a:ext cx="6096000" cy="3062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Hình dưới mô tả tia sáng bị khúc xạ khi đi từ không khí vào nước. Trong đó tia SI được gọi là gì?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Tia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Tia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Tia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Tia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3B11D-42AF-4F95-97FD-B33B85E366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83865"/>
            <a:ext cx="3724275" cy="31058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340022F-8B48-4460-9194-2F3694F6FCBD}"/>
              </a:ext>
            </a:extLst>
          </p:cNvPr>
          <p:cNvSpPr/>
          <p:nvPr/>
        </p:nvSpPr>
        <p:spPr>
          <a:xfrm>
            <a:off x="609600" y="1725168"/>
            <a:ext cx="533400" cy="533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9F6416-2C18-4944-AE8C-24C7B587F9C2}"/>
              </a:ext>
            </a:extLst>
          </p:cNvPr>
          <p:cNvSpPr/>
          <p:nvPr/>
        </p:nvSpPr>
        <p:spPr>
          <a:xfrm>
            <a:off x="533400" y="5756622"/>
            <a:ext cx="533400" cy="533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2684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3B513E-ECE6-469B-BA7F-A3D007296598}"/>
              </a:ext>
            </a:extLst>
          </p:cNvPr>
          <p:cNvSpPr txBox="1"/>
          <p:nvPr/>
        </p:nvSpPr>
        <p:spPr>
          <a:xfrm>
            <a:off x="914400" y="775776"/>
            <a:ext cx="10896600" cy="5053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 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 tượng nào sau đây liên quan đến sự khúc xạ ánh sáng?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Tia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Tia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Khi soi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Vì sao khi đứng trên thành hồ bơi, ta lại thấy đáy hồ bơi có vẻ gần mặt nước hơn so với thực tế?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Do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Do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Do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Do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D432D0-F851-4ED0-BE0D-41F763249303}"/>
              </a:ext>
            </a:extLst>
          </p:cNvPr>
          <p:cNvSpPr/>
          <p:nvPr/>
        </p:nvSpPr>
        <p:spPr>
          <a:xfrm>
            <a:off x="762000" y="1600200"/>
            <a:ext cx="533400" cy="533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766E93-83A7-4A87-97A1-1EFE7BE08E56}"/>
              </a:ext>
            </a:extLst>
          </p:cNvPr>
          <p:cNvSpPr/>
          <p:nvPr/>
        </p:nvSpPr>
        <p:spPr>
          <a:xfrm>
            <a:off x="856488" y="3861816"/>
            <a:ext cx="533400" cy="533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50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D6488-E752-49B6-9E94-E572BC0E166B}"/>
              </a:ext>
            </a:extLst>
          </p:cNvPr>
          <p:cNvSpPr txBox="1"/>
          <p:nvPr/>
        </p:nvSpPr>
        <p:spPr>
          <a:xfrm>
            <a:off x="1066800" y="1066800"/>
            <a:ext cx="4876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C04DA-F798-41B4-80C2-B1F317DCB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737986"/>
            <a:ext cx="5489704" cy="50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81F9C3-1EAF-4B04-8A4C-EE85FA723E54}"/>
              </a:ext>
            </a:extLst>
          </p:cNvPr>
          <p:cNvSpPr txBox="1"/>
          <p:nvPr/>
        </p:nvSpPr>
        <p:spPr>
          <a:xfrm>
            <a:off x="457200" y="457200"/>
            <a:ext cx="60960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A9867-6C93-466E-9432-EA4B517C0424}"/>
              </a:ext>
            </a:extLst>
          </p:cNvPr>
          <p:cNvSpPr txBox="1"/>
          <p:nvPr/>
        </p:nvSpPr>
        <p:spPr>
          <a:xfrm>
            <a:off x="609600" y="997747"/>
            <a:ext cx="89154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394EF-1FA0-4754-82D1-0C88774D6405}"/>
              </a:ext>
            </a:extLst>
          </p:cNvPr>
          <p:cNvSpPr txBox="1"/>
          <p:nvPr/>
        </p:nvSpPr>
        <p:spPr>
          <a:xfrm>
            <a:off x="990600" y="1752600"/>
            <a:ext cx="6096000" cy="2007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?2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4A738-FC2B-4584-A1EB-0FAF5CE4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495622"/>
            <a:ext cx="4457861" cy="50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7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33A7D-E8C9-4071-8AAF-2A1F8BC8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33400"/>
            <a:ext cx="6235884" cy="533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8D9B66-CD4F-464D-9D1B-8F1ECE466F67}"/>
              </a:ext>
            </a:extLst>
          </p:cNvPr>
          <p:cNvSpPr txBox="1"/>
          <p:nvPr/>
        </p:nvSpPr>
        <p:spPr>
          <a:xfrm>
            <a:off x="381000" y="1143000"/>
            <a:ext cx="5562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Thả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bút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chì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vào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bát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quán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bút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chì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6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4B759-AAA4-4F39-9D54-DEB2CA198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42"/>
          <a:stretch/>
        </p:blipFill>
        <p:spPr>
          <a:xfrm>
            <a:off x="685800" y="609600"/>
            <a:ext cx="638175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CB8035-2E78-41FF-BC81-DDC411347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58"/>
          <a:stretch/>
        </p:blipFill>
        <p:spPr>
          <a:xfrm>
            <a:off x="682752" y="1600200"/>
            <a:ext cx="6381750" cy="450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7E72FD-BEA0-44CD-AAB1-826F0FF91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026738"/>
            <a:ext cx="4457861" cy="50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81F9C3-1EAF-4B04-8A4C-EE85FA723E54}"/>
              </a:ext>
            </a:extLst>
          </p:cNvPr>
          <p:cNvSpPr txBox="1"/>
          <p:nvPr/>
        </p:nvSpPr>
        <p:spPr>
          <a:xfrm>
            <a:off x="457200" y="457200"/>
            <a:ext cx="60960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A9867-6C93-466E-9432-EA4B517C0424}"/>
              </a:ext>
            </a:extLst>
          </p:cNvPr>
          <p:cNvSpPr txBox="1"/>
          <p:nvPr/>
        </p:nvSpPr>
        <p:spPr>
          <a:xfrm>
            <a:off x="609600" y="997747"/>
            <a:ext cx="89154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4A738-FC2B-4584-A1EB-0FAF5CE4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080" y="1447800"/>
            <a:ext cx="4457861" cy="5081962"/>
          </a:xfrm>
          <a:prstGeom prst="rect">
            <a:avLst/>
          </a:prstGeom>
        </p:spPr>
      </p:pic>
      <p:pic>
        <p:nvPicPr>
          <p:cNvPr id="1026" name="Picture 2" descr="Câu hỏi thảo luận 3 trang 20 KHTN 9">
            <a:extLst>
              <a:ext uri="{FF2B5EF4-FFF2-40B4-BE49-F238E27FC236}">
                <a16:creationId xmlns:a16="http://schemas.microsoft.com/office/drawing/2014/main" id="{69E8B42A-F12B-4B84-9849-B402F2105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r="3247"/>
          <a:stretch/>
        </p:blipFill>
        <p:spPr bwMode="auto">
          <a:xfrm>
            <a:off x="152400" y="3581400"/>
            <a:ext cx="7413996" cy="210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FA01B5-FE44-4953-908D-ED4E941FC37E}"/>
                  </a:ext>
                </a:extLst>
              </p:cNvPr>
              <p:cNvSpPr txBox="1"/>
              <p:nvPr/>
            </p:nvSpPr>
            <p:spPr>
              <a:xfrm>
                <a:off x="434547" y="1795681"/>
                <a:ext cx="6098058" cy="1652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Thảo </a:t>
                </a:r>
                <a:r>
                  <a:rPr lang="en-US" sz="28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(SGK-Tr 20):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4.1,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FA01B5-FE44-4953-908D-ED4E941FC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47" y="1795681"/>
                <a:ext cx="6098058" cy="1652953"/>
              </a:xfrm>
              <a:prstGeom prst="rect">
                <a:avLst/>
              </a:prstGeom>
              <a:blipFill>
                <a:blip r:embed="rId4"/>
                <a:stretch>
                  <a:fillRect l="-1998" t="-4059" b="-3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42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í nghiệm: Hiện tượng khúc xạ ánh sáng Khi tia sáng truyền từ Không khí sang Nước">
            <a:hlinkClick r:id="" action="ppaction://media"/>
            <a:extLst>
              <a:ext uri="{FF2B5EF4-FFF2-40B4-BE49-F238E27FC236}">
                <a16:creationId xmlns:a16="http://schemas.microsoft.com/office/drawing/2014/main" id="{D7402036-B8E2-420D-87CF-B44D5A255F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52400"/>
            <a:ext cx="10363200" cy="5855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D2A42-54A9-4C29-82A1-A58F494F9B96}"/>
              </a:ext>
            </a:extLst>
          </p:cNvPr>
          <p:cNvSpPr txBox="1"/>
          <p:nvPr/>
        </p:nvSpPr>
        <p:spPr>
          <a:xfrm>
            <a:off x="228600" y="762000"/>
            <a:ext cx="1143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4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í nghiệm: Hiện tượng khúc xạ ánh sáng">
            <a:hlinkClick r:id="" action="ppaction://media"/>
            <a:extLst>
              <a:ext uri="{FF2B5EF4-FFF2-40B4-BE49-F238E27FC236}">
                <a16:creationId xmlns:a16="http://schemas.microsoft.com/office/drawing/2014/main" id="{1D2EC24A-4FC1-466D-9496-5FB3D7CD4C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0"/>
            <a:ext cx="10654514" cy="6019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DD8C4F-5CE8-45AF-B782-5FD44FB3A918}"/>
              </a:ext>
            </a:extLst>
          </p:cNvPr>
          <p:cNvSpPr txBox="1"/>
          <p:nvPr/>
        </p:nvSpPr>
        <p:spPr>
          <a:xfrm>
            <a:off x="228600" y="762000"/>
            <a:ext cx="1143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8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81F9C3-1EAF-4B04-8A4C-EE85FA723E54}"/>
              </a:ext>
            </a:extLst>
          </p:cNvPr>
          <p:cNvSpPr txBox="1"/>
          <p:nvPr/>
        </p:nvSpPr>
        <p:spPr>
          <a:xfrm>
            <a:off x="457200" y="457200"/>
            <a:ext cx="60960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A9867-6C93-466E-9432-EA4B517C0424}"/>
              </a:ext>
            </a:extLst>
          </p:cNvPr>
          <p:cNvSpPr txBox="1"/>
          <p:nvPr/>
        </p:nvSpPr>
        <p:spPr>
          <a:xfrm>
            <a:off x="609600" y="997747"/>
            <a:ext cx="89154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84A738-FC2B-4584-A1EB-0FAF5CE4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897" y="1486478"/>
            <a:ext cx="4169103" cy="4752778"/>
          </a:xfrm>
          <a:prstGeom prst="rect">
            <a:avLst/>
          </a:prstGeom>
        </p:spPr>
      </p:pic>
      <p:pic>
        <p:nvPicPr>
          <p:cNvPr id="2050" name="Picture 2" descr="Câu hỏi thảo luận 3 trang 20 KHTN 9">
            <a:extLst>
              <a:ext uri="{FF2B5EF4-FFF2-40B4-BE49-F238E27FC236}">
                <a16:creationId xmlns:a16="http://schemas.microsoft.com/office/drawing/2014/main" id="{A80A51BD-CB17-4BCF-B186-85D7D66CD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r="3159"/>
          <a:stretch/>
        </p:blipFill>
        <p:spPr bwMode="auto">
          <a:xfrm>
            <a:off x="304800" y="1828800"/>
            <a:ext cx="7583919" cy="20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B97D26-5651-4F32-902C-7200BEE1CE60}"/>
                  </a:ext>
                </a:extLst>
              </p:cNvPr>
              <p:cNvSpPr txBox="1"/>
              <p:nvPr/>
            </p:nvSpPr>
            <p:spPr>
              <a:xfrm>
                <a:off x="637032" y="4234513"/>
                <a:ext cx="6906768" cy="691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sấp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xỉ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B97D26-5651-4F32-902C-7200BEE1C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32" y="4234513"/>
                <a:ext cx="6906768" cy="691536"/>
              </a:xfrm>
              <a:prstGeom prst="rect">
                <a:avLst/>
              </a:prstGeom>
              <a:blipFill>
                <a:blip r:embed="rId4"/>
                <a:stretch>
                  <a:fillRect l="-1412" r="-971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4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AF9F3F-39DC-4C62-81A3-B23DBC424942}"/>
                  </a:ext>
                </a:extLst>
              </p:cNvPr>
              <p:cNvSpPr txBox="1"/>
              <p:nvPr/>
            </p:nvSpPr>
            <p:spPr>
              <a:xfrm>
                <a:off x="685800" y="1752600"/>
                <a:ext cx="10287000" cy="3445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b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luật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ánh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Tia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kia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suốt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(sin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(sin r)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AF9F3F-39DC-4C62-81A3-B23DBC424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10287000" cy="3445430"/>
              </a:xfrm>
              <a:prstGeom prst="rect">
                <a:avLst/>
              </a:prstGeom>
              <a:blipFill>
                <a:blip r:embed="rId2"/>
                <a:stretch>
                  <a:fillRect l="-1245" t="-1947" r="-1186" b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209744B-3073-44C4-B5D5-3A455F095225}"/>
              </a:ext>
            </a:extLst>
          </p:cNvPr>
          <p:cNvSpPr txBox="1"/>
          <p:nvPr/>
        </p:nvSpPr>
        <p:spPr>
          <a:xfrm>
            <a:off x="457200" y="457200"/>
            <a:ext cx="60960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8E367-13FC-4DA3-95C3-452886BBD7F4}"/>
              </a:ext>
            </a:extLst>
          </p:cNvPr>
          <p:cNvSpPr txBox="1"/>
          <p:nvPr/>
        </p:nvSpPr>
        <p:spPr>
          <a:xfrm>
            <a:off x="609600" y="997747"/>
            <a:ext cx="89154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87BE8E-F840-4FA1-BA03-0660B5EC8397}"/>
              </a:ext>
            </a:extLst>
          </p:cNvPr>
          <p:cNvSpPr txBox="1"/>
          <p:nvPr/>
        </p:nvSpPr>
        <p:spPr>
          <a:xfrm>
            <a:off x="685800" y="609600"/>
            <a:ext cx="1043940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Tia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Tia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Khi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28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66514C-D757-41D4-99A3-FBC9C681347F}"/>
              </a:ext>
            </a:extLst>
          </p:cNvPr>
          <p:cNvSpPr/>
          <p:nvPr/>
        </p:nvSpPr>
        <p:spPr>
          <a:xfrm>
            <a:off x="685800" y="1371600"/>
            <a:ext cx="533400" cy="533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04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B72E23-72CB-498B-A77A-7560431F0D14}"/>
              </a:ext>
            </a:extLst>
          </p:cNvPr>
          <p:cNvSpPr txBox="1"/>
          <p:nvPr/>
        </p:nvSpPr>
        <p:spPr>
          <a:xfrm>
            <a:off x="595231" y="181392"/>
            <a:ext cx="7558169" cy="3254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sang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α = 60</a:t>
            </a:r>
            <a:r>
              <a:rPr lang="en-US" sz="280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β = 30</a:t>
            </a:r>
            <a:r>
              <a:rPr lang="en-US" sz="280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69DF-3740-4062-B4BD-4A8499DB1F4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7046" r="2536" b="9316"/>
          <a:stretch/>
        </p:blipFill>
        <p:spPr bwMode="auto">
          <a:xfrm>
            <a:off x="8189686" y="762000"/>
            <a:ext cx="3545114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E386C7-75BD-4EAA-9373-999086177937}"/>
              </a:ext>
            </a:extLst>
          </p:cNvPr>
          <p:cNvSpPr txBox="1"/>
          <p:nvPr/>
        </p:nvSpPr>
        <p:spPr>
          <a:xfrm>
            <a:off x="595231" y="3495801"/>
            <a:ext cx="7754112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r>
              <a:rPr lang="en-US" sz="280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		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280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2800" baseline="30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4/3.</a:t>
            </a:r>
            <a:endParaRPr lang="en-US" sz="28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B07500-44CA-4D22-8E9E-0CCA8B0DA69B}"/>
              </a:ext>
            </a:extLst>
          </p:cNvPr>
          <p:cNvSpPr/>
          <p:nvPr/>
        </p:nvSpPr>
        <p:spPr>
          <a:xfrm>
            <a:off x="566203" y="5526315"/>
            <a:ext cx="533400" cy="533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421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05A745-D27D-43C6-B6B8-CCD7F73B8E5B}"/>
              </a:ext>
            </a:extLst>
          </p:cNvPr>
          <p:cNvSpPr txBox="1"/>
          <p:nvPr/>
        </p:nvSpPr>
        <p:spPr>
          <a:xfrm>
            <a:off x="914400" y="914400"/>
            <a:ext cx="10134600" cy="323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en-US" sz="280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BF8C1A-4860-49B6-8B23-36AD7A04573F}"/>
              </a:ext>
            </a:extLst>
          </p:cNvPr>
          <p:cNvSpPr/>
          <p:nvPr/>
        </p:nvSpPr>
        <p:spPr>
          <a:xfrm>
            <a:off x="809172" y="2485572"/>
            <a:ext cx="533400" cy="5334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331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7E72FD-BEA0-44CD-AAB1-826F0FF91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029" y="533399"/>
            <a:ext cx="4771571" cy="5439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3D9EFC-049A-49AF-9244-5EE4BB60C97E}"/>
                  </a:ext>
                </a:extLst>
              </p:cNvPr>
              <p:cNvSpPr txBox="1"/>
              <p:nvPr/>
            </p:nvSpPr>
            <p:spPr>
              <a:xfrm>
                <a:off x="533400" y="609600"/>
                <a:ext cx="6477000" cy="3906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b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luật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ánh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Tia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kia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suốt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(sin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(sin r)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3D9EFC-049A-49AF-9244-5EE4BB60C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9600"/>
                <a:ext cx="6477000" cy="3906454"/>
              </a:xfrm>
              <a:prstGeom prst="rect">
                <a:avLst/>
              </a:prstGeom>
              <a:blipFill>
                <a:blip r:embed="rId3"/>
                <a:stretch>
                  <a:fillRect l="-1977" t="-1560" r="-1883" b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C9EF5A-ED9A-46E6-8580-F1CBF7426BD3}"/>
                  </a:ext>
                </a:extLst>
              </p:cNvPr>
              <p:cNvSpPr txBox="1"/>
              <p:nvPr/>
            </p:nvSpPr>
            <p:spPr>
              <a:xfrm>
                <a:off x="511629" y="4516054"/>
                <a:ext cx="6096000" cy="1215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luật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ánh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phụ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yếu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C9EF5A-ED9A-46E6-8580-F1CBF7426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9" y="4516054"/>
                <a:ext cx="6096000" cy="1215013"/>
              </a:xfrm>
              <a:prstGeom prst="rect">
                <a:avLst/>
              </a:prstGeom>
              <a:blipFill>
                <a:blip r:embed="rId4"/>
                <a:stretch>
                  <a:fillRect l="-2100" t="-5528" r="-2000"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2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5" title="Giai thich dau bai Hiện tượng khúc xạ ánh sáng Vật lí 9">
            <a:hlinkClick r:id="" action="ppaction://media"/>
            <a:extLst>
              <a:ext uri="{FF2B5EF4-FFF2-40B4-BE49-F238E27FC236}">
                <a16:creationId xmlns:a16="http://schemas.microsoft.com/office/drawing/2014/main" id="{740B41DD-BF7A-4DD7-9598-92741A879C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83457"/>
            <a:ext cx="11450873" cy="64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496DFD-B2D4-403D-911C-EB97A2CCDE8E}"/>
              </a:ext>
            </a:extLst>
          </p:cNvPr>
          <p:cNvSpPr txBox="1"/>
          <p:nvPr/>
        </p:nvSpPr>
        <p:spPr>
          <a:xfrm>
            <a:off x="381000" y="3810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8EF02-26C8-4A7B-A2A5-F296699BE4F7}"/>
              </a:ext>
            </a:extLst>
          </p:cNvPr>
          <p:cNvSpPr txBox="1"/>
          <p:nvPr/>
        </p:nvSpPr>
        <p:spPr>
          <a:xfrm>
            <a:off x="914400" y="1447800"/>
            <a:ext cx="10591800" cy="4057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THẢO LUẬN NHÓM (5P)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?1.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Chiết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?2. Khi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truyền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suốt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chiết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n</a:t>
            </a:r>
            <a:r>
              <a:rPr lang="en-US" sz="2800" b="1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1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suốt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chiết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n</a:t>
            </a:r>
            <a:r>
              <a:rPr lang="en-US" sz="2800" b="1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tỉ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giữa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sin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tới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sin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khúc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xạ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đại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lượng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Đại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lượng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này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gọi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?3.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Chiết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tỉ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mối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liên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hệ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tốc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truyền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suốt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1642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A74681-548F-4A09-9643-1510E34A1178}"/>
                  </a:ext>
                </a:extLst>
              </p:cNvPr>
              <p:cNvSpPr txBox="1"/>
              <p:nvPr/>
            </p:nvSpPr>
            <p:spPr>
              <a:xfrm>
                <a:off x="914400" y="685800"/>
                <a:ext cx="10439400" cy="4313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1.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Chiết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suất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n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của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một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môi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trường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cho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tốc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độ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ánh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sáng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truyền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trong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môi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trường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trong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suốt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đó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nhỏ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hơn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bao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nhiêu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lần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so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với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tốc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độ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ánh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sáng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trong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chân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.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Chiết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suất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của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môi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trường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xác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bởi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𝒗</m:t>
                        </m:r>
                      </m:den>
                    </m:f>
                  </m:oMath>
                </a14:m>
                <a:endParaRPr lang="en-US" sz="2800" b="1" i="1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b="1" i="1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c = 300 000km/s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ánh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endParaRPr lang="en-US" sz="2800" b="1" i="1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v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ánh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chiết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endParaRPr lang="en-US" sz="2800" b="1" i="1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A74681-548F-4A09-9643-1510E34A1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5800"/>
                <a:ext cx="10439400" cy="4313553"/>
              </a:xfrm>
              <a:prstGeom prst="rect">
                <a:avLst/>
              </a:prstGeom>
              <a:blipFill>
                <a:blip r:embed="rId2"/>
                <a:stretch>
                  <a:fillRect l="-1168" t="-1556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72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D50659-455D-40C4-B18D-BB66A7A2EC0E}"/>
              </a:ext>
            </a:extLst>
          </p:cNvPr>
          <p:cNvSpPr txBox="1"/>
          <p:nvPr/>
        </p:nvSpPr>
        <p:spPr>
          <a:xfrm>
            <a:off x="1066800" y="1295400"/>
            <a:ext cx="990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2. Khi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truyền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suốt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chiết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n</a:t>
            </a:r>
            <a:r>
              <a:rPr lang="en-US" sz="2800" b="1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1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suốt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chiết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n</a:t>
            </a:r>
            <a:r>
              <a:rPr lang="en-US" sz="2800" b="1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tỉ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giữa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sin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tới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sin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khúc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xạ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bởi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biểu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B7AFCB-E664-4CDD-A6F1-BC9DCAADC2C6}"/>
                  </a:ext>
                </a:extLst>
              </p:cNvPr>
              <p:cNvSpPr txBox="1"/>
              <p:nvPr/>
            </p:nvSpPr>
            <p:spPr>
              <a:xfrm>
                <a:off x="3048000" y="2944538"/>
                <a:ext cx="6096000" cy="763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="1" i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B7AFCB-E664-4CDD-A6F1-BC9DCAADC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944538"/>
                <a:ext cx="6096000" cy="763863"/>
              </a:xfrm>
              <a:prstGeom prst="rect">
                <a:avLst/>
              </a:prstGeom>
              <a:blipFill>
                <a:blip r:embed="rId2"/>
                <a:stretch>
                  <a:fillRect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2704C7A-58B5-491B-8D26-EA87A1E28AF2}"/>
              </a:ext>
            </a:extLst>
          </p:cNvPr>
          <p:cNvSpPr txBox="1"/>
          <p:nvPr/>
        </p:nvSpPr>
        <p:spPr>
          <a:xfrm>
            <a:off x="1219200" y="3708401"/>
            <a:ext cx="990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28BE74-EC0C-4ABB-82FD-B9B61F62AE45}"/>
                  </a:ext>
                </a:extLst>
              </p:cNvPr>
              <p:cNvSpPr txBox="1"/>
              <p:nvPr/>
            </p:nvSpPr>
            <p:spPr>
              <a:xfrm>
                <a:off x="2971800" y="5286557"/>
                <a:ext cx="6096000" cy="763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="1" i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𝒊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28BE74-EC0C-4ABB-82FD-B9B61F62A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286557"/>
                <a:ext cx="6096000" cy="763863"/>
              </a:xfrm>
              <a:prstGeom prst="rect">
                <a:avLst/>
              </a:prstGeom>
              <a:blipFill>
                <a:blip r:embed="rId3"/>
                <a:stretch>
                  <a:fillRect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09A460C-8C08-4D3A-9FE9-92BF7D8A9315}"/>
              </a:ext>
            </a:extLst>
          </p:cNvPr>
          <p:cNvSpPr txBox="1"/>
          <p:nvPr/>
        </p:nvSpPr>
        <p:spPr>
          <a:xfrm>
            <a:off x="1190170" y="4649653"/>
            <a:ext cx="97826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3.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Chiết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tỉ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tốc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truyền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02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6C263D-2687-4779-9043-5997448FA723}"/>
              </a:ext>
            </a:extLst>
          </p:cNvPr>
          <p:cNvSpPr txBox="1"/>
          <p:nvPr/>
        </p:nvSpPr>
        <p:spPr>
          <a:xfrm>
            <a:off x="685800" y="1143000"/>
            <a:ext cx="10287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*)</a:t>
            </a:r>
            <a:r>
              <a:rPr lang="en-US" sz="2800" b="1" u="sng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Kết</a:t>
            </a:r>
            <a:r>
              <a:rPr lang="en-US" sz="2800" b="1" u="sng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luận</a:t>
            </a:r>
            <a:r>
              <a:rPr lang="en-US" sz="2800" b="1" u="sng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: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Chiết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suất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của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một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môi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trường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giá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trị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bằng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tỉ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số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tốc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độ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ánh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sáng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chân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không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(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hoặc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không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khí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)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với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tốc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độ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ánh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sáng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môi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trường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đó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0B38A-9727-4557-83B3-C01283AE4BDF}"/>
              </a:ext>
            </a:extLst>
          </p:cNvPr>
          <p:cNvSpPr txBox="1"/>
          <p:nvPr/>
        </p:nvSpPr>
        <p:spPr>
          <a:xfrm>
            <a:off x="381000" y="3810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5AAD2B-71FB-4189-80A0-56911312E308}"/>
                  </a:ext>
                </a:extLst>
              </p:cNvPr>
              <p:cNvSpPr txBox="1"/>
              <p:nvPr/>
            </p:nvSpPr>
            <p:spPr>
              <a:xfrm>
                <a:off x="1600200" y="2413216"/>
                <a:ext cx="6096000" cy="707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𝒗</m:t>
                        </m:r>
                      </m:den>
                    </m:f>
                  </m:oMath>
                </a14:m>
                <a:endParaRPr lang="en-US" sz="2800" b="1" i="1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5AAD2B-71FB-4189-80A0-56911312E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413216"/>
                <a:ext cx="6096000" cy="707117"/>
              </a:xfrm>
              <a:prstGeom prst="rect">
                <a:avLst/>
              </a:prstGeom>
              <a:blipFill>
                <a:blip r:embed="rId2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CD3BDE0-5A8C-4C11-8918-64DB6990B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" y="2865442"/>
            <a:ext cx="9085943" cy="1757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075C4B-8B7B-4643-A991-676F4209C286}"/>
                  </a:ext>
                </a:extLst>
              </p:cNvPr>
              <p:cNvSpPr txBox="1"/>
              <p:nvPr/>
            </p:nvSpPr>
            <p:spPr>
              <a:xfrm>
                <a:off x="2492830" y="5367916"/>
                <a:ext cx="6096000" cy="763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="1" i="1" baseline="-250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sz="2800" b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𝒊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2800" b="1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en-US" sz="2800" b="1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075C4B-8B7B-4643-A991-676F4209C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30" y="5367916"/>
                <a:ext cx="6096000" cy="763863"/>
              </a:xfrm>
              <a:prstGeom prst="rect">
                <a:avLst/>
              </a:prstGeom>
              <a:blipFill>
                <a:blip r:embed="rId4"/>
                <a:stretch>
                  <a:fillRect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C0199E7-2333-41A4-B600-65C0AEBB77A1}"/>
              </a:ext>
            </a:extLst>
          </p:cNvPr>
          <p:cNvSpPr txBox="1"/>
          <p:nvPr/>
        </p:nvSpPr>
        <p:spPr>
          <a:xfrm>
            <a:off x="711200" y="4731012"/>
            <a:ext cx="97826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3.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Chiết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tỉ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giữa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F87855-CE5B-402D-9BDC-41ADD74EE17F}"/>
              </a:ext>
            </a:extLst>
          </p:cNvPr>
          <p:cNvSpPr txBox="1"/>
          <p:nvPr/>
        </p:nvSpPr>
        <p:spPr>
          <a:xfrm>
            <a:off x="685800" y="457200"/>
            <a:ext cx="10896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KHTN 9: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Cho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300 000 km/s;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197 368 km/s.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95DF12-E951-444D-8CD4-7DAC0A204AE2}"/>
                  </a:ext>
                </a:extLst>
              </p:cNvPr>
              <p:cNvSpPr txBox="1"/>
              <p:nvPr/>
            </p:nvSpPr>
            <p:spPr>
              <a:xfrm>
                <a:off x="1600200" y="2133600"/>
                <a:ext cx="8610600" cy="2100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Chiết</a:t>
                </a:r>
                <a:r>
                  <a:rPr lang="en-US" sz="32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2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thủy</a:t>
                </a:r>
                <a:r>
                  <a:rPr lang="en-US" sz="32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tinh</a:t>
                </a:r>
                <a:r>
                  <a:rPr lang="en-US" sz="32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Aptos"/>
                    <a:cs typeface="Times New Roman" panose="02020603050405020304" pitchFamily="18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300 000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197 368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1,52</a:t>
                </a:r>
                <a:endParaRPr lang="en-US" sz="32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95DF12-E951-444D-8CD4-7DAC0A204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133600"/>
                <a:ext cx="8610600" cy="2100190"/>
              </a:xfrm>
              <a:prstGeom prst="rect">
                <a:avLst/>
              </a:prstGeom>
              <a:blipFill>
                <a:blip r:embed="rId2"/>
                <a:stretch>
                  <a:fillRect t="-405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7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23BF52-01CA-4E64-A3BD-12BBCAC49B8D}"/>
              </a:ext>
            </a:extLst>
          </p:cNvPr>
          <p:cNvSpPr txBox="1"/>
          <p:nvPr/>
        </p:nvSpPr>
        <p:spPr>
          <a:xfrm>
            <a:off x="457200" y="381000"/>
            <a:ext cx="1104900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9690" algn="just">
              <a:lnSpc>
                <a:spcPct val="107000"/>
              </a:lnSpc>
              <a:spcAft>
                <a:spcPts val="800"/>
              </a:spcAft>
              <a:tabLst>
                <a:tab pos="207645" algn="l"/>
              </a:tabLst>
            </a:pP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xạ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giản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E95B55-F849-4F70-9748-20BDB8E6D7E4}"/>
                  </a:ext>
                </a:extLst>
              </p:cNvPr>
              <p:cNvSpPr txBox="1"/>
              <p:nvPr/>
            </p:nvSpPr>
            <p:spPr>
              <a:xfrm>
                <a:off x="304800" y="1403438"/>
                <a:ext cx="8382000" cy="193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1(SGK </a:t>
                </a:r>
                <a:r>
                  <a:rPr lang="en-US" sz="2800" b="1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21):</a:t>
                </a:r>
                <a:endParaRPr lang="en-US" sz="2800" b="1" i="1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Chiết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thủy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tinh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28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=&gt;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Aptos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 30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a:rPr lang="en-US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 19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Aptos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1,53</a:t>
                </a:r>
                <a:endParaRPr lang="en-US" sz="28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Aptos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E95B55-F849-4F70-9748-20BDB8E6D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03438"/>
                <a:ext cx="8382000" cy="1938416"/>
              </a:xfrm>
              <a:prstGeom prst="rect">
                <a:avLst/>
              </a:prstGeom>
              <a:blipFill>
                <a:blip r:embed="rId2"/>
                <a:stretch>
                  <a:fillRect l="-1455" t="-3145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DACDBB4-1171-4BDD-9A89-3FB1D5416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16"/>
          <a:stretch/>
        </p:blipFill>
        <p:spPr>
          <a:xfrm>
            <a:off x="8077200" y="1251037"/>
            <a:ext cx="3535704" cy="2939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D904D-719A-4B56-A86E-80FA66CCA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69229"/>
            <a:ext cx="10417628" cy="21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BE8BA0-20D5-4D1D-86FB-36DEF42F2554}"/>
              </a:ext>
            </a:extLst>
          </p:cNvPr>
          <p:cNvSpPr txBox="1"/>
          <p:nvPr/>
        </p:nvSpPr>
        <p:spPr>
          <a:xfrm>
            <a:off x="381000" y="381000"/>
            <a:ext cx="6553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 cây bút chì vào một bát nước như hình bên. Vì sao ta thấy cây bút chì dường như bị gãy tại mặt nước?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8E9B5-8E29-4D57-BD22-090E553BC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839" y="241519"/>
            <a:ext cx="5166875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22B55-6D3A-4742-ADE4-8B3097A3504E}"/>
              </a:ext>
            </a:extLst>
          </p:cNvPr>
          <p:cNvSpPr txBox="1"/>
          <p:nvPr/>
        </p:nvSpPr>
        <p:spPr>
          <a:xfrm>
            <a:off x="430092" y="2451319"/>
            <a:ext cx="6132284" cy="3749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Do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2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A723F0-62F7-48DF-A517-8E7BAB512A14}"/>
              </a:ext>
            </a:extLst>
          </p:cNvPr>
          <p:cNvSpPr txBox="1"/>
          <p:nvPr/>
        </p:nvSpPr>
        <p:spPr>
          <a:xfrm>
            <a:off x="533400" y="609600"/>
            <a:ext cx="60960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21)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CD05E-4A3B-410E-8F96-E286FE5EE274}"/>
              </a:ext>
            </a:extLst>
          </p:cNvPr>
          <p:cNvSpPr txBox="1"/>
          <p:nvPr/>
        </p:nvSpPr>
        <p:spPr>
          <a:xfrm>
            <a:off x="533400" y="1150002"/>
            <a:ext cx="10896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+mj-lt"/>
              </a:rPr>
              <a:t>	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+mj-lt"/>
              </a:rPr>
              <a:t>Vì sao khi đứng trên thành hồ bơi, ta lại thấy đáy hồ bơi có vẻ gần mặt nước hơn so với thực tế?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AD44E-F27E-4914-AA87-D87CE8D84D6B}"/>
              </a:ext>
            </a:extLst>
          </p:cNvPr>
          <p:cNvSpPr txBox="1"/>
          <p:nvPr/>
        </p:nvSpPr>
        <p:spPr>
          <a:xfrm>
            <a:off x="533400" y="2362200"/>
            <a:ext cx="10896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Do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xạ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endParaRPr lang="en-US" sz="2400" b="1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33A7D-E8C9-4071-8AAF-2A1F8BC8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33400"/>
            <a:ext cx="6235884" cy="533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8D9B66-CD4F-464D-9D1B-8F1ECE466F67}"/>
              </a:ext>
            </a:extLst>
          </p:cNvPr>
          <p:cNvSpPr txBox="1"/>
          <p:nvPr/>
        </p:nvSpPr>
        <p:spPr>
          <a:xfrm>
            <a:off x="381000" y="1143000"/>
            <a:ext cx="5562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Thả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cây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bút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chì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vào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bát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quán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bút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chì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E8E47-858C-4C1C-B59A-C58C2CF1EF78}"/>
              </a:ext>
            </a:extLst>
          </p:cNvPr>
          <p:cNvSpPr txBox="1"/>
          <p:nvPr/>
        </p:nvSpPr>
        <p:spPr>
          <a:xfrm>
            <a:off x="392723" y="2800995"/>
            <a:ext cx="5398477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chì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gãy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2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C3C2BF-8D63-47AB-A924-828244117311}"/>
              </a:ext>
            </a:extLst>
          </p:cNvPr>
          <p:cNvSpPr txBox="1"/>
          <p:nvPr/>
        </p:nvSpPr>
        <p:spPr>
          <a:xfrm>
            <a:off x="1600200" y="609600"/>
            <a:ext cx="7315200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4. KHÚC XẠ ÁNH SÁNG</a:t>
            </a:r>
            <a:endParaRPr lang="en-US" sz="4000" b="1" dirty="0">
              <a:solidFill>
                <a:srgbClr val="0000FF"/>
              </a:solidFill>
              <a:effectLst/>
              <a:latin typeface="Aptos Display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4300B-B392-4C8C-9B1C-F5FBDD6FF00B}"/>
              </a:ext>
            </a:extLst>
          </p:cNvPr>
          <p:cNvSpPr txBox="1"/>
          <p:nvPr/>
        </p:nvSpPr>
        <p:spPr>
          <a:xfrm>
            <a:off x="1219200" y="1828800"/>
            <a:ext cx="6400800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xạ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F1959-A331-4DD9-8338-1D5B0456BA6F}"/>
              </a:ext>
            </a:extLst>
          </p:cNvPr>
          <p:cNvSpPr txBox="1"/>
          <p:nvPr/>
        </p:nvSpPr>
        <p:spPr>
          <a:xfrm>
            <a:off x="1905000" y="3014944"/>
            <a:ext cx="6248400" cy="64511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629D0-0AB8-47B4-83A8-00F832979082}"/>
              </a:ext>
            </a:extLst>
          </p:cNvPr>
          <p:cNvSpPr txBox="1"/>
          <p:nvPr/>
        </p:nvSpPr>
        <p:spPr>
          <a:xfrm>
            <a:off x="2667000" y="4195181"/>
            <a:ext cx="60983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01980" marR="30480" indent="-571500" algn="just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Chiết</a:t>
            </a:r>
            <a:r>
              <a:rPr lang="en-US" sz="3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3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endParaRPr lang="en-US" sz="3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F930D2-51E1-4D39-A788-0E98EB31EC31}"/>
              </a:ext>
            </a:extLst>
          </p:cNvPr>
          <p:cNvSpPr txBox="1"/>
          <p:nvPr/>
        </p:nvSpPr>
        <p:spPr>
          <a:xfrm>
            <a:off x="533400" y="533400"/>
            <a:ext cx="609834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E026A-2CB3-474D-BA0F-D810A843F105}"/>
              </a:ext>
            </a:extLst>
          </p:cNvPr>
          <p:cNvSpPr txBox="1"/>
          <p:nvPr/>
        </p:nvSpPr>
        <p:spPr>
          <a:xfrm>
            <a:off x="685800" y="1143000"/>
            <a:ext cx="85344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2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7407B-9628-446E-AA41-3456759BD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"/>
            <a:ext cx="7509779" cy="647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1F1E87-2564-4678-8783-94D5B9737162}"/>
              </a:ext>
            </a:extLst>
          </p:cNvPr>
          <p:cNvSpPr txBox="1"/>
          <p:nvPr/>
        </p:nvSpPr>
        <p:spPr>
          <a:xfrm>
            <a:off x="381000" y="3621248"/>
            <a:ext cx="3429000" cy="2007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?1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endParaRPr lang="en-US" sz="2800" b="1" dirty="0"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?2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1C837-D4C5-42A3-BBB2-8413760C2F99}"/>
              </a:ext>
            </a:extLst>
          </p:cNvPr>
          <p:cNvSpPr txBox="1"/>
          <p:nvPr/>
        </p:nvSpPr>
        <p:spPr>
          <a:xfrm>
            <a:off x="457200" y="657802"/>
            <a:ext cx="3352800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4F8E7-65B6-4969-9FD6-B2A802E5E70B}"/>
              </a:ext>
            </a:extLst>
          </p:cNvPr>
          <p:cNvSpPr txBox="1"/>
          <p:nvPr/>
        </p:nvSpPr>
        <p:spPr>
          <a:xfrm>
            <a:off x="262621" y="1792447"/>
            <a:ext cx="4267200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EAE07D-7610-418A-A1AA-07170FB75F14}"/>
              </a:ext>
            </a:extLst>
          </p:cNvPr>
          <p:cNvSpPr txBox="1"/>
          <p:nvPr/>
        </p:nvSpPr>
        <p:spPr>
          <a:xfrm>
            <a:off x="533400" y="533400"/>
            <a:ext cx="609834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94DE2-7999-4707-A972-B6879E9749E1}"/>
              </a:ext>
            </a:extLst>
          </p:cNvPr>
          <p:cNvSpPr txBox="1"/>
          <p:nvPr/>
        </p:nvSpPr>
        <p:spPr>
          <a:xfrm>
            <a:off x="685800" y="1143000"/>
            <a:ext cx="85344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CF661-4EB9-4E82-A191-ED1B82559E34}"/>
              </a:ext>
            </a:extLst>
          </p:cNvPr>
          <p:cNvSpPr txBox="1"/>
          <p:nvPr/>
        </p:nvSpPr>
        <p:spPr>
          <a:xfrm>
            <a:off x="1066800" y="1981200"/>
            <a:ext cx="967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cụ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: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Hộp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nhựa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chứa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nước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nguồn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sáng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laze,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tấm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nhựa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CDBD1-9EA3-4C02-A564-6669FB458B65}"/>
              </a:ext>
            </a:extLst>
          </p:cNvPr>
          <p:cNvSpPr txBox="1"/>
          <p:nvPr/>
        </p:nvSpPr>
        <p:spPr>
          <a:xfrm>
            <a:off x="1093762" y="2709652"/>
            <a:ext cx="9345637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xạ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99EE6A0-6133-4F20-9BC6-42A011631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4087"/>
            <a:ext cx="7772399" cy="2273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826939-208C-45ED-A998-D18D7A03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342" y="1981200"/>
            <a:ext cx="5582190" cy="4560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2DC4A-CE04-4F7F-BC79-6F1F9E324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583034"/>
            <a:ext cx="4109101" cy="36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1266</Words>
  <Application>Microsoft Office PowerPoint</Application>
  <PresentationFormat>Widescreen</PresentationFormat>
  <Paragraphs>144</Paragraphs>
  <Slides>37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Aptos</vt:lpstr>
      <vt:lpstr>Aptos Display</vt:lpstr>
      <vt:lpstr>Arial</vt:lpstr>
      <vt:lpstr>Calibri</vt:lpstr>
      <vt:lpstr>Cambria Math</vt:lpstr>
      <vt:lpstr>Courier New</vt:lpstr>
      <vt:lpstr>Georgia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GL</cp:lastModifiedBy>
  <cp:revision>196</cp:revision>
  <dcterms:created xsi:type="dcterms:W3CDTF">2021-11-17T18:44:51Z</dcterms:created>
  <dcterms:modified xsi:type="dcterms:W3CDTF">2025-02-15T00:25:24Z</dcterms:modified>
</cp:coreProperties>
</file>