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59" r:id="rId2"/>
    <p:sldId id="261" r:id="rId3"/>
    <p:sldId id="265" r:id="rId4"/>
    <p:sldId id="266" r:id="rId5"/>
    <p:sldId id="271" r:id="rId6"/>
    <p:sldId id="274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FFFF99"/>
    <a:srgbClr val="CCFF99"/>
    <a:srgbClr val="0000FF"/>
    <a:srgbClr val="66FFFF"/>
    <a:srgbClr val="FFFF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94601" autoAdjust="0"/>
  </p:normalViewPr>
  <p:slideViewPr>
    <p:cSldViewPr>
      <p:cViewPr varScale="1">
        <p:scale>
          <a:sx n="82" d="100"/>
          <a:sy n="82" d="100"/>
        </p:scale>
        <p:origin x="480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CE6B1-B1C1-4981-B428-93BB3B55A24A}" type="datetimeFigureOut">
              <a:rPr lang="en-US" smtClean="0"/>
              <a:t>15/02/2025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E44E6-AF8A-484E-9520-EFEF476DD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5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65A2-FC7A-4B70-9765-A9446F8AB45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47CB7-41EC-4220-AEC1-A67D0B19BC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7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1FF4A-34F7-40DD-A41E-AEA1CB572A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44F7-DCBE-4860-AE6D-04C133D991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25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77E23-F94E-4396-880B-56AC6E944F7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F4768-AA62-4488-B352-6DC57C884B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40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flipH="1">
            <a:off x="-9500" y="0"/>
            <a:ext cx="3456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pPr defTabSz="914354" fontAlgn="base"/>
            <a:endParaRPr sz="19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3447304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892" tIns="60929" rIns="121892" bIns="60929" anchor="ctr" anchorCtr="0">
            <a:noAutofit/>
          </a:bodyPr>
          <a:lstStyle/>
          <a:p>
            <a:pPr algn="ctr" defTabSz="914354" fontAlgn="base"/>
            <a:endParaRPr sz="2400">
              <a:solidFill>
                <a:srgbClr val="FFFFFF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69467" y="378933"/>
            <a:ext cx="2698800" cy="4904000"/>
          </a:xfrm>
          <a:prstGeom prst="rect">
            <a:avLst/>
          </a:prstGeom>
        </p:spPr>
        <p:txBody>
          <a:bodyPr spcFirstLastPara="1" wrap="square" lIns="121892" tIns="121892" rIns="121892" bIns="121892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69467" y="5310733"/>
            <a:ext cx="2698800" cy="1046400"/>
          </a:xfrm>
          <a:prstGeom prst="rect">
            <a:avLst/>
          </a:prstGeom>
        </p:spPr>
        <p:txBody>
          <a:bodyPr spcFirstLastPara="1" wrap="square" lIns="121892" tIns="121892" rIns="121892" bIns="121892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Georgia"/>
              <a:buNone/>
              <a:defRPr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121892" tIns="121892" rIns="121892" bIns="121892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1869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0172" y="609600"/>
            <a:ext cx="10773833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1AA2C224-5489-45F2-A181-86FF6404FE56}" type="slidenum">
              <a:rPr lang="ar-SA" altLang="en-US">
                <a:solidFill>
                  <a:prstClr val="black"/>
                </a:solidFill>
              </a:rPr>
              <a:pPr lvl="1">
                <a:defRPr/>
              </a:pPr>
              <a:t>‹#›</a:t>
            </a:fld>
            <a:endParaRPr lang="en-US" alt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018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D2EF8-6CF5-4072-90F7-1214AC011B8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94752-D68D-43AD-8368-6B0CE1578F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52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5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66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41995-2F23-4CB1-9F3C-F8F5FEC05A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416FD-5C2A-4596-A4E4-275C2E60D8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12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77CD-A929-4ED1-ADD2-80A3BA2532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3B7E8-6F89-4EC8-BFD2-B719E62059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2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5" indent="0">
              <a:buNone/>
              <a:defRPr sz="2700" b="1"/>
            </a:lvl2pPr>
            <a:lvl3pPr marL="1219110" indent="0">
              <a:buNone/>
              <a:defRPr sz="2400" b="1"/>
            </a:lvl3pPr>
            <a:lvl4pPr marL="1828664" indent="0">
              <a:buNone/>
              <a:defRPr sz="2100" b="1"/>
            </a:lvl4pPr>
            <a:lvl5pPr marL="2438218" indent="0">
              <a:buNone/>
              <a:defRPr sz="2100" b="1"/>
            </a:lvl5pPr>
            <a:lvl6pPr marL="3047772" indent="0">
              <a:buNone/>
              <a:defRPr sz="2100" b="1"/>
            </a:lvl6pPr>
            <a:lvl7pPr marL="3657327" indent="0">
              <a:buNone/>
              <a:defRPr sz="2100" b="1"/>
            </a:lvl7pPr>
            <a:lvl8pPr marL="4266880" indent="0">
              <a:buNone/>
              <a:defRPr sz="2100" b="1"/>
            </a:lvl8pPr>
            <a:lvl9pPr marL="4876435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55" indent="0">
              <a:buNone/>
              <a:defRPr sz="2700" b="1"/>
            </a:lvl2pPr>
            <a:lvl3pPr marL="1219110" indent="0">
              <a:buNone/>
              <a:defRPr sz="2400" b="1"/>
            </a:lvl3pPr>
            <a:lvl4pPr marL="1828664" indent="0">
              <a:buNone/>
              <a:defRPr sz="2100" b="1"/>
            </a:lvl4pPr>
            <a:lvl5pPr marL="2438218" indent="0">
              <a:buNone/>
              <a:defRPr sz="2100" b="1"/>
            </a:lvl5pPr>
            <a:lvl6pPr marL="3047772" indent="0">
              <a:buNone/>
              <a:defRPr sz="2100" b="1"/>
            </a:lvl6pPr>
            <a:lvl7pPr marL="3657327" indent="0">
              <a:buNone/>
              <a:defRPr sz="2100" b="1"/>
            </a:lvl7pPr>
            <a:lvl8pPr marL="4266880" indent="0">
              <a:buNone/>
              <a:defRPr sz="2100" b="1"/>
            </a:lvl8pPr>
            <a:lvl9pPr marL="4876435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FB50-1729-4CC8-9127-D11EAC6786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A0950-3A6F-4AC1-9987-25C8D4D1A0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5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9D60F-A810-402E-93BB-3C70392C12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F558-CB33-4AF6-9D05-875102E3CAE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6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12866-3BF3-4C27-ADD3-5F8630CF1E5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EF146-D666-4106-8E25-BAEADBDD82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0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55" indent="0">
              <a:buNone/>
              <a:defRPr sz="1600"/>
            </a:lvl2pPr>
            <a:lvl3pPr marL="1219110" indent="0">
              <a:buNone/>
              <a:defRPr sz="1300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7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0D47F-4302-4F05-86AE-3E2E448BF94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8C1EF-3D25-436A-80F8-AD27601C036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69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555" indent="0">
              <a:buNone/>
              <a:defRPr sz="3700"/>
            </a:lvl2pPr>
            <a:lvl3pPr marL="1219110" indent="0">
              <a:buNone/>
              <a:defRPr sz="3200"/>
            </a:lvl3pPr>
            <a:lvl4pPr marL="1828664" indent="0">
              <a:buNone/>
              <a:defRPr sz="2700"/>
            </a:lvl4pPr>
            <a:lvl5pPr marL="2438218" indent="0">
              <a:buNone/>
              <a:defRPr sz="2700"/>
            </a:lvl5pPr>
            <a:lvl6pPr marL="3047772" indent="0">
              <a:buNone/>
              <a:defRPr sz="2700"/>
            </a:lvl6pPr>
            <a:lvl7pPr marL="3657327" indent="0">
              <a:buNone/>
              <a:defRPr sz="2700"/>
            </a:lvl7pPr>
            <a:lvl8pPr marL="4266880" indent="0">
              <a:buNone/>
              <a:defRPr sz="2700"/>
            </a:lvl8pPr>
            <a:lvl9pPr marL="4876435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55" indent="0">
              <a:buNone/>
              <a:defRPr sz="1600"/>
            </a:lvl2pPr>
            <a:lvl3pPr marL="1219110" indent="0">
              <a:buNone/>
              <a:defRPr sz="1300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7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38BF8-1197-4BDA-8C9E-CF2E46DA26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48214-5A5B-4F40-982E-1AC3F4A9F7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70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12" tIns="60956" rIns="121912" bIns="609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4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12" tIns="60956" rIns="121912" bIns="60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6183"/>
          </a:xfrm>
          <a:prstGeom prst="rect">
            <a:avLst/>
          </a:prstGeom>
        </p:spPr>
        <p:txBody>
          <a:bodyPr vert="horz" lIns="121912" tIns="60956" rIns="121912" bIns="6095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54">
              <a:defRPr/>
            </a:pPr>
            <a:fld id="{D02841FE-AC99-4E63-8DE0-90B3B1D4C1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54">
                <a:defRPr/>
              </a:pPr>
              <a:t>15/02/2025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6183"/>
          </a:xfrm>
          <a:prstGeom prst="rect">
            <a:avLst/>
          </a:prstGeom>
        </p:spPr>
        <p:txBody>
          <a:bodyPr vert="horz" lIns="121912" tIns="60956" rIns="121912" bIns="6095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54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6183"/>
          </a:xfrm>
          <a:prstGeom prst="rect">
            <a:avLst/>
          </a:prstGeom>
        </p:spPr>
        <p:txBody>
          <a:bodyPr vert="horz" lIns="121912" tIns="60956" rIns="121912" bIns="6095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54">
              <a:defRPr/>
            </a:pPr>
            <a:fld id="{3167CF41-CC5D-45F9-B11A-70C9F7B389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54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5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55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1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66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21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7167" indent="-45716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26" indent="-38097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87" indent="-3047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40" indent="-3047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94" indent="-3047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48" indent="-304776" algn="l" defTabSz="121911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121911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121911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121911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C3C2BF-8D63-47AB-A924-828244117311}"/>
              </a:ext>
            </a:extLst>
          </p:cNvPr>
          <p:cNvSpPr txBox="1"/>
          <p:nvPr/>
        </p:nvSpPr>
        <p:spPr>
          <a:xfrm>
            <a:off x="1600200" y="609600"/>
            <a:ext cx="7315200" cy="655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US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4. KHÚC XẠ ÁNH SÁNG</a:t>
            </a:r>
            <a:endParaRPr lang="en-US" sz="4000" b="1" dirty="0">
              <a:solidFill>
                <a:srgbClr val="0000FF"/>
              </a:solidFill>
              <a:effectLst/>
              <a:latin typeface="Aptos Display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6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F930D2-51E1-4D39-A788-0E98EB31EC31}"/>
              </a:ext>
            </a:extLst>
          </p:cNvPr>
          <p:cNvSpPr txBox="1"/>
          <p:nvPr/>
        </p:nvSpPr>
        <p:spPr>
          <a:xfrm>
            <a:off x="533400" y="533400"/>
            <a:ext cx="6098344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6E026A-2CB3-474D-BA0F-D810A843F105}"/>
              </a:ext>
            </a:extLst>
          </p:cNvPr>
          <p:cNvSpPr txBox="1"/>
          <p:nvPr/>
        </p:nvSpPr>
        <p:spPr>
          <a:xfrm>
            <a:off x="685800" y="1143000"/>
            <a:ext cx="8534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32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F0DBA3-0E46-4D31-BF48-D054A57DE68E}"/>
              </a:ext>
            </a:extLst>
          </p:cNvPr>
          <p:cNvSpPr txBox="1"/>
          <p:nvPr/>
        </p:nvSpPr>
        <p:spPr>
          <a:xfrm>
            <a:off x="838200" y="1981200"/>
            <a:ext cx="101346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Kết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luận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: 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Khi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truyền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từ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môi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trường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trong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suốt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này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sang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môi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trường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trong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suốt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khác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,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tia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sáng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có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thể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bị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khúc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xạ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(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bị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lệch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khỏi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phương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truyền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ban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đầu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)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tại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mặt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phân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cách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giữa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hai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môi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trường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.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Hiện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tượng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này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gọi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là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hiện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tượng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khúc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xạ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ánh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sáng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.</a:t>
            </a:r>
            <a:endParaRPr lang="en-US" sz="2400" dirty="0">
              <a:solidFill>
                <a:srgbClr val="0033C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1202D-A37A-4569-913A-AD52B297911E}"/>
              </a:ext>
            </a:extLst>
          </p:cNvPr>
          <p:cNvSpPr txBox="1"/>
          <p:nvPr/>
        </p:nvSpPr>
        <p:spPr>
          <a:xfrm>
            <a:off x="533400" y="228600"/>
            <a:ext cx="6098344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EC4C6-8EA9-4550-9BBD-205D5F1D8BCF}"/>
              </a:ext>
            </a:extLst>
          </p:cNvPr>
          <p:cNvSpPr txBox="1"/>
          <p:nvPr/>
        </p:nvSpPr>
        <p:spPr>
          <a:xfrm>
            <a:off x="685800" y="838200"/>
            <a:ext cx="8534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6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AD375414-2993-48A8-9128-83617F2FC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0573" y="221903"/>
            <a:ext cx="6855143" cy="631008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699298C-851F-48C9-B05F-36EDA23638CF}"/>
              </a:ext>
            </a:extLst>
          </p:cNvPr>
          <p:cNvSpPr txBox="1"/>
          <p:nvPr/>
        </p:nvSpPr>
        <p:spPr>
          <a:xfrm>
            <a:off x="246284" y="551228"/>
            <a:ext cx="45650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*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Vẽ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đường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đi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của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tia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sáng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từ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không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khí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vào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nước</a:t>
            </a:r>
            <a:endParaRPr lang="en-US" sz="24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6B0BB7E-E8F8-431E-89E3-D00F93BE5E51}"/>
                  </a:ext>
                </a:extLst>
              </p:cNvPr>
              <p:cNvSpPr txBox="1"/>
              <p:nvPr/>
            </p:nvSpPr>
            <p:spPr>
              <a:xfrm>
                <a:off x="246284" y="1562100"/>
                <a:ext cx="5109028" cy="35646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PQ: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Mặt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phân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cách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giữa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hai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môi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trường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SI: Tia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tới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I: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tới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IR: Tia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khúc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xạ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NN’: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Pháp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tuyến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</a:t>
                </a:r>
                <a:r>
                  <a:rPr lang="en-US" sz="2800" i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𝑆𝐼𝑁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tới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/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</a:t>
                </a:r>
                <a:r>
                  <a:rPr lang="en-US" sz="2800" i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𝑅𝐼𝑁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khúc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xạ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6B0BB7E-E8F8-431E-89E3-D00F93BE5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84" y="1562100"/>
                <a:ext cx="5109028" cy="3564694"/>
              </a:xfrm>
              <a:prstGeom prst="rect">
                <a:avLst/>
              </a:prstGeom>
              <a:blipFill>
                <a:blip r:embed="rId4"/>
                <a:stretch>
                  <a:fillRect l="-1790" t="-1709" r="-1909" b="-3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890E4B35-AE4D-4083-8EEA-606FBB325173}"/>
              </a:ext>
            </a:extLst>
          </p:cNvPr>
          <p:cNvSpPr txBox="1"/>
          <p:nvPr/>
        </p:nvSpPr>
        <p:spPr>
          <a:xfrm>
            <a:off x="245918" y="5251102"/>
            <a:ext cx="507719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Mặt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phẳng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chứa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tia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tới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và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pháp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tuyến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tại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điểm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tới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gọi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là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mặt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phẳng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tới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.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81F9C3-1EAF-4B04-8A4C-EE85FA723E54}"/>
              </a:ext>
            </a:extLst>
          </p:cNvPr>
          <p:cNvSpPr txBox="1"/>
          <p:nvPr/>
        </p:nvSpPr>
        <p:spPr>
          <a:xfrm>
            <a:off x="457200" y="457200"/>
            <a:ext cx="60960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2A9867-6C93-466E-9432-EA4B517C0424}"/>
              </a:ext>
            </a:extLst>
          </p:cNvPr>
          <p:cNvSpPr txBox="1"/>
          <p:nvPr/>
        </p:nvSpPr>
        <p:spPr>
          <a:xfrm>
            <a:off x="609600" y="997747"/>
            <a:ext cx="8915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7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AF9F3F-39DC-4C62-81A3-B23DBC424942}"/>
                  </a:ext>
                </a:extLst>
              </p:cNvPr>
              <p:cNvSpPr txBox="1"/>
              <p:nvPr/>
            </p:nvSpPr>
            <p:spPr>
              <a:xfrm>
                <a:off x="685800" y="1752600"/>
                <a:ext cx="10287000" cy="34454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800" b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luật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Khúc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xạ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Aptos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Tia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khúc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xạ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nằm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phẳng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tới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bên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kia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pháp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tuyến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tới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Aptos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Đối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môi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suốt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tới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(sin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khúc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xạ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(sin r)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Aptos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sz="2800" b="1" i="0" dirty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den>
                    </m:f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2800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Aptos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AF9F3F-39DC-4C62-81A3-B23DBC424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752600"/>
                <a:ext cx="10287000" cy="3445430"/>
              </a:xfrm>
              <a:prstGeom prst="rect">
                <a:avLst/>
              </a:prstGeom>
              <a:blipFill>
                <a:blip r:embed="rId2"/>
                <a:stretch>
                  <a:fillRect l="-1245" t="-1947" r="-1186" b="-1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209744B-3073-44C4-B5D5-3A455F095225}"/>
              </a:ext>
            </a:extLst>
          </p:cNvPr>
          <p:cNvSpPr txBox="1"/>
          <p:nvPr/>
        </p:nvSpPr>
        <p:spPr>
          <a:xfrm>
            <a:off x="457200" y="457200"/>
            <a:ext cx="60960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A8E367-13FC-4DA3-95C3-452886BBD7F4}"/>
              </a:ext>
            </a:extLst>
          </p:cNvPr>
          <p:cNvSpPr txBox="1"/>
          <p:nvPr/>
        </p:nvSpPr>
        <p:spPr>
          <a:xfrm>
            <a:off x="609600" y="997747"/>
            <a:ext cx="8915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8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7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6C263D-2687-4779-9043-5997448FA723}"/>
              </a:ext>
            </a:extLst>
          </p:cNvPr>
          <p:cNvSpPr txBox="1"/>
          <p:nvPr/>
        </p:nvSpPr>
        <p:spPr>
          <a:xfrm>
            <a:off x="685800" y="1143000"/>
            <a:ext cx="10287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*)</a:t>
            </a:r>
            <a:r>
              <a:rPr lang="en-US" sz="2800" b="1" u="sng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Kết</a:t>
            </a:r>
            <a:r>
              <a:rPr lang="en-US" sz="2800" b="1" u="sng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luận</a:t>
            </a:r>
            <a:r>
              <a:rPr lang="en-US" sz="2800" b="1" u="sng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: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Chiết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suất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của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một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môi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trường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có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giá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trị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bằng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tỉ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số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tốc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độ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ánh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sáng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trong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chân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không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(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hoặc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không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khí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)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với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tốc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độ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ánh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sáng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trong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môi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trường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đó</a:t>
            </a:r>
            <a:r>
              <a:rPr lang="en-US" sz="28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</a:rPr>
              <a:t>.</a:t>
            </a:r>
            <a:endParaRPr lang="en-US" sz="2400" dirty="0">
              <a:solidFill>
                <a:srgbClr val="0033C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10B38A-9727-4557-83B3-C01283AE4BDF}"/>
              </a:ext>
            </a:extLst>
          </p:cNvPr>
          <p:cNvSpPr txBox="1"/>
          <p:nvPr/>
        </p:nvSpPr>
        <p:spPr>
          <a:xfrm>
            <a:off x="381000" y="38100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/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Chiết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b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endParaRPr lang="en-US" sz="24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65AAD2B-71FB-4189-80A0-56911312E308}"/>
                  </a:ext>
                </a:extLst>
              </p:cNvPr>
              <p:cNvSpPr txBox="1"/>
              <p:nvPr/>
            </p:nvSpPr>
            <p:spPr>
              <a:xfrm>
                <a:off x="1600200" y="2413216"/>
                <a:ext cx="6096000" cy="7071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Aptos"/>
                    <a:cs typeface="Times New Roman" panose="02020603050405020304" pitchFamily="18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𝒗</m:t>
                        </m:r>
                      </m:den>
                    </m:f>
                  </m:oMath>
                </a14:m>
                <a:endParaRPr lang="en-US" sz="2800" b="1" i="1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Aptos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65AAD2B-71FB-4189-80A0-56911312E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13216"/>
                <a:ext cx="6096000" cy="707117"/>
              </a:xfrm>
              <a:prstGeom prst="rect">
                <a:avLst/>
              </a:prstGeom>
              <a:blipFill>
                <a:blip r:embed="rId2"/>
                <a:stretch>
                  <a:fillRect b="-9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0CD3BDE0-5A8C-4C11-8918-64DB6990B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57" y="2865442"/>
            <a:ext cx="9085943" cy="17574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075C4B-8B7B-4643-A991-676F4209C286}"/>
                  </a:ext>
                </a:extLst>
              </p:cNvPr>
              <p:cNvSpPr txBox="1"/>
              <p:nvPr/>
            </p:nvSpPr>
            <p:spPr>
              <a:xfrm>
                <a:off x="2492830" y="5367916"/>
                <a:ext cx="6096000" cy="7638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800" b="1" i="1" baseline="-25000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21</a:t>
                </a:r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𝐬𝐢𝐧</m:t>
                        </m:r>
                        <m:r>
                          <a:rPr lang="en-US" sz="2800" b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𝒊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𝒔𝒊𝒏</m:t>
                        </m:r>
                        <m: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>
                    <a:solidFill>
                      <a:srgbClr val="0033CC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33CC"/>
                            </a:solidFill>
                            <a:effectLst/>
                            <a:latin typeface="Cambria Math" panose="02040503050406030204" pitchFamily="18" charset="0"/>
                            <a:ea typeface="Apto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0033CC"/>
                                </a:solidFill>
                                <a:effectLst/>
                                <a:latin typeface="Cambria Math" panose="02040503050406030204" pitchFamily="18" charset="0"/>
                                <a:ea typeface="Aptos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0033CC"/>
                  </a:solidFill>
                  <a:effectLst/>
                  <a:latin typeface="Times New Roman" panose="02020603050405020304" pitchFamily="18" charset="0"/>
                  <a:ea typeface="Aptos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075C4B-8B7B-4643-A991-676F4209C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830" y="5367916"/>
                <a:ext cx="6096000" cy="763863"/>
              </a:xfrm>
              <a:prstGeom prst="rect">
                <a:avLst/>
              </a:prstGeom>
              <a:blipFill>
                <a:blip r:embed="rId4"/>
                <a:stretch>
                  <a:fillRect b="-4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C0199E7-2333-41A4-B600-65C0AEBB77A1}"/>
              </a:ext>
            </a:extLst>
          </p:cNvPr>
          <p:cNvSpPr txBox="1"/>
          <p:nvPr/>
        </p:nvSpPr>
        <p:spPr>
          <a:xfrm>
            <a:off x="711200" y="4731012"/>
            <a:ext cx="9782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3.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Chiết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suất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tỉ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đối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giữa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môi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trường</a:t>
            </a:r>
            <a:r>
              <a:rPr lang="en-US" sz="2800" b="1" i="1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96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326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Cambria Math</vt:lpstr>
      <vt:lpstr>Georgia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 Anh</dc:creator>
  <cp:lastModifiedBy>GL</cp:lastModifiedBy>
  <cp:revision>197</cp:revision>
  <dcterms:created xsi:type="dcterms:W3CDTF">2021-11-17T18:44:51Z</dcterms:created>
  <dcterms:modified xsi:type="dcterms:W3CDTF">2025-02-15T00:24:42Z</dcterms:modified>
</cp:coreProperties>
</file>