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0" r:id="rId4"/>
    <p:sldId id="287" r:id="rId5"/>
    <p:sldId id="259" r:id="rId6"/>
    <p:sldId id="260" r:id="rId7"/>
    <p:sldId id="261" r:id="rId8"/>
    <p:sldId id="258" r:id="rId9"/>
    <p:sldId id="262" r:id="rId10"/>
    <p:sldId id="263" r:id="rId11"/>
    <p:sldId id="281" r:id="rId12"/>
    <p:sldId id="283" r:id="rId13"/>
    <p:sldId id="284" r:id="rId14"/>
    <p:sldId id="265" r:id="rId15"/>
    <p:sldId id="299" r:id="rId16"/>
    <p:sldId id="300" r:id="rId17"/>
    <p:sldId id="285" r:id="rId18"/>
    <p:sldId id="286" r:id="rId19"/>
    <p:sldId id="266" r:id="rId20"/>
    <p:sldId id="267" r:id="rId21"/>
    <p:sldId id="268" r:id="rId22"/>
    <p:sldId id="269" r:id="rId23"/>
    <p:sldId id="270" r:id="rId24"/>
    <p:sldId id="271" r:id="rId25"/>
    <p:sldId id="272" r:id="rId26"/>
    <p:sldId id="288" r:id="rId27"/>
    <p:sldId id="293" r:id="rId28"/>
    <p:sldId id="294" r:id="rId29"/>
    <p:sldId id="295" r:id="rId30"/>
    <p:sldId id="296" r:id="rId31"/>
    <p:sldId id="297" r:id="rId32"/>
    <p:sldId id="298" r:id="rId33"/>
    <p:sldId id="279" r:id="rId34"/>
    <p:sldId id="3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77B84-324D-A239-D5B6-3D29EDA42CA6}"/>
              </a:ext>
            </a:extLst>
          </p:cNvPr>
          <p:cNvSpPr>
            <a:spLocks noGrp="1"/>
          </p:cNvSpPr>
          <p:nvPr>
            <p:ph type="ctrTitle" hasCustomPrompt="1"/>
          </p:nvPr>
        </p:nvSpPr>
        <p:spPr>
          <a:xfrm>
            <a:off x="1524000" y="1122363"/>
            <a:ext cx="9144000" cy="2387600"/>
          </a:xfrm>
        </p:spPr>
        <p:txBody>
          <a:bodyPr anchor="ctr"/>
          <a:lstStyle>
            <a:lvl1pPr algn="ctr">
              <a:defRPr sz="6000"/>
            </a:lvl1pPr>
          </a:lstStyle>
          <a:p>
            <a:pPr algn="ctr">
              <a:lnSpc>
                <a:spcPct val="115000"/>
              </a:lnSpc>
            </a:pPr>
            <a:r>
              <a:rPr lang="en-US" sz="1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r>
              <a:rPr lang="en-US" sz="1800" dirty="0">
                <a:effectLst/>
                <a:latin typeface="Arial" panose="020B0604020202020204" pitchFamily="34" charset="0"/>
                <a:ea typeface="Arial" panose="020B0604020202020204" pitchFamily="34" charset="0"/>
              </a:rPr>
              <a:t/>
            </a:r>
            <a:br>
              <a:rPr lang="en-US" sz="1800" dirty="0">
                <a:effectLst/>
                <a:latin typeface="Arial" panose="020B0604020202020204" pitchFamily="34" charset="0"/>
                <a:ea typeface="Arial" panose="020B0604020202020204" pitchFamily="34" charset="0"/>
              </a:rPr>
            </a:br>
            <a:endParaRPr lang="en-US" sz="1800" dirty="0">
              <a:effectLst/>
              <a:latin typeface="Arial" panose="020B0604020202020204" pitchFamily="34" charset="0"/>
              <a:ea typeface="Arial" panose="020B0604020202020204" pitchFamily="34" charset="0"/>
            </a:endParaRPr>
          </a:p>
        </p:txBody>
      </p:sp>
      <p:sp>
        <p:nvSpPr>
          <p:cNvPr id="3" name="Subtitle 2">
            <a:extLst>
              <a:ext uri="{FF2B5EF4-FFF2-40B4-BE49-F238E27FC236}">
                <a16:creationId xmlns:a16="http://schemas.microsoft.com/office/drawing/2014/main" id="{C526C290-5148-730A-75D5-3F999CCEA782}"/>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(3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2334829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620486" y="769963"/>
            <a:ext cx="2077748"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Vận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ndParaRPr>
          </a:p>
        </p:txBody>
      </p:sp>
    </p:spTree>
    <p:extLst>
      <p:ext uri="{BB962C8B-B14F-4D97-AF65-F5344CB8AC3E}">
        <p14:creationId xmlns:p14="http://schemas.microsoft.com/office/powerpoint/2010/main" val="387678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253FED5-F837-5382-8DB5-984C27716EDB}"/>
              </a:ext>
            </a:extLst>
          </p:cNvPr>
          <p:cNvSpPr>
            <a:spLocks noGrp="1"/>
          </p:cNvSpPr>
          <p:nvPr>
            <p:ph type="body" orient="vert" idx="1"/>
          </p:nvPr>
        </p:nvSpPr>
        <p:spPr>
          <a:xfrm>
            <a:off x="838200" y="914400"/>
            <a:ext cx="10515600" cy="5262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8FDB0-A770-35DC-B27D-80AE712A8A2C}"/>
              </a:ext>
            </a:extLst>
          </p:cNvPr>
          <p:cNvSpPr>
            <a:spLocks noGrp="1"/>
          </p:cNvSpPr>
          <p:nvPr>
            <p:ph type="dt" sz="half" idx="10"/>
          </p:nvPr>
        </p:nvSpPr>
        <p:spPr/>
        <p:txBody>
          <a:bodyPr/>
          <a:lstStyle/>
          <a:p>
            <a:fld id="{260EDF12-E1B2-4D8E-A354-876BE21BD8D2}" type="datetimeFigureOut">
              <a:rPr lang="en-US" smtClean="0"/>
              <a:t>15/02/2025</a:t>
            </a:fld>
            <a:endParaRPr lang="en-US"/>
          </a:p>
        </p:txBody>
      </p:sp>
      <p:sp>
        <p:nvSpPr>
          <p:cNvPr id="5" name="Footer Placeholder 4">
            <a:extLst>
              <a:ext uri="{FF2B5EF4-FFF2-40B4-BE49-F238E27FC236}">
                <a16:creationId xmlns:a16="http://schemas.microsoft.com/office/drawing/2014/main" id="{DA7BC9C3-0FD2-DBA6-17B3-6282F22BE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D1974-1510-6CD5-FF58-9541000E5C6F}"/>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7" name="TextBox 6">
            <a:extLst>
              <a:ext uri="{FF2B5EF4-FFF2-40B4-BE49-F238E27FC236}">
                <a16:creationId xmlns:a16="http://schemas.microsoft.com/office/drawing/2014/main" id="{B2B989AC-1864-CB14-A586-AA4FB00AD6FA}"/>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3175301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EC0103-21D7-9377-B953-96B0983BCBC4}"/>
              </a:ext>
            </a:extLst>
          </p:cNvPr>
          <p:cNvSpPr>
            <a:spLocks noGrp="1"/>
          </p:cNvSpPr>
          <p:nvPr>
            <p:ph type="title" orient="vert"/>
          </p:nvPr>
        </p:nvSpPr>
        <p:spPr>
          <a:xfrm>
            <a:off x="8724900" y="928913"/>
            <a:ext cx="2628900" cy="524805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5E93A53-DC40-367A-DEBA-E8F228EE12B7}"/>
              </a:ext>
            </a:extLst>
          </p:cNvPr>
          <p:cNvSpPr>
            <a:spLocks noGrp="1"/>
          </p:cNvSpPr>
          <p:nvPr>
            <p:ph type="body" orient="vert" idx="1"/>
          </p:nvPr>
        </p:nvSpPr>
        <p:spPr>
          <a:xfrm>
            <a:off x="838200" y="928913"/>
            <a:ext cx="7734300" cy="5248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2C92E85-2E3E-267D-1512-CFD66F9603E7}"/>
              </a:ext>
            </a:extLst>
          </p:cNvPr>
          <p:cNvSpPr>
            <a:spLocks noGrp="1"/>
          </p:cNvSpPr>
          <p:nvPr>
            <p:ph type="dt" sz="half" idx="10"/>
          </p:nvPr>
        </p:nvSpPr>
        <p:spPr/>
        <p:txBody>
          <a:bodyPr/>
          <a:lstStyle/>
          <a:p>
            <a:fld id="{260EDF12-E1B2-4D8E-A354-876BE21BD8D2}" type="datetimeFigureOut">
              <a:rPr lang="en-US" smtClean="0"/>
              <a:t>15/02/2025</a:t>
            </a:fld>
            <a:endParaRPr lang="en-US"/>
          </a:p>
        </p:txBody>
      </p:sp>
      <p:sp>
        <p:nvSpPr>
          <p:cNvPr id="5" name="Footer Placeholder 4">
            <a:extLst>
              <a:ext uri="{FF2B5EF4-FFF2-40B4-BE49-F238E27FC236}">
                <a16:creationId xmlns:a16="http://schemas.microsoft.com/office/drawing/2014/main" id="{F01514D7-A3D1-3976-6602-6D5E8530B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86EE8-8819-80C4-8397-CE09407D6511}"/>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7" name="TextBox 6">
            <a:extLst>
              <a:ext uri="{FF2B5EF4-FFF2-40B4-BE49-F238E27FC236}">
                <a16:creationId xmlns:a16="http://schemas.microsoft.com/office/drawing/2014/main" id="{50B0BA54-F199-BE99-623C-386EB50979EC}"/>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100339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15/02/2025</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1876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797205-1FDB-F213-49CD-4886B52DBED3}"/>
              </a:ext>
            </a:extLst>
          </p:cNvPr>
          <p:cNvSpPr>
            <a:spLocks noGrp="1"/>
          </p:cNvSpPr>
          <p:nvPr>
            <p:ph idx="1"/>
          </p:nvPr>
        </p:nvSpPr>
        <p:spPr>
          <a:xfrm>
            <a:off x="838200" y="1027340"/>
            <a:ext cx="10515600" cy="53290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B648202-E429-1C45-F6BF-52FEA1CABEF4}"/>
              </a:ext>
            </a:extLst>
          </p:cNvPr>
          <p:cNvSpPr>
            <a:spLocks noGrp="1"/>
          </p:cNvSpPr>
          <p:nvPr>
            <p:ph type="dt" sz="half" idx="10"/>
          </p:nvPr>
        </p:nvSpPr>
        <p:spPr/>
        <p:txBody>
          <a:bodyPr/>
          <a:lstStyle/>
          <a:p>
            <a:fld id="{260EDF12-E1B2-4D8E-A354-876BE21BD8D2}" type="datetimeFigureOut">
              <a:rPr lang="en-US" smtClean="0"/>
              <a:t>15/02/2025</a:t>
            </a:fld>
            <a:endParaRPr lang="en-US"/>
          </a:p>
        </p:txBody>
      </p:sp>
      <p:sp>
        <p:nvSpPr>
          <p:cNvPr id="5" name="Footer Placeholder 4">
            <a:extLst>
              <a:ext uri="{FF2B5EF4-FFF2-40B4-BE49-F238E27FC236}">
                <a16:creationId xmlns:a16="http://schemas.microsoft.com/office/drawing/2014/main" id="{1F4AE186-4E2A-15D9-B4B8-4E794EB58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8AFD8-43A2-7D36-AD3A-58D25FBB7941}"/>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7" name="TextBox 6">
            <a:extLst>
              <a:ext uri="{FF2B5EF4-FFF2-40B4-BE49-F238E27FC236}">
                <a16:creationId xmlns:a16="http://schemas.microsoft.com/office/drawing/2014/main" id="{D7CAC0DA-B551-B874-EF2F-1A83C60A4CBA}"/>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66562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8C2D04-B083-4FA4-4D2E-4EFA384C74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352DD9-CCE8-BECD-D08B-2F36D86BD1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3E3C06-D283-7751-0D13-68936C0CDA6A}"/>
              </a:ext>
            </a:extLst>
          </p:cNvPr>
          <p:cNvSpPr>
            <a:spLocks noGrp="1"/>
          </p:cNvSpPr>
          <p:nvPr>
            <p:ph type="dt" sz="half" idx="10"/>
          </p:nvPr>
        </p:nvSpPr>
        <p:spPr/>
        <p:txBody>
          <a:bodyPr/>
          <a:lstStyle/>
          <a:p>
            <a:fld id="{260EDF12-E1B2-4D8E-A354-876BE21BD8D2}" type="datetimeFigureOut">
              <a:rPr lang="en-US" smtClean="0"/>
              <a:t>15/02/2025</a:t>
            </a:fld>
            <a:endParaRPr lang="en-US"/>
          </a:p>
        </p:txBody>
      </p:sp>
      <p:sp>
        <p:nvSpPr>
          <p:cNvPr id="6" name="Footer Placeholder 5">
            <a:extLst>
              <a:ext uri="{FF2B5EF4-FFF2-40B4-BE49-F238E27FC236}">
                <a16:creationId xmlns:a16="http://schemas.microsoft.com/office/drawing/2014/main" id="{FAEA0D7E-3719-712D-53C3-66B6F9139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E40381-50E5-8C03-23A1-58E0AC0566C2}"/>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8" name="TextBox 7">
            <a:extLst>
              <a:ext uri="{FF2B5EF4-FFF2-40B4-BE49-F238E27FC236}">
                <a16:creationId xmlns:a16="http://schemas.microsoft.com/office/drawing/2014/main" id="{8565DF07-91A3-3139-42B8-0CEDABD428A4}"/>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140027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B5250F-8AE4-D85D-7F7F-B04E190EB9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E0F68C-1E2E-F1C8-986C-8D65A41A30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D597C-BC7D-9274-2D4C-EFB9A47BD0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26DE5E-6754-B3F8-A349-DF492AF1D6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D458E2-451E-8240-FC65-63DA78418F40}"/>
              </a:ext>
            </a:extLst>
          </p:cNvPr>
          <p:cNvSpPr>
            <a:spLocks noGrp="1"/>
          </p:cNvSpPr>
          <p:nvPr>
            <p:ph type="dt" sz="half" idx="10"/>
          </p:nvPr>
        </p:nvSpPr>
        <p:spPr/>
        <p:txBody>
          <a:bodyPr/>
          <a:lstStyle/>
          <a:p>
            <a:fld id="{260EDF12-E1B2-4D8E-A354-876BE21BD8D2}" type="datetimeFigureOut">
              <a:rPr lang="en-US" smtClean="0"/>
              <a:t>15/02/2025</a:t>
            </a:fld>
            <a:endParaRPr lang="en-US"/>
          </a:p>
        </p:txBody>
      </p:sp>
      <p:sp>
        <p:nvSpPr>
          <p:cNvPr id="8" name="Footer Placeholder 7">
            <a:extLst>
              <a:ext uri="{FF2B5EF4-FFF2-40B4-BE49-F238E27FC236}">
                <a16:creationId xmlns:a16="http://schemas.microsoft.com/office/drawing/2014/main" id="{61613D69-37AE-A6B7-E2A4-C144AE58F3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A384FD-6655-B4A5-B5FE-B2FC4EF41C94}"/>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10" name="TextBox 9">
            <a:extLst>
              <a:ext uri="{FF2B5EF4-FFF2-40B4-BE49-F238E27FC236}">
                <a16:creationId xmlns:a16="http://schemas.microsoft.com/office/drawing/2014/main" id="{7E9AA899-DFA1-7861-72DC-F7EC72AE73A6}"/>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2499832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C18D9F9-D957-DBDF-9E2A-091DF3563DB4}"/>
              </a:ext>
            </a:extLst>
          </p:cNvPr>
          <p:cNvSpPr>
            <a:spLocks noGrp="1"/>
          </p:cNvSpPr>
          <p:nvPr>
            <p:ph type="dt" sz="half" idx="10"/>
          </p:nvPr>
        </p:nvSpPr>
        <p:spPr/>
        <p:txBody>
          <a:bodyPr/>
          <a:lstStyle/>
          <a:p>
            <a:fld id="{260EDF12-E1B2-4D8E-A354-876BE21BD8D2}" type="datetimeFigureOut">
              <a:rPr lang="en-US" smtClean="0"/>
              <a:t>15/02/2025</a:t>
            </a:fld>
            <a:endParaRPr lang="en-US"/>
          </a:p>
        </p:txBody>
      </p:sp>
      <p:sp>
        <p:nvSpPr>
          <p:cNvPr id="4" name="Footer Placeholder 3">
            <a:extLst>
              <a:ext uri="{FF2B5EF4-FFF2-40B4-BE49-F238E27FC236}">
                <a16:creationId xmlns:a16="http://schemas.microsoft.com/office/drawing/2014/main" id="{E7934EFD-A166-1032-237B-1B505C7CA9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BC5C97-C37C-78E3-B934-8B50E5B28D34}"/>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6" name="TextBox 5">
            <a:extLst>
              <a:ext uri="{FF2B5EF4-FFF2-40B4-BE49-F238E27FC236}">
                <a16:creationId xmlns:a16="http://schemas.microsoft.com/office/drawing/2014/main" id="{240DAC28-CFCF-F4A6-887A-50BC8973207A}"/>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1948432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6020C7-118C-66EA-7B4F-A32B36AA1876}"/>
              </a:ext>
            </a:extLst>
          </p:cNvPr>
          <p:cNvSpPr>
            <a:spLocks noGrp="1"/>
          </p:cNvSpPr>
          <p:nvPr>
            <p:ph type="dt" sz="half" idx="10"/>
          </p:nvPr>
        </p:nvSpPr>
        <p:spPr/>
        <p:txBody>
          <a:bodyPr/>
          <a:lstStyle/>
          <a:p>
            <a:fld id="{260EDF12-E1B2-4D8E-A354-876BE21BD8D2}" type="datetimeFigureOut">
              <a:rPr lang="en-US" smtClean="0"/>
              <a:t>15/02/2025</a:t>
            </a:fld>
            <a:endParaRPr lang="en-US"/>
          </a:p>
        </p:txBody>
      </p:sp>
      <p:sp>
        <p:nvSpPr>
          <p:cNvPr id="3" name="Footer Placeholder 2">
            <a:extLst>
              <a:ext uri="{FF2B5EF4-FFF2-40B4-BE49-F238E27FC236}">
                <a16:creationId xmlns:a16="http://schemas.microsoft.com/office/drawing/2014/main" id="{082DFB89-8B6A-9C7D-99A7-F5A918E6EB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0A0FC0-9635-9580-34A0-D7923D5B93DE}"/>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5" name="TextBox 4">
            <a:extLst>
              <a:ext uri="{FF2B5EF4-FFF2-40B4-BE49-F238E27FC236}">
                <a16:creationId xmlns:a16="http://schemas.microsoft.com/office/drawing/2014/main" id="{9DCFFA8A-74E0-07DF-AF39-5CF65B73BC32}"/>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243093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474317"/>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450420"/>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576944" y="732527"/>
            <a:ext cx="10534487" cy="461665"/>
          </a:xfrm>
          <a:prstGeom prst="rect">
            <a:avLst/>
          </a:prstGeom>
          <a:noFill/>
        </p:spPr>
        <p:txBody>
          <a:bodyPr wrap="none" rtlCol="0">
            <a:spAutoFit/>
          </a:bodyPr>
          <a:lstStyle/>
          <a:p>
            <a:r>
              <a:rPr lang="en-US" sz="2400" b="1" dirty="0">
                <a:solidFill>
                  <a:srgbClr val="0070C0"/>
                </a:solidFill>
                <a:effectLst/>
                <a:latin typeface="Times New Roman" panose="02020603050405020304" pitchFamily="18" charset="0"/>
                <a:ea typeface="Times New Roman" panose="02020603050405020304" pitchFamily="18" charset="0"/>
              </a:rPr>
              <a:t>1. </a:t>
            </a:r>
            <a:r>
              <a:rPr lang="en-US" sz="2400" b="1" dirty="0" err="1">
                <a:solidFill>
                  <a:srgbClr val="0070C0"/>
                </a:solidFill>
                <a:effectLst/>
                <a:latin typeface="Times New Roman" panose="02020603050405020304" pitchFamily="18" charset="0"/>
                <a:ea typeface="Times New Roman" panose="02020603050405020304" pitchFamily="18" charset="0"/>
              </a:rPr>
              <a:t>Tìm</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hiểu</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tác</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dụng</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áp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suất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chất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lỏng</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và</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sự</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tồn</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tại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áp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suất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khí</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quyển</a:t>
            </a:r>
            <a:r>
              <a:rPr lang="en-US" sz="2400" b="1" dirty="0">
                <a:solidFill>
                  <a:srgbClr val="0070C0"/>
                </a:solidFill>
                <a:effectLst/>
                <a:latin typeface="Times New Roman" panose="02020603050405020304" pitchFamily="18" charset="0"/>
                <a:ea typeface="Times New Roman" panose="02020603050405020304" pitchFamily="18" charset="0"/>
              </a:rPr>
              <a:t> </a:t>
            </a:r>
            <a:endParaRPr lang="en-US" sz="2400" dirty="0">
              <a:solidFill>
                <a:srgbClr val="0070C0"/>
              </a:solidFill>
            </a:endParaRPr>
          </a:p>
        </p:txBody>
      </p:sp>
    </p:spTree>
    <p:extLst>
      <p:ext uri="{BB962C8B-B14F-4D97-AF65-F5344CB8AC3E}">
        <p14:creationId xmlns:p14="http://schemas.microsoft.com/office/powerpoint/2010/main" val="259121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620486" y="769963"/>
            <a:ext cx="10289933"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2. </a:t>
            </a:r>
            <a:r>
              <a:rPr lang="vi-VN" sz="2800" b="1" dirty="0">
                <a:solidFill>
                  <a:srgbClr val="0070C0"/>
                </a:solidFill>
                <a:effectLst/>
                <a:latin typeface="Times New Roman" panose="02020603050405020304" pitchFamily="18" charset="0"/>
                <a:ea typeface="Times New Roman" panose="02020603050405020304" pitchFamily="18" charset="0"/>
              </a:rPr>
              <a:t>Tìm hiểu một số ảnh hưởng và tác dụng của áp suất không khí </a:t>
            </a:r>
            <a:r>
              <a:rPr lang="en-US" sz="2800" b="1" dirty="0">
                <a:solidFill>
                  <a:srgbClr val="0070C0"/>
                </a:solidFill>
                <a:effectLst/>
                <a:latin typeface="Times New Roman" panose="02020603050405020304" pitchFamily="18" charset="0"/>
                <a:ea typeface="Times New Roman" panose="02020603050405020304" pitchFamily="18" charset="0"/>
              </a:rPr>
              <a:t> </a:t>
            </a:r>
            <a:endParaRPr lang="en-US" sz="2800" dirty="0">
              <a:solidFill>
                <a:srgbClr val="0070C0"/>
              </a:solidFill>
            </a:endParaRPr>
          </a:p>
        </p:txBody>
      </p:sp>
    </p:spTree>
    <p:extLst>
      <p:ext uri="{BB962C8B-B14F-4D97-AF65-F5344CB8AC3E}">
        <p14:creationId xmlns:p14="http://schemas.microsoft.com/office/powerpoint/2010/main" val="2854868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620486" y="769963"/>
            <a:ext cx="2141933"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Luyện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tập</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ndParaRPr>
          </a:p>
        </p:txBody>
      </p:sp>
    </p:spTree>
    <p:extLst>
      <p:ext uri="{BB962C8B-B14F-4D97-AF65-F5344CB8AC3E}">
        <p14:creationId xmlns:p14="http://schemas.microsoft.com/office/powerpoint/2010/main" val="620097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5BCD3-7D46-3048-FC16-739EACBB79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8F337F-B355-F722-FFB8-A231C665C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68564-7823-02ED-0F9D-F70ADC1804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EDF12-E1B2-4D8E-A354-876BE21BD8D2}" type="datetimeFigureOut">
              <a:rPr lang="en-US" smtClean="0"/>
              <a:t>15/02/2025</a:t>
            </a:fld>
            <a:endParaRPr lang="en-US"/>
          </a:p>
        </p:txBody>
      </p:sp>
      <p:sp>
        <p:nvSpPr>
          <p:cNvPr id="5" name="Footer Placeholder 4">
            <a:extLst>
              <a:ext uri="{FF2B5EF4-FFF2-40B4-BE49-F238E27FC236}">
                <a16:creationId xmlns:a16="http://schemas.microsoft.com/office/drawing/2014/main" id="{F701EDB8-5BDE-41A1-61B3-3F51EF5EE8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016610-45A4-B689-8EC4-4D399E536D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3EC14-D84A-4434-94FC-EDA97162D311}" type="slidenum">
              <a:rPr lang="en-US" smtClean="0"/>
              <a:t>‹#›</a:t>
            </a:fld>
            <a:endParaRPr lang="en-US"/>
          </a:p>
        </p:txBody>
      </p:sp>
    </p:spTree>
    <p:extLst>
      <p:ext uri="{BB962C8B-B14F-4D97-AF65-F5344CB8AC3E}">
        <p14:creationId xmlns:p14="http://schemas.microsoft.com/office/powerpoint/2010/main" val="1777811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0" r:id="rId8"/>
    <p:sldLayoutId id="2147483661" r:id="rId9"/>
    <p:sldLayoutId id="2147483662" r:id="rId10"/>
    <p:sldLayoutId id="2147483658" r:id="rId11"/>
    <p:sldLayoutId id="2147483659"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8.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7.gif"/><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7.gif"/><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F93E3B-57AB-DC59-B216-1380BA331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3390314" cy="3390314"/>
          </a:xfrm>
          <a:prstGeom prst="rect">
            <a:avLst/>
          </a:prstGeom>
        </p:spPr>
      </p:pic>
      <p:sp>
        <p:nvSpPr>
          <p:cNvPr id="6" name="TextBox 5">
            <a:extLst>
              <a:ext uri="{FF2B5EF4-FFF2-40B4-BE49-F238E27FC236}">
                <a16:creationId xmlns:a16="http://schemas.microsoft.com/office/drawing/2014/main" id="{AAE2D20D-400B-6E94-682B-EAB7A6F9A654}"/>
              </a:ext>
            </a:extLst>
          </p:cNvPr>
          <p:cNvSpPr txBox="1"/>
          <p:nvPr/>
        </p:nvSpPr>
        <p:spPr>
          <a:xfrm>
            <a:off x="630620" y="425956"/>
            <a:ext cx="7267903" cy="1043171"/>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chịu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lơn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610F5176-999B-8829-2C80-85F047CA11DD}"/>
              </a:ext>
            </a:extLst>
          </p:cNvPr>
          <p:cNvSpPr txBox="1"/>
          <p:nvPr/>
        </p:nvSpPr>
        <p:spPr>
          <a:xfrm>
            <a:off x="630621" y="2600737"/>
            <a:ext cx="7267902" cy="1043171"/>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rPr>
              <a:t>chảy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vòi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id="{51B58C65-7614-3CE7-5F52-6215CFEFD816}"/>
              </a:ext>
            </a:extLst>
          </p:cNvPr>
          <p:cNvSpPr txBox="1"/>
          <p:nvPr/>
        </p:nvSpPr>
        <p:spPr>
          <a:xfrm>
            <a:off x="630621" y="1529246"/>
            <a:ext cx="7267902" cy="954107"/>
          </a:xfrm>
          <a:prstGeom prst="rect">
            <a:avLst/>
          </a:prstGeom>
          <a:noFill/>
        </p:spPr>
        <p:txBody>
          <a:bodyPr wrap="square">
            <a:spAutoFit/>
          </a:bodyPr>
          <a:lstStyle/>
          <a:p>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chống lại áp suất chất lỏng, bảo vệ cơ thể người thợ lặn</a:t>
            </a:r>
            <a:endParaRPr lang="en-US" sz="2800" dirty="0"/>
          </a:p>
        </p:txBody>
      </p:sp>
      <p:sp>
        <p:nvSpPr>
          <p:cNvPr id="15" name="TextBox 14">
            <a:extLst>
              <a:ext uri="{FF2B5EF4-FFF2-40B4-BE49-F238E27FC236}">
                <a16:creationId xmlns:a16="http://schemas.microsoft.com/office/drawing/2014/main" id="{FA643E83-2C67-2052-60FA-9A033FF14D3C}"/>
              </a:ext>
            </a:extLst>
          </p:cNvPr>
          <p:cNvSpPr txBox="1"/>
          <p:nvPr/>
        </p:nvSpPr>
        <p:spPr>
          <a:xfrm>
            <a:off x="630620" y="3789690"/>
            <a:ext cx="7267901" cy="1538691"/>
          </a:xfrm>
          <a:prstGeom prst="rect">
            <a:avLst/>
          </a:prstGeom>
          <a:noFill/>
        </p:spPr>
        <p:txBody>
          <a:bodyPr wrap="square">
            <a:spAutoFit/>
          </a:bodyPr>
          <a:lstStyle/>
          <a:p>
            <a:pPr algn="just">
              <a:lnSpc>
                <a:spcPct val="115000"/>
              </a:lnSpc>
            </a:pPr>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tạo áp suất trong bình lớn hơn áp suất ngoài bình giúp nước trong bình chảy được xuống vòi dễ dàng hơn.</a:t>
            </a:r>
            <a:endParaRPr lang="en-US" sz="2800" dirty="0">
              <a:effectLst/>
              <a:latin typeface="Arial" panose="020B0604020202020204" pitchFamily="34" charset="0"/>
              <a:ea typeface="Arial" panose="020B0604020202020204" pitchFamily="34" charset="0"/>
            </a:endParaRPr>
          </a:p>
        </p:txBody>
      </p:sp>
      <p:sp>
        <p:nvSpPr>
          <p:cNvPr id="18" name="TextBox 17">
            <a:extLst>
              <a:ext uri="{FF2B5EF4-FFF2-40B4-BE49-F238E27FC236}">
                <a16:creationId xmlns:a16="http://schemas.microsoft.com/office/drawing/2014/main" id="{F0E4B847-89CE-65F9-B89D-DD10AA318702}"/>
              </a:ext>
            </a:extLst>
          </p:cNvPr>
          <p:cNvSpPr txBox="1"/>
          <p:nvPr/>
        </p:nvSpPr>
        <p:spPr>
          <a:xfrm>
            <a:off x="630621" y="5298098"/>
            <a:ext cx="7267900" cy="1384995"/>
          </a:xfrm>
          <a:prstGeom prst="rect">
            <a:avLst/>
          </a:prstGeom>
          <a:noFill/>
        </p:spPr>
        <p:txBody>
          <a:bodyPr wrap="square">
            <a:spAutoFit/>
          </a:bodyPr>
          <a:lstStyle/>
          <a:p>
            <a:r>
              <a:rPr lang="en-US" sz="2800" b="1" dirty="0" err="1">
                <a:solidFill>
                  <a:srgbClr val="0070C0"/>
                </a:solidFill>
                <a:effectLst/>
                <a:latin typeface="Times New Roman" panose="02020603050405020304" pitchFamily="18" charset="0"/>
                <a:ea typeface="Times New Roman" panose="02020603050405020304" pitchFamily="18" charset="0"/>
              </a:rPr>
              <a:t>Vậy</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chất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lỏng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khí</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quyển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gì</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Nó</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sẽ</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vào</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vật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đặt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trong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nó</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như</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thế</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nào</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b="1" dirty="0">
              <a:solidFill>
                <a:srgbClr val="0070C0"/>
              </a:solidFill>
            </a:endParaRPr>
          </a:p>
        </p:txBody>
      </p:sp>
      <p:pic>
        <p:nvPicPr>
          <p:cNvPr id="3" name="Picture 2">
            <a:extLst>
              <a:ext uri="{FF2B5EF4-FFF2-40B4-BE49-F238E27FC236}">
                <a16:creationId xmlns:a16="http://schemas.microsoft.com/office/drawing/2014/main" id="{A90FE45B-7AB9-506A-D730-5F8D0E514335}"/>
              </a:ext>
            </a:extLst>
          </p:cNvPr>
          <p:cNvPicPr>
            <a:picLocks noChangeAspect="1"/>
          </p:cNvPicPr>
          <p:nvPr/>
        </p:nvPicPr>
        <p:blipFill rotWithShape="1">
          <a:blip r:embed="rId3">
            <a:extLst>
              <a:ext uri="{28A0092B-C50C-407E-A947-70E740481C1C}">
                <a14:useLocalDpi xmlns:a14="http://schemas.microsoft.com/office/drawing/2010/main" val="0"/>
              </a:ext>
            </a:extLst>
          </a:blip>
          <a:srcRect l="23495"/>
          <a:stretch/>
        </p:blipFill>
        <p:spPr>
          <a:xfrm>
            <a:off x="8024648" y="404430"/>
            <a:ext cx="3944992" cy="3093879"/>
          </a:xfrm>
          <a:prstGeom prst="rect">
            <a:avLst/>
          </a:prstGeom>
        </p:spPr>
      </p:pic>
      <p:pic>
        <p:nvPicPr>
          <p:cNvPr id="4" name="Picture 3">
            <a:extLst>
              <a:ext uri="{FF2B5EF4-FFF2-40B4-BE49-F238E27FC236}">
                <a16:creationId xmlns:a16="http://schemas.microsoft.com/office/drawing/2014/main" id="{1C1530F9-7261-A79C-B44E-522EEB6CF845}"/>
              </a:ext>
            </a:extLst>
          </p:cNvPr>
          <p:cNvPicPr>
            <a:picLocks noChangeAspect="1"/>
          </p:cNvPicPr>
          <p:nvPr/>
        </p:nvPicPr>
        <p:blipFill rotWithShape="1">
          <a:blip r:embed="rId4">
            <a:extLst>
              <a:ext uri="{28A0092B-C50C-407E-A947-70E740481C1C}">
                <a14:useLocalDpi xmlns:a14="http://schemas.microsoft.com/office/drawing/2010/main" val="0"/>
              </a:ext>
            </a:extLst>
          </a:blip>
          <a:srcRect l="65591" t="35250" r="9733" b="50250"/>
          <a:stretch/>
        </p:blipFill>
        <p:spPr bwMode="auto">
          <a:xfrm>
            <a:off x="8024647" y="3567347"/>
            <a:ext cx="3944991" cy="327915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953148-EDC5-8F0A-3D9C-1433FE33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sp>
        <p:nvSpPr>
          <p:cNvPr id="2" name="TextBox 1">
            <a:extLst>
              <a:ext uri="{FF2B5EF4-FFF2-40B4-BE49-F238E27FC236}">
                <a16:creationId xmlns:a16="http://schemas.microsoft.com/office/drawing/2014/main" id="{9AF08D82-88B9-F8C3-9E55-FD7C7AE12088}"/>
              </a:ext>
            </a:extLst>
          </p:cNvPr>
          <p:cNvSpPr txBox="1">
            <a:spLocks noChangeAspect="1"/>
          </p:cNvSpPr>
          <p:nvPr/>
        </p:nvSpPr>
        <p:spPr>
          <a:xfrm>
            <a:off x="460925" y="1213675"/>
            <a:ext cx="7188104" cy="1384995"/>
          </a:xfrm>
          <a:prstGeom prst="rect">
            <a:avLst/>
          </a:prstGeom>
          <a:solidFill>
            <a:srgbClr val="4472C4"/>
          </a:solid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Phiếu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cs typeface="Times New Roman" panose="02020603050405020304" pitchFamily="18" charset="0"/>
              </a:rPr>
              <a:t> 2</a:t>
            </a:r>
          </a:p>
          <a:p>
            <a:pPr algn="just"/>
            <a:r>
              <a:rPr lang="en-US" sz="2800" b="0" dirty="0" err="1">
                <a:solidFill>
                  <a:schemeClr val="bg1"/>
                </a:solidFill>
                <a:effectLst/>
                <a:latin typeface="Times New Roman" panose="02020603050405020304" pitchFamily="18" charset="0"/>
                <a:cs typeface="Times New Roman" panose="02020603050405020304" pitchFamily="18" charset="0"/>
              </a:rPr>
              <a:t>Thí</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nghiệm</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suất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tác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dụng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vào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chất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lỏng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được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truyền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theo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mọi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hướng</a:t>
            </a:r>
            <a:r>
              <a:rPr lang="en-US" sz="2800" b="0" dirty="0">
                <a:solidFill>
                  <a:schemeClr val="bg1"/>
                </a:solidFill>
                <a:effectLst/>
                <a:latin typeface="Times New Roman" panose="02020603050405020304" pitchFamily="18" charset="0"/>
                <a:cs typeface="Times New Roman" panose="02020603050405020304" pitchFamily="18" charset="0"/>
              </a:rPr>
              <a:t> (H16.3)</a:t>
            </a:r>
            <a:endParaRPr lang="en-US" sz="28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134030E-84B0-9B36-DAC2-AD80986EE1EF}"/>
              </a:ext>
            </a:extLst>
          </p:cNvPr>
          <p:cNvSpPr txBox="1"/>
          <p:nvPr/>
        </p:nvSpPr>
        <p:spPr>
          <a:xfrm>
            <a:off x="460926" y="2612573"/>
            <a:ext cx="7188104" cy="1855207"/>
          </a:xfrm>
          <a:prstGeom prst="rect">
            <a:avLst/>
          </a:prstGeom>
          <a:solidFill>
            <a:srgbClr val="4472C4"/>
          </a:solidFill>
        </p:spPr>
        <p:txBody>
          <a:bodyPr wrap="square">
            <a:spAutoFit/>
          </a:bodyPr>
          <a:lstStyle/>
          <a:p>
            <a:pPr algn="just">
              <a:lnSpc>
                <a:spcPct val="100000"/>
              </a:lnSpc>
              <a:tabLst>
                <a:tab pos="2743200" algn="l"/>
              </a:tabLst>
            </a:pPr>
            <a:r>
              <a:rPr lang="en-US" sz="2800" b="0" dirty="0">
                <a:solidFill>
                  <a:schemeClr val="bg1"/>
                </a:solidFill>
                <a:effectLst/>
                <a:latin typeface="Times New Roman" panose="02020603050405020304" pitchFamily="18" charset="0"/>
                <a:cs typeface="Times New Roman" panose="02020603050405020304" pitchFamily="18" charset="0"/>
              </a:rPr>
              <a:t>1. </a:t>
            </a:r>
            <a:r>
              <a:rPr lang="en-US" sz="2800" b="0" dirty="0" err="1">
                <a:solidFill>
                  <a:schemeClr val="bg1"/>
                </a:solidFill>
                <a:effectLst/>
                <a:latin typeface="Times New Roman" panose="02020603050405020304" pitchFamily="18" charset="0"/>
                <a:cs typeface="Times New Roman" panose="02020603050405020304" pitchFamily="18" charset="0"/>
              </a:rPr>
              <a:t>Đặt</a:t>
            </a:r>
            <a:r>
              <a:rPr lang="en-US" sz="2800" b="0" dirty="0">
                <a:solidFill>
                  <a:schemeClr val="bg1"/>
                </a:solidFill>
                <a:effectLst/>
                <a:latin typeface="Times New Roman" panose="02020603050405020304" pitchFamily="18" charset="0"/>
                <a:cs typeface="Times New Roman" panose="02020603050405020304" pitchFamily="18" charset="0"/>
              </a:rPr>
              <a:t> 4 </a:t>
            </a:r>
            <a:r>
              <a:rPr lang="en-US" sz="2800" b="0" dirty="0" err="1">
                <a:solidFill>
                  <a:schemeClr val="bg1"/>
                </a:solidFill>
                <a:effectLst/>
                <a:latin typeface="Times New Roman" panose="02020603050405020304" pitchFamily="18" charset="0"/>
                <a:cs typeface="Times New Roman" panose="02020603050405020304" pitchFamily="18" charset="0"/>
              </a:rPr>
              <a:t>quả</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nặng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(1): ta </a:t>
            </a:r>
            <a:r>
              <a:rPr lang="en-US" sz="2800" b="0" dirty="0" err="1">
                <a:solidFill>
                  <a:schemeClr val="bg1"/>
                </a:solidFill>
                <a:effectLst/>
                <a:latin typeface="Times New Roman" panose="02020603050405020304" pitchFamily="18" charset="0"/>
                <a:cs typeface="Times New Roman" panose="02020603050405020304" pitchFamily="18" charset="0"/>
              </a:rPr>
              <a:t>thấy</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sẽ</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dịch</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chuyển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trên</a:t>
            </a:r>
            <a:endParaRPr lang="en-US" sz="2800" b="0" dirty="0">
              <a:solidFill>
                <a:schemeClr val="bg1"/>
              </a:solidFill>
              <a:effectLst/>
              <a:latin typeface="Times New Roman" panose="02020603050405020304" pitchFamily="18" charset="0"/>
              <a:cs typeface="Times New Roman" panose="02020603050405020304" pitchFamily="18" charset="0"/>
            </a:endParaRPr>
          </a:p>
          <a:p>
            <a:pPr algn="just">
              <a:lnSpc>
                <a:spcPct val="100000"/>
              </a:lnSpc>
              <a:tabLst>
                <a:tab pos="2743200" algn="l"/>
              </a:tabLst>
            </a:pPr>
            <a:r>
              <a:rPr lang="en-US" sz="2800" b="0" dirty="0" err="1">
                <a:solidFill>
                  <a:schemeClr val="bg1"/>
                </a:solidFill>
                <a:effectLst/>
                <a:latin typeface="Times New Roman" panose="02020603050405020304" pitchFamily="18" charset="0"/>
                <a:cs typeface="Times New Roman" panose="02020603050405020304" pitchFamily="18" charset="0"/>
              </a:rPr>
              <a:t>Nếu</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tiếp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tục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đặt</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quả</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nặng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thì</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hai</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sẽ</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dịch</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chuyển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trở</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về</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vị</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trí</a:t>
            </a:r>
            <a:r>
              <a:rPr lang="en-US" sz="2800" b="0" dirty="0">
                <a:solidFill>
                  <a:schemeClr val="bg1"/>
                </a:solidFill>
                <a:effectLst/>
                <a:latin typeface="Times New Roman" panose="02020603050405020304" pitchFamily="18" charset="0"/>
                <a:cs typeface="Times New Roman" panose="02020603050405020304" pitchFamily="18" charset="0"/>
              </a:rPr>
              <a:t> ban </a:t>
            </a:r>
            <a:r>
              <a:rPr lang="en-US" sz="2800" b="0" dirty="0" err="1">
                <a:solidFill>
                  <a:schemeClr val="bg1"/>
                </a:solidFill>
                <a:effectLst/>
                <a:latin typeface="Times New Roman" panose="02020603050405020304" pitchFamily="18" charset="0"/>
                <a:cs typeface="Times New Roman" panose="02020603050405020304" pitchFamily="18" charset="0"/>
              </a:rPr>
              <a:t>đầu</a:t>
            </a:r>
            <a:r>
              <a:rPr lang="en-US" sz="2800" b="0" dirty="0">
                <a:solidFill>
                  <a:schemeClr val="bg1"/>
                </a:solidFill>
                <a:effectLst/>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ACBA905-2056-5D78-D17A-54AE348AE4F9}"/>
              </a:ext>
            </a:extLst>
          </p:cNvPr>
          <p:cNvSpPr txBox="1"/>
          <p:nvPr/>
        </p:nvSpPr>
        <p:spPr>
          <a:xfrm>
            <a:off x="310292" y="5644325"/>
            <a:ext cx="11663994" cy="954107"/>
          </a:xfrm>
          <a:prstGeom prst="rect">
            <a:avLst/>
          </a:prstGeom>
          <a:solidFill>
            <a:srgbClr val="00B050"/>
          </a:solidFill>
        </p:spPr>
        <p:txBody>
          <a:bodyPr wrap="square">
            <a:spAutoFit/>
          </a:bodyPr>
          <a:lstStyle/>
          <a:p>
            <a:pPr algn="just">
              <a:lnSpc>
                <a:spcPct val="100000"/>
              </a:lnSpc>
            </a:pPr>
            <a:r>
              <a:rPr lang="en-US" sz="2800" b="1" dirty="0" err="1">
                <a:effectLst/>
                <a:latin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luận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Áp</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suất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tác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vào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chất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lỏng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sẽ</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được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chất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lỏng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truyền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nguyên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vẹn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theo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mọi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hướng</a:t>
            </a:r>
            <a:r>
              <a:rPr lang="en-US" sz="2800" b="1" dirty="0">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10" name="Picture 3">
            <a:extLst>
              <a:ext uri="{FF2B5EF4-FFF2-40B4-BE49-F238E27FC236}">
                <a16:creationId xmlns:a16="http://schemas.microsoft.com/office/drawing/2014/main" id="{D081F5DC-AAE1-A287-BBEC-38FB940D9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858" b="5858"/>
          <a:stretch/>
        </p:blipFill>
        <p:spPr bwMode="auto">
          <a:xfrm>
            <a:off x="7754716" y="1213675"/>
            <a:ext cx="4114285" cy="31614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7D2176-650A-2A63-2E14-9B992F10F0DC}"/>
              </a:ext>
            </a:extLst>
          </p:cNvPr>
          <p:cNvSpPr txBox="1"/>
          <p:nvPr/>
        </p:nvSpPr>
        <p:spPr>
          <a:xfrm>
            <a:off x="8930699" y="5100219"/>
            <a:ext cx="1472810" cy="523220"/>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P</a:t>
            </a:r>
            <a:r>
              <a:rPr lang="en-US" sz="2800" baseline="-25000" dirty="0">
                <a:solidFill>
                  <a:schemeClr val="bg1"/>
                </a:solidFill>
              </a:rPr>
              <a:t>2 </a:t>
            </a:r>
            <a:endParaRPr lang="en-US" sz="2800" dirty="0">
              <a:solidFill>
                <a:schemeClr val="bg1"/>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520A703-63DC-8324-656F-8FC12ED2846C}"/>
                  </a:ext>
                </a:extLst>
              </p:cNvPr>
              <p:cNvSpPr txBox="1"/>
              <p:nvPr/>
            </p:nvSpPr>
            <p:spPr>
              <a:xfrm>
                <a:off x="8026402" y="4324062"/>
                <a:ext cx="1472810" cy="755271"/>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a:t>
                </a:r>
                <a14:m>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𝐹</m:t>
                            </m:r>
                          </m:e>
                          <m:sub>
                            <m:r>
                              <a:rPr lang="en-US" sz="2800" b="0" i="1" smtClean="0">
                                <a:solidFill>
                                  <a:schemeClr val="bg1"/>
                                </a:solidFill>
                                <a:latin typeface="Cambria Math" panose="02040503050406030204" pitchFamily="18" charset="0"/>
                              </a:rPr>
                              <m:t>1</m:t>
                            </m:r>
                          </m:sub>
                        </m:sSub>
                      </m:num>
                      <m:den>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𝑆</m:t>
                            </m:r>
                          </m:e>
                          <m:sub>
                            <m:r>
                              <a:rPr lang="en-US" sz="2800" b="0" i="1" smtClean="0">
                                <a:solidFill>
                                  <a:schemeClr val="bg1"/>
                                </a:solidFill>
                                <a:latin typeface="Cambria Math" panose="02040503050406030204" pitchFamily="18" charset="0"/>
                              </a:rPr>
                              <m:t>1</m:t>
                            </m:r>
                          </m:sub>
                        </m:sSub>
                      </m:den>
                    </m:f>
                  </m:oMath>
                </a14:m>
                <a:endParaRPr lang="en-US" sz="2800" dirty="0">
                  <a:solidFill>
                    <a:schemeClr val="bg1"/>
                  </a:solidFill>
                </a:endParaRPr>
              </a:p>
            </p:txBody>
          </p:sp>
        </mc:Choice>
        <mc:Fallback xmlns="">
          <p:sp>
            <p:nvSpPr>
              <p:cNvPr id="12" name="TextBox 11">
                <a:extLst>
                  <a:ext uri="{FF2B5EF4-FFF2-40B4-BE49-F238E27FC236}">
                    <a16:creationId xmlns:a16="http://schemas.microsoft.com/office/drawing/2014/main" id="{6520A703-63DC-8324-656F-8FC12ED2846C}"/>
                  </a:ext>
                </a:extLst>
              </p:cNvPr>
              <p:cNvSpPr txBox="1">
                <a:spLocks noRot="1" noChangeAspect="1" noMove="1" noResize="1" noEditPoints="1" noAdjustHandles="1" noChangeArrowheads="1" noChangeShapeType="1" noTextEdit="1"/>
              </p:cNvSpPr>
              <p:nvPr/>
            </p:nvSpPr>
            <p:spPr>
              <a:xfrm>
                <a:off x="8026402" y="4324062"/>
                <a:ext cx="1472810" cy="755271"/>
              </a:xfrm>
              <a:prstGeom prst="rect">
                <a:avLst/>
              </a:prstGeom>
              <a:blipFill>
                <a:blip r:embed="rId4"/>
                <a:stretch>
                  <a:fillRect b="-4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FBD3F45-F077-074C-5B7A-BE8D14BDC2C5}"/>
                  </a:ext>
                </a:extLst>
              </p:cNvPr>
              <p:cNvSpPr txBox="1"/>
              <p:nvPr/>
            </p:nvSpPr>
            <p:spPr>
              <a:xfrm>
                <a:off x="9841076" y="4324062"/>
                <a:ext cx="1472810" cy="755271"/>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2</a:t>
                </a:r>
                <a:r>
                  <a:rPr lang="en-US" sz="2800" dirty="0">
                    <a:solidFill>
                      <a:schemeClr val="bg1"/>
                    </a:solidFill>
                  </a:rPr>
                  <a:t> = </a:t>
                </a:r>
                <a14:m>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𝐹</m:t>
                            </m:r>
                          </m:e>
                          <m:sub>
                            <m:r>
                              <a:rPr lang="en-US" sz="2800" b="0" i="1" smtClean="0">
                                <a:solidFill>
                                  <a:schemeClr val="bg1"/>
                                </a:solidFill>
                                <a:latin typeface="Cambria Math" panose="02040503050406030204" pitchFamily="18" charset="0"/>
                              </a:rPr>
                              <m:t>2</m:t>
                            </m:r>
                          </m:sub>
                        </m:sSub>
                      </m:num>
                      <m:den>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𝑆</m:t>
                            </m:r>
                          </m:e>
                          <m:sub>
                            <m:r>
                              <a:rPr lang="en-US" sz="2800" b="0" i="1" smtClean="0">
                                <a:solidFill>
                                  <a:schemeClr val="bg1"/>
                                </a:solidFill>
                                <a:latin typeface="Cambria Math" panose="02040503050406030204" pitchFamily="18" charset="0"/>
                              </a:rPr>
                              <m:t>2</m:t>
                            </m:r>
                          </m:sub>
                        </m:sSub>
                      </m:den>
                    </m:f>
                  </m:oMath>
                </a14:m>
                <a:endParaRPr lang="en-US" sz="2800" dirty="0">
                  <a:solidFill>
                    <a:schemeClr val="bg1"/>
                  </a:solidFill>
                </a:endParaRPr>
              </a:p>
            </p:txBody>
          </p:sp>
        </mc:Choice>
        <mc:Fallback xmlns="">
          <p:sp>
            <p:nvSpPr>
              <p:cNvPr id="13" name="TextBox 12">
                <a:extLst>
                  <a:ext uri="{FF2B5EF4-FFF2-40B4-BE49-F238E27FC236}">
                    <a16:creationId xmlns:a16="http://schemas.microsoft.com/office/drawing/2014/main" id="{4FBD3F45-F077-074C-5B7A-BE8D14BDC2C5}"/>
                  </a:ext>
                </a:extLst>
              </p:cNvPr>
              <p:cNvSpPr txBox="1">
                <a:spLocks noRot="1" noChangeAspect="1" noMove="1" noResize="1" noEditPoints="1" noAdjustHandles="1" noChangeArrowheads="1" noChangeShapeType="1" noTextEdit="1"/>
              </p:cNvSpPr>
              <p:nvPr/>
            </p:nvSpPr>
            <p:spPr>
              <a:xfrm>
                <a:off x="9841076" y="4324062"/>
                <a:ext cx="1472810" cy="755271"/>
              </a:xfrm>
              <a:prstGeom prst="rect">
                <a:avLst/>
              </a:prstGeom>
              <a:blipFill>
                <a:blip r:embed="rId5"/>
                <a:stretch>
                  <a:fillRect b="-4032"/>
                </a:stretch>
              </a:blipFill>
            </p:spPr>
            <p:txBody>
              <a:bodyPr/>
              <a:lstStyle/>
              <a:p>
                <a:r>
                  <a:rPr lang="en-US">
                    <a:noFill/>
                  </a:rPr>
                  <a:t> </a:t>
                </a:r>
              </a:p>
            </p:txBody>
          </p:sp>
        </mc:Fallback>
      </mc:AlternateContent>
      <p:sp>
        <p:nvSpPr>
          <p:cNvPr id="14" name="Arrow: Right 13">
            <a:extLst>
              <a:ext uri="{FF2B5EF4-FFF2-40B4-BE49-F238E27FC236}">
                <a16:creationId xmlns:a16="http://schemas.microsoft.com/office/drawing/2014/main" id="{8B4E96EA-ACDC-6D8A-8E63-F8DA2C4C4385}"/>
              </a:ext>
            </a:extLst>
          </p:cNvPr>
          <p:cNvSpPr/>
          <p:nvPr/>
        </p:nvSpPr>
        <p:spPr>
          <a:xfrm rot="5400000">
            <a:off x="8215087" y="1886859"/>
            <a:ext cx="497899" cy="2612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01703959-93D3-A8AE-5EA3-B45AFE8F8A76}"/>
              </a:ext>
            </a:extLst>
          </p:cNvPr>
          <p:cNvSpPr/>
          <p:nvPr/>
        </p:nvSpPr>
        <p:spPr>
          <a:xfrm rot="5400000">
            <a:off x="9942004" y="1891907"/>
            <a:ext cx="497899" cy="2612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8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953148-EDC5-8F0A-3D9C-1433FE33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graphicFrame>
        <p:nvGraphicFramePr>
          <p:cNvPr id="3" name="Table 2">
            <a:extLst>
              <a:ext uri="{FF2B5EF4-FFF2-40B4-BE49-F238E27FC236}">
                <a16:creationId xmlns:a16="http://schemas.microsoft.com/office/drawing/2014/main" id="{4A0384F2-CCC2-0BD9-8C5C-B65DD85BA8FC}"/>
              </a:ext>
            </a:extLst>
          </p:cNvPr>
          <p:cNvGraphicFramePr>
            <a:graphicFrameLocks noGrp="1"/>
          </p:cNvGraphicFramePr>
          <p:nvPr>
            <p:extLst>
              <p:ext uri="{D42A27DB-BD31-4B8C-83A1-F6EECF244321}">
                <p14:modId xmlns:p14="http://schemas.microsoft.com/office/powerpoint/2010/main" val="3278115605"/>
              </p:ext>
            </p:extLst>
          </p:nvPr>
        </p:nvGraphicFramePr>
        <p:xfrm>
          <a:off x="576943" y="1317625"/>
          <a:ext cx="7333344" cy="4850946"/>
        </p:xfrm>
        <a:graphic>
          <a:graphicData uri="http://schemas.openxmlformats.org/drawingml/2006/table">
            <a:tbl>
              <a:tblPr firstRow="1" firstCol="1" bandRow="1">
                <a:tableStyleId>{5C22544A-7EE6-4342-B048-85BDC9FD1C3A}</a:tableStyleId>
              </a:tblPr>
              <a:tblGrid>
                <a:gridCol w="7333344">
                  <a:extLst>
                    <a:ext uri="{9D8B030D-6E8A-4147-A177-3AD203B41FA5}">
                      <a16:colId xmlns:a16="http://schemas.microsoft.com/office/drawing/2014/main" val="115096910"/>
                    </a:ext>
                  </a:extLst>
                </a:gridCol>
              </a:tblGrid>
              <a:tr h="485095">
                <a:tc>
                  <a:txBody>
                    <a:bodyPr/>
                    <a:lstStyle/>
                    <a:p>
                      <a:pPr algn="ctr">
                        <a:lnSpc>
                          <a:spcPct val="100000"/>
                        </a:lnSpc>
                      </a:pPr>
                      <a:r>
                        <a:rPr lang="en-US" sz="2800" b="0" dirty="0" err="1">
                          <a:effectLst/>
                          <a:latin typeface="Times New Roman" panose="02020603050405020304" pitchFamily="18" charset="0"/>
                          <a:cs typeface="Times New Roman" panose="02020603050405020304" pitchFamily="18" charset="0"/>
                        </a:rPr>
                        <a:t>Phiếu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học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tập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a:t>
                      </a:r>
                      <a:r>
                        <a:rPr lang="en-US" sz="2800" b="0" dirty="0">
                          <a:effectLst/>
                          <a:latin typeface="Times New Roman" panose="02020603050405020304" pitchFamily="18" charset="0"/>
                          <a:cs typeface="Times New Roman" panose="02020603050405020304" pitchFamily="18" charset="0"/>
                        </a:rPr>
                        <a:t> 3</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488094656"/>
                  </a:ext>
                </a:extLst>
              </a:tr>
              <a:tr h="970189">
                <a:tc>
                  <a:txBody>
                    <a:bodyPr/>
                    <a:lstStyle/>
                    <a:p>
                      <a:pPr algn="just">
                        <a:lnSpc>
                          <a:spcPct val="100000"/>
                        </a:lnSpc>
                      </a:pPr>
                      <a:r>
                        <a:rPr lang="en-US" sz="2800" b="0" dirty="0" err="1">
                          <a:effectLst/>
                          <a:latin typeface="Times New Roman" panose="02020603050405020304" pitchFamily="18" charset="0"/>
                          <a:cs typeface="Times New Roman" panose="02020603050405020304" pitchFamily="18" charset="0"/>
                        </a:rPr>
                        <a:t>Thí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nghiệm</a:t>
                      </a:r>
                      <a:r>
                        <a:rPr lang="en-US" sz="2800" b="0" dirty="0">
                          <a:effectLst/>
                          <a:latin typeface="Times New Roman" panose="02020603050405020304" pitchFamily="18" charset="0"/>
                          <a:cs typeface="Times New Roman" panose="02020603050405020304" pitchFamily="18" charset="0"/>
                        </a:rPr>
                        <a:t> 3. </a:t>
                      </a:r>
                      <a:r>
                        <a:rPr lang="en-US" sz="2800" b="0" dirty="0" err="1">
                          <a:effectLst/>
                          <a:latin typeface="Times New Roman" panose="02020603050405020304" pitchFamily="18" charset="0"/>
                          <a:cs typeface="Times New Roman" panose="02020603050405020304" pitchFamily="18" charset="0"/>
                        </a:rPr>
                        <a:t>Sự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tồn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áp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r>
                        <a:rPr lang="en-US" sz="2800" b="0" dirty="0">
                          <a:effectLst/>
                          <a:latin typeface="Times New Roman" panose="02020603050405020304" pitchFamily="18" charset="0"/>
                          <a:cs typeface="Times New Roman" panose="02020603050405020304" pitchFamily="18" charset="0"/>
                        </a:rPr>
                        <a:t> (H16.7)</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002868647"/>
                  </a:ext>
                </a:extLst>
              </a:tr>
              <a:tr h="3395662">
                <a:tc>
                  <a:txBody>
                    <a:bodyPr/>
                    <a:lstStyle/>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2770034587"/>
                  </a:ext>
                </a:extLst>
              </a:tr>
            </a:tbl>
          </a:graphicData>
        </a:graphic>
      </p:graphicFrame>
      <p:sp>
        <p:nvSpPr>
          <p:cNvPr id="6" name="TextBox 5">
            <a:extLst>
              <a:ext uri="{FF2B5EF4-FFF2-40B4-BE49-F238E27FC236}">
                <a16:creationId xmlns:a16="http://schemas.microsoft.com/office/drawing/2014/main" id="{6843D483-0787-0C9F-D46F-BFC31DE46EBB}"/>
              </a:ext>
            </a:extLst>
          </p:cNvPr>
          <p:cNvSpPr txBox="1"/>
          <p:nvPr/>
        </p:nvSpPr>
        <p:spPr>
          <a:xfrm>
            <a:off x="576943" y="2845248"/>
            <a:ext cx="7333344" cy="3108543"/>
          </a:xfrm>
          <a:prstGeom prst="rect">
            <a:avLst/>
          </a:prstGeom>
          <a:noFill/>
        </p:spPr>
        <p:txBody>
          <a:bodyPr wrap="square">
            <a:spAutoFit/>
          </a:bodyPr>
          <a:lstStyle/>
          <a:p>
            <a:pPr algn="just">
              <a:lnSpc>
                <a:spcPct val="100000"/>
              </a:lnSpc>
            </a:pPr>
            <a:r>
              <a:rPr lang="en-US" sz="2800" b="0" dirty="0">
                <a:solidFill>
                  <a:schemeClr val="bg1"/>
                </a:solidFill>
                <a:effectLst/>
                <a:latin typeface="Times New Roman" panose="02020603050405020304" pitchFamily="18" charset="0"/>
                <a:cs typeface="Times New Roman" panose="02020603050405020304" pitchFamily="18" charset="0"/>
              </a:rPr>
              <a:t>1. </a:t>
            </a:r>
            <a:r>
              <a:rPr lang="en-US" sz="2800" b="0" dirty="0" err="1">
                <a:solidFill>
                  <a:schemeClr val="bg1"/>
                </a:solidFill>
                <a:effectLst/>
                <a:latin typeface="Times New Roman" panose="02020603050405020304" pitchFamily="18" charset="0"/>
                <a:cs typeface="Times New Roman" panose="02020603050405020304" pitchFamily="18" charset="0"/>
              </a:rPr>
              <a:t>Hiện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tấm</a:t>
            </a:r>
            <a:r>
              <a:rPr lang="en-US" sz="2800" b="0" dirty="0">
                <a:solidFill>
                  <a:schemeClr val="bg1"/>
                </a:solidFill>
                <a:effectLst/>
                <a:latin typeface="Times New Roman" panose="02020603050405020304" pitchFamily="18" charset="0"/>
                <a:cs typeface="Times New Roman" panose="02020603050405020304" pitchFamily="18" charset="0"/>
              </a:rPr>
              <a:t> nylon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bị</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đẩy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rời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miệng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cốc</a:t>
            </a:r>
            <a:r>
              <a:rPr lang="en-US" sz="2800" b="0" dirty="0">
                <a:solidFill>
                  <a:schemeClr val="bg1"/>
                </a:solidFill>
                <a:effectLst/>
                <a:latin typeface="Times New Roman" panose="02020603050405020304" pitchFamily="18" charset="0"/>
                <a:cs typeface="Times New Roman" panose="02020603050405020304" pitchFamily="18" charset="0"/>
              </a:rPr>
              <a:t> </a:t>
            </a:r>
          </a:p>
          <a:p>
            <a:pPr algn="just">
              <a:lnSpc>
                <a:spcPct val="100000"/>
              </a:lnSpc>
            </a:pPr>
            <a:r>
              <a:rPr lang="en-US" sz="2800" b="0" dirty="0" err="1">
                <a:solidFill>
                  <a:schemeClr val="bg1"/>
                </a:solidFill>
                <a:effectLst/>
                <a:latin typeface="Times New Roman" panose="02020603050405020304" pitchFamily="18" charset="0"/>
                <a:cs typeface="Times New Roman" panose="02020603050405020304" pitchFamily="18" charset="0"/>
              </a:rPr>
              <a:t>Giải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thích</a:t>
            </a:r>
            <a:r>
              <a:rPr lang="en-US" sz="2800" b="0" dirty="0">
                <a:solidFill>
                  <a:schemeClr val="bg1"/>
                </a:solidFill>
                <a:effectLst/>
                <a:latin typeface="Times New Roman" panose="02020603050405020304" pitchFamily="18" charset="0"/>
                <a:cs typeface="Times New Roman" panose="02020603050405020304" pitchFamily="18" charset="0"/>
              </a:rPr>
              <a:t>:</a:t>
            </a:r>
          </a:p>
          <a:p>
            <a:pPr algn="just">
              <a:lnSpc>
                <a:spcPct val="100000"/>
              </a:lnSpc>
            </a:pPr>
            <a:r>
              <a:rPr lang="en-US" sz="2800" b="0" dirty="0">
                <a:solidFill>
                  <a:schemeClr val="bg1"/>
                </a:solidFill>
                <a:effectLst/>
                <a:latin typeface="Times New Roman" panose="02020603050405020304" pitchFamily="18" charset="0"/>
                <a:cs typeface="Times New Roman" panose="02020603050405020304" pitchFamily="18" charset="0"/>
              </a:rPr>
              <a:t>Do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lực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tạo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bởi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suất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khí</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quyển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tác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dụng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tấm</a:t>
            </a:r>
            <a:r>
              <a:rPr lang="en-US" sz="2800" b="0" dirty="0">
                <a:solidFill>
                  <a:schemeClr val="bg1"/>
                </a:solidFill>
                <a:effectLst/>
                <a:latin typeface="Times New Roman" panose="02020603050405020304" pitchFamily="18" charset="0"/>
                <a:cs typeface="Times New Roman" panose="02020603050405020304" pitchFamily="18" charset="0"/>
              </a:rPr>
              <a:t> nylon </a:t>
            </a:r>
            <a:r>
              <a:rPr lang="en-US" sz="2800" b="0" dirty="0" err="1">
                <a:solidFill>
                  <a:schemeClr val="bg1"/>
                </a:solidFill>
                <a:effectLst/>
                <a:latin typeface="Times New Roman" panose="02020603050405020304" pitchFamily="18" charset="0"/>
                <a:cs typeface="Times New Roman" panose="02020603050405020304" pitchFamily="18" charset="0"/>
              </a:rPr>
              <a:t>từ</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phía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dưới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lớn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hơn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trọng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của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phần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trong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cốc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tấm</a:t>
            </a:r>
            <a:r>
              <a:rPr lang="en-US" sz="2800" b="0" dirty="0">
                <a:solidFill>
                  <a:schemeClr val="bg1"/>
                </a:solidFill>
                <a:effectLst/>
                <a:latin typeface="Times New Roman" panose="02020603050405020304" pitchFamily="18" charset="0"/>
                <a:cs typeface="Times New Roman" panose="02020603050405020304" pitchFamily="18" charset="0"/>
              </a:rPr>
              <a:t> nylon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bị</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đẩy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rời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miệng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cốc</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F764A95F-6E2D-A7B9-AC40-F0931469379C}"/>
              </a:ext>
            </a:extLst>
          </p:cNvPr>
          <p:cNvPicPr>
            <a:picLocks noChangeAspect="1"/>
          </p:cNvPicPr>
          <p:nvPr/>
        </p:nvPicPr>
        <p:blipFill rotWithShape="1">
          <a:blip r:embed="rId3">
            <a:extLst>
              <a:ext uri="{28A0092B-C50C-407E-A947-70E740481C1C}">
                <a14:useLocalDpi xmlns:a14="http://schemas.microsoft.com/office/drawing/2010/main" val="0"/>
              </a:ext>
            </a:extLst>
          </a:blip>
          <a:srcRect b="30814"/>
          <a:stretch/>
        </p:blipFill>
        <p:spPr>
          <a:xfrm>
            <a:off x="7995235" y="1295922"/>
            <a:ext cx="4196765" cy="2724535"/>
          </a:xfrm>
          <a:prstGeom prst="rect">
            <a:avLst/>
          </a:prstGeom>
        </p:spPr>
      </p:pic>
      <p:grpSp>
        <p:nvGrpSpPr>
          <p:cNvPr id="21" name="Group 20">
            <a:extLst>
              <a:ext uri="{FF2B5EF4-FFF2-40B4-BE49-F238E27FC236}">
                <a16:creationId xmlns:a16="http://schemas.microsoft.com/office/drawing/2014/main" id="{17FB88CA-8B77-40B4-F213-EB1CEDC4965F}"/>
              </a:ext>
            </a:extLst>
          </p:cNvPr>
          <p:cNvGrpSpPr/>
          <p:nvPr/>
        </p:nvGrpSpPr>
        <p:grpSpPr>
          <a:xfrm>
            <a:off x="9901621" y="2515050"/>
            <a:ext cx="717222" cy="640133"/>
            <a:chOff x="10223503" y="2326370"/>
            <a:chExt cx="376026" cy="232680"/>
          </a:xfrm>
        </p:grpSpPr>
        <p:sp>
          <p:nvSpPr>
            <p:cNvPr id="14" name="Arrow: Right 13">
              <a:extLst>
                <a:ext uri="{FF2B5EF4-FFF2-40B4-BE49-F238E27FC236}">
                  <a16:creationId xmlns:a16="http://schemas.microsoft.com/office/drawing/2014/main" id="{D561E36C-F580-BA99-0787-341B248F9BAF}"/>
                </a:ext>
              </a:extLst>
            </p:cNvPr>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C6DA292F-10AC-F230-C127-980744A4F0AA}"/>
                </a:ext>
              </a:extLst>
            </p:cNvPr>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C690234E-E45E-AFA1-9529-68D66F906E66}"/>
                </a:ext>
              </a:extLst>
            </p:cNvPr>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020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953148-EDC5-8F0A-3D9C-1433FE33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graphicFrame>
        <p:nvGraphicFramePr>
          <p:cNvPr id="3" name="Table 2">
            <a:extLst>
              <a:ext uri="{FF2B5EF4-FFF2-40B4-BE49-F238E27FC236}">
                <a16:creationId xmlns:a16="http://schemas.microsoft.com/office/drawing/2014/main" id="{4A0384F2-CCC2-0BD9-8C5C-B65DD85BA8FC}"/>
              </a:ext>
            </a:extLst>
          </p:cNvPr>
          <p:cNvGraphicFramePr>
            <a:graphicFrameLocks noGrp="1"/>
          </p:cNvGraphicFramePr>
          <p:nvPr/>
        </p:nvGraphicFramePr>
        <p:xfrm>
          <a:off x="576943" y="1317625"/>
          <a:ext cx="7333344" cy="4850946"/>
        </p:xfrm>
        <a:graphic>
          <a:graphicData uri="http://schemas.openxmlformats.org/drawingml/2006/table">
            <a:tbl>
              <a:tblPr firstRow="1" firstCol="1" bandRow="1">
                <a:tableStyleId>{5C22544A-7EE6-4342-B048-85BDC9FD1C3A}</a:tableStyleId>
              </a:tblPr>
              <a:tblGrid>
                <a:gridCol w="7333344">
                  <a:extLst>
                    <a:ext uri="{9D8B030D-6E8A-4147-A177-3AD203B41FA5}">
                      <a16:colId xmlns:a16="http://schemas.microsoft.com/office/drawing/2014/main" val="115096910"/>
                    </a:ext>
                  </a:extLst>
                </a:gridCol>
              </a:tblGrid>
              <a:tr h="485095">
                <a:tc>
                  <a:txBody>
                    <a:bodyPr/>
                    <a:lstStyle/>
                    <a:p>
                      <a:pPr algn="ctr">
                        <a:lnSpc>
                          <a:spcPct val="100000"/>
                        </a:lnSpc>
                      </a:pPr>
                      <a:r>
                        <a:rPr lang="en-US" sz="2800" b="0" dirty="0" err="1">
                          <a:effectLst/>
                          <a:latin typeface="Times New Roman" panose="02020603050405020304" pitchFamily="18" charset="0"/>
                          <a:cs typeface="Times New Roman" panose="02020603050405020304" pitchFamily="18" charset="0"/>
                        </a:rPr>
                        <a:t>Phiếu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học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tập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a:t>
                      </a:r>
                      <a:r>
                        <a:rPr lang="en-US" sz="2800" b="0" dirty="0">
                          <a:effectLst/>
                          <a:latin typeface="Times New Roman" panose="02020603050405020304" pitchFamily="18" charset="0"/>
                          <a:cs typeface="Times New Roman" panose="02020603050405020304" pitchFamily="18" charset="0"/>
                        </a:rPr>
                        <a:t> 3</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488094656"/>
                  </a:ext>
                </a:extLst>
              </a:tr>
              <a:tr h="970189">
                <a:tc>
                  <a:txBody>
                    <a:bodyPr/>
                    <a:lstStyle/>
                    <a:p>
                      <a:pPr algn="just">
                        <a:lnSpc>
                          <a:spcPct val="100000"/>
                        </a:lnSpc>
                      </a:pPr>
                      <a:r>
                        <a:rPr lang="en-US" sz="2800" b="0" dirty="0" err="1">
                          <a:effectLst/>
                          <a:latin typeface="Times New Roman" panose="02020603050405020304" pitchFamily="18" charset="0"/>
                          <a:cs typeface="Times New Roman" panose="02020603050405020304" pitchFamily="18" charset="0"/>
                        </a:rPr>
                        <a:t>Thí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nghiệm</a:t>
                      </a:r>
                      <a:r>
                        <a:rPr lang="en-US" sz="2800" b="0" dirty="0">
                          <a:effectLst/>
                          <a:latin typeface="Times New Roman" panose="02020603050405020304" pitchFamily="18" charset="0"/>
                          <a:cs typeface="Times New Roman" panose="02020603050405020304" pitchFamily="18" charset="0"/>
                        </a:rPr>
                        <a:t> 3. </a:t>
                      </a:r>
                      <a:r>
                        <a:rPr lang="en-US" sz="2800" b="0" dirty="0" err="1">
                          <a:effectLst/>
                          <a:latin typeface="Times New Roman" panose="02020603050405020304" pitchFamily="18" charset="0"/>
                          <a:cs typeface="Times New Roman" panose="02020603050405020304" pitchFamily="18" charset="0"/>
                        </a:rPr>
                        <a:t>Sự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tồn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áp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r>
                        <a:rPr lang="en-US" sz="2800" b="0" dirty="0">
                          <a:effectLst/>
                          <a:latin typeface="Times New Roman" panose="02020603050405020304" pitchFamily="18" charset="0"/>
                          <a:cs typeface="Times New Roman" panose="02020603050405020304" pitchFamily="18" charset="0"/>
                        </a:rPr>
                        <a:t> (H16.7)</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002868647"/>
                  </a:ext>
                </a:extLst>
              </a:tr>
              <a:tr h="3395662">
                <a:tc>
                  <a:txBody>
                    <a:bodyPr/>
                    <a:lstStyle/>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2770034587"/>
                  </a:ext>
                </a:extLst>
              </a:tr>
            </a:tbl>
          </a:graphicData>
        </a:graphic>
      </p:graphicFrame>
      <p:sp>
        <p:nvSpPr>
          <p:cNvPr id="2" name="TextBox 1">
            <a:extLst>
              <a:ext uri="{FF2B5EF4-FFF2-40B4-BE49-F238E27FC236}">
                <a16:creationId xmlns:a16="http://schemas.microsoft.com/office/drawing/2014/main" id="{34455CE9-0079-6C9C-BA36-7E9672FAEE8A}"/>
              </a:ext>
            </a:extLst>
          </p:cNvPr>
          <p:cNvSpPr txBox="1"/>
          <p:nvPr/>
        </p:nvSpPr>
        <p:spPr>
          <a:xfrm>
            <a:off x="576943" y="2808224"/>
            <a:ext cx="7291097" cy="1815882"/>
          </a:xfrm>
          <a:prstGeom prst="rect">
            <a:avLst/>
          </a:prstGeom>
          <a:noFill/>
        </p:spPr>
        <p:txBody>
          <a:bodyPr wrap="square">
            <a:spAutoFit/>
          </a:bodyPr>
          <a:lstStyle/>
          <a:p>
            <a:pPr algn="just">
              <a:lnSpc>
                <a:spcPct val="100000"/>
              </a:lnSpc>
            </a:pPr>
            <a:r>
              <a:rPr lang="en-US" sz="2800" b="0" dirty="0">
                <a:solidFill>
                  <a:schemeClr val="bg1"/>
                </a:solidFill>
                <a:effectLst/>
                <a:latin typeface="Times New Roman" panose="02020603050405020304" pitchFamily="18" charset="0"/>
                <a:cs typeface="Times New Roman" panose="02020603050405020304" pitchFamily="18" charset="0"/>
              </a:rPr>
              <a:t>2. </a:t>
            </a:r>
            <a:r>
              <a:rPr lang="en-US" sz="2800" b="0" dirty="0" err="1">
                <a:solidFill>
                  <a:schemeClr val="bg1"/>
                </a:solidFill>
                <a:effectLst/>
                <a:latin typeface="Times New Roman" panose="02020603050405020304" pitchFamily="18" charset="0"/>
                <a:cs typeface="Times New Roman" panose="02020603050405020304" pitchFamily="18" charset="0"/>
              </a:rPr>
              <a:t>Hiện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chảy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ống</a:t>
            </a:r>
            <a:r>
              <a:rPr lang="en-US" sz="2800" b="0" dirty="0">
                <a:solidFill>
                  <a:schemeClr val="bg1"/>
                </a:solidFill>
                <a:effectLst/>
                <a:latin typeface="Times New Roman" panose="02020603050405020304" pitchFamily="18" charset="0"/>
                <a:cs typeface="Times New Roman" panose="02020603050405020304" pitchFamily="18" charset="0"/>
              </a:rPr>
              <a:t>.</a:t>
            </a:r>
          </a:p>
          <a:p>
            <a:pPr algn="just">
              <a:lnSpc>
                <a:spcPct val="100000"/>
              </a:lnSpc>
              <a:buFontTx/>
              <a:buChar char="-"/>
            </a:pP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Giải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thích</a:t>
            </a:r>
            <a:r>
              <a:rPr lang="en-US" sz="2800" b="0" dirty="0">
                <a:solidFill>
                  <a:schemeClr val="bg1"/>
                </a:solidFill>
                <a:effectLst/>
                <a:latin typeface="Times New Roman" panose="02020603050405020304" pitchFamily="18" charset="0"/>
                <a:cs typeface="Times New Roman" panose="02020603050405020304" pitchFamily="18" charset="0"/>
              </a:rPr>
              <a:t>: do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lực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của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khí</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tác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dụng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vào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từ</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phía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dưới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lớn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hơn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trọng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của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cột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chảy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ống</a:t>
            </a:r>
            <a:r>
              <a:rPr lang="en-US" sz="2800" b="0" dirty="0">
                <a:solidFill>
                  <a:schemeClr val="bg1"/>
                </a:solidFill>
                <a:effectLst/>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29600BE5-7C6E-F09D-B80E-7C0DF8ADD7D2}"/>
              </a:ext>
            </a:extLst>
          </p:cNvPr>
          <p:cNvPicPr>
            <a:picLocks noChangeAspect="1"/>
          </p:cNvPicPr>
          <p:nvPr/>
        </p:nvPicPr>
        <p:blipFill rotWithShape="1">
          <a:blip r:embed="rId3">
            <a:extLst>
              <a:ext uri="{28A0092B-C50C-407E-A947-70E740481C1C}">
                <a14:useLocalDpi xmlns:a14="http://schemas.microsoft.com/office/drawing/2010/main" val="0"/>
              </a:ext>
            </a:extLst>
          </a:blip>
          <a:srcRect b="27839"/>
          <a:stretch/>
        </p:blipFill>
        <p:spPr>
          <a:xfrm>
            <a:off x="8164676" y="1279934"/>
            <a:ext cx="3970364" cy="4850946"/>
          </a:xfrm>
          <a:prstGeom prst="rect">
            <a:avLst/>
          </a:prstGeom>
        </p:spPr>
      </p:pic>
      <p:grpSp>
        <p:nvGrpSpPr>
          <p:cNvPr id="8" name="Group 7">
            <a:extLst>
              <a:ext uri="{FF2B5EF4-FFF2-40B4-BE49-F238E27FC236}">
                <a16:creationId xmlns:a16="http://schemas.microsoft.com/office/drawing/2014/main" id="{72126703-42E4-DC64-1766-B9F89A256AC4}"/>
              </a:ext>
            </a:extLst>
          </p:cNvPr>
          <p:cNvGrpSpPr/>
          <p:nvPr/>
        </p:nvGrpSpPr>
        <p:grpSpPr>
          <a:xfrm>
            <a:off x="9636087" y="4038065"/>
            <a:ext cx="732027" cy="666669"/>
            <a:chOff x="10223503" y="2326370"/>
            <a:chExt cx="376026" cy="232680"/>
          </a:xfrm>
        </p:grpSpPr>
        <p:sp>
          <p:nvSpPr>
            <p:cNvPr id="9" name="Arrow: Right 8">
              <a:extLst>
                <a:ext uri="{FF2B5EF4-FFF2-40B4-BE49-F238E27FC236}">
                  <a16:creationId xmlns:a16="http://schemas.microsoft.com/office/drawing/2014/main" id="{7A895CFA-1C1A-DEA6-A8A7-60569432DFBD}"/>
                </a:ext>
              </a:extLst>
            </p:cNvPr>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9DC7F8D-D37D-22C4-E40D-1748C2C96998}"/>
                </a:ext>
              </a:extLst>
            </p:cNvPr>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B85752F-E658-FE03-EF74-6DE9BA891F9B}"/>
                </a:ext>
              </a:extLst>
            </p:cNvPr>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99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953148-EDC5-8F0A-3D9C-1433FE33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graphicFrame>
        <p:nvGraphicFramePr>
          <p:cNvPr id="3" name="Table 2">
            <a:extLst>
              <a:ext uri="{FF2B5EF4-FFF2-40B4-BE49-F238E27FC236}">
                <a16:creationId xmlns:a16="http://schemas.microsoft.com/office/drawing/2014/main" id="{4A0384F2-CCC2-0BD9-8C5C-B65DD85BA8FC}"/>
              </a:ext>
            </a:extLst>
          </p:cNvPr>
          <p:cNvGraphicFramePr>
            <a:graphicFrameLocks noGrp="1"/>
          </p:cNvGraphicFramePr>
          <p:nvPr/>
        </p:nvGraphicFramePr>
        <p:xfrm>
          <a:off x="576943" y="1317625"/>
          <a:ext cx="7333344" cy="4850946"/>
        </p:xfrm>
        <a:graphic>
          <a:graphicData uri="http://schemas.openxmlformats.org/drawingml/2006/table">
            <a:tbl>
              <a:tblPr firstRow="1" firstCol="1" bandRow="1">
                <a:tableStyleId>{5C22544A-7EE6-4342-B048-85BDC9FD1C3A}</a:tableStyleId>
              </a:tblPr>
              <a:tblGrid>
                <a:gridCol w="7333344">
                  <a:extLst>
                    <a:ext uri="{9D8B030D-6E8A-4147-A177-3AD203B41FA5}">
                      <a16:colId xmlns:a16="http://schemas.microsoft.com/office/drawing/2014/main" val="115096910"/>
                    </a:ext>
                  </a:extLst>
                </a:gridCol>
              </a:tblGrid>
              <a:tr h="485095">
                <a:tc>
                  <a:txBody>
                    <a:bodyPr/>
                    <a:lstStyle/>
                    <a:p>
                      <a:pPr algn="ctr">
                        <a:lnSpc>
                          <a:spcPct val="100000"/>
                        </a:lnSpc>
                      </a:pPr>
                      <a:r>
                        <a:rPr lang="en-US" sz="2800" b="0" dirty="0" err="1">
                          <a:effectLst/>
                          <a:latin typeface="Times New Roman" panose="02020603050405020304" pitchFamily="18" charset="0"/>
                          <a:cs typeface="Times New Roman" panose="02020603050405020304" pitchFamily="18" charset="0"/>
                        </a:rPr>
                        <a:t>Phiếu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học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tập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a:t>
                      </a:r>
                      <a:r>
                        <a:rPr lang="en-US" sz="2800" b="0" dirty="0">
                          <a:effectLst/>
                          <a:latin typeface="Times New Roman" panose="02020603050405020304" pitchFamily="18" charset="0"/>
                          <a:cs typeface="Times New Roman" panose="02020603050405020304" pitchFamily="18" charset="0"/>
                        </a:rPr>
                        <a:t> 3</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488094656"/>
                  </a:ext>
                </a:extLst>
              </a:tr>
              <a:tr h="970189">
                <a:tc>
                  <a:txBody>
                    <a:bodyPr/>
                    <a:lstStyle/>
                    <a:p>
                      <a:pPr algn="just">
                        <a:lnSpc>
                          <a:spcPct val="100000"/>
                        </a:lnSpc>
                      </a:pPr>
                      <a:r>
                        <a:rPr lang="en-US" sz="2800" b="0" dirty="0" err="1">
                          <a:effectLst/>
                          <a:latin typeface="Times New Roman" panose="02020603050405020304" pitchFamily="18" charset="0"/>
                          <a:cs typeface="Times New Roman" panose="02020603050405020304" pitchFamily="18" charset="0"/>
                        </a:rPr>
                        <a:t>Thí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nghiệm</a:t>
                      </a:r>
                      <a:r>
                        <a:rPr lang="en-US" sz="2800" b="0" dirty="0">
                          <a:effectLst/>
                          <a:latin typeface="Times New Roman" panose="02020603050405020304" pitchFamily="18" charset="0"/>
                          <a:cs typeface="Times New Roman" panose="02020603050405020304" pitchFamily="18" charset="0"/>
                        </a:rPr>
                        <a:t> 3. </a:t>
                      </a:r>
                      <a:r>
                        <a:rPr lang="en-US" sz="2800" b="0" dirty="0" err="1">
                          <a:effectLst/>
                          <a:latin typeface="Times New Roman" panose="02020603050405020304" pitchFamily="18" charset="0"/>
                          <a:cs typeface="Times New Roman" panose="02020603050405020304" pitchFamily="18" charset="0"/>
                        </a:rPr>
                        <a:t>Sự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tồn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áp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r>
                        <a:rPr lang="en-US" sz="2800" b="0" dirty="0">
                          <a:effectLst/>
                          <a:latin typeface="Times New Roman" panose="02020603050405020304" pitchFamily="18" charset="0"/>
                          <a:cs typeface="Times New Roman" panose="02020603050405020304" pitchFamily="18" charset="0"/>
                        </a:rPr>
                        <a:t> (H16.7)</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002868647"/>
                  </a:ext>
                </a:extLst>
              </a:tr>
              <a:tr h="3395662">
                <a:tc>
                  <a:txBody>
                    <a:bodyPr/>
                    <a:lstStyle/>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2770034587"/>
                  </a:ext>
                </a:extLst>
              </a:tr>
            </a:tbl>
          </a:graphicData>
        </a:graphic>
      </p:graphicFrame>
      <p:sp>
        <p:nvSpPr>
          <p:cNvPr id="2" name="TextBox 1">
            <a:extLst>
              <a:ext uri="{FF2B5EF4-FFF2-40B4-BE49-F238E27FC236}">
                <a16:creationId xmlns:a16="http://schemas.microsoft.com/office/drawing/2014/main" id="{34455CE9-0079-6C9C-BA36-7E9672FAEE8A}"/>
              </a:ext>
            </a:extLst>
          </p:cNvPr>
          <p:cNvSpPr txBox="1"/>
          <p:nvPr/>
        </p:nvSpPr>
        <p:spPr>
          <a:xfrm>
            <a:off x="576943" y="2808224"/>
            <a:ext cx="7291097" cy="2677656"/>
          </a:xfrm>
          <a:prstGeom prst="rect">
            <a:avLst/>
          </a:prstGeom>
          <a:noFill/>
        </p:spPr>
        <p:txBody>
          <a:bodyPr wrap="square">
            <a:spAutoFit/>
          </a:bodyPr>
          <a:lstStyle/>
          <a:p>
            <a:pPr algn="just">
              <a:lnSpc>
                <a:spcPct val="100000"/>
              </a:lnSpc>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Vẫn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tay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nghiêng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khỏi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00000"/>
              </a:lnSpc>
            </a:pPr>
            <a:r>
              <a:rPr lang="en-US" sz="2800" dirty="0" err="1">
                <a:solidFill>
                  <a:schemeClr val="bg1"/>
                </a:solidFill>
                <a:latin typeface="Times New Roman" panose="02020603050405020304" pitchFamily="18" charset="0"/>
                <a:cs typeface="Times New Roman" panose="02020603050405020304" pitchFamily="18" charset="0"/>
              </a:rPr>
              <a:t>Giải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thích</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khỏi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29600BE5-7C6E-F09D-B80E-7C0DF8ADD7D2}"/>
              </a:ext>
            </a:extLst>
          </p:cNvPr>
          <p:cNvPicPr>
            <a:picLocks noChangeAspect="1"/>
          </p:cNvPicPr>
          <p:nvPr/>
        </p:nvPicPr>
        <p:blipFill rotWithShape="1">
          <a:blip r:embed="rId3">
            <a:extLst>
              <a:ext uri="{28A0092B-C50C-407E-A947-70E740481C1C}">
                <a14:useLocalDpi xmlns:a14="http://schemas.microsoft.com/office/drawing/2010/main" val="0"/>
              </a:ext>
            </a:extLst>
          </a:blip>
          <a:srcRect t="13919" b="24867"/>
          <a:stretch/>
        </p:blipFill>
        <p:spPr>
          <a:xfrm>
            <a:off x="7982791" y="1279934"/>
            <a:ext cx="3788273" cy="3926247"/>
          </a:xfrm>
          <a:prstGeom prst="rect">
            <a:avLst/>
          </a:prstGeom>
        </p:spPr>
      </p:pic>
      <p:grpSp>
        <p:nvGrpSpPr>
          <p:cNvPr id="8" name="Group 7">
            <a:extLst>
              <a:ext uri="{FF2B5EF4-FFF2-40B4-BE49-F238E27FC236}">
                <a16:creationId xmlns:a16="http://schemas.microsoft.com/office/drawing/2014/main" id="{72126703-42E4-DC64-1766-B9F89A256AC4}"/>
              </a:ext>
            </a:extLst>
          </p:cNvPr>
          <p:cNvGrpSpPr/>
          <p:nvPr/>
        </p:nvGrpSpPr>
        <p:grpSpPr>
          <a:xfrm rot="1854909">
            <a:off x="8964197" y="2562062"/>
            <a:ext cx="517634" cy="491859"/>
            <a:chOff x="10223503" y="2326370"/>
            <a:chExt cx="376026" cy="232680"/>
          </a:xfrm>
        </p:grpSpPr>
        <p:sp>
          <p:nvSpPr>
            <p:cNvPr id="9" name="Arrow: Right 8">
              <a:extLst>
                <a:ext uri="{FF2B5EF4-FFF2-40B4-BE49-F238E27FC236}">
                  <a16:creationId xmlns:a16="http://schemas.microsoft.com/office/drawing/2014/main" id="{7A895CFA-1C1A-DEA6-A8A7-60569432DFBD}"/>
                </a:ext>
              </a:extLst>
            </p:cNvPr>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9DC7F8D-D37D-22C4-E40D-1748C2C96998}"/>
                </a:ext>
              </a:extLst>
            </p:cNvPr>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B85752F-E658-FE03-EF74-6DE9BA891F9B}"/>
                </a:ext>
              </a:extLst>
            </p:cNvPr>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60DB9EE-7DFE-E48B-695E-5CAD4732C322}"/>
              </a:ext>
            </a:extLst>
          </p:cNvPr>
          <p:cNvSpPr txBox="1"/>
          <p:nvPr/>
        </p:nvSpPr>
        <p:spPr>
          <a:xfrm>
            <a:off x="576943" y="5875678"/>
            <a:ext cx="11194122" cy="954107"/>
          </a:xfrm>
          <a:prstGeom prst="rect">
            <a:avLst/>
          </a:prstGeom>
          <a:solidFill>
            <a:srgbClr val="00B050"/>
          </a:solidFill>
        </p:spPr>
        <p:txBody>
          <a:bodyPr wrap="square">
            <a:spAutoFit/>
          </a:bodyPr>
          <a:lstStyle/>
          <a:p>
            <a:pPr algn="just">
              <a:lnSpc>
                <a:spcPct val="100000"/>
              </a:lnSpc>
            </a:pPr>
            <a:r>
              <a:rPr lang="en-US" sz="2800" b="1" dirty="0" err="1">
                <a:effectLst/>
                <a:latin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luận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Trái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đất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mọi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trên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trái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đất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điều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chịu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tác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áp</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suất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khí</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quyển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theo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mọi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phương</a:t>
            </a:r>
            <a:r>
              <a:rPr lang="en-US" sz="2800" b="1" dirty="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5295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7412B0D-445E-041E-8889-DC89C0781AA5}"/>
              </a:ext>
            </a:extLst>
          </p:cNvPr>
          <p:cNvGraphicFramePr>
            <a:graphicFrameLocks noGrp="1"/>
          </p:cNvGraphicFramePr>
          <p:nvPr>
            <p:extLst>
              <p:ext uri="{D42A27DB-BD31-4B8C-83A1-F6EECF244321}">
                <p14:modId xmlns:p14="http://schemas.microsoft.com/office/powerpoint/2010/main" val="1449724355"/>
              </p:ext>
            </p:extLst>
          </p:nvPr>
        </p:nvGraphicFramePr>
        <p:xfrm>
          <a:off x="729310" y="1878616"/>
          <a:ext cx="5303367" cy="3494977"/>
        </p:xfrm>
        <a:graphic>
          <a:graphicData uri="http://schemas.openxmlformats.org/drawingml/2006/table">
            <a:tbl>
              <a:tblPr firstRow="1" firstCol="1" bandRow="1">
                <a:tableStyleId>{5C22544A-7EE6-4342-B048-85BDC9FD1C3A}</a:tableStyleId>
              </a:tblPr>
              <a:tblGrid>
                <a:gridCol w="5303367">
                  <a:extLst>
                    <a:ext uri="{9D8B030D-6E8A-4147-A177-3AD203B41FA5}">
                      <a16:colId xmlns:a16="http://schemas.microsoft.com/office/drawing/2014/main" val="874955644"/>
                    </a:ext>
                  </a:extLst>
                </a:gridCol>
              </a:tblGrid>
              <a:tr h="1829402">
                <a:tc>
                  <a:txBody>
                    <a:bodyPr/>
                    <a:lstStyle/>
                    <a:p>
                      <a:pPr marL="0" indent="0" algn="just">
                        <a:lnSpc>
                          <a:spcPct val="150000"/>
                        </a:lnSpc>
                        <a:buFontTx/>
                        <a:buChar char="-"/>
                      </a:pP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gây</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ra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theo</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mọi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phương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lên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ở </a:t>
                      </a:r>
                      <a:r>
                        <a:rPr lang="en-US" sz="2600" b="1" dirty="0" err="1">
                          <a:solidFill>
                            <a:srgbClr val="FF0000"/>
                          </a:solidFill>
                          <a:effectLst/>
                          <a:latin typeface="Times New Roman" panose="02020603050405020304" pitchFamily="18" charset="0"/>
                          <a:cs typeface="Times New Roman" panose="02020603050405020304" pitchFamily="18" charset="0"/>
                        </a:rPr>
                        <a:t>trong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lòng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nó</a:t>
                      </a:r>
                      <a:r>
                        <a:rPr lang="en-US" sz="2600" b="1" dirty="0">
                          <a:solidFill>
                            <a:srgbClr val="FF0000"/>
                          </a:solidFill>
                          <a:effectLst/>
                          <a:latin typeface="Times New Roman" panose="02020603050405020304" pitchFamily="18" charset="0"/>
                          <a:cs typeface="Times New Roman" panose="02020603050405020304" pitchFamily="18" charset="0"/>
                        </a:rPr>
                        <a:t>. </a:t>
                      </a:r>
                    </a:p>
                    <a:p>
                      <a:pPr marL="0" indent="0" algn="just">
                        <a:lnSpc>
                          <a:spcPct val="150000"/>
                        </a:lnSpc>
                        <a:buFontTx/>
                        <a:buChar char="-"/>
                      </a:pP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càng</a:t>
                      </a:r>
                      <a:r>
                        <a:rPr lang="en-US" sz="2600" b="1" dirty="0">
                          <a:solidFill>
                            <a:srgbClr val="FF0000"/>
                          </a:solidFill>
                          <a:effectLst/>
                          <a:latin typeface="Times New Roman" panose="02020603050405020304" pitchFamily="18" charset="0"/>
                          <a:cs typeface="Times New Roman" panose="02020603050405020304" pitchFamily="18" charset="0"/>
                        </a:rPr>
                        <a:t> ở </a:t>
                      </a:r>
                      <a:r>
                        <a:rPr lang="en-US" sz="2600" b="1" dirty="0" err="1">
                          <a:solidFill>
                            <a:srgbClr val="FF0000"/>
                          </a:solidFill>
                          <a:effectLst/>
                          <a:latin typeface="Times New Roman" panose="02020603050405020304" pitchFamily="18" charset="0"/>
                          <a:cs typeface="Times New Roman" panose="02020603050405020304" pitchFamily="18" charset="0"/>
                        </a:rPr>
                        <a:t>sau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trong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lòng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thì</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chịu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dụng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càng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lớn</a:t>
                      </a:r>
                      <a:r>
                        <a:rPr lang="en-US" sz="2600" b="1" dirty="0">
                          <a:solidFill>
                            <a:srgbClr val="FF0000"/>
                          </a:solidFill>
                          <a:effectLst/>
                          <a:latin typeface="Times New Roman" panose="02020603050405020304" pitchFamily="18" charset="0"/>
                          <a:cs typeface="Times New Roman" panose="02020603050405020304" pitchFamily="18" charset="0"/>
                        </a:rPr>
                        <a:t>.</a:t>
                      </a:r>
                      <a:endParaRPr lang="en-US"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892036456"/>
                  </a:ext>
                </a:extLst>
              </a:tr>
            </a:tbl>
          </a:graphicData>
        </a:graphic>
      </p:graphicFrame>
      <p:grpSp>
        <p:nvGrpSpPr>
          <p:cNvPr id="7" name="Group 6">
            <a:extLst>
              <a:ext uri="{FF2B5EF4-FFF2-40B4-BE49-F238E27FC236}">
                <a16:creationId xmlns:a16="http://schemas.microsoft.com/office/drawing/2014/main" id="{76DDE747-1852-D22D-2AB4-259247847FB6}"/>
              </a:ext>
            </a:extLst>
          </p:cNvPr>
          <p:cNvGrpSpPr/>
          <p:nvPr/>
        </p:nvGrpSpPr>
        <p:grpSpPr>
          <a:xfrm>
            <a:off x="6740013" y="2118390"/>
            <a:ext cx="4581832" cy="4193920"/>
            <a:chOff x="9704439" y="1548124"/>
            <a:chExt cx="2085912" cy="2109476"/>
          </a:xfrm>
        </p:grpSpPr>
        <p:pic>
          <p:nvPicPr>
            <p:cNvPr id="2" name="Picture 2" descr="Nếu các màng cao su bị biến dạng như Hình 16.2 thì chứng tỏ điều gì?">
              <a:extLst>
                <a:ext uri="{FF2B5EF4-FFF2-40B4-BE49-F238E27FC236}">
                  <a16:creationId xmlns:a16="http://schemas.microsoft.com/office/drawing/2014/main" id="{FCC52D92-668D-53A7-98CC-B0AA6117A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2" r="20014" b="29553"/>
            <a:stretch/>
          </p:blipFill>
          <p:spPr bwMode="auto">
            <a:xfrm>
              <a:off x="9704439" y="1548124"/>
              <a:ext cx="2085912" cy="210947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D7CF939C-609B-B62D-0383-F5EC3F6FB26F}"/>
                </a:ext>
              </a:extLst>
            </p:cNvPr>
            <p:cNvSpPr/>
            <p:nvPr/>
          </p:nvSpPr>
          <p:spPr>
            <a:xfrm>
              <a:off x="9956799"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351A6FF5-4271-7DF9-8745-B2058D91A10D}"/>
                </a:ext>
              </a:extLst>
            </p:cNvPr>
            <p:cNvSpPr/>
            <p:nvPr/>
          </p:nvSpPr>
          <p:spPr>
            <a:xfrm rot="16200000">
              <a:off x="10478421" y="274320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422CFAED-AB4C-A54E-967F-D6AA074CE0FA}"/>
                </a:ext>
              </a:extLst>
            </p:cNvPr>
            <p:cNvSpPr/>
            <p:nvPr/>
          </p:nvSpPr>
          <p:spPr>
            <a:xfrm flipH="1">
              <a:off x="10998814"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F3CABA1C-C8A5-302E-E38A-5B65D929B791}"/>
              </a:ext>
            </a:extLst>
          </p:cNvPr>
          <p:cNvSpPr txBox="1"/>
          <p:nvPr/>
        </p:nvSpPr>
        <p:spPr>
          <a:xfrm>
            <a:off x="714562" y="1179434"/>
            <a:ext cx="8429437" cy="661207"/>
          </a:xfrm>
          <a:prstGeom prst="rect">
            <a:avLst/>
          </a:prstGeom>
          <a:noFill/>
        </p:spPr>
        <p:txBody>
          <a:bodyPr wrap="square">
            <a:spAutoFit/>
          </a:bodyPr>
          <a:lstStyle/>
          <a:p>
            <a:pPr algn="just">
              <a:lnSpc>
                <a:spcPct val="150000"/>
              </a:lnSpc>
            </a:pPr>
            <a:r>
              <a:rPr lang="en-US" sz="2800" b="1" dirty="0">
                <a:solidFill>
                  <a:srgbClr val="FF0000"/>
                </a:solidFill>
                <a:effectLst/>
                <a:latin typeface="Times New Roman" panose="02020603050405020304" pitchFamily="18" charset="0"/>
                <a:cs typeface="Times New Roman" panose="02020603050405020304" pitchFamily="18" charset="0"/>
              </a:rPr>
              <a:t>a)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vật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đặt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trong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nó</a:t>
            </a:r>
            <a:endParaRPr lang="en-US" sz="2800" b="1"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1265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45B03AA0-3987-7774-095B-1DA3236B4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858" b="5858"/>
          <a:stretch/>
        </p:blipFill>
        <p:spPr bwMode="auto">
          <a:xfrm>
            <a:off x="2389653" y="2022318"/>
            <a:ext cx="4733819" cy="281336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66318E8-2320-77C6-2680-6D637E5BB857}"/>
              </a:ext>
            </a:extLst>
          </p:cNvPr>
          <p:cNvSpPr txBox="1"/>
          <p:nvPr/>
        </p:nvSpPr>
        <p:spPr>
          <a:xfrm>
            <a:off x="674738" y="1248246"/>
            <a:ext cx="10902745" cy="1043619"/>
          </a:xfrm>
          <a:prstGeom prst="rect">
            <a:avLst/>
          </a:prstGeom>
          <a:noFill/>
        </p:spPr>
        <p:txBody>
          <a:bodyPr wrap="square">
            <a:spAutoFit/>
          </a:bodyPr>
          <a:lstStyle/>
          <a:p>
            <a:pPr algn="just">
              <a:lnSpc>
                <a:spcPct val="115000"/>
              </a:lnSpc>
            </a:pPr>
            <a:r>
              <a:rPr lang="en-US" sz="2800" b="1" dirty="0">
                <a:solidFill>
                  <a:srgbClr val="FF0000"/>
                </a:solidFill>
                <a:effectLst/>
                <a:latin typeface="Times New Roman" panose="02020603050405020304" pitchFamily="18" charset="0"/>
                <a:cs typeface="Times New Roman" panose="02020603050405020304" pitchFamily="18" charset="0"/>
              </a:rPr>
              <a:t>b)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được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truyền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nguyên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vẹn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hướng</a:t>
            </a:r>
            <a:r>
              <a:rPr lang="en-US" sz="2800" b="1" dirty="0">
                <a:solidFill>
                  <a:srgbClr val="FF0000"/>
                </a:solidFill>
                <a:effectLst/>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E048E1DD-72F5-D694-497A-CA7F487C2B9D}"/>
              </a:ext>
            </a:extLst>
          </p:cNvPr>
          <p:cNvSpPr txBox="1"/>
          <p:nvPr/>
        </p:nvSpPr>
        <p:spPr>
          <a:xfrm>
            <a:off x="674738" y="5112322"/>
            <a:ext cx="10902745" cy="1043619"/>
          </a:xfrm>
          <a:prstGeom prst="rect">
            <a:avLst/>
          </a:prstGeom>
          <a:noFill/>
        </p:spPr>
        <p:txBody>
          <a:bodyPr wrap="square">
            <a:spAutoFit/>
          </a:bodyPr>
          <a:lstStyle/>
          <a:p>
            <a:pPr algn="just">
              <a:lnSpc>
                <a:spcPct val="115000"/>
              </a:lnSpc>
            </a:pPr>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sẽ</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được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truyền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nguyên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vẹn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hướng</a:t>
            </a:r>
            <a:endPar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80BC3ECE-8A0D-FD00-9A4D-699C0B155438}"/>
              </a:ext>
            </a:extLst>
          </p:cNvPr>
          <p:cNvSpPr txBox="1"/>
          <p:nvPr/>
        </p:nvSpPr>
        <p:spPr>
          <a:xfrm>
            <a:off x="7458170" y="3072122"/>
            <a:ext cx="1472810" cy="523220"/>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P</a:t>
            </a:r>
            <a:r>
              <a:rPr lang="en-US" sz="2800" baseline="-25000" dirty="0">
                <a:solidFill>
                  <a:schemeClr val="bg1"/>
                </a:solidFill>
              </a:rPr>
              <a:t>2 </a:t>
            </a:r>
            <a:endParaRPr lang="en-US" sz="2800" dirty="0">
              <a:solidFill>
                <a:schemeClr val="bg1"/>
              </a:solidFill>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F734C38-A47D-AEFF-5919-14A1F138B6EE}"/>
                  </a:ext>
                </a:extLst>
              </p:cNvPr>
              <p:cNvSpPr txBox="1"/>
              <p:nvPr/>
            </p:nvSpPr>
            <p:spPr>
              <a:xfrm>
                <a:off x="9850695" y="2778943"/>
                <a:ext cx="1472810" cy="969433"/>
              </a:xfrm>
              <a:prstGeom prst="rect">
                <a:avLst/>
              </a:prstGeom>
              <a:solidFill>
                <a:srgbClr val="4472C4"/>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F</m:t>
                              </m:r>
                            </m:e>
                            <m:sub>
                              <m:r>
                                <a:rPr lang="en-US" sz="2800" b="0" i="0" smtClean="0">
                                  <a:solidFill>
                                    <a:schemeClr val="bg1"/>
                                  </a:solidFill>
                                  <a:latin typeface="Cambria Math" panose="02040503050406030204" pitchFamily="18" charset="0"/>
                                </a:rPr>
                                <m:t>1</m:t>
                              </m:r>
                            </m:sub>
                          </m:sSub>
                        </m:num>
                        <m:den>
                          <m:sSub>
                            <m:sSubPr>
                              <m:ctrlPr>
                                <a:rPr lang="en-US" sz="2800" b="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S</m:t>
                              </m:r>
                            </m:e>
                            <m:sub>
                              <m:r>
                                <a:rPr lang="en-US" sz="2800" b="0" i="0" smtClean="0">
                                  <a:solidFill>
                                    <a:schemeClr val="bg1"/>
                                  </a:solidFill>
                                  <a:latin typeface="Cambria Math" panose="02040503050406030204" pitchFamily="18" charset="0"/>
                                </a:rPr>
                                <m:t>1</m:t>
                              </m:r>
                            </m:sub>
                          </m:sSub>
                        </m:den>
                      </m:f>
                      <m:r>
                        <a:rPr lang="en-US" sz="2800" b="0" i="0" smtClean="0">
                          <a:solidFill>
                            <a:schemeClr val="bg1"/>
                          </a:solidFill>
                          <a:latin typeface="Cambria Math" panose="02040503050406030204" pitchFamily="18" charset="0"/>
                        </a:rPr>
                        <m:t>=</m:t>
                      </m:r>
                      <m:f>
                        <m:fPr>
                          <m:ctrlPr>
                            <a:rPr lang="en-US" sz="2800" b="0" i="1" smtClean="0">
                              <a:solidFill>
                                <a:schemeClr val="bg1"/>
                              </a:solidFill>
                              <a:latin typeface="Cambria Math" panose="02040503050406030204" pitchFamily="18" charset="0"/>
                            </a:rPr>
                          </m:ctrlPr>
                        </m:fPr>
                        <m:num>
                          <m:sSub>
                            <m:sSubPr>
                              <m:ctrlPr>
                                <a:rPr lang="en-US" sz="2800" b="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F</m:t>
                              </m:r>
                            </m:e>
                            <m:sub>
                              <m:r>
                                <a:rPr lang="en-US" sz="2800" b="0" i="0" smtClean="0">
                                  <a:solidFill>
                                    <a:schemeClr val="bg1"/>
                                  </a:solidFill>
                                  <a:latin typeface="Cambria Math" panose="02040503050406030204" pitchFamily="18" charset="0"/>
                                </a:rPr>
                                <m:t>2</m:t>
                              </m:r>
                            </m:sub>
                          </m:sSub>
                        </m:num>
                        <m:den>
                          <m:sSub>
                            <m:sSubPr>
                              <m:ctrlPr>
                                <a:rPr lang="en-US" sz="2800" b="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S</m:t>
                              </m:r>
                            </m:e>
                            <m:sub>
                              <m:r>
                                <a:rPr lang="en-US" sz="2800" b="0" i="0" smtClean="0">
                                  <a:solidFill>
                                    <a:schemeClr val="bg1"/>
                                  </a:solidFill>
                                  <a:latin typeface="Cambria Math" panose="02040503050406030204" pitchFamily="18" charset="0"/>
                                </a:rPr>
                                <m:t>2</m:t>
                              </m:r>
                            </m:sub>
                          </m:sSub>
                        </m:den>
                      </m:f>
                    </m:oMath>
                  </m:oMathPara>
                </a14:m>
                <a:endParaRPr lang="en-US" sz="2800" dirty="0">
                  <a:solidFill>
                    <a:schemeClr val="bg1"/>
                  </a:solidFill>
                </a:endParaRPr>
              </a:p>
            </p:txBody>
          </p:sp>
        </mc:Choice>
        <mc:Fallback xmlns="">
          <p:sp>
            <p:nvSpPr>
              <p:cNvPr id="31" name="TextBox 30">
                <a:extLst>
                  <a:ext uri="{FF2B5EF4-FFF2-40B4-BE49-F238E27FC236}">
                    <a16:creationId xmlns:a16="http://schemas.microsoft.com/office/drawing/2014/main" id="{AF734C38-A47D-AEFF-5919-14A1F138B6EE}"/>
                  </a:ext>
                </a:extLst>
              </p:cNvPr>
              <p:cNvSpPr txBox="1">
                <a:spLocks noRot="1" noChangeAspect="1" noMove="1" noResize="1" noEditPoints="1" noAdjustHandles="1" noChangeArrowheads="1" noChangeShapeType="1" noTextEdit="1"/>
              </p:cNvSpPr>
              <p:nvPr/>
            </p:nvSpPr>
            <p:spPr>
              <a:xfrm>
                <a:off x="9850695" y="2778943"/>
                <a:ext cx="1472810" cy="969433"/>
              </a:xfrm>
              <a:prstGeom prst="rect">
                <a:avLst/>
              </a:prstGeom>
              <a:blipFill>
                <a:blip r:embed="rId3"/>
                <a:stretch>
                  <a:fillRect/>
                </a:stretch>
              </a:blipFill>
            </p:spPr>
            <p:txBody>
              <a:bodyPr/>
              <a:lstStyle/>
              <a:p>
                <a:r>
                  <a:rPr lang="en-US">
                    <a:noFill/>
                  </a:rPr>
                  <a:t> </a:t>
                </a:r>
              </a:p>
            </p:txBody>
          </p:sp>
        </mc:Fallback>
      </mc:AlternateContent>
      <p:sp>
        <p:nvSpPr>
          <p:cNvPr id="32" name="Arrow: Left-Right 31">
            <a:extLst>
              <a:ext uri="{FF2B5EF4-FFF2-40B4-BE49-F238E27FC236}">
                <a16:creationId xmlns:a16="http://schemas.microsoft.com/office/drawing/2014/main" id="{0597BD91-C890-B0E8-1148-956C474B9ACA}"/>
              </a:ext>
            </a:extLst>
          </p:cNvPr>
          <p:cNvSpPr/>
          <p:nvPr/>
        </p:nvSpPr>
        <p:spPr>
          <a:xfrm>
            <a:off x="9114505" y="3200399"/>
            <a:ext cx="501445" cy="27284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69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7412B0D-445E-041E-8889-DC89C0781AA5}"/>
              </a:ext>
            </a:extLst>
          </p:cNvPr>
          <p:cNvGraphicFramePr>
            <a:graphicFrameLocks noGrp="1"/>
          </p:cNvGraphicFramePr>
          <p:nvPr>
            <p:extLst>
              <p:ext uri="{D42A27DB-BD31-4B8C-83A1-F6EECF244321}">
                <p14:modId xmlns:p14="http://schemas.microsoft.com/office/powerpoint/2010/main" val="3176104332"/>
              </p:ext>
            </p:extLst>
          </p:nvPr>
        </p:nvGraphicFramePr>
        <p:xfrm>
          <a:off x="697517" y="2032399"/>
          <a:ext cx="4922520" cy="2306257"/>
        </p:xfrm>
        <a:graphic>
          <a:graphicData uri="http://schemas.openxmlformats.org/drawingml/2006/table">
            <a:tbl>
              <a:tblPr firstRow="1" firstCol="1" bandRow="1">
                <a:tableStyleId>{5C22544A-7EE6-4342-B048-85BDC9FD1C3A}</a:tableStyleId>
              </a:tblPr>
              <a:tblGrid>
                <a:gridCol w="4922520">
                  <a:extLst>
                    <a:ext uri="{9D8B030D-6E8A-4147-A177-3AD203B41FA5}">
                      <a16:colId xmlns:a16="http://schemas.microsoft.com/office/drawing/2014/main" val="874955644"/>
                    </a:ext>
                  </a:extLst>
                </a:gridCol>
              </a:tblGrid>
              <a:tr h="1400291">
                <a:tc>
                  <a:txBody>
                    <a:bodyPr/>
                    <a:lstStyle/>
                    <a:p>
                      <a:pPr algn="just">
                        <a:lnSpc>
                          <a:spcPct val="150000"/>
                        </a:lnSpc>
                      </a:pPr>
                      <a:r>
                        <a:rPr lang="en-US" sz="2600" b="1" dirty="0" err="1">
                          <a:solidFill>
                            <a:srgbClr val="FF0000"/>
                          </a:solidFill>
                          <a:effectLst/>
                          <a:latin typeface="Times New Roman" panose="02020603050405020304" pitchFamily="18" charset="0"/>
                          <a:cs typeface="Times New Roman" panose="02020603050405020304" pitchFamily="18" charset="0"/>
                        </a:rPr>
                        <a:t>Kết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luận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Trái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và</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mọi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trên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Trái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Đât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đều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chịu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dụng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khí</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quyển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theo</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mọi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phương</a:t>
                      </a:r>
                      <a:r>
                        <a:rPr lang="en-US" sz="2600" b="1" dirty="0">
                          <a:solidFill>
                            <a:srgbClr val="FF0000"/>
                          </a:solidFill>
                          <a:effectLst/>
                          <a:latin typeface="Times New Roman" panose="02020603050405020304" pitchFamily="18" charset="0"/>
                          <a:cs typeface="Times New Roman" panose="02020603050405020304" pitchFamily="18" charset="0"/>
                        </a:rPr>
                        <a:t>.</a:t>
                      </a:r>
                      <a:endParaRPr lang="en-US"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607320282"/>
                  </a:ext>
                </a:extLst>
              </a:tr>
            </a:tbl>
          </a:graphicData>
        </a:graphic>
      </p:graphicFrame>
      <p:grpSp>
        <p:nvGrpSpPr>
          <p:cNvPr id="10" name="Group 9">
            <a:extLst>
              <a:ext uri="{FF2B5EF4-FFF2-40B4-BE49-F238E27FC236}">
                <a16:creationId xmlns:a16="http://schemas.microsoft.com/office/drawing/2014/main" id="{3A52D2FF-E648-C55E-BC4D-261962AF0A56}"/>
              </a:ext>
            </a:extLst>
          </p:cNvPr>
          <p:cNvGrpSpPr/>
          <p:nvPr/>
        </p:nvGrpSpPr>
        <p:grpSpPr>
          <a:xfrm>
            <a:off x="6169740" y="1815508"/>
            <a:ext cx="5261035" cy="4594841"/>
            <a:chOff x="2349967" y="152406"/>
            <a:chExt cx="7492063" cy="6543359"/>
          </a:xfrm>
        </p:grpSpPr>
        <p:pic>
          <p:nvPicPr>
            <p:cNvPr id="11" name="Picture 10">
              <a:extLst>
                <a:ext uri="{FF2B5EF4-FFF2-40B4-BE49-F238E27FC236}">
                  <a16:creationId xmlns:a16="http://schemas.microsoft.com/office/drawing/2014/main" id="{E32DEA1F-F410-7C8F-2550-85F2064B9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967" y="248046"/>
              <a:ext cx="7492063" cy="6361905"/>
            </a:xfrm>
            <a:prstGeom prst="rect">
              <a:avLst/>
            </a:prstGeom>
          </p:spPr>
        </p:pic>
        <p:grpSp>
          <p:nvGrpSpPr>
            <p:cNvPr id="12" name="Group 11">
              <a:extLst>
                <a:ext uri="{FF2B5EF4-FFF2-40B4-BE49-F238E27FC236}">
                  <a16:creationId xmlns:a16="http://schemas.microsoft.com/office/drawing/2014/main" id="{3147712E-FE62-22D5-3D21-2E4E8DBCAA25}"/>
                </a:ext>
              </a:extLst>
            </p:cNvPr>
            <p:cNvGrpSpPr/>
            <p:nvPr/>
          </p:nvGrpSpPr>
          <p:grpSpPr>
            <a:xfrm>
              <a:off x="5916560" y="162234"/>
              <a:ext cx="358877" cy="6533531"/>
              <a:chOff x="5916561" y="162234"/>
              <a:chExt cx="358877" cy="6533531"/>
            </a:xfrm>
          </p:grpSpPr>
          <p:sp>
            <p:nvSpPr>
              <p:cNvPr id="22" name="Arrow: Up 21">
                <a:extLst>
                  <a:ext uri="{FF2B5EF4-FFF2-40B4-BE49-F238E27FC236}">
                    <a16:creationId xmlns:a16="http://schemas.microsoft.com/office/drawing/2014/main" id="{72F26412-A958-CCC4-7EE4-AA82C50A49FD}"/>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E6FDD7E3-9DDD-F009-2854-3535A7134802}"/>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86EFD46-1B39-6EEF-48BF-BFC4B9322FD8}"/>
                </a:ext>
              </a:extLst>
            </p:cNvPr>
            <p:cNvGrpSpPr/>
            <p:nvPr/>
          </p:nvGrpSpPr>
          <p:grpSpPr>
            <a:xfrm rot="5400000">
              <a:off x="5828072" y="162233"/>
              <a:ext cx="358877" cy="6533531"/>
              <a:chOff x="5916561" y="162234"/>
              <a:chExt cx="358877" cy="6533531"/>
            </a:xfrm>
          </p:grpSpPr>
          <p:sp>
            <p:nvSpPr>
              <p:cNvPr id="20" name="Arrow: Up 19">
                <a:extLst>
                  <a:ext uri="{FF2B5EF4-FFF2-40B4-BE49-F238E27FC236}">
                    <a16:creationId xmlns:a16="http://schemas.microsoft.com/office/drawing/2014/main" id="{2242CF93-B487-681E-36D4-7EE6C75EC9BA}"/>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Up 20">
                <a:extLst>
                  <a:ext uri="{FF2B5EF4-FFF2-40B4-BE49-F238E27FC236}">
                    <a16:creationId xmlns:a16="http://schemas.microsoft.com/office/drawing/2014/main" id="{A15210BE-65C1-23D7-9ABE-E6D4571961B0}"/>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EEAE1435-2F88-E1B8-6841-148F02D6AC0A}"/>
                </a:ext>
              </a:extLst>
            </p:cNvPr>
            <p:cNvGrpSpPr/>
            <p:nvPr/>
          </p:nvGrpSpPr>
          <p:grpSpPr>
            <a:xfrm rot="2700000">
              <a:off x="5847740" y="162234"/>
              <a:ext cx="358877" cy="6533531"/>
              <a:chOff x="5916561" y="162234"/>
              <a:chExt cx="358877" cy="6533531"/>
            </a:xfrm>
          </p:grpSpPr>
          <p:sp>
            <p:nvSpPr>
              <p:cNvPr id="18" name="Arrow: Up 17">
                <a:extLst>
                  <a:ext uri="{FF2B5EF4-FFF2-40B4-BE49-F238E27FC236}">
                    <a16:creationId xmlns:a16="http://schemas.microsoft.com/office/drawing/2014/main" id="{6BF67485-2E89-6E8C-9757-B905AA9E1E7C}"/>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E4CA2BE5-6907-2980-A9D5-E3609CE412EB}"/>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8432C8A-0FDB-B582-2EC0-1787FAC0C668}"/>
                </a:ext>
              </a:extLst>
            </p:cNvPr>
            <p:cNvGrpSpPr/>
            <p:nvPr/>
          </p:nvGrpSpPr>
          <p:grpSpPr>
            <a:xfrm rot="-2700000">
              <a:off x="5823161" y="152406"/>
              <a:ext cx="358877" cy="6533531"/>
              <a:chOff x="5916561" y="162234"/>
              <a:chExt cx="358877" cy="6533531"/>
            </a:xfrm>
          </p:grpSpPr>
          <p:sp>
            <p:nvSpPr>
              <p:cNvPr id="16" name="Arrow: Up 15">
                <a:extLst>
                  <a:ext uri="{FF2B5EF4-FFF2-40B4-BE49-F238E27FC236}">
                    <a16:creationId xmlns:a16="http://schemas.microsoft.com/office/drawing/2014/main" id="{38881751-DA75-F490-7533-C3224F6C39FD}"/>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7B898072-E5F9-F921-6AD7-7285D205879F}"/>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TextBox 23">
            <a:extLst>
              <a:ext uri="{FF2B5EF4-FFF2-40B4-BE49-F238E27FC236}">
                <a16:creationId xmlns:a16="http://schemas.microsoft.com/office/drawing/2014/main" id="{D61417E2-4A37-F77E-ECA2-DDEC4D95FBD8}"/>
              </a:ext>
            </a:extLst>
          </p:cNvPr>
          <p:cNvSpPr txBox="1"/>
          <p:nvPr/>
        </p:nvSpPr>
        <p:spPr>
          <a:xfrm>
            <a:off x="645242" y="1237913"/>
            <a:ext cx="6098458" cy="548099"/>
          </a:xfrm>
          <a:prstGeom prst="rect">
            <a:avLst/>
          </a:prstGeom>
          <a:noFill/>
        </p:spPr>
        <p:txBody>
          <a:bodyPr wrap="square">
            <a:spAutoFit/>
          </a:bodyPr>
          <a:lstStyle/>
          <a:p>
            <a:pPr algn="just">
              <a:lnSpc>
                <a:spcPct val="115000"/>
              </a:lnSpc>
            </a:pPr>
            <a:r>
              <a:rPr lang="en-US" sz="2800" b="1" dirty="0">
                <a:solidFill>
                  <a:srgbClr val="FF0000"/>
                </a:solidFill>
                <a:effectLst/>
                <a:latin typeface="Times New Roman" panose="02020603050405020304" pitchFamily="18" charset="0"/>
                <a:cs typeface="Times New Roman" panose="02020603050405020304" pitchFamily="18" charset="0"/>
              </a:rPr>
              <a:t>c) </a:t>
            </a:r>
            <a:r>
              <a:rPr lang="en-US" sz="2800" b="1" dirty="0" err="1">
                <a:solidFill>
                  <a:srgbClr val="FF0000"/>
                </a:solidFill>
                <a:effectLst/>
                <a:latin typeface="Times New Roman" panose="02020603050405020304" pitchFamily="18" charset="0"/>
                <a:cs typeface="Times New Roman" panose="02020603050405020304" pitchFamily="18" charset="0"/>
              </a:rPr>
              <a:t>sự</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tồn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tại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khí</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quyển</a:t>
            </a:r>
            <a:r>
              <a:rPr lang="en-US" sz="2800" b="1" dirty="0">
                <a:solidFill>
                  <a:srgbClr val="FF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11466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4847B5-9FAF-87B0-9C8F-66527E3D7D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9314517" y="4114800"/>
            <a:ext cx="2877482" cy="2743200"/>
          </a:xfrm>
          <a:prstGeom prst="rect">
            <a:avLst/>
          </a:prstGeom>
        </p:spPr>
      </p:pic>
      <p:sp>
        <p:nvSpPr>
          <p:cNvPr id="3" name="Text Placeholder 2">
            <a:extLst>
              <a:ext uri="{FF2B5EF4-FFF2-40B4-BE49-F238E27FC236}">
                <a16:creationId xmlns:a16="http://schemas.microsoft.com/office/drawing/2014/main" id="{2E500240-0901-54FE-E3A9-DB2D2BC3D863}"/>
              </a:ext>
            </a:extLst>
          </p:cNvPr>
          <p:cNvSpPr>
            <a:spLocks noGrp="1"/>
          </p:cNvSpPr>
          <p:nvPr>
            <p:ph type="body" sz="half" idx="2"/>
          </p:nvPr>
        </p:nvSpPr>
        <p:spPr>
          <a:xfrm>
            <a:off x="576241" y="1061889"/>
            <a:ext cx="5293617" cy="4812659"/>
          </a:xfrm>
        </p:spPr>
        <p:txBody>
          <a:bodyPr>
            <a:noAutofit/>
          </a:bodyPr>
          <a:lstStyle/>
          <a:p>
            <a:pPr algn="just">
              <a:lnSpc>
                <a:spcPct val="100000"/>
              </a:lnSpc>
            </a:pPr>
            <a:r>
              <a:rPr lang="en-US" sz="2800" dirty="0" err="1">
                <a:solidFill>
                  <a:srgbClr val="0070C0"/>
                </a:solidFill>
                <a:latin typeface="Times New Roman" panose="02020603050405020304" pitchFamily="18" charset="0"/>
                <a:cs typeface="Times New Roman" panose="02020603050405020304" pitchFamily="18" charset="0"/>
              </a:rPr>
              <a:t>Bài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tập</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00000"/>
              </a:lnSpc>
            </a:pP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mô</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tả</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giải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thích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nghiệm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16.4 a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16.4 b:</a:t>
            </a:r>
          </a:p>
          <a:p>
            <a:pPr algn="just">
              <a:lnSpc>
                <a:spcPct val="100000"/>
              </a:lnSpc>
            </a:pP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16.5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vẽ</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sơ</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đồ</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máy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nén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thủy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vận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vẹn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theo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hướng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giải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thích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tại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sao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ta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nhỏ</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pit -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tông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nhỏ</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loại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nồng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ô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tô</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ở pit -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tông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lớn</a:t>
            </a:r>
            <a:endPar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6CAC0B95-30E9-F54A-BA47-04BB7E43F2E8}"/>
              </a:ext>
            </a:extLst>
          </p:cNvPr>
          <p:cNvPicPr>
            <a:picLocks noChangeAspect="1"/>
          </p:cNvPicPr>
          <p:nvPr/>
        </p:nvPicPr>
        <p:blipFill>
          <a:blip r:embed="rId4"/>
          <a:stretch>
            <a:fillRect/>
          </a:stretch>
        </p:blipFill>
        <p:spPr>
          <a:xfrm>
            <a:off x="6322144" y="1270104"/>
            <a:ext cx="5293615" cy="2158895"/>
          </a:xfrm>
          <a:prstGeom prst="rect">
            <a:avLst/>
          </a:prstGeom>
        </p:spPr>
      </p:pic>
      <p:pic>
        <p:nvPicPr>
          <p:cNvPr id="11" name="Picture 10">
            <a:extLst>
              <a:ext uri="{FF2B5EF4-FFF2-40B4-BE49-F238E27FC236}">
                <a16:creationId xmlns:a16="http://schemas.microsoft.com/office/drawing/2014/main" id="{93327A9D-6978-0D69-ACBE-FEFE301B44E4}"/>
              </a:ext>
            </a:extLst>
          </p:cNvPr>
          <p:cNvPicPr>
            <a:picLocks noChangeAspect="1"/>
          </p:cNvPicPr>
          <p:nvPr/>
        </p:nvPicPr>
        <p:blipFill>
          <a:blip r:embed="rId5"/>
          <a:stretch>
            <a:fillRect/>
          </a:stretch>
        </p:blipFill>
        <p:spPr>
          <a:xfrm>
            <a:off x="6322143" y="3703348"/>
            <a:ext cx="2941889" cy="2623710"/>
          </a:xfrm>
          <a:prstGeom prst="rect">
            <a:avLst/>
          </a:prstGeom>
        </p:spPr>
      </p:pic>
    </p:spTree>
    <p:extLst>
      <p:ext uri="{BB962C8B-B14F-4D97-AF65-F5344CB8AC3E}">
        <p14:creationId xmlns:p14="http://schemas.microsoft.com/office/powerpoint/2010/main" val="2241931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4847B5-9FAF-87B0-9C8F-66527E3D7D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6607277" y="1533898"/>
            <a:ext cx="5584722" cy="5324102"/>
          </a:xfrm>
          <a:prstGeom prst="rect">
            <a:avLst/>
          </a:prstGeom>
        </p:spPr>
      </p:pic>
      <p:sp>
        <p:nvSpPr>
          <p:cNvPr id="3" name="Text Placeholder 2">
            <a:extLst>
              <a:ext uri="{FF2B5EF4-FFF2-40B4-BE49-F238E27FC236}">
                <a16:creationId xmlns:a16="http://schemas.microsoft.com/office/drawing/2014/main" id="{2E500240-0901-54FE-E3A9-DB2D2BC3D863}"/>
              </a:ext>
            </a:extLst>
          </p:cNvPr>
          <p:cNvSpPr>
            <a:spLocks noGrp="1"/>
          </p:cNvSpPr>
          <p:nvPr>
            <p:ph type="body" sz="half" idx="2"/>
          </p:nvPr>
        </p:nvSpPr>
        <p:spPr>
          <a:xfrm>
            <a:off x="576242" y="1194621"/>
            <a:ext cx="5190378" cy="4812659"/>
          </a:xfrm>
        </p:spPr>
        <p:txBody>
          <a:bodyPr>
            <a:noAutofit/>
          </a:bodyPr>
          <a:lstStyle/>
          <a:p>
            <a:pPr algn="just">
              <a:lnSpc>
                <a:spcPct val="100000"/>
              </a:lnSpc>
            </a:pPr>
            <a:r>
              <a:rPr lang="en-US" sz="2800" dirty="0" err="1">
                <a:solidFill>
                  <a:srgbClr val="0070C0"/>
                </a:solidFill>
                <a:latin typeface="Times New Roman" panose="02020603050405020304" pitchFamily="18" charset="0"/>
                <a:cs typeface="Times New Roman" panose="02020603050405020304" pitchFamily="18" charset="0"/>
              </a:rPr>
              <a:t>Bài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tập</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00000"/>
              </a:lnSpc>
            </a:pP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3.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thêm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đời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sống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minh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họa</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sẽ</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vẹn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theo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hướng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0000"/>
              </a:lnSpc>
            </a:pP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4</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chứng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tỏ</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tồn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tại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khí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quyển</a:t>
            </a:r>
            <a:endPar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5</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Em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biết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hồ</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đáy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hồ</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035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36B944-55BD-FC75-B70D-B1FA58073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9952"/>
            <a:ext cx="2757948" cy="2757948"/>
          </a:xfrm>
          <a:prstGeom prst="rect">
            <a:avLst/>
          </a:prstGeom>
        </p:spPr>
      </p:pic>
      <p:sp>
        <p:nvSpPr>
          <p:cNvPr id="11" name="Subtitle 10">
            <a:extLst>
              <a:ext uri="{FF2B5EF4-FFF2-40B4-BE49-F238E27FC236}">
                <a16:creationId xmlns:a16="http://schemas.microsoft.com/office/drawing/2014/main" id="{FD3BBDFB-5824-DC3F-583C-4A3C73D96FBD}"/>
              </a:ext>
            </a:extLst>
          </p:cNvPr>
          <p:cNvSpPr>
            <a:spLocks noGrp="1"/>
          </p:cNvSpPr>
          <p:nvPr>
            <p:ph type="subTitle" idx="1"/>
          </p:nvPr>
        </p:nvSpPr>
        <p:spPr>
          <a:xfrm>
            <a:off x="664239" y="4256294"/>
            <a:ext cx="10863522" cy="715962"/>
          </a:xfrm>
        </p:spPr>
        <p:txBody>
          <a:bodyPr>
            <a:noAutofit/>
          </a:bodyPr>
          <a:lstStyle/>
          <a:p>
            <a:r>
              <a:rPr lang="en-US" sz="2800" dirty="0">
                <a:effectLst/>
                <a:latin typeface="Times New Roman" panose="02020603050405020304" pitchFamily="18" charset="0"/>
                <a:ea typeface="Segoe UI" panose="020B0502040204020203" pitchFamily="34" charset="0"/>
              </a:rPr>
              <a:t>Trong </a:t>
            </a:r>
            <a:r>
              <a:rPr lang="en-US" sz="2800" dirty="0" err="1">
                <a:effectLst/>
                <a:latin typeface="Times New Roman" panose="02020603050405020304" pitchFamily="18" charset="0"/>
                <a:ea typeface="Segoe UI" panose="020B0502040204020203" pitchFamily="34" charset="0"/>
              </a:rPr>
              <a:t>cuộc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bạn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máy</a:t>
            </a:r>
            <a:r>
              <a:rPr lang="en-US" sz="2800" dirty="0">
                <a:effectLst/>
                <a:latin typeface="Times New Roman" panose="02020603050405020304" pitchFamily="18" charset="0"/>
                <a:ea typeface="Segoe UI" panose="020B0502040204020203" pitchFamily="34" charset="0"/>
              </a:rPr>
              <a:t> bay hay </a:t>
            </a:r>
            <a:r>
              <a:rPr lang="en-US" sz="2800" dirty="0" err="1">
                <a:effectLst/>
                <a:latin typeface="Times New Roman" panose="02020603050405020304" pitchFamily="18" charset="0"/>
                <a:ea typeface="Segoe UI" panose="020B0502040204020203" pitchFamily="34" charset="0"/>
              </a:rPr>
              <a:t>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leo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núi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thường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gặp</a:t>
            </a:r>
            <a:r>
              <a:rPr lang="en-US" sz="2800" dirty="0">
                <a:effectLst/>
                <a:latin typeface="Times New Roman" panose="02020603050405020304" pitchFamily="18" charset="0"/>
                <a:ea typeface="Segoe UI" panose="020B0502040204020203" pitchFamily="34" charset="0"/>
              </a:rPr>
              <a:t> trường </a:t>
            </a:r>
            <a:r>
              <a:rPr lang="en-US" sz="2800" dirty="0" err="1">
                <a:effectLst/>
                <a:latin typeface="Times New Roman" panose="02020603050405020304" pitchFamily="18" charset="0"/>
                <a:ea typeface="Segoe UI" panose="020B0502040204020203" pitchFamily="34" charset="0"/>
              </a:rPr>
              <a:t>hợp</a:t>
            </a:r>
            <a:r>
              <a:rPr lang="en-US" sz="2800" dirty="0">
                <a:effectLst/>
                <a:latin typeface="Times New Roman" panose="02020603050405020304" pitchFamily="18" charset="0"/>
                <a:ea typeface="Segoe UI" panose="020B0502040204020203" pitchFamily="34" charset="0"/>
              </a:rPr>
              <a:t> tai </a:t>
            </a:r>
            <a:r>
              <a:rPr lang="en-US" sz="2800" dirty="0" err="1">
                <a:effectLst/>
                <a:latin typeface="Times New Roman" panose="02020603050405020304" pitchFamily="18" charset="0"/>
                <a:ea typeface="Segoe UI" panose="020B0502040204020203" pitchFamily="34" charset="0"/>
              </a:rPr>
              <a:t>bị</a:t>
            </a:r>
            <a:r>
              <a:rPr lang="en-US" sz="2800" dirty="0">
                <a:effectLst/>
                <a:latin typeface="Times New Roman" panose="02020603050405020304" pitchFamily="18" charset="0"/>
                <a:ea typeface="Segoe UI" panose="020B0502040204020203" pitchFamily="34" charset="0"/>
              </a:rPr>
              <a:t> ù, </a:t>
            </a:r>
            <a:r>
              <a:rPr lang="en-US" sz="2800" dirty="0" err="1">
                <a:effectLst/>
                <a:latin typeface="Times New Roman" panose="02020603050405020304" pitchFamily="18" charset="0"/>
                <a:ea typeface="Segoe UI" panose="020B0502040204020203" pitchFamily="34" charset="0"/>
              </a:rPr>
              <a:t>vây</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nguyên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gì</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tai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bạn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bị</a:t>
            </a:r>
            <a:r>
              <a:rPr lang="en-US" sz="2800" dirty="0">
                <a:effectLst/>
                <a:latin typeface="Times New Roman" panose="02020603050405020304" pitchFamily="18" charset="0"/>
                <a:ea typeface="Segoe UI" panose="020B0502040204020203" pitchFamily="34" charset="0"/>
              </a:rPr>
              <a:t> ù </a:t>
            </a:r>
            <a:r>
              <a:rPr lang="en-US" sz="2800" dirty="0" err="1">
                <a:effectLst/>
                <a:latin typeface="Times New Roman" panose="02020603050405020304" pitchFamily="18" charset="0"/>
                <a:ea typeface="Segoe UI" panose="020B0502040204020203" pitchFamily="34" charset="0"/>
              </a:rPr>
              <a:t>là</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endParaRPr lang="en-US" sz="2800" dirty="0"/>
          </a:p>
        </p:txBody>
      </p:sp>
      <p:pic>
        <p:nvPicPr>
          <p:cNvPr id="7" name="Picture 6">
            <a:extLst>
              <a:ext uri="{FF2B5EF4-FFF2-40B4-BE49-F238E27FC236}">
                <a16:creationId xmlns:a16="http://schemas.microsoft.com/office/drawing/2014/main" id="{B43FAE82-2068-CB3F-2546-774CC7050103}"/>
              </a:ext>
            </a:extLst>
          </p:cNvPr>
          <p:cNvPicPr>
            <a:picLocks noChangeAspect="1"/>
          </p:cNvPicPr>
          <p:nvPr/>
        </p:nvPicPr>
        <p:blipFill rotWithShape="1">
          <a:blip r:embed="rId3">
            <a:extLst>
              <a:ext uri="{28A0092B-C50C-407E-A947-70E740481C1C}">
                <a14:useLocalDpi xmlns:a14="http://schemas.microsoft.com/office/drawing/2010/main" val="0"/>
              </a:ext>
            </a:extLst>
          </a:blip>
          <a:srcRect t="6323"/>
          <a:stretch/>
        </p:blipFill>
        <p:spPr>
          <a:xfrm>
            <a:off x="664239" y="708009"/>
            <a:ext cx="5269382" cy="3293364"/>
          </a:xfrm>
          <a:prstGeom prst="rect">
            <a:avLst/>
          </a:prstGeom>
        </p:spPr>
      </p:pic>
      <p:pic>
        <p:nvPicPr>
          <p:cNvPr id="9" name="Picture 8">
            <a:extLst>
              <a:ext uri="{FF2B5EF4-FFF2-40B4-BE49-F238E27FC236}">
                <a16:creationId xmlns:a16="http://schemas.microsoft.com/office/drawing/2014/main" id="{970DFC91-4A62-777C-66D9-C1388EF19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4" y="708009"/>
            <a:ext cx="4976837" cy="3317891"/>
          </a:xfrm>
          <a:prstGeom prst="rect">
            <a:avLst/>
          </a:prstGeom>
        </p:spPr>
      </p:pic>
      <p:sp>
        <p:nvSpPr>
          <p:cNvPr id="13" name="Subtitle 10">
            <a:extLst>
              <a:ext uri="{FF2B5EF4-FFF2-40B4-BE49-F238E27FC236}">
                <a16:creationId xmlns:a16="http://schemas.microsoft.com/office/drawing/2014/main" id="{B7D1EFB5-D8B3-57CF-0C85-226D0EA48519}"/>
              </a:ext>
            </a:extLst>
          </p:cNvPr>
          <p:cNvSpPr txBox="1">
            <a:spLocks/>
          </p:cNvSpPr>
          <p:nvPr/>
        </p:nvSpPr>
        <p:spPr>
          <a:xfrm>
            <a:off x="664239" y="5315665"/>
            <a:ext cx="10863522" cy="7159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0070C0"/>
                </a:solidFill>
                <a:latin typeface="Times New Roman" panose="02020603050405020304" pitchFamily="18" charset="0"/>
                <a:ea typeface="Segoe UI" panose="020B0502040204020203" pitchFamily="34" charset="0"/>
              </a:rPr>
              <a:t>2. </a:t>
            </a:r>
            <a:r>
              <a:rPr lang="en-US" sz="2800" b="1" dirty="0" err="1">
                <a:solidFill>
                  <a:srgbClr val="0070C0"/>
                </a:solidFill>
                <a:latin typeface="Times New Roman" panose="02020603050405020304" pitchFamily="18" charset="0"/>
                <a:ea typeface="Segoe UI" panose="020B0502040204020203" pitchFamily="34" charset="0"/>
              </a:rPr>
              <a:t>Tìm</a:t>
            </a:r>
            <a:r>
              <a:rPr lang="en-US" sz="2800" b="1" dirty="0">
                <a:solidFill>
                  <a:srgbClr val="0070C0"/>
                </a:solidFill>
                <a:latin typeface="Times New Roman" panose="02020603050405020304" pitchFamily="18" charset="0"/>
                <a:ea typeface="Segoe UI" panose="020B0502040204020203" pitchFamily="34" charset="0"/>
              </a:rPr>
              <a:t> </a:t>
            </a:r>
            <a:r>
              <a:rPr lang="en-US" sz="2800" b="1" dirty="0" err="1">
                <a:solidFill>
                  <a:srgbClr val="0070C0"/>
                </a:solidFill>
                <a:latin typeface="Times New Roman" panose="02020603050405020304" pitchFamily="18" charset="0"/>
                <a:ea typeface="Segoe UI" panose="020B0502040204020203" pitchFamily="34" charset="0"/>
              </a:rPr>
              <a:t>hiểu</a:t>
            </a:r>
            <a:r>
              <a:rPr lang="en-US" sz="2800" b="1" dirty="0">
                <a:solidFill>
                  <a:srgbClr val="0070C0"/>
                </a:solidFill>
                <a:latin typeface="Times New Roman" panose="02020603050405020304" pitchFamily="18" charset="0"/>
                <a:ea typeface="Segoe UI" panose="020B0502040204020203" pitchFamily="34"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một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số</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ảnh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hưởng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không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khí</a:t>
            </a:r>
            <a:endParaRPr lang="en-US" sz="2800" b="1" dirty="0">
              <a:solidFill>
                <a:srgbClr val="0070C0"/>
              </a:solidFill>
            </a:endParaRPr>
          </a:p>
        </p:txBody>
      </p:sp>
    </p:spTree>
    <p:extLst>
      <p:ext uri="{BB962C8B-B14F-4D97-AF65-F5344CB8AC3E}">
        <p14:creationId xmlns:p14="http://schemas.microsoft.com/office/powerpoint/2010/main" val="178794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9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90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6D58F0-C572-28A0-1027-789902B56F23}"/>
              </a:ext>
            </a:extLst>
          </p:cNvPr>
          <p:cNvPicPr>
            <a:picLocks noChangeAspect="1"/>
          </p:cNvPicPr>
          <p:nvPr/>
        </p:nvPicPr>
        <p:blipFill rotWithShape="1">
          <a:blip r:embed="rId2">
            <a:extLst>
              <a:ext uri="{28A0092B-C50C-407E-A947-70E740481C1C}">
                <a14:useLocalDpi xmlns:a14="http://schemas.microsoft.com/office/drawing/2010/main" val="0"/>
              </a:ext>
            </a:extLst>
          </a:blip>
          <a:srcRect t="31203"/>
          <a:stretch/>
        </p:blipFill>
        <p:spPr>
          <a:xfrm>
            <a:off x="0" y="1264246"/>
            <a:ext cx="12215375" cy="5593754"/>
          </a:xfrm>
          <a:prstGeom prst="rect">
            <a:avLst/>
          </a:prstGeom>
        </p:spPr>
      </p:pic>
      <p:sp>
        <p:nvSpPr>
          <p:cNvPr id="2" name="Content Placeholder 1">
            <a:extLst>
              <a:ext uri="{FF2B5EF4-FFF2-40B4-BE49-F238E27FC236}">
                <a16:creationId xmlns:a16="http://schemas.microsoft.com/office/drawing/2014/main" id="{862AB22E-8ADE-CDE0-36A6-AB0E4C8894FE}"/>
              </a:ext>
            </a:extLst>
          </p:cNvPr>
          <p:cNvSpPr>
            <a:spLocks noGrp="1"/>
          </p:cNvSpPr>
          <p:nvPr>
            <p:ph idx="1"/>
          </p:nvPr>
        </p:nvSpPr>
        <p:spPr>
          <a:xfrm>
            <a:off x="1974525" y="5739108"/>
            <a:ext cx="9263744" cy="954107"/>
          </a:xfrm>
          <a:solidFill>
            <a:srgbClr val="00B050"/>
          </a:solidFill>
          <a:ln w="38100">
            <a:solidFill>
              <a:srgbClr val="FFFF00"/>
            </a:solidFill>
          </a:ln>
        </p:spPr>
        <p:txBody>
          <a:bodyPr>
            <a:noAutofit/>
          </a:bodyPr>
          <a:lstStyle/>
          <a:p>
            <a:pPr indent="0" algn="just">
              <a:lnSpc>
                <a:spcPct val="100000"/>
              </a:lnSpc>
              <a:spcAft>
                <a:spcPts val="600"/>
              </a:spcAft>
              <a:buNone/>
              <a:tabLst>
                <a:tab pos="504190" algn="l"/>
              </a:tabLst>
            </a:pP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Giải</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thích</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ứng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về</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không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khí</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trong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đời</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sống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ví</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như</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giác</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mút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bình</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xịt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tàu</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đệm</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khí</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8170C666-B167-7799-94B7-8BC76D66CF17}"/>
              </a:ext>
            </a:extLst>
          </p:cNvPr>
          <p:cNvSpPr txBox="1"/>
          <p:nvPr/>
        </p:nvSpPr>
        <p:spPr>
          <a:xfrm>
            <a:off x="0" y="716596"/>
            <a:ext cx="12192000" cy="547650"/>
          </a:xfrm>
          <a:prstGeom prst="rect">
            <a:avLst/>
          </a:prstGeom>
          <a:noFill/>
        </p:spPr>
        <p:txBody>
          <a:bodyPr wrap="square">
            <a:spAutoFit/>
          </a:bodyPr>
          <a:lstStyle/>
          <a:p>
            <a:pPr algn="ctr">
              <a:lnSpc>
                <a:spcPct val="115000"/>
              </a:lnSpc>
            </a:pP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(3 </a:t>
            </a:r>
            <a:r>
              <a:rPr lang="en-US" sz="2800" dirty="0" err="1">
                <a:effectLst/>
                <a:latin typeface="Times New Roman" panose="02020603050405020304" pitchFamily="18" charset="0"/>
                <a:ea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4" name="TextBox 3">
            <a:extLst>
              <a:ext uri="{FF2B5EF4-FFF2-40B4-BE49-F238E27FC236}">
                <a16:creationId xmlns:a16="http://schemas.microsoft.com/office/drawing/2014/main" id="{41E612CC-3A88-CE08-E661-61DDE0AC7E46}"/>
              </a:ext>
            </a:extLst>
          </p:cNvPr>
          <p:cNvSpPr txBox="1"/>
          <p:nvPr/>
        </p:nvSpPr>
        <p:spPr>
          <a:xfrm>
            <a:off x="3065906" y="1563469"/>
            <a:ext cx="7080982"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hiện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nghiệm</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khảo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sát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của</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lỏng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lên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vật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đặt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trong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Segoe UI" panose="020B0502040204020203" pitchFamily="34" charset="0"/>
                <a:cs typeface="Times New Roman" panose="02020603050405020304" pitchFamily="18" charset="0"/>
              </a:rPr>
              <a:t>lỏng</a:t>
            </a:r>
            <a:endPar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E28CFCC-1B14-463B-7B21-5DE344981694}"/>
              </a:ext>
            </a:extLst>
          </p:cNvPr>
          <p:cNvSpPr txBox="1"/>
          <p:nvPr/>
        </p:nvSpPr>
        <p:spPr>
          <a:xfrm>
            <a:off x="1694306" y="2607379"/>
            <a:ext cx="9824182"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Nêu</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vào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lỏng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sẽ</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lỏng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truyền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vẹn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theo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mọi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hướng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lấy</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minh</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họa</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B74412E2-15C5-62E2-F522-E170BF9345FE}"/>
              </a:ext>
            </a:extLst>
          </p:cNvPr>
          <p:cNvSpPr txBox="1"/>
          <p:nvPr/>
        </p:nvSpPr>
        <p:spPr>
          <a:xfrm>
            <a:off x="2177725" y="3651289"/>
            <a:ext cx="8857344"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hiện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nghiệm</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để</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chứng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tỏ</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tồn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tại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quyển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và</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này</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theo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mọi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phương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11" name="TextBox 10">
            <a:extLst>
              <a:ext uri="{FF2B5EF4-FFF2-40B4-BE49-F238E27FC236}">
                <a16:creationId xmlns:a16="http://schemas.microsoft.com/office/drawing/2014/main" id="{D4B79349-9F7C-27B4-AA75-02C03386AE19}"/>
              </a:ext>
            </a:extLst>
          </p:cNvPr>
          <p:cNvSpPr txBox="1"/>
          <p:nvPr/>
        </p:nvSpPr>
        <p:spPr>
          <a:xfrm>
            <a:off x="2933170" y="4695199"/>
            <a:ext cx="7346454"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Mô</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tả</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sự</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tạo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thành</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tiếng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động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trong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tai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chịu</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sự</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thay</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đổi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đột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ngột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12" name="TextBox 11">
            <a:extLst>
              <a:ext uri="{FF2B5EF4-FFF2-40B4-BE49-F238E27FC236}">
                <a16:creationId xmlns:a16="http://schemas.microsoft.com/office/drawing/2014/main" id="{45652B1B-DC24-59CE-1624-05B681F5922F}"/>
              </a:ext>
            </a:extLst>
          </p:cNvPr>
          <p:cNvSpPr txBox="1"/>
          <p:nvPr/>
        </p:nvSpPr>
        <p:spPr>
          <a:xfrm>
            <a:off x="534189" y="1189863"/>
            <a:ext cx="1670650" cy="523220"/>
          </a:xfrm>
          <a:prstGeom prst="rect">
            <a:avLst/>
          </a:prstGeom>
          <a:noFill/>
        </p:spPr>
        <p:txBody>
          <a:bodyPr wrap="non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Mục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tiêu</a:t>
            </a:r>
            <a:r>
              <a:rPr lang="en-US" sz="2800" b="1" dirty="0">
                <a:solidFill>
                  <a:schemeClr val="bg1"/>
                </a:solidFill>
                <a:latin typeface="Times New Roman" panose="02020603050405020304" pitchFamily="18" charset="0"/>
                <a:cs typeface="Times New Roman" panose="02020603050405020304" pitchFamily="18" charset="0"/>
              </a:rPr>
              <a:t>:</a:t>
            </a:r>
          </a:p>
        </p:txBody>
      </p:sp>
      <p:grpSp>
        <p:nvGrpSpPr>
          <p:cNvPr id="14" name="Group 13">
            <a:extLst>
              <a:ext uri="{FF2B5EF4-FFF2-40B4-BE49-F238E27FC236}">
                <a16:creationId xmlns:a16="http://schemas.microsoft.com/office/drawing/2014/main" id="{94041B81-A689-D6CB-0DAD-E328E35047E3}"/>
              </a:ext>
            </a:extLst>
          </p:cNvPr>
          <p:cNvGrpSpPr/>
          <p:nvPr/>
        </p:nvGrpSpPr>
        <p:grpSpPr>
          <a:xfrm>
            <a:off x="667657" y="1713083"/>
            <a:ext cx="838200" cy="4922177"/>
            <a:chOff x="667657" y="1713083"/>
            <a:chExt cx="838200" cy="4922177"/>
          </a:xfrm>
        </p:grpSpPr>
        <p:sp>
          <p:nvSpPr>
            <p:cNvPr id="13" name="Oval 12">
              <a:extLst>
                <a:ext uri="{FF2B5EF4-FFF2-40B4-BE49-F238E27FC236}">
                  <a16:creationId xmlns:a16="http://schemas.microsoft.com/office/drawing/2014/main" id="{9326947A-6B1D-8B7E-16BB-5DC15EF3CFCA}"/>
                </a:ext>
              </a:extLst>
            </p:cNvPr>
            <p:cNvSpPr/>
            <p:nvPr/>
          </p:nvSpPr>
          <p:spPr>
            <a:xfrm>
              <a:off x="667658" y="1713083"/>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B050"/>
                  </a:solidFill>
                  <a:latin typeface="Times New Roman" panose="02020603050405020304" pitchFamily="18" charset="0"/>
                  <a:cs typeface="Times New Roman" panose="02020603050405020304" pitchFamily="18" charset="0"/>
                </a:rPr>
                <a:t>1</a:t>
              </a:r>
            </a:p>
          </p:txBody>
        </p:sp>
        <p:sp>
          <p:nvSpPr>
            <p:cNvPr id="3" name="Oval 2">
              <a:extLst>
                <a:ext uri="{FF2B5EF4-FFF2-40B4-BE49-F238E27FC236}">
                  <a16:creationId xmlns:a16="http://schemas.microsoft.com/office/drawing/2014/main" id="{98A45D7D-C892-A40F-CAA7-7EAD414C7C69}"/>
                </a:ext>
              </a:extLst>
            </p:cNvPr>
            <p:cNvSpPr/>
            <p:nvPr/>
          </p:nvSpPr>
          <p:spPr>
            <a:xfrm>
              <a:off x="667658" y="2734078"/>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id="{7D348609-F4E9-65CB-2BA3-0073D2CCCCB7}"/>
                </a:ext>
              </a:extLst>
            </p:cNvPr>
            <p:cNvSpPr/>
            <p:nvPr/>
          </p:nvSpPr>
          <p:spPr>
            <a:xfrm>
              <a:off x="667658" y="3755073"/>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3</a:t>
              </a:r>
            </a:p>
          </p:txBody>
        </p:sp>
        <p:sp>
          <p:nvSpPr>
            <p:cNvPr id="8" name="Oval 7">
              <a:extLst>
                <a:ext uri="{FF2B5EF4-FFF2-40B4-BE49-F238E27FC236}">
                  <a16:creationId xmlns:a16="http://schemas.microsoft.com/office/drawing/2014/main" id="{9B3A28A6-36AF-D865-00B0-9B72DB4B390C}"/>
                </a:ext>
              </a:extLst>
            </p:cNvPr>
            <p:cNvSpPr/>
            <p:nvPr/>
          </p:nvSpPr>
          <p:spPr>
            <a:xfrm>
              <a:off x="667658" y="4776068"/>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4</a:t>
              </a:r>
            </a:p>
          </p:txBody>
        </p:sp>
        <p:sp>
          <p:nvSpPr>
            <p:cNvPr id="10" name="Oval 9">
              <a:extLst>
                <a:ext uri="{FF2B5EF4-FFF2-40B4-BE49-F238E27FC236}">
                  <a16:creationId xmlns:a16="http://schemas.microsoft.com/office/drawing/2014/main" id="{1996669C-52B7-E45C-AC67-514CF4108ED3}"/>
                </a:ext>
              </a:extLst>
            </p:cNvPr>
            <p:cNvSpPr/>
            <p:nvPr/>
          </p:nvSpPr>
          <p:spPr>
            <a:xfrm>
              <a:off x="667657" y="5797061"/>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5</a:t>
              </a:r>
            </a:p>
          </p:txBody>
        </p:sp>
      </p:grpSp>
    </p:spTree>
    <p:extLst>
      <p:ext uri="{BB962C8B-B14F-4D97-AF65-F5344CB8AC3E}">
        <p14:creationId xmlns:p14="http://schemas.microsoft.com/office/powerpoint/2010/main" val="241438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barn(outVertical)">
                                      <p:cBhvr>
                                        <p:cTn id="11" dur="500"/>
                                        <p:tgtEl>
                                          <p:spTgt spid="2">
                                            <p:bg/>
                                          </p:spTgt>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outVertical)">
                                      <p:cBhvr>
                                        <p:cTn id="14" dur="500"/>
                                        <p:tgtEl>
                                          <p:spTgt spid="2">
                                            <p:txEl>
                                              <p:pRg st="0" end="0"/>
                                            </p:txEl>
                                          </p:spTgt>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4" grpId="0" animBg="1"/>
      <p:bldP spid="7"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CDD9B4-6D36-4F26-B9C6-7481993B0275}"/>
              </a:ext>
            </a:extLst>
          </p:cNvPr>
          <p:cNvSpPr>
            <a:spLocks noGrp="1"/>
          </p:cNvSpPr>
          <p:nvPr>
            <p:ph type="body" sz="half" idx="2"/>
          </p:nvPr>
        </p:nvSpPr>
        <p:spPr>
          <a:xfrm>
            <a:off x="620485" y="1319788"/>
            <a:ext cx="10986495" cy="2293568"/>
          </a:xfrm>
        </p:spPr>
        <p:txBody>
          <a:bodyPr>
            <a:noAutofit/>
          </a:bodyPr>
          <a:lstStyle/>
          <a:p>
            <a:pPr algn="just">
              <a:lnSpc>
                <a:spcPct val="100000"/>
              </a:lnSpc>
            </a:pPr>
            <a:r>
              <a:rPr lang="en-US" sz="2800" dirty="0">
                <a:effectLst/>
                <a:latin typeface="Times New Roman" panose="02020603050405020304" pitchFamily="18" charset="0"/>
                <a:ea typeface="Arial" panose="020B0604020202020204" pitchFamily="34" charset="0"/>
              </a:rPr>
              <a:t>+ HS </a:t>
            </a:r>
            <a:r>
              <a:rPr lang="en-US" sz="2800" dirty="0" err="1">
                <a:effectLst/>
                <a:latin typeface="Times New Roman" panose="02020603050405020304" pitchFamily="18" charset="0"/>
                <a:ea typeface="Arial" panose="020B0604020202020204" pitchFamily="34" charset="0"/>
              </a:rPr>
              <a:t>hoạt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cặp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đôi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hình</a:t>
            </a:r>
            <a:r>
              <a:rPr lang="en-US" sz="2800" dirty="0">
                <a:effectLst/>
                <a:latin typeface="Times New Roman" panose="02020603050405020304" pitchFamily="18" charset="0"/>
                <a:ea typeface="Calibri" panose="020F0502020204030204" pitchFamily="34" charset="0"/>
              </a:rPr>
              <a:t> 16.9, 16.10, 16.11, 16.12 </a:t>
            </a:r>
            <a:endParaRPr lang="en-US" sz="2800" dirty="0">
              <a:latin typeface="Arial" panose="020B0604020202020204" pitchFamily="34" charset="0"/>
              <a:ea typeface="Calibri" panose="020F0502020204030204" pitchFamily="34" charset="0"/>
            </a:endParaRPr>
          </a:p>
          <a:p>
            <a:pPr algn="just">
              <a:lnSpc>
                <a:spcPct val="100000"/>
              </a:lnSpc>
            </a:pPr>
            <a:r>
              <a:rPr lang="en-US" sz="2800" dirty="0" err="1">
                <a:effectLst/>
                <a:latin typeface="Times New Roman" panose="02020603050405020304" pitchFamily="18" charset="0"/>
                <a:ea typeface="Arial" panose="020B0604020202020204" pitchFamily="34" charset="0"/>
              </a:rPr>
              <a:t>Trả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câu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hỏi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sau</a:t>
            </a:r>
            <a:r>
              <a:rPr lang="en-US" sz="2800" dirty="0">
                <a:effectLst/>
                <a:latin typeface="Times New Roman" panose="02020603050405020304" pitchFamily="18" charset="0"/>
                <a:ea typeface="Arial" panose="020B0604020202020204" pitchFamily="34" charset="0"/>
              </a:rPr>
              <a:t>:</a:t>
            </a:r>
            <a:endParaRPr lang="vi-VN" sz="2800" dirty="0">
              <a:latin typeface="Arial" panose="020B0604020202020204" pitchFamily="34" charset="0"/>
              <a:ea typeface="Arial" panose="020B0604020202020204" pitchFamily="34" charset="0"/>
            </a:endParaRPr>
          </a:p>
          <a:p>
            <a:pPr algn="just">
              <a:lnSpc>
                <a:spcPct val="115000"/>
              </a:lnSpc>
            </a:pPr>
            <a:r>
              <a:rPr lang="vi-VN" sz="2800" dirty="0">
                <a:latin typeface="Times New Roman" panose="02020603050405020304" pitchFamily="18" charset="0"/>
                <a:ea typeface="Arial" panose="020B0604020202020204" pitchFamily="34" charset="0"/>
              </a:rPr>
              <a:t>1.</a:t>
            </a:r>
            <a:r>
              <a:rPr lang="en-US" sz="2800" dirty="0">
                <a:effectLst/>
                <a:latin typeface="Times New Roman" panose="02020603050405020304" pitchFamily="18" charset="0"/>
                <a:ea typeface="Arial" panose="020B0604020202020204" pitchFamily="34" charset="0"/>
              </a:rPr>
              <a:t> Em </a:t>
            </a:r>
            <a:r>
              <a:rPr lang="en-US" sz="2800" dirty="0" err="1">
                <a:effectLst/>
                <a:latin typeface="Times New Roman" panose="02020603050405020304" pitchFamily="18" charset="0"/>
                <a:ea typeface="Arial" panose="020B0604020202020204" pitchFamily="34" charset="0"/>
              </a:rPr>
              <a:t>hãy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tìm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tượng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sự</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tạo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thành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ngột</a:t>
            </a: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p:txBody>
      </p:sp>
      <p:pic>
        <p:nvPicPr>
          <p:cNvPr id="3" name="Picture 2">
            <a:extLst>
              <a:ext uri="{FF2B5EF4-FFF2-40B4-BE49-F238E27FC236}">
                <a16:creationId xmlns:a16="http://schemas.microsoft.com/office/drawing/2014/main" id="{DBF3DBA2-0FE5-812F-BA26-CA7F8C29E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5729" y="2175579"/>
            <a:ext cx="5729510" cy="4586749"/>
          </a:xfrm>
          <a:prstGeom prst="rect">
            <a:avLst/>
          </a:prstGeom>
        </p:spPr>
      </p:pic>
      <p:sp>
        <p:nvSpPr>
          <p:cNvPr id="6" name="TextBox 5">
            <a:extLst>
              <a:ext uri="{FF2B5EF4-FFF2-40B4-BE49-F238E27FC236}">
                <a16:creationId xmlns:a16="http://schemas.microsoft.com/office/drawing/2014/main" id="{22F7ACF9-BAF5-3EE9-26F6-313D856C6269}"/>
              </a:ext>
            </a:extLst>
          </p:cNvPr>
          <p:cNvSpPr txBox="1"/>
          <p:nvPr/>
        </p:nvSpPr>
        <p:spPr>
          <a:xfrm>
            <a:off x="620485" y="3613356"/>
            <a:ext cx="6098458" cy="3025252"/>
          </a:xfrm>
          <a:prstGeom prst="rect">
            <a:avLst/>
          </a:prstGeom>
          <a:noFill/>
        </p:spPr>
        <p:txBody>
          <a:bodyPr wrap="square">
            <a:spAutoFit/>
          </a:bodyPr>
          <a:lstStyle/>
          <a:p>
            <a:pPr algn="just">
              <a:lnSpc>
                <a:spcPct val="115000"/>
              </a:lnSpc>
            </a:pPr>
            <a:r>
              <a:rPr lang="vi-VN" sz="2800" dirty="0">
                <a:effectLst/>
                <a:latin typeface="Times New Roman" panose="02020603050405020304" pitchFamily="18" charset="0"/>
                <a:ea typeface="Arial" panose="020B0604020202020204" pitchFamily="34" charset="0"/>
              </a:rPr>
              <a:t>2.</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Tìm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thêm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mút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nó</a:t>
            </a: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p>
            <a:pPr algn="just">
              <a:lnSpc>
                <a:spcPct val="115000"/>
              </a:lnSpc>
            </a:pPr>
            <a:r>
              <a:rPr lang="vi-VN" sz="2800" dirty="0">
                <a:effectLst/>
                <a:latin typeface="Times New Roman" panose="02020603050405020304" pitchFamily="18" charset="0"/>
                <a:ea typeface="Arial" panose="020B0604020202020204" pitchFamily="34" charset="0"/>
              </a:rPr>
              <a:t>3.</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Hãy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tìm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những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theo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nguyên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lý</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xịt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chúng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được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việc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gì</a:t>
            </a:r>
            <a:r>
              <a:rPr lang="en-US" sz="2800" dirty="0">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020656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CDD9B4-6D36-4F26-B9C6-7481993B0275}"/>
              </a:ext>
            </a:extLst>
          </p:cNvPr>
          <p:cNvSpPr>
            <a:spLocks noGrp="1"/>
          </p:cNvSpPr>
          <p:nvPr>
            <p:ph type="body" sz="half" idx="2"/>
          </p:nvPr>
        </p:nvSpPr>
        <p:spPr>
          <a:xfrm>
            <a:off x="544285" y="1319788"/>
            <a:ext cx="10959457" cy="457199"/>
          </a:xfrm>
        </p:spPr>
        <p:txBody>
          <a:bodyPr>
            <a:noAutofit/>
          </a:bodyPr>
          <a:lstStyle/>
          <a:p>
            <a:pPr algn="just">
              <a:lnSpc>
                <a:spcPct val="100000"/>
              </a:lnSpc>
            </a:pPr>
            <a:r>
              <a:rPr lang="en-US" sz="2800" dirty="0">
                <a:effectLst/>
                <a:latin typeface="Times New Roman" panose="02020603050405020304" pitchFamily="18" charset="0"/>
                <a:ea typeface="Arial" panose="020B0604020202020204" pitchFamily="34" charset="0"/>
              </a:rPr>
              <a:t>+ </a:t>
            </a:r>
            <a:r>
              <a:rPr lang="vi-VN" sz="2800" dirty="0">
                <a:effectLst/>
                <a:latin typeface="Times New Roman" panose="02020603050405020304" pitchFamily="18" charset="0"/>
                <a:ea typeface="Arial" panose="020B0604020202020204" pitchFamily="34" charset="0"/>
              </a:rPr>
              <a:t>H</a:t>
            </a:r>
            <a:r>
              <a:rPr lang="en-US" sz="2800" dirty="0" err="1">
                <a:effectLst/>
                <a:latin typeface="Times New Roman" panose="02020603050405020304" pitchFamily="18" charset="0"/>
                <a:ea typeface="Arial" panose="020B0604020202020204" pitchFamily="34" charset="0"/>
              </a:rPr>
              <a:t>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cặp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đôi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hình</a:t>
            </a:r>
            <a:r>
              <a:rPr lang="vi-VN" sz="2800" dirty="0">
                <a:latin typeface="Arial" panose="020B0604020202020204" pitchFamily="34"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16.9, </a:t>
            </a:r>
            <a:r>
              <a:rPr lang="vi-VN" sz="2800" dirty="0">
                <a:effectLst/>
                <a:latin typeface="Times New Roman" panose="02020603050405020304" pitchFamily="18" charset="0"/>
                <a:ea typeface="Calibri" panose="020F0502020204030204" pitchFamily="34" charset="0"/>
              </a:rPr>
              <a:t>10, 11, 12 </a:t>
            </a:r>
            <a:r>
              <a:rPr lang="en-US" sz="2800" dirty="0" err="1">
                <a:effectLst/>
                <a:latin typeface="Times New Roman" panose="02020603050405020304" pitchFamily="18" charset="0"/>
                <a:ea typeface="Arial" panose="020B0604020202020204" pitchFamily="34" charset="0"/>
              </a:rPr>
              <a:t>Trả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câu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hỏi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sau</a:t>
            </a:r>
            <a:r>
              <a:rPr lang="en-US" sz="2800" dirty="0">
                <a:effectLst/>
                <a:latin typeface="Times New Roman" panose="02020603050405020304" pitchFamily="18" charset="0"/>
                <a:ea typeface="Arial" panose="020B0604020202020204" pitchFamily="34" charset="0"/>
              </a:rPr>
              <a:t>:</a:t>
            </a:r>
            <a:endParaRPr lang="vi-VN" sz="2800" dirty="0">
              <a:latin typeface="Arial" panose="020B0604020202020204" pitchFamily="34" charset="0"/>
              <a:ea typeface="Arial" panose="020B0604020202020204" pitchFamily="34" charset="0"/>
            </a:endParaRPr>
          </a:p>
        </p:txBody>
      </p:sp>
      <p:pic>
        <p:nvPicPr>
          <p:cNvPr id="14" name="Picture 13">
            <a:extLst>
              <a:ext uri="{FF2B5EF4-FFF2-40B4-BE49-F238E27FC236}">
                <a16:creationId xmlns:a16="http://schemas.microsoft.com/office/drawing/2014/main" id="{10EAE22F-76EA-0B0A-4011-EFEAAE656D89}"/>
              </a:ext>
            </a:extLst>
          </p:cNvPr>
          <p:cNvPicPr>
            <a:picLocks noChangeAspect="1"/>
          </p:cNvPicPr>
          <p:nvPr/>
        </p:nvPicPr>
        <p:blipFill>
          <a:blip r:embed="rId2"/>
          <a:stretch>
            <a:fillRect/>
          </a:stretch>
        </p:blipFill>
        <p:spPr>
          <a:xfrm>
            <a:off x="8779281" y="1776987"/>
            <a:ext cx="3247619" cy="4752381"/>
          </a:xfrm>
          <a:prstGeom prst="rect">
            <a:avLst/>
          </a:prstGeom>
        </p:spPr>
      </p:pic>
      <p:pic>
        <p:nvPicPr>
          <p:cNvPr id="15" name="Picture 14">
            <a:extLst>
              <a:ext uri="{FF2B5EF4-FFF2-40B4-BE49-F238E27FC236}">
                <a16:creationId xmlns:a16="http://schemas.microsoft.com/office/drawing/2014/main" id="{AFC9CB5A-5640-5478-AD5E-2D08F81B93BC}"/>
              </a:ext>
            </a:extLst>
          </p:cNvPr>
          <p:cNvPicPr>
            <a:picLocks noChangeAspect="1"/>
          </p:cNvPicPr>
          <p:nvPr/>
        </p:nvPicPr>
        <p:blipFill>
          <a:blip r:embed="rId3"/>
          <a:stretch>
            <a:fillRect/>
          </a:stretch>
        </p:blipFill>
        <p:spPr>
          <a:xfrm>
            <a:off x="4114573" y="2566356"/>
            <a:ext cx="4318912" cy="3173642"/>
          </a:xfrm>
          <a:prstGeom prst="rect">
            <a:avLst/>
          </a:prstGeom>
        </p:spPr>
      </p:pic>
      <p:pic>
        <p:nvPicPr>
          <p:cNvPr id="2" name="Picture 1">
            <a:extLst>
              <a:ext uri="{FF2B5EF4-FFF2-40B4-BE49-F238E27FC236}">
                <a16:creationId xmlns:a16="http://schemas.microsoft.com/office/drawing/2014/main" id="{DDABDD2F-0D98-8EE5-60E5-64CE8B44CC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7795" y="4837471"/>
            <a:ext cx="2736035" cy="2190328"/>
          </a:xfrm>
          <a:prstGeom prst="rect">
            <a:avLst/>
          </a:prstGeom>
        </p:spPr>
      </p:pic>
      <p:pic>
        <p:nvPicPr>
          <p:cNvPr id="16" name="Picture 15">
            <a:extLst>
              <a:ext uri="{FF2B5EF4-FFF2-40B4-BE49-F238E27FC236}">
                <a16:creationId xmlns:a16="http://schemas.microsoft.com/office/drawing/2014/main" id="{8792AB52-1F3A-213A-0397-33335336CBD9}"/>
              </a:ext>
            </a:extLst>
          </p:cNvPr>
          <p:cNvPicPr>
            <a:picLocks noChangeAspect="1"/>
          </p:cNvPicPr>
          <p:nvPr/>
        </p:nvPicPr>
        <p:blipFill>
          <a:blip r:embed="rId5"/>
          <a:stretch>
            <a:fillRect/>
          </a:stretch>
        </p:blipFill>
        <p:spPr>
          <a:xfrm>
            <a:off x="140389" y="2021172"/>
            <a:ext cx="3662372" cy="3517040"/>
          </a:xfrm>
          <a:prstGeom prst="rect">
            <a:avLst/>
          </a:prstGeom>
        </p:spPr>
      </p:pic>
    </p:spTree>
    <p:extLst>
      <p:ext uri="{BB962C8B-B14F-4D97-AF65-F5344CB8AC3E}">
        <p14:creationId xmlns:p14="http://schemas.microsoft.com/office/powerpoint/2010/main" val="2728267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07FAE0-AD01-94E2-4001-99F848213856}"/>
              </a:ext>
            </a:extLst>
          </p:cNvPr>
          <p:cNvSpPr>
            <a:spLocks noGrp="1"/>
          </p:cNvSpPr>
          <p:nvPr>
            <p:ph type="body" sz="half" idx="2"/>
          </p:nvPr>
        </p:nvSpPr>
        <p:spPr>
          <a:xfrm>
            <a:off x="620485" y="1167387"/>
            <a:ext cx="11060237" cy="2261613"/>
          </a:xfrm>
        </p:spPr>
        <p:txBody>
          <a:bodyPr>
            <a:noAutofit/>
          </a:bodyPr>
          <a:lstStyle/>
          <a:p>
            <a:pPr algn="just">
              <a:lnSpc>
                <a:spcPct val="100000"/>
              </a:lnSpc>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ô </a:t>
            </a:r>
            <a:r>
              <a:rPr lang="en-US" sz="2800" dirty="0" err="1">
                <a:effectLst/>
                <a:latin typeface="Times New Roman" panose="02020603050405020304" pitchFamily="18" charset="0"/>
                <a:ea typeface="Arial" panose="020B0604020202020204" pitchFamily="34" charset="0"/>
              </a:rPr>
              <a:t>tô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phóng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nhanh</a:t>
            </a:r>
            <a:r>
              <a:rPr lang="en-US" sz="2800" dirty="0">
                <a:effectLst/>
                <a:latin typeface="Times New Roman" panose="02020603050405020304" pitchFamily="18" charset="0"/>
                <a:ea typeface="Arial" panose="020B0604020202020204" pitchFamily="34" charset="0"/>
              </a:rPr>
              <a:t>, hay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thang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xuống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đều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gây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chứng</a:t>
            </a:r>
            <a:r>
              <a:rPr lang="en-US" sz="2800" dirty="0">
                <a:effectLst/>
                <a:latin typeface="Times New Roman" panose="02020603050405020304" pitchFamily="18" charset="0"/>
                <a:ea typeface="Arial" panose="020B0604020202020204" pitchFamily="34" charset="0"/>
              </a:rPr>
              <a:t> ù tai.</a:t>
            </a:r>
            <a:endParaRPr lang="en-US" sz="2800" dirty="0">
              <a:effectLst/>
              <a:latin typeface="Arial" panose="020B0604020202020204" pitchFamily="34" charset="0"/>
              <a:ea typeface="Arial" panose="020B0604020202020204" pitchFamily="34" charset="0"/>
            </a:endParaRPr>
          </a:p>
        </p:txBody>
      </p:sp>
      <p:pic>
        <p:nvPicPr>
          <p:cNvPr id="7" name="Picture 6">
            <a:extLst>
              <a:ext uri="{FF2B5EF4-FFF2-40B4-BE49-F238E27FC236}">
                <a16:creationId xmlns:a16="http://schemas.microsoft.com/office/drawing/2014/main" id="{C9479E3A-66D5-2F93-212D-CD095E42B490}"/>
              </a:ext>
            </a:extLst>
          </p:cNvPr>
          <p:cNvPicPr>
            <a:picLocks noChangeAspect="1"/>
          </p:cNvPicPr>
          <p:nvPr/>
        </p:nvPicPr>
        <p:blipFill rotWithShape="1">
          <a:blip r:embed="rId2"/>
          <a:srcRect b="16593"/>
          <a:stretch/>
        </p:blipFill>
        <p:spPr>
          <a:xfrm>
            <a:off x="6454464" y="2298192"/>
            <a:ext cx="5358989" cy="4292435"/>
          </a:xfrm>
          <a:prstGeom prst="rect">
            <a:avLst/>
          </a:prstGeom>
        </p:spPr>
      </p:pic>
      <p:sp>
        <p:nvSpPr>
          <p:cNvPr id="11" name="TextBox 10">
            <a:extLst>
              <a:ext uri="{FF2B5EF4-FFF2-40B4-BE49-F238E27FC236}">
                <a16:creationId xmlns:a16="http://schemas.microsoft.com/office/drawing/2014/main" id="{AEABE658-A920-0754-C3FB-2AA15868EE69}"/>
              </a:ext>
            </a:extLst>
          </p:cNvPr>
          <p:cNvSpPr txBox="1"/>
          <p:nvPr/>
        </p:nvSpPr>
        <p:spPr>
          <a:xfrm>
            <a:off x="620485" y="2665361"/>
            <a:ext cx="6001540" cy="3025252"/>
          </a:xfrm>
          <a:prstGeom prst="rect">
            <a:avLst/>
          </a:prstGeom>
          <a:noFill/>
        </p:spPr>
        <p:txBody>
          <a:bodyPr wrap="square">
            <a:spAutoFit/>
          </a:bodyPr>
          <a:lstStyle/>
          <a:p>
            <a:pPr algn="just">
              <a:lnSpc>
                <a:spcPct val="115000"/>
              </a:lnSpc>
            </a:pP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Khi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thì</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vòi</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thường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ứng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kịp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cân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bằng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hai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màng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nhĩ</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khiến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màng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nhĩ</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bị</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đẩy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phía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nhỏ</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hơn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gây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chứng</a:t>
            </a:r>
            <a:r>
              <a:rPr lang="en-US" sz="2800" dirty="0">
                <a:effectLst/>
                <a:latin typeface="Times New Roman" panose="02020603050405020304" pitchFamily="18" charset="0"/>
                <a:ea typeface="Arial" panose="020B0604020202020204" pitchFamily="34" charset="0"/>
              </a:rPr>
              <a:t> ù tai..</a:t>
            </a:r>
            <a:endParaRPr lang="en-US" sz="2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058783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07FAE0-AD01-94E2-4001-99F848213856}"/>
              </a:ext>
            </a:extLst>
          </p:cNvPr>
          <p:cNvSpPr>
            <a:spLocks noGrp="1"/>
          </p:cNvSpPr>
          <p:nvPr>
            <p:ph type="body" sz="half" idx="2"/>
          </p:nvPr>
        </p:nvSpPr>
        <p:spPr>
          <a:xfrm>
            <a:off x="620486" y="2167125"/>
            <a:ext cx="7159400" cy="4115376"/>
          </a:xfrm>
        </p:spPr>
        <p:txBody>
          <a:bodyPr>
            <a:noAutofit/>
          </a:bodyPr>
          <a:lstStyle/>
          <a:p>
            <a:pPr algn="just">
              <a:lnSpc>
                <a:spcPct val="100000"/>
              </a:lnSpc>
            </a:pPr>
            <a:r>
              <a:rPr lang="vi-VN" sz="2600" dirty="0">
                <a:effectLst/>
                <a:latin typeface="Times New Roman" panose="02020603050405020304" pitchFamily="18" charset="0"/>
                <a:ea typeface="Arial" panose="020B0604020202020204" pitchFamily="34" charset="0"/>
              </a:rPr>
              <a:t>+ Giải thích: Ta ấn giác mút trên một bề mặt bất kỳ, lượng không khí bên trong của giác bị đẩy ra bên ngoài. </a:t>
            </a:r>
            <a:endParaRPr lang="en-US" sz="2600" dirty="0">
              <a:effectLst/>
              <a:latin typeface="Arial" panose="020B0604020202020204" pitchFamily="34" charset="0"/>
              <a:ea typeface="Arial" panose="020B0604020202020204" pitchFamily="34" charset="0"/>
            </a:endParaRPr>
          </a:p>
          <a:p>
            <a:pPr algn="just">
              <a:lnSpc>
                <a:spcPct val="100000"/>
              </a:lnSpc>
            </a:pPr>
            <a:r>
              <a:rPr lang="vi-VN" sz="2600" dirty="0">
                <a:effectLst/>
                <a:latin typeface="Times New Roman" panose="02020603050405020304" pitchFamily="18" charset="0"/>
                <a:ea typeface="Arial" panose="020B0604020202020204" pitchFamily="34" charset="0"/>
              </a:rPr>
              <a:t>+ Mặt trong của giác bị triệt tiêu áp lực, tạo thành không gian chân không. Tuy nhiên, bên ngoài núm cao su này vẫn có một áp lực nhất định, gây ra sự chênh lệch áp suất bên trong và bên ngoài giác. Từ đó khiến cho núm hút và dính chặt hơn lên bề mặt.</a:t>
            </a:r>
            <a:endParaRPr lang="en-US" sz="2600" dirty="0">
              <a:effectLst/>
              <a:latin typeface="Arial" panose="020B0604020202020204" pitchFamily="34" charset="0"/>
              <a:ea typeface="Arial" panose="020B0604020202020204" pitchFamily="34" charset="0"/>
            </a:endParaRPr>
          </a:p>
          <a:p>
            <a:pPr algn="just">
              <a:lnSpc>
                <a:spcPct val="100000"/>
              </a:lnSpc>
            </a:pPr>
            <a:r>
              <a:rPr lang="vi-VN" sz="2600" dirty="0">
                <a:effectLst/>
                <a:latin typeface="Times New Roman" panose="02020603050405020304" pitchFamily="18" charset="0"/>
                <a:ea typeface="Arial" panose="020B0604020202020204" pitchFamily="34" charset="0"/>
              </a:rPr>
              <a:t>+ Khi ta kéo núm ra, không khí tràn vào lấp đầy không gian chân không của giác, gây ra tiếng “bật” có thể nghe thấy được.</a:t>
            </a:r>
            <a:endParaRPr lang="en-US" sz="2600" dirty="0">
              <a:effectLst/>
              <a:latin typeface="Arial" panose="020B0604020202020204" pitchFamily="34" charset="0"/>
              <a:ea typeface="Arial" panose="020B0604020202020204" pitchFamily="34" charset="0"/>
            </a:endParaRPr>
          </a:p>
        </p:txBody>
      </p:sp>
      <p:pic>
        <p:nvPicPr>
          <p:cNvPr id="6" name="Picture 5">
            <a:extLst>
              <a:ext uri="{FF2B5EF4-FFF2-40B4-BE49-F238E27FC236}">
                <a16:creationId xmlns:a16="http://schemas.microsoft.com/office/drawing/2014/main" id="{51DDBFEF-34F2-FBAD-EA9C-C29D85687744}"/>
              </a:ext>
            </a:extLst>
          </p:cNvPr>
          <p:cNvPicPr>
            <a:picLocks noChangeAspect="1"/>
          </p:cNvPicPr>
          <p:nvPr/>
        </p:nvPicPr>
        <p:blipFill rotWithShape="1">
          <a:blip r:embed="rId2"/>
          <a:srcRect r="8070"/>
          <a:stretch/>
        </p:blipFill>
        <p:spPr>
          <a:xfrm>
            <a:off x="7779886" y="3059677"/>
            <a:ext cx="4195804" cy="3353814"/>
          </a:xfrm>
          <a:prstGeom prst="rect">
            <a:avLst/>
          </a:prstGeom>
        </p:spPr>
      </p:pic>
      <p:sp>
        <p:nvSpPr>
          <p:cNvPr id="4" name="TextBox 3">
            <a:extLst>
              <a:ext uri="{FF2B5EF4-FFF2-40B4-BE49-F238E27FC236}">
                <a16:creationId xmlns:a16="http://schemas.microsoft.com/office/drawing/2014/main" id="{D750A68F-40A7-25A9-8A78-97520DCAA00D}"/>
              </a:ext>
            </a:extLst>
          </p:cNvPr>
          <p:cNvSpPr txBox="1"/>
          <p:nvPr/>
        </p:nvSpPr>
        <p:spPr>
          <a:xfrm>
            <a:off x="620486" y="1274573"/>
            <a:ext cx="11355204" cy="892552"/>
          </a:xfrm>
          <a:prstGeom prst="rect">
            <a:avLst/>
          </a:prstGeom>
          <a:noFill/>
        </p:spPr>
        <p:txBody>
          <a:bodyPr wrap="square">
            <a:spAutoFit/>
          </a:bodyPr>
          <a:lstStyle/>
          <a:p>
            <a:pPr algn="just">
              <a:lnSpc>
                <a:spcPct val="100000"/>
              </a:lnSpc>
            </a:pPr>
            <a:r>
              <a:rPr lang="en-US" sz="2600" dirty="0" err="1">
                <a:effectLst/>
                <a:latin typeface="Times New Roman" panose="02020603050405020304" pitchFamily="18" charset="0"/>
                <a:ea typeface="Arial" panose="020B0604020202020204" pitchFamily="34" charset="0"/>
              </a:rPr>
              <a:t>Câu</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hỏi</a:t>
            </a:r>
            <a:r>
              <a:rPr lang="en-US" sz="2600" dirty="0">
                <a:effectLst/>
                <a:latin typeface="Times New Roman" panose="02020603050405020304" pitchFamily="18" charset="0"/>
                <a:ea typeface="Arial" panose="020B0604020202020204" pitchFamily="34" charset="0"/>
              </a:rPr>
              <a:t> 2:</a:t>
            </a:r>
            <a:r>
              <a:rPr lang="en-US" sz="2600" dirty="0">
                <a:effectLst/>
                <a:latin typeface="Arial" panose="020B0604020202020204" pitchFamily="34"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Ví</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dụ</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về</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trong</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thực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tế</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treo</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tường</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giữa</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mặt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kính</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và</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chân</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bàn</a:t>
            </a:r>
            <a:r>
              <a:rPr lang="vi-VN" sz="2600" dirty="0">
                <a:effectLst/>
                <a:latin typeface="Times New Roman" panose="02020603050405020304" pitchFamily="18" charset="0"/>
                <a:ea typeface="Arial" panose="020B0604020202020204" pitchFamily="34" charset="0"/>
              </a:rPr>
              <a:t>, thanh thông bồn cầu, giác mút trong các máy xung điện,...</a:t>
            </a:r>
            <a:endParaRPr lang="en-US" sz="2600" dirty="0">
              <a:effectLst/>
              <a:latin typeface="Arial" panose="020B0604020202020204" pitchFamily="34" charset="0"/>
              <a:ea typeface="Arial" panose="020B0604020202020204" pitchFamily="34" charset="0"/>
            </a:endParaRPr>
          </a:p>
        </p:txBody>
      </p:sp>
      <p:grpSp>
        <p:nvGrpSpPr>
          <p:cNvPr id="10" name="Group 9">
            <a:extLst>
              <a:ext uri="{FF2B5EF4-FFF2-40B4-BE49-F238E27FC236}">
                <a16:creationId xmlns:a16="http://schemas.microsoft.com/office/drawing/2014/main" id="{5CD32847-E709-92EE-1101-B61486FDBE94}"/>
              </a:ext>
            </a:extLst>
          </p:cNvPr>
          <p:cNvGrpSpPr/>
          <p:nvPr/>
        </p:nvGrpSpPr>
        <p:grpSpPr>
          <a:xfrm>
            <a:off x="10551473" y="3192456"/>
            <a:ext cx="820879" cy="407135"/>
            <a:chOff x="10551473" y="3192456"/>
            <a:chExt cx="820879" cy="407135"/>
          </a:xfrm>
        </p:grpSpPr>
        <p:sp>
          <p:nvSpPr>
            <p:cNvPr id="8" name="Arrow: Up 7">
              <a:extLst>
                <a:ext uri="{FF2B5EF4-FFF2-40B4-BE49-F238E27FC236}">
                  <a16:creationId xmlns:a16="http://schemas.microsoft.com/office/drawing/2014/main" id="{4B6D6262-46CD-76F2-1DF6-011FB81B5E4F}"/>
                </a:ext>
              </a:extLst>
            </p:cNvPr>
            <p:cNvSpPr/>
            <p:nvPr/>
          </p:nvSpPr>
          <p:spPr>
            <a:xfrm rot="13882065">
              <a:off x="10758345" y="29855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117A6643-A4BA-4422-73A4-458EE30678EB}"/>
                </a:ext>
              </a:extLst>
            </p:cNvPr>
            <p:cNvSpPr/>
            <p:nvPr/>
          </p:nvSpPr>
          <p:spPr>
            <a:xfrm rot="13882065">
              <a:off x="10910745" y="31379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5B20F36-578A-8EF2-F098-40A8E9CCA598}"/>
              </a:ext>
            </a:extLst>
          </p:cNvPr>
          <p:cNvGrpSpPr/>
          <p:nvPr/>
        </p:nvGrpSpPr>
        <p:grpSpPr>
          <a:xfrm rot="4423832">
            <a:off x="9594976" y="5189102"/>
            <a:ext cx="820879" cy="407135"/>
            <a:chOff x="10551473" y="3192456"/>
            <a:chExt cx="820879" cy="407135"/>
          </a:xfrm>
        </p:grpSpPr>
        <p:sp>
          <p:nvSpPr>
            <p:cNvPr id="12" name="Arrow: Up 11">
              <a:extLst>
                <a:ext uri="{FF2B5EF4-FFF2-40B4-BE49-F238E27FC236}">
                  <a16:creationId xmlns:a16="http://schemas.microsoft.com/office/drawing/2014/main" id="{9D51D34F-7D57-BF0C-CCB3-DE6A5551C063}"/>
                </a:ext>
              </a:extLst>
            </p:cNvPr>
            <p:cNvSpPr/>
            <p:nvPr/>
          </p:nvSpPr>
          <p:spPr>
            <a:xfrm rot="13882065">
              <a:off x="10758345" y="29855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229C65B8-725A-9131-D382-491352CEB843}"/>
                </a:ext>
              </a:extLst>
            </p:cNvPr>
            <p:cNvSpPr/>
            <p:nvPr/>
          </p:nvSpPr>
          <p:spPr>
            <a:xfrm rot="13882065">
              <a:off x="10910745" y="31379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0573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 descr="Hãy tìm trong thực tế những dụng cụ hoạt động theo nguyên lí ">
            <a:extLst>
              <a:ext uri="{FF2B5EF4-FFF2-40B4-BE49-F238E27FC236}">
                <a16:creationId xmlns:a16="http://schemas.microsoft.com/office/drawing/2014/main" id="{A1EC9509-E879-07F3-235E-1F58EBF4D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0125" y="1776411"/>
            <a:ext cx="3394940" cy="24087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ãy tìm trong thực tế những dụng cụ hoạt động theo nguyên lí ">
            <a:extLst>
              <a:ext uri="{FF2B5EF4-FFF2-40B4-BE49-F238E27FC236}">
                <a16:creationId xmlns:a16="http://schemas.microsoft.com/office/drawing/2014/main" id="{2FF61E26-0CFE-5A2B-E3A2-46FC86B03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7585" y="1369684"/>
            <a:ext cx="2957818" cy="3176916"/>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3" descr="GÔM XỊT TÓC - KEO BẠC 320ml - 600ml | Shopee Việt Nam">
            <a:extLst>
              <a:ext uri="{FF2B5EF4-FFF2-40B4-BE49-F238E27FC236}">
                <a16:creationId xmlns:a16="http://schemas.microsoft.com/office/drawing/2014/main" id="{73CBF622-0408-3CCA-8EAC-E42FE2C3D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315" b="13574"/>
          <a:stretch>
            <a:fillRect/>
          </a:stretch>
        </p:blipFill>
        <p:spPr bwMode="auto">
          <a:xfrm>
            <a:off x="6718300" y="4449300"/>
            <a:ext cx="3289300" cy="2408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3ACC7527-697F-CBD2-EE21-793AED99E5C5}"/>
              </a:ext>
            </a:extLst>
          </p:cNvPr>
          <p:cNvSpPr>
            <a:spLocks noChangeArrowheads="1"/>
          </p:cNvSpPr>
          <p:nvPr/>
        </p:nvSpPr>
        <p:spPr bwMode="auto">
          <a:xfrm>
            <a:off x="596900" y="1369684"/>
            <a:ext cx="4991100" cy="5503301"/>
          </a:xfrm>
          <a:prstGeom prst="rect">
            <a:avLst/>
          </a:prstGeom>
          <a:noFill/>
        </p:spPr>
        <p:txBody>
          <a:bodyPr wrap="square">
            <a:spAutoFit/>
          </a:bodyPr>
          <a:lstStyle/>
          <a:p>
            <a:pPr algn="just">
              <a:lnSpc>
                <a:spcPct val="115000"/>
              </a:lnSpc>
            </a:pPr>
            <a:r>
              <a:rPr lang="vi-VN" altLang="en-US" sz="2800" dirty="0">
                <a:latin typeface="Times New Roman" panose="02020603050405020304" pitchFamily="18" charset="0"/>
                <a:ea typeface="Arial" panose="020B0604020202020204" pitchFamily="34" charset="0"/>
              </a:rPr>
              <a:t>Câu hỏi 3: Trong thực tế có nhiều dụng cụ hoạt động theo nguyên lí của bình xịt như:</a:t>
            </a:r>
            <a:endParaRPr lang="en-US" altLang="en-US" sz="2800" dirty="0">
              <a:latin typeface="Times New Roman" panose="02020603050405020304" pitchFamily="18" charset="0"/>
              <a:ea typeface="Arial" panose="020B0604020202020204" pitchFamily="34" charset="0"/>
            </a:endParaRPr>
          </a:p>
          <a:p>
            <a:pPr algn="just">
              <a:lnSpc>
                <a:spcPct val="115000"/>
              </a:lnSpc>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loại thuốc xịt chữa bệnh: xịt mũi, xịt họng, xịt hen suyễn, ….</a:t>
            </a:r>
            <a:endParaRPr lang="en-US" altLang="en-US" sz="2800" dirty="0">
              <a:latin typeface="Times New Roman" panose="02020603050405020304" pitchFamily="18" charset="0"/>
              <a:ea typeface="Arial" panose="020B0604020202020204" pitchFamily="34" charset="0"/>
            </a:endParaRPr>
          </a:p>
          <a:p>
            <a:pPr algn="just">
              <a:lnSpc>
                <a:spcPct val="115000"/>
              </a:lnSpc>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loại bình xịt diệt côn trùng.</a:t>
            </a:r>
            <a:endParaRPr lang="en-US" altLang="en-US" sz="2800" dirty="0">
              <a:latin typeface="Times New Roman" panose="02020603050405020304" pitchFamily="18" charset="0"/>
              <a:ea typeface="Arial" panose="020B0604020202020204" pitchFamily="34" charset="0"/>
            </a:endParaRPr>
          </a:p>
          <a:p>
            <a:pPr algn="just">
              <a:lnSpc>
                <a:spcPct val="115000"/>
              </a:lnSpc>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dụng cụ làm đẹp: Dầu gội/ dầu xả dạng xịt, xịt keo tóc tạo kiểu, chai xịt khoáng, lọ xịt tonner, …</a:t>
            </a:r>
            <a:endParaRPr lang="en-US" altLang="en-US" sz="28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495294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0C2BA1-B9BF-8130-F5D9-DD0D92F27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2402" y="4914900"/>
            <a:ext cx="2362200" cy="1943100"/>
          </a:xfrm>
          <a:prstGeom prst="rect">
            <a:avLst/>
          </a:prstGeom>
        </p:spPr>
      </p:pic>
      <p:sp>
        <p:nvSpPr>
          <p:cNvPr id="3" name="Text Placeholder 2">
            <a:extLst>
              <a:ext uri="{FF2B5EF4-FFF2-40B4-BE49-F238E27FC236}">
                <a16:creationId xmlns:a16="http://schemas.microsoft.com/office/drawing/2014/main" id="{78DE435A-5348-7F6F-F6E7-B8D5E24B05BC}"/>
              </a:ext>
            </a:extLst>
          </p:cNvPr>
          <p:cNvSpPr>
            <a:spLocks noGrp="1"/>
          </p:cNvSpPr>
          <p:nvPr>
            <p:ph type="body" sz="half" idx="2"/>
          </p:nvPr>
        </p:nvSpPr>
        <p:spPr>
          <a:xfrm>
            <a:off x="620486" y="1319787"/>
            <a:ext cx="5475514" cy="4660097"/>
          </a:xfrm>
        </p:spPr>
        <p:txBody>
          <a:bodyPr>
            <a:normAutofit/>
          </a:bodyPr>
          <a:lstStyle/>
          <a:p>
            <a:pPr indent="254000" algn="just">
              <a:lnSpc>
                <a:spcPct val="120000"/>
              </a:lnSpc>
              <a:spcAft>
                <a:spcPts val="600"/>
              </a:spcAft>
              <a:tabLst>
                <a:tab pos="547370" algn="l"/>
              </a:tabLst>
            </a:pPr>
            <a:r>
              <a:rPr lang="en-US" sz="2800" b="1" dirty="0" err="1">
                <a:solidFill>
                  <a:srgbClr val="FF0000"/>
                </a:solidFill>
                <a:effectLst/>
                <a:latin typeface="Times New Roman" panose="02020603050405020304" pitchFamily="18" charset="0"/>
                <a:ea typeface="Segoe UI" panose="020B0502040204020203" pitchFamily="34" charset="0"/>
              </a:rPr>
              <a:t>Kết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luận</a:t>
            </a:r>
            <a:r>
              <a:rPr lang="en-US" sz="2800" b="1" dirty="0">
                <a:solidFill>
                  <a:srgbClr val="FF0000"/>
                </a:solidFill>
                <a:effectLst/>
                <a:latin typeface="Times New Roman" panose="02020603050405020304" pitchFamily="18" charset="0"/>
                <a:ea typeface="Segoe UI" panose="020B0502040204020203" pitchFamily="34" charset="0"/>
              </a:rPr>
              <a:t> :</a:t>
            </a:r>
          </a:p>
          <a:p>
            <a:pPr indent="254000" algn="just">
              <a:lnSpc>
                <a:spcPct val="120000"/>
              </a:lnSpc>
              <a:spcAft>
                <a:spcPts val="600"/>
              </a:spcAft>
              <a:tabLst>
                <a:tab pos="547370" algn="l"/>
              </a:tabLst>
            </a:pPr>
            <a:r>
              <a:rPr lang="vi-VN" sz="2800" b="1" dirty="0">
                <a:solidFill>
                  <a:srgbClr val="FF0000"/>
                </a:solidFill>
                <a:effectLst/>
                <a:latin typeface="Times New Roman" panose="02020603050405020304" pitchFamily="18" charset="0"/>
                <a:ea typeface="Segoe UI" panose="020B0502040204020203" pitchFamily="34" charset="0"/>
              </a:rPr>
              <a:t>+ </a:t>
            </a:r>
            <a:r>
              <a:rPr lang="en-US" sz="2800" b="1" dirty="0">
                <a:solidFill>
                  <a:srgbClr val="FF0000"/>
                </a:solidFill>
                <a:effectLst/>
                <a:latin typeface="Times New Roman" panose="02020603050405020304" pitchFamily="18" charset="0"/>
                <a:ea typeface="Segoe UI" panose="020B0502040204020203" pitchFamily="34" charset="0"/>
              </a:rPr>
              <a:t>Khi </a:t>
            </a:r>
            <a:r>
              <a:rPr lang="en-US" sz="2800" b="1" dirty="0" err="1">
                <a:solidFill>
                  <a:srgbClr val="FF0000"/>
                </a:solidFill>
                <a:effectLst/>
                <a:latin typeface="Times New Roman" panose="02020603050405020304" pitchFamily="18" charset="0"/>
                <a:ea typeface="Segoe UI" panose="020B0502040204020203" pitchFamily="34" charset="0"/>
              </a:rPr>
              <a:t>thay</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đổi</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áp</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suất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ngột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có</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thể</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gây</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ra</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tiếng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động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trong</a:t>
            </a:r>
            <a:r>
              <a:rPr lang="en-US" sz="2800" b="1" dirty="0">
                <a:solidFill>
                  <a:srgbClr val="FF0000"/>
                </a:solidFill>
                <a:effectLst/>
                <a:latin typeface="Times New Roman" panose="02020603050405020304" pitchFamily="18" charset="0"/>
                <a:ea typeface="Segoe UI" panose="020B0502040204020203" pitchFamily="34" charset="0"/>
              </a:rPr>
              <a:t> tai</a:t>
            </a:r>
            <a:r>
              <a:rPr lang="vi-VN" sz="2800" b="1" dirty="0">
                <a:solidFill>
                  <a:srgbClr val="FF0000"/>
                </a:solidFill>
                <a:effectLst/>
                <a:latin typeface="Times New Roman" panose="02020603050405020304" pitchFamily="18" charset="0"/>
                <a:ea typeface="Segoe UI" panose="020B0502040204020203" pitchFamily="34" charset="0"/>
              </a:rPr>
              <a:t>.</a:t>
            </a:r>
            <a:endParaRPr lang="en-US" sz="2800" b="1" dirty="0">
              <a:solidFill>
                <a:srgbClr val="FF0000"/>
              </a:solidFill>
              <a:effectLst/>
              <a:latin typeface="Segoe UI" panose="020B0502040204020203" pitchFamily="34" charset="0"/>
              <a:ea typeface="Segoe UI" panose="020B0502040204020203" pitchFamily="34" charset="0"/>
            </a:endParaRPr>
          </a:p>
          <a:p>
            <a:pPr indent="254000" algn="just">
              <a:lnSpc>
                <a:spcPct val="120000"/>
              </a:lnSpc>
              <a:spcAft>
                <a:spcPts val="600"/>
              </a:spcAft>
              <a:tabLst>
                <a:tab pos="547370" algn="l"/>
              </a:tabLst>
            </a:pPr>
            <a:r>
              <a:rPr lang="vi-VN"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Áp</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suất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không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khí</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được</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ứng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dụng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để</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chế</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tạo</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một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số</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dụng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cụ</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phục</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vụ</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trong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đời</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sống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Như</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gi</a:t>
            </a:r>
            <a:r>
              <a:rPr lang="vi-VN" sz="2800" b="1" dirty="0">
                <a:solidFill>
                  <a:srgbClr val="FF0000"/>
                </a:solidFill>
                <a:effectLst/>
                <a:latin typeface="Times New Roman" panose="02020603050405020304" pitchFamily="18" charset="0"/>
                <a:ea typeface="Segoe UI" panose="020B0502040204020203" pitchFamily="34" charset="0"/>
              </a:rPr>
              <a:t>ác </a:t>
            </a:r>
            <a:r>
              <a:rPr lang="en-US" sz="2800" b="1" dirty="0" err="1">
                <a:solidFill>
                  <a:srgbClr val="FF0000"/>
                </a:solidFill>
                <a:effectLst/>
                <a:latin typeface="Times New Roman" panose="02020603050405020304" pitchFamily="18" charset="0"/>
                <a:ea typeface="Segoe UI" panose="020B0502040204020203" pitchFamily="34" charset="0"/>
              </a:rPr>
              <a:t>mút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bình</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xịt</a:t>
            </a:r>
            <a:r>
              <a:rPr lang="vi-VN" sz="2800" b="1" dirty="0">
                <a:solidFill>
                  <a:srgbClr val="FF0000"/>
                </a:solidFill>
                <a:effectLst/>
                <a:latin typeface="Times New Roman" panose="02020603050405020304" pitchFamily="18" charset="0"/>
                <a:ea typeface="Segoe UI" panose="020B0502040204020203" pitchFamily="34" charset="0"/>
              </a:rPr>
              <a:t>...</a:t>
            </a:r>
            <a:endParaRPr lang="en-US" sz="2800" b="1" dirty="0">
              <a:solidFill>
                <a:srgbClr val="FF0000"/>
              </a:solidFill>
              <a:effectLst/>
              <a:latin typeface="Segoe UI" panose="020B0502040204020203" pitchFamily="34" charset="0"/>
              <a:ea typeface="Segoe UI" panose="020B0502040204020203" pitchFamily="34" charset="0"/>
            </a:endParaRPr>
          </a:p>
          <a:p>
            <a:endParaRPr lang="en-US" sz="2800" dirty="0"/>
          </a:p>
        </p:txBody>
      </p:sp>
      <p:pic>
        <p:nvPicPr>
          <p:cNvPr id="5" name="Picture 4">
            <a:extLst>
              <a:ext uri="{FF2B5EF4-FFF2-40B4-BE49-F238E27FC236}">
                <a16:creationId xmlns:a16="http://schemas.microsoft.com/office/drawing/2014/main" id="{077FB7E4-8E8D-6DCE-CD1B-755A6D0659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400" l="1600" r="100000"/>
                    </a14:imgEffect>
                  </a14:imgLayer>
                </a14:imgProps>
              </a:ext>
              <a:ext uri="{28A0092B-C50C-407E-A947-70E740481C1C}">
                <a14:useLocalDpi xmlns:a14="http://schemas.microsoft.com/office/drawing/2010/main" val="0"/>
              </a:ext>
            </a:extLst>
          </a:blip>
          <a:stretch>
            <a:fillRect/>
          </a:stretch>
        </p:blipFill>
        <p:spPr>
          <a:xfrm>
            <a:off x="5818150" y="2197903"/>
            <a:ext cx="6213463" cy="4660097"/>
          </a:xfrm>
          <a:prstGeom prst="rect">
            <a:avLst/>
          </a:prstGeom>
        </p:spPr>
      </p:pic>
    </p:spTree>
    <p:extLst>
      <p:ext uri="{BB962C8B-B14F-4D97-AF65-F5344CB8AC3E}">
        <p14:creationId xmlns:p14="http://schemas.microsoft.com/office/powerpoint/2010/main" val="3053921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A0EA8-89F1-9DC7-9F39-FF2D13D7B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Ong</a:t>
            </a:r>
            <a:endParaRPr lang="en-US" sz="6600"/>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học</a:t>
            </a:r>
            <a:endParaRPr lang="en-US" sz="660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628004" y="5374541"/>
            <a:ext cx="7438039" cy="1323439"/>
          </a:xfrm>
          <a:prstGeom prst="rect">
            <a:avLst/>
          </a:prstGeom>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Giúp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ong</a:t>
            </a: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DF3F8-8A0C-083B-B56B-836C4D410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Áp</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suất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mà</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lỏng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tác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dụng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lên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phụ</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thuộc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973028" y="3368270"/>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752590"/>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5308129"/>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527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1" y="3368270"/>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216" y="4752590"/>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1" y="5308129"/>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16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953" y="228780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bớt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7732111" y="284333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C. áp suất bên trong hộp giảm, áp suất khí quyển ở bên ngoài hộp lớn hơn làm nó bẹp.</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251153"/>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377" y="23665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1973028" y="288206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216" y="4251153"/>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1"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349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CD0F23D-B4DF-6A42-3077-7928C7B2F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3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FFB75-0728-BBBD-57C5-16D010728766}"/>
              </a:ext>
            </a:extLst>
          </p:cNvPr>
          <p:cNvPicPr>
            <a:picLocks noChangeAspect="1"/>
          </p:cNvPicPr>
          <p:nvPr/>
        </p:nvPicPr>
        <p:blipFill rotWithShape="1">
          <a:blip r:embed="rId2">
            <a:extLst>
              <a:ext uri="{28A0092B-C50C-407E-A947-70E740481C1C}">
                <a14:useLocalDpi xmlns:a14="http://schemas.microsoft.com/office/drawing/2010/main" val="0"/>
              </a:ext>
            </a:extLst>
          </a:blip>
          <a:srcRect t="31203"/>
          <a:stretch/>
        </p:blipFill>
        <p:spPr>
          <a:xfrm>
            <a:off x="0" y="884903"/>
            <a:ext cx="12215375" cy="5973097"/>
          </a:xfrm>
          <a:prstGeom prst="rect">
            <a:avLst/>
          </a:prstGeom>
        </p:spPr>
      </p:pic>
      <p:sp>
        <p:nvSpPr>
          <p:cNvPr id="2" name="Content Placeholder 1">
            <a:extLst>
              <a:ext uri="{FF2B5EF4-FFF2-40B4-BE49-F238E27FC236}">
                <a16:creationId xmlns:a16="http://schemas.microsoft.com/office/drawing/2014/main" id="{957B9C33-A588-8B6C-32DB-B5F01291F257}"/>
              </a:ext>
            </a:extLst>
          </p:cNvPr>
          <p:cNvSpPr>
            <a:spLocks noGrp="1"/>
          </p:cNvSpPr>
          <p:nvPr>
            <p:ph idx="1"/>
          </p:nvPr>
        </p:nvSpPr>
        <p:spPr>
          <a:xfrm>
            <a:off x="484238" y="1056837"/>
            <a:ext cx="3335594" cy="535990"/>
          </a:xfrm>
          <a:ln w="28575">
            <a:solidFill>
              <a:srgbClr val="FFFF00"/>
            </a:solidFill>
          </a:ln>
        </p:spPr>
        <p:txBody>
          <a:bodyPr>
            <a:normAutofit/>
          </a:bodyPr>
          <a:lstStyle/>
          <a:p>
            <a:r>
              <a:rPr lang="en-US" b="1" dirty="0" err="1">
                <a:solidFill>
                  <a:schemeClr val="bg1"/>
                </a:solidFill>
                <a:latin typeface="Times New Roman" panose="02020603050405020304" pitchFamily="18" charset="0"/>
                <a:cs typeface="Times New Roman" panose="02020603050405020304" pitchFamily="18" charset="0"/>
              </a:rPr>
              <a:t>Nội</a:t>
            </a:r>
            <a:r>
              <a:rPr lang="en-US" b="1" dirty="0">
                <a:solidFill>
                  <a:schemeClr val="bg1"/>
                </a:solidFill>
                <a:latin typeface="Times New Roman" panose="02020603050405020304" pitchFamily="18" charset="0"/>
                <a:cs typeface="Times New Roman" panose="02020603050405020304" pitchFamily="18" charset="0"/>
              </a:rPr>
              <a:t> dung </a:t>
            </a:r>
            <a:r>
              <a:rPr lang="en-US" b="1" dirty="0" err="1">
                <a:solidFill>
                  <a:schemeClr val="bg1"/>
                </a:solidFill>
                <a:latin typeface="Times New Roman" panose="02020603050405020304" pitchFamily="18" charset="0"/>
                <a:cs typeface="Times New Roman" panose="02020603050405020304" pitchFamily="18" charset="0"/>
              </a:rPr>
              <a:t>bài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học</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11" name="Arrow: Down 10">
            <a:extLst>
              <a:ext uri="{FF2B5EF4-FFF2-40B4-BE49-F238E27FC236}">
                <a16:creationId xmlns:a16="http://schemas.microsoft.com/office/drawing/2014/main" id="{1896F03B-FCCA-634D-BA3E-DDAD765EE2EB}"/>
              </a:ext>
            </a:extLst>
          </p:cNvPr>
          <p:cNvSpPr/>
          <p:nvPr/>
        </p:nvSpPr>
        <p:spPr>
          <a:xfrm>
            <a:off x="5086987" y="2300748"/>
            <a:ext cx="2018026" cy="4132834"/>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DABF6F59-228F-EA7C-96B0-56DDE0585E74}"/>
              </a:ext>
            </a:extLst>
          </p:cNvPr>
          <p:cNvSpPr/>
          <p:nvPr/>
        </p:nvSpPr>
        <p:spPr>
          <a:xfrm>
            <a:off x="221225" y="2484537"/>
            <a:ext cx="6740013" cy="1160584"/>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1.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tồn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tại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quyển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a:p>
        </p:txBody>
      </p:sp>
      <p:sp>
        <p:nvSpPr>
          <p:cNvPr id="9" name="Arrow: Pentagon 8">
            <a:extLst>
              <a:ext uri="{FF2B5EF4-FFF2-40B4-BE49-F238E27FC236}">
                <a16:creationId xmlns:a16="http://schemas.microsoft.com/office/drawing/2014/main" id="{5C04AD8A-2209-C086-9B9C-7C7DF4D5CCAE}"/>
              </a:ext>
            </a:extLst>
          </p:cNvPr>
          <p:cNvSpPr/>
          <p:nvPr/>
        </p:nvSpPr>
        <p:spPr>
          <a:xfrm flipH="1">
            <a:off x="5451987" y="4001664"/>
            <a:ext cx="6740013" cy="1160584"/>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2.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ảnh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hưởng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khí</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144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arn(inVertical)">
                                      <p:cBhvr>
                                        <p:cTn id="10" dur="500"/>
                                        <p:tgtEl>
                                          <p:spTgt spid="2">
                                            <p:txEl>
                                              <p:pRg st="0" end="0"/>
                                            </p:txEl>
                                          </p:spTgt>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EF5BD8-B4E6-EF34-03B0-19A5BD974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953" y="4752590"/>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51229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4: Trong các hiện tượng sau đây, hiện tượng nào không do áp suất khí quyển gây ra?</a:t>
            </a:r>
            <a:endPar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7732111" y="5308128"/>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D. Vật rơi từ trên cao xuống.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752590"/>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5308128"/>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B. Con người có thể hít không khí vào phổi.</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527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1" y="3368269"/>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bùn</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605" y="2974933"/>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2016500" y="2852770"/>
            <a:ext cx="4114800" cy="22698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A. Một cốc đựng đầy nước được đậy bằng miếng bìa khi lộn ngược cốc thì nước không chảy ra ngoài.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2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5434-2822-CAC0-259E-AD3A3CF1A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560439" y="269083"/>
            <a:ext cx="8774061" cy="19529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4"/>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973028" y="3456758"/>
            <a:ext cx="4006432"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841078"/>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7" y="5396617"/>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60000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941258"/>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0" y="3456758"/>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12000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180N</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216" y="4841078"/>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0" y="5396617"/>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600N</a:t>
            </a:r>
          </a:p>
        </p:txBody>
      </p:sp>
    </p:spTree>
    <p:extLst>
      <p:ext uri="{BB962C8B-B14F-4D97-AF65-F5344CB8AC3E}">
        <p14:creationId xmlns:p14="http://schemas.microsoft.com/office/powerpoint/2010/main" val="33702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5434-2822-CAC0-259E-AD3A3CF1A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560439" y="269083"/>
            <a:ext cx="8774061" cy="19529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EF4D73F-B1EC-0FC7-9413-73FBA968F08E}"/>
              </a:ext>
            </a:extLst>
          </p:cNvPr>
          <p:cNvSpPr txBox="1"/>
          <p:nvPr/>
        </p:nvSpPr>
        <p:spPr>
          <a:xfrm>
            <a:off x="766916" y="3126583"/>
            <a:ext cx="3967316" cy="2529731"/>
          </a:xfrm>
          <a:prstGeom prst="rect">
            <a:avLst/>
          </a:prstGeom>
          <a:solidFill>
            <a:srgbClr val="00B0F0"/>
          </a:solidFill>
        </p:spPr>
        <p:txBody>
          <a:bodyPr wrap="square">
            <a:spAutoFit/>
          </a:bodyPr>
          <a:lstStyle/>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Tóm tắt</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 300N</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 25cm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r>
              <a:rPr lang="de-DE" sz="2800" b="1" dirty="0">
                <a:solidFill>
                  <a:schemeClr val="bg1"/>
                </a:solidFill>
                <a:effectLst/>
                <a:latin typeface="Times New Roman" panose="02020603050405020304" pitchFamily="18" charset="0"/>
                <a:ea typeface="Times New Roman" panose="02020603050405020304" pitchFamily="18" charset="0"/>
              </a:rPr>
              <a:t> = 0,0025m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 150 cm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r>
              <a:rPr lang="de-DE" sz="2800" b="1" dirty="0">
                <a:solidFill>
                  <a:schemeClr val="bg1"/>
                </a:solidFill>
                <a:effectLst/>
                <a:latin typeface="Times New Roman" panose="02020603050405020304" pitchFamily="18" charset="0"/>
                <a:ea typeface="Times New Roman" panose="02020603050405020304" pitchFamily="18" charset="0"/>
              </a:rPr>
              <a:t> = 0,015m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a:t>
            </a:r>
            <a:endParaRPr lang="en-US" sz="2800" b="1" dirty="0">
              <a:solidFill>
                <a:schemeClr val="bg1"/>
              </a:solidFill>
              <a:effectLst/>
              <a:latin typeface="Arial" panose="020B0604020202020204" pitchFamily="34" charset="0"/>
              <a:ea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6">
                <a:extLst>
                  <a:ext uri="{FF2B5EF4-FFF2-40B4-BE49-F238E27FC236}">
                    <a16:creationId xmlns:a16="http://schemas.microsoft.com/office/drawing/2014/main" id="{82692DFA-498C-623F-E365-9CF6C56A0612}"/>
                  </a:ext>
                </a:extLst>
              </p:cNvPr>
              <p:cNvSpPr>
                <a:spLocks noChangeArrowheads="1"/>
              </p:cNvSpPr>
              <p:nvPr/>
            </p:nvSpPr>
            <p:spPr bwMode="auto">
              <a:xfrm>
                <a:off x="5501148" y="2408297"/>
                <a:ext cx="6150078" cy="4292522"/>
              </a:xfrm>
              <a:prstGeom prst="rect">
                <a:avLst/>
              </a:prstGeom>
              <a:solidFill>
                <a:srgbClr val="00B0F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de-DE" altLang="en-US" sz="2800" b="1" u="sng"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suất</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tác</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dụng</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lên</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tông</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nhỏ</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 =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f.s</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300.0,0025 = 120 000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F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tông</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 =</a:t>
                </a:r>
                <a14:m>
                  <m:oMath xmlns:m="http://schemas.openxmlformats.org/officeDocument/2006/math">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𝐟</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altLang="en-US" sz="3000" b="1" i="1"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𝐒</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𝐬</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30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kumimoji="0" lang="en-US" altLang="en-US" sz="3000" b="1" i="1"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𝟑𝟎𝟎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𝟎𝟏𝟓</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𝟎𝟎𝟐𝟓</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 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120000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mc:Choice>
        <mc:Fallback xmlns="">
          <p:sp>
            <p:nvSpPr>
              <p:cNvPr id="16" name="Rectangle 6">
                <a:extLst>
                  <a:ext uri="{FF2B5EF4-FFF2-40B4-BE49-F238E27FC236}">
                    <a16:creationId xmlns:a16="http://schemas.microsoft.com/office/drawing/2014/main" id="{82692DFA-498C-623F-E365-9CF6C56A0612}"/>
                  </a:ext>
                </a:extLst>
              </p:cNvPr>
              <p:cNvSpPr>
                <a:spLocks noRot="1" noChangeAspect="1" noMove="1" noResize="1" noEditPoints="1" noAdjustHandles="1" noChangeArrowheads="1" noChangeShapeType="1" noTextEdit="1"/>
              </p:cNvSpPr>
              <p:nvPr/>
            </p:nvSpPr>
            <p:spPr bwMode="auto">
              <a:xfrm>
                <a:off x="5501148" y="2408297"/>
                <a:ext cx="6150078" cy="4292522"/>
              </a:xfrm>
              <a:prstGeom prst="rect">
                <a:avLst/>
              </a:prstGeom>
              <a:blipFill>
                <a:blip r:embed="rId4"/>
                <a:stretch>
                  <a:fillRect l="-1982" b="-3835"/>
                </a:stretch>
              </a:blipFill>
              <a:ln>
                <a:noFill/>
              </a:ln>
              <a:effectLst/>
            </p:spPr>
            <p:txBody>
              <a:bodyPr/>
              <a:lstStyle/>
              <a:p>
                <a:r>
                  <a:rPr lang="en-US">
                    <a:noFill/>
                  </a:rPr>
                  <a:t> </a:t>
                </a:r>
              </a:p>
            </p:txBody>
          </p:sp>
        </mc:Fallback>
      </mc:AlternateContent>
      <p:sp>
        <p:nvSpPr>
          <p:cNvPr id="18" name="TextBox 17">
            <a:extLst>
              <a:ext uri="{FF2B5EF4-FFF2-40B4-BE49-F238E27FC236}">
                <a16:creationId xmlns:a16="http://schemas.microsoft.com/office/drawing/2014/main" id="{21E7D6D0-D70D-64C9-C18A-CEE5C28FD3D3}"/>
              </a:ext>
            </a:extLst>
          </p:cNvPr>
          <p:cNvSpPr txBox="1"/>
          <p:nvPr/>
        </p:nvSpPr>
        <p:spPr>
          <a:xfrm>
            <a:off x="766916" y="2491073"/>
            <a:ext cx="468429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873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A821F0-C7A4-9474-8852-EDCA0D0CF35A}"/>
              </a:ext>
            </a:extLst>
          </p:cNvPr>
          <p:cNvSpPr txBox="1"/>
          <p:nvPr/>
        </p:nvSpPr>
        <p:spPr>
          <a:xfrm>
            <a:off x="6096000" y="1782334"/>
            <a:ext cx="5775592" cy="1815882"/>
          </a:xfrm>
          <a:prstGeom prst="rect">
            <a:avLst/>
          </a:prstGeom>
          <a:noFill/>
        </p:spPr>
        <p:txBody>
          <a:bodyPr wrap="square" rtlCol="0">
            <a:spAutoFit/>
          </a:bodyPr>
          <a:lstStyle/>
          <a:p>
            <a:r>
              <a:rPr lang="en-US" sz="2800" b="1" dirty="0" err="1"/>
              <a:t>Các</a:t>
            </a:r>
            <a:r>
              <a:rPr lang="en-US" sz="2800" b="1" dirty="0"/>
              <a:t> </a:t>
            </a:r>
            <a:r>
              <a:rPr lang="en-US" sz="2800" b="1" dirty="0" err="1"/>
              <a:t>bạn</a:t>
            </a:r>
            <a:r>
              <a:rPr lang="en-US" sz="2800" b="1" dirty="0"/>
              <a:t> </a:t>
            </a:r>
            <a:r>
              <a:rPr lang="en-US" sz="2800" b="1" dirty="0" err="1"/>
              <a:t>thảo</a:t>
            </a:r>
            <a:r>
              <a:rPr lang="en-US" sz="2800" b="1" dirty="0"/>
              <a:t> </a:t>
            </a:r>
            <a:r>
              <a:rPr lang="en-US" sz="2800" b="1" dirty="0" err="1"/>
              <a:t>luận</a:t>
            </a:r>
            <a:r>
              <a:rPr lang="en-US" sz="2800" b="1" dirty="0"/>
              <a:t> </a:t>
            </a:r>
            <a:r>
              <a:rPr lang="en-US" sz="2800" b="1" dirty="0" err="1"/>
              <a:t>nhóm</a:t>
            </a:r>
            <a:r>
              <a:rPr lang="en-US" sz="2800" b="1" dirty="0"/>
              <a:t>, </a:t>
            </a:r>
            <a:r>
              <a:rPr lang="en-US" sz="2800" b="1" dirty="0" err="1"/>
              <a:t>chuẩn</a:t>
            </a:r>
            <a:r>
              <a:rPr lang="en-US" sz="2800" b="1" dirty="0"/>
              <a:t> </a:t>
            </a:r>
            <a:r>
              <a:rPr lang="en-US" sz="2800" b="1" dirty="0" err="1"/>
              <a:t>bị</a:t>
            </a:r>
            <a:r>
              <a:rPr lang="en-US" sz="2800" b="1" dirty="0"/>
              <a:t> </a:t>
            </a:r>
            <a:r>
              <a:rPr lang="en-US" sz="2800" b="1" dirty="0" err="1"/>
              <a:t>nguyên</a:t>
            </a:r>
            <a:r>
              <a:rPr lang="en-US" sz="2800" b="1" dirty="0"/>
              <a:t> </a:t>
            </a:r>
            <a:r>
              <a:rPr lang="en-US" sz="2800" b="1" dirty="0" err="1"/>
              <a:t>liệu</a:t>
            </a:r>
            <a:r>
              <a:rPr lang="en-US" sz="2800" b="1" dirty="0"/>
              <a:t>, </a:t>
            </a:r>
            <a:r>
              <a:rPr lang="en-US" sz="2800" b="1" dirty="0" err="1"/>
              <a:t>dụng</a:t>
            </a:r>
            <a:r>
              <a:rPr lang="en-US" sz="2800" b="1" dirty="0"/>
              <a:t> </a:t>
            </a:r>
            <a:r>
              <a:rPr lang="en-US" sz="2800" b="1" dirty="0" err="1"/>
              <a:t>cụ</a:t>
            </a:r>
            <a:r>
              <a:rPr lang="en-US" sz="2800" b="1" dirty="0"/>
              <a:t>, </a:t>
            </a:r>
            <a:r>
              <a:rPr lang="en-US" sz="2800" b="1" dirty="0" err="1"/>
              <a:t>lên</a:t>
            </a:r>
            <a:r>
              <a:rPr lang="en-US" sz="2800" b="1" dirty="0"/>
              <a:t> </a:t>
            </a:r>
            <a:r>
              <a:rPr lang="en-US" sz="2800" b="1" dirty="0" err="1"/>
              <a:t>phương</a:t>
            </a:r>
            <a:r>
              <a:rPr lang="en-US" sz="2800" b="1" dirty="0"/>
              <a:t> </a:t>
            </a:r>
            <a:r>
              <a:rPr lang="en-US" sz="2800" b="1" dirty="0" err="1"/>
              <a:t>án</a:t>
            </a:r>
            <a:r>
              <a:rPr lang="en-US" sz="2800" b="1" dirty="0"/>
              <a:t> </a:t>
            </a:r>
            <a:r>
              <a:rPr lang="en-US" sz="2800" b="1" dirty="0" err="1"/>
              <a:t>và</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sản</a:t>
            </a:r>
            <a:r>
              <a:rPr lang="en-US" sz="2800" b="1" dirty="0"/>
              <a:t> </a:t>
            </a:r>
            <a:r>
              <a:rPr lang="en-US" sz="2800" b="1" dirty="0" err="1"/>
              <a:t>phẩm</a:t>
            </a:r>
            <a:r>
              <a:rPr lang="en-US" sz="2800" b="1" dirty="0"/>
              <a:t>, </a:t>
            </a:r>
            <a:r>
              <a:rPr lang="en-US" sz="2800" b="1" dirty="0" err="1"/>
              <a:t>tiết</a:t>
            </a:r>
            <a:r>
              <a:rPr lang="en-US" sz="2800" b="1" dirty="0"/>
              <a:t> </a:t>
            </a:r>
            <a:r>
              <a:rPr lang="en-US" sz="2800" b="1" dirty="0" err="1"/>
              <a:t>sau</a:t>
            </a:r>
            <a:r>
              <a:rPr lang="en-US" sz="2800" b="1" dirty="0"/>
              <a:t> </a:t>
            </a:r>
            <a:r>
              <a:rPr lang="en-US" sz="2800" b="1" dirty="0" err="1"/>
              <a:t>trình</a:t>
            </a:r>
            <a:r>
              <a:rPr lang="en-US" sz="2800" b="1" dirty="0"/>
              <a:t> </a:t>
            </a:r>
            <a:r>
              <a:rPr lang="en-US" sz="2800" b="1" dirty="0" err="1"/>
              <a:t>bày</a:t>
            </a:r>
            <a:r>
              <a:rPr lang="en-US" sz="2800" b="1" dirty="0"/>
              <a:t> </a:t>
            </a:r>
            <a:r>
              <a:rPr lang="en-US" sz="2800" b="1" dirty="0" err="1"/>
              <a:t>sản</a:t>
            </a:r>
            <a:r>
              <a:rPr lang="en-US" sz="2800" b="1" dirty="0"/>
              <a:t> </a:t>
            </a:r>
            <a:r>
              <a:rPr lang="en-US" sz="2800" b="1" dirty="0" err="1"/>
              <a:t>phẩm</a:t>
            </a:r>
            <a:r>
              <a:rPr lang="en-US" sz="2800" b="1" dirty="0"/>
              <a:t> </a:t>
            </a:r>
            <a:r>
              <a:rPr lang="en-US" sz="2800" b="1" dirty="0" err="1"/>
              <a:t>tại</a:t>
            </a:r>
            <a:r>
              <a:rPr lang="en-US" sz="2800" b="1" dirty="0"/>
              <a:t> </a:t>
            </a:r>
            <a:r>
              <a:rPr lang="en-US" sz="2800" b="1" dirty="0" err="1"/>
              <a:t>lớp</a:t>
            </a:r>
            <a:endParaRPr lang="en-US" sz="2800" b="1" dirty="0"/>
          </a:p>
        </p:txBody>
      </p:sp>
      <p:sp>
        <p:nvSpPr>
          <p:cNvPr id="5" name="Text Placeholder 4">
            <a:extLst>
              <a:ext uri="{FF2B5EF4-FFF2-40B4-BE49-F238E27FC236}">
                <a16:creationId xmlns:a16="http://schemas.microsoft.com/office/drawing/2014/main" id="{BC5101FD-6AD8-F0A5-BF98-7713F4FA4D87}"/>
              </a:ext>
            </a:extLst>
          </p:cNvPr>
          <p:cNvSpPr>
            <a:spLocks noGrp="1"/>
          </p:cNvSpPr>
          <p:nvPr>
            <p:ph type="body" sz="half" idx="2"/>
          </p:nvPr>
        </p:nvSpPr>
        <p:spPr>
          <a:xfrm>
            <a:off x="620486" y="1319787"/>
            <a:ext cx="4069501" cy="4660097"/>
          </a:xfrm>
        </p:spPr>
        <p:txBody>
          <a:bodyPr>
            <a:normAutofit/>
          </a:bodyPr>
          <a:lstStyle/>
          <a:p>
            <a:pPr algn="just">
              <a:lnSpc>
                <a:spcPct val="100000"/>
              </a:lnSpc>
            </a:pPr>
            <a:r>
              <a:rPr lang="en-US" sz="2800" dirty="0">
                <a:effectLst/>
                <a:latin typeface="Times New Roman" panose="02020603050405020304" pitchFamily="18" charset="0"/>
                <a:ea typeface="Arial" panose="020B0604020202020204" pitchFamily="34" charset="0"/>
              </a:rPr>
              <a:t>+ GV </a:t>
            </a:r>
            <a:r>
              <a:rPr lang="en-US" sz="2800" dirty="0" err="1">
                <a:effectLst/>
                <a:latin typeface="Times New Roman" panose="02020603050405020304" pitchFamily="18" charset="0"/>
                <a:ea typeface="Arial" panose="020B0604020202020204" pitchFamily="34" charset="0"/>
              </a:rPr>
              <a:t>yêu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cầu</a:t>
            </a:r>
            <a:r>
              <a:rPr lang="en-US" sz="2800" dirty="0">
                <a:effectLst/>
                <a:latin typeface="Times New Roman" panose="02020603050405020304" pitchFamily="18" charset="0"/>
                <a:ea typeface="Arial" panose="020B0604020202020204" pitchFamily="34" charset="0"/>
              </a:rPr>
              <a:t> chia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làm</a:t>
            </a:r>
            <a:r>
              <a:rPr lang="en-US" sz="2800" dirty="0">
                <a:effectLst/>
                <a:latin typeface="Times New Roman" panose="02020603050405020304" pitchFamily="18" charset="0"/>
                <a:ea typeface="Arial" panose="020B0604020202020204" pitchFamily="34" charset="0"/>
              </a:rPr>
              <a:t> 6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a:t>
            </a:r>
          </a:p>
          <a:p>
            <a:pPr algn="just">
              <a:lnSpc>
                <a:spcPct val="100000"/>
              </a:lnSpc>
            </a:pPr>
            <a:r>
              <a:rPr lang="en-US" sz="2800" dirty="0">
                <a:effectLst/>
                <a:latin typeface="Times New Roman" panose="02020603050405020304" pitchFamily="18" charset="0"/>
                <a:ea typeface="Arial" panose="020B0604020202020204" pitchFamily="34" charset="0"/>
              </a:rPr>
              <a:t>NV: </a:t>
            </a:r>
            <a:r>
              <a:rPr lang="en-US" sz="2800" dirty="0" err="1">
                <a:latin typeface="Times New Roman" panose="02020603050405020304" pitchFamily="18" charset="0"/>
                <a:ea typeface="Arial" panose="020B0604020202020204" pitchFamily="34" charset="0"/>
              </a:rPr>
              <a:t>T</a:t>
            </a:r>
            <a:r>
              <a:rPr lang="en-US" sz="2800" dirty="0" err="1">
                <a:effectLst/>
                <a:latin typeface="Times New Roman" panose="02020603050405020304" pitchFamily="18" charset="0"/>
                <a:ea typeface="Arial" panose="020B0604020202020204" pitchFamily="34" charset="0"/>
              </a:rPr>
              <a:t>hảo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Tự</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tạo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xịt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nước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từ</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vật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đơn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dễ</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kiếm</a:t>
            </a:r>
            <a:r>
              <a:rPr lang="en-US" sz="2800" dirty="0">
                <a:effectLst/>
                <a:latin typeface="Times New Roman" panose="02020603050405020304" pitchFamily="18" charset="0"/>
                <a:ea typeface="Arial" panose="020B0604020202020204" pitchFamily="34" charset="0"/>
              </a:rPr>
              <a:t>.</a:t>
            </a:r>
            <a:endParaRPr lang="en-US" sz="2800" dirty="0"/>
          </a:p>
        </p:txBody>
      </p:sp>
      <p:pic>
        <p:nvPicPr>
          <p:cNvPr id="11" name="Picture 2" descr="Bình Xịt Bọt Tuyết Cầm Tay 2.5 Lít Màu Vàng - Vòi Xịt Tuyết Rửa Xe">
            <a:extLst>
              <a:ext uri="{FF2B5EF4-FFF2-40B4-BE49-F238E27FC236}">
                <a16:creationId xmlns:a16="http://schemas.microsoft.com/office/drawing/2014/main" id="{50FD8652-0F44-0A42-B4EA-D53D4442A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355"/>
          <a:stretch/>
        </p:blipFill>
        <p:spPr bwMode="auto">
          <a:xfrm>
            <a:off x="586038" y="3916341"/>
            <a:ext cx="4285343" cy="2941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100CC127-7232-3EAB-3AAF-34423EAD33AE}"/>
              </a:ext>
            </a:extLst>
          </p:cNvPr>
          <p:cNvGraphicFramePr>
            <a:graphicFrameLocks noGrp="1"/>
          </p:cNvGraphicFramePr>
          <p:nvPr>
            <p:extLst>
              <p:ext uri="{D42A27DB-BD31-4B8C-83A1-F6EECF244321}">
                <p14:modId xmlns:p14="http://schemas.microsoft.com/office/powerpoint/2010/main" val="73562722"/>
              </p:ext>
            </p:extLst>
          </p:nvPr>
        </p:nvGraphicFramePr>
        <p:xfrm>
          <a:off x="5250427" y="1541013"/>
          <a:ext cx="6651522" cy="4899282"/>
        </p:xfrm>
        <a:graphic>
          <a:graphicData uri="http://schemas.openxmlformats.org/drawingml/2006/table">
            <a:tbl>
              <a:tblPr firstRow="1" firstCol="1" bandRow="1">
                <a:tableStyleId>{5C22544A-7EE6-4342-B048-85BDC9FD1C3A}</a:tableStyleId>
              </a:tblPr>
              <a:tblGrid>
                <a:gridCol w="573467">
                  <a:extLst>
                    <a:ext uri="{9D8B030D-6E8A-4147-A177-3AD203B41FA5}">
                      <a16:colId xmlns:a16="http://schemas.microsoft.com/office/drawing/2014/main" val="3596715259"/>
                    </a:ext>
                  </a:extLst>
                </a:gridCol>
                <a:gridCol w="3098881">
                  <a:extLst>
                    <a:ext uri="{9D8B030D-6E8A-4147-A177-3AD203B41FA5}">
                      <a16:colId xmlns:a16="http://schemas.microsoft.com/office/drawing/2014/main" val="4195947632"/>
                    </a:ext>
                  </a:extLst>
                </a:gridCol>
                <a:gridCol w="1460090">
                  <a:extLst>
                    <a:ext uri="{9D8B030D-6E8A-4147-A177-3AD203B41FA5}">
                      <a16:colId xmlns:a16="http://schemas.microsoft.com/office/drawing/2014/main" val="1532317403"/>
                    </a:ext>
                  </a:extLst>
                </a:gridCol>
                <a:gridCol w="1519084">
                  <a:extLst>
                    <a:ext uri="{9D8B030D-6E8A-4147-A177-3AD203B41FA5}">
                      <a16:colId xmlns:a16="http://schemas.microsoft.com/office/drawing/2014/main" val="3131974770"/>
                    </a:ext>
                  </a:extLst>
                </a:gridCol>
              </a:tblGrid>
              <a:tr h="0">
                <a:tc gridSpan="4">
                  <a:txBody>
                    <a:bodyPr/>
                    <a:lstStyle/>
                    <a:p>
                      <a:pPr algn="ctr">
                        <a:lnSpc>
                          <a:spcPct val="115000"/>
                        </a:lnSpc>
                      </a:pPr>
                      <a:r>
                        <a:rPr lang="vi-VN" sz="2400">
                          <a:effectLst/>
                          <a:latin typeface="+mj-lt"/>
                        </a:rPr>
                        <a:t>PHIẾU ĐÁNH GIÁ</a:t>
                      </a:r>
                      <a:r>
                        <a:rPr lang="en-US" sz="2400">
                          <a:effectLst/>
                          <a:latin typeface="+mj-lt"/>
                        </a:rPr>
                        <a:t> HOẠT ĐỘNG IV</a:t>
                      </a:r>
                    </a:p>
                    <a:p>
                      <a:pPr algn="ctr">
                        <a:lnSpc>
                          <a:spcPct val="115000"/>
                        </a:lnSpc>
                      </a:pPr>
                      <a:r>
                        <a:rPr lang="en-US" sz="2400">
                          <a:effectLst/>
                          <a:latin typeface="+mj-lt"/>
                        </a:rPr>
                        <a:t>Đánh giá sản phẩm</a:t>
                      </a:r>
                      <a:endParaRPr lang="en-US" sz="2400">
                        <a:solidFill>
                          <a:srgbClr val="000000"/>
                        </a:solidFill>
                        <a:effectLst/>
                        <a:latin typeface="+mj-lt"/>
                        <a:ea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0739913"/>
                  </a:ext>
                </a:extLst>
              </a:tr>
              <a:tr h="0">
                <a:tc>
                  <a:txBody>
                    <a:bodyPr/>
                    <a:lstStyle/>
                    <a:p>
                      <a:pPr algn="just">
                        <a:lnSpc>
                          <a:spcPct val="115000"/>
                        </a:lnSpc>
                      </a:pPr>
                      <a:r>
                        <a:rPr lang="en-US" sz="2400">
                          <a:effectLst/>
                          <a:latin typeface="+mj-lt"/>
                        </a:rPr>
                        <a:t>TT</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Tiêu chí</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dirty="0" err="1">
                          <a:effectLst/>
                          <a:latin typeface="+mj-lt"/>
                        </a:rPr>
                        <a:t>Điểm</a:t>
                      </a:r>
                      <a:r>
                        <a:rPr lang="en-US" sz="2400" dirty="0">
                          <a:effectLst/>
                          <a:latin typeface="+mj-lt"/>
                        </a:rPr>
                        <a:t> </a:t>
                      </a:r>
                      <a:r>
                        <a:rPr lang="en-US" sz="2400" dirty="0" err="1">
                          <a:effectLst/>
                          <a:latin typeface="+mj-lt"/>
                        </a:rPr>
                        <a:t>tối</a:t>
                      </a:r>
                      <a:r>
                        <a:rPr lang="en-US" sz="2400" dirty="0">
                          <a:effectLst/>
                          <a:latin typeface="+mj-lt"/>
                        </a:rPr>
                        <a:t> </a:t>
                      </a:r>
                      <a:r>
                        <a:rPr lang="en-US" sz="2400" dirty="0" err="1">
                          <a:effectLst/>
                          <a:latin typeface="+mj-lt"/>
                        </a:rPr>
                        <a:t>đa</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Điểm đạt được</a:t>
                      </a:r>
                      <a:endParaRPr lang="en-US" sz="240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626423117"/>
                  </a:ext>
                </a:extLst>
              </a:tr>
              <a:tr h="0">
                <a:tc>
                  <a:txBody>
                    <a:bodyPr/>
                    <a:lstStyle/>
                    <a:p>
                      <a:pPr algn="just">
                        <a:lnSpc>
                          <a:spcPct val="115000"/>
                        </a:lnSpc>
                      </a:pPr>
                      <a:r>
                        <a:rPr lang="en-US" sz="2400">
                          <a:effectLst/>
                          <a:latin typeface="+mj-lt"/>
                        </a:rPr>
                        <a:t>1</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Nguyên liệu (ưu tiên tái chế)</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 </a:t>
                      </a:r>
                      <a:endParaRPr lang="en-US" sz="240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1379971698"/>
                  </a:ext>
                </a:extLst>
              </a:tr>
              <a:tr h="0">
                <a:tc>
                  <a:txBody>
                    <a:bodyPr/>
                    <a:lstStyle/>
                    <a:p>
                      <a:pPr algn="just">
                        <a:lnSpc>
                          <a:spcPct val="115000"/>
                        </a:lnSpc>
                      </a:pPr>
                      <a:r>
                        <a:rPr lang="en-US" sz="2400">
                          <a:effectLst/>
                          <a:latin typeface="+mj-lt"/>
                        </a:rPr>
                        <a:t>2</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dirty="0" err="1">
                          <a:effectLst/>
                          <a:latin typeface="+mj-lt"/>
                        </a:rPr>
                        <a:t>Tính</a:t>
                      </a:r>
                      <a:r>
                        <a:rPr lang="en-US" sz="2400" dirty="0">
                          <a:effectLst/>
                          <a:latin typeface="+mj-lt"/>
                        </a:rPr>
                        <a:t> </a:t>
                      </a:r>
                      <a:r>
                        <a:rPr lang="en-US" sz="2400" dirty="0" err="1">
                          <a:effectLst/>
                          <a:latin typeface="+mj-lt"/>
                        </a:rPr>
                        <a:t>khả</a:t>
                      </a:r>
                      <a:r>
                        <a:rPr lang="en-US" sz="2400" dirty="0">
                          <a:effectLst/>
                          <a:latin typeface="+mj-lt"/>
                        </a:rPr>
                        <a:t> </a:t>
                      </a:r>
                      <a:r>
                        <a:rPr lang="en-US" sz="2400" dirty="0" err="1">
                          <a:effectLst/>
                          <a:latin typeface="+mj-lt"/>
                        </a:rPr>
                        <a:t>thi</a:t>
                      </a:r>
                      <a:r>
                        <a:rPr lang="en-US" sz="2400" dirty="0">
                          <a:effectLst/>
                          <a:latin typeface="+mj-lt"/>
                        </a:rPr>
                        <a:t> </a:t>
                      </a:r>
                      <a:r>
                        <a:rPr lang="en-US" sz="2400" dirty="0" err="1">
                          <a:effectLst/>
                          <a:latin typeface="+mj-lt"/>
                        </a:rPr>
                        <a:t>của</a:t>
                      </a:r>
                      <a:r>
                        <a:rPr lang="en-US" sz="2400" dirty="0">
                          <a:effectLst/>
                          <a:latin typeface="+mj-lt"/>
                        </a:rPr>
                        <a:t> </a:t>
                      </a:r>
                      <a:r>
                        <a:rPr lang="en-US" sz="2400" dirty="0" err="1">
                          <a:effectLst/>
                          <a:latin typeface="+mj-lt"/>
                        </a:rPr>
                        <a:t>sản</a:t>
                      </a:r>
                      <a:r>
                        <a:rPr lang="en-US" sz="2400" dirty="0">
                          <a:effectLst/>
                          <a:latin typeface="+mj-lt"/>
                        </a:rPr>
                        <a:t> </a:t>
                      </a:r>
                      <a:r>
                        <a:rPr lang="en-US" sz="2400" dirty="0" err="1">
                          <a:effectLst/>
                          <a:latin typeface="+mj-lt"/>
                        </a:rPr>
                        <a:t>phẩm</a:t>
                      </a:r>
                      <a:r>
                        <a:rPr lang="en-US" sz="2400" dirty="0">
                          <a:effectLst/>
                          <a:latin typeface="+mj-lt"/>
                        </a:rPr>
                        <a:t> (</a:t>
                      </a:r>
                      <a:r>
                        <a:rPr lang="en-US" sz="2400" dirty="0" err="1">
                          <a:effectLst/>
                          <a:latin typeface="+mj-lt"/>
                        </a:rPr>
                        <a:t>có</a:t>
                      </a:r>
                      <a:r>
                        <a:rPr lang="en-US" sz="2400" dirty="0">
                          <a:effectLst/>
                          <a:latin typeface="+mj-lt"/>
                        </a:rPr>
                        <a:t> </a:t>
                      </a:r>
                      <a:r>
                        <a:rPr lang="en-US" sz="2400" dirty="0" err="1">
                          <a:effectLst/>
                          <a:latin typeface="+mj-lt"/>
                        </a:rPr>
                        <a:t>sử</a:t>
                      </a:r>
                      <a:r>
                        <a:rPr lang="en-US" sz="2400" dirty="0">
                          <a:effectLst/>
                          <a:latin typeface="+mj-lt"/>
                        </a:rPr>
                        <a:t> </a:t>
                      </a:r>
                      <a:r>
                        <a:rPr lang="en-US" sz="2400" dirty="0" err="1">
                          <a:effectLst/>
                          <a:latin typeface="+mj-lt"/>
                        </a:rPr>
                        <a:t>dụng</a:t>
                      </a:r>
                      <a:r>
                        <a:rPr lang="en-US" sz="2400" dirty="0">
                          <a:effectLst/>
                          <a:latin typeface="+mj-lt"/>
                        </a:rPr>
                        <a:t> </a:t>
                      </a:r>
                      <a:r>
                        <a:rPr lang="en-US" sz="2400" dirty="0" err="1">
                          <a:effectLst/>
                          <a:latin typeface="+mj-lt"/>
                        </a:rPr>
                        <a:t>vào</a:t>
                      </a:r>
                      <a:r>
                        <a:rPr lang="en-US" sz="2400" dirty="0">
                          <a:effectLst/>
                          <a:latin typeface="+mj-lt"/>
                        </a:rPr>
                        <a:t> </a:t>
                      </a:r>
                      <a:r>
                        <a:rPr lang="en-US" sz="2400" dirty="0" err="1">
                          <a:effectLst/>
                          <a:latin typeface="+mj-lt"/>
                        </a:rPr>
                        <a:t>thực</a:t>
                      </a:r>
                      <a:r>
                        <a:rPr lang="en-US" sz="2400" dirty="0">
                          <a:effectLst/>
                          <a:latin typeface="+mj-lt"/>
                        </a:rPr>
                        <a:t> </a:t>
                      </a:r>
                      <a:r>
                        <a:rPr lang="en-US" sz="2400" dirty="0" err="1">
                          <a:effectLst/>
                          <a:latin typeface="+mj-lt"/>
                        </a:rPr>
                        <a:t>tế</a:t>
                      </a:r>
                      <a:r>
                        <a:rPr lang="en-US" sz="2400" dirty="0">
                          <a:effectLst/>
                          <a:latin typeface="+mj-lt"/>
                        </a:rPr>
                        <a:t> </a:t>
                      </a:r>
                      <a:r>
                        <a:rPr lang="en-US" sz="2400" dirty="0" err="1">
                          <a:effectLst/>
                          <a:latin typeface="+mj-lt"/>
                        </a:rPr>
                        <a:t>được</a:t>
                      </a:r>
                      <a:r>
                        <a:rPr lang="en-US" sz="2400" dirty="0">
                          <a:effectLst/>
                          <a:latin typeface="+mj-lt"/>
                        </a:rPr>
                        <a:t> </a:t>
                      </a:r>
                      <a:r>
                        <a:rPr lang="en-US" sz="2400" dirty="0" err="1">
                          <a:effectLst/>
                          <a:latin typeface="+mj-lt"/>
                        </a:rPr>
                        <a:t>không</a:t>
                      </a:r>
                      <a:r>
                        <a:rPr lang="en-US" sz="2400" dirty="0">
                          <a:effectLst/>
                          <a:latin typeface="+mj-lt"/>
                        </a:rPr>
                        <a:t>)</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 </a:t>
                      </a:r>
                      <a:endParaRPr lang="en-US" sz="240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69051029"/>
                  </a:ext>
                </a:extLst>
              </a:tr>
              <a:tr h="0">
                <a:tc>
                  <a:txBody>
                    <a:bodyPr/>
                    <a:lstStyle/>
                    <a:p>
                      <a:pPr algn="just">
                        <a:lnSpc>
                          <a:spcPct val="115000"/>
                        </a:lnSpc>
                      </a:pPr>
                      <a:r>
                        <a:rPr lang="en-US" sz="2400">
                          <a:effectLst/>
                          <a:latin typeface="+mj-lt"/>
                        </a:rPr>
                        <a:t>3</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Nguyên lý hoạt động</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 </a:t>
                      </a:r>
                      <a:endParaRPr lang="en-US" sz="240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2400045617"/>
                  </a:ext>
                </a:extLst>
              </a:tr>
              <a:tr h="0">
                <a:tc>
                  <a:txBody>
                    <a:bodyPr/>
                    <a:lstStyle/>
                    <a:p>
                      <a:pPr algn="just">
                        <a:lnSpc>
                          <a:spcPct val="115000"/>
                        </a:lnSpc>
                      </a:pPr>
                      <a:r>
                        <a:rPr lang="en-US" sz="2400">
                          <a:effectLst/>
                          <a:latin typeface="+mj-lt"/>
                        </a:rPr>
                        <a:t>4</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Chi phí làm sản phẩm (10.000-30.000)</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dirty="0">
                          <a:effectLst/>
                          <a:latin typeface="+mj-lt"/>
                        </a:rPr>
                        <a:t> </a:t>
                      </a:r>
                      <a:endParaRPr lang="en-US" sz="2400" dirty="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3410665902"/>
                  </a:ext>
                </a:extLst>
              </a:tr>
            </a:tbl>
          </a:graphicData>
        </a:graphic>
      </p:graphicFrame>
      <p:sp>
        <p:nvSpPr>
          <p:cNvPr id="16" name="TextBox 15">
            <a:extLst>
              <a:ext uri="{FF2B5EF4-FFF2-40B4-BE49-F238E27FC236}">
                <a16:creationId xmlns:a16="http://schemas.microsoft.com/office/drawing/2014/main" id="{36F9110E-E46B-7EAA-177F-89438D448251}"/>
              </a:ext>
            </a:extLst>
          </p:cNvPr>
          <p:cNvSpPr txBox="1"/>
          <p:nvPr/>
        </p:nvSpPr>
        <p:spPr>
          <a:xfrm>
            <a:off x="5338920" y="914406"/>
            <a:ext cx="6229590"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347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9F7175-C7F0-8D64-6065-D9CED4C217E6}"/>
              </a:ext>
            </a:extLst>
          </p:cNvPr>
          <p:cNvSpPr txBox="1"/>
          <p:nvPr/>
        </p:nvSpPr>
        <p:spPr>
          <a:xfrm>
            <a:off x="604684" y="905232"/>
            <a:ext cx="11031793" cy="3539430"/>
          </a:xfrm>
          <a:prstGeom prst="rect">
            <a:avLst/>
          </a:prstGeom>
          <a:noFill/>
        </p:spPr>
        <p:txBody>
          <a:bodyPr wrap="square" rtlCol="0">
            <a:spAutoFit/>
          </a:bodyPr>
          <a:lstStyle/>
          <a:p>
            <a:pPr algn="ctr"/>
            <a:r>
              <a:rPr lang="en-US" sz="3200" b="1" dirty="0">
                <a:latin typeface="+mj-lt"/>
              </a:rPr>
              <a:t>TRƯNG BÀY SẢN PHẨM </a:t>
            </a:r>
          </a:p>
          <a:p>
            <a:pPr algn="just"/>
            <a:endParaRPr lang="en-US" sz="3200" b="1" dirty="0">
              <a:latin typeface="+mj-lt"/>
            </a:endParaRPr>
          </a:p>
          <a:p>
            <a:pPr marL="457189" indent="-457189" algn="just">
              <a:buFont typeface="Symbol" panose="05050102010706020507" pitchFamily="18" charset="2"/>
              <a:buChar char="Þ"/>
            </a:pPr>
            <a:r>
              <a:rPr lang="en-US" sz="3200" b="1" dirty="0" err="1">
                <a:latin typeface="+mj-lt"/>
              </a:rPr>
              <a:t>Các</a:t>
            </a:r>
            <a:r>
              <a:rPr lang="en-US" sz="3200" b="1" dirty="0">
                <a:latin typeface="+mj-lt"/>
              </a:rPr>
              <a:t> </a:t>
            </a:r>
            <a:r>
              <a:rPr lang="en-US" sz="3200" b="1" dirty="0" err="1">
                <a:latin typeface="+mj-lt"/>
              </a:rPr>
              <a:t>nhóm</a:t>
            </a:r>
            <a:r>
              <a:rPr lang="en-US" sz="3200" b="1" dirty="0">
                <a:latin typeface="+mj-lt"/>
              </a:rPr>
              <a:t> </a:t>
            </a:r>
            <a:r>
              <a:rPr lang="en-US" sz="3200" b="1" dirty="0" err="1">
                <a:latin typeface="+mj-lt"/>
              </a:rPr>
              <a:t>trưng</a:t>
            </a:r>
            <a:r>
              <a:rPr lang="en-US" sz="3200" b="1" dirty="0">
                <a:latin typeface="+mj-lt"/>
              </a:rPr>
              <a:t> </a:t>
            </a:r>
            <a:r>
              <a:rPr lang="en-US" sz="3200" b="1" dirty="0" err="1">
                <a:latin typeface="+mj-lt"/>
              </a:rPr>
              <a:t>bày</a:t>
            </a:r>
            <a:r>
              <a:rPr lang="en-US" sz="3200" b="1" dirty="0">
                <a:latin typeface="+mj-lt"/>
              </a:rPr>
              <a:t> </a:t>
            </a:r>
            <a:r>
              <a:rPr lang="en-US" sz="3200" b="1" dirty="0" err="1">
                <a:latin typeface="+mj-lt"/>
              </a:rPr>
              <a:t>sản</a:t>
            </a:r>
            <a:r>
              <a:rPr lang="en-US" sz="3200" b="1" dirty="0">
                <a:latin typeface="+mj-lt"/>
              </a:rPr>
              <a:t> </a:t>
            </a:r>
            <a:r>
              <a:rPr lang="en-US" sz="3200" b="1" dirty="0" err="1">
                <a:latin typeface="+mj-lt"/>
              </a:rPr>
              <a:t>phẩm</a:t>
            </a:r>
            <a:r>
              <a:rPr lang="en-US" sz="3200" b="1" dirty="0">
                <a:latin typeface="+mj-lt"/>
              </a:rPr>
              <a:t> </a:t>
            </a:r>
            <a:r>
              <a:rPr lang="en-US" sz="3200" b="1" dirty="0" err="1">
                <a:latin typeface="+mj-lt"/>
              </a:rPr>
              <a:t>theo</a:t>
            </a:r>
            <a:r>
              <a:rPr lang="en-US" sz="3200" b="1" dirty="0">
                <a:latin typeface="+mj-lt"/>
              </a:rPr>
              <a:t> vị trí </a:t>
            </a:r>
            <a:r>
              <a:rPr lang="en-US" sz="3200" b="1" dirty="0" err="1">
                <a:latin typeface="+mj-lt"/>
              </a:rPr>
              <a:t>của</a:t>
            </a:r>
            <a:r>
              <a:rPr lang="en-US" sz="3200" b="1" dirty="0">
                <a:latin typeface="+mj-lt"/>
              </a:rPr>
              <a:t> </a:t>
            </a:r>
            <a:r>
              <a:rPr lang="en-US" sz="3200" b="1" dirty="0" err="1">
                <a:latin typeface="+mj-lt"/>
              </a:rPr>
              <a:t>nhóm</a:t>
            </a:r>
            <a:r>
              <a:rPr lang="en-US" sz="3200" b="1" dirty="0">
                <a:latin typeface="+mj-lt"/>
              </a:rPr>
              <a:t>.</a:t>
            </a:r>
          </a:p>
          <a:p>
            <a:pPr marL="457189" indent="-457189" algn="just">
              <a:buFont typeface="Symbol" panose="05050102010706020507" pitchFamily="18" charset="2"/>
              <a:buChar char="Þ"/>
            </a:pPr>
            <a:endParaRPr lang="en-US" sz="3200" b="1" dirty="0">
              <a:latin typeface="+mj-lt"/>
            </a:endParaRPr>
          </a:p>
          <a:p>
            <a:pPr marL="457189" indent="-457189" algn="just">
              <a:buFont typeface="Symbol" panose="05050102010706020507" pitchFamily="18" charset="2"/>
              <a:buChar char="Þ"/>
            </a:pPr>
            <a:r>
              <a:rPr lang="en-US" sz="3200" b="1" dirty="0" err="1">
                <a:latin typeface="+mj-lt"/>
              </a:rPr>
              <a:t>Các</a:t>
            </a:r>
            <a:r>
              <a:rPr lang="en-US" sz="3200" b="1" dirty="0">
                <a:latin typeface="+mj-lt"/>
              </a:rPr>
              <a:t> </a:t>
            </a:r>
            <a:r>
              <a:rPr lang="en-US" sz="3200" b="1" dirty="0" err="1">
                <a:latin typeface="+mj-lt"/>
              </a:rPr>
              <a:t>thành</a:t>
            </a:r>
            <a:r>
              <a:rPr lang="en-US" sz="3200" b="1" dirty="0">
                <a:latin typeface="+mj-lt"/>
              </a:rPr>
              <a:t> </a:t>
            </a:r>
            <a:r>
              <a:rPr lang="en-US" sz="3200" b="1" dirty="0" err="1">
                <a:latin typeface="+mj-lt"/>
              </a:rPr>
              <a:t>viên</a:t>
            </a:r>
            <a:r>
              <a:rPr lang="en-US" sz="3200" b="1" dirty="0">
                <a:latin typeface="+mj-lt"/>
              </a:rPr>
              <a:t> </a:t>
            </a:r>
            <a:r>
              <a:rPr lang="en-US" sz="3200" b="1" dirty="0" err="1">
                <a:latin typeface="+mj-lt"/>
              </a:rPr>
              <a:t>tham</a:t>
            </a:r>
            <a:r>
              <a:rPr lang="en-US" sz="3200" b="1" dirty="0">
                <a:latin typeface="+mj-lt"/>
              </a:rPr>
              <a:t> </a:t>
            </a:r>
            <a:r>
              <a:rPr lang="en-US" sz="3200" b="1" dirty="0" err="1">
                <a:latin typeface="+mj-lt"/>
              </a:rPr>
              <a:t>quan</a:t>
            </a:r>
            <a:r>
              <a:rPr lang="en-US" sz="3200" b="1" dirty="0">
                <a:latin typeface="+mj-lt"/>
              </a:rPr>
              <a:t> </a:t>
            </a:r>
            <a:r>
              <a:rPr lang="en-US" sz="3200" b="1" dirty="0" err="1">
                <a:latin typeface="+mj-lt"/>
              </a:rPr>
              <a:t>toàn</a:t>
            </a:r>
            <a:r>
              <a:rPr lang="en-US" sz="3200" b="1" dirty="0">
                <a:latin typeface="+mj-lt"/>
              </a:rPr>
              <a:t> </a:t>
            </a:r>
            <a:r>
              <a:rPr lang="en-US" sz="3200" b="1" dirty="0" err="1">
                <a:latin typeface="+mj-lt"/>
              </a:rPr>
              <a:t>bô</a:t>
            </a:r>
            <a:r>
              <a:rPr lang="en-US" sz="3200" b="1" dirty="0">
                <a:latin typeface="+mj-lt"/>
              </a:rPr>
              <a:t>̣ </a:t>
            </a:r>
            <a:r>
              <a:rPr lang="en-US" sz="3200" b="1" dirty="0" err="1">
                <a:latin typeface="+mj-lt"/>
              </a:rPr>
              <a:t>các</a:t>
            </a:r>
            <a:r>
              <a:rPr lang="en-US" sz="3200" b="1" dirty="0">
                <a:latin typeface="+mj-lt"/>
              </a:rPr>
              <a:t> </a:t>
            </a:r>
            <a:r>
              <a:rPr lang="en-US" sz="3200" b="1" dirty="0" err="1">
                <a:latin typeface="+mj-lt"/>
              </a:rPr>
              <a:t>sản</a:t>
            </a:r>
            <a:r>
              <a:rPr lang="en-US" sz="3200" b="1" dirty="0">
                <a:latin typeface="+mj-lt"/>
              </a:rPr>
              <a:t> </a:t>
            </a:r>
            <a:r>
              <a:rPr lang="en-US" sz="3200" b="1" dirty="0" err="1">
                <a:latin typeface="+mj-lt"/>
              </a:rPr>
              <a:t>phẩm</a:t>
            </a:r>
            <a:r>
              <a:rPr lang="en-US" sz="3200" b="1" dirty="0">
                <a:latin typeface="+mj-lt"/>
              </a:rPr>
              <a:t> </a:t>
            </a:r>
            <a:r>
              <a:rPr lang="en-US" sz="3200" b="1" dirty="0" err="1">
                <a:latin typeface="+mj-lt"/>
              </a:rPr>
              <a:t>của</a:t>
            </a:r>
            <a:r>
              <a:rPr lang="en-US" sz="3200" b="1" dirty="0">
                <a:latin typeface="+mj-lt"/>
              </a:rPr>
              <a:t> </a:t>
            </a:r>
            <a:r>
              <a:rPr lang="en-US" sz="3200" b="1" dirty="0" err="1">
                <a:latin typeface="+mj-lt"/>
              </a:rPr>
              <a:t>nhóm</a:t>
            </a:r>
            <a:r>
              <a:rPr lang="en-US" sz="3200" b="1" dirty="0">
                <a:latin typeface="+mj-lt"/>
              </a:rPr>
              <a:t>.</a:t>
            </a:r>
          </a:p>
          <a:p>
            <a:pPr marL="457189" indent="-457189" algn="just">
              <a:buFont typeface="Symbol" panose="05050102010706020507" pitchFamily="18" charset="2"/>
              <a:buChar char="Þ"/>
            </a:pPr>
            <a:endParaRPr lang="en-US" sz="3200" b="1" dirty="0">
              <a:latin typeface="+mj-lt"/>
            </a:endParaRPr>
          </a:p>
          <a:p>
            <a:pPr marL="457189" indent="-457189" algn="just">
              <a:buFont typeface="Symbol" panose="05050102010706020507" pitchFamily="18" charset="2"/>
              <a:buChar char="Þ"/>
            </a:pPr>
            <a:r>
              <a:rPr lang="en-US" sz="3200" b="1" dirty="0">
                <a:latin typeface="+mj-lt"/>
              </a:rPr>
              <a:t>HS </a:t>
            </a:r>
            <a:r>
              <a:rPr lang="en-US" sz="3200" b="1" dirty="0" err="1">
                <a:latin typeface="+mj-lt"/>
              </a:rPr>
              <a:t>nhận</a:t>
            </a:r>
            <a:r>
              <a:rPr lang="en-US" sz="3200" b="1" dirty="0">
                <a:latin typeface="+mj-lt"/>
              </a:rPr>
              <a:t> </a:t>
            </a:r>
            <a:r>
              <a:rPr lang="en-US" sz="3200" b="1" dirty="0" err="1">
                <a:latin typeface="+mj-lt"/>
              </a:rPr>
              <a:t>xét</a:t>
            </a:r>
            <a:r>
              <a:rPr lang="en-US" sz="3200" b="1" dirty="0">
                <a:latin typeface="+mj-lt"/>
              </a:rPr>
              <a:t> </a:t>
            </a:r>
            <a:r>
              <a:rPr lang="en-US" sz="3200" b="1" dirty="0" err="1">
                <a:latin typeface="+mj-lt"/>
              </a:rPr>
              <a:t>vê</a:t>
            </a:r>
            <a:r>
              <a:rPr lang="en-US" sz="3200" b="1" dirty="0">
                <a:latin typeface="+mj-lt"/>
              </a:rPr>
              <a:t>̀ </a:t>
            </a:r>
            <a:r>
              <a:rPr lang="en-US" sz="3200" b="1" dirty="0" err="1">
                <a:latin typeface="+mj-lt"/>
              </a:rPr>
              <a:t>sản</a:t>
            </a:r>
            <a:r>
              <a:rPr lang="en-US" sz="3200" b="1" dirty="0">
                <a:latin typeface="+mj-lt"/>
              </a:rPr>
              <a:t> </a:t>
            </a:r>
            <a:r>
              <a:rPr lang="en-US" sz="3200" b="1" dirty="0" err="1">
                <a:latin typeface="+mj-lt"/>
              </a:rPr>
              <a:t>phẩm</a:t>
            </a:r>
            <a:r>
              <a:rPr lang="en-US" sz="3200" b="1" dirty="0">
                <a:latin typeface="+mj-lt"/>
              </a:rPr>
              <a:t> </a:t>
            </a:r>
            <a:r>
              <a:rPr lang="en-US" sz="3200" b="1" dirty="0" err="1">
                <a:latin typeface="+mj-lt"/>
              </a:rPr>
              <a:t>của</a:t>
            </a:r>
            <a:r>
              <a:rPr lang="en-US" sz="3200" b="1" dirty="0">
                <a:latin typeface="+mj-lt"/>
              </a:rPr>
              <a:t> </a:t>
            </a:r>
            <a:r>
              <a:rPr lang="en-US" sz="3200" b="1" dirty="0" err="1">
                <a:latin typeface="+mj-lt"/>
              </a:rPr>
              <a:t>các</a:t>
            </a:r>
            <a:r>
              <a:rPr lang="en-US" sz="3200" b="1" dirty="0">
                <a:latin typeface="+mj-lt"/>
              </a:rPr>
              <a:t> </a:t>
            </a:r>
            <a:r>
              <a:rPr lang="en-US" sz="3200" b="1" dirty="0" err="1">
                <a:latin typeface="+mj-lt"/>
              </a:rPr>
              <a:t>nhóm</a:t>
            </a:r>
            <a:endParaRPr lang="en-US" sz="3200" b="1" dirty="0">
              <a:latin typeface="+mj-lt"/>
            </a:endParaRPr>
          </a:p>
        </p:txBody>
      </p:sp>
    </p:spTree>
    <p:extLst>
      <p:ext uri="{BB962C8B-B14F-4D97-AF65-F5344CB8AC3E}">
        <p14:creationId xmlns:p14="http://schemas.microsoft.com/office/powerpoint/2010/main" val="1921725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2D3AB0-48BF-9839-8135-BCCC99047E9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031" y="4499925"/>
            <a:ext cx="2945576" cy="2358075"/>
          </a:xfrm>
          <a:prstGeom prst="rect">
            <a:avLst/>
          </a:prstGeom>
        </p:spPr>
      </p:pic>
      <p:sp>
        <p:nvSpPr>
          <p:cNvPr id="4" name="Text Placeholder 3">
            <a:extLst>
              <a:ext uri="{FF2B5EF4-FFF2-40B4-BE49-F238E27FC236}">
                <a16:creationId xmlns:a16="http://schemas.microsoft.com/office/drawing/2014/main" id="{0FBB33EA-CC8E-39E2-FACD-5D51F5412468}"/>
              </a:ext>
            </a:extLst>
          </p:cNvPr>
          <p:cNvSpPr>
            <a:spLocks noGrp="1"/>
          </p:cNvSpPr>
          <p:nvPr>
            <p:ph type="body" sz="half" idx="2"/>
          </p:nvPr>
        </p:nvSpPr>
        <p:spPr>
          <a:xfrm>
            <a:off x="441960" y="1450421"/>
            <a:ext cx="5206672" cy="2767618"/>
          </a:xfrm>
        </p:spPr>
        <p:txBody>
          <a:bodyPr>
            <a:noAutofit/>
          </a:bodyPr>
          <a:lstStyle/>
          <a:p>
            <a:pPr algn="just"/>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Mỗi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HS </a:t>
            </a:r>
            <a:r>
              <a:rPr lang="en-US" sz="2800" dirty="0" err="1">
                <a:solidFill>
                  <a:srgbClr val="000000"/>
                </a:solidFill>
                <a:effectLst/>
                <a:latin typeface="Times New Roman" panose="02020603050405020304" pitchFamily="18" charset="0"/>
                <a:ea typeface="Arial" panose="020B0604020202020204" pitchFamily="34" charset="0"/>
              </a:rPr>
              <a:t>được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dừng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lại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5 </a:t>
            </a:r>
            <a:r>
              <a:rPr lang="en-US" sz="2800" dirty="0" err="1">
                <a:solidFill>
                  <a:srgbClr val="000000"/>
                </a:solidFill>
                <a:effectLst/>
                <a:latin typeface="Times New Roman" panose="02020603050405020304" pitchFamily="18" charset="0"/>
                <a:ea typeface="Arial" panose="020B0604020202020204" pitchFamily="34" charset="0"/>
              </a:rPr>
              <a:t>phút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tiến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hành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thí</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nghiệm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tại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mỗi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hoàn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thành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phiếu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tập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tương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ứng</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endParaRPr lang="en-US" sz="2800" dirty="0"/>
          </a:p>
        </p:txBody>
      </p:sp>
      <p:pic>
        <p:nvPicPr>
          <p:cNvPr id="5" name="Content Placeholder 4">
            <a:extLst>
              <a:ext uri="{FF2B5EF4-FFF2-40B4-BE49-F238E27FC236}">
                <a16:creationId xmlns:a16="http://schemas.microsoft.com/office/drawing/2014/main" id="{D025EC45-8B35-4403-E1CF-8AE7F2A4FB36}"/>
              </a:ext>
            </a:extLst>
          </p:cNvPr>
          <p:cNvPicPr>
            <a:picLocks noGrp="1" noChangeAspect="1"/>
          </p:cNvPicPr>
          <p:nvPr>
            <p:ph idx="1"/>
          </p:nvPr>
        </p:nvPicPr>
        <p:blipFill>
          <a:blip r:embed="rId3"/>
          <a:stretch>
            <a:fillRect/>
          </a:stretch>
        </p:blipFill>
        <p:spPr>
          <a:xfrm>
            <a:off x="5806763" y="1465238"/>
            <a:ext cx="5770721" cy="3573571"/>
          </a:xfrm>
          <a:prstGeom prst="rect">
            <a:avLst/>
          </a:prstGeom>
        </p:spPr>
      </p:pic>
      <p:sp>
        <p:nvSpPr>
          <p:cNvPr id="3" name="TextBox 2">
            <a:extLst>
              <a:ext uri="{FF2B5EF4-FFF2-40B4-BE49-F238E27FC236}">
                <a16:creationId xmlns:a16="http://schemas.microsoft.com/office/drawing/2014/main" id="{6F6A699B-08B5-0CB1-16A0-B37526B6242E}"/>
              </a:ext>
            </a:extLst>
          </p:cNvPr>
          <p:cNvSpPr txBox="1"/>
          <p:nvPr/>
        </p:nvSpPr>
        <p:spPr>
          <a:xfrm>
            <a:off x="283829" y="3307604"/>
            <a:ext cx="5014943" cy="1538691"/>
          </a:xfrm>
          <a:prstGeom prst="rect">
            <a:avLst/>
          </a:prstGeom>
          <a:noFill/>
        </p:spPr>
        <p:txBody>
          <a:bodyPr wrap="square">
            <a:spAutoFit/>
          </a:bodyPr>
          <a:lstStyle/>
          <a:p>
            <a:pPr algn="just">
              <a:lnSpc>
                <a:spcPct val="115000"/>
              </a:lnSpc>
            </a:pPr>
            <a:r>
              <a:rPr lang="en-US" sz="2800" dirty="0">
                <a:solidFill>
                  <a:srgbClr val="000000"/>
                </a:solidFill>
                <a:effectLst/>
                <a:latin typeface="Times New Roman" panose="02020603050405020304" pitchFamily="18" charset="0"/>
                <a:ea typeface="Arial" panose="020B0604020202020204" pitchFamily="34" charset="0"/>
              </a:rPr>
              <a:t>- Sau </a:t>
            </a:r>
            <a:r>
              <a:rPr lang="en-US" sz="2800" dirty="0" err="1">
                <a:solidFill>
                  <a:srgbClr val="000000"/>
                </a:solidFill>
                <a:effectLst/>
                <a:latin typeface="Times New Roman" panose="02020603050405020304" pitchFamily="18" charset="0"/>
                <a:ea typeface="Arial" panose="020B0604020202020204" pitchFamily="34" charset="0"/>
              </a:rPr>
              <a:t>khi</a:t>
            </a:r>
            <a:r>
              <a:rPr lang="en-US" sz="2800" dirty="0">
                <a:solidFill>
                  <a:srgbClr val="000000"/>
                </a:solidFill>
                <a:effectLst/>
                <a:latin typeface="Times New Roman" panose="02020603050405020304" pitchFamily="18" charset="0"/>
                <a:ea typeface="Arial" panose="020B0604020202020204" pitchFamily="34" charset="0"/>
              </a:rPr>
              <a:t>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qua 3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HS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về</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vị</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trí</a:t>
            </a:r>
            <a:r>
              <a:rPr lang="en-US" sz="2800" dirty="0">
                <a:solidFill>
                  <a:srgbClr val="000000"/>
                </a:solidFill>
                <a:effectLst/>
                <a:latin typeface="Times New Roman" panose="02020603050405020304" pitchFamily="18" charset="0"/>
                <a:ea typeface="Arial" panose="020B0604020202020204" pitchFamily="34" charset="0"/>
              </a:rPr>
              <a:t> ban </a:t>
            </a:r>
            <a:r>
              <a:rPr lang="en-US" sz="2800" dirty="0" err="1">
                <a:solidFill>
                  <a:srgbClr val="000000"/>
                </a:solidFill>
                <a:effectLst/>
                <a:latin typeface="Times New Roman" panose="02020603050405020304" pitchFamily="18" charset="0"/>
                <a:ea typeface="Arial" panose="020B0604020202020204" pitchFamily="34" charset="0"/>
              </a:rPr>
              <a:t>đầu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thảo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luận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5 </a:t>
            </a:r>
            <a:r>
              <a:rPr lang="en-US" sz="2800" dirty="0" err="1">
                <a:solidFill>
                  <a:srgbClr val="000000"/>
                </a:solidFill>
                <a:effectLst/>
                <a:latin typeface="Times New Roman" panose="02020603050405020304" pitchFamily="18" charset="0"/>
                <a:ea typeface="Arial" panose="020B0604020202020204" pitchFamily="34" charset="0"/>
              </a:rPr>
              <a:t>phút</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591101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047C9EFA-1B9A-74B2-3BBD-FEEC4A46BD7C}"/>
              </a:ext>
            </a:extLst>
          </p:cNvPr>
          <p:cNvGraphicFramePr>
            <a:graphicFrameLocks noGrp="1"/>
          </p:cNvGraphicFramePr>
          <p:nvPr>
            <p:extLst>
              <p:ext uri="{D42A27DB-BD31-4B8C-83A1-F6EECF244321}">
                <p14:modId xmlns:p14="http://schemas.microsoft.com/office/powerpoint/2010/main" val="4166865219"/>
              </p:ext>
            </p:extLst>
          </p:nvPr>
        </p:nvGraphicFramePr>
        <p:xfrm>
          <a:off x="350991" y="1285621"/>
          <a:ext cx="11490017" cy="5561649"/>
        </p:xfrm>
        <a:graphic>
          <a:graphicData uri="http://schemas.openxmlformats.org/drawingml/2006/table">
            <a:tbl>
              <a:tblPr firstRow="1" firstCol="1" bandRow="1">
                <a:tableStyleId>{5C22544A-7EE6-4342-B048-85BDC9FD1C3A}</a:tableStyleId>
              </a:tblPr>
              <a:tblGrid>
                <a:gridCol w="9047009">
                  <a:extLst>
                    <a:ext uri="{9D8B030D-6E8A-4147-A177-3AD203B41FA5}">
                      <a16:colId xmlns:a16="http://schemas.microsoft.com/office/drawing/2014/main" val="3499666396"/>
                    </a:ext>
                  </a:extLst>
                </a:gridCol>
                <a:gridCol w="2443008">
                  <a:extLst>
                    <a:ext uri="{9D8B030D-6E8A-4147-A177-3AD203B41FA5}">
                      <a16:colId xmlns:a16="http://schemas.microsoft.com/office/drawing/2014/main" val="1036995450"/>
                    </a:ext>
                  </a:extLst>
                </a:gridCol>
              </a:tblGrid>
              <a:tr h="143478">
                <a:tc gridSpan="2">
                  <a:txBody>
                    <a:bodyPr/>
                    <a:lstStyle/>
                    <a:p>
                      <a:pPr algn="ctr">
                        <a:lnSpc>
                          <a:spcPct val="115000"/>
                        </a:lnSpc>
                      </a:pPr>
                      <a:r>
                        <a:rPr lang="en-US" sz="2150" b="0" dirty="0" err="1">
                          <a:solidFill>
                            <a:schemeClr val="bg1"/>
                          </a:solidFill>
                          <a:effectLst/>
                          <a:latin typeface="Times New Roman" panose="02020603050405020304" pitchFamily="18" charset="0"/>
                          <a:cs typeface="Times New Roman" panose="02020603050405020304" pitchFamily="18" charset="0"/>
                        </a:rPr>
                        <a:t>Phiếu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học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tập</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số</a:t>
                      </a:r>
                      <a:r>
                        <a:rPr lang="en-US" sz="2150" b="0" dirty="0">
                          <a:solidFill>
                            <a:schemeClr val="bg1"/>
                          </a:solidFill>
                          <a:effectLst/>
                          <a:latin typeface="Times New Roman" panose="02020603050405020304" pitchFamily="18" charset="0"/>
                          <a:cs typeface="Times New Roman" panose="02020603050405020304" pitchFamily="18" charset="0"/>
                        </a:rPr>
                        <a:t> 1</a:t>
                      </a: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c hMerge="1">
                  <a:txBody>
                    <a:bodyPr/>
                    <a:lstStyle/>
                    <a:p>
                      <a:endParaRPr lang="en-US"/>
                    </a:p>
                  </a:txBody>
                  <a:tcPr/>
                </a:tc>
                <a:extLst>
                  <a:ext uri="{0D108BD9-81ED-4DB2-BD59-A6C34878D82A}">
                    <a16:rowId xmlns:a16="http://schemas.microsoft.com/office/drawing/2014/main" val="3371815743"/>
                  </a:ext>
                </a:extLst>
              </a:tr>
              <a:tr h="143478">
                <a:tc>
                  <a:txBody>
                    <a:bodyPr/>
                    <a:lstStyle/>
                    <a:p>
                      <a:pPr algn="just">
                        <a:lnSpc>
                          <a:spcPct val="115000"/>
                        </a:lnSpc>
                      </a:pPr>
                      <a:r>
                        <a:rPr lang="en-US" sz="2150" b="0" dirty="0" err="1">
                          <a:solidFill>
                            <a:schemeClr val="bg1"/>
                          </a:solidFill>
                          <a:effectLst/>
                          <a:latin typeface="Times New Roman" panose="02020603050405020304" pitchFamily="18" charset="0"/>
                          <a:cs typeface="Times New Roman" panose="02020603050405020304" pitchFamily="18" charset="0"/>
                        </a:rPr>
                        <a:t>Thí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nghiệm</a:t>
                      </a:r>
                      <a:r>
                        <a:rPr lang="en-US" sz="2150" b="0" dirty="0">
                          <a:solidFill>
                            <a:schemeClr val="bg1"/>
                          </a:solidFill>
                          <a:effectLst/>
                          <a:latin typeface="Times New Roman" panose="02020603050405020304" pitchFamily="18" charset="0"/>
                          <a:cs typeface="Times New Roman" panose="02020603050405020304" pitchFamily="18" charset="0"/>
                        </a:rPr>
                        <a:t> 1. </a:t>
                      </a:r>
                      <a:r>
                        <a:rPr lang="en-US" sz="2150" b="0" dirty="0" err="1">
                          <a:solidFill>
                            <a:schemeClr val="bg1"/>
                          </a:solidFill>
                          <a:effectLst/>
                          <a:latin typeface="Times New Roman" panose="02020603050405020304" pitchFamily="18" charset="0"/>
                          <a:cs typeface="Times New Roman" panose="02020603050405020304" pitchFamily="18" charset="0"/>
                        </a:rPr>
                        <a:t>Tác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dụng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của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áp</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suất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chất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lỏng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lên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vật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đặt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trong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nó</a:t>
                      </a:r>
                      <a:r>
                        <a:rPr lang="en-US" sz="2150" b="0" dirty="0">
                          <a:solidFill>
                            <a:schemeClr val="bg1"/>
                          </a:solidFill>
                          <a:effectLst/>
                          <a:latin typeface="Times New Roman" panose="02020603050405020304" pitchFamily="18" charset="0"/>
                          <a:cs typeface="Times New Roman" panose="02020603050405020304" pitchFamily="18" charset="0"/>
                        </a:rPr>
                        <a:t> .</a:t>
                      </a: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c>
                  <a:txBody>
                    <a:bodyPr/>
                    <a:lstStyle/>
                    <a:p>
                      <a:pPr algn="ctr">
                        <a:lnSpc>
                          <a:spcPct val="115000"/>
                        </a:lnSpc>
                      </a:pP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extLst>
                  <a:ext uri="{0D108BD9-81ED-4DB2-BD59-A6C34878D82A}">
                    <a16:rowId xmlns:a16="http://schemas.microsoft.com/office/drawing/2014/main" val="1368579924"/>
                  </a:ext>
                </a:extLst>
              </a:tr>
              <a:tr h="4064381">
                <a:tc>
                  <a:txBody>
                    <a:bodyPr/>
                    <a:lstStyle/>
                    <a:p>
                      <a:pPr algn="l">
                        <a:lnSpc>
                          <a:spcPct val="115000"/>
                        </a:lnSpc>
                      </a:pPr>
                      <a:r>
                        <a:rPr lang="en-US" sz="2150" b="0" dirty="0">
                          <a:solidFill>
                            <a:schemeClr val="bg1"/>
                          </a:solidFill>
                          <a:effectLst/>
                          <a:latin typeface="Times New Roman" panose="02020603050405020304" pitchFamily="18" charset="0"/>
                          <a:cs typeface="Times New Roman" panose="02020603050405020304" pitchFamily="18" charset="0"/>
                        </a:rPr>
                        <a:t> - </a:t>
                      </a:r>
                      <a:r>
                        <a:rPr lang="en-US" sz="2150" b="0" dirty="0" err="1">
                          <a:solidFill>
                            <a:schemeClr val="bg1"/>
                          </a:solidFill>
                          <a:effectLst/>
                          <a:latin typeface="Times New Roman" panose="02020603050405020304" pitchFamily="18" charset="0"/>
                          <a:cs typeface="Times New Roman" panose="02020603050405020304" pitchFamily="18" charset="0"/>
                        </a:rPr>
                        <a:t>Bố</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thí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nghiệm</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như</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hình</a:t>
                      </a:r>
                      <a:r>
                        <a:rPr lang="en-US" sz="2150" b="0" dirty="0">
                          <a:solidFill>
                            <a:schemeClr val="bg1"/>
                          </a:solidFill>
                          <a:effectLst/>
                          <a:latin typeface="Times New Roman" panose="02020603050405020304" pitchFamily="18" charset="0"/>
                          <a:cs typeface="Times New Roman" panose="02020603050405020304" pitchFamily="18" charset="0"/>
                        </a:rPr>
                        <a:t> 16.2</a:t>
                      </a:r>
                    </a:p>
                    <a:p>
                      <a:pPr marL="0" indent="0" algn="just">
                        <a:lnSpc>
                          <a:spcPct val="115000"/>
                        </a:lnSpc>
                        <a:buAutoNum type="arabicPeriod"/>
                      </a:pPr>
                      <a:r>
                        <a:rPr lang="en-US" sz="2150" b="0" dirty="0" err="1">
                          <a:solidFill>
                            <a:schemeClr val="bg1"/>
                          </a:solidFill>
                          <a:effectLst/>
                          <a:latin typeface="Times New Roman" panose="02020603050405020304" pitchFamily="18" charset="0"/>
                          <a:cs typeface="Times New Roman" panose="02020603050405020304" pitchFamily="18" charset="0"/>
                        </a:rPr>
                        <a:t>Nhúng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vào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nước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mô</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tả</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hiện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tượng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xảy</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ra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với</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màng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cao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a:t>
                      </a:r>
                      <a:r>
                        <a:rPr lang="en-US" sz="2150" b="0" dirty="0">
                          <a:solidFill>
                            <a:schemeClr val="bg1"/>
                          </a:solidFill>
                          <a:effectLst/>
                          <a:latin typeface="Times New Roman" panose="02020603050405020304" pitchFamily="18" charset="0"/>
                          <a:cs typeface="Times New Roman" panose="02020603050405020304" pitchFamily="18" charset="0"/>
                        </a:rPr>
                        <a:t>.</a:t>
                      </a: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trả</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lời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hỏi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màng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cao</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biến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dạng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chứng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tỏ</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điều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gì</a:t>
                      </a:r>
                      <a:r>
                        <a:rPr lang="en-US" sz="2150" b="1" dirty="0">
                          <a:solidFill>
                            <a:schemeClr val="bg1"/>
                          </a:solidFill>
                          <a:effectLst/>
                          <a:latin typeface="Times New Roman" panose="02020603050405020304" pitchFamily="18" charset="0"/>
                          <a:cs typeface="Times New Roman" panose="02020603050405020304" pitchFamily="18" charset="0"/>
                        </a:rPr>
                        <a:t>?</a:t>
                      </a:r>
                    </a:p>
                    <a:p>
                      <a:pPr algn="just">
                        <a:lnSpc>
                          <a:spcPct val="115000"/>
                        </a:lnSpc>
                      </a:pPr>
                      <a:r>
                        <a:rPr lang="en-US" sz="2150" b="0" dirty="0">
                          <a:solidFill>
                            <a:schemeClr val="bg1"/>
                          </a:solidFill>
                          <a:effectLst/>
                          <a:latin typeface="Times New Roman" panose="02020603050405020304" pitchFamily="18" charset="0"/>
                          <a:cs typeface="Times New Roman" panose="02020603050405020304" pitchFamily="18" charset="0"/>
                        </a:rPr>
                        <a:t>2. </a:t>
                      </a:r>
                      <a:r>
                        <a:rPr lang="en-US" sz="2150" b="0" dirty="0" err="1">
                          <a:solidFill>
                            <a:schemeClr val="bg1"/>
                          </a:solidFill>
                          <a:effectLst/>
                          <a:latin typeface="Times New Roman" panose="02020603050405020304" pitchFamily="18" charset="0"/>
                          <a:cs typeface="Times New Roman" panose="02020603050405020304" pitchFamily="18" charset="0"/>
                        </a:rPr>
                        <a:t>Giữ</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nguyên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độ</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sau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của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di </a:t>
                      </a:r>
                      <a:r>
                        <a:rPr lang="en-US" sz="2150" b="0" dirty="0" err="1">
                          <a:solidFill>
                            <a:schemeClr val="bg1"/>
                          </a:solidFill>
                          <a:effectLst/>
                          <a:latin typeface="Times New Roman" panose="02020603050405020304" pitchFamily="18" charset="0"/>
                          <a:cs typeface="Times New Roman" panose="02020603050405020304" pitchFamily="18" charset="0"/>
                        </a:rPr>
                        <a:t>chuyển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từ</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từ</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đến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vị</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khác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nhau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mô</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tả</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hiện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tượng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xảy</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ra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với</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màng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cao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a:t>
                      </a:r>
                      <a:r>
                        <a:rPr lang="en-US" sz="2150" b="0" dirty="0">
                          <a:solidFill>
                            <a:schemeClr val="bg1"/>
                          </a:solidFill>
                          <a:effectLst/>
                          <a:latin typeface="Times New Roman" panose="02020603050405020304" pitchFamily="18" charset="0"/>
                          <a:cs typeface="Times New Roman" panose="02020603050405020304" pitchFamily="18" charset="0"/>
                        </a:rPr>
                        <a:t> </a:t>
                      </a: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trả</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lời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hỏi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Với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những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vị</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trí</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khác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nhau</a:t>
                      </a:r>
                      <a:r>
                        <a:rPr lang="en-US" sz="2150" b="1" dirty="0">
                          <a:solidFill>
                            <a:schemeClr val="bg1"/>
                          </a:solidFill>
                          <a:effectLst/>
                          <a:latin typeface="Times New Roman" panose="02020603050405020304" pitchFamily="18" charset="0"/>
                          <a:cs typeface="Times New Roman" panose="02020603050405020304" pitchFamily="18" charset="0"/>
                        </a:rPr>
                        <a:t> ở </a:t>
                      </a:r>
                      <a:r>
                        <a:rPr lang="en-US" sz="2150" b="1" dirty="0" err="1">
                          <a:solidFill>
                            <a:schemeClr val="bg1"/>
                          </a:solidFill>
                          <a:effectLst/>
                          <a:latin typeface="Times New Roman" panose="02020603050405020304" pitchFamily="18" charset="0"/>
                          <a:cs typeface="Times New Roman" panose="02020603050405020304" pitchFamily="18" charset="0"/>
                        </a:rPr>
                        <a:t>cùng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một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độ</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thì</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áp</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suất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lỏng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dụng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lên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bình</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có</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thay</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đổi</a:t>
                      </a:r>
                      <a:r>
                        <a:rPr lang="en-US" sz="2150" b="1" dirty="0">
                          <a:solidFill>
                            <a:schemeClr val="bg1"/>
                          </a:solidFill>
                          <a:effectLst/>
                          <a:latin typeface="Times New Roman" panose="02020603050405020304" pitchFamily="18" charset="0"/>
                          <a:cs typeface="Times New Roman" panose="02020603050405020304" pitchFamily="18" charset="0"/>
                        </a:rPr>
                        <a:t> hay </a:t>
                      </a:r>
                      <a:r>
                        <a:rPr lang="en-US" sz="2150" b="1" dirty="0" err="1">
                          <a:solidFill>
                            <a:schemeClr val="bg1"/>
                          </a:solidFill>
                          <a:effectLst/>
                          <a:latin typeface="Times New Roman" panose="02020603050405020304" pitchFamily="18" charset="0"/>
                          <a:cs typeface="Times New Roman" panose="02020603050405020304" pitchFamily="18" charset="0"/>
                        </a:rPr>
                        <a:t>không</a:t>
                      </a:r>
                      <a:r>
                        <a:rPr lang="en-US" sz="2150" b="1" dirty="0">
                          <a:solidFill>
                            <a:schemeClr val="bg1"/>
                          </a:solidFill>
                          <a:effectLst/>
                          <a:latin typeface="Times New Roman" panose="02020603050405020304" pitchFamily="18" charset="0"/>
                          <a:cs typeface="Times New Roman" panose="02020603050405020304" pitchFamily="18" charset="0"/>
                        </a:rPr>
                        <a:t>?</a:t>
                      </a:r>
                    </a:p>
                    <a:p>
                      <a:pPr algn="just">
                        <a:lnSpc>
                          <a:spcPct val="115000"/>
                        </a:lnSpc>
                      </a:pPr>
                      <a:r>
                        <a:rPr lang="en-US" sz="2150" b="0" dirty="0">
                          <a:solidFill>
                            <a:schemeClr val="bg1"/>
                          </a:solidFill>
                          <a:effectLst/>
                          <a:latin typeface="Times New Roman" panose="02020603050405020304" pitchFamily="18" charset="0"/>
                          <a:cs typeface="Times New Roman" panose="02020603050405020304" pitchFamily="18" charset="0"/>
                        </a:rPr>
                        <a:t>3. </a:t>
                      </a:r>
                      <a:r>
                        <a:rPr lang="en-US" sz="2150" b="0" dirty="0" err="1">
                          <a:solidFill>
                            <a:schemeClr val="bg1"/>
                          </a:solidFill>
                          <a:effectLst/>
                          <a:latin typeface="Times New Roman" panose="02020603050405020304" pitchFamily="18" charset="0"/>
                          <a:cs typeface="Times New Roman" panose="02020603050405020304" pitchFamily="18" charset="0"/>
                        </a:rPr>
                        <a:t>Nhúng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vào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nước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sau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hơn</a:t>
                      </a:r>
                      <a:r>
                        <a:rPr lang="en-US" sz="2150" b="0" dirty="0">
                          <a:solidFill>
                            <a:schemeClr val="bg1"/>
                          </a:solidFill>
                          <a:effectLst/>
                          <a:latin typeface="Times New Roman" panose="02020603050405020304" pitchFamily="18" charset="0"/>
                          <a:cs typeface="Times New Roman" panose="02020603050405020304" pitchFamily="18" charset="0"/>
                        </a:rPr>
                        <a:t> 10 cm </a:t>
                      </a:r>
                      <a:r>
                        <a:rPr lang="en-US" sz="2150" b="0"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Mô</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tả</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hiện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tượng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xảy</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ra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với</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màng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cao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a:t>
                      </a:r>
                      <a:r>
                        <a:rPr lang="en-US" sz="2150" b="0" dirty="0">
                          <a:solidFill>
                            <a:schemeClr val="bg1"/>
                          </a:solidFill>
                          <a:effectLst/>
                          <a:latin typeface="Times New Roman" panose="02020603050405020304" pitchFamily="18" charset="0"/>
                          <a:cs typeface="Times New Roman" panose="02020603050405020304" pitchFamily="18" charset="0"/>
                        </a:rPr>
                        <a:t>  </a:t>
                      </a: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và</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trả</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lời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hỏi</a:t>
                      </a:r>
                      <a:r>
                        <a:rPr lang="en-US" sz="2150" b="1" dirty="0">
                          <a:solidFill>
                            <a:schemeClr val="bg1"/>
                          </a:solidFill>
                          <a:effectLst/>
                          <a:latin typeface="Times New Roman" panose="02020603050405020304" pitchFamily="18" charset="0"/>
                          <a:cs typeface="Times New Roman" panose="02020603050405020304" pitchFamily="18" charset="0"/>
                        </a:rPr>
                        <a:t>: Khi </a:t>
                      </a:r>
                      <a:r>
                        <a:rPr lang="en-US" sz="2150" b="1" dirty="0" err="1">
                          <a:solidFill>
                            <a:schemeClr val="bg1"/>
                          </a:solidFill>
                          <a:effectLst/>
                          <a:latin typeface="Times New Roman" panose="02020603050405020304" pitchFamily="18" charset="0"/>
                          <a:cs typeface="Times New Roman" panose="02020603050405020304" pitchFamily="18" charset="0"/>
                        </a:rPr>
                        <a:t>đặt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bình</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sau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hơn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từ</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vị</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trí</a:t>
                      </a:r>
                      <a:r>
                        <a:rPr lang="en-US" sz="2150" b="1" dirty="0">
                          <a:solidFill>
                            <a:schemeClr val="bg1"/>
                          </a:solidFill>
                          <a:effectLst/>
                          <a:latin typeface="Times New Roman" panose="02020603050405020304" pitchFamily="18" charset="0"/>
                          <a:cs typeface="Times New Roman" panose="02020603050405020304" pitchFamily="18" charset="0"/>
                        </a:rPr>
                        <a:t> B </a:t>
                      </a:r>
                      <a:r>
                        <a:rPr lang="en-US" sz="2150" b="1" dirty="0" err="1">
                          <a:solidFill>
                            <a:schemeClr val="bg1"/>
                          </a:solidFill>
                          <a:effectLst/>
                          <a:latin typeface="Times New Roman" panose="02020603050405020304" pitchFamily="18" charset="0"/>
                          <a:cs typeface="Times New Roman" panose="02020603050405020304" pitchFamily="18" charset="0"/>
                        </a:rPr>
                        <a:t>đến</a:t>
                      </a:r>
                      <a:r>
                        <a:rPr lang="en-US" sz="2150" b="1" dirty="0">
                          <a:solidFill>
                            <a:schemeClr val="bg1"/>
                          </a:solidFill>
                          <a:effectLst/>
                          <a:latin typeface="Times New Roman" panose="02020603050405020304" pitchFamily="18" charset="0"/>
                          <a:cs typeface="Times New Roman" panose="02020603050405020304" pitchFamily="18" charset="0"/>
                        </a:rPr>
                        <a:t> Q ) </a:t>
                      </a:r>
                      <a:r>
                        <a:rPr lang="en-US" sz="2150" b="1" dirty="0" err="1">
                          <a:solidFill>
                            <a:schemeClr val="bg1"/>
                          </a:solidFill>
                          <a:effectLst/>
                          <a:latin typeface="Times New Roman" panose="02020603050405020304" pitchFamily="18" charset="0"/>
                          <a:cs typeface="Times New Roman" panose="02020603050405020304" pitchFamily="18" charset="0"/>
                        </a:rPr>
                        <a:t>thì</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dụng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của</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lỏng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lên</a:t>
                      </a:r>
                      <a:r>
                        <a:rPr lang="en-US" sz="2150" b="1" dirty="0">
                          <a:solidFill>
                            <a:schemeClr val="bg1"/>
                          </a:solidFill>
                          <a:effectLst/>
                          <a:latin typeface="Times New Roman" panose="02020603050405020304" pitchFamily="18" charset="0"/>
                          <a:cs typeface="Times New Roman" panose="02020603050405020304" pitchFamily="18" charset="0"/>
                        </a:rPr>
                        <a:t> Bình </a:t>
                      </a:r>
                      <a:r>
                        <a:rPr lang="en-US" sz="2150" b="1" dirty="0" err="1">
                          <a:solidFill>
                            <a:schemeClr val="bg1"/>
                          </a:solidFill>
                          <a:effectLst/>
                          <a:latin typeface="Times New Roman" panose="02020603050405020304" pitchFamily="18" charset="0"/>
                          <a:cs typeface="Times New Roman" panose="02020603050405020304" pitchFamily="18" charset="0"/>
                        </a:rPr>
                        <a:t>thay</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đổi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như</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thế</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nào</a:t>
                      </a:r>
                      <a:r>
                        <a:rPr lang="en-US" sz="2150" b="1" dirty="0">
                          <a:solidFill>
                            <a:schemeClr val="bg1"/>
                          </a:solidFill>
                          <a:effectLst/>
                          <a:latin typeface="Times New Roman" panose="02020603050405020304" pitchFamily="18" charset="0"/>
                          <a:cs typeface="Times New Roman" panose="02020603050405020304" pitchFamily="18" charset="0"/>
                        </a:rPr>
                        <a:t>?</a:t>
                      </a: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rPr>
                        <a:t>4. </a:t>
                      </a:r>
                      <a:r>
                        <a:rPr lang="en-US" sz="2150" b="1" dirty="0" err="1">
                          <a:solidFill>
                            <a:schemeClr val="bg1"/>
                          </a:solidFill>
                          <a:effectLst/>
                          <a:latin typeface="Times New Roman" panose="02020603050405020304" pitchFamily="18" charset="0"/>
                          <a:cs typeface="Times New Roman" panose="02020603050405020304" pitchFamily="18" charset="0"/>
                        </a:rPr>
                        <a:t>Có</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phải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lỏng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chỉ</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dụng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áp</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suất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lên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bình</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theo</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một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phương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như</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rắn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không</a:t>
                      </a:r>
                      <a:r>
                        <a:rPr lang="en-US" sz="2150" b="1" dirty="0">
                          <a:solidFill>
                            <a:schemeClr val="bg1"/>
                          </a:solidFill>
                          <a:effectLst/>
                          <a:latin typeface="Times New Roman" panose="02020603050405020304" pitchFamily="18" charset="0"/>
                          <a:cs typeface="Times New Roman" panose="02020603050405020304" pitchFamily="18" charset="0"/>
                        </a:rPr>
                        <a:t>?</a:t>
                      </a:r>
                    </a:p>
                  </a:txBody>
                  <a:tcPr marL="46999" marR="46999" marT="0" marB="0"/>
                </a:tc>
                <a:tc>
                  <a:txBody>
                    <a:bodyPr/>
                    <a:lstStyle/>
                    <a:p>
                      <a:pPr algn="just">
                        <a:lnSpc>
                          <a:spcPct val="150000"/>
                        </a:lnSpc>
                        <a:tabLst>
                          <a:tab pos="2743200" algn="l"/>
                        </a:tabLst>
                      </a:pP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extLst>
                  <a:ext uri="{0D108BD9-81ED-4DB2-BD59-A6C34878D82A}">
                    <a16:rowId xmlns:a16="http://schemas.microsoft.com/office/drawing/2014/main" val="2350929598"/>
                  </a:ext>
                </a:extLst>
              </a:tr>
            </a:tbl>
          </a:graphicData>
        </a:graphic>
      </p:graphicFrame>
      <p:pic>
        <p:nvPicPr>
          <p:cNvPr id="1030" name="Picture 6">
            <a:extLst>
              <a:ext uri="{FF2B5EF4-FFF2-40B4-BE49-F238E27FC236}">
                <a16:creationId xmlns:a16="http://schemas.microsoft.com/office/drawing/2014/main" id="{94C912C7-0506-BA7C-88A7-B6CF5A473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0992" y="3870054"/>
            <a:ext cx="1968643" cy="29040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
            <a:extLst>
              <a:ext uri="{FF2B5EF4-FFF2-40B4-BE49-F238E27FC236}">
                <a16:creationId xmlns:a16="http://schemas.microsoft.com/office/drawing/2014/main" id="{B29AA495-9595-BA08-E40E-3E917B9AA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0928" y="1728827"/>
            <a:ext cx="1868772" cy="206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86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80A4BD2-16FF-9F2B-4829-581942D4D901}"/>
              </a:ext>
            </a:extLst>
          </p:cNvPr>
          <p:cNvGraphicFramePr>
            <a:graphicFrameLocks noGrp="1"/>
          </p:cNvGraphicFramePr>
          <p:nvPr>
            <p:extLst>
              <p:ext uri="{D42A27DB-BD31-4B8C-83A1-F6EECF244321}">
                <p14:modId xmlns:p14="http://schemas.microsoft.com/office/powerpoint/2010/main" val="2302302447"/>
              </p:ext>
            </p:extLst>
          </p:nvPr>
        </p:nvGraphicFramePr>
        <p:xfrm>
          <a:off x="530940" y="1383222"/>
          <a:ext cx="6651525" cy="5224053"/>
        </p:xfrm>
        <a:graphic>
          <a:graphicData uri="http://schemas.openxmlformats.org/drawingml/2006/table">
            <a:tbl>
              <a:tblPr firstRow="1" firstCol="1" bandRow="1">
                <a:tableStyleId>{5C22544A-7EE6-4342-B048-85BDC9FD1C3A}</a:tableStyleId>
              </a:tblPr>
              <a:tblGrid>
                <a:gridCol w="6651525">
                  <a:extLst>
                    <a:ext uri="{9D8B030D-6E8A-4147-A177-3AD203B41FA5}">
                      <a16:colId xmlns:a16="http://schemas.microsoft.com/office/drawing/2014/main" val="3015821192"/>
                    </a:ext>
                  </a:extLst>
                </a:gridCol>
              </a:tblGrid>
              <a:tr h="548629">
                <a:tc>
                  <a:txBody>
                    <a:bodyPr/>
                    <a:lstStyle/>
                    <a:p>
                      <a:pPr algn="ctr">
                        <a:lnSpc>
                          <a:spcPct val="115000"/>
                        </a:lnSpc>
                      </a:pPr>
                      <a:r>
                        <a:rPr lang="en-US" sz="2600" b="0" dirty="0">
                          <a:effectLst/>
                          <a:latin typeface="Times New Roman" panose="02020603050405020304" pitchFamily="18" charset="0"/>
                          <a:cs typeface="Times New Roman" panose="02020603050405020304" pitchFamily="18" charset="0"/>
                        </a:rPr>
                        <a:t>PHIẾU HỌC TẬP SỐ 2</a:t>
                      </a:r>
                      <a:endParaRPr lang="en-US" sz="26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1861" marR="21861" marT="0" marB="0"/>
                </a:tc>
                <a:extLst>
                  <a:ext uri="{0D108BD9-81ED-4DB2-BD59-A6C34878D82A}">
                    <a16:rowId xmlns:a16="http://schemas.microsoft.com/office/drawing/2014/main" val="156527744"/>
                  </a:ext>
                </a:extLst>
              </a:tr>
              <a:tr h="1144990">
                <a:tc>
                  <a:txBody>
                    <a:bodyPr/>
                    <a:lstStyle/>
                    <a:p>
                      <a:pPr algn="just">
                        <a:lnSpc>
                          <a:spcPct val="115000"/>
                        </a:lnSpc>
                      </a:pPr>
                      <a:r>
                        <a:rPr lang="en-US" sz="2600" b="0" dirty="0" err="1">
                          <a:effectLst/>
                          <a:latin typeface="Times New Roman" panose="02020603050405020304" pitchFamily="18" charset="0"/>
                          <a:cs typeface="Times New Roman" panose="02020603050405020304" pitchFamily="18" charset="0"/>
                        </a:rPr>
                        <a:t>Thí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nghiệm</a:t>
                      </a:r>
                      <a:r>
                        <a:rPr lang="en-US" sz="2600" b="0" dirty="0">
                          <a:effectLst/>
                          <a:latin typeface="Times New Roman" panose="02020603050405020304" pitchFamily="18" charset="0"/>
                          <a:cs typeface="Times New Roman" panose="02020603050405020304" pitchFamily="18" charset="0"/>
                        </a:rPr>
                        <a:t> 2. </a:t>
                      </a:r>
                      <a:r>
                        <a:rPr lang="en-US" sz="2600" b="0" dirty="0" err="1">
                          <a:effectLst/>
                          <a:latin typeface="Times New Roman" panose="02020603050405020304" pitchFamily="18" charset="0"/>
                          <a:cs typeface="Times New Roman" panose="02020603050405020304" pitchFamily="18" charset="0"/>
                        </a:rPr>
                        <a:t>Áp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suất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dụng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lỏng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được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truyền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theo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mọi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hướng</a:t>
                      </a:r>
                      <a:endParaRPr lang="en-US" sz="26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1861" marR="21861" marT="0" marB="0"/>
                </a:tc>
                <a:extLst>
                  <a:ext uri="{0D108BD9-81ED-4DB2-BD59-A6C34878D82A}">
                    <a16:rowId xmlns:a16="http://schemas.microsoft.com/office/drawing/2014/main" val="2966659843"/>
                  </a:ext>
                </a:extLst>
              </a:tr>
              <a:tr h="3530434">
                <a:tc>
                  <a:txBody>
                    <a:bodyPr/>
                    <a:lstStyle/>
                    <a:p>
                      <a:pPr algn="just">
                        <a:lnSpc>
                          <a:spcPct val="115000"/>
                        </a:lnSpc>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Bố</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nghiệm</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như</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hình</a:t>
                      </a:r>
                      <a:r>
                        <a:rPr lang="en-US" sz="2600" b="0" dirty="0">
                          <a:effectLst/>
                          <a:latin typeface="Times New Roman" panose="02020603050405020304" pitchFamily="18" charset="0"/>
                          <a:cs typeface="Times New Roman" panose="02020603050405020304" pitchFamily="18" charset="0"/>
                        </a:rPr>
                        <a:t> 16.3</a:t>
                      </a:r>
                    </a:p>
                    <a:p>
                      <a:pPr algn="just">
                        <a:lnSpc>
                          <a:spcPct val="115000"/>
                        </a:lnSpc>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Đặt</a:t>
                      </a:r>
                      <a:r>
                        <a:rPr lang="en-US" sz="2600" b="0" dirty="0">
                          <a:effectLst/>
                          <a:latin typeface="Times New Roman" panose="02020603050405020304" pitchFamily="18" charset="0"/>
                          <a:cs typeface="Times New Roman" panose="02020603050405020304" pitchFamily="18" charset="0"/>
                        </a:rPr>
                        <a:t> 4 </a:t>
                      </a:r>
                      <a:r>
                        <a:rPr lang="en-US" sz="2600" b="0" dirty="0" err="1">
                          <a:effectLst/>
                          <a:latin typeface="Times New Roman" panose="02020603050405020304" pitchFamily="18" charset="0"/>
                          <a:cs typeface="Times New Roman" panose="02020603050405020304" pitchFamily="18" charset="0"/>
                        </a:rPr>
                        <a:t>quả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nặng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lên</a:t>
                      </a:r>
                      <a:r>
                        <a:rPr lang="en-US" sz="2600" b="0" dirty="0">
                          <a:effectLst/>
                          <a:latin typeface="Times New Roman" panose="02020603050405020304" pitchFamily="18" charset="0"/>
                          <a:cs typeface="Times New Roman" panose="02020603050405020304" pitchFamily="18" charset="0"/>
                        </a:rPr>
                        <a:t> pit-</a:t>
                      </a:r>
                      <a:r>
                        <a:rPr lang="en-US" sz="2600" b="0" dirty="0" err="1">
                          <a:effectLst/>
                          <a:latin typeface="Times New Roman" panose="02020603050405020304" pitchFamily="18" charset="0"/>
                          <a:cs typeface="Times New Roman" panose="02020603050405020304" pitchFamily="18" charset="0"/>
                        </a:rPr>
                        <a:t>tông</a:t>
                      </a:r>
                      <a:r>
                        <a:rPr lang="en-US" sz="2600" b="0" dirty="0">
                          <a:effectLst/>
                          <a:latin typeface="Times New Roman" panose="02020603050405020304" pitchFamily="18" charset="0"/>
                          <a:cs typeface="Times New Roman" panose="02020603050405020304" pitchFamily="18" charset="0"/>
                        </a:rPr>
                        <a:t> (1) </a:t>
                      </a:r>
                      <a:r>
                        <a:rPr lang="en-US" sz="2600" b="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mô</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hiện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tượng</a:t>
                      </a:r>
                      <a:r>
                        <a:rPr lang="en-US" sz="2600" b="0" dirty="0">
                          <a:effectLst/>
                          <a:latin typeface="Times New Roman" panose="02020603050405020304" pitchFamily="18" charset="0"/>
                          <a:cs typeface="Times New Roman" panose="02020603050405020304" pitchFamily="18" charset="0"/>
                        </a:rPr>
                        <a:t>.</a:t>
                      </a:r>
                    </a:p>
                    <a:p>
                      <a:pPr marL="457200" indent="-457200" algn="just">
                        <a:lnSpc>
                          <a:spcPct val="115000"/>
                        </a:lnSpc>
                        <a:buFontTx/>
                        <a:buChar char="-"/>
                      </a:pPr>
                      <a:r>
                        <a:rPr lang="en-US" sz="2600" b="0" dirty="0">
                          <a:effectLst/>
                          <a:latin typeface="Times New Roman" panose="02020603050405020304" pitchFamily="18" charset="0"/>
                          <a:cs typeface="Times New Roman" panose="02020603050405020304" pitchFamily="18" charset="0"/>
                        </a:rPr>
                        <a:t>Sau </a:t>
                      </a:r>
                      <a:r>
                        <a:rPr lang="en-US" sz="2600" b="0" dirty="0" err="1">
                          <a:effectLst/>
                          <a:latin typeface="Times New Roman" panose="02020603050405020304" pitchFamily="18" charset="0"/>
                          <a:cs typeface="Times New Roman" panose="02020603050405020304" pitchFamily="18" charset="0"/>
                        </a:rPr>
                        <a:t>đó</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tiếp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tục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đặt</a:t>
                      </a:r>
                      <a:r>
                        <a:rPr lang="en-US" sz="2600" b="0" dirty="0">
                          <a:effectLst/>
                          <a:latin typeface="Times New Roman" panose="02020603050405020304" pitchFamily="18" charset="0"/>
                          <a:cs typeface="Times New Roman" panose="02020603050405020304" pitchFamily="18" charset="0"/>
                        </a:rPr>
                        <a:t> 2 </a:t>
                      </a:r>
                      <a:r>
                        <a:rPr lang="en-US" sz="2600" b="0" dirty="0" err="1">
                          <a:effectLst/>
                          <a:latin typeface="Times New Roman" panose="02020603050405020304" pitchFamily="18" charset="0"/>
                          <a:cs typeface="Times New Roman" panose="02020603050405020304" pitchFamily="18" charset="0"/>
                        </a:rPr>
                        <a:t>quả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nặng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lên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pít-tông</a:t>
                      </a:r>
                      <a:r>
                        <a:rPr lang="en-US" sz="2600" b="0" dirty="0">
                          <a:effectLst/>
                          <a:latin typeface="Times New Roman" panose="02020603050405020304" pitchFamily="18" charset="0"/>
                          <a:cs typeface="Times New Roman" panose="02020603050405020304" pitchFamily="18" charset="0"/>
                        </a:rPr>
                        <a:t> (2) </a:t>
                      </a:r>
                    </a:p>
                    <a:p>
                      <a:pPr marL="0" indent="0" algn="just">
                        <a:lnSpc>
                          <a:spcPct val="115000"/>
                        </a:lnSpc>
                        <a:buFontTx/>
                        <a:buNone/>
                      </a:pPr>
                      <a:r>
                        <a:rPr lang="en-US" sz="2600" b="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mô</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hiện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tượng</a:t>
                      </a:r>
                      <a:r>
                        <a:rPr lang="en-US" sz="2600" b="0" dirty="0">
                          <a:effectLst/>
                          <a:latin typeface="Times New Roman" panose="02020603050405020304" pitchFamily="18" charset="0"/>
                          <a:cs typeface="Times New Roman" panose="02020603050405020304" pitchFamily="18" charset="0"/>
                        </a:rPr>
                        <a:t>.</a:t>
                      </a:r>
                    </a:p>
                    <a:p>
                      <a:pPr marL="0" indent="0" algn="just">
                        <a:lnSpc>
                          <a:spcPct val="115000"/>
                        </a:lnSpc>
                        <a:buFontTx/>
                        <a:buNone/>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Hãy</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rút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ra</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kết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luận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về</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sự</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truyền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áp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suất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dụng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lỏng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theo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mọi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hướng</a:t>
                      </a:r>
                      <a:r>
                        <a:rPr lang="en-US" sz="2600" b="0" dirty="0">
                          <a:effectLst/>
                          <a:latin typeface="Times New Roman" panose="02020603050405020304" pitchFamily="18" charset="0"/>
                          <a:cs typeface="Times New Roman" panose="02020603050405020304" pitchFamily="18" charset="0"/>
                        </a:rPr>
                        <a:t>.</a:t>
                      </a:r>
                    </a:p>
                  </a:txBody>
                  <a:tcPr marL="21861" marR="21861" marT="0" marB="0"/>
                </a:tc>
                <a:extLst>
                  <a:ext uri="{0D108BD9-81ED-4DB2-BD59-A6C34878D82A}">
                    <a16:rowId xmlns:a16="http://schemas.microsoft.com/office/drawing/2014/main" val="1385646826"/>
                  </a:ext>
                </a:extLst>
              </a:tr>
            </a:tbl>
          </a:graphicData>
        </a:graphic>
      </p:graphicFrame>
      <p:pic>
        <p:nvPicPr>
          <p:cNvPr id="2051" name="Picture 3">
            <a:extLst>
              <a:ext uri="{FF2B5EF4-FFF2-40B4-BE49-F238E27FC236}">
                <a16:creationId xmlns:a16="http://schemas.microsoft.com/office/drawing/2014/main" id="{C256081D-B1EA-B971-8CF5-50718405B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5574" y="1483389"/>
            <a:ext cx="4591141" cy="434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81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72B062-893E-72E5-D28A-EEB8F5E56301}"/>
              </a:ext>
            </a:extLst>
          </p:cNvPr>
          <p:cNvGraphicFramePr>
            <a:graphicFrameLocks noGrp="1"/>
          </p:cNvGraphicFramePr>
          <p:nvPr>
            <p:extLst>
              <p:ext uri="{D42A27DB-BD31-4B8C-83A1-F6EECF244321}">
                <p14:modId xmlns:p14="http://schemas.microsoft.com/office/powerpoint/2010/main" val="2138900388"/>
              </p:ext>
            </p:extLst>
          </p:nvPr>
        </p:nvGraphicFramePr>
        <p:xfrm>
          <a:off x="469900" y="1295399"/>
          <a:ext cx="8674099" cy="5557698"/>
        </p:xfrm>
        <a:graphic>
          <a:graphicData uri="http://schemas.openxmlformats.org/drawingml/2006/table">
            <a:tbl>
              <a:tblPr firstRow="1" firstCol="1" bandRow="1">
                <a:tableStyleId>{5C22544A-7EE6-4342-B048-85BDC9FD1C3A}</a:tableStyleId>
              </a:tblPr>
              <a:tblGrid>
                <a:gridCol w="8674099">
                  <a:extLst>
                    <a:ext uri="{9D8B030D-6E8A-4147-A177-3AD203B41FA5}">
                      <a16:colId xmlns:a16="http://schemas.microsoft.com/office/drawing/2014/main" val="2793859615"/>
                    </a:ext>
                  </a:extLst>
                </a:gridCol>
              </a:tblGrid>
              <a:tr h="482276">
                <a:tc>
                  <a:txBody>
                    <a:bodyPr/>
                    <a:lstStyle/>
                    <a:p>
                      <a:pPr algn="ctr">
                        <a:lnSpc>
                          <a:spcPct val="115000"/>
                        </a:lnSpc>
                      </a:pPr>
                      <a:r>
                        <a:rPr lang="en-US" sz="2400" b="0" dirty="0" err="1">
                          <a:effectLst/>
                          <a:latin typeface="Times New Roman" panose="02020603050405020304" pitchFamily="18" charset="0"/>
                          <a:cs typeface="Times New Roman" panose="02020603050405020304" pitchFamily="18" charset="0"/>
                        </a:rPr>
                        <a:t>Phiếu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tập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số</a:t>
                      </a:r>
                      <a:r>
                        <a:rPr lang="en-US" sz="2400" b="0" dirty="0">
                          <a:effectLst/>
                          <a:latin typeface="Times New Roman" panose="02020603050405020304" pitchFamily="18" charset="0"/>
                          <a:cs typeface="Times New Roman" panose="02020603050405020304" pitchFamily="18" charset="0"/>
                        </a:rPr>
                        <a:t> 3</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0928" marR="30928" marT="0" marB="0"/>
                </a:tc>
                <a:extLst>
                  <a:ext uri="{0D108BD9-81ED-4DB2-BD59-A6C34878D82A}">
                    <a16:rowId xmlns:a16="http://schemas.microsoft.com/office/drawing/2014/main" val="3780599345"/>
                  </a:ext>
                </a:extLst>
              </a:tr>
              <a:tr h="482276">
                <a:tc>
                  <a:txBody>
                    <a:bodyPr/>
                    <a:lstStyle/>
                    <a:p>
                      <a:pPr algn="just">
                        <a:lnSpc>
                          <a:spcPct val="115000"/>
                        </a:lnSpc>
                      </a:pP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3. </a:t>
                      </a:r>
                      <a:r>
                        <a:rPr lang="en-US" sz="2400" b="0" dirty="0" err="1">
                          <a:effectLst/>
                          <a:latin typeface="Times New Roman" panose="02020603050405020304" pitchFamily="18" charset="0"/>
                          <a:cs typeface="Times New Roman" panose="02020603050405020304" pitchFamily="18" charset="0"/>
                        </a:rPr>
                        <a:t>Sự</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tồn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tại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áp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suất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quyển</a:t>
                      </a:r>
                      <a:r>
                        <a:rPr lang="en-US" sz="2400" b="0" dirty="0">
                          <a:effectLst/>
                          <a:latin typeface="Times New Roman" panose="02020603050405020304" pitchFamily="18" charset="0"/>
                          <a:cs typeface="Times New Roman" panose="02020603050405020304" pitchFamily="18" charset="0"/>
                        </a:rPr>
                        <a:t> (H16.7)</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0928" marR="30928" marT="0" marB="0"/>
                </a:tc>
                <a:extLst>
                  <a:ext uri="{0D108BD9-81ED-4DB2-BD59-A6C34878D82A}">
                    <a16:rowId xmlns:a16="http://schemas.microsoft.com/office/drawing/2014/main" val="2110703144"/>
                  </a:ext>
                </a:extLst>
              </a:tr>
              <a:tr h="4266216">
                <a:tc>
                  <a:txBody>
                    <a:bodyPr/>
                    <a:lstStyle/>
                    <a:p>
                      <a:pPr algn="just">
                        <a:lnSpc>
                          <a:spcPct val="115000"/>
                        </a:lnSpc>
                      </a:pP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Bố</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16.7</a:t>
                      </a:r>
                    </a:p>
                    <a:p>
                      <a:pPr algn="just">
                        <a:lnSpc>
                          <a:spcPct val="115000"/>
                        </a:lnSpc>
                      </a:pPr>
                      <a:r>
                        <a:rPr lang="en-US" sz="2400" b="0" dirty="0">
                          <a:effectLst/>
                          <a:latin typeface="Times New Roman" panose="02020603050405020304" pitchFamily="18" charset="0"/>
                          <a:cs typeface="Times New Roman" panose="02020603050405020304" pitchFamily="18" charset="0"/>
                        </a:rPr>
                        <a:t>1. </a:t>
                      </a:r>
                      <a:r>
                        <a:rPr lang="en-US" sz="2400" b="0" dirty="0" err="1">
                          <a:effectLst/>
                          <a:latin typeface="Times New Roman" panose="02020603050405020304" pitchFamily="18" charset="0"/>
                          <a:cs typeface="Times New Roman" panose="02020603050405020304" pitchFamily="18" charset="0"/>
                        </a:rPr>
                        <a:t>Từ</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từ</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nhẹ</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miệng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cốc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xem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tấm</a:t>
                      </a:r>
                      <a:r>
                        <a:rPr lang="en-US" sz="2400" b="0" dirty="0">
                          <a:effectLst/>
                          <a:latin typeface="Times New Roman" panose="02020603050405020304" pitchFamily="18" charset="0"/>
                          <a:cs typeface="Times New Roman" panose="02020603050405020304" pitchFamily="18" charset="0"/>
                        </a:rPr>
                        <a:t> nylon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bị</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đẩy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miệng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cốc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không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Giải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thích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hiện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được</a:t>
                      </a:r>
                      <a:r>
                        <a:rPr lang="en-US" sz="2400" b="0" dirty="0">
                          <a:effectLst/>
                          <a:latin typeface="Times New Roman" panose="02020603050405020304" pitchFamily="18" charset="0"/>
                          <a:cs typeface="Times New Roman" panose="02020603050405020304" pitchFamily="18" charset="0"/>
                        </a:rPr>
                        <a:t>.</a:t>
                      </a:r>
                    </a:p>
                    <a:p>
                      <a:pPr algn="l">
                        <a:lnSpc>
                          <a:spcPct val="115000"/>
                        </a:lnSpc>
                      </a:pPr>
                      <a:r>
                        <a:rPr lang="en-US" sz="2400" b="0" dirty="0">
                          <a:effectLst/>
                          <a:latin typeface="Times New Roman" panose="02020603050405020304" pitchFamily="18" charset="0"/>
                          <a:cs typeface="Times New Roman" panose="02020603050405020304" pitchFamily="18" charset="0"/>
                        </a:rPr>
                        <a:t>2. </a:t>
                      </a:r>
                      <a:r>
                        <a:rPr lang="en-US" sz="2400" b="0" dirty="0" err="1">
                          <a:effectLst/>
                          <a:latin typeface="Times New Roman" panose="02020603050405020304" pitchFamily="18" charset="0"/>
                          <a:cs typeface="Times New Roman" panose="02020603050405020304" pitchFamily="18" charset="0"/>
                        </a:rPr>
                        <a:t>Bố</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16.8 </a:t>
                      </a:r>
                      <a:r>
                        <a:rPr lang="en-US" sz="2400" b="0" dirty="0" err="1">
                          <a:effectLst/>
                          <a:latin typeface="Times New Roman" panose="02020603050405020304" pitchFamily="18" charset="0"/>
                          <a:cs typeface="Times New Roman" panose="02020603050405020304" pitchFamily="18" charset="0"/>
                        </a:rPr>
                        <a:t>dùng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thủy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tinh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cốc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đầy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dâng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phần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rồi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lấy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ngón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bịt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đầu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kéo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xuống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p>
                    <a:p>
                      <a:pPr algn="l">
                        <a:lnSpc>
                          <a:spcPct val="115000"/>
                        </a:lnSpc>
                      </a:pPr>
                      <a:r>
                        <a:rPr lang="en-US" sz="2400" b="0" dirty="0">
                          <a:effectLst/>
                          <a:latin typeface="Times New Roman" panose="02020603050405020304" pitchFamily="18" charset="0"/>
                          <a:cs typeface="Times New Roman" panose="02020603050405020304" pitchFamily="18" charset="0"/>
                        </a:rPr>
                        <a:t>Quan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xem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hay </a:t>
                      </a:r>
                      <a:r>
                        <a:rPr lang="en-US" sz="2400" b="0" dirty="0" err="1">
                          <a:effectLst/>
                          <a:latin typeface="Times New Roman" panose="02020603050405020304" pitchFamily="18" charset="0"/>
                          <a:cs typeface="Times New Roman" panose="02020603050405020304" pitchFamily="18" charset="0"/>
                        </a:rPr>
                        <a:t>không</a:t>
                      </a:r>
                      <a:r>
                        <a:rPr lang="en-US" sz="2400" b="0" dirty="0">
                          <a:effectLst/>
                          <a:latin typeface="Times New Roman" panose="02020603050405020304" pitchFamily="18" charset="0"/>
                          <a:cs typeface="Times New Roman" panose="02020603050405020304" pitchFamily="18" charset="0"/>
                        </a:rPr>
                        <a:t>? </a:t>
                      </a:r>
                    </a:p>
                    <a:p>
                      <a:pPr algn="l">
                        <a:lnSpc>
                          <a:spcPct val="115000"/>
                        </a:lnSpc>
                      </a:pPr>
                      <a:r>
                        <a:rPr lang="en-US" sz="2400" b="0" dirty="0" err="1">
                          <a:effectLst/>
                          <a:latin typeface="Times New Roman" panose="02020603050405020304" pitchFamily="18" charset="0"/>
                          <a:cs typeface="Times New Roman" panose="02020603050405020304" pitchFamily="18" charset="0"/>
                        </a:rPr>
                        <a:t>Vẫn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giữ</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bịt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đầu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nghiêng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theo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phương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nhau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hay </a:t>
                      </a:r>
                      <a:r>
                        <a:rPr lang="en-US" sz="2400" b="0" dirty="0" err="1">
                          <a:effectLst/>
                          <a:latin typeface="Times New Roman" panose="02020603050405020304" pitchFamily="18" charset="0"/>
                          <a:cs typeface="Times New Roman" panose="02020603050405020304" pitchFamily="18" charset="0"/>
                        </a:rPr>
                        <a:t>không</a:t>
                      </a:r>
                      <a:r>
                        <a:rPr lang="en-US" sz="2400" b="0" dirty="0">
                          <a:effectLst/>
                          <a:latin typeface="Times New Roman" panose="02020603050405020304" pitchFamily="18" charset="0"/>
                          <a:cs typeface="Times New Roman" panose="02020603050405020304" pitchFamily="18" charset="0"/>
                        </a:rPr>
                        <a:t>? </a:t>
                      </a:r>
                    </a:p>
                    <a:p>
                      <a:pPr algn="l">
                        <a:lnSpc>
                          <a:spcPct val="115000"/>
                        </a:lnSpc>
                      </a:pPr>
                      <a:r>
                        <a:rPr lang="en-US" sz="2400" b="0" dirty="0" err="1">
                          <a:effectLst/>
                          <a:latin typeface="Times New Roman" panose="02020603050405020304" pitchFamily="18" charset="0"/>
                          <a:cs typeface="Times New Roman" panose="02020603050405020304" pitchFamily="18" charset="0"/>
                        </a:rPr>
                        <a:t>Giải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thích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hiện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0928" marR="30928" marT="0" marB="0"/>
                </a:tc>
                <a:extLst>
                  <a:ext uri="{0D108BD9-81ED-4DB2-BD59-A6C34878D82A}">
                    <a16:rowId xmlns:a16="http://schemas.microsoft.com/office/drawing/2014/main" val="1425317724"/>
                  </a:ext>
                </a:extLst>
              </a:tr>
            </a:tbl>
          </a:graphicData>
        </a:graphic>
      </p:graphicFrame>
      <p:pic>
        <p:nvPicPr>
          <p:cNvPr id="3074" name="Picture 2">
            <a:extLst>
              <a:ext uri="{FF2B5EF4-FFF2-40B4-BE49-F238E27FC236}">
                <a16:creationId xmlns:a16="http://schemas.microsoft.com/office/drawing/2014/main" id="{898377FC-F112-9040-FAA8-1710F60D0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2207" y="1252333"/>
            <a:ext cx="2672633" cy="2508393"/>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a:extLst>
              <a:ext uri="{FF2B5EF4-FFF2-40B4-BE49-F238E27FC236}">
                <a16:creationId xmlns:a16="http://schemas.microsoft.com/office/drawing/2014/main" id="{24791A86-EAB4-883A-8639-C829EC1C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510" y="3939024"/>
            <a:ext cx="2170587" cy="287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201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2D3AB0-48BF-9839-8135-BCCC99047E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031" y="4652135"/>
            <a:ext cx="2945576" cy="2358075"/>
          </a:xfrm>
          <a:prstGeom prst="rect">
            <a:avLst/>
          </a:prstGeom>
        </p:spPr>
      </p:pic>
      <p:pic>
        <p:nvPicPr>
          <p:cNvPr id="5" name="Content Placeholder 4">
            <a:extLst>
              <a:ext uri="{FF2B5EF4-FFF2-40B4-BE49-F238E27FC236}">
                <a16:creationId xmlns:a16="http://schemas.microsoft.com/office/drawing/2014/main" id="{D025EC45-8B35-4403-E1CF-8AE7F2A4FB36}"/>
              </a:ext>
            </a:extLst>
          </p:cNvPr>
          <p:cNvPicPr>
            <a:picLocks noGrp="1" noChangeAspect="1"/>
          </p:cNvPicPr>
          <p:nvPr>
            <p:ph idx="1"/>
          </p:nvPr>
        </p:nvPicPr>
        <p:blipFill>
          <a:blip r:embed="rId5"/>
          <a:stretch>
            <a:fillRect/>
          </a:stretch>
        </p:blipFill>
        <p:spPr>
          <a:xfrm>
            <a:off x="1818967" y="2205865"/>
            <a:ext cx="5770721" cy="3573571"/>
          </a:xfrm>
          <a:prstGeom prst="rect">
            <a:avLst/>
          </a:prstGeom>
        </p:spPr>
      </p:pic>
      <p:sp>
        <p:nvSpPr>
          <p:cNvPr id="12" name="TextBox 11">
            <a:extLst>
              <a:ext uri="{FF2B5EF4-FFF2-40B4-BE49-F238E27FC236}">
                <a16:creationId xmlns:a16="http://schemas.microsoft.com/office/drawing/2014/main" id="{47EFEE1B-853D-BE77-8B7B-EE519E001DBA}"/>
              </a:ext>
            </a:extLst>
          </p:cNvPr>
          <p:cNvSpPr txBox="1"/>
          <p:nvPr/>
        </p:nvSpPr>
        <p:spPr>
          <a:xfrm>
            <a:off x="1257713" y="1145913"/>
            <a:ext cx="6893228" cy="1043171"/>
          </a:xfrm>
          <a:prstGeom prst="rect">
            <a:avLst/>
          </a:prstGeom>
          <a:noFill/>
        </p:spPr>
        <p:txBody>
          <a:bodyPr wrap="square">
            <a:spAutoFit/>
          </a:bodyPr>
          <a:lstStyle/>
          <a:p>
            <a:pPr algn="ctr">
              <a:lnSpc>
                <a:spcPct val="115000"/>
              </a:lnSpc>
            </a:pPr>
            <a:r>
              <a:rPr lang="en-US" sz="2800" dirty="0">
                <a:solidFill>
                  <a:srgbClr val="000000"/>
                </a:solidFill>
                <a:latin typeface="Times New Roman" panose="02020603050405020304" pitchFamily="18" charset="0"/>
                <a:ea typeface="Arial" panose="020B0604020202020204" pitchFamily="34" charset="0"/>
              </a:rPr>
              <a:t>C</a:t>
            </a:r>
            <a:r>
              <a:rPr lang="en-US" sz="2800" dirty="0">
                <a:solidFill>
                  <a:srgbClr val="000000"/>
                </a:solidFill>
                <a:effectLst/>
                <a:latin typeface="Times New Roman" panose="02020603050405020304" pitchFamily="18" charset="0"/>
                <a:ea typeface="Arial" panose="020B0604020202020204" pitchFamily="34" charset="0"/>
              </a:rPr>
              <a:t>hia </a:t>
            </a:r>
            <a:r>
              <a:rPr lang="en-US" sz="2800" dirty="0" err="1">
                <a:solidFill>
                  <a:srgbClr val="000000"/>
                </a:solidFill>
                <a:effectLst/>
                <a:latin typeface="Times New Roman" panose="02020603050405020304" pitchFamily="18" charset="0"/>
                <a:ea typeface="Arial" panose="020B0604020202020204" pitchFamily="34" charset="0"/>
              </a:rPr>
              <a:t>lớp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thành</a:t>
            </a:r>
            <a:r>
              <a:rPr lang="en-US" sz="2800" dirty="0">
                <a:solidFill>
                  <a:srgbClr val="000000"/>
                </a:solidFill>
                <a:effectLst/>
                <a:latin typeface="Times New Roman" panose="02020603050405020304" pitchFamily="18" charset="0"/>
                <a:ea typeface="Arial" panose="020B0604020202020204" pitchFamily="34" charset="0"/>
              </a:rPr>
              <a:t> 6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theo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sơ</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đồ</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sau</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pic>
        <p:nvPicPr>
          <p:cNvPr id="13" name="Đồng hồ đếm ngược 5 phút - 5 Minutes">
            <a:hlinkClick r:id="" action="ppaction://media"/>
            <a:extLst>
              <a:ext uri="{FF2B5EF4-FFF2-40B4-BE49-F238E27FC236}">
                <a16:creationId xmlns:a16="http://schemas.microsoft.com/office/drawing/2014/main" id="{664C11B5-F6CA-EF66-929B-E2D304BD3E4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2269" y="1306165"/>
            <a:ext cx="2186860" cy="1230109"/>
          </a:xfrm>
          <a:prstGeom prst="rect">
            <a:avLst/>
          </a:prstGeom>
        </p:spPr>
      </p:pic>
      <p:pic>
        <p:nvPicPr>
          <p:cNvPr id="14" name="Đồng hồ đếm ngược 5 phút - 5 Minutes">
            <a:hlinkClick r:id="" action="ppaction://media"/>
            <a:extLst>
              <a:ext uri="{FF2B5EF4-FFF2-40B4-BE49-F238E27FC236}">
                <a16:creationId xmlns:a16="http://schemas.microsoft.com/office/drawing/2014/main" id="{389A094C-59F0-46D1-061E-2B404CEEA3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2268" y="2721388"/>
            <a:ext cx="2186860" cy="1230109"/>
          </a:xfrm>
          <a:prstGeom prst="rect">
            <a:avLst/>
          </a:prstGeom>
        </p:spPr>
      </p:pic>
      <p:pic>
        <p:nvPicPr>
          <p:cNvPr id="15" name="Đồng hồ đếm ngược 5 phút - 5 Minutes">
            <a:hlinkClick r:id="" action="ppaction://media"/>
            <a:extLst>
              <a:ext uri="{FF2B5EF4-FFF2-40B4-BE49-F238E27FC236}">
                <a16:creationId xmlns:a16="http://schemas.microsoft.com/office/drawing/2014/main" id="{BD5A606E-BB1A-F1B3-E7BD-4262606CFD2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2268" y="4136611"/>
            <a:ext cx="2186860" cy="1230109"/>
          </a:xfrm>
          <a:prstGeom prst="rect">
            <a:avLst/>
          </a:prstGeom>
        </p:spPr>
      </p:pic>
      <p:pic>
        <p:nvPicPr>
          <p:cNvPr id="16" name="Đồng hồ đếm ngược 5 phút - 5 Minutes">
            <a:hlinkClick r:id="" action="ppaction://media"/>
            <a:extLst>
              <a:ext uri="{FF2B5EF4-FFF2-40B4-BE49-F238E27FC236}">
                <a16:creationId xmlns:a16="http://schemas.microsoft.com/office/drawing/2014/main" id="{3CBEF6B1-7F25-DBF4-5ADB-94FF218BBB1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2268" y="5551835"/>
            <a:ext cx="2186860" cy="1230109"/>
          </a:xfrm>
          <a:prstGeom prst="rect">
            <a:avLst/>
          </a:prstGeom>
        </p:spPr>
      </p:pic>
      <p:sp>
        <p:nvSpPr>
          <p:cNvPr id="17" name="TextBox 16">
            <a:extLst>
              <a:ext uri="{FF2B5EF4-FFF2-40B4-BE49-F238E27FC236}">
                <a16:creationId xmlns:a16="http://schemas.microsoft.com/office/drawing/2014/main" id="{27F60959-8037-56FC-7C9B-FD9E3A376732}"/>
              </a:ext>
            </a:extLst>
          </p:cNvPr>
          <p:cNvSpPr txBox="1"/>
          <p:nvPr/>
        </p:nvSpPr>
        <p:spPr>
          <a:xfrm>
            <a:off x="10604091" y="1665864"/>
            <a:ext cx="1198726" cy="523220"/>
          </a:xfrm>
          <a:prstGeom prst="rect">
            <a:avLst/>
          </a:prstGeom>
          <a:noFill/>
        </p:spPr>
        <p:txBody>
          <a:bodyPr wrap="none" rtlCol="0">
            <a:spAutoFit/>
          </a:bodyPr>
          <a:lstStyle/>
          <a:p>
            <a:r>
              <a:rPr lang="en-US" sz="2800" b="1" dirty="0" err="1"/>
              <a:t>Trạm</a:t>
            </a:r>
            <a:r>
              <a:rPr lang="en-US" sz="2800" b="1" dirty="0"/>
              <a:t> 1</a:t>
            </a:r>
          </a:p>
        </p:txBody>
      </p:sp>
      <p:sp>
        <p:nvSpPr>
          <p:cNvPr id="18" name="TextBox 17">
            <a:extLst>
              <a:ext uri="{FF2B5EF4-FFF2-40B4-BE49-F238E27FC236}">
                <a16:creationId xmlns:a16="http://schemas.microsoft.com/office/drawing/2014/main" id="{58625FFE-F1EF-96CC-1B3F-08075539B5D1}"/>
              </a:ext>
            </a:extLst>
          </p:cNvPr>
          <p:cNvSpPr txBox="1"/>
          <p:nvPr/>
        </p:nvSpPr>
        <p:spPr>
          <a:xfrm>
            <a:off x="10604091" y="4467524"/>
            <a:ext cx="1198726" cy="523220"/>
          </a:xfrm>
          <a:prstGeom prst="rect">
            <a:avLst/>
          </a:prstGeom>
          <a:noFill/>
        </p:spPr>
        <p:txBody>
          <a:bodyPr wrap="none" rtlCol="0">
            <a:spAutoFit/>
          </a:bodyPr>
          <a:lstStyle/>
          <a:p>
            <a:r>
              <a:rPr lang="en-US" sz="2800" b="1" dirty="0" err="1"/>
              <a:t>Trạm</a:t>
            </a:r>
            <a:r>
              <a:rPr lang="en-US" sz="2800" b="1" dirty="0"/>
              <a:t> 3</a:t>
            </a:r>
          </a:p>
        </p:txBody>
      </p:sp>
      <p:sp>
        <p:nvSpPr>
          <p:cNvPr id="19" name="TextBox 18">
            <a:extLst>
              <a:ext uri="{FF2B5EF4-FFF2-40B4-BE49-F238E27FC236}">
                <a16:creationId xmlns:a16="http://schemas.microsoft.com/office/drawing/2014/main" id="{D24F0C25-7995-82C6-5560-C24F6067106D}"/>
              </a:ext>
            </a:extLst>
          </p:cNvPr>
          <p:cNvSpPr txBox="1"/>
          <p:nvPr/>
        </p:nvSpPr>
        <p:spPr>
          <a:xfrm>
            <a:off x="10604091" y="3066694"/>
            <a:ext cx="1198726" cy="523220"/>
          </a:xfrm>
          <a:prstGeom prst="rect">
            <a:avLst/>
          </a:prstGeom>
          <a:noFill/>
        </p:spPr>
        <p:txBody>
          <a:bodyPr wrap="none" rtlCol="0">
            <a:spAutoFit/>
          </a:bodyPr>
          <a:lstStyle/>
          <a:p>
            <a:r>
              <a:rPr lang="en-US" sz="2800" b="1" dirty="0" err="1"/>
              <a:t>Trạm</a:t>
            </a:r>
            <a:r>
              <a:rPr lang="en-US" sz="2800" b="1" dirty="0"/>
              <a:t> 2</a:t>
            </a:r>
          </a:p>
        </p:txBody>
      </p:sp>
      <p:sp>
        <p:nvSpPr>
          <p:cNvPr id="20" name="TextBox 19">
            <a:extLst>
              <a:ext uri="{FF2B5EF4-FFF2-40B4-BE49-F238E27FC236}">
                <a16:creationId xmlns:a16="http://schemas.microsoft.com/office/drawing/2014/main" id="{78CA6D03-D7A3-1DD7-A5B3-EDBBA62B3418}"/>
              </a:ext>
            </a:extLst>
          </p:cNvPr>
          <p:cNvSpPr txBox="1"/>
          <p:nvPr/>
        </p:nvSpPr>
        <p:spPr>
          <a:xfrm>
            <a:off x="10456607" y="5868354"/>
            <a:ext cx="1735394" cy="954107"/>
          </a:xfrm>
          <a:prstGeom prst="rect">
            <a:avLst/>
          </a:prstGeom>
          <a:noFill/>
        </p:spPr>
        <p:txBody>
          <a:bodyPr wrap="square" rtlCol="0">
            <a:spAutoFit/>
          </a:bodyPr>
          <a:lstStyle/>
          <a:p>
            <a:r>
              <a:rPr lang="en-US" sz="2800" b="1" dirty="0" err="1"/>
              <a:t>Thời</a:t>
            </a:r>
            <a:r>
              <a:rPr lang="en-US" sz="2800" b="1" dirty="0"/>
              <a:t> </a:t>
            </a:r>
            <a:r>
              <a:rPr lang="en-US" sz="2800" b="1" dirty="0" err="1"/>
              <a:t>gian</a:t>
            </a:r>
            <a:r>
              <a:rPr lang="en-US" sz="2800" b="1" dirty="0"/>
              <a:t> </a:t>
            </a:r>
            <a:r>
              <a:rPr lang="en-US" sz="2800" b="1" dirty="0" err="1"/>
              <a:t>thảo</a:t>
            </a:r>
            <a:r>
              <a:rPr lang="en-US" sz="2800" b="1" dirty="0"/>
              <a:t> </a:t>
            </a:r>
            <a:r>
              <a:rPr lang="en-US" sz="2800" b="1" dirty="0" err="1"/>
              <a:t>luận</a:t>
            </a:r>
            <a:endParaRPr lang="en-US" sz="2800" b="1" dirty="0"/>
          </a:p>
        </p:txBody>
      </p:sp>
    </p:spTree>
    <p:extLst>
      <p:ext uri="{BB962C8B-B14F-4D97-AF65-F5344CB8AC3E}">
        <p14:creationId xmlns:p14="http://schemas.microsoft.com/office/powerpoint/2010/main" val="34350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1147"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1147" fill="hold"/>
                                        <p:tgtEl>
                                          <p:spTgt spid="1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114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3"/>
                </p:tgtEl>
              </p:cMediaNode>
            </p:vide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3"/>
                                        </p:tgtEl>
                                      </p:cBhvr>
                                    </p:cmd>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4"/>
                                        </p:tgtEl>
                                      </p:cBhvr>
                                    </p:cmd>
                                  </p:childTnLst>
                                </p:cTn>
                              </p:par>
                            </p:childTnLst>
                          </p:cTn>
                        </p:par>
                      </p:childTnLst>
                    </p:cTn>
                  </p:par>
                </p:childTnLst>
              </p:cTn>
              <p:nextCondLst>
                <p:cond evt="onClick" delay="0">
                  <p:tgtEl>
                    <p:spTgt spid="14"/>
                  </p:tgtEl>
                </p:cond>
              </p:nextCondLst>
            </p:seq>
            <p:video>
              <p:cMediaNode vol="80000">
                <p:cTn id="30" fill="hold" display="0">
                  <p:stCondLst>
                    <p:cond delay="indefinite"/>
                  </p:stCondLst>
                </p:cTn>
                <p:tgtEl>
                  <p:spTgt spid="14"/>
                </p:tgtEl>
              </p:cMediaNode>
            </p:video>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5"/>
                                        </p:tgtEl>
                                      </p:cBhvr>
                                    </p:cmd>
                                  </p:childTnLst>
                                </p:cTn>
                              </p:par>
                            </p:childTnLst>
                          </p:cTn>
                        </p:par>
                      </p:childTnLst>
                    </p:cTn>
                  </p:par>
                </p:childTnLst>
              </p:cTn>
              <p:nextCondLst>
                <p:cond evt="onClick" delay="0">
                  <p:tgtEl>
                    <p:spTgt spid="15"/>
                  </p:tgtEl>
                </p:cond>
              </p:nextCondLst>
            </p:seq>
            <p:video>
              <p:cMediaNode vol="80000">
                <p:cTn id="36" fill="hold" display="0">
                  <p:stCondLst>
                    <p:cond delay="indefinite"/>
                  </p:stCondLst>
                </p:cTn>
                <p:tgtEl>
                  <p:spTgt spid="15"/>
                </p:tgtEl>
              </p:cMediaNode>
            </p:video>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6"/>
                                        </p:tgtEl>
                                      </p:cBhvr>
                                    </p:cmd>
                                  </p:childTnLst>
                                </p:cTn>
                              </p:par>
                            </p:childTnLst>
                          </p:cTn>
                        </p:par>
                      </p:childTnLst>
                    </p:cTn>
                  </p:par>
                </p:childTnLst>
              </p:cTn>
              <p:nextCondLst>
                <p:cond evt="onClick" delay="0">
                  <p:tgtEl>
                    <p:spTgt spid="16"/>
                  </p:tgtEl>
                </p:cond>
              </p:nextCondLst>
            </p:seq>
            <p:video>
              <p:cMediaNode vol="80000">
                <p:cTn id="42" fill="hold" display="0">
                  <p:stCondLst>
                    <p:cond delay="indefinite"/>
                  </p:stCondLst>
                </p:cTn>
                <p:tgtEl>
                  <p:spTgt spid="1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46FF6B-4E75-E836-E9B9-9484E5F1012D}"/>
              </a:ext>
            </a:extLst>
          </p:cNvPr>
          <p:cNvPicPr>
            <a:picLocks noChangeAspect="1"/>
          </p:cNvPicPr>
          <p:nvPr/>
        </p:nvPicPr>
        <p:blipFill>
          <a:blip r:embed="rId2">
            <a:extLst>
              <a:ext uri="{28A0092B-C50C-407E-A947-70E740481C1C}">
                <a14:useLocalDpi xmlns:a14="http://schemas.microsoft.com/office/drawing/2010/main" val="0"/>
              </a:ext>
            </a:extLst>
          </a:blip>
          <a:srcRect t="17568" b="17568"/>
          <a:stretch/>
        </p:blipFill>
        <p:spPr>
          <a:xfrm flipH="1">
            <a:off x="7588279" y="4549245"/>
            <a:ext cx="3572457" cy="2317253"/>
          </a:xfrm>
          <a:prstGeom prst="rect">
            <a:avLst/>
          </a:prstGeom>
        </p:spPr>
      </p:pic>
      <p:graphicFrame>
        <p:nvGraphicFramePr>
          <p:cNvPr id="5" name="Table 4">
            <a:extLst>
              <a:ext uri="{FF2B5EF4-FFF2-40B4-BE49-F238E27FC236}">
                <a16:creationId xmlns:a16="http://schemas.microsoft.com/office/drawing/2014/main" id="{057D6F84-6050-E708-A1D4-190AB9CDFEFC}"/>
              </a:ext>
            </a:extLst>
          </p:cNvPr>
          <p:cNvGraphicFramePr>
            <a:graphicFrameLocks noGrp="1"/>
          </p:cNvGraphicFramePr>
          <p:nvPr>
            <p:extLst>
              <p:ext uri="{D42A27DB-BD31-4B8C-83A1-F6EECF244321}">
                <p14:modId xmlns:p14="http://schemas.microsoft.com/office/powerpoint/2010/main" val="653900064"/>
              </p:ext>
            </p:extLst>
          </p:nvPr>
        </p:nvGraphicFramePr>
        <p:xfrm>
          <a:off x="419099" y="1175244"/>
          <a:ext cx="8459430" cy="773812"/>
        </p:xfrm>
        <a:graphic>
          <a:graphicData uri="http://schemas.openxmlformats.org/drawingml/2006/table">
            <a:tbl>
              <a:tblPr firstRow="1" firstCol="1" bandRow="1">
                <a:tableStyleId>{5C22544A-7EE6-4342-B048-85BDC9FD1C3A}</a:tableStyleId>
              </a:tblPr>
              <a:tblGrid>
                <a:gridCol w="8459430">
                  <a:extLst>
                    <a:ext uri="{9D8B030D-6E8A-4147-A177-3AD203B41FA5}">
                      <a16:colId xmlns:a16="http://schemas.microsoft.com/office/drawing/2014/main" val="3625561425"/>
                    </a:ext>
                  </a:extLst>
                </a:gridCol>
              </a:tblGrid>
              <a:tr h="0">
                <a:tc>
                  <a:txBody>
                    <a:bodyPr/>
                    <a:lstStyle/>
                    <a:p>
                      <a:pPr algn="ctr">
                        <a:lnSpc>
                          <a:spcPct val="115000"/>
                        </a:lnSpc>
                      </a:pPr>
                      <a:r>
                        <a:rPr lang="en-US" sz="2400" b="0" dirty="0" err="1">
                          <a:effectLst/>
                          <a:latin typeface="Times New Roman" panose="02020603050405020304" pitchFamily="18" charset="0"/>
                          <a:cs typeface="Times New Roman" panose="02020603050405020304" pitchFamily="18" charset="0"/>
                        </a:rPr>
                        <a:t>Phiếu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tập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số</a:t>
                      </a:r>
                      <a:r>
                        <a:rPr lang="en-US" sz="2400" b="0" dirty="0">
                          <a:effectLst/>
                          <a:latin typeface="Times New Roman" panose="02020603050405020304" pitchFamily="18" charset="0"/>
                          <a:cs typeface="Times New Roman" panose="02020603050405020304" pitchFamily="18" charset="0"/>
                        </a:rPr>
                        <a:t> 1</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8141923"/>
                  </a:ext>
                </a:extLst>
              </a:tr>
              <a:tr h="0">
                <a:tc>
                  <a:txBody>
                    <a:bodyPr/>
                    <a:lstStyle/>
                    <a:p>
                      <a:pPr algn="just">
                        <a:lnSpc>
                          <a:spcPct val="115000"/>
                        </a:lnSpc>
                      </a:pP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1. </a:t>
                      </a:r>
                      <a:r>
                        <a:rPr lang="en-US" sz="2400" b="0" dirty="0" err="1">
                          <a:effectLst/>
                          <a:latin typeface="Times New Roman" panose="02020603050405020304" pitchFamily="18" charset="0"/>
                          <a:cs typeface="Times New Roman" panose="02020603050405020304" pitchFamily="18" charset="0"/>
                        </a:rPr>
                        <a:t>Tác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dụng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áp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suất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chất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lỏng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vật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đặt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nó</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3738098"/>
                  </a:ext>
                </a:extLst>
              </a:tr>
            </a:tbl>
          </a:graphicData>
        </a:graphic>
      </p:graphicFrame>
      <p:pic>
        <p:nvPicPr>
          <p:cNvPr id="1026" name="Picture 2" descr="Nếu các màng cao su bị biến dạng như Hình 16.2 thì chứng tỏ điều gì?">
            <a:extLst>
              <a:ext uri="{FF2B5EF4-FFF2-40B4-BE49-F238E27FC236}">
                <a16:creationId xmlns:a16="http://schemas.microsoft.com/office/drawing/2014/main" id="{4AEA67F4-3B9A-3FA3-9E33-C0A85485FA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09"/>
          <a:stretch/>
        </p:blipFill>
        <p:spPr bwMode="auto">
          <a:xfrm>
            <a:off x="9011264" y="1548124"/>
            <a:ext cx="3067665" cy="299438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40C23B6F-15A6-3D35-0030-610C075E5E5A}"/>
              </a:ext>
            </a:extLst>
          </p:cNvPr>
          <p:cNvSpPr/>
          <p:nvPr/>
        </p:nvSpPr>
        <p:spPr>
          <a:xfrm>
            <a:off x="9956799"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7547FDCE-9FAD-A1F8-4FB4-892E44628973}"/>
              </a:ext>
            </a:extLst>
          </p:cNvPr>
          <p:cNvSpPr/>
          <p:nvPr/>
        </p:nvSpPr>
        <p:spPr>
          <a:xfrm rot="16200000">
            <a:off x="10478421" y="274320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8B568FC-727D-5D72-9BA1-4C807A36C5B5}"/>
              </a:ext>
            </a:extLst>
          </p:cNvPr>
          <p:cNvSpPr/>
          <p:nvPr/>
        </p:nvSpPr>
        <p:spPr>
          <a:xfrm flipH="1">
            <a:off x="10998814"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54CBFA-07D8-9AB3-0433-1521C1C9A82D}"/>
              </a:ext>
            </a:extLst>
          </p:cNvPr>
          <p:cNvSpPr txBox="1"/>
          <p:nvPr/>
        </p:nvSpPr>
        <p:spPr>
          <a:xfrm>
            <a:off x="419098" y="1949056"/>
            <a:ext cx="8459430" cy="3903954"/>
          </a:xfrm>
          <a:prstGeom prst="rect">
            <a:avLst/>
          </a:prstGeom>
          <a:solidFill>
            <a:srgbClr val="4472C4"/>
          </a:solidFill>
        </p:spPr>
        <p:txBody>
          <a:bodyPr wrap="square">
            <a:spAutoFit/>
          </a:bodyPr>
          <a:lstStyle/>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  </a:t>
            </a:r>
          </a:p>
          <a:p>
            <a:pPr algn="just">
              <a:lnSpc>
                <a:spcPct val="150000"/>
              </a:lnSpc>
              <a:tabLst>
                <a:tab pos="2743200" algn="l"/>
              </a:tabLst>
            </a:pPr>
            <a:endPar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C8E9A39-4786-353E-1465-7F2FCE7931A6}"/>
              </a:ext>
            </a:extLst>
          </p:cNvPr>
          <p:cNvSpPr txBox="1"/>
          <p:nvPr/>
        </p:nvSpPr>
        <p:spPr>
          <a:xfrm>
            <a:off x="431946" y="1949056"/>
            <a:ext cx="8446582" cy="3903954"/>
          </a:xfrm>
          <a:prstGeom prst="rect">
            <a:avLst/>
          </a:prstGeom>
          <a:noFill/>
        </p:spPr>
        <p:txBody>
          <a:bodyPr wrap="square">
            <a:spAutoFit/>
          </a:bodyPr>
          <a:lstStyle/>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1. </a:t>
            </a:r>
            <a:r>
              <a:rPr lang="en-US" sz="2400" b="0" dirty="0" err="1">
                <a:solidFill>
                  <a:schemeClr val="bg1"/>
                </a:solidFill>
                <a:effectLst/>
                <a:latin typeface="Times New Roman" panose="02020603050405020304" pitchFamily="18" charset="0"/>
                <a:cs typeface="Times New Roman" panose="02020603050405020304" pitchFamily="18" charset="0"/>
              </a:rPr>
              <a:t>Nhúng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nước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màng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cao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lõm</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chứng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tỏ</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lỏng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gây</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áp</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suất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đáy</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thành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a:t>
            </a:r>
          </a:p>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2. </a:t>
            </a:r>
            <a:r>
              <a:rPr lang="en-US" sz="2400" b="0" dirty="0" err="1">
                <a:solidFill>
                  <a:schemeClr val="bg1"/>
                </a:solidFill>
                <a:effectLst/>
                <a:latin typeface="Times New Roman" panose="02020603050405020304" pitchFamily="18" charset="0"/>
                <a:cs typeface="Times New Roman" panose="02020603050405020304" pitchFamily="18" charset="0"/>
              </a:rPr>
              <a:t>Giữ</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nguyên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độ</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sau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của</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di </a:t>
            </a:r>
            <a:r>
              <a:rPr lang="en-US" sz="2400" b="0" dirty="0" err="1">
                <a:solidFill>
                  <a:schemeClr val="bg1"/>
                </a:solidFill>
                <a:effectLst/>
                <a:latin typeface="Times New Roman" panose="02020603050405020304" pitchFamily="18" charset="0"/>
                <a:cs typeface="Times New Roman" panose="02020603050405020304" pitchFamily="18" charset="0"/>
              </a:rPr>
              <a:t>chuyển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từ</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từ</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đến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khác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nhau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Với</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những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khác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nhau</a:t>
            </a:r>
            <a:r>
              <a:rPr lang="en-US" sz="2400" b="0" dirty="0">
                <a:solidFill>
                  <a:schemeClr val="bg1"/>
                </a:solidFill>
                <a:effectLst/>
                <a:latin typeface="Times New Roman" panose="02020603050405020304" pitchFamily="18" charset="0"/>
                <a:cs typeface="Times New Roman" panose="02020603050405020304" pitchFamily="18" charset="0"/>
              </a:rPr>
              <a:t> ở </a:t>
            </a:r>
            <a:r>
              <a:rPr lang="en-US" sz="2400" b="0" dirty="0" err="1">
                <a:solidFill>
                  <a:schemeClr val="bg1"/>
                </a:solidFill>
                <a:effectLst/>
                <a:latin typeface="Times New Roman" panose="02020603050405020304" pitchFamily="18" charset="0"/>
                <a:cs typeface="Times New Roman" panose="02020603050405020304" pitchFamily="18" charset="0"/>
              </a:rPr>
              <a:t>cùng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một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độ</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sâu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thì</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áp</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suất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lỏng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dụng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không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thay</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đổi</a:t>
            </a:r>
            <a:endParaRPr lang="en-US" sz="2400" b="0" dirty="0">
              <a:solidFill>
                <a:schemeClr val="bg1"/>
              </a:solidFill>
              <a:effectLst/>
              <a:latin typeface="Times New Roman" panose="02020603050405020304" pitchFamily="18" charset="0"/>
              <a:cs typeface="Times New Roman" panose="02020603050405020304" pitchFamily="18" charset="0"/>
            </a:endParaRPr>
          </a:p>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3. </a:t>
            </a:r>
            <a:r>
              <a:rPr lang="en-US" sz="2400" b="0" dirty="0" err="1">
                <a:solidFill>
                  <a:schemeClr val="bg1"/>
                </a:solidFill>
                <a:effectLst/>
                <a:latin typeface="Times New Roman" panose="02020603050405020304" pitchFamily="18" charset="0"/>
                <a:cs typeface="Times New Roman" panose="02020603050405020304" pitchFamily="18" charset="0"/>
              </a:rPr>
              <a:t>Nhúng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nước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sau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hơn</a:t>
            </a:r>
            <a:r>
              <a:rPr lang="en-US" sz="2400" b="0" dirty="0">
                <a:solidFill>
                  <a:schemeClr val="bg1"/>
                </a:solidFill>
                <a:effectLst/>
                <a:latin typeface="Times New Roman" panose="02020603050405020304" pitchFamily="18" charset="0"/>
                <a:cs typeface="Times New Roman" panose="02020603050405020304" pitchFamily="18" charset="0"/>
              </a:rPr>
              <a:t> 10 cm: Khi </a:t>
            </a:r>
            <a:r>
              <a:rPr lang="en-US" sz="2400" b="0" dirty="0" err="1">
                <a:solidFill>
                  <a:schemeClr val="bg1"/>
                </a:solidFill>
                <a:effectLst/>
                <a:latin typeface="Times New Roman" panose="02020603050405020304" pitchFamily="18" charset="0"/>
                <a:cs typeface="Times New Roman" panose="02020603050405020304" pitchFamily="18" charset="0"/>
              </a:rPr>
              <a:t>đặt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sâu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hơn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từ</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P </a:t>
            </a:r>
            <a:r>
              <a:rPr lang="en-US" sz="2400" b="0" dirty="0" err="1">
                <a:solidFill>
                  <a:schemeClr val="bg1"/>
                </a:solidFill>
                <a:effectLst/>
                <a:latin typeface="Times New Roman" panose="02020603050405020304" pitchFamily="18" charset="0"/>
                <a:cs typeface="Times New Roman" panose="02020603050405020304" pitchFamily="18" charset="0"/>
              </a:rPr>
              <a:t>đến</a:t>
            </a:r>
            <a:r>
              <a:rPr lang="en-US" sz="2400" b="0" dirty="0">
                <a:solidFill>
                  <a:schemeClr val="bg1"/>
                </a:solidFill>
                <a:effectLst/>
                <a:latin typeface="Times New Roman" panose="02020603050405020304" pitchFamily="18" charset="0"/>
                <a:cs typeface="Times New Roman" panose="02020603050405020304" pitchFamily="18" charset="0"/>
              </a:rPr>
              <a:t> Q) </a:t>
            </a:r>
            <a:r>
              <a:rPr lang="en-US" sz="2400" b="0" dirty="0" err="1">
                <a:solidFill>
                  <a:schemeClr val="bg1"/>
                </a:solidFill>
                <a:effectLst/>
                <a:latin typeface="Times New Roman" panose="02020603050405020304" pitchFamily="18" charset="0"/>
                <a:cs typeface="Times New Roman" panose="02020603050405020304" pitchFamily="18" charset="0"/>
              </a:rPr>
              <a:t>thì</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dụng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của</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lỏng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lớn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hơn</a:t>
            </a:r>
            <a:endParaRPr lang="en-US" sz="2400" b="0" dirty="0">
              <a:solidFill>
                <a:schemeClr val="bg1"/>
              </a:solidFill>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089C649-286C-7C8E-CADB-EA339D806A45}"/>
              </a:ext>
            </a:extLst>
          </p:cNvPr>
          <p:cNvSpPr txBox="1"/>
          <p:nvPr/>
        </p:nvSpPr>
        <p:spPr>
          <a:xfrm>
            <a:off x="7816656" y="4853346"/>
            <a:ext cx="2324099"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3BBC39E-2820-1B97-D9A1-D4B1DCD44EC7}"/>
              </a:ext>
            </a:extLst>
          </p:cNvPr>
          <p:cNvSpPr txBox="1"/>
          <p:nvPr/>
        </p:nvSpPr>
        <p:spPr>
          <a:xfrm>
            <a:off x="431944" y="5911066"/>
            <a:ext cx="11760055" cy="830997"/>
          </a:xfrm>
          <a:prstGeom prst="rect">
            <a:avLst/>
          </a:prstGeom>
          <a:solidFill>
            <a:srgbClr val="92D050"/>
          </a:solidFill>
        </p:spPr>
        <p:txBody>
          <a:bodyPr wrap="square">
            <a:spAutoFit/>
          </a:bodyPr>
          <a:lstStyle/>
          <a:p>
            <a:pPr algn="just">
              <a:tabLst>
                <a:tab pos="2743200" algn="l"/>
              </a:tabLst>
            </a:pPr>
            <a:r>
              <a:rPr lang="en-US" sz="2400" b="1" dirty="0">
                <a:solidFill>
                  <a:srgbClr val="FF0000"/>
                </a:solidFill>
                <a:effectLst/>
                <a:latin typeface="Times New Roman" panose="02020603050405020304" pitchFamily="18" charset="0"/>
                <a:cs typeface="Times New Roman" panose="02020603050405020304" pitchFamily="18" charset="0"/>
              </a:rPr>
              <a:t>4. </a:t>
            </a:r>
            <a:r>
              <a:rPr lang="en-US" sz="2400" b="1" dirty="0" err="1">
                <a:solidFill>
                  <a:srgbClr val="FF0000"/>
                </a:solidFill>
                <a:effectLst/>
                <a:latin typeface="Times New Roman" panose="02020603050405020304" pitchFamily="18" charset="0"/>
                <a:cs typeface="Times New Roman" panose="02020603050405020304" pitchFamily="18" charset="0"/>
              </a:rPr>
              <a:t>Kết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luận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Chất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lỏng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gây</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suất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lên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bình</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theo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mọi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phương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chứ</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không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theo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một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phương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như</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chất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rắn</a:t>
            </a:r>
            <a:r>
              <a:rPr lang="en-US" sz="2400" b="1" dirty="0">
                <a:solidFill>
                  <a:srgbClr val="FF0000"/>
                </a:solidFill>
                <a:effectLst/>
                <a:latin typeface="Times New Roman" panose="02020603050405020304" pitchFamily="18" charset="0"/>
                <a:cs typeface="Times New Roman" panose="02020603050405020304" pitchFamily="18" charset="0"/>
              </a:rPr>
              <a:t>.</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6706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xit" presetSubtype="21" fill="hold" grpId="0" nodeType="withEffect">
                                  <p:stCondLst>
                                    <p:cond delay="0"/>
                                  </p:stCondLst>
                                  <p:childTnLst>
                                    <p:animEffect transition="out" filter="barn(inVertic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12" grpId="0"/>
      <p:bldP spid="17" grpId="0"/>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5476</TotalTime>
  <Words>2806</Words>
  <Application>Microsoft Office PowerPoint</Application>
  <PresentationFormat>Widescreen</PresentationFormat>
  <Paragraphs>214</Paragraphs>
  <Slides>34</Slides>
  <Notes>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Light</vt:lpstr>
      <vt:lpstr>Cambria Math</vt:lpstr>
      <vt:lpstr>Segoe UI</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Thien Thanh Bui</dc:creator>
  <cp:lastModifiedBy>GL</cp:lastModifiedBy>
  <cp:revision>19</cp:revision>
  <dcterms:created xsi:type="dcterms:W3CDTF">2023-07-08T09:19:07Z</dcterms:created>
  <dcterms:modified xsi:type="dcterms:W3CDTF">2025-02-15T00:12:42Z</dcterms:modified>
</cp:coreProperties>
</file>