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1543" r:id="rId2"/>
    <p:sldId id="1400" r:id="rId3"/>
    <p:sldId id="1560" r:id="rId4"/>
    <p:sldId id="590" r:id="rId5"/>
    <p:sldId id="1556" r:id="rId6"/>
    <p:sldId id="1552" r:id="rId7"/>
    <p:sldId id="1561" r:id="rId8"/>
    <p:sldId id="1562" r:id="rId9"/>
    <p:sldId id="1563" r:id="rId10"/>
    <p:sldId id="1555" r:id="rId11"/>
    <p:sldId id="1557" r:id="rId12"/>
    <p:sldId id="408" r:id="rId13"/>
    <p:sldId id="407" r:id="rId14"/>
    <p:sldId id="1564" r:id="rId15"/>
    <p:sldId id="1565" r:id="rId16"/>
    <p:sldId id="1558" r:id="rId17"/>
    <p:sldId id="1566" r:id="rId18"/>
    <p:sldId id="1567" r:id="rId19"/>
    <p:sldId id="1568" r:id="rId20"/>
    <p:sldId id="1569" r:id="rId21"/>
    <p:sldId id="1570" r:id="rId22"/>
    <p:sldId id="1572" r:id="rId23"/>
    <p:sldId id="1573" r:id="rId24"/>
    <p:sldId id="279" r:id="rId25"/>
    <p:sldId id="1471" r:id="rId26"/>
    <p:sldId id="1521" r:id="rId27"/>
    <p:sldId id="1472" r:id="rId28"/>
    <p:sldId id="625" r:id="rId29"/>
  </p:sldIdLst>
  <p:sldSz cx="12192000" cy="6858000"/>
  <p:notesSz cx="6858000" cy="9144000"/>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1B04FA"/>
    <a:srgbClr val="1503BD"/>
    <a:srgbClr val="FF0000"/>
    <a:srgbClr val="3333CC"/>
    <a:srgbClr val="FCFEB0"/>
    <a:srgbClr val="F7FA76"/>
    <a:srgbClr val="1C11AF"/>
    <a:srgbClr val="F9FE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3" autoAdjust="0"/>
    <p:restoredTop sz="86455" autoAdjust="0"/>
  </p:normalViewPr>
  <p:slideViewPr>
    <p:cSldViewPr snapToGrid="0">
      <p:cViewPr>
        <p:scale>
          <a:sx n="70" d="100"/>
          <a:sy n="70" d="100"/>
        </p:scale>
        <p:origin x="-246" y="16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9C52CD-A8C5-484B-B00E-2101948BB170}" type="slidenum">
              <a:rPr lang="en-US" smtClean="0"/>
              <a:pPr/>
              <a:t>1</a:t>
            </a:fld>
            <a:endParaRPr lang="en-US"/>
          </a:p>
        </p:txBody>
      </p:sp>
    </p:spTree>
    <p:extLst>
      <p:ext uri="{BB962C8B-B14F-4D97-AF65-F5344CB8AC3E}">
        <p14:creationId xmlns:p14="http://schemas.microsoft.com/office/powerpoint/2010/main" val="413611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20</a:t>
            </a:fld>
            <a:endParaRPr lang="en-US"/>
          </a:p>
        </p:txBody>
      </p:sp>
    </p:spTree>
    <p:extLst>
      <p:ext uri="{BB962C8B-B14F-4D97-AF65-F5344CB8AC3E}">
        <p14:creationId xmlns:p14="http://schemas.microsoft.com/office/powerpoint/2010/main" val="1968913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21</a:t>
            </a:fld>
            <a:endParaRPr lang="en-US"/>
          </a:p>
        </p:txBody>
      </p:sp>
    </p:spTree>
    <p:extLst>
      <p:ext uri="{BB962C8B-B14F-4D97-AF65-F5344CB8AC3E}">
        <p14:creationId xmlns:p14="http://schemas.microsoft.com/office/powerpoint/2010/main" val="562575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22</a:t>
            </a:fld>
            <a:endParaRPr lang="en-US"/>
          </a:p>
        </p:txBody>
      </p:sp>
    </p:spTree>
    <p:extLst>
      <p:ext uri="{BB962C8B-B14F-4D97-AF65-F5344CB8AC3E}">
        <p14:creationId xmlns:p14="http://schemas.microsoft.com/office/powerpoint/2010/main" val="666340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25</a:t>
            </a:fld>
            <a:endParaRPr lang="en-US"/>
          </a:p>
        </p:txBody>
      </p:sp>
    </p:spTree>
    <p:extLst>
      <p:ext uri="{BB962C8B-B14F-4D97-AF65-F5344CB8AC3E}">
        <p14:creationId xmlns:p14="http://schemas.microsoft.com/office/powerpoint/2010/main" val="399384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27</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a:t>
            </a:fld>
            <a:endParaRPr lang="en-US"/>
          </a:p>
        </p:txBody>
      </p:sp>
    </p:spTree>
    <p:extLst>
      <p:ext uri="{BB962C8B-B14F-4D97-AF65-F5344CB8AC3E}">
        <p14:creationId xmlns:p14="http://schemas.microsoft.com/office/powerpoint/2010/main" val="3010968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vi-VN" sz="1200" b="0" i="0" kern="1200">
                <a:solidFill>
                  <a:schemeClr val="tx1"/>
                </a:solidFill>
                <a:effectLst/>
                <a:latin typeface="+mn-lt"/>
                <a:ea typeface="+mn-ea"/>
                <a:cs typeface="+mn-cs"/>
              </a:rPr>
              <a:t>Bắc Mỹ đang áp dụng phương thức khai thác tài nguyên đất bền vững trong sản xuất nông nghiệp bao gồm đa canh và luân canh, bảo vệ tài nguyên đất, kết hợp chăn nuôi, trồng trọt và sản xuất nông lâm kết hợp.</a:t>
            </a:r>
          </a:p>
          <a:p>
            <a:pPr rtl="0" latinLnBrk="0"/>
            <a:r>
              <a:rPr lang="vi-VN" sz="1200" b="0" i="0" kern="1200">
                <a:solidFill>
                  <a:schemeClr val="tx1"/>
                </a:solidFill>
                <a:effectLst/>
                <a:latin typeface="+mn-lt"/>
                <a:ea typeface="+mn-ea"/>
                <a:cs typeface="+mn-cs"/>
              </a:rPr>
              <a:t>- Đa canh và luân canh giúp giảm trừ được sâu bệnh, tăng độ phì của đất và giảm xói mòn đất.</a:t>
            </a:r>
          </a:p>
          <a:p>
            <a:pPr rtl="0" latinLnBrk="0"/>
            <a:r>
              <a:rPr lang="vi-VN" sz="1200" b="0" i="0" kern="1200">
                <a:solidFill>
                  <a:schemeClr val="tx1"/>
                </a:solidFill>
                <a:effectLst/>
                <a:latin typeface="+mn-lt"/>
                <a:ea typeface="+mn-ea"/>
                <a:cs typeface="+mn-cs"/>
              </a:rPr>
              <a:t>- Bảo vệ tài nguyên đất gồm trồng cây che phủ, bón phân hữu cơ, giảm cày xới đất, duy trì độ ẩm của đất bằng lớp phủ thực vật.</a:t>
            </a:r>
          </a:p>
          <a:p>
            <a:pPr rtl="0" latinLnBrk="0"/>
            <a:r>
              <a:rPr lang="vi-VN" sz="1200" b="0" i="0" kern="1200">
                <a:solidFill>
                  <a:schemeClr val="tx1"/>
                </a:solidFill>
                <a:effectLst/>
                <a:latin typeface="+mn-lt"/>
                <a:ea typeface="+mn-ea"/>
                <a:cs typeface="+mn-cs"/>
              </a:rPr>
              <a:t>- Kết hợp chăn nuôi với trồng trọt để cây trồng cung cấp thức ăn tại chỗ cho vật nuôi, vật nuôi cung cấp phân hữu cơ cho cây trồng.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a:t>
            </a:fld>
            <a:endParaRPr lang="en-US"/>
          </a:p>
        </p:txBody>
      </p:sp>
    </p:spTree>
    <p:extLst>
      <p:ext uri="{BB962C8B-B14F-4D97-AF65-F5344CB8AC3E}">
        <p14:creationId xmlns:p14="http://schemas.microsoft.com/office/powerpoint/2010/main" val="4182687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1200">
                <a:solidFill>
                  <a:srgbClr val="1B04FA"/>
                </a:solidFill>
              </a:rPr>
              <a:t>+ Do thời gian sử dụng lớn lượng phân bón và thuốc trừ sâu đất đã bị thoái hóa =&gt; các nước bắc Mỹ đẩy nhanh việc phát triển “nông nghiệp xanh”, ứng dụng khoa học kỹ thuật đem lại năng suất cao và bảo vệ tài nguyên đất.</a:t>
            </a:r>
            <a:endParaRPr lang="en-US">
              <a:solidFill>
                <a:srgbClr val="1B04FA"/>
              </a:solidFill>
            </a:endParaRPr>
          </a:p>
        </p:txBody>
      </p:sp>
      <p:sp>
        <p:nvSpPr>
          <p:cNvPr id="4" name="Slide Number Placeholder 3"/>
          <p:cNvSpPr>
            <a:spLocks noGrp="1"/>
          </p:cNvSpPr>
          <p:nvPr>
            <p:ph type="sldNum" sz="quarter" idx="5"/>
          </p:nvPr>
        </p:nvSpPr>
        <p:spPr/>
        <p:txBody>
          <a:bodyPr/>
          <a:lstStyle/>
          <a:p>
            <a:fld id="{6661CF8A-28E2-4785-8151-098E1A36ED42}" type="slidenum">
              <a:rPr lang="en-US" smtClean="0"/>
              <a:t>6</a:t>
            </a:fld>
            <a:endParaRPr lang="en-US"/>
          </a:p>
        </p:txBody>
      </p:sp>
    </p:spTree>
    <p:extLst>
      <p:ext uri="{BB962C8B-B14F-4D97-AF65-F5344CB8AC3E}">
        <p14:creationId xmlns:p14="http://schemas.microsoft.com/office/powerpoint/2010/main" val="351761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7</a:t>
            </a:fld>
            <a:endParaRPr lang="en-US"/>
          </a:p>
        </p:txBody>
      </p:sp>
    </p:spTree>
    <p:extLst>
      <p:ext uri="{BB962C8B-B14F-4D97-AF65-F5344CB8AC3E}">
        <p14:creationId xmlns:p14="http://schemas.microsoft.com/office/powerpoint/2010/main" val="1888270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vi-VN" sz="1200" b="0" i="0" kern="1200">
                <a:solidFill>
                  <a:schemeClr val="tx1"/>
                </a:solidFill>
                <a:effectLst/>
                <a:latin typeface="+mn-lt"/>
                <a:ea typeface="+mn-ea"/>
                <a:cs typeface="+mn-cs"/>
              </a:rPr>
              <a:t>- Khai thác trên cơ sở đánh giá trữ lượng tài nguyên, nhu cầu sử dụng trong nước, các tác động kinh tế - xã hội và môi trường.</a:t>
            </a:r>
          </a:p>
          <a:p>
            <a:pPr rtl="0" latinLnBrk="0"/>
            <a:r>
              <a:rPr lang="vi-VN" sz="1200" b="0" i="0" kern="1200">
                <a:solidFill>
                  <a:schemeClr val="tx1"/>
                </a:solidFill>
                <a:effectLst/>
                <a:latin typeface="+mn-lt"/>
                <a:ea typeface="+mn-ea"/>
                <a:cs typeface="+mn-cs"/>
              </a:rPr>
              <a:t>- Áp dụng công nghệ hiện đại để khai thác hiệu quả, giảm thiểu tối đa thất thoát tài nguyên và mức độ tổn hại môi trường.</a:t>
            </a:r>
          </a:p>
          <a:p>
            <a:pPr rtl="0" latinLnBrk="0"/>
            <a:r>
              <a:rPr lang="vi-VN" sz="1200" b="0" i="0" kern="1200">
                <a:solidFill>
                  <a:schemeClr val="tx1"/>
                </a:solidFill>
                <a:effectLst/>
                <a:latin typeface="+mn-lt"/>
                <a:ea typeface="+mn-ea"/>
                <a:cs typeface="+mn-cs"/>
              </a:rPr>
              <a:t>- Sử dụng tiết kiệm, hạn chế xuất khẩu nguyên, nhiên liệu thô hoặc sơ chế, phát triển các nguyên vật liệu thay thế và năng lượng tái tạo.</a:t>
            </a:r>
          </a:p>
          <a:p>
            <a:pPr rtl="0" latinLnBrk="0"/>
            <a:r>
              <a:rPr lang="vi-VN" sz="1200" b="0" i="0" kern="1200">
                <a:solidFill>
                  <a:schemeClr val="tx1"/>
                </a:solidFill>
                <a:effectLst/>
                <a:latin typeface="+mn-lt"/>
                <a:ea typeface="+mn-ea"/>
                <a:cs typeface="+mn-cs"/>
              </a:rPr>
              <a:t>- Tăng cường nhập khẩu một số loại nguyên, nhiên liệu để tiết kiệm.</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11</a:t>
            </a:fld>
            <a:endParaRPr lang="en-US"/>
          </a:p>
        </p:txBody>
      </p:sp>
    </p:spTree>
    <p:extLst>
      <p:ext uri="{BB962C8B-B14F-4D97-AF65-F5344CB8AC3E}">
        <p14:creationId xmlns:p14="http://schemas.microsoft.com/office/powerpoint/2010/main" val="401541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AD2F73-CAB6-4A02-AF5A-D78609BF2CA0}" type="slidenum">
              <a:rPr lang="en-US" smtClean="0"/>
              <a:t>12</a:t>
            </a:fld>
            <a:endParaRPr lang="en-US"/>
          </a:p>
        </p:txBody>
      </p:sp>
    </p:spTree>
    <p:extLst>
      <p:ext uri="{BB962C8B-B14F-4D97-AF65-F5344CB8AC3E}">
        <p14:creationId xmlns:p14="http://schemas.microsoft.com/office/powerpoint/2010/main" val="3711244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1B04FA"/>
                </a:solidFill>
                <a:latin typeface="+mn-lt"/>
                <a:cs typeface="Arial" panose="020B0604020202020204" pitchFamily="34" charset="0"/>
              </a:rPr>
              <a:t>+ Do tiếp giáp ba đại dương nên Bắc Mỹ có nguồn sinh vật biển rất phong phú và đa dạng.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14</a:t>
            </a:fld>
            <a:endParaRPr lang="en-US"/>
          </a:p>
        </p:txBody>
      </p:sp>
    </p:spTree>
    <p:extLst>
      <p:ext uri="{BB962C8B-B14F-4D97-AF65-F5344CB8AC3E}">
        <p14:creationId xmlns:p14="http://schemas.microsoft.com/office/powerpoint/2010/main" val="1754259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vi-VN" sz="1200" b="0" i="0" kern="1200">
                <a:solidFill>
                  <a:schemeClr val="tx1"/>
                </a:solidFill>
                <a:effectLst/>
                <a:latin typeface="+mn-lt"/>
                <a:ea typeface="+mn-ea"/>
                <a:cs typeface="+mn-cs"/>
              </a:rPr>
              <a:t>- Trồng rừng để phục hồi các khu rừng đã mất.</a:t>
            </a:r>
          </a:p>
          <a:p>
            <a:pPr rtl="0" latinLnBrk="0"/>
            <a:r>
              <a:rPr lang="vi-VN" sz="1200" b="0" i="0" kern="1200">
                <a:solidFill>
                  <a:schemeClr val="tx1"/>
                </a:solidFill>
                <a:effectLst/>
                <a:latin typeface="+mn-lt"/>
                <a:ea typeface="+mn-ea"/>
                <a:cs typeface="+mn-cs"/>
              </a:rPr>
              <a:t>- Áp dụng các phương pháp khai thác rừng bền vững:</a:t>
            </a:r>
          </a:p>
          <a:p>
            <a:pPr rtl="0" latinLnBrk="0"/>
            <a:r>
              <a:rPr lang="vi-VN" sz="1200" b="0" i="0" kern="1200">
                <a:solidFill>
                  <a:schemeClr val="tx1"/>
                </a:solidFill>
                <a:effectLst/>
                <a:latin typeface="+mn-lt"/>
                <a:ea typeface="+mn-ea"/>
                <a:cs typeface="+mn-cs"/>
              </a:rPr>
              <a:t>+ Khai thác dần trong thời gian dài để rừng có thể tự tái sinh tự nhiên.</a:t>
            </a:r>
          </a:p>
          <a:p>
            <a:pPr rtl="0" latinLnBrk="0"/>
            <a:r>
              <a:rPr lang="vi-VN" sz="1200" b="0" i="0" kern="1200">
                <a:solidFill>
                  <a:schemeClr val="tx1"/>
                </a:solidFill>
                <a:effectLst/>
                <a:latin typeface="+mn-lt"/>
                <a:ea typeface="+mn-ea"/>
                <a:cs typeface="+mn-cs"/>
              </a:rPr>
              <a:t>+ Khai thác chặt chọn cây theo yêu cầu sử dụng và phù hợp với khả năng tái sinh tự nhiên của rừng.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16</a:t>
            </a:fld>
            <a:endParaRPr lang="en-US"/>
          </a:p>
        </p:txBody>
      </p:sp>
    </p:spTree>
    <p:extLst>
      <p:ext uri="{BB962C8B-B14F-4D97-AF65-F5344CB8AC3E}">
        <p14:creationId xmlns:p14="http://schemas.microsoft.com/office/powerpoint/2010/main" val="3771716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1/17/2024</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1/17/2024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20233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1/17/2024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14442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1/17/2024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43563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1/17/2024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891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1/17/2024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11689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1/17/2024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15499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1/17/2024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48704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1/17/2024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4423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1/17/2024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32117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1/17/2024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66741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1/17/2024</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1/17/2024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59796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1/17/2024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17979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1/17/2024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66364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A8FA37B-A4E7-4F3E-ACA3-DC2332FB15CE}"/>
              </a:ext>
            </a:extLst>
          </p:cNvPr>
          <p:cNvSpPr>
            <a:spLocks noGrp="1"/>
          </p:cNvSpPr>
          <p:nvPr>
            <p:ph type="dt" sz="half" idx="10"/>
          </p:nvPr>
        </p:nvSpPr>
        <p:spPr/>
        <p:txBody>
          <a:bodyPr/>
          <a:lstStyle/>
          <a:p>
            <a:fld id="{583DF02E-2989-4500-BEC6-028E9283B66F}" type="datetimeFigureOut">
              <a:rPr lang="en-US" smtClean="0"/>
              <a:t>1/17/2024</a:t>
            </a:fld>
            <a:endParaRPr lang="en-US"/>
          </a:p>
        </p:txBody>
      </p:sp>
      <p:sp>
        <p:nvSpPr>
          <p:cNvPr id="5" name="Footer Placeholder 4">
            <a:extLst>
              <a:ext uri="{FF2B5EF4-FFF2-40B4-BE49-F238E27FC236}">
                <a16:creationId xmlns:a16="http://schemas.microsoft.com/office/drawing/2014/main" xmlns=""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D24AC11-0EAC-4FCE-9DAA-4C333CB461B2}"/>
              </a:ext>
            </a:extLst>
          </p:cNvPr>
          <p:cNvSpPr>
            <a:spLocks noGrp="1"/>
          </p:cNvSpPr>
          <p:nvPr>
            <p:ph type="dt" sz="half" idx="10"/>
          </p:nvPr>
        </p:nvSpPr>
        <p:spPr/>
        <p:txBody>
          <a:bodyPr/>
          <a:lstStyle/>
          <a:p>
            <a:fld id="{583DF02E-2989-4500-BEC6-028E9283B66F}" type="datetimeFigureOut">
              <a:rPr lang="en-US" smtClean="0"/>
              <a:t>1/17/2024</a:t>
            </a:fld>
            <a:endParaRPr lang="en-US"/>
          </a:p>
        </p:txBody>
      </p:sp>
      <p:sp>
        <p:nvSpPr>
          <p:cNvPr id="6" name="Footer Placeholder 5">
            <a:extLst>
              <a:ext uri="{FF2B5EF4-FFF2-40B4-BE49-F238E27FC236}">
                <a16:creationId xmlns:a16="http://schemas.microsoft.com/office/drawing/2014/main" xmlns=""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659A4A9-352E-45B4-9A76-0228D72FB6CB}"/>
              </a:ext>
            </a:extLst>
          </p:cNvPr>
          <p:cNvSpPr>
            <a:spLocks noGrp="1"/>
          </p:cNvSpPr>
          <p:nvPr>
            <p:ph type="dt" sz="half" idx="10"/>
          </p:nvPr>
        </p:nvSpPr>
        <p:spPr/>
        <p:txBody>
          <a:bodyPr/>
          <a:lstStyle/>
          <a:p>
            <a:fld id="{583DF02E-2989-4500-BEC6-028E9283B66F}" type="datetimeFigureOut">
              <a:rPr lang="en-US" smtClean="0"/>
              <a:t>1/17/2024</a:t>
            </a:fld>
            <a:endParaRPr lang="en-US"/>
          </a:p>
        </p:txBody>
      </p:sp>
      <p:sp>
        <p:nvSpPr>
          <p:cNvPr id="8" name="Footer Placeholder 7">
            <a:extLst>
              <a:ext uri="{FF2B5EF4-FFF2-40B4-BE49-F238E27FC236}">
                <a16:creationId xmlns:a16="http://schemas.microsoft.com/office/drawing/2014/main" xmlns=""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480C360-0B23-426A-8A46-E05D4BF1858E}"/>
              </a:ext>
            </a:extLst>
          </p:cNvPr>
          <p:cNvSpPr>
            <a:spLocks noGrp="1"/>
          </p:cNvSpPr>
          <p:nvPr>
            <p:ph type="dt" sz="half" idx="10"/>
          </p:nvPr>
        </p:nvSpPr>
        <p:spPr/>
        <p:txBody>
          <a:bodyPr/>
          <a:lstStyle/>
          <a:p>
            <a:fld id="{583DF02E-2989-4500-BEC6-028E9283B66F}" type="datetimeFigureOut">
              <a:rPr lang="en-US" smtClean="0"/>
              <a:t>1/17/2024</a:t>
            </a:fld>
            <a:endParaRPr lang="en-US"/>
          </a:p>
        </p:txBody>
      </p:sp>
      <p:sp>
        <p:nvSpPr>
          <p:cNvPr id="4" name="Footer Placeholder 3">
            <a:extLst>
              <a:ext uri="{FF2B5EF4-FFF2-40B4-BE49-F238E27FC236}">
                <a16:creationId xmlns:a16="http://schemas.microsoft.com/office/drawing/2014/main" xmlns=""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1/17/2024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1/17/2024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504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1/17/2024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705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1/17/2024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1/17/2024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85453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1/17/2024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30429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1/17/2024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47294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1/17/2024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5467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1/17/2024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10613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1/17/2024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84309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1/17/2024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226051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1/17/2024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233801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1/17/2024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17726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1/17/2024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77085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1/17/2024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971664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1/17/2024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67037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1/17/2024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29718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1/17/2024</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96060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6410A16-5B70-49EA-956C-6C1286968D81}"/>
              </a:ext>
            </a:extLst>
          </p:cNvPr>
          <p:cNvSpPr>
            <a:spLocks noGrp="1"/>
          </p:cNvSpPr>
          <p:nvPr>
            <p:ph type="dt" sz="half" idx="10"/>
          </p:nvPr>
        </p:nvSpPr>
        <p:spPr/>
        <p:txBody>
          <a:bodyPr/>
          <a:lstStyle/>
          <a:p>
            <a:fld id="{583DF02E-2989-4500-BEC6-028E9283B66F}" type="datetimeFigureOut">
              <a:rPr lang="en-US" smtClean="0"/>
              <a:t>1/17/2024</a:t>
            </a:fld>
            <a:endParaRPr lang="en-US"/>
          </a:p>
        </p:txBody>
      </p:sp>
      <p:sp>
        <p:nvSpPr>
          <p:cNvPr id="6" name="Footer Placeholder 5">
            <a:extLst>
              <a:ext uri="{FF2B5EF4-FFF2-40B4-BE49-F238E27FC236}">
                <a16:creationId xmlns:a16="http://schemas.microsoft.com/office/drawing/2014/main" xmlns=""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42138D7-D4A0-4F93-B300-3E2263B80248}"/>
              </a:ext>
            </a:extLst>
          </p:cNvPr>
          <p:cNvSpPr>
            <a:spLocks noGrp="1"/>
          </p:cNvSpPr>
          <p:nvPr>
            <p:ph type="dt" sz="half" idx="10"/>
          </p:nvPr>
        </p:nvSpPr>
        <p:spPr/>
        <p:txBody>
          <a:bodyPr/>
          <a:lstStyle/>
          <a:p>
            <a:fld id="{583DF02E-2989-4500-BEC6-028E9283B66F}" type="datetimeFigureOut">
              <a:rPr lang="en-US" smtClean="0"/>
              <a:t>1/17/2024</a:t>
            </a:fld>
            <a:endParaRPr lang="en-US"/>
          </a:p>
        </p:txBody>
      </p:sp>
      <p:sp>
        <p:nvSpPr>
          <p:cNvPr id="6" name="Footer Placeholder 5">
            <a:extLst>
              <a:ext uri="{FF2B5EF4-FFF2-40B4-BE49-F238E27FC236}">
                <a16:creationId xmlns:a16="http://schemas.microsoft.com/office/drawing/2014/main" xmlns=""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510DDED-C05D-47AA-A272-2758E6162C2C}"/>
              </a:ext>
            </a:extLst>
          </p:cNvPr>
          <p:cNvSpPr>
            <a:spLocks noGrp="1"/>
          </p:cNvSpPr>
          <p:nvPr>
            <p:ph type="dt" sz="half" idx="10"/>
          </p:nvPr>
        </p:nvSpPr>
        <p:spPr/>
        <p:txBody>
          <a:bodyPr/>
          <a:lstStyle/>
          <a:p>
            <a:fld id="{583DF02E-2989-4500-BEC6-028E9283B66F}" type="datetimeFigureOut">
              <a:rPr lang="en-US" smtClean="0"/>
              <a:t>1/17/2024</a:t>
            </a:fld>
            <a:endParaRPr lang="en-US"/>
          </a:p>
        </p:txBody>
      </p:sp>
      <p:sp>
        <p:nvSpPr>
          <p:cNvPr id="5" name="Footer Placeholder 4">
            <a:extLst>
              <a:ext uri="{FF2B5EF4-FFF2-40B4-BE49-F238E27FC236}">
                <a16:creationId xmlns:a16="http://schemas.microsoft.com/office/drawing/2014/main" xmlns=""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AAB8F42-75D9-4605-AE55-B8E8818F1D61}"/>
              </a:ext>
            </a:extLst>
          </p:cNvPr>
          <p:cNvSpPr>
            <a:spLocks noGrp="1"/>
          </p:cNvSpPr>
          <p:nvPr>
            <p:ph type="dt" sz="half" idx="10"/>
          </p:nvPr>
        </p:nvSpPr>
        <p:spPr/>
        <p:txBody>
          <a:bodyPr/>
          <a:lstStyle/>
          <a:p>
            <a:fld id="{583DF02E-2989-4500-BEC6-028E9283B66F}" type="datetimeFigureOut">
              <a:rPr lang="en-US" smtClean="0"/>
              <a:t>1/17/2024</a:t>
            </a:fld>
            <a:endParaRPr lang="en-US"/>
          </a:p>
        </p:txBody>
      </p:sp>
      <p:sp>
        <p:nvSpPr>
          <p:cNvPr id="5" name="Footer Placeholder 4">
            <a:extLst>
              <a:ext uri="{FF2B5EF4-FFF2-40B4-BE49-F238E27FC236}">
                <a16:creationId xmlns:a16="http://schemas.microsoft.com/office/drawing/2014/main" xmlns=""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1/17/2024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98333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1/17/2024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25251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1/17/2024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6140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1/17/2024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32621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1/17/2024</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63341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1/17/2024</a:t>
            </a:fld>
            <a:endParaRPr lang="en-US"/>
          </a:p>
        </p:txBody>
      </p:sp>
      <p:sp>
        <p:nvSpPr>
          <p:cNvPr id="5" name="Footer Placeholder 4">
            <a:extLst>
              <a:ext uri="{FF2B5EF4-FFF2-40B4-BE49-F238E27FC236}">
                <a16:creationId xmlns:a16="http://schemas.microsoft.com/office/drawing/2014/main" xmlns=""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650" r:id="rId3"/>
    <p:sldLayoutId id="2147483760" r:id="rId4"/>
    <p:sldLayoutId id="2147483759" r:id="rId5"/>
    <p:sldLayoutId id="2147483758" r:id="rId6"/>
    <p:sldLayoutId id="2147483757" r:id="rId7"/>
    <p:sldLayoutId id="2147483756" r:id="rId8"/>
    <p:sldLayoutId id="2147483755" r:id="rId9"/>
    <p:sldLayoutId id="2147483754" r:id="rId10"/>
    <p:sldLayoutId id="2147483753" r:id="rId11"/>
    <p:sldLayoutId id="2147483752" r:id="rId12"/>
    <p:sldLayoutId id="2147483751" r:id="rId13"/>
    <p:sldLayoutId id="2147483750" r:id="rId14"/>
    <p:sldLayoutId id="2147483749" r:id="rId15"/>
    <p:sldLayoutId id="2147483748" r:id="rId16"/>
    <p:sldLayoutId id="2147483747" r:id="rId17"/>
    <p:sldLayoutId id="2147483746" r:id="rId18"/>
    <p:sldLayoutId id="2147483743" r:id="rId19"/>
    <p:sldLayoutId id="2147483741" r:id="rId20"/>
    <p:sldLayoutId id="2147483740" r:id="rId21"/>
    <p:sldLayoutId id="2147483739" r:id="rId22"/>
    <p:sldLayoutId id="2147483651" r:id="rId23"/>
    <p:sldLayoutId id="2147483652" r:id="rId24"/>
    <p:sldLayoutId id="2147483653" r:id="rId25"/>
    <p:sldLayoutId id="2147483654" r:id="rId26"/>
    <p:sldLayoutId id="2147483655" r:id="rId27"/>
    <p:sldLayoutId id="2147483745" r:id="rId28"/>
    <p:sldLayoutId id="2147483744" r:id="rId29"/>
    <p:sldLayoutId id="2147483742" r:id="rId30"/>
    <p:sldLayoutId id="2147483738" r:id="rId31"/>
    <p:sldLayoutId id="2147483737" r:id="rId32"/>
    <p:sldLayoutId id="2147483736" r:id="rId33"/>
    <p:sldLayoutId id="2147483735" r:id="rId34"/>
    <p:sldLayoutId id="2147483734" r:id="rId35"/>
    <p:sldLayoutId id="2147483733" r:id="rId36"/>
    <p:sldLayoutId id="2147483732" r:id="rId37"/>
    <p:sldLayoutId id="2147483731" r:id="rId38"/>
    <p:sldLayoutId id="2147483730" r:id="rId39"/>
    <p:sldLayoutId id="2147483729" r:id="rId40"/>
    <p:sldLayoutId id="2147483728" r:id="rId41"/>
    <p:sldLayoutId id="2147483727" r:id="rId42"/>
    <p:sldLayoutId id="2147483656" r:id="rId43"/>
    <p:sldLayoutId id="2147483657" r:id="rId44"/>
    <p:sldLayoutId id="2147483658" r:id="rId45"/>
    <p:sldLayoutId id="2147483659"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7.xml"/><Relationship Id="rId5" Type="http://schemas.openxmlformats.org/officeDocument/2006/relationships/image" Target="../media/image5.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image" Target="../media/image41.png"/><Relationship Id="rId5" Type="http://schemas.openxmlformats.org/officeDocument/2006/relationships/image" Target="../media/image39.png"/><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microsoft.com/office/2007/relationships/hdphoto" Target="../media/hdphoto2.wdp"/><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hyperlink" Target="https://en.wikipedia.org/wiki/Sewage_treatment" TargetMode="External"/><Relationship Id="rId4" Type="http://schemas.openxmlformats.org/officeDocument/2006/relationships/hyperlink" Target="https://en.wikipedia.org/wiki/Water_purificati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227.jpg" descr="Image associée">
            <a:extLst>
              <a:ext uri="{FF2B5EF4-FFF2-40B4-BE49-F238E27FC236}">
                <a16:creationId xmlns:a16="http://schemas.microsoft.com/office/drawing/2014/main" xmlns="" id="{15D072DA-2F68-4858-B6ED-AF65981C54F9}"/>
              </a:ext>
            </a:extLst>
          </p:cNvPr>
          <p:cNvPicPr/>
          <p:nvPr/>
        </p:nvPicPr>
        <p:blipFill rotWithShape="1">
          <a:blip r:embed="rId3"/>
          <a:srcRect l="25337" r="23778"/>
          <a:stretch/>
        </p:blipFill>
        <p:spPr>
          <a:xfrm>
            <a:off x="8227642" y="47510"/>
            <a:ext cx="3928733" cy="3937599"/>
          </a:xfrm>
          <a:prstGeom prst="rect">
            <a:avLst/>
          </a:prstGeom>
        </p:spPr>
      </p:pic>
      <p:sp>
        <p:nvSpPr>
          <p:cNvPr id="18" name="TextBox 17">
            <a:extLst>
              <a:ext uri="{FF2B5EF4-FFF2-40B4-BE49-F238E27FC236}">
                <a16:creationId xmlns:a16="http://schemas.microsoft.com/office/drawing/2014/main" xmlns="" id="{D7369D0B-81DD-4065-8022-B7543B8FE231}"/>
              </a:ext>
            </a:extLst>
          </p:cNvPr>
          <p:cNvSpPr txBox="1"/>
          <p:nvPr/>
        </p:nvSpPr>
        <p:spPr>
          <a:xfrm>
            <a:off x="-1" y="4172046"/>
            <a:ext cx="8461613" cy="2235614"/>
          </a:xfrm>
          <a:prstGeom prst="rect">
            <a:avLst/>
          </a:prstGeom>
          <a:solidFill>
            <a:schemeClr val="bg1"/>
          </a:solidFill>
        </p:spPr>
        <p:txBody>
          <a:bodyPr vert="horz" lIns="91440" tIns="45720" rIns="91440" bIns="45720" rtlCol="0" anchor="ctr">
            <a:noAutofit/>
          </a:bodyPr>
          <a:lstStyle/>
          <a:p>
            <a:pPr algn="ctr">
              <a:spcAft>
                <a:spcPts val="600"/>
              </a:spcAft>
            </a:pPr>
            <a:r>
              <a:rPr lang="en-US" sz="3200" b="1" dirty="0" smtClean="0">
                <a:solidFill>
                  <a:srgbClr val="FF0000"/>
                </a:solidFill>
                <a:latin typeface="Times New Roman" pitchFamily="18" charset="0"/>
                <a:cs typeface="Times New Roman" pitchFamily="18" charset="0"/>
              </a:rPr>
              <a:t>Bài 15: </a:t>
            </a:r>
          </a:p>
          <a:p>
            <a:pPr algn="ctr">
              <a:spcAft>
                <a:spcPts val="600"/>
              </a:spcAft>
            </a:pPr>
            <a:r>
              <a:rPr lang="en-US" sz="3000" b="1" dirty="0" smtClean="0">
                <a:solidFill>
                  <a:srgbClr val="FF0000"/>
                </a:solidFill>
                <a:latin typeface="Times New Roman" pitchFamily="18" charset="0"/>
                <a:cs typeface="Times New Roman" pitchFamily="18" charset="0"/>
              </a:rPr>
              <a:t>PHƯƠNG </a:t>
            </a:r>
            <a:r>
              <a:rPr lang="en-US" sz="3000" b="1" dirty="0">
                <a:solidFill>
                  <a:srgbClr val="FF0000"/>
                </a:solidFill>
                <a:latin typeface="Times New Roman" pitchFamily="18" charset="0"/>
                <a:cs typeface="Times New Roman" pitchFamily="18" charset="0"/>
              </a:rPr>
              <a:t>THỨC</a:t>
            </a:r>
            <a:r>
              <a:rPr lang="vi-VN" sz="3000" b="1" dirty="0">
                <a:solidFill>
                  <a:srgbClr val="FF0000"/>
                </a:solidFill>
                <a:latin typeface="Times New Roman" pitchFamily="18" charset="0"/>
                <a:cs typeface="Times New Roman" pitchFamily="18" charset="0"/>
              </a:rPr>
              <a:t> CON NGƯỜI </a:t>
            </a:r>
            <a:r>
              <a:rPr lang="en-US" sz="3000" b="1" dirty="0">
                <a:solidFill>
                  <a:srgbClr val="FF0000"/>
                </a:solidFill>
                <a:latin typeface="Times New Roman" pitchFamily="18" charset="0"/>
                <a:cs typeface="Times New Roman" pitchFamily="18" charset="0"/>
              </a:rPr>
              <a:t> KHAI </a:t>
            </a:r>
            <a:r>
              <a:rPr lang="en-US" sz="3000" b="1" dirty="0" smtClean="0">
                <a:solidFill>
                  <a:srgbClr val="FF0000"/>
                </a:solidFill>
                <a:latin typeface="Times New Roman" pitchFamily="18" charset="0"/>
                <a:cs typeface="Times New Roman" pitchFamily="18" charset="0"/>
              </a:rPr>
              <a:t>THÁC</a:t>
            </a:r>
          </a:p>
          <a:p>
            <a:pPr algn="ctr">
              <a:spcAft>
                <a:spcPts val="600"/>
              </a:spcAft>
            </a:pPr>
            <a:r>
              <a:rPr lang="en-US" sz="3000" b="1" dirty="0" smtClean="0">
                <a:solidFill>
                  <a:srgbClr val="FF0000"/>
                </a:solidFill>
                <a:latin typeface="Times New Roman" pitchFamily="18" charset="0"/>
                <a:cs typeface="Times New Roman" pitchFamily="18" charset="0"/>
              </a:rPr>
              <a:t>TỰ </a:t>
            </a:r>
            <a:r>
              <a:rPr lang="en-US" sz="3000" b="1" dirty="0">
                <a:solidFill>
                  <a:srgbClr val="FF0000"/>
                </a:solidFill>
                <a:latin typeface="Times New Roman" pitchFamily="18" charset="0"/>
                <a:cs typeface="Times New Roman" pitchFamily="18" charset="0"/>
              </a:rPr>
              <a:t>NHIÊN BỀN </a:t>
            </a:r>
            <a:r>
              <a:rPr lang="en-US" sz="3000" b="1" dirty="0" smtClean="0">
                <a:solidFill>
                  <a:srgbClr val="FF0000"/>
                </a:solidFill>
                <a:latin typeface="Times New Roman" pitchFamily="18" charset="0"/>
                <a:cs typeface="Times New Roman" pitchFamily="18" charset="0"/>
              </a:rPr>
              <a:t>VỮNG</a:t>
            </a:r>
            <a:r>
              <a:rPr lang="vi-VN" sz="3000" b="1" dirty="0" smtClean="0">
                <a:solidFill>
                  <a:srgbClr val="FF0000"/>
                </a:solidFill>
                <a:latin typeface="Times New Roman" pitchFamily="18" charset="0"/>
                <a:cs typeface="Times New Roman" pitchFamily="18" charset="0"/>
              </a:rPr>
              <a:t>, </a:t>
            </a:r>
          </a:p>
          <a:p>
            <a:pPr algn="ctr">
              <a:spcAft>
                <a:spcPts val="600"/>
              </a:spcAft>
            </a:pPr>
            <a:r>
              <a:rPr lang="vi-VN" sz="3000" b="1" dirty="0" smtClean="0">
                <a:solidFill>
                  <a:srgbClr val="FF0000"/>
                </a:solidFill>
                <a:latin typeface="Times New Roman" pitchFamily="18" charset="0"/>
                <a:cs typeface="Times New Roman" pitchFamily="18" charset="0"/>
              </a:rPr>
              <a:t>MỘT </a:t>
            </a:r>
            <a:r>
              <a:rPr lang="vi-VN" sz="3000" b="1" dirty="0">
                <a:solidFill>
                  <a:srgbClr val="FF0000"/>
                </a:solidFill>
                <a:latin typeface="Times New Roman" pitchFamily="18" charset="0"/>
                <a:cs typeface="Times New Roman" pitchFamily="18" charset="0"/>
              </a:rPr>
              <a:t>SỐ TRUNG TÂM KINH TẾ CỦA </a:t>
            </a:r>
            <a:r>
              <a:rPr lang="en-US" sz="3000" b="1" dirty="0" smtClean="0">
                <a:solidFill>
                  <a:srgbClr val="FF0000"/>
                </a:solidFill>
                <a:latin typeface="Times New Roman" pitchFamily="18" charset="0"/>
                <a:cs typeface="Times New Roman" pitchFamily="18" charset="0"/>
              </a:rPr>
              <a:t>BẮC MỸ</a:t>
            </a:r>
            <a:endParaRPr lang="en-US" sz="3000" dirty="0">
              <a:solidFill>
                <a:srgbClr val="FF0000"/>
              </a:solidFill>
              <a:latin typeface="Times New Roman" pitchFamily="18" charset="0"/>
              <a:cs typeface="Times New Roman" pitchFamily="18" charset="0"/>
            </a:endParaRPr>
          </a:p>
        </p:txBody>
      </p:sp>
      <p:pic>
        <p:nvPicPr>
          <p:cNvPr id="15" name="image26.jpg" descr="Résultat de recherche d'images pour &quot;chicago city&quot;">
            <a:extLst>
              <a:ext uri="{FF2B5EF4-FFF2-40B4-BE49-F238E27FC236}">
                <a16:creationId xmlns:a16="http://schemas.microsoft.com/office/drawing/2014/main" xmlns="" id="{0148D53C-5A97-41E2-B67E-ACF61E0E092E}"/>
              </a:ext>
            </a:extLst>
          </p:cNvPr>
          <p:cNvPicPr/>
          <p:nvPr/>
        </p:nvPicPr>
        <p:blipFill rotWithShape="1">
          <a:blip r:embed="rId4"/>
          <a:srcRect t="5130" r="1" b="1"/>
          <a:stretch/>
        </p:blipFill>
        <p:spPr>
          <a:xfrm>
            <a:off x="8245474" y="4172045"/>
            <a:ext cx="3922776" cy="2513761"/>
          </a:xfrm>
          <a:prstGeom prst="rect">
            <a:avLst/>
          </a:prstGeom>
        </p:spPr>
      </p:pic>
      <p:pic>
        <p:nvPicPr>
          <p:cNvPr id="7" name="Hình ảnh 5">
            <a:extLst>
              <a:ext uri="{FF2B5EF4-FFF2-40B4-BE49-F238E27FC236}">
                <a16:creationId xmlns:a16="http://schemas.microsoft.com/office/drawing/2014/main" xmlns="" id="{8CF23664-0F4A-482A-BA12-9FE60D33E7BC}"/>
              </a:ext>
            </a:extLst>
          </p:cNvPr>
          <p:cNvPicPr/>
          <p:nvPr/>
        </p:nvPicPr>
        <p:blipFill>
          <a:blip r:embed="rId5"/>
          <a:stretch>
            <a:fillRect/>
          </a:stretch>
        </p:blipFill>
        <p:spPr>
          <a:xfrm>
            <a:off x="84711" y="47511"/>
            <a:ext cx="8142931" cy="4062282"/>
          </a:xfrm>
          <a:prstGeom prst="rect">
            <a:avLst/>
          </a:prstGeom>
        </p:spPr>
      </p:pic>
    </p:spTree>
    <p:extLst>
      <p:ext uri="{BB962C8B-B14F-4D97-AF65-F5344CB8AC3E}">
        <p14:creationId xmlns:p14="http://schemas.microsoft.com/office/powerpoint/2010/main" val="19544495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6A1AFFF8-7849-45DD-8960-BA79FC452623}"/>
              </a:ext>
            </a:extLst>
          </p:cNvPr>
          <p:cNvSpPr/>
          <p:nvPr/>
        </p:nvSpPr>
        <p:spPr>
          <a:xfrm>
            <a:off x="37666" y="1249203"/>
            <a:ext cx="6192577" cy="2062103"/>
          </a:xfrm>
          <a:prstGeom prst="rect">
            <a:avLst/>
          </a:prstGeom>
        </p:spPr>
        <p:txBody>
          <a:bodyPr wrap="square">
            <a:spAutoFit/>
          </a:bodyPr>
          <a:lstStyle/>
          <a:p>
            <a:pPr algn="just"/>
            <a:r>
              <a:rPr lang="vi-VN" sz="3200" dirty="0">
                <a:solidFill>
                  <a:srgbClr val="1B04FA"/>
                </a:solidFill>
              </a:rPr>
              <a:t>+ Bắc Mỹ có nguồn tài nguyên khoáng sản dồi dào, phong phú nhưng khai thác theo quy mô lớn và sử dụng không hợp lí </a:t>
            </a:r>
            <a:endParaRPr lang="en-US" sz="3200" dirty="0">
              <a:solidFill>
                <a:srgbClr val="1B04FA"/>
              </a:solidFill>
            </a:endParaRPr>
          </a:p>
        </p:txBody>
      </p:sp>
      <p:sp>
        <p:nvSpPr>
          <p:cNvPr id="10" name="Rectangle 9">
            <a:extLst>
              <a:ext uri="{FF2B5EF4-FFF2-40B4-BE49-F238E27FC236}">
                <a16:creationId xmlns:a16="http://schemas.microsoft.com/office/drawing/2014/main" xmlns="" id="{65096281-8C80-4C86-A5E7-7F0C3BDF5900}"/>
              </a:ext>
            </a:extLst>
          </p:cNvPr>
          <p:cNvSpPr/>
          <p:nvPr/>
        </p:nvSpPr>
        <p:spPr>
          <a:xfrm>
            <a:off x="53007" y="231768"/>
            <a:ext cx="5815529" cy="461665"/>
          </a:xfrm>
          <a:prstGeom prst="rect">
            <a:avLst/>
          </a:prstGeom>
          <a:solidFill>
            <a:schemeClr val="accent4">
              <a:lumMod val="20000"/>
              <a:lumOff val="80000"/>
            </a:schemeClr>
          </a:solidFill>
          <a:ln>
            <a:solidFill>
              <a:srgbClr val="00B0F0"/>
            </a:solidFill>
          </a:ln>
        </p:spPr>
        <p:txBody>
          <a:bodyPr wrap="square">
            <a:spAutoFit/>
          </a:bodyPr>
          <a:lstStyle/>
          <a:p>
            <a:r>
              <a:rPr lang="vi-VN" sz="2400" dirty="0">
                <a:solidFill>
                  <a:srgbClr val="1B04FA"/>
                </a:solidFill>
                <a:latin typeface="Arial" panose="020B0604020202020204" pitchFamily="34" charset="0"/>
                <a:cs typeface="Arial" panose="020B0604020202020204" pitchFamily="34" charset="0"/>
              </a:rPr>
              <a:t>c.</a:t>
            </a:r>
            <a:r>
              <a:rPr lang="en-US" sz="2400" dirty="0">
                <a:solidFill>
                  <a:srgbClr val="1B04FA"/>
                </a:solidFill>
                <a:latin typeface="Arial" panose="020B0604020202020204" pitchFamily="34" charset="0"/>
                <a:cs typeface="Arial" panose="020B0604020202020204" pitchFamily="34" charset="0"/>
              </a:rPr>
              <a:t>K</a:t>
            </a:r>
            <a:r>
              <a:rPr lang="vi-VN" sz="2400" dirty="0">
                <a:solidFill>
                  <a:srgbClr val="1B04FA"/>
                </a:solidFill>
                <a:latin typeface="Arial" panose="020B0604020202020204" pitchFamily="34" charset="0"/>
                <a:cs typeface="Arial" panose="020B0604020202020204" pitchFamily="34" charset="0"/>
              </a:rPr>
              <a:t>hai thác </a:t>
            </a:r>
            <a:r>
              <a:rPr lang="vi-VN" sz="2400" dirty="0" smtClean="0">
                <a:solidFill>
                  <a:srgbClr val="1B04FA"/>
                </a:solidFill>
                <a:latin typeface="Arial" panose="020B0604020202020204" pitchFamily="34" charset="0"/>
                <a:cs typeface="Arial" panose="020B0604020202020204" pitchFamily="34" charset="0"/>
              </a:rPr>
              <a:t>tài </a:t>
            </a:r>
            <a:r>
              <a:rPr lang="vi-VN" sz="2400" dirty="0">
                <a:solidFill>
                  <a:srgbClr val="1B04FA"/>
                </a:solidFill>
                <a:latin typeface="Arial" panose="020B0604020202020204" pitchFamily="34" charset="0"/>
                <a:cs typeface="Arial" panose="020B0604020202020204" pitchFamily="34" charset="0"/>
              </a:rPr>
              <a:t>nguyên </a:t>
            </a:r>
            <a:r>
              <a:rPr lang="en-US" sz="2400" dirty="0">
                <a:solidFill>
                  <a:srgbClr val="1B04FA"/>
                </a:solidFill>
                <a:latin typeface="Arial" panose="020B0604020202020204" pitchFamily="34" charset="0"/>
                <a:cs typeface="Arial" panose="020B0604020202020204" pitchFamily="34" charset="0"/>
              </a:rPr>
              <a:t>khoáng sản</a:t>
            </a:r>
            <a:endParaRPr lang="vi-VN" sz="2400" dirty="0">
              <a:solidFill>
                <a:srgbClr val="1B04FA"/>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xmlns="" id="{7D567F46-778D-463A-A42F-E363CD0C9505}"/>
              </a:ext>
            </a:extLst>
          </p:cNvPr>
          <p:cNvSpPr/>
          <p:nvPr/>
        </p:nvSpPr>
        <p:spPr>
          <a:xfrm>
            <a:off x="230525" y="3770068"/>
            <a:ext cx="5537471" cy="1077218"/>
          </a:xfrm>
          <a:prstGeom prst="rect">
            <a:avLst/>
          </a:prstGeom>
        </p:spPr>
        <p:txBody>
          <a:bodyPr wrap="square">
            <a:spAutoFit/>
          </a:bodyPr>
          <a:lstStyle/>
          <a:p>
            <a:pPr algn="just"/>
            <a:r>
              <a:rPr lang="vi-VN" sz="3200">
                <a:solidFill>
                  <a:srgbClr val="FF0066"/>
                </a:solidFill>
              </a:rPr>
              <a:t>=&gt; ô nhiễm môi trường và khoáng sản dần cạn kiệt.</a:t>
            </a:r>
          </a:p>
        </p:txBody>
      </p:sp>
      <p:pic>
        <p:nvPicPr>
          <p:cNvPr id="7" name="Picture 6">
            <a:extLst>
              <a:ext uri="{FF2B5EF4-FFF2-40B4-BE49-F238E27FC236}">
                <a16:creationId xmlns:a16="http://schemas.microsoft.com/office/drawing/2014/main" xmlns="" id="{35A81501-3D2C-4DCD-8A6E-B41A3F0F70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854"/>
          <a:stretch/>
        </p:blipFill>
        <p:spPr bwMode="auto">
          <a:xfrm>
            <a:off x="6424005" y="96256"/>
            <a:ext cx="5730329" cy="643010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5D601B00-C675-4151-9514-3A10D3AB5DB9}"/>
              </a:ext>
            </a:extLst>
          </p:cNvPr>
          <p:cNvSpPr txBox="1"/>
          <p:nvPr/>
        </p:nvSpPr>
        <p:spPr>
          <a:xfrm>
            <a:off x="7079884" y="6488668"/>
            <a:ext cx="4754663" cy="369332"/>
          </a:xfrm>
          <a:prstGeom prst="rect">
            <a:avLst/>
          </a:prstGeom>
          <a:noFill/>
        </p:spPr>
        <p:txBody>
          <a:bodyPr wrap="square" rtlCol="0">
            <a:spAutoFit/>
          </a:bodyPr>
          <a:lstStyle/>
          <a:p>
            <a:r>
              <a:rPr lang="en-US">
                <a:solidFill>
                  <a:srgbClr val="00B050"/>
                </a:solidFill>
                <a:latin typeface="Arial" panose="020B0604020202020204" pitchFamily="34" charset="0"/>
                <a:cs typeface="Arial" panose="020B0604020202020204" pitchFamily="34" charset="0"/>
              </a:rPr>
              <a:t>Hình 14.1. Bản đồ tự nhiên khu vực Bắc Mĩ</a:t>
            </a:r>
          </a:p>
        </p:txBody>
      </p:sp>
    </p:spTree>
    <p:extLst>
      <p:ext uri="{BB962C8B-B14F-4D97-AF65-F5344CB8AC3E}">
        <p14:creationId xmlns:p14="http://schemas.microsoft.com/office/powerpoint/2010/main" val="340627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6A1AFFF8-7849-45DD-8960-BA79FC452623}"/>
              </a:ext>
            </a:extLst>
          </p:cNvPr>
          <p:cNvSpPr/>
          <p:nvPr/>
        </p:nvSpPr>
        <p:spPr>
          <a:xfrm>
            <a:off x="53008" y="1297592"/>
            <a:ext cx="6213962" cy="3785652"/>
          </a:xfrm>
          <a:prstGeom prst="rect">
            <a:avLst/>
          </a:prstGeom>
        </p:spPr>
        <p:txBody>
          <a:bodyPr wrap="square">
            <a:spAutoFit/>
          </a:bodyPr>
          <a:lstStyle/>
          <a:p>
            <a:pPr algn="just"/>
            <a:r>
              <a:rPr lang="vi-VN" sz="4000" dirty="0">
                <a:solidFill>
                  <a:srgbClr val="3333CC"/>
                </a:solidFill>
              </a:rPr>
              <a:t>+ </a:t>
            </a:r>
            <a:r>
              <a:rPr lang="en-US" sz="4000" dirty="0">
                <a:solidFill>
                  <a:srgbClr val="3333CC"/>
                </a:solidFill>
              </a:rPr>
              <a:t>B</a:t>
            </a:r>
            <a:r>
              <a:rPr lang="vi-VN" sz="4000" dirty="0">
                <a:solidFill>
                  <a:srgbClr val="3333CC"/>
                </a:solidFill>
              </a:rPr>
              <a:t>iện pháp sử dụng tiết kiệm và hiệu quả tài nguyên khoáng sản, đồng thời đẩy mạnh sử dụng các nguồn năng lượng tái tạo và vật liệu tha</a:t>
            </a:r>
            <a:r>
              <a:rPr lang="en-US" sz="4000" dirty="0">
                <a:solidFill>
                  <a:srgbClr val="3333CC"/>
                </a:solidFill>
              </a:rPr>
              <a:t>y </a:t>
            </a:r>
            <a:r>
              <a:rPr lang="vi-VN" sz="4000" dirty="0">
                <a:solidFill>
                  <a:srgbClr val="3333CC"/>
                </a:solidFill>
              </a:rPr>
              <a:t>thế.</a:t>
            </a:r>
            <a:endParaRPr lang="en-US" sz="4000" dirty="0">
              <a:solidFill>
                <a:srgbClr val="3333CC"/>
              </a:solidFill>
            </a:endParaRPr>
          </a:p>
        </p:txBody>
      </p:sp>
      <p:pic>
        <p:nvPicPr>
          <p:cNvPr id="5" name="Picture 8" descr="Hệ thống điện năng lượng mặt trời là gì?">
            <a:extLst>
              <a:ext uri="{FF2B5EF4-FFF2-40B4-BE49-F238E27FC236}">
                <a16:creationId xmlns:a16="http://schemas.microsoft.com/office/drawing/2014/main" xmlns="" id="{94F396AE-F6EF-4A6F-A7F6-3AFE419ABC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0838" y="1100868"/>
            <a:ext cx="5298154" cy="2686342"/>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pic>
        <p:nvPicPr>
          <p:cNvPr id="6" name="Picture 10" descr="Câu hỏi thường gặp khi mua đèn năng lượng mặt trời?">
            <a:extLst>
              <a:ext uri="{FF2B5EF4-FFF2-40B4-BE49-F238E27FC236}">
                <a16:creationId xmlns:a16="http://schemas.microsoft.com/office/drawing/2014/main" xmlns="" id="{E24A8486-F4F4-4236-98F0-719C384B3E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0838" y="3787210"/>
            <a:ext cx="5298154" cy="2956643"/>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pic>
        <p:nvPicPr>
          <p:cNvPr id="11" name="Picture 14" descr="Thông số không thể bỏ qua của Bộ Inverter hòa lưới - SUDO SOLAR">
            <a:extLst>
              <a:ext uri="{FF2B5EF4-FFF2-40B4-BE49-F238E27FC236}">
                <a16:creationId xmlns:a16="http://schemas.microsoft.com/office/drawing/2014/main" xmlns="" id="{BCFDDFEF-B7F8-4E3F-8C82-38B46E3270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6818" y="1100869"/>
            <a:ext cx="5632174" cy="5757132"/>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xmlns="" id="{832427AB-9A22-458F-ABD6-754FA3A2424F}"/>
              </a:ext>
            </a:extLst>
          </p:cNvPr>
          <p:cNvSpPr/>
          <p:nvPr/>
        </p:nvSpPr>
        <p:spPr>
          <a:xfrm>
            <a:off x="68240" y="257880"/>
            <a:ext cx="4977645" cy="461665"/>
          </a:xfrm>
          <a:prstGeom prst="rect">
            <a:avLst/>
          </a:prstGeom>
          <a:solidFill>
            <a:schemeClr val="accent4">
              <a:lumMod val="20000"/>
              <a:lumOff val="80000"/>
            </a:schemeClr>
          </a:solidFill>
          <a:ln>
            <a:solidFill>
              <a:srgbClr val="00B0F0"/>
            </a:solidFill>
          </a:ln>
        </p:spPr>
        <p:txBody>
          <a:bodyPr wrap="none">
            <a:spAutoFit/>
          </a:bodyPr>
          <a:lstStyle/>
          <a:p>
            <a:r>
              <a:rPr lang="vi-VN" sz="2400" dirty="0">
                <a:solidFill>
                  <a:srgbClr val="1B04FA"/>
                </a:solidFill>
                <a:latin typeface="Arial" panose="020B0604020202020204" pitchFamily="34" charset="0"/>
                <a:cs typeface="Arial" panose="020B0604020202020204" pitchFamily="34" charset="0"/>
              </a:rPr>
              <a:t>c. </a:t>
            </a:r>
            <a:r>
              <a:rPr lang="en-US" sz="2400" dirty="0">
                <a:solidFill>
                  <a:srgbClr val="1B04FA"/>
                </a:solidFill>
                <a:latin typeface="Arial" panose="020B0604020202020204" pitchFamily="34" charset="0"/>
                <a:cs typeface="Arial" panose="020B0604020202020204" pitchFamily="34" charset="0"/>
              </a:rPr>
              <a:t>K</a:t>
            </a:r>
            <a:r>
              <a:rPr lang="vi-VN" sz="2400" dirty="0">
                <a:solidFill>
                  <a:srgbClr val="1B04FA"/>
                </a:solidFill>
                <a:latin typeface="Arial" panose="020B0604020202020204" pitchFamily="34" charset="0"/>
                <a:cs typeface="Arial" panose="020B0604020202020204" pitchFamily="34" charset="0"/>
              </a:rPr>
              <a:t>hai thác </a:t>
            </a:r>
            <a:r>
              <a:rPr lang="vi-VN" sz="2400" dirty="0" smtClean="0">
                <a:solidFill>
                  <a:srgbClr val="1B04FA"/>
                </a:solidFill>
                <a:latin typeface="Arial" panose="020B0604020202020204" pitchFamily="34" charset="0"/>
                <a:cs typeface="Arial" panose="020B0604020202020204" pitchFamily="34" charset="0"/>
              </a:rPr>
              <a:t>tài </a:t>
            </a:r>
            <a:r>
              <a:rPr lang="vi-VN" sz="2400" dirty="0">
                <a:solidFill>
                  <a:srgbClr val="1B04FA"/>
                </a:solidFill>
                <a:latin typeface="Arial" panose="020B0604020202020204" pitchFamily="34" charset="0"/>
                <a:cs typeface="Arial" panose="020B0604020202020204" pitchFamily="34" charset="0"/>
              </a:rPr>
              <a:t>nguyên </a:t>
            </a:r>
            <a:r>
              <a:rPr lang="en-US" sz="2400" dirty="0">
                <a:solidFill>
                  <a:srgbClr val="1B04FA"/>
                </a:solidFill>
                <a:latin typeface="Arial" panose="020B0604020202020204" pitchFamily="34" charset="0"/>
                <a:cs typeface="Arial" panose="020B0604020202020204" pitchFamily="34" charset="0"/>
              </a:rPr>
              <a:t>khoáng sản</a:t>
            </a:r>
            <a:endParaRPr lang="vi-VN" sz="2400" dirty="0">
              <a:solidFill>
                <a:srgbClr val="1B04F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5405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descr="Kiểm tra hoạt động du lịch sinh thái tại Vườn quốc gia, khu bảo tồn thiên  nhiên. - Thông tin chỉ đạo điều hành - Trang chủ">
            <a:extLst>
              <a:ext uri="{FF2B5EF4-FFF2-40B4-BE49-F238E27FC236}">
                <a16:creationId xmlns:a16="http://schemas.microsoft.com/office/drawing/2014/main" xmlns="" id="{ED7B6111-2C2F-4AEF-99D8-B9CDAA460DF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2" name="Picture 2" descr="Tiềm năng phát triển năng lượng gió biển ở Việt Nam - Aeec.vn">
            <a:extLst>
              <a:ext uri="{FF2B5EF4-FFF2-40B4-BE49-F238E27FC236}">
                <a16:creationId xmlns:a16="http://schemas.microsoft.com/office/drawing/2014/main" xmlns="" id="{06446D03-2D66-4987-8A05-B75F10CABC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874" y="862644"/>
            <a:ext cx="5660064" cy="281871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Anh xây &quot;trang trại&quot; phong điện trên biển lớn nhất thế giới - Quy Nhơn  Computer">
            <a:extLst>
              <a:ext uri="{FF2B5EF4-FFF2-40B4-BE49-F238E27FC236}">
                <a16:creationId xmlns:a16="http://schemas.microsoft.com/office/drawing/2014/main" xmlns="" id="{BE956133-57E7-46EF-B39D-BB48009838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174" y="3929534"/>
            <a:ext cx="5708764" cy="292846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895641DF-5D52-4EDE-ADA9-16E1637314AE}"/>
              </a:ext>
            </a:extLst>
          </p:cNvPr>
          <p:cNvSpPr txBox="1"/>
          <p:nvPr/>
        </p:nvSpPr>
        <p:spPr>
          <a:xfrm>
            <a:off x="1015949" y="133345"/>
            <a:ext cx="3310270" cy="523220"/>
          </a:xfrm>
          <a:prstGeom prst="rect">
            <a:avLst/>
          </a:prstGeom>
          <a:solidFill>
            <a:srgbClr val="00B050"/>
          </a:solidFill>
        </p:spPr>
        <p:txBody>
          <a:bodyPr wrap="square" rtlCol="0">
            <a:spAutoFit/>
          </a:bodyPr>
          <a:lstStyle/>
          <a:p>
            <a:pPr marL="457200" indent="-457200">
              <a:buFont typeface="Wingdings" panose="05000000000000000000" pitchFamily="2" charset="2"/>
              <a:buChar char="ü"/>
            </a:pPr>
            <a:r>
              <a:rPr lang="en-US" sz="2800">
                <a:solidFill>
                  <a:srgbClr val="FFFF00"/>
                </a:solidFill>
                <a:latin typeface="Arial" panose="020B0604020202020204" pitchFamily="34" charset="0"/>
                <a:cs typeface="Arial" panose="020B0604020202020204" pitchFamily="34" charset="0"/>
              </a:rPr>
              <a:t>Năng l</a:t>
            </a:r>
            <a:r>
              <a:rPr lang="vi-VN" sz="2800">
                <a:solidFill>
                  <a:srgbClr val="FFFF00"/>
                </a:solidFill>
                <a:latin typeface="Arial" panose="020B0604020202020204" pitchFamily="34" charset="0"/>
                <a:cs typeface="Arial" panose="020B0604020202020204" pitchFamily="34" charset="0"/>
              </a:rPr>
              <a:t>ư</a:t>
            </a:r>
            <a:r>
              <a:rPr lang="en-US" sz="2800">
                <a:solidFill>
                  <a:srgbClr val="FFFF00"/>
                </a:solidFill>
                <a:latin typeface="Arial" panose="020B0604020202020204" pitchFamily="34" charset="0"/>
                <a:cs typeface="Arial" panose="020B0604020202020204" pitchFamily="34" charset="0"/>
              </a:rPr>
              <a:t>ợng gió</a:t>
            </a:r>
          </a:p>
        </p:txBody>
      </p:sp>
      <p:pic>
        <p:nvPicPr>
          <p:cNvPr id="13" name="Picture 2" descr="Năng Lượng Thủy Điện - Nguồn Năng Lượng Rẻ Nhất | Kingsolar">
            <a:extLst>
              <a:ext uri="{FF2B5EF4-FFF2-40B4-BE49-F238E27FC236}">
                <a16:creationId xmlns:a16="http://schemas.microsoft.com/office/drawing/2014/main" xmlns="" id="{D74C4C82-A489-4F5E-AE54-B3C4CCDF9F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3457" y="862644"/>
            <a:ext cx="5415517" cy="281871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Tận dụng năng lượng nước">
            <a:extLst>
              <a:ext uri="{FF2B5EF4-FFF2-40B4-BE49-F238E27FC236}">
                <a16:creationId xmlns:a16="http://schemas.microsoft.com/office/drawing/2014/main" xmlns="" id="{8F30FEB4-0812-409D-B26F-DE075A2805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6333457" y="3903726"/>
            <a:ext cx="5415517" cy="281871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BAC4BFD8-B2C4-4C5B-9C14-FC6876223C89}"/>
              </a:ext>
            </a:extLst>
          </p:cNvPr>
          <p:cNvSpPr txBox="1"/>
          <p:nvPr/>
        </p:nvSpPr>
        <p:spPr>
          <a:xfrm>
            <a:off x="7590415" y="111408"/>
            <a:ext cx="3647430" cy="523220"/>
          </a:xfrm>
          <a:prstGeom prst="rect">
            <a:avLst/>
          </a:prstGeom>
          <a:solidFill>
            <a:srgbClr val="00B050"/>
          </a:solidFill>
        </p:spPr>
        <p:txBody>
          <a:bodyPr wrap="square" rtlCol="0">
            <a:spAutoFit/>
          </a:bodyPr>
          <a:lstStyle/>
          <a:p>
            <a:pPr marL="457200" indent="-457200">
              <a:buFont typeface="Wingdings" panose="05000000000000000000" pitchFamily="2" charset="2"/>
              <a:buChar char="ü"/>
            </a:pPr>
            <a:r>
              <a:rPr lang="en-US" sz="2800">
                <a:solidFill>
                  <a:srgbClr val="FFFF00"/>
                </a:solidFill>
                <a:latin typeface="Arial" panose="020B0604020202020204" pitchFamily="34" charset="0"/>
                <a:cs typeface="Arial" panose="020B0604020202020204" pitchFamily="34" charset="0"/>
              </a:rPr>
              <a:t>Năng l</a:t>
            </a:r>
            <a:r>
              <a:rPr lang="vi-VN" sz="2800">
                <a:solidFill>
                  <a:srgbClr val="FFFF00"/>
                </a:solidFill>
                <a:latin typeface="Arial" panose="020B0604020202020204" pitchFamily="34" charset="0"/>
                <a:cs typeface="Arial" panose="020B0604020202020204" pitchFamily="34" charset="0"/>
              </a:rPr>
              <a:t>ư</a:t>
            </a:r>
            <a:r>
              <a:rPr lang="en-US" sz="2800">
                <a:solidFill>
                  <a:srgbClr val="FFFF00"/>
                </a:solidFill>
                <a:latin typeface="Arial" panose="020B0604020202020204" pitchFamily="34" charset="0"/>
                <a:cs typeface="Arial" panose="020B0604020202020204" pitchFamily="34" charset="0"/>
              </a:rPr>
              <a:t>ợng nước</a:t>
            </a:r>
          </a:p>
        </p:txBody>
      </p:sp>
    </p:spTree>
    <p:extLst>
      <p:ext uri="{BB962C8B-B14F-4D97-AF65-F5344CB8AC3E}">
        <p14:creationId xmlns:p14="http://schemas.microsoft.com/office/powerpoint/2010/main" val="102299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par>
                                <p:cTn id="8" presetID="16" presetClass="entr" presetSubtype="21" fill="hold" nodeType="withEffect">
                                  <p:stCondLst>
                                    <p:cond delay="0"/>
                                  </p:stCondLst>
                                  <p:childTnLst>
                                    <p:set>
                                      <p:cBhvr>
                                        <p:cTn id="9" dur="1" fill="hold">
                                          <p:stCondLst>
                                            <p:cond delay="0"/>
                                          </p:stCondLst>
                                        </p:cTn>
                                        <p:tgtEl>
                                          <p:spTgt spid="5126"/>
                                        </p:tgtEl>
                                        <p:attrNameLst>
                                          <p:attrName>style.visibility</p:attrName>
                                        </p:attrNameLst>
                                      </p:cBhvr>
                                      <p:to>
                                        <p:strVal val="visible"/>
                                      </p:to>
                                    </p:set>
                                    <p:animEffect transition="in" filter="barn(inVertical)">
                                      <p:cBhvr>
                                        <p:cTn id="10" dur="500"/>
                                        <p:tgtEl>
                                          <p:spTgt spid="51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56055096-5D1F-4B98-9DD1-62FA04792978}"/>
              </a:ext>
            </a:extLst>
          </p:cNvPr>
          <p:cNvSpPr txBox="1"/>
          <p:nvPr/>
        </p:nvSpPr>
        <p:spPr>
          <a:xfrm>
            <a:off x="1110051" y="175542"/>
            <a:ext cx="1074666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Tác động của con người đến thiên nhiên</a:t>
            </a:r>
            <a:endParaRPr lang="en-US" sz="3600" b="1">
              <a:solidFill>
                <a:schemeClr val="bg1"/>
              </a:solidFill>
              <a:latin typeface="Arial" panose="020B0604020202020204" pitchFamily="34" charset="0"/>
              <a:cs typeface="Arial" panose="020B0604020202020204" pitchFamily="34" charset="0"/>
            </a:endParaRPr>
          </a:p>
        </p:txBody>
      </p:sp>
      <p:sp>
        <p:nvSpPr>
          <p:cNvPr id="2" name="AutoShape 6" descr="Kiểm tra hoạt động du lịch sinh thái tại Vườn quốc gia, khu bảo tồn thiên  nhiên. - Thông tin chỉ đạo điều hành - Trang chủ">
            <a:extLst>
              <a:ext uri="{FF2B5EF4-FFF2-40B4-BE49-F238E27FC236}">
                <a16:creationId xmlns:a16="http://schemas.microsoft.com/office/drawing/2014/main" xmlns="" id="{ED7B6111-2C2F-4AEF-99D8-B9CDAA460DFA}"/>
              </a:ext>
            </a:extLst>
          </p:cNvPr>
          <p:cNvSpPr>
            <a:spLocks noChangeAspect="1" noChangeArrowheads="1"/>
          </p:cNvSpPr>
          <p:nvPr/>
        </p:nvSpPr>
        <p:spPr bwMode="auto">
          <a:xfrm flipV="1">
            <a:off x="8933516" y="-940843"/>
            <a:ext cx="361201" cy="361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0" name="Picture 6" descr="Năng lượng thủy triều - Nguồn năng lượng tái tạo vô tận cho ngành công  nghiệp điện">
            <a:extLst>
              <a:ext uri="{FF2B5EF4-FFF2-40B4-BE49-F238E27FC236}">
                <a16:creationId xmlns:a16="http://schemas.microsoft.com/office/drawing/2014/main" xmlns="" id="{B5D065FC-D75D-4467-8644-2A04A8BEFC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178" y="859593"/>
            <a:ext cx="4449726" cy="2767013"/>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Thiết bị chuyển đổi năng lượng sóng biển | ĐẠI HỌC QUỐC GIA HÀ NỘI">
            <a:extLst>
              <a:ext uri="{FF2B5EF4-FFF2-40B4-BE49-F238E27FC236}">
                <a16:creationId xmlns:a16="http://schemas.microsoft.com/office/drawing/2014/main" xmlns="" id="{A1245009-65A1-44E3-A280-54456477CD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474" y="3838848"/>
            <a:ext cx="4569134" cy="282992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F5014768-C3CD-4C34-9375-9D9BDFDAB30B}"/>
              </a:ext>
            </a:extLst>
          </p:cNvPr>
          <p:cNvSpPr txBox="1"/>
          <p:nvPr/>
        </p:nvSpPr>
        <p:spPr>
          <a:xfrm>
            <a:off x="3648323" y="76266"/>
            <a:ext cx="4359349" cy="523220"/>
          </a:xfrm>
          <a:prstGeom prst="rect">
            <a:avLst/>
          </a:prstGeom>
          <a:solidFill>
            <a:srgbClr val="00B050"/>
          </a:solidFill>
        </p:spPr>
        <p:txBody>
          <a:bodyPr wrap="square" rtlCol="0">
            <a:spAutoFit/>
          </a:bodyPr>
          <a:lstStyle/>
          <a:p>
            <a:pPr marL="457200" indent="-457200">
              <a:buFont typeface="Wingdings" panose="05000000000000000000" pitchFamily="2" charset="2"/>
              <a:buChar char="ü"/>
            </a:pPr>
            <a:r>
              <a:rPr lang="en-US" sz="2800">
                <a:solidFill>
                  <a:srgbClr val="FFFF00"/>
                </a:solidFill>
                <a:latin typeface="Arial" panose="020B0604020202020204" pitchFamily="34" charset="0"/>
                <a:cs typeface="Arial" panose="020B0604020202020204" pitchFamily="34" charset="0"/>
              </a:rPr>
              <a:t>Năng l</a:t>
            </a:r>
            <a:r>
              <a:rPr lang="vi-VN" sz="2800">
                <a:solidFill>
                  <a:srgbClr val="FFFF00"/>
                </a:solidFill>
                <a:latin typeface="Arial" panose="020B0604020202020204" pitchFamily="34" charset="0"/>
                <a:cs typeface="Arial" panose="020B0604020202020204" pitchFamily="34" charset="0"/>
              </a:rPr>
              <a:t>ư</a:t>
            </a:r>
            <a:r>
              <a:rPr lang="en-US" sz="2800">
                <a:solidFill>
                  <a:srgbClr val="FFFF00"/>
                </a:solidFill>
                <a:latin typeface="Arial" panose="020B0604020202020204" pitchFamily="34" charset="0"/>
                <a:cs typeface="Arial" panose="020B0604020202020204" pitchFamily="34" charset="0"/>
              </a:rPr>
              <a:t>ợng thủy triều</a:t>
            </a:r>
          </a:p>
        </p:txBody>
      </p:sp>
      <p:pic>
        <p:nvPicPr>
          <p:cNvPr id="15" name="Hình ảnh 24">
            <a:extLst>
              <a:ext uri="{FF2B5EF4-FFF2-40B4-BE49-F238E27FC236}">
                <a16:creationId xmlns:a16="http://schemas.microsoft.com/office/drawing/2014/main" xmlns="" id="{D945918B-C28A-4B1A-8F5A-A7F593C44A60}"/>
              </a:ext>
            </a:extLst>
          </p:cNvPr>
          <p:cNvPicPr/>
          <p:nvPr/>
        </p:nvPicPr>
        <p:blipFill>
          <a:blip r:embed="rId4"/>
          <a:stretch>
            <a:fillRect/>
          </a:stretch>
        </p:blipFill>
        <p:spPr>
          <a:xfrm>
            <a:off x="6483385" y="3653290"/>
            <a:ext cx="4897598" cy="3201035"/>
          </a:xfrm>
          <a:prstGeom prst="rect">
            <a:avLst/>
          </a:prstGeom>
        </p:spPr>
      </p:pic>
      <p:pic>
        <p:nvPicPr>
          <p:cNvPr id="16" name="Hình ảnh 25">
            <a:extLst>
              <a:ext uri="{FF2B5EF4-FFF2-40B4-BE49-F238E27FC236}">
                <a16:creationId xmlns:a16="http://schemas.microsoft.com/office/drawing/2014/main" xmlns="" id="{0F620B1C-1FFC-46B6-8D9A-36763520C76B}"/>
              </a:ext>
            </a:extLst>
          </p:cNvPr>
          <p:cNvPicPr/>
          <p:nvPr/>
        </p:nvPicPr>
        <p:blipFill>
          <a:blip r:embed="rId5"/>
          <a:stretch>
            <a:fillRect/>
          </a:stretch>
        </p:blipFill>
        <p:spPr>
          <a:xfrm>
            <a:off x="6423458" y="859593"/>
            <a:ext cx="5017453" cy="2767013"/>
          </a:xfrm>
          <a:prstGeom prst="rect">
            <a:avLst/>
          </a:prstGeom>
        </p:spPr>
      </p:pic>
    </p:spTree>
    <p:extLst>
      <p:ext uri="{BB962C8B-B14F-4D97-AF65-F5344CB8AC3E}">
        <p14:creationId xmlns:p14="http://schemas.microsoft.com/office/powerpoint/2010/main" val="85165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50"/>
                                        </p:tgtEl>
                                        <p:attrNameLst>
                                          <p:attrName>style.visibility</p:attrName>
                                        </p:attrNameLst>
                                      </p:cBhvr>
                                      <p:to>
                                        <p:strVal val="visible"/>
                                      </p:to>
                                    </p:set>
                                    <p:animEffect transition="in" filter="barn(inVertical)">
                                      <p:cBhvr>
                                        <p:cTn id="12" dur="500"/>
                                        <p:tgtEl>
                                          <p:spTgt spid="6150"/>
                                        </p:tgtEl>
                                      </p:cBhvr>
                                    </p:animEffect>
                                  </p:childTnLst>
                                </p:cTn>
                              </p:par>
                              <p:par>
                                <p:cTn id="13" presetID="16" presetClass="entr" presetSubtype="21" fill="hold" nodeType="withEffect">
                                  <p:stCondLst>
                                    <p:cond delay="0"/>
                                  </p:stCondLst>
                                  <p:childTnLst>
                                    <p:set>
                                      <p:cBhvr>
                                        <p:cTn id="14" dur="1" fill="hold">
                                          <p:stCondLst>
                                            <p:cond delay="0"/>
                                          </p:stCondLst>
                                        </p:cTn>
                                        <p:tgtEl>
                                          <p:spTgt spid="6152"/>
                                        </p:tgtEl>
                                        <p:attrNameLst>
                                          <p:attrName>style.visibility</p:attrName>
                                        </p:attrNameLst>
                                      </p:cBhvr>
                                      <p:to>
                                        <p:strVal val="visible"/>
                                      </p:to>
                                    </p:set>
                                    <p:animEffect transition="in" filter="barn(inVertical)">
                                      <p:cBhvr>
                                        <p:cTn id="15" dur="500"/>
                                        <p:tgtEl>
                                          <p:spTgt spid="615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28B9A919-7705-4D7B-B0B0-3DBA88021780}"/>
              </a:ext>
            </a:extLst>
          </p:cNvPr>
          <p:cNvSpPr/>
          <p:nvPr/>
        </p:nvSpPr>
        <p:spPr>
          <a:xfrm>
            <a:off x="53008" y="27048"/>
            <a:ext cx="4616970" cy="461665"/>
          </a:xfrm>
          <a:prstGeom prst="rect">
            <a:avLst/>
          </a:prstGeom>
          <a:solidFill>
            <a:schemeClr val="accent4">
              <a:lumMod val="20000"/>
              <a:lumOff val="80000"/>
            </a:schemeClr>
          </a:solidFill>
          <a:ln>
            <a:solidFill>
              <a:srgbClr val="00B0F0"/>
            </a:solidFill>
          </a:ln>
        </p:spPr>
        <p:txBody>
          <a:bodyPr wrap="none">
            <a:spAutoFit/>
          </a:bodyPr>
          <a:lstStyle/>
          <a:p>
            <a:r>
              <a:rPr lang="vi-VN" sz="2400" dirty="0">
                <a:solidFill>
                  <a:srgbClr val="1B04FA"/>
                </a:solidFill>
                <a:latin typeface="Arial" panose="020B0604020202020204" pitchFamily="34" charset="0"/>
                <a:cs typeface="Arial" panose="020B0604020202020204" pitchFamily="34" charset="0"/>
              </a:rPr>
              <a:t>d. </a:t>
            </a:r>
            <a:r>
              <a:rPr lang="en-US" sz="2400" dirty="0">
                <a:solidFill>
                  <a:srgbClr val="1B04FA"/>
                </a:solidFill>
                <a:latin typeface="Arial" panose="020B0604020202020204" pitchFamily="34" charset="0"/>
                <a:cs typeface="Arial" panose="020B0604020202020204" pitchFamily="34" charset="0"/>
              </a:rPr>
              <a:t>K</a:t>
            </a:r>
            <a:r>
              <a:rPr lang="vi-VN" sz="2400" dirty="0">
                <a:solidFill>
                  <a:srgbClr val="1B04FA"/>
                </a:solidFill>
                <a:latin typeface="Arial" panose="020B0604020202020204" pitchFamily="34" charset="0"/>
                <a:cs typeface="Arial" panose="020B0604020202020204" pitchFamily="34" charset="0"/>
              </a:rPr>
              <a:t>hai thác </a:t>
            </a:r>
            <a:r>
              <a:rPr lang="vi-VN" sz="2400" dirty="0" smtClean="0">
                <a:solidFill>
                  <a:srgbClr val="1B04FA"/>
                </a:solidFill>
                <a:latin typeface="Arial" panose="020B0604020202020204" pitchFamily="34" charset="0"/>
                <a:cs typeface="Arial" panose="020B0604020202020204" pitchFamily="34" charset="0"/>
              </a:rPr>
              <a:t>các </a:t>
            </a:r>
            <a:r>
              <a:rPr lang="vi-VN" sz="2400" dirty="0">
                <a:solidFill>
                  <a:srgbClr val="1B04FA"/>
                </a:solidFill>
                <a:latin typeface="Arial" panose="020B0604020202020204" pitchFamily="34" charset="0"/>
                <a:cs typeface="Arial" panose="020B0604020202020204" pitchFamily="34" charset="0"/>
              </a:rPr>
              <a:t>tài nguyên khác</a:t>
            </a:r>
          </a:p>
        </p:txBody>
      </p:sp>
      <p:sp>
        <p:nvSpPr>
          <p:cNvPr id="5" name="Rectangle 4">
            <a:extLst>
              <a:ext uri="{FF2B5EF4-FFF2-40B4-BE49-F238E27FC236}">
                <a16:creationId xmlns:a16="http://schemas.microsoft.com/office/drawing/2014/main" xmlns="" id="{4CA27399-FFBD-4D8E-BD17-8A55BFDB0491}"/>
              </a:ext>
            </a:extLst>
          </p:cNvPr>
          <p:cNvSpPr/>
          <p:nvPr/>
        </p:nvSpPr>
        <p:spPr>
          <a:xfrm>
            <a:off x="161271" y="1160863"/>
            <a:ext cx="7081024" cy="954107"/>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Nguồn sinh vật biển rất phong phú và đa dạng.</a:t>
            </a:r>
          </a:p>
        </p:txBody>
      </p:sp>
      <p:sp>
        <p:nvSpPr>
          <p:cNvPr id="6" name="Rectangle 5">
            <a:extLst>
              <a:ext uri="{FF2B5EF4-FFF2-40B4-BE49-F238E27FC236}">
                <a16:creationId xmlns:a16="http://schemas.microsoft.com/office/drawing/2014/main" xmlns="" id="{A4849E10-CEE5-43E5-B965-FEC01DB4BE64}"/>
              </a:ext>
            </a:extLst>
          </p:cNvPr>
          <p:cNvSpPr/>
          <p:nvPr/>
        </p:nvSpPr>
        <p:spPr>
          <a:xfrm>
            <a:off x="141975" y="637643"/>
            <a:ext cx="2601994" cy="523220"/>
          </a:xfrm>
          <a:prstGeom prst="rect">
            <a:avLst/>
          </a:prstGeom>
        </p:spPr>
        <p:txBody>
          <a:bodyPr wrap="none">
            <a:spAutoFit/>
          </a:bodyPr>
          <a:lstStyle/>
          <a:p>
            <a:pPr algn="just"/>
            <a:r>
              <a:rPr lang="vi-VN" sz="2800">
                <a:solidFill>
                  <a:srgbClr val="00B050"/>
                </a:solidFill>
                <a:cs typeface="Arial" panose="020B0604020202020204" pitchFamily="34" charset="0"/>
              </a:rPr>
              <a:t>* Sinh vật biển:</a:t>
            </a:r>
          </a:p>
        </p:txBody>
      </p:sp>
      <p:sp>
        <p:nvSpPr>
          <p:cNvPr id="7" name="Rectangle 6">
            <a:extLst>
              <a:ext uri="{FF2B5EF4-FFF2-40B4-BE49-F238E27FC236}">
                <a16:creationId xmlns:a16="http://schemas.microsoft.com/office/drawing/2014/main" xmlns="" id="{DF43C7C9-93D3-48C4-A674-A9A6045DE792}"/>
              </a:ext>
            </a:extLst>
          </p:cNvPr>
          <p:cNvSpPr/>
          <p:nvPr/>
        </p:nvSpPr>
        <p:spPr>
          <a:xfrm>
            <a:off x="53008" y="2351961"/>
            <a:ext cx="7081024" cy="1815882"/>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Các nước Bắc Mỹ quy định rất chặt chẽ về thời gian đánh bắt, kích thước và số lượng hải sản được đánh bắt cho mỗi loại phương tiện cụ thể.</a:t>
            </a:r>
            <a:endParaRPr lang="en-US" sz="2800">
              <a:solidFill>
                <a:srgbClr val="1B04FA"/>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xmlns="" id="{12B416E2-352D-4DC9-AE02-2039315B1EA9}"/>
              </a:ext>
            </a:extLst>
          </p:cNvPr>
          <p:cNvPicPr>
            <a:picLocks noChangeAspect="1"/>
          </p:cNvPicPr>
          <p:nvPr/>
        </p:nvPicPr>
        <p:blipFill>
          <a:blip r:embed="rId3"/>
          <a:stretch>
            <a:fillRect/>
          </a:stretch>
        </p:blipFill>
        <p:spPr>
          <a:xfrm>
            <a:off x="7479911" y="59484"/>
            <a:ext cx="4728468" cy="6445772"/>
          </a:xfrm>
          <a:prstGeom prst="rect">
            <a:avLst/>
          </a:prstGeom>
        </p:spPr>
      </p:pic>
      <p:sp>
        <p:nvSpPr>
          <p:cNvPr id="9" name="TextBox 8">
            <a:extLst>
              <a:ext uri="{FF2B5EF4-FFF2-40B4-BE49-F238E27FC236}">
                <a16:creationId xmlns:a16="http://schemas.microsoft.com/office/drawing/2014/main" xmlns="" id="{82978F0F-17FA-4430-B2CA-2578AA593634}"/>
              </a:ext>
            </a:extLst>
          </p:cNvPr>
          <p:cNvSpPr txBox="1"/>
          <p:nvPr/>
        </p:nvSpPr>
        <p:spPr>
          <a:xfrm>
            <a:off x="7479911" y="6459962"/>
            <a:ext cx="4574032" cy="338554"/>
          </a:xfrm>
          <a:prstGeom prst="rect">
            <a:avLst/>
          </a:prstGeom>
          <a:solidFill>
            <a:schemeClr val="bg1"/>
          </a:solidFill>
        </p:spPr>
        <p:txBody>
          <a:bodyPr wrap="square" rtlCol="0">
            <a:spAutoFit/>
          </a:bodyPr>
          <a:lstStyle/>
          <a:p>
            <a:pPr algn="ctr"/>
            <a:r>
              <a:rPr lang="en-US" sz="1600">
                <a:solidFill>
                  <a:srgbClr val="0071C1"/>
                </a:solidFill>
                <a:latin typeface="Arial" panose="020B0604020202020204" pitchFamily="34" charset="0"/>
                <a:cs typeface="Arial" panose="020B0604020202020204" pitchFamily="34" charset="0"/>
              </a:rPr>
              <a:t>Hình 13.3. Bản đồ </a:t>
            </a:r>
            <a:r>
              <a:rPr lang="vi-VN" sz="1600">
                <a:solidFill>
                  <a:srgbClr val="0071C1"/>
                </a:solidFill>
                <a:latin typeface="Arial" panose="020B0604020202020204" pitchFamily="34" charset="0"/>
                <a:cs typeface="Arial" panose="020B0604020202020204" pitchFamily="34" charset="0"/>
              </a:rPr>
              <a:t>các khu vực của châu </a:t>
            </a:r>
            <a:r>
              <a:rPr lang="en-US" sz="1600">
                <a:solidFill>
                  <a:srgbClr val="0071C1"/>
                </a:solidFill>
                <a:latin typeface="Arial" panose="020B0604020202020204" pitchFamily="34" charset="0"/>
                <a:cs typeface="Arial" panose="020B0604020202020204" pitchFamily="34" charset="0"/>
              </a:rPr>
              <a:t>Mĩ</a:t>
            </a:r>
          </a:p>
        </p:txBody>
      </p:sp>
      <p:sp>
        <p:nvSpPr>
          <p:cNvPr id="10" name="TextBox 9">
            <a:extLst>
              <a:ext uri="{FF2B5EF4-FFF2-40B4-BE49-F238E27FC236}">
                <a16:creationId xmlns:a16="http://schemas.microsoft.com/office/drawing/2014/main" xmlns="" id="{DDD4D013-BF54-4176-842A-DCDA0417C317}"/>
              </a:ext>
            </a:extLst>
          </p:cNvPr>
          <p:cNvSpPr txBox="1"/>
          <p:nvPr/>
        </p:nvSpPr>
        <p:spPr>
          <a:xfrm rot="4475094">
            <a:off x="10644588" y="2704103"/>
            <a:ext cx="1908845" cy="369332"/>
          </a:xfrm>
          <a:prstGeom prst="rect">
            <a:avLst/>
          </a:prstGeom>
          <a:solidFill>
            <a:srgbClr val="FFFFCC"/>
          </a:solidFill>
        </p:spPr>
        <p:txBody>
          <a:bodyPr wrap="square" rtlCol="0">
            <a:spAutoFit/>
          </a:bodyPr>
          <a:lstStyle/>
          <a:p>
            <a:r>
              <a:rPr lang="en-US">
                <a:solidFill>
                  <a:srgbClr val="0070C0"/>
                </a:solidFill>
                <a:latin typeface="Arial" panose="020B0604020202020204" pitchFamily="34" charset="0"/>
                <a:cs typeface="Arial" panose="020B0604020202020204" pitchFamily="34" charset="0"/>
              </a:rPr>
              <a:t>Đại Tây D</a:t>
            </a:r>
            <a:r>
              <a:rPr lang="vi-VN">
                <a:solidFill>
                  <a:srgbClr val="0070C0"/>
                </a:solidFill>
                <a:latin typeface="Arial" panose="020B0604020202020204" pitchFamily="34" charset="0"/>
                <a:cs typeface="Arial" panose="020B0604020202020204" pitchFamily="34" charset="0"/>
              </a:rPr>
              <a:t>ư</a:t>
            </a:r>
            <a:r>
              <a:rPr lang="en-US">
                <a:solidFill>
                  <a:srgbClr val="0070C0"/>
                </a:solidFill>
                <a:latin typeface="Arial" panose="020B0604020202020204" pitchFamily="34" charset="0"/>
                <a:cs typeface="Arial" panose="020B0604020202020204" pitchFamily="34" charset="0"/>
              </a:rPr>
              <a:t>ơng</a:t>
            </a:r>
          </a:p>
        </p:txBody>
      </p:sp>
      <p:sp>
        <p:nvSpPr>
          <p:cNvPr id="11" name="TextBox 10">
            <a:extLst>
              <a:ext uri="{FF2B5EF4-FFF2-40B4-BE49-F238E27FC236}">
                <a16:creationId xmlns:a16="http://schemas.microsoft.com/office/drawing/2014/main" xmlns="" id="{070195B0-AF41-48BD-9C38-F821A4F75F62}"/>
              </a:ext>
            </a:extLst>
          </p:cNvPr>
          <p:cNvSpPr txBox="1"/>
          <p:nvPr/>
        </p:nvSpPr>
        <p:spPr>
          <a:xfrm rot="4475094">
            <a:off x="7425657" y="3774527"/>
            <a:ext cx="2118901" cy="369332"/>
          </a:xfrm>
          <a:prstGeom prst="rect">
            <a:avLst/>
          </a:prstGeom>
          <a:solidFill>
            <a:srgbClr val="FFFFCC"/>
          </a:solidFill>
        </p:spPr>
        <p:txBody>
          <a:bodyPr wrap="square" rtlCol="0">
            <a:spAutoFit/>
          </a:bodyPr>
          <a:lstStyle/>
          <a:p>
            <a:r>
              <a:rPr lang="en-US">
                <a:solidFill>
                  <a:srgbClr val="0070C0"/>
                </a:solidFill>
                <a:latin typeface="Arial" panose="020B0604020202020204" pitchFamily="34" charset="0"/>
                <a:cs typeface="Arial" panose="020B0604020202020204" pitchFamily="34" charset="0"/>
              </a:rPr>
              <a:t>Thái Bình D</a:t>
            </a:r>
            <a:r>
              <a:rPr lang="vi-VN">
                <a:solidFill>
                  <a:srgbClr val="0070C0"/>
                </a:solidFill>
                <a:latin typeface="Arial" panose="020B0604020202020204" pitchFamily="34" charset="0"/>
                <a:cs typeface="Arial" panose="020B0604020202020204" pitchFamily="34" charset="0"/>
              </a:rPr>
              <a:t>ư</a:t>
            </a:r>
            <a:r>
              <a:rPr lang="en-US">
                <a:solidFill>
                  <a:srgbClr val="0070C0"/>
                </a:solidFill>
                <a:latin typeface="Arial" panose="020B0604020202020204" pitchFamily="34" charset="0"/>
                <a:cs typeface="Arial" panose="020B0604020202020204" pitchFamily="34" charset="0"/>
              </a:rPr>
              <a:t>ơng</a:t>
            </a:r>
          </a:p>
        </p:txBody>
      </p:sp>
      <p:sp>
        <p:nvSpPr>
          <p:cNvPr id="12" name="TextBox 11">
            <a:extLst>
              <a:ext uri="{FF2B5EF4-FFF2-40B4-BE49-F238E27FC236}">
                <a16:creationId xmlns:a16="http://schemas.microsoft.com/office/drawing/2014/main" xmlns="" id="{534F745C-EACE-4694-8C43-A94B60EC10D5}"/>
              </a:ext>
            </a:extLst>
          </p:cNvPr>
          <p:cNvSpPr txBox="1"/>
          <p:nvPr/>
        </p:nvSpPr>
        <p:spPr>
          <a:xfrm>
            <a:off x="9048391" y="119381"/>
            <a:ext cx="2118901" cy="369332"/>
          </a:xfrm>
          <a:prstGeom prst="rect">
            <a:avLst/>
          </a:prstGeom>
          <a:solidFill>
            <a:srgbClr val="FFFFCC"/>
          </a:solidFill>
        </p:spPr>
        <p:txBody>
          <a:bodyPr wrap="square" rtlCol="0">
            <a:spAutoFit/>
          </a:bodyPr>
          <a:lstStyle/>
          <a:p>
            <a:r>
              <a:rPr lang="en-US">
                <a:solidFill>
                  <a:srgbClr val="0070C0"/>
                </a:solidFill>
                <a:latin typeface="Arial" panose="020B0604020202020204" pitchFamily="34" charset="0"/>
                <a:cs typeface="Arial" panose="020B0604020202020204" pitchFamily="34" charset="0"/>
              </a:rPr>
              <a:t>Bắc Băng D</a:t>
            </a:r>
            <a:r>
              <a:rPr lang="vi-VN">
                <a:solidFill>
                  <a:srgbClr val="0070C0"/>
                </a:solidFill>
                <a:latin typeface="Arial" panose="020B0604020202020204" pitchFamily="34" charset="0"/>
                <a:cs typeface="Arial" panose="020B0604020202020204" pitchFamily="34" charset="0"/>
              </a:rPr>
              <a:t>ư</a:t>
            </a:r>
            <a:r>
              <a:rPr lang="en-US">
                <a:solidFill>
                  <a:srgbClr val="0070C0"/>
                </a:solidFill>
                <a:latin typeface="Arial" panose="020B0604020202020204" pitchFamily="34" charset="0"/>
                <a:cs typeface="Arial" panose="020B0604020202020204" pitchFamily="34" charset="0"/>
              </a:rPr>
              <a:t>ơng</a:t>
            </a:r>
          </a:p>
        </p:txBody>
      </p:sp>
    </p:spTree>
    <p:extLst>
      <p:ext uri="{BB962C8B-B14F-4D97-AF65-F5344CB8AC3E}">
        <p14:creationId xmlns:p14="http://schemas.microsoft.com/office/powerpoint/2010/main" val="363498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28B9A919-7705-4D7B-B0B0-3DBA88021780}"/>
              </a:ext>
            </a:extLst>
          </p:cNvPr>
          <p:cNvSpPr/>
          <p:nvPr/>
        </p:nvSpPr>
        <p:spPr>
          <a:xfrm>
            <a:off x="53008" y="27048"/>
            <a:ext cx="4616970" cy="461665"/>
          </a:xfrm>
          <a:prstGeom prst="rect">
            <a:avLst/>
          </a:prstGeom>
          <a:solidFill>
            <a:schemeClr val="accent4">
              <a:lumMod val="20000"/>
              <a:lumOff val="80000"/>
            </a:schemeClr>
          </a:solidFill>
          <a:ln>
            <a:solidFill>
              <a:srgbClr val="00B0F0"/>
            </a:solidFill>
          </a:ln>
        </p:spPr>
        <p:txBody>
          <a:bodyPr wrap="none">
            <a:spAutoFit/>
          </a:bodyPr>
          <a:lstStyle/>
          <a:p>
            <a:r>
              <a:rPr lang="vi-VN" sz="2400" dirty="0">
                <a:solidFill>
                  <a:srgbClr val="1B04FA"/>
                </a:solidFill>
                <a:latin typeface="Arial" panose="020B0604020202020204" pitchFamily="34" charset="0"/>
                <a:cs typeface="Arial" panose="020B0604020202020204" pitchFamily="34" charset="0"/>
              </a:rPr>
              <a:t>d. </a:t>
            </a:r>
            <a:r>
              <a:rPr lang="en-US" sz="2400" dirty="0">
                <a:solidFill>
                  <a:srgbClr val="1B04FA"/>
                </a:solidFill>
                <a:latin typeface="Arial" panose="020B0604020202020204" pitchFamily="34" charset="0"/>
                <a:cs typeface="Arial" panose="020B0604020202020204" pitchFamily="34" charset="0"/>
              </a:rPr>
              <a:t>K</a:t>
            </a:r>
            <a:r>
              <a:rPr lang="vi-VN" sz="2400" dirty="0">
                <a:solidFill>
                  <a:srgbClr val="1B04FA"/>
                </a:solidFill>
                <a:latin typeface="Arial" panose="020B0604020202020204" pitchFamily="34" charset="0"/>
                <a:cs typeface="Arial" panose="020B0604020202020204" pitchFamily="34" charset="0"/>
              </a:rPr>
              <a:t>hai thác </a:t>
            </a:r>
            <a:r>
              <a:rPr lang="vi-VN" sz="2400" dirty="0" smtClean="0">
                <a:solidFill>
                  <a:srgbClr val="1B04FA"/>
                </a:solidFill>
                <a:latin typeface="Arial" panose="020B0604020202020204" pitchFamily="34" charset="0"/>
                <a:cs typeface="Arial" panose="020B0604020202020204" pitchFamily="34" charset="0"/>
              </a:rPr>
              <a:t>các </a:t>
            </a:r>
            <a:r>
              <a:rPr lang="vi-VN" sz="2400" dirty="0">
                <a:solidFill>
                  <a:srgbClr val="1B04FA"/>
                </a:solidFill>
                <a:latin typeface="Arial" panose="020B0604020202020204" pitchFamily="34" charset="0"/>
                <a:cs typeface="Arial" panose="020B0604020202020204" pitchFamily="34" charset="0"/>
              </a:rPr>
              <a:t>tài nguyên khác</a:t>
            </a:r>
          </a:p>
        </p:txBody>
      </p:sp>
      <p:sp>
        <p:nvSpPr>
          <p:cNvPr id="5" name="Rectangle 4">
            <a:extLst>
              <a:ext uri="{FF2B5EF4-FFF2-40B4-BE49-F238E27FC236}">
                <a16:creationId xmlns:a16="http://schemas.microsoft.com/office/drawing/2014/main" xmlns="" id="{4CA27399-FFBD-4D8E-BD17-8A55BFDB0491}"/>
              </a:ext>
            </a:extLst>
          </p:cNvPr>
          <p:cNvSpPr/>
          <p:nvPr/>
        </p:nvSpPr>
        <p:spPr>
          <a:xfrm>
            <a:off x="108763" y="1182231"/>
            <a:ext cx="5288427" cy="1815882"/>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Bắc Mỹ sở hữu tài nguyên rừng giàu có, nhưng thời gian dài rừng bị khai thác mạnh nên diện tích rừng suy giảm nhanh.</a:t>
            </a:r>
          </a:p>
        </p:txBody>
      </p:sp>
      <p:sp>
        <p:nvSpPr>
          <p:cNvPr id="6" name="Rectangle 5">
            <a:extLst>
              <a:ext uri="{FF2B5EF4-FFF2-40B4-BE49-F238E27FC236}">
                <a16:creationId xmlns:a16="http://schemas.microsoft.com/office/drawing/2014/main" xmlns="" id="{AE44D3F9-E4AF-481C-9CEB-090449C7C302}"/>
              </a:ext>
            </a:extLst>
          </p:cNvPr>
          <p:cNvSpPr/>
          <p:nvPr/>
        </p:nvSpPr>
        <p:spPr>
          <a:xfrm>
            <a:off x="780772" y="637643"/>
            <a:ext cx="1324402" cy="523220"/>
          </a:xfrm>
          <a:prstGeom prst="rect">
            <a:avLst/>
          </a:prstGeom>
        </p:spPr>
        <p:txBody>
          <a:bodyPr wrap="none">
            <a:spAutoFit/>
          </a:bodyPr>
          <a:lstStyle/>
          <a:p>
            <a:pPr algn="just"/>
            <a:r>
              <a:rPr lang="vi-VN" sz="2800">
                <a:solidFill>
                  <a:srgbClr val="00B050"/>
                </a:solidFill>
                <a:cs typeface="Arial" panose="020B0604020202020204" pitchFamily="34" charset="0"/>
              </a:rPr>
              <a:t>* Rừng</a:t>
            </a:r>
          </a:p>
        </p:txBody>
      </p:sp>
      <p:grpSp>
        <p:nvGrpSpPr>
          <p:cNvPr id="2" name="Group 1">
            <a:extLst>
              <a:ext uri="{FF2B5EF4-FFF2-40B4-BE49-F238E27FC236}">
                <a16:creationId xmlns:a16="http://schemas.microsoft.com/office/drawing/2014/main" xmlns="" id="{AAF722C5-558F-4F5D-A15B-84B647023F15}"/>
              </a:ext>
            </a:extLst>
          </p:cNvPr>
          <p:cNvGrpSpPr/>
          <p:nvPr/>
        </p:nvGrpSpPr>
        <p:grpSpPr>
          <a:xfrm>
            <a:off x="5720577" y="526133"/>
            <a:ext cx="6607984" cy="6379103"/>
            <a:chOff x="5720577" y="526133"/>
            <a:chExt cx="6607984" cy="6379103"/>
          </a:xfrm>
        </p:grpSpPr>
        <p:pic>
          <p:nvPicPr>
            <p:cNvPr id="9" name="Picture 2">
              <a:extLst>
                <a:ext uri="{FF2B5EF4-FFF2-40B4-BE49-F238E27FC236}">
                  <a16:creationId xmlns:a16="http://schemas.microsoft.com/office/drawing/2014/main" xmlns="" id="{53D7550B-A767-475F-BCB4-67EE223BB5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515"/>
            <a:stretch/>
          </p:blipFill>
          <p:spPr bwMode="auto">
            <a:xfrm>
              <a:off x="5720577" y="526133"/>
              <a:ext cx="6516029" cy="604193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647E0C66-8C39-490F-87C4-3650A9767EE8}"/>
                </a:ext>
              </a:extLst>
            </p:cNvPr>
            <p:cNvSpPr txBox="1"/>
            <p:nvPr/>
          </p:nvSpPr>
          <p:spPr>
            <a:xfrm>
              <a:off x="7547452" y="6505126"/>
              <a:ext cx="4781109" cy="400110"/>
            </a:xfrm>
            <a:prstGeom prst="rect">
              <a:avLst/>
            </a:prstGeom>
            <a:noFill/>
          </p:spPr>
          <p:txBody>
            <a:bodyPr wrap="square" rtlCol="0">
              <a:spAutoFit/>
            </a:bodyPr>
            <a:lstStyle/>
            <a:p>
              <a:r>
                <a:rPr lang="vi-VN" sz="2000">
                  <a:solidFill>
                    <a:srgbClr val="00B050"/>
                  </a:solidFill>
                </a:rPr>
                <a:t>Bản đồ kinh tế của Bắc Mỹ</a:t>
              </a:r>
              <a:endParaRPr lang="en-US" sz="2000">
                <a:solidFill>
                  <a:srgbClr val="00B050"/>
                </a:solidFill>
              </a:endParaRPr>
            </a:p>
          </p:txBody>
        </p:sp>
      </p:grpSp>
      <p:pic>
        <p:nvPicPr>
          <p:cNvPr id="3" name="Picture 2">
            <a:extLst>
              <a:ext uri="{FF2B5EF4-FFF2-40B4-BE49-F238E27FC236}">
                <a16:creationId xmlns:a16="http://schemas.microsoft.com/office/drawing/2014/main" xmlns="" id="{44B7BE05-F2E3-40EE-9532-F755826892DC}"/>
              </a:ext>
            </a:extLst>
          </p:cNvPr>
          <p:cNvPicPr>
            <a:picLocks noChangeAspect="1"/>
          </p:cNvPicPr>
          <p:nvPr/>
        </p:nvPicPr>
        <p:blipFill>
          <a:blip r:embed="rId3"/>
          <a:stretch>
            <a:fillRect/>
          </a:stretch>
        </p:blipFill>
        <p:spPr>
          <a:xfrm>
            <a:off x="174314" y="3019481"/>
            <a:ext cx="5157324" cy="3429830"/>
          </a:xfrm>
          <a:prstGeom prst="rect">
            <a:avLst/>
          </a:prstGeom>
        </p:spPr>
      </p:pic>
    </p:spTree>
    <p:extLst>
      <p:ext uri="{BB962C8B-B14F-4D97-AF65-F5344CB8AC3E}">
        <p14:creationId xmlns:p14="http://schemas.microsoft.com/office/powerpoint/2010/main" val="215583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8566DE68-A8F7-42E3-8300-0966D451B479}"/>
              </a:ext>
            </a:extLst>
          </p:cNvPr>
          <p:cNvSpPr/>
          <p:nvPr/>
        </p:nvSpPr>
        <p:spPr>
          <a:xfrm>
            <a:off x="168720" y="1250274"/>
            <a:ext cx="12023279" cy="954107"/>
          </a:xfrm>
          <a:prstGeom prst="rect">
            <a:avLst/>
          </a:prstGeom>
        </p:spPr>
        <p:txBody>
          <a:bodyPr wrap="square">
            <a:spAutoFit/>
          </a:bodyPr>
          <a:lstStyle/>
          <a:p>
            <a:pPr algn="just"/>
            <a:r>
              <a:rPr lang="vi-VN" sz="2800">
                <a:solidFill>
                  <a:srgbClr val="3333CC"/>
                </a:solidFill>
              </a:rPr>
              <a:t>+ Hiện nay, Chính phủ đã đưa ra nhiều biện pháp quản lí và khai thác bền vững tài nguyên rừng như: thành lập vườn quốc gia, khai thác chọn lọc,...</a:t>
            </a:r>
            <a:endParaRPr lang="en-US"/>
          </a:p>
        </p:txBody>
      </p:sp>
      <p:pic>
        <p:nvPicPr>
          <p:cNvPr id="12" name="Picture 11" descr="Diagram&#10;&#10;Description automatically generated">
            <a:extLst>
              <a:ext uri="{FF2B5EF4-FFF2-40B4-BE49-F238E27FC236}">
                <a16:creationId xmlns:a16="http://schemas.microsoft.com/office/drawing/2014/main" xmlns="" id="{00FEBF25-A5A6-4B66-9C73-FC921B8C02CC}"/>
              </a:ext>
            </a:extLst>
          </p:cNvPr>
          <p:cNvPicPr>
            <a:picLocks noChangeAspect="1"/>
          </p:cNvPicPr>
          <p:nvPr/>
        </p:nvPicPr>
        <p:blipFill rotWithShape="1">
          <a:blip r:embed="rId3">
            <a:extLst>
              <a:ext uri="{28A0092B-C50C-407E-A947-70E740481C1C}">
                <a14:useLocalDpi xmlns:a14="http://schemas.microsoft.com/office/drawing/2010/main" val="0"/>
              </a:ext>
            </a:extLst>
          </a:blip>
          <a:srcRect b="10145"/>
          <a:stretch/>
        </p:blipFill>
        <p:spPr>
          <a:xfrm>
            <a:off x="6787553" y="2832078"/>
            <a:ext cx="4307789" cy="3081131"/>
          </a:xfrm>
          <a:prstGeom prst="rect">
            <a:avLst/>
          </a:prstGeom>
        </p:spPr>
      </p:pic>
      <p:sp>
        <p:nvSpPr>
          <p:cNvPr id="6" name="Rectangle 5">
            <a:extLst>
              <a:ext uri="{FF2B5EF4-FFF2-40B4-BE49-F238E27FC236}">
                <a16:creationId xmlns:a16="http://schemas.microsoft.com/office/drawing/2014/main" xmlns="" id="{29E54813-BE86-4973-95FB-FAAB8DCD1DE8}"/>
              </a:ext>
            </a:extLst>
          </p:cNvPr>
          <p:cNvSpPr/>
          <p:nvPr/>
        </p:nvSpPr>
        <p:spPr>
          <a:xfrm>
            <a:off x="53008" y="27048"/>
            <a:ext cx="4616970" cy="461665"/>
          </a:xfrm>
          <a:prstGeom prst="rect">
            <a:avLst/>
          </a:prstGeom>
          <a:solidFill>
            <a:schemeClr val="accent4">
              <a:lumMod val="20000"/>
              <a:lumOff val="80000"/>
            </a:schemeClr>
          </a:solidFill>
          <a:ln>
            <a:solidFill>
              <a:srgbClr val="00B0F0"/>
            </a:solidFill>
          </a:ln>
        </p:spPr>
        <p:txBody>
          <a:bodyPr wrap="none">
            <a:spAutoFit/>
          </a:bodyPr>
          <a:lstStyle/>
          <a:p>
            <a:r>
              <a:rPr lang="vi-VN" sz="2400" dirty="0">
                <a:solidFill>
                  <a:srgbClr val="1B04FA"/>
                </a:solidFill>
                <a:latin typeface="Arial" panose="020B0604020202020204" pitchFamily="34" charset="0"/>
                <a:cs typeface="Arial" panose="020B0604020202020204" pitchFamily="34" charset="0"/>
              </a:rPr>
              <a:t>d. </a:t>
            </a:r>
            <a:r>
              <a:rPr lang="en-US" sz="2400" dirty="0">
                <a:solidFill>
                  <a:srgbClr val="1B04FA"/>
                </a:solidFill>
                <a:latin typeface="Arial" panose="020B0604020202020204" pitchFamily="34" charset="0"/>
                <a:cs typeface="Arial" panose="020B0604020202020204" pitchFamily="34" charset="0"/>
              </a:rPr>
              <a:t>K</a:t>
            </a:r>
            <a:r>
              <a:rPr lang="vi-VN" sz="2400" dirty="0">
                <a:solidFill>
                  <a:srgbClr val="1B04FA"/>
                </a:solidFill>
                <a:latin typeface="Arial" panose="020B0604020202020204" pitchFamily="34" charset="0"/>
                <a:cs typeface="Arial" panose="020B0604020202020204" pitchFamily="34" charset="0"/>
              </a:rPr>
              <a:t>hai thác </a:t>
            </a:r>
            <a:r>
              <a:rPr lang="vi-VN" sz="2400" dirty="0" smtClean="0">
                <a:solidFill>
                  <a:srgbClr val="1B04FA"/>
                </a:solidFill>
                <a:latin typeface="Arial" panose="020B0604020202020204" pitchFamily="34" charset="0"/>
                <a:cs typeface="Arial" panose="020B0604020202020204" pitchFamily="34" charset="0"/>
              </a:rPr>
              <a:t>các </a:t>
            </a:r>
            <a:r>
              <a:rPr lang="vi-VN" sz="2400" dirty="0">
                <a:solidFill>
                  <a:srgbClr val="1B04FA"/>
                </a:solidFill>
                <a:latin typeface="Arial" panose="020B0604020202020204" pitchFamily="34" charset="0"/>
                <a:cs typeface="Arial" panose="020B0604020202020204" pitchFamily="34" charset="0"/>
              </a:rPr>
              <a:t>tài nguyên khác</a:t>
            </a:r>
          </a:p>
        </p:txBody>
      </p:sp>
      <p:sp>
        <p:nvSpPr>
          <p:cNvPr id="7" name="Rectangle 6">
            <a:extLst>
              <a:ext uri="{FF2B5EF4-FFF2-40B4-BE49-F238E27FC236}">
                <a16:creationId xmlns:a16="http://schemas.microsoft.com/office/drawing/2014/main" xmlns="" id="{B6D715D8-9185-4768-A9E6-3876EC2FB3E3}"/>
              </a:ext>
            </a:extLst>
          </p:cNvPr>
          <p:cNvSpPr/>
          <p:nvPr/>
        </p:nvSpPr>
        <p:spPr>
          <a:xfrm>
            <a:off x="780772" y="637643"/>
            <a:ext cx="1324402" cy="523220"/>
          </a:xfrm>
          <a:prstGeom prst="rect">
            <a:avLst/>
          </a:prstGeom>
        </p:spPr>
        <p:txBody>
          <a:bodyPr wrap="none">
            <a:spAutoFit/>
          </a:bodyPr>
          <a:lstStyle/>
          <a:p>
            <a:pPr algn="just"/>
            <a:r>
              <a:rPr lang="vi-VN" sz="2800">
                <a:solidFill>
                  <a:srgbClr val="00B050"/>
                </a:solidFill>
                <a:cs typeface="Arial" panose="020B0604020202020204" pitchFamily="34" charset="0"/>
              </a:rPr>
              <a:t>* Rừng</a:t>
            </a:r>
          </a:p>
        </p:txBody>
      </p:sp>
      <p:pic>
        <p:nvPicPr>
          <p:cNvPr id="2" name="Picture 1">
            <a:extLst>
              <a:ext uri="{FF2B5EF4-FFF2-40B4-BE49-F238E27FC236}">
                <a16:creationId xmlns:a16="http://schemas.microsoft.com/office/drawing/2014/main" xmlns="" id="{EADF064D-43D7-4B19-8B62-55D736FAD225}"/>
              </a:ext>
            </a:extLst>
          </p:cNvPr>
          <p:cNvPicPr>
            <a:picLocks noChangeAspect="1"/>
          </p:cNvPicPr>
          <p:nvPr/>
        </p:nvPicPr>
        <p:blipFill>
          <a:blip r:embed="rId4"/>
          <a:stretch>
            <a:fillRect/>
          </a:stretch>
        </p:blipFill>
        <p:spPr>
          <a:xfrm>
            <a:off x="951691" y="2451900"/>
            <a:ext cx="5551041" cy="3882288"/>
          </a:xfrm>
          <a:prstGeom prst="rect">
            <a:avLst/>
          </a:prstGeom>
        </p:spPr>
      </p:pic>
      <p:grpSp>
        <p:nvGrpSpPr>
          <p:cNvPr id="5" name="Group 4">
            <a:extLst>
              <a:ext uri="{FF2B5EF4-FFF2-40B4-BE49-F238E27FC236}">
                <a16:creationId xmlns:a16="http://schemas.microsoft.com/office/drawing/2014/main" xmlns="" id="{3D399D61-499D-4B18-B47B-C1742D739FBC}"/>
              </a:ext>
            </a:extLst>
          </p:cNvPr>
          <p:cNvGrpSpPr/>
          <p:nvPr/>
        </p:nvGrpSpPr>
        <p:grpSpPr>
          <a:xfrm>
            <a:off x="951691" y="2320116"/>
            <a:ext cx="5835862" cy="4414182"/>
            <a:chOff x="951691" y="2320116"/>
            <a:chExt cx="5835862" cy="4414182"/>
          </a:xfrm>
        </p:grpSpPr>
        <p:pic>
          <p:nvPicPr>
            <p:cNvPr id="3" name="Picture 2">
              <a:extLst>
                <a:ext uri="{FF2B5EF4-FFF2-40B4-BE49-F238E27FC236}">
                  <a16:creationId xmlns:a16="http://schemas.microsoft.com/office/drawing/2014/main" xmlns="" id="{768051FB-A4F2-403C-9AFF-E006DFB53524}"/>
                </a:ext>
              </a:extLst>
            </p:cNvPr>
            <p:cNvPicPr>
              <a:picLocks noChangeAspect="1"/>
            </p:cNvPicPr>
            <p:nvPr/>
          </p:nvPicPr>
          <p:blipFill rotWithShape="1">
            <a:blip r:embed="rId5"/>
            <a:srcRect b="8184"/>
            <a:stretch/>
          </p:blipFill>
          <p:spPr>
            <a:xfrm>
              <a:off x="951691" y="2320116"/>
              <a:ext cx="5835862" cy="4014072"/>
            </a:xfrm>
            <a:prstGeom prst="rect">
              <a:avLst/>
            </a:prstGeom>
          </p:spPr>
        </p:pic>
        <p:sp>
          <p:nvSpPr>
            <p:cNvPr id="4" name="TextBox 3">
              <a:extLst>
                <a:ext uri="{FF2B5EF4-FFF2-40B4-BE49-F238E27FC236}">
                  <a16:creationId xmlns:a16="http://schemas.microsoft.com/office/drawing/2014/main" xmlns="" id="{9C8FE03D-1DB7-4AA7-B4EF-E83A76B03973}"/>
                </a:ext>
              </a:extLst>
            </p:cNvPr>
            <p:cNvSpPr txBox="1"/>
            <p:nvPr/>
          </p:nvSpPr>
          <p:spPr>
            <a:xfrm>
              <a:off x="1754933" y="6334188"/>
              <a:ext cx="4229378" cy="400110"/>
            </a:xfrm>
            <a:prstGeom prst="rect">
              <a:avLst/>
            </a:prstGeom>
            <a:noFill/>
          </p:spPr>
          <p:txBody>
            <a:bodyPr wrap="square" rtlCol="0">
              <a:spAutoFit/>
            </a:bodyPr>
            <a:lstStyle/>
            <a:p>
              <a:r>
                <a:rPr lang="en-US" sz="2000">
                  <a:solidFill>
                    <a:srgbClr val="00B050"/>
                  </a:solidFill>
                  <a:latin typeface="Arial" panose="020B0604020202020204" pitchFamily="34" charset="0"/>
                  <a:cs typeface="Arial" panose="020B0604020202020204" pitchFamily="34" charset="0"/>
                </a:rPr>
                <a:t>Hình 15.2. Rừng thông ở Ca-na-da</a:t>
              </a:r>
            </a:p>
          </p:txBody>
        </p:sp>
      </p:grpSp>
    </p:spTree>
    <p:extLst>
      <p:ext uri="{BB962C8B-B14F-4D97-AF65-F5344CB8AC3E}">
        <p14:creationId xmlns:p14="http://schemas.microsoft.com/office/powerpoint/2010/main" val="349272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8DFBE68-5868-4A4C-BE41-8A0683311311}"/>
              </a:ext>
            </a:extLst>
          </p:cNvPr>
          <p:cNvPicPr>
            <a:picLocks noChangeAspect="1"/>
          </p:cNvPicPr>
          <p:nvPr/>
        </p:nvPicPr>
        <p:blipFill>
          <a:blip r:embed="rId2"/>
          <a:stretch>
            <a:fillRect/>
          </a:stretch>
        </p:blipFill>
        <p:spPr>
          <a:xfrm>
            <a:off x="10827233" y="101365"/>
            <a:ext cx="1222629" cy="1075678"/>
          </a:xfrm>
          <a:prstGeom prst="rect">
            <a:avLst/>
          </a:prstGeom>
        </p:spPr>
      </p:pic>
      <p:grpSp>
        <p:nvGrpSpPr>
          <p:cNvPr id="8" name="Group 7">
            <a:extLst>
              <a:ext uri="{FF2B5EF4-FFF2-40B4-BE49-F238E27FC236}">
                <a16:creationId xmlns:a16="http://schemas.microsoft.com/office/drawing/2014/main" xmlns="" id="{D7D1B5E4-9826-4039-9AD0-CFAF74F95C28}"/>
              </a:ext>
            </a:extLst>
          </p:cNvPr>
          <p:cNvGrpSpPr/>
          <p:nvPr/>
        </p:nvGrpSpPr>
        <p:grpSpPr>
          <a:xfrm>
            <a:off x="142138" y="74174"/>
            <a:ext cx="11660982" cy="872949"/>
            <a:chOff x="1133366" y="2220084"/>
            <a:chExt cx="5681780" cy="914400"/>
          </a:xfrm>
          <a:solidFill>
            <a:srgbClr val="FFFF9B"/>
          </a:solidFill>
        </p:grpSpPr>
        <p:sp>
          <p:nvSpPr>
            <p:cNvPr id="9" name="Arrow: Pentagon 8">
              <a:extLst>
                <a:ext uri="{FF2B5EF4-FFF2-40B4-BE49-F238E27FC236}">
                  <a16:creationId xmlns:a16="http://schemas.microsoft.com/office/drawing/2014/main" xmlns="" id="{1F45E39F-6641-440B-A3A4-F59CE75E4C95}"/>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0" name="TextBox 9">
              <a:extLst>
                <a:ext uri="{FF2B5EF4-FFF2-40B4-BE49-F238E27FC236}">
                  <a16:creationId xmlns:a16="http://schemas.microsoft.com/office/drawing/2014/main" xmlns="" id="{FD2A4955-8F77-4134-A75D-6495DBA0B05D}"/>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1" name="TextBox 10">
            <a:extLst>
              <a:ext uri="{FF2B5EF4-FFF2-40B4-BE49-F238E27FC236}">
                <a16:creationId xmlns:a16="http://schemas.microsoft.com/office/drawing/2014/main" xmlns="" id="{5ED70599-ECDC-404B-9D54-F9C5889D808C}"/>
              </a:ext>
            </a:extLst>
          </p:cNvPr>
          <p:cNvSpPr txBox="1"/>
          <p:nvPr/>
        </p:nvSpPr>
        <p:spPr>
          <a:xfrm>
            <a:off x="1199430" y="274606"/>
            <a:ext cx="10624791" cy="492443"/>
          </a:xfrm>
          <a:prstGeom prst="rect">
            <a:avLst/>
          </a:prstGeom>
          <a:noFill/>
        </p:spPr>
        <p:txBody>
          <a:bodyPr wrap="square" rtlCol="0">
            <a:spAutoFit/>
          </a:bodyPr>
          <a:lstStyle/>
          <a:p>
            <a:pPr algn="ctr"/>
            <a:r>
              <a:rPr lang="vi-VN" sz="2600">
                <a:solidFill>
                  <a:srgbClr val="0070C0"/>
                </a:solidFill>
                <a:latin typeface="Arial" panose="020B0604020202020204" pitchFamily="34" charset="0"/>
                <a:cs typeface="Arial" panose="020B0604020202020204" pitchFamily="34" charset="0"/>
              </a:rPr>
              <a:t>Phương thức khai thác các nguồn tài nguyên theo hướng bền vững</a:t>
            </a:r>
            <a:endParaRPr lang="en-US" sz="2600">
              <a:solidFill>
                <a:srgbClr val="0070C0"/>
              </a:solidFill>
              <a:latin typeface="Arial" panose="020B0604020202020204" pitchFamily="34" charset="0"/>
              <a:cs typeface="Arial" panose="020B0604020202020204" pitchFamily="34" charset="0"/>
            </a:endParaRPr>
          </a:p>
        </p:txBody>
      </p:sp>
      <p:sp>
        <p:nvSpPr>
          <p:cNvPr id="12" name="Arrow: Pentagon 11">
            <a:extLst>
              <a:ext uri="{FF2B5EF4-FFF2-40B4-BE49-F238E27FC236}">
                <a16:creationId xmlns:a16="http://schemas.microsoft.com/office/drawing/2014/main" xmlns="" id="{38FBE781-2F01-4792-B2F6-32EC8F13FBE7}"/>
              </a:ext>
            </a:extLst>
          </p:cNvPr>
          <p:cNvSpPr/>
          <p:nvPr/>
        </p:nvSpPr>
        <p:spPr>
          <a:xfrm>
            <a:off x="32318" y="71250"/>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3" name="Isosceles Triangle 12">
            <a:extLst>
              <a:ext uri="{FF2B5EF4-FFF2-40B4-BE49-F238E27FC236}">
                <a16:creationId xmlns:a16="http://schemas.microsoft.com/office/drawing/2014/main" xmlns="" id="{94651D37-609B-4BC7-8CB7-C66C726DA425}"/>
              </a:ext>
            </a:extLst>
          </p:cNvPr>
          <p:cNvSpPr/>
          <p:nvPr/>
        </p:nvSpPr>
        <p:spPr>
          <a:xfrm rot="5400000">
            <a:off x="1023050" y="378623"/>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F7A382B1-C3C0-4E20-9955-25EBDEB8DC4E}"/>
              </a:ext>
            </a:extLst>
          </p:cNvPr>
          <p:cNvSpPr/>
          <p:nvPr/>
        </p:nvSpPr>
        <p:spPr>
          <a:xfrm>
            <a:off x="50455" y="1290794"/>
            <a:ext cx="10905290" cy="646331"/>
          </a:xfrm>
          <a:prstGeom prst="rect">
            <a:avLst/>
          </a:prstGeom>
        </p:spPr>
        <p:txBody>
          <a:bodyPr wrap="square">
            <a:spAutoFit/>
          </a:bodyPr>
          <a:lstStyle/>
          <a:p>
            <a:r>
              <a:rPr lang="vi-VN" sz="3600">
                <a:solidFill>
                  <a:srgbClr val="1B04FA"/>
                </a:solidFill>
                <a:latin typeface="Arial" panose="020B0604020202020204" pitchFamily="34" charset="0"/>
                <a:cs typeface="Arial" panose="020B0604020202020204" pitchFamily="34" charset="0"/>
              </a:rPr>
              <a:t>-  Khai thác tài nguyên đất</a:t>
            </a:r>
            <a:endParaRPr lang="en-US" sz="3600">
              <a:solidFill>
                <a:srgbClr val="1B04FA"/>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xmlns="" id="{755D29D4-D1B4-42E9-8DBF-AE4D1E65CBEF}"/>
              </a:ext>
            </a:extLst>
          </p:cNvPr>
          <p:cNvSpPr/>
          <p:nvPr/>
        </p:nvSpPr>
        <p:spPr>
          <a:xfrm>
            <a:off x="50454" y="2003179"/>
            <a:ext cx="11037813" cy="646331"/>
          </a:xfrm>
          <a:prstGeom prst="rect">
            <a:avLst/>
          </a:prstGeom>
        </p:spPr>
        <p:txBody>
          <a:bodyPr wrap="square">
            <a:spAutoFit/>
          </a:bodyPr>
          <a:lstStyle/>
          <a:p>
            <a:r>
              <a:rPr lang="vi-VN" sz="3600">
                <a:solidFill>
                  <a:srgbClr val="1B04FA"/>
                </a:solidFill>
                <a:latin typeface="Arial" panose="020B0604020202020204" pitchFamily="34" charset="0"/>
                <a:cs typeface="Arial" panose="020B0604020202020204" pitchFamily="34" charset="0"/>
              </a:rPr>
              <a:t>-  Khai thác tài nguyên </a:t>
            </a:r>
            <a:r>
              <a:rPr lang="en-US" sz="3600">
                <a:solidFill>
                  <a:srgbClr val="1B04FA"/>
                </a:solidFill>
                <a:latin typeface="Arial" panose="020B0604020202020204" pitchFamily="34" charset="0"/>
                <a:cs typeface="Arial" panose="020B0604020202020204" pitchFamily="34" charset="0"/>
              </a:rPr>
              <a:t>n</a:t>
            </a:r>
            <a:r>
              <a:rPr lang="vi-VN" sz="3600">
                <a:solidFill>
                  <a:srgbClr val="1B04FA"/>
                </a:solidFill>
                <a:latin typeface="Arial" panose="020B0604020202020204" pitchFamily="34" charset="0"/>
                <a:cs typeface="Arial" panose="020B0604020202020204" pitchFamily="34" charset="0"/>
              </a:rPr>
              <a:t>ư</a:t>
            </a:r>
            <a:r>
              <a:rPr lang="en-US" sz="3600">
                <a:solidFill>
                  <a:srgbClr val="1B04FA"/>
                </a:solidFill>
                <a:latin typeface="Arial" panose="020B0604020202020204" pitchFamily="34" charset="0"/>
                <a:cs typeface="Arial" panose="020B0604020202020204" pitchFamily="34" charset="0"/>
              </a:rPr>
              <a:t>ớc</a:t>
            </a:r>
          </a:p>
        </p:txBody>
      </p:sp>
      <p:sp>
        <p:nvSpPr>
          <p:cNvPr id="16" name="Rectangle 15">
            <a:extLst>
              <a:ext uri="{FF2B5EF4-FFF2-40B4-BE49-F238E27FC236}">
                <a16:creationId xmlns:a16="http://schemas.microsoft.com/office/drawing/2014/main" xmlns="" id="{EC12E7DB-D45D-420F-AF5C-25B1B42C0E15}"/>
              </a:ext>
            </a:extLst>
          </p:cNvPr>
          <p:cNvSpPr/>
          <p:nvPr/>
        </p:nvSpPr>
        <p:spPr>
          <a:xfrm>
            <a:off x="50454" y="2750795"/>
            <a:ext cx="11554648" cy="646331"/>
          </a:xfrm>
          <a:prstGeom prst="rect">
            <a:avLst/>
          </a:prstGeom>
        </p:spPr>
        <p:txBody>
          <a:bodyPr wrap="square">
            <a:spAutoFit/>
          </a:bodyPr>
          <a:lstStyle/>
          <a:p>
            <a:r>
              <a:rPr lang="vi-VN" sz="3600">
                <a:solidFill>
                  <a:srgbClr val="1B04FA"/>
                </a:solidFill>
                <a:latin typeface="Arial" panose="020B0604020202020204" pitchFamily="34" charset="0"/>
                <a:cs typeface="Arial" panose="020B0604020202020204" pitchFamily="34" charset="0"/>
              </a:rPr>
              <a:t>-  Khai thác tài nguyên khoáng sản</a:t>
            </a:r>
            <a:endParaRPr lang="en-US" sz="3600">
              <a:solidFill>
                <a:srgbClr val="1B04FA"/>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xmlns="" id="{A726151A-164D-44E6-8B0E-AB51DAE4BFFC}"/>
              </a:ext>
            </a:extLst>
          </p:cNvPr>
          <p:cNvSpPr/>
          <p:nvPr/>
        </p:nvSpPr>
        <p:spPr>
          <a:xfrm>
            <a:off x="50454" y="3429000"/>
            <a:ext cx="12323274" cy="646331"/>
          </a:xfrm>
          <a:prstGeom prst="rect">
            <a:avLst/>
          </a:prstGeom>
        </p:spPr>
        <p:txBody>
          <a:bodyPr wrap="square">
            <a:spAutoFit/>
          </a:bodyPr>
          <a:lstStyle/>
          <a:p>
            <a:r>
              <a:rPr lang="vi-VN" sz="3600">
                <a:solidFill>
                  <a:srgbClr val="1B04FA"/>
                </a:solidFill>
                <a:latin typeface="Arial" panose="020B0604020202020204" pitchFamily="34" charset="0"/>
                <a:cs typeface="Arial" panose="020B0604020202020204" pitchFamily="34" charset="0"/>
              </a:rPr>
              <a:t>-  Khai thác các tài nguyên khác</a:t>
            </a:r>
            <a:endParaRPr lang="en-US" sz="3600">
              <a:solidFill>
                <a:srgbClr val="1B04FA"/>
              </a:solidFill>
              <a:latin typeface="Arial" panose="020B0604020202020204" pitchFamily="34" charset="0"/>
              <a:cs typeface="Arial" panose="020B0604020202020204" pitchFamily="34" charset="0"/>
            </a:endParaRPr>
          </a:p>
        </p:txBody>
      </p:sp>
      <p:pic>
        <p:nvPicPr>
          <p:cNvPr id="18" name="Picture 17" descr="book9">
            <a:extLst>
              <a:ext uri="{FF2B5EF4-FFF2-40B4-BE49-F238E27FC236}">
                <a16:creationId xmlns:a16="http://schemas.microsoft.com/office/drawing/2014/main" xmlns="" id="{DA7993BF-E922-478F-AE82-6773794603B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511825" y="1114294"/>
            <a:ext cx="1269742" cy="8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069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144B6625-950E-4858-A971-D3D7818269B0}"/>
              </a:ext>
            </a:extLst>
          </p:cNvPr>
          <p:cNvGrpSpPr/>
          <p:nvPr/>
        </p:nvGrpSpPr>
        <p:grpSpPr>
          <a:xfrm>
            <a:off x="205448" y="53104"/>
            <a:ext cx="8082981" cy="872949"/>
            <a:chOff x="1133366" y="2220084"/>
            <a:chExt cx="5681780" cy="914400"/>
          </a:xfrm>
          <a:solidFill>
            <a:schemeClr val="accent4">
              <a:lumMod val="20000"/>
              <a:lumOff val="80000"/>
            </a:schemeClr>
          </a:solidFill>
        </p:grpSpPr>
        <p:sp>
          <p:nvSpPr>
            <p:cNvPr id="3" name="Arrow: Pentagon 2">
              <a:extLst>
                <a:ext uri="{FF2B5EF4-FFF2-40B4-BE49-F238E27FC236}">
                  <a16:creationId xmlns:a16="http://schemas.microsoft.com/office/drawing/2014/main" xmlns="" id="{C56E3DCB-0C59-4A06-B3D6-478945643A85}"/>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DF405C2B-43CA-45C4-8B1E-F20E8A336D5B}"/>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877D9BB2-5D32-4ED0-B5E4-7080E7B95096}"/>
              </a:ext>
            </a:extLst>
          </p:cNvPr>
          <p:cNvSpPr txBox="1"/>
          <p:nvPr/>
        </p:nvSpPr>
        <p:spPr>
          <a:xfrm>
            <a:off x="1397580" y="211488"/>
            <a:ext cx="6392242"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Một số trung tâm kinh tế của Bắc Mỹ</a:t>
            </a:r>
            <a:endParaRPr lang="en-US" sz="28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xmlns="" id="{EA55615D-D2CD-4196-B13B-278DCC2C6D4D}"/>
              </a:ext>
            </a:extLst>
          </p:cNvPr>
          <p:cNvSpPr/>
          <p:nvPr/>
        </p:nvSpPr>
        <p:spPr>
          <a:xfrm>
            <a:off x="95628" y="50180"/>
            <a:ext cx="1301952" cy="872949"/>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latin typeface="Arial" pitchFamily="34" charset="0"/>
                <a:cs typeface="Arial" pitchFamily="34" charset="0"/>
              </a:rPr>
              <a:t>2</a:t>
            </a:r>
            <a:endParaRPr lang="en-US" sz="4000" b="1">
              <a:latin typeface="Arial" pitchFamily="34" charset="0"/>
              <a:cs typeface="Arial" pitchFamily="34" charset="0"/>
            </a:endParaRPr>
          </a:p>
        </p:txBody>
      </p:sp>
      <p:sp>
        <p:nvSpPr>
          <p:cNvPr id="7" name="Isosceles Triangle 6">
            <a:extLst>
              <a:ext uri="{FF2B5EF4-FFF2-40B4-BE49-F238E27FC236}">
                <a16:creationId xmlns:a16="http://schemas.microsoft.com/office/drawing/2014/main" xmlns="" id="{4826C600-C716-40BE-8321-E10CB16C1C65}"/>
              </a:ext>
            </a:extLst>
          </p:cNvPr>
          <p:cNvSpPr/>
          <p:nvPr/>
        </p:nvSpPr>
        <p:spPr>
          <a:xfrm rot="5400000">
            <a:off x="1086360" y="357553"/>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392BFAEF-B039-4C3A-A13C-30C08DF135B9}"/>
              </a:ext>
            </a:extLst>
          </p:cNvPr>
          <p:cNvPicPr>
            <a:picLocks noChangeAspect="1"/>
          </p:cNvPicPr>
          <p:nvPr/>
        </p:nvPicPr>
        <p:blipFill>
          <a:blip r:embed="rId2"/>
          <a:stretch>
            <a:fillRect/>
          </a:stretch>
        </p:blipFill>
        <p:spPr>
          <a:xfrm>
            <a:off x="11062537" y="33202"/>
            <a:ext cx="1045956" cy="920239"/>
          </a:xfrm>
          <a:prstGeom prst="rect">
            <a:avLst/>
          </a:prstGeom>
        </p:spPr>
      </p:pic>
      <p:sp>
        <p:nvSpPr>
          <p:cNvPr id="9" name="Rectangle 8">
            <a:extLst>
              <a:ext uri="{FF2B5EF4-FFF2-40B4-BE49-F238E27FC236}">
                <a16:creationId xmlns:a16="http://schemas.microsoft.com/office/drawing/2014/main" xmlns="" id="{E056868D-0A24-4F5A-828A-B1DFEE035117}"/>
              </a:ext>
            </a:extLst>
          </p:cNvPr>
          <p:cNvSpPr/>
          <p:nvPr/>
        </p:nvSpPr>
        <p:spPr>
          <a:xfrm>
            <a:off x="414021" y="2227617"/>
            <a:ext cx="5426927" cy="2677656"/>
          </a:xfrm>
          <a:prstGeom prst="rect">
            <a:avLst/>
          </a:prstGeom>
          <a:ln>
            <a:solidFill>
              <a:srgbClr val="0070C0"/>
            </a:solidFill>
            <a:prstDash val="sysDash"/>
          </a:ln>
        </p:spPr>
        <p:txBody>
          <a:bodyPr wrap="square">
            <a:spAutoFit/>
          </a:bodyPr>
          <a:lstStyle/>
          <a:p>
            <a:pPr algn="just"/>
            <a:r>
              <a:rPr lang="en-US" sz="2800" dirty="0">
                <a:solidFill>
                  <a:srgbClr val="FF0066"/>
                </a:solidFill>
                <a:latin typeface="Arial" panose="020B0604020202020204" pitchFamily="34" charset="0"/>
                <a:cs typeface="Arial" panose="020B0604020202020204" pitchFamily="34" charset="0"/>
              </a:rPr>
              <a:t>Quan sát hình 13.5 em hãy:</a:t>
            </a:r>
          </a:p>
          <a:p>
            <a:pPr algn="just"/>
            <a:r>
              <a:rPr lang="en-US" sz="2800" dirty="0">
                <a:solidFill>
                  <a:srgbClr val="FF0066"/>
                </a:solidFill>
                <a:latin typeface="Arial" panose="020B0604020202020204" pitchFamily="34" charset="0"/>
                <a:cs typeface="Arial" panose="020B0604020202020204" pitchFamily="34" charset="0"/>
              </a:rPr>
              <a:t>- Xác định trên bản đồ các trung tâm kinh tế quan trọng của Bắc Mỹ.</a:t>
            </a:r>
          </a:p>
          <a:p>
            <a:pPr algn="just"/>
            <a:r>
              <a:rPr lang="en-US" sz="2800" dirty="0">
                <a:solidFill>
                  <a:srgbClr val="FF0066"/>
                </a:solidFill>
                <a:latin typeface="Arial" panose="020B0604020202020204" pitchFamily="34" charset="0"/>
                <a:cs typeface="Arial" panose="020B0604020202020204" pitchFamily="34" charset="0"/>
              </a:rPr>
              <a:t>- Kể tên các ngành kinh tế ở một số trung tâm</a:t>
            </a:r>
            <a:r>
              <a:rPr lang="vi-VN" sz="2800" dirty="0">
                <a:solidFill>
                  <a:srgbClr val="FF0066"/>
                </a:solidFill>
                <a:latin typeface="Arial" panose="020B0604020202020204" pitchFamily="34" charset="0"/>
                <a:cs typeface="Arial" panose="020B0604020202020204" pitchFamily="34" charset="0"/>
              </a:rPr>
              <a:t>.</a:t>
            </a:r>
            <a:endParaRPr lang="en-US" sz="2800" dirty="0">
              <a:solidFill>
                <a:srgbClr val="FF0066"/>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xmlns="" id="{E4A64EB6-852C-4713-A7CD-E4253C9A9968}"/>
              </a:ext>
            </a:extLst>
          </p:cNvPr>
          <p:cNvGrpSpPr/>
          <p:nvPr/>
        </p:nvGrpSpPr>
        <p:grpSpPr>
          <a:xfrm>
            <a:off x="5768898" y="1110257"/>
            <a:ext cx="6599319" cy="5694639"/>
            <a:chOff x="5768898" y="1110257"/>
            <a:chExt cx="6599319" cy="5694639"/>
          </a:xfrm>
        </p:grpSpPr>
        <p:pic>
          <p:nvPicPr>
            <p:cNvPr id="4098" name="Picture 2">
              <a:extLst>
                <a:ext uri="{FF2B5EF4-FFF2-40B4-BE49-F238E27FC236}">
                  <a16:creationId xmlns:a16="http://schemas.microsoft.com/office/drawing/2014/main" xmlns="" id="{DADCD373-B699-4C8C-A7D0-FDE15A4FBB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7718" y="1110257"/>
              <a:ext cx="6200775" cy="499680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0F9D38EE-1FB9-4846-8454-E02C30699966}"/>
                </a:ext>
              </a:extLst>
            </p:cNvPr>
            <p:cNvSpPr txBox="1"/>
            <p:nvPr/>
          </p:nvSpPr>
          <p:spPr>
            <a:xfrm>
              <a:off x="5768898" y="6158565"/>
              <a:ext cx="6599319" cy="646331"/>
            </a:xfrm>
            <a:prstGeom prst="rect">
              <a:avLst/>
            </a:prstGeom>
            <a:noFill/>
          </p:spPr>
          <p:txBody>
            <a:bodyPr wrap="square" rtlCol="0">
              <a:spAutoFit/>
            </a:bodyPr>
            <a:lstStyle/>
            <a:p>
              <a:pPr algn="ctr"/>
              <a:r>
                <a:rPr lang="en-US">
                  <a:solidFill>
                    <a:srgbClr val="00B050"/>
                  </a:solidFill>
                  <a:latin typeface="Arial" panose="020B0604020202020204" pitchFamily="34" charset="0"/>
                  <a:cs typeface="Arial" panose="020B0604020202020204" pitchFamily="34" charset="0"/>
                </a:rPr>
                <a:t>Hình 15.3. Một số trung tâm kinh tế quan trọng của Bắc Mỹ, năm 2020</a:t>
              </a:r>
              <a:endParaRPr lang="en-US" sz="1600">
                <a:solidFill>
                  <a:srgbClr val="00B05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3307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8701B772-1A16-4BC2-85F2-185A50EAA434}"/>
              </a:ext>
            </a:extLst>
          </p:cNvPr>
          <p:cNvGrpSpPr/>
          <p:nvPr/>
        </p:nvGrpSpPr>
        <p:grpSpPr>
          <a:xfrm>
            <a:off x="5397191" y="401443"/>
            <a:ext cx="7037934" cy="6303091"/>
            <a:chOff x="5768898" y="1110257"/>
            <a:chExt cx="6599319" cy="5694639"/>
          </a:xfrm>
        </p:grpSpPr>
        <p:pic>
          <p:nvPicPr>
            <p:cNvPr id="3" name="Picture 2">
              <a:extLst>
                <a:ext uri="{FF2B5EF4-FFF2-40B4-BE49-F238E27FC236}">
                  <a16:creationId xmlns:a16="http://schemas.microsoft.com/office/drawing/2014/main" xmlns="" id="{4C030861-358E-42AB-B521-13C693B78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7718" y="1110257"/>
              <a:ext cx="6200775" cy="49968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CACA27DE-067A-4B96-B96F-238408EBBC3D}"/>
                </a:ext>
              </a:extLst>
            </p:cNvPr>
            <p:cNvSpPr txBox="1"/>
            <p:nvPr/>
          </p:nvSpPr>
          <p:spPr>
            <a:xfrm>
              <a:off x="5768898" y="6158565"/>
              <a:ext cx="6599319" cy="646331"/>
            </a:xfrm>
            <a:prstGeom prst="rect">
              <a:avLst/>
            </a:prstGeom>
            <a:noFill/>
          </p:spPr>
          <p:txBody>
            <a:bodyPr wrap="square" rtlCol="0">
              <a:spAutoFit/>
            </a:bodyPr>
            <a:lstStyle/>
            <a:p>
              <a:pPr algn="ctr"/>
              <a:r>
                <a:rPr lang="en-US">
                  <a:solidFill>
                    <a:srgbClr val="00B050"/>
                  </a:solidFill>
                  <a:latin typeface="Arial" panose="020B0604020202020204" pitchFamily="34" charset="0"/>
                  <a:cs typeface="Arial" panose="020B0604020202020204" pitchFamily="34" charset="0"/>
                </a:rPr>
                <a:t>Hình 15.3. Một số trung tâm kinh tế quan trọng của Bắc Mỹ, năm 2020</a:t>
              </a:r>
              <a:endParaRPr lang="en-US" sz="1600">
                <a:solidFill>
                  <a:srgbClr val="00B050"/>
                </a:solidFill>
                <a:latin typeface="Arial" panose="020B0604020202020204" pitchFamily="34" charset="0"/>
                <a:cs typeface="Arial" panose="020B0604020202020204" pitchFamily="34" charset="0"/>
              </a:endParaRPr>
            </a:p>
          </p:txBody>
        </p:sp>
      </p:grpSp>
      <p:sp>
        <p:nvSpPr>
          <p:cNvPr id="5" name="Rectangle 4">
            <a:extLst>
              <a:ext uri="{FF2B5EF4-FFF2-40B4-BE49-F238E27FC236}">
                <a16:creationId xmlns:a16="http://schemas.microsoft.com/office/drawing/2014/main" xmlns="" id="{B12E28BF-4F35-417B-B9D0-BA8DDC742E56}"/>
              </a:ext>
            </a:extLst>
          </p:cNvPr>
          <p:cNvSpPr/>
          <p:nvPr/>
        </p:nvSpPr>
        <p:spPr>
          <a:xfrm>
            <a:off x="97956" y="830810"/>
            <a:ext cx="5697865" cy="954107"/>
          </a:xfrm>
          <a:prstGeom prst="rect">
            <a:avLst/>
          </a:prstGeom>
        </p:spPr>
        <p:txBody>
          <a:bodyPr wrap="square">
            <a:spAutoFit/>
          </a:bodyPr>
          <a:lstStyle/>
          <a:p>
            <a:r>
              <a:rPr lang="vi-VN" sz="2800">
                <a:solidFill>
                  <a:srgbClr val="1B04FA"/>
                </a:solidFill>
                <a:latin typeface="Arial" panose="020B0604020202020204" pitchFamily="34" charset="0"/>
                <a:cs typeface="Arial" panose="020B0604020202020204" pitchFamily="34" charset="0"/>
              </a:rPr>
              <a:t>+ Khu vực phía tây ven biển Thái Bình Dương:.</a:t>
            </a:r>
            <a:endParaRPr lang="en-US" sz="2800"/>
          </a:p>
        </p:txBody>
      </p:sp>
      <p:sp>
        <p:nvSpPr>
          <p:cNvPr id="6" name="Flowchart: Connector 5">
            <a:extLst>
              <a:ext uri="{FF2B5EF4-FFF2-40B4-BE49-F238E27FC236}">
                <a16:creationId xmlns:a16="http://schemas.microsoft.com/office/drawing/2014/main" xmlns="" id="{99273C40-552A-4293-8403-EC5B8F8C11F9}"/>
              </a:ext>
            </a:extLst>
          </p:cNvPr>
          <p:cNvSpPr/>
          <p:nvPr/>
        </p:nvSpPr>
        <p:spPr>
          <a:xfrm>
            <a:off x="8094492" y="3090446"/>
            <a:ext cx="352340" cy="338554"/>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xmlns="" id="{A092A670-82E3-4E44-A731-ABE974E8BA18}"/>
              </a:ext>
            </a:extLst>
          </p:cNvPr>
          <p:cNvSpPr/>
          <p:nvPr/>
        </p:nvSpPr>
        <p:spPr>
          <a:xfrm>
            <a:off x="8094492" y="3216971"/>
            <a:ext cx="352340" cy="338554"/>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xmlns="" id="{8B03D900-D30B-46F2-A326-9E92CE3058B5}"/>
              </a:ext>
            </a:extLst>
          </p:cNvPr>
          <p:cNvSpPr/>
          <p:nvPr/>
        </p:nvSpPr>
        <p:spPr>
          <a:xfrm>
            <a:off x="7764454" y="4107762"/>
            <a:ext cx="352340" cy="338554"/>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xmlns="" id="{77E9E8DF-56DC-4D5D-9F9D-81E2BF8F57FF}"/>
              </a:ext>
            </a:extLst>
          </p:cNvPr>
          <p:cNvSpPr/>
          <p:nvPr/>
        </p:nvSpPr>
        <p:spPr>
          <a:xfrm flipH="1">
            <a:off x="7957982" y="4431464"/>
            <a:ext cx="468014" cy="496739"/>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xmlns="" id="{A0AC470A-1593-452E-98F0-AB4071230DE9}"/>
              </a:ext>
            </a:extLst>
          </p:cNvPr>
          <p:cNvSpPr/>
          <p:nvPr/>
        </p:nvSpPr>
        <p:spPr>
          <a:xfrm>
            <a:off x="8237209" y="4238668"/>
            <a:ext cx="334014" cy="336776"/>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70F3FD7E-3A08-41BF-A983-CE265DE527C9}"/>
              </a:ext>
            </a:extLst>
          </p:cNvPr>
          <p:cNvSpPr/>
          <p:nvPr/>
        </p:nvSpPr>
        <p:spPr>
          <a:xfrm>
            <a:off x="64093" y="1872208"/>
            <a:ext cx="5545237" cy="523220"/>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+Khu vực phía Bắc: </a:t>
            </a:r>
          </a:p>
        </p:txBody>
      </p:sp>
      <p:sp>
        <p:nvSpPr>
          <p:cNvPr id="12" name="Rectangle 11">
            <a:extLst>
              <a:ext uri="{FF2B5EF4-FFF2-40B4-BE49-F238E27FC236}">
                <a16:creationId xmlns:a16="http://schemas.microsoft.com/office/drawing/2014/main" xmlns="" id="{609D1705-7258-4100-A2A1-840AFA6D64F9}"/>
              </a:ext>
            </a:extLst>
          </p:cNvPr>
          <p:cNvSpPr/>
          <p:nvPr/>
        </p:nvSpPr>
        <p:spPr>
          <a:xfrm>
            <a:off x="32047" y="2452433"/>
            <a:ext cx="5545237" cy="954107"/>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Khu vực phía đông ven biển Đại Tây Dương:</a:t>
            </a:r>
            <a:endParaRPr lang="en-US" sz="2800">
              <a:solidFill>
                <a:srgbClr val="1B04FA"/>
              </a:solidFill>
              <a:latin typeface="Arial" panose="020B0604020202020204" pitchFamily="34" charset="0"/>
              <a:cs typeface="Arial" panose="020B0604020202020204" pitchFamily="34" charset="0"/>
            </a:endParaRPr>
          </a:p>
        </p:txBody>
      </p:sp>
      <p:sp>
        <p:nvSpPr>
          <p:cNvPr id="13" name="Flowchart: Connector 12">
            <a:extLst>
              <a:ext uri="{FF2B5EF4-FFF2-40B4-BE49-F238E27FC236}">
                <a16:creationId xmlns:a16="http://schemas.microsoft.com/office/drawing/2014/main" xmlns="" id="{2DC3CF20-0E22-4A94-991E-8362119EF46C}"/>
              </a:ext>
            </a:extLst>
          </p:cNvPr>
          <p:cNvSpPr/>
          <p:nvPr/>
        </p:nvSpPr>
        <p:spPr>
          <a:xfrm>
            <a:off x="8756686" y="2819702"/>
            <a:ext cx="352340" cy="338554"/>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xmlns="" id="{5EC8A471-1B82-4BA5-9D90-8EDEC7FE28C6}"/>
              </a:ext>
            </a:extLst>
          </p:cNvPr>
          <p:cNvSpPr/>
          <p:nvPr/>
        </p:nvSpPr>
        <p:spPr>
          <a:xfrm>
            <a:off x="8580516" y="3038458"/>
            <a:ext cx="352340" cy="338554"/>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EFEB98A8-03C6-4B5A-BB53-36BF5AABC2B6}"/>
              </a:ext>
            </a:extLst>
          </p:cNvPr>
          <p:cNvSpPr/>
          <p:nvPr/>
        </p:nvSpPr>
        <p:spPr>
          <a:xfrm>
            <a:off x="32047" y="3446957"/>
            <a:ext cx="5545237" cy="523220"/>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Khu vực phía Nam: Hiu-xtơn.</a:t>
            </a:r>
            <a:endParaRPr lang="en-US" sz="2800">
              <a:solidFill>
                <a:srgbClr val="1B04FA"/>
              </a:solidFill>
              <a:latin typeface="Arial" panose="020B0604020202020204" pitchFamily="34" charset="0"/>
              <a:cs typeface="Arial" panose="020B0604020202020204" pitchFamily="34" charset="0"/>
            </a:endParaRPr>
          </a:p>
        </p:txBody>
      </p:sp>
      <p:sp>
        <p:nvSpPr>
          <p:cNvPr id="17" name="Flowchart: Connector 16">
            <a:extLst>
              <a:ext uri="{FF2B5EF4-FFF2-40B4-BE49-F238E27FC236}">
                <a16:creationId xmlns:a16="http://schemas.microsoft.com/office/drawing/2014/main" xmlns="" id="{D1569EBE-85E1-47ED-AAFE-4F7E3B9E10E5}"/>
              </a:ext>
            </a:extLst>
          </p:cNvPr>
          <p:cNvSpPr/>
          <p:nvPr/>
        </p:nvSpPr>
        <p:spPr>
          <a:xfrm flipH="1">
            <a:off x="10868169" y="3918771"/>
            <a:ext cx="428016" cy="397269"/>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xmlns="" id="{E5DD56DE-3524-45FF-81CE-B4CA5B259229}"/>
              </a:ext>
            </a:extLst>
          </p:cNvPr>
          <p:cNvSpPr/>
          <p:nvPr/>
        </p:nvSpPr>
        <p:spPr>
          <a:xfrm>
            <a:off x="10522163" y="3720992"/>
            <a:ext cx="352340" cy="338554"/>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xmlns="" id="{3C302477-BA61-4B32-BC8A-1A4A29618FCA}"/>
              </a:ext>
            </a:extLst>
          </p:cNvPr>
          <p:cNvSpPr/>
          <p:nvPr/>
        </p:nvSpPr>
        <p:spPr>
          <a:xfrm>
            <a:off x="10819917" y="3555525"/>
            <a:ext cx="352340" cy="338554"/>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xmlns="" id="{88AE0793-971F-4C59-BFED-DEAC86FCA56F}"/>
              </a:ext>
            </a:extLst>
          </p:cNvPr>
          <p:cNvSpPr/>
          <p:nvPr/>
        </p:nvSpPr>
        <p:spPr>
          <a:xfrm>
            <a:off x="9983671" y="4059546"/>
            <a:ext cx="352340" cy="338554"/>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xmlns="" id="{57D39B4C-734F-4D05-B39F-BB3FDA320088}"/>
              </a:ext>
            </a:extLst>
          </p:cNvPr>
          <p:cNvSpPr/>
          <p:nvPr/>
        </p:nvSpPr>
        <p:spPr>
          <a:xfrm>
            <a:off x="11060655" y="3722318"/>
            <a:ext cx="352340" cy="338554"/>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xmlns="" id="{6B43DC24-2BFE-428C-AF74-7DB66CB961E5}"/>
              </a:ext>
            </a:extLst>
          </p:cNvPr>
          <p:cNvSpPr/>
          <p:nvPr/>
        </p:nvSpPr>
        <p:spPr>
          <a:xfrm>
            <a:off x="10308718" y="3938485"/>
            <a:ext cx="352340" cy="338554"/>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xmlns="" id="{5898F31B-312C-43BE-B0C9-EC4EDE498B97}"/>
              </a:ext>
            </a:extLst>
          </p:cNvPr>
          <p:cNvSpPr/>
          <p:nvPr/>
        </p:nvSpPr>
        <p:spPr>
          <a:xfrm>
            <a:off x="9533905" y="5115194"/>
            <a:ext cx="352340" cy="338554"/>
          </a:xfrm>
          <a:prstGeom prst="flowChartConnector">
            <a:avLst/>
          </a:prstGeom>
          <a:solidFill>
            <a:schemeClr val="accent1"/>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xmlns="" id="{25ADBABC-F8F3-4E12-81B3-577BA08A94C1}"/>
              </a:ext>
            </a:extLst>
          </p:cNvPr>
          <p:cNvSpPr/>
          <p:nvPr/>
        </p:nvSpPr>
        <p:spPr>
          <a:xfrm>
            <a:off x="0" y="7107"/>
            <a:ext cx="6533302" cy="461665"/>
          </a:xfrm>
          <a:prstGeom prst="rect">
            <a:avLst/>
          </a:prstGeom>
        </p:spPr>
        <p:txBody>
          <a:bodyPr wrap="square">
            <a:spAutoFit/>
          </a:bodyPr>
          <a:lstStyle/>
          <a:p>
            <a:r>
              <a:rPr lang="vi-VN" sz="2400">
                <a:solidFill>
                  <a:srgbClr val="00B050"/>
                </a:solidFill>
                <a:latin typeface="Arial" panose="020B0604020202020204" pitchFamily="34" charset="0"/>
                <a:cs typeface="Arial" panose="020B0604020202020204" pitchFamily="34" charset="0"/>
              </a:rPr>
              <a:t>*</a:t>
            </a:r>
            <a:r>
              <a:rPr lang="en-US" sz="2400">
                <a:solidFill>
                  <a:srgbClr val="00B050"/>
                </a:solidFill>
                <a:latin typeface="Arial" panose="020B0604020202020204" pitchFamily="34" charset="0"/>
                <a:cs typeface="Arial" panose="020B0604020202020204" pitchFamily="34" charset="0"/>
              </a:rPr>
              <a:t>Các trung tâm kinh tế quan trọng ở Bắc Mỹ</a:t>
            </a:r>
          </a:p>
        </p:txBody>
      </p:sp>
    </p:spTree>
    <p:extLst>
      <p:ext uri="{BB962C8B-B14F-4D97-AF65-F5344CB8AC3E}">
        <p14:creationId xmlns:p14="http://schemas.microsoft.com/office/powerpoint/2010/main" val="389482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barn(inVertical)">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barn(inVertical)">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barn(inVertical)">
                                      <p:cBhvr>
                                        <p:cTn id="72" dur="500"/>
                                        <p:tgtEl>
                                          <p:spTgt spid="20"/>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barn(inVertical)">
                                      <p:cBhvr>
                                        <p:cTn id="77" dur="500"/>
                                        <p:tgtEl>
                                          <p:spTgt spid="21"/>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barn(inVertical)">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barn(inVertical)">
                                      <p:cBhvr>
                                        <p:cTn id="87" dur="500"/>
                                        <p:tgtEl>
                                          <p:spTgt spid="15"/>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barn(inVertical)">
                                      <p:cBhvr>
                                        <p:cTn id="9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10" grpId="0" animBg="1"/>
      <p:bldP spid="11" grpId="0"/>
      <p:bldP spid="12" grpId="0"/>
      <p:bldP spid="13" grpId="0" animBg="1"/>
      <p:bldP spid="14" grpId="0" animBg="1"/>
      <p:bldP spid="15" grpId="0"/>
      <p:bldP spid="17" grpId="0" animBg="1"/>
      <p:bldP spid="18" grpId="0" animBg="1"/>
      <p:bldP spid="19" grpId="0" animBg="1"/>
      <p:bldP spid="20" grpId="0" animBg="1"/>
      <p:bldP spid="21" grpId="0" animBg="1"/>
      <p:bldP spid="22"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xmlns="" id="{40D5FB2E-42FE-4858-AE07-3235468194F4}"/>
              </a:ext>
            </a:extLst>
          </p:cNvPr>
          <p:cNvGrpSpPr/>
          <p:nvPr/>
        </p:nvGrpSpPr>
        <p:grpSpPr>
          <a:xfrm>
            <a:off x="0" y="0"/>
            <a:ext cx="12206068" cy="6858000"/>
            <a:chOff x="-14068" y="0"/>
            <a:chExt cx="12206068" cy="6858000"/>
          </a:xfrm>
        </p:grpSpPr>
        <p:grpSp>
          <p:nvGrpSpPr>
            <p:cNvPr id="88" name="Nhóm 2">
              <a:extLst>
                <a:ext uri="{FF2B5EF4-FFF2-40B4-BE49-F238E27FC236}">
                  <a16:creationId xmlns:a16="http://schemas.microsoft.com/office/drawing/2014/main" xmlns=""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xmlns=""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xmlns=""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xmlns=""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xmlns=""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xmlns="" id="{CE2EBAAB-1F47-408A-8323-22CE33D42B7E}"/>
              </a:ext>
            </a:extLst>
          </p:cNvPr>
          <p:cNvSpPr txBox="1"/>
          <p:nvPr/>
        </p:nvSpPr>
        <p:spPr>
          <a:xfrm>
            <a:off x="3551402" y="227837"/>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pic>
        <p:nvPicPr>
          <p:cNvPr id="27" name="Hình ảnh 13">
            <a:extLst>
              <a:ext uri="{FF2B5EF4-FFF2-40B4-BE49-F238E27FC236}">
                <a16:creationId xmlns:a16="http://schemas.microsoft.com/office/drawing/2014/main" xmlns="" id="{139B1CBB-E2A5-457C-B92D-4A2E187590D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31" b="96568" l="3974" r="98234">
                        <a14:foregroundMark x1="37528" y1="9840" x2="37528" y2="9840"/>
                        <a14:foregroundMark x1="19426" y1="16934" x2="19426" y2="16934"/>
                        <a14:foregroundMark x1="13687" y1="22426" x2="12583" y2="25172"/>
                        <a14:foregroundMark x1="10155" y1="28833" x2="9272" y2="32723"/>
                        <a14:foregroundMark x1="6402" y1="43249" x2="26049" y2="69336"/>
                        <a14:foregroundMark x1="26049" y1="69336" x2="63797" y2="51030"/>
                        <a14:foregroundMark x1="63797" y1="51030" x2="45695" y2="47368"/>
                        <a14:foregroundMark x1="31788" y1="7323" x2="53863" y2="7551"/>
                        <a14:foregroundMark x1="53863" y1="7551" x2="80795" y2="42792"/>
                        <a14:foregroundMark x1="80795" y1="42792" x2="63355" y2="75973"/>
                        <a14:foregroundMark x1="63355" y1="75973" x2="43488" y2="53089"/>
                        <a14:foregroundMark x1="43488" y1="53089" x2="44150" y2="29977"/>
                        <a14:foregroundMark x1="44150" y1="29977" x2="50331" y2="56293"/>
                        <a14:foregroundMark x1="50331" y1="56293" x2="18764" y2="53547"/>
                        <a14:foregroundMark x1="18764" y1="53547" x2="40839" y2="48284"/>
                        <a14:foregroundMark x1="40839" y1="48284" x2="57616" y2="81236"/>
                        <a14:foregroundMark x1="57616" y1="81236" x2="46578" y2="51259"/>
                        <a14:foregroundMark x1="46578" y1="51259" x2="82561" y2="52174"/>
                        <a14:foregroundMark x1="82561" y1="52174" x2="73068" y2="22883"/>
                        <a14:foregroundMark x1="52759" y1="14416" x2="29581" y2="33181"/>
                        <a14:foregroundMark x1="29581" y1="33181" x2="48124" y2="66590"/>
                        <a14:foregroundMark x1="48124" y1="66590" x2="18543" y2="47140"/>
                        <a14:foregroundMark x1="18543" y1="47140" x2="57616" y2="45538"/>
                        <a14:foregroundMark x1="57616" y1="45538" x2="55188" y2="61098"/>
                        <a14:foregroundMark x1="55188" y1="61098" x2="51656" y2="46682"/>
                        <a14:foregroundMark x1="51656" y1="46682" x2="45254" y2="58810"/>
                        <a14:foregroundMark x1="45254" y1="58810" x2="49007" y2="57666"/>
                        <a14:foregroundMark x1="90508" y1="32723" x2="90508" y2="32723"/>
                        <a14:foregroundMark x1="91391" y1="32265" x2="91391" y2="32265"/>
                        <a14:foregroundMark x1="91391" y1="32265" x2="91832" y2="31579"/>
                        <a14:foregroundMark x1="93598" y1="24485" x2="93598" y2="24485"/>
                        <a14:foregroundMark x1="88962" y1="35698" x2="88521" y2="38673"/>
                        <a14:foregroundMark x1="88742" y1="38673" x2="92274" y2="40961"/>
                        <a14:foregroundMark x1="92936" y1="42563" x2="94040" y2="41648"/>
                        <a14:foregroundMark x1="97351" y1="40961" x2="98234" y2="37986"/>
                        <a14:foregroundMark x1="97351" y1="41419" x2="97351" y2="41419"/>
                        <a14:foregroundMark x1="51435" y1="4119" x2="51435" y2="4119"/>
                        <a14:foregroundMark x1="40397" y1="3661" x2="40397" y2="3661"/>
                        <a14:foregroundMark x1="31347" y1="5034" x2="29581" y2="5950"/>
                        <a14:foregroundMark x1="8830" y1="22197" x2="6843" y2="29977"/>
                        <a14:foregroundMark x1="3974" y1="40732" x2="8168" y2="57666"/>
                        <a14:foregroundMark x1="8168" y1="57666" x2="37086" y2="75515"/>
                        <a14:foregroundMark x1="37086" y1="75515" x2="58499" y2="71396"/>
                        <a14:foregroundMark x1="58499" y1="71396" x2="59161" y2="69565"/>
                        <a14:foregroundMark x1="29139" y1="90389" x2="29139" y2="90389"/>
                        <a14:foregroundMark x1="29139" y1="92677" x2="35099" y2="91991"/>
                        <a14:foregroundMark x1="38190" y1="92906" x2="44592" y2="95652"/>
                        <a14:foregroundMark x1="47682" y1="96796" x2="61589" y2="94966"/>
                        <a14:foregroundMark x1="61589" y1="94966" x2="61589" y2="94966"/>
                        <a14:foregroundMark x1="61589" y1="94966" x2="62031" y2="94050"/>
                        <a14:foregroundMark x1="66446" y1="91533" x2="66446" y2="91533"/>
                        <a14:foregroundMark x1="66446" y1="90847" x2="57616" y2="91076"/>
                        <a14:foregroundMark x1="56512" y1="91076" x2="58940" y2="91304"/>
                        <a14:foregroundMark x1="61589" y1="91304" x2="65563" y2="89474"/>
                        <a14:foregroundMark x1="66004" y1="89474" x2="62914" y2="91076"/>
                        <a14:foregroundMark x1="48565" y1="94508" x2="46578" y2="94737"/>
                        <a14:foregroundMark x1="66004" y1="76888" x2="71523" y2="79176"/>
                        <a14:foregroundMark x1="74393" y1="78719" x2="76159" y2="75286"/>
                        <a14:foregroundMark x1="47020" y1="81922" x2="39956" y2="82380"/>
                        <a14:foregroundMark x1="32671" y1="84211" x2="28035" y2="79863"/>
                        <a14:foregroundMark x1="24503" y1="76430" x2="24283" y2="75286"/>
                        <a14:foregroundMark x1="19205" y1="70252" x2="22517" y2="74142"/>
                        <a14:foregroundMark x1="33775" y1="84439" x2="45695" y2="82151"/>
                        <a14:foregroundMark x1="45695" y1="82151" x2="60265" y2="81693"/>
                        <a14:foregroundMark x1="60265" y1="81693" x2="61148" y2="79634"/>
                        <a14:foregroundMark x1="61148" y1="79634" x2="60706" y2="80778"/>
                        <a14:foregroundMark x1="45254" y1="85812" x2="45254" y2="85812"/>
                        <a14:foregroundMark x1="46137" y1="88330" x2="52980" y2="86041"/>
                        <a14:foregroundMark x1="52980" y1="85812" x2="51435" y2="85812"/>
                        <a14:foregroundMark x1="43488" y1="86728" x2="47682" y2="88558"/>
                        <a14:foregroundMark x1="25386" y1="6178" x2="26269" y2="5721"/>
                        <a14:foregroundMark x1="39073" y1="1831" x2="35099" y2="2746"/>
                        <a14:foregroundMark x1="34437" y1="2746" x2="30022" y2="4577"/>
                        <a14:foregroundMark x1="28256" y1="5492" x2="29139" y2="5721"/>
                      </a14:backgroundRemoval>
                    </a14:imgEffect>
                  </a14:imgLayer>
                </a14:imgProps>
              </a:ext>
            </a:extLst>
          </a:blip>
          <a:stretch>
            <a:fillRect/>
          </a:stretch>
        </p:blipFill>
        <p:spPr>
          <a:xfrm flipH="1">
            <a:off x="2391629" y="234284"/>
            <a:ext cx="1143000" cy="1088589"/>
          </a:xfrm>
          <a:prstGeom prst="rect">
            <a:avLst/>
          </a:prstGeom>
        </p:spPr>
      </p:pic>
      <p:grpSp>
        <p:nvGrpSpPr>
          <p:cNvPr id="46" name="Group 45">
            <a:extLst>
              <a:ext uri="{FF2B5EF4-FFF2-40B4-BE49-F238E27FC236}">
                <a16:creationId xmlns:a16="http://schemas.microsoft.com/office/drawing/2014/main" xmlns="" id="{1DA25B27-3FE2-4EA9-B319-A4C74E173D37}"/>
              </a:ext>
            </a:extLst>
          </p:cNvPr>
          <p:cNvGrpSpPr/>
          <p:nvPr/>
        </p:nvGrpSpPr>
        <p:grpSpPr>
          <a:xfrm>
            <a:off x="388879" y="1935147"/>
            <a:ext cx="11660982" cy="872949"/>
            <a:chOff x="1133366" y="2220084"/>
            <a:chExt cx="5681780" cy="914400"/>
          </a:xfrm>
          <a:solidFill>
            <a:srgbClr val="FFFF9B"/>
          </a:solidFill>
        </p:grpSpPr>
        <p:sp>
          <p:nvSpPr>
            <p:cNvPr id="47" name="Arrow: Pentagon 46">
              <a:extLst>
                <a:ext uri="{FF2B5EF4-FFF2-40B4-BE49-F238E27FC236}">
                  <a16:creationId xmlns:a16="http://schemas.microsoft.com/office/drawing/2014/main" xmlns="" id="{DE6CBB99-1D24-4D6E-8FFA-0B27B2012F5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8" name="TextBox 47">
              <a:extLst>
                <a:ext uri="{FF2B5EF4-FFF2-40B4-BE49-F238E27FC236}">
                  <a16:creationId xmlns:a16="http://schemas.microsoft.com/office/drawing/2014/main" xmlns="" id="{2CA35A80-CFD3-4521-AB93-32335143D211}"/>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9" name="TextBox 48">
            <a:extLst>
              <a:ext uri="{FF2B5EF4-FFF2-40B4-BE49-F238E27FC236}">
                <a16:creationId xmlns:a16="http://schemas.microsoft.com/office/drawing/2014/main" xmlns="" id="{44F0A733-C38A-415D-A6A2-49AA91FAC796}"/>
              </a:ext>
            </a:extLst>
          </p:cNvPr>
          <p:cNvSpPr txBox="1"/>
          <p:nvPr/>
        </p:nvSpPr>
        <p:spPr>
          <a:xfrm>
            <a:off x="1446171" y="2135579"/>
            <a:ext cx="10624791" cy="492443"/>
          </a:xfrm>
          <a:prstGeom prst="rect">
            <a:avLst/>
          </a:prstGeom>
          <a:noFill/>
        </p:spPr>
        <p:txBody>
          <a:bodyPr wrap="square" rtlCol="0">
            <a:spAutoFit/>
          </a:bodyPr>
          <a:lstStyle/>
          <a:p>
            <a:pPr algn="ctr"/>
            <a:r>
              <a:rPr lang="vi-VN" sz="2600">
                <a:solidFill>
                  <a:srgbClr val="0070C0"/>
                </a:solidFill>
                <a:latin typeface="Arial" panose="020B0604020202020204" pitchFamily="34" charset="0"/>
                <a:cs typeface="Arial" panose="020B0604020202020204" pitchFamily="34" charset="0"/>
              </a:rPr>
              <a:t>Phương thức khai thác các nguồn tài nguyên theo hướng bền vững</a:t>
            </a:r>
            <a:endParaRPr lang="en-US" sz="2600">
              <a:solidFill>
                <a:srgbClr val="0070C0"/>
              </a:solidFill>
              <a:latin typeface="Arial" panose="020B0604020202020204" pitchFamily="34" charset="0"/>
              <a:cs typeface="Arial" panose="020B0604020202020204" pitchFamily="34" charset="0"/>
            </a:endParaRPr>
          </a:p>
        </p:txBody>
      </p:sp>
      <p:sp>
        <p:nvSpPr>
          <p:cNvPr id="50" name="Arrow: Pentagon 49">
            <a:extLst>
              <a:ext uri="{FF2B5EF4-FFF2-40B4-BE49-F238E27FC236}">
                <a16:creationId xmlns:a16="http://schemas.microsoft.com/office/drawing/2014/main" xmlns="" id="{6ABB842F-89A4-43D5-B998-191B11037AB6}"/>
              </a:ext>
            </a:extLst>
          </p:cNvPr>
          <p:cNvSpPr/>
          <p:nvPr/>
        </p:nvSpPr>
        <p:spPr>
          <a:xfrm>
            <a:off x="279059" y="1932223"/>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latin typeface="Arial" pitchFamily="34" charset="0"/>
                <a:cs typeface="Arial" pitchFamily="34" charset="0"/>
              </a:rPr>
              <a:t>1</a:t>
            </a:r>
            <a:endParaRPr lang="en-US" sz="4000" b="1">
              <a:latin typeface="Arial" pitchFamily="34" charset="0"/>
              <a:cs typeface="Arial" pitchFamily="34" charset="0"/>
            </a:endParaRPr>
          </a:p>
        </p:txBody>
      </p:sp>
      <p:sp>
        <p:nvSpPr>
          <p:cNvPr id="51" name="Isosceles Triangle 50">
            <a:extLst>
              <a:ext uri="{FF2B5EF4-FFF2-40B4-BE49-F238E27FC236}">
                <a16:creationId xmlns:a16="http://schemas.microsoft.com/office/drawing/2014/main" xmlns="" id="{1E458E45-DEE1-452B-B939-589B19DE5390}"/>
              </a:ext>
            </a:extLst>
          </p:cNvPr>
          <p:cNvSpPr/>
          <p:nvPr/>
        </p:nvSpPr>
        <p:spPr>
          <a:xfrm rot="5400000">
            <a:off x="1269791" y="22395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xmlns="" id="{7D5A7D3B-F620-4B8D-929F-1C61E473FF24}"/>
              </a:ext>
            </a:extLst>
          </p:cNvPr>
          <p:cNvGrpSpPr/>
          <p:nvPr/>
        </p:nvGrpSpPr>
        <p:grpSpPr>
          <a:xfrm>
            <a:off x="1800073" y="3525473"/>
            <a:ext cx="8082981" cy="872949"/>
            <a:chOff x="1133366" y="2220084"/>
            <a:chExt cx="5681780" cy="914400"/>
          </a:xfrm>
          <a:solidFill>
            <a:schemeClr val="accent4">
              <a:lumMod val="20000"/>
              <a:lumOff val="80000"/>
            </a:schemeClr>
          </a:solidFill>
        </p:grpSpPr>
        <p:sp>
          <p:nvSpPr>
            <p:cNvPr id="53" name="Arrow: Pentagon 52">
              <a:extLst>
                <a:ext uri="{FF2B5EF4-FFF2-40B4-BE49-F238E27FC236}">
                  <a16:creationId xmlns:a16="http://schemas.microsoft.com/office/drawing/2014/main" xmlns="" id="{CAB58215-AC9F-423B-84E2-99DE97E03DF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4" name="TextBox 53">
              <a:extLst>
                <a:ext uri="{FF2B5EF4-FFF2-40B4-BE49-F238E27FC236}">
                  <a16:creationId xmlns:a16="http://schemas.microsoft.com/office/drawing/2014/main" xmlns="" id="{55B9F07E-D54C-4C97-83BB-C10F53DE9B0E}"/>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5" name="TextBox 54">
            <a:extLst>
              <a:ext uri="{FF2B5EF4-FFF2-40B4-BE49-F238E27FC236}">
                <a16:creationId xmlns:a16="http://schemas.microsoft.com/office/drawing/2014/main" xmlns="" id="{3E5BA55F-A3CC-4C22-A214-B6DD7B47944C}"/>
              </a:ext>
            </a:extLst>
          </p:cNvPr>
          <p:cNvSpPr txBox="1"/>
          <p:nvPr/>
        </p:nvSpPr>
        <p:spPr>
          <a:xfrm>
            <a:off x="2992205" y="3683857"/>
            <a:ext cx="6392242"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Một số trung tâm kinh tế của Bắc Mỹ</a:t>
            </a:r>
            <a:endParaRPr lang="en-US" sz="2800">
              <a:solidFill>
                <a:srgbClr val="0070C0"/>
              </a:solidFill>
              <a:latin typeface="Arial" panose="020B0604020202020204" pitchFamily="34" charset="0"/>
              <a:cs typeface="Arial" panose="020B0604020202020204" pitchFamily="34" charset="0"/>
            </a:endParaRPr>
          </a:p>
        </p:txBody>
      </p:sp>
      <p:sp>
        <p:nvSpPr>
          <p:cNvPr id="56" name="Arrow: Pentagon 55">
            <a:extLst>
              <a:ext uri="{FF2B5EF4-FFF2-40B4-BE49-F238E27FC236}">
                <a16:creationId xmlns:a16="http://schemas.microsoft.com/office/drawing/2014/main" xmlns="" id="{8C287FD7-F66A-40CE-B2C7-B62A71D966D4}"/>
              </a:ext>
            </a:extLst>
          </p:cNvPr>
          <p:cNvSpPr/>
          <p:nvPr/>
        </p:nvSpPr>
        <p:spPr>
          <a:xfrm>
            <a:off x="1690253" y="3522549"/>
            <a:ext cx="1301952" cy="872949"/>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latin typeface="Arial" pitchFamily="34" charset="0"/>
                <a:cs typeface="Arial" pitchFamily="34" charset="0"/>
              </a:rPr>
              <a:t>2</a:t>
            </a:r>
            <a:endParaRPr lang="en-US" sz="4000" b="1">
              <a:latin typeface="Arial" pitchFamily="34" charset="0"/>
              <a:cs typeface="Arial" pitchFamily="34" charset="0"/>
            </a:endParaRPr>
          </a:p>
        </p:txBody>
      </p:sp>
      <p:sp>
        <p:nvSpPr>
          <p:cNvPr id="57" name="Isosceles Triangle 56">
            <a:extLst>
              <a:ext uri="{FF2B5EF4-FFF2-40B4-BE49-F238E27FC236}">
                <a16:creationId xmlns:a16="http://schemas.microsoft.com/office/drawing/2014/main" xmlns="" id="{250753FD-838A-430D-94A0-D8CCD66588D3}"/>
              </a:ext>
            </a:extLst>
          </p:cNvPr>
          <p:cNvSpPr/>
          <p:nvPr/>
        </p:nvSpPr>
        <p:spPr>
          <a:xfrm rot="5400000">
            <a:off x="2680985" y="382992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xmlns="" id="{E25FDCE0-A1BC-4445-8E74-9330BF7EAD79}"/>
              </a:ext>
            </a:extLst>
          </p:cNvPr>
          <p:cNvPicPr>
            <a:picLocks noChangeAspect="1"/>
          </p:cNvPicPr>
          <p:nvPr/>
        </p:nvPicPr>
        <p:blipFill>
          <a:blip r:embed="rId5"/>
          <a:stretch>
            <a:fillRect/>
          </a:stretch>
        </p:blipFill>
        <p:spPr>
          <a:xfrm>
            <a:off x="10827233" y="101365"/>
            <a:ext cx="1222629" cy="1075678"/>
          </a:xfrm>
          <a:prstGeom prst="rect">
            <a:avLst/>
          </a:prstGeom>
        </p:spPr>
      </p:pic>
    </p:spTree>
    <p:extLst>
      <p:ext uri="{BB962C8B-B14F-4D97-AF65-F5344CB8AC3E}">
        <p14:creationId xmlns:p14="http://schemas.microsoft.com/office/powerpoint/2010/main" val="46663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wipe(left)">
                                      <p:cBhvr>
                                        <p:cTn id="14" dur="500"/>
                                        <p:tgtEl>
                                          <p:spTgt spid="46"/>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wipe(left)">
                                      <p:cBhvr>
                                        <p:cTn id="17" dur="500"/>
                                        <p:tgtEl>
                                          <p:spTgt spid="49"/>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wipe(left)">
                                      <p:cBhvr>
                                        <p:cTn id="20" dur="500"/>
                                        <p:tgtEl>
                                          <p:spTgt spid="50"/>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wipe(left)">
                                      <p:cBhvr>
                                        <p:cTn id="23" dur="500"/>
                                        <p:tgtEl>
                                          <p:spTgt spid="5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wipe(left)">
                                      <p:cBhvr>
                                        <p:cTn id="28" dur="500"/>
                                        <p:tgtEl>
                                          <p:spTgt spid="52"/>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wipe(left)">
                                      <p:cBhvr>
                                        <p:cTn id="31" dur="500"/>
                                        <p:tgtEl>
                                          <p:spTgt spid="55"/>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wipe(left)">
                                      <p:cBhvr>
                                        <p:cTn id="34" dur="500"/>
                                        <p:tgtEl>
                                          <p:spTgt spid="56"/>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wipe(left)">
                                      <p:cBhvr>
                                        <p:cTn id="3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9" grpId="0"/>
      <p:bldP spid="50" grpId="0" animBg="1"/>
      <p:bldP spid="51" grpId="0" animBg="1"/>
      <p:bldP spid="55" grpId="0"/>
      <p:bldP spid="56" grpId="0" animBg="1"/>
      <p:bldP spid="5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50C838E-9C1A-4C6B-8299-701002EEB1C7}"/>
              </a:ext>
            </a:extLst>
          </p:cNvPr>
          <p:cNvSpPr/>
          <p:nvPr/>
        </p:nvSpPr>
        <p:spPr>
          <a:xfrm>
            <a:off x="81776" y="0"/>
            <a:ext cx="6096000" cy="461665"/>
          </a:xfrm>
          <a:prstGeom prst="rect">
            <a:avLst/>
          </a:prstGeom>
        </p:spPr>
        <p:txBody>
          <a:bodyPr>
            <a:spAutoFit/>
          </a:bodyPr>
          <a:lstStyle/>
          <a:p>
            <a:r>
              <a:rPr lang="vi-VN" sz="2400">
                <a:solidFill>
                  <a:srgbClr val="00B050"/>
                </a:solidFill>
                <a:latin typeface="Arial" panose="020B0604020202020204" pitchFamily="34" charset="0"/>
                <a:cs typeface="Arial" panose="020B0604020202020204" pitchFamily="34" charset="0"/>
              </a:rPr>
              <a:t>*C</a:t>
            </a:r>
            <a:r>
              <a:rPr lang="en-US" sz="2400">
                <a:solidFill>
                  <a:srgbClr val="00B050"/>
                </a:solidFill>
                <a:latin typeface="Arial" panose="020B0604020202020204" pitchFamily="34" charset="0"/>
                <a:cs typeface="Arial" panose="020B0604020202020204" pitchFamily="34" charset="0"/>
              </a:rPr>
              <a:t>ác ngành kinh tế ở một số trung tâm:</a:t>
            </a:r>
          </a:p>
        </p:txBody>
      </p:sp>
      <p:grpSp>
        <p:nvGrpSpPr>
          <p:cNvPr id="4" name="Group 3">
            <a:extLst>
              <a:ext uri="{FF2B5EF4-FFF2-40B4-BE49-F238E27FC236}">
                <a16:creationId xmlns:a16="http://schemas.microsoft.com/office/drawing/2014/main" xmlns="" id="{D3D54C6A-5939-4F56-BA80-2322F57A4C01}"/>
              </a:ext>
            </a:extLst>
          </p:cNvPr>
          <p:cNvGrpSpPr/>
          <p:nvPr/>
        </p:nvGrpSpPr>
        <p:grpSpPr>
          <a:xfrm>
            <a:off x="5397191" y="401443"/>
            <a:ext cx="7037934" cy="6234033"/>
            <a:chOff x="5768898" y="1110257"/>
            <a:chExt cx="6599319" cy="5632247"/>
          </a:xfrm>
        </p:grpSpPr>
        <p:pic>
          <p:nvPicPr>
            <p:cNvPr id="5" name="Picture 4">
              <a:extLst>
                <a:ext uri="{FF2B5EF4-FFF2-40B4-BE49-F238E27FC236}">
                  <a16:creationId xmlns:a16="http://schemas.microsoft.com/office/drawing/2014/main" xmlns="" id="{3F8CD35E-2747-4DCA-A332-11103AA683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7718" y="1110257"/>
              <a:ext cx="6200775" cy="49968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16557F2E-2644-4ECF-9D21-96C77E92FD87}"/>
                </a:ext>
              </a:extLst>
            </p:cNvPr>
            <p:cNvSpPr txBox="1"/>
            <p:nvPr/>
          </p:nvSpPr>
          <p:spPr>
            <a:xfrm>
              <a:off x="5768898" y="6158565"/>
              <a:ext cx="6599319" cy="583939"/>
            </a:xfrm>
            <a:prstGeom prst="rect">
              <a:avLst/>
            </a:prstGeom>
            <a:noFill/>
          </p:spPr>
          <p:txBody>
            <a:bodyPr wrap="square" rtlCol="0">
              <a:spAutoFit/>
            </a:bodyPr>
            <a:lstStyle/>
            <a:p>
              <a:pPr algn="ctr"/>
              <a:r>
                <a:rPr lang="en-US">
                  <a:solidFill>
                    <a:srgbClr val="00B050"/>
                  </a:solidFill>
                  <a:latin typeface="Arial" panose="020B0604020202020204" pitchFamily="34" charset="0"/>
                  <a:cs typeface="Arial" panose="020B0604020202020204" pitchFamily="34" charset="0"/>
                </a:rPr>
                <a:t>Hình 15.3. Một số trung tâm kinh tế quan trọng của Bắc Mỹ, </a:t>
              </a:r>
              <a:endParaRPr lang="vi-VN">
                <a:solidFill>
                  <a:srgbClr val="00B050"/>
                </a:solidFill>
                <a:latin typeface="Arial" panose="020B0604020202020204" pitchFamily="34" charset="0"/>
                <a:cs typeface="Arial" panose="020B0604020202020204" pitchFamily="34" charset="0"/>
              </a:endParaRPr>
            </a:p>
            <a:p>
              <a:pPr algn="ctr"/>
              <a:r>
                <a:rPr lang="en-US">
                  <a:solidFill>
                    <a:srgbClr val="00B050"/>
                  </a:solidFill>
                  <a:latin typeface="Arial" panose="020B0604020202020204" pitchFamily="34" charset="0"/>
                  <a:cs typeface="Arial" panose="020B0604020202020204" pitchFamily="34" charset="0"/>
                </a:rPr>
                <a:t>năm 2020</a:t>
              </a:r>
              <a:endParaRPr lang="en-US" sz="1600">
                <a:solidFill>
                  <a:srgbClr val="00B050"/>
                </a:solidFill>
                <a:latin typeface="Arial" panose="020B0604020202020204" pitchFamily="34" charset="0"/>
                <a:cs typeface="Arial" panose="020B0604020202020204" pitchFamily="34" charset="0"/>
              </a:endParaRPr>
            </a:p>
          </p:txBody>
        </p:sp>
      </p:grpSp>
      <p:sp>
        <p:nvSpPr>
          <p:cNvPr id="7" name="Flowchart: Connector 6">
            <a:extLst>
              <a:ext uri="{FF2B5EF4-FFF2-40B4-BE49-F238E27FC236}">
                <a16:creationId xmlns:a16="http://schemas.microsoft.com/office/drawing/2014/main" xmlns="" id="{6E55E3A2-7E2F-4783-96DB-AE9AF3E23A99}"/>
              </a:ext>
            </a:extLst>
          </p:cNvPr>
          <p:cNvSpPr/>
          <p:nvPr/>
        </p:nvSpPr>
        <p:spPr>
          <a:xfrm>
            <a:off x="8118088" y="3144644"/>
            <a:ext cx="301084" cy="284355"/>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xmlns="" id="{3C49853D-6D8C-4A3C-9DA6-9A0F51969D1E}"/>
              </a:ext>
            </a:extLst>
          </p:cNvPr>
          <p:cNvPicPr>
            <a:picLocks noChangeAspect="1"/>
          </p:cNvPicPr>
          <p:nvPr/>
        </p:nvPicPr>
        <p:blipFill>
          <a:blip r:embed="rId4"/>
          <a:stretch>
            <a:fillRect/>
          </a:stretch>
        </p:blipFill>
        <p:spPr>
          <a:xfrm>
            <a:off x="501594" y="615641"/>
            <a:ext cx="1698418" cy="1643790"/>
          </a:xfrm>
          <a:prstGeom prst="rect">
            <a:avLst/>
          </a:prstGeom>
        </p:spPr>
      </p:pic>
      <p:pic>
        <p:nvPicPr>
          <p:cNvPr id="12" name="Picture 11">
            <a:extLst>
              <a:ext uri="{FF2B5EF4-FFF2-40B4-BE49-F238E27FC236}">
                <a16:creationId xmlns:a16="http://schemas.microsoft.com/office/drawing/2014/main" xmlns="" id="{5D674D02-623D-4E9B-A95D-F726AE251CC6}"/>
              </a:ext>
            </a:extLst>
          </p:cNvPr>
          <p:cNvPicPr>
            <a:picLocks noChangeAspect="1"/>
          </p:cNvPicPr>
          <p:nvPr/>
        </p:nvPicPr>
        <p:blipFill>
          <a:blip r:embed="rId5"/>
          <a:stretch>
            <a:fillRect/>
          </a:stretch>
        </p:blipFill>
        <p:spPr>
          <a:xfrm>
            <a:off x="2665869" y="2812971"/>
            <a:ext cx="1992398" cy="1484308"/>
          </a:xfrm>
          <a:prstGeom prst="rect">
            <a:avLst/>
          </a:prstGeom>
        </p:spPr>
      </p:pic>
      <p:sp>
        <p:nvSpPr>
          <p:cNvPr id="13" name="Rectangle 12">
            <a:extLst>
              <a:ext uri="{FF2B5EF4-FFF2-40B4-BE49-F238E27FC236}">
                <a16:creationId xmlns:a16="http://schemas.microsoft.com/office/drawing/2014/main" xmlns="" id="{9E52547E-AF67-4A35-912B-4FE07282D724}"/>
              </a:ext>
            </a:extLst>
          </p:cNvPr>
          <p:cNvSpPr/>
          <p:nvPr/>
        </p:nvSpPr>
        <p:spPr>
          <a:xfrm>
            <a:off x="167105" y="2256405"/>
            <a:ext cx="3404146" cy="400110"/>
          </a:xfrm>
          <a:prstGeom prst="rect">
            <a:avLst/>
          </a:prstGeom>
        </p:spPr>
        <p:txBody>
          <a:bodyPr wrap="square">
            <a:spAutoFit/>
          </a:bodyPr>
          <a:lstStyle/>
          <a:p>
            <a:pPr algn="just"/>
            <a:r>
              <a:rPr lang="vi-VN" sz="2000">
                <a:solidFill>
                  <a:srgbClr val="1B04FA"/>
                </a:solidFill>
                <a:latin typeface="Arial" panose="020B0604020202020204" pitchFamily="34" charset="0"/>
                <a:cs typeface="Arial" panose="020B0604020202020204" pitchFamily="34" charset="0"/>
              </a:rPr>
              <a:t>Công nghệ thông tin</a:t>
            </a:r>
            <a:endParaRPr lang="en-US" sz="2000">
              <a:solidFill>
                <a:srgbClr val="1B04FA"/>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xmlns="" id="{8488BAEF-D694-48A5-B175-04CAD7C5F14D}"/>
              </a:ext>
            </a:extLst>
          </p:cNvPr>
          <p:cNvSpPr/>
          <p:nvPr/>
        </p:nvSpPr>
        <p:spPr>
          <a:xfrm>
            <a:off x="2514010" y="4297279"/>
            <a:ext cx="4945656" cy="400110"/>
          </a:xfrm>
          <a:prstGeom prst="rect">
            <a:avLst/>
          </a:prstGeom>
        </p:spPr>
        <p:txBody>
          <a:bodyPr wrap="square">
            <a:spAutoFit/>
          </a:bodyPr>
          <a:lstStyle/>
          <a:p>
            <a:pPr algn="just"/>
            <a:r>
              <a:rPr lang="vi-VN" sz="2000">
                <a:solidFill>
                  <a:srgbClr val="1B04FA"/>
                </a:solidFill>
                <a:latin typeface="Arial" panose="020B0604020202020204" pitchFamily="34" charset="0"/>
                <a:cs typeface="Arial" panose="020B0604020202020204" pitchFamily="34" charset="0"/>
              </a:rPr>
              <a:t>Chế biến nông sản.</a:t>
            </a:r>
            <a:endParaRPr lang="en-US" sz="2000">
              <a:solidFill>
                <a:srgbClr val="1B04FA"/>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xmlns="" id="{3F3D699F-B231-488B-8CE7-DE5ABF99BF10}"/>
              </a:ext>
            </a:extLst>
          </p:cNvPr>
          <p:cNvGrpSpPr/>
          <p:nvPr/>
        </p:nvGrpSpPr>
        <p:grpSpPr>
          <a:xfrm>
            <a:off x="587655" y="4799701"/>
            <a:ext cx="2542121" cy="1784719"/>
            <a:chOff x="3115146" y="3221173"/>
            <a:chExt cx="2542121" cy="1784719"/>
          </a:xfrm>
        </p:grpSpPr>
        <p:sp>
          <p:nvSpPr>
            <p:cNvPr id="19" name="Rectangle 18">
              <a:extLst>
                <a:ext uri="{FF2B5EF4-FFF2-40B4-BE49-F238E27FC236}">
                  <a16:creationId xmlns:a16="http://schemas.microsoft.com/office/drawing/2014/main" xmlns="" id="{90149066-AB1F-41F8-BBED-C8E5A01DFFB3}"/>
                </a:ext>
              </a:extLst>
            </p:cNvPr>
            <p:cNvSpPr/>
            <p:nvPr/>
          </p:nvSpPr>
          <p:spPr>
            <a:xfrm>
              <a:off x="3252440" y="4605782"/>
              <a:ext cx="2404827" cy="400110"/>
            </a:xfrm>
            <a:prstGeom prst="rect">
              <a:avLst/>
            </a:prstGeom>
          </p:spPr>
          <p:txBody>
            <a:bodyPr wrap="square">
              <a:spAutoFit/>
            </a:bodyPr>
            <a:lstStyle/>
            <a:p>
              <a:r>
                <a:rPr lang="vi-VN" sz="2000">
                  <a:solidFill>
                    <a:srgbClr val="1B04FA"/>
                  </a:solidFill>
                  <a:latin typeface="Arial" panose="020B0604020202020204" pitchFamily="34" charset="0"/>
                  <a:cs typeface="Arial" panose="020B0604020202020204" pitchFamily="34" charset="0"/>
                </a:rPr>
                <a:t>Tài chính</a:t>
              </a:r>
              <a:endParaRPr lang="en-US" sz="2000">
                <a:solidFill>
                  <a:srgbClr val="1B04FA"/>
                </a:solidFill>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xmlns="" id="{F3C35D7F-86FA-44D9-8691-8FBF846F1942}"/>
                </a:ext>
              </a:extLst>
            </p:cNvPr>
            <p:cNvPicPr>
              <a:picLocks noChangeAspect="1"/>
            </p:cNvPicPr>
            <p:nvPr/>
          </p:nvPicPr>
          <p:blipFill>
            <a:blip r:embed="rId6"/>
            <a:stretch>
              <a:fillRect/>
            </a:stretch>
          </p:blipFill>
          <p:spPr>
            <a:xfrm>
              <a:off x="3115146" y="3221173"/>
              <a:ext cx="2072943" cy="1426738"/>
            </a:xfrm>
            <a:prstGeom prst="rect">
              <a:avLst/>
            </a:prstGeom>
          </p:spPr>
        </p:pic>
      </p:grpSp>
    </p:spTree>
    <p:extLst>
      <p:ext uri="{BB962C8B-B14F-4D97-AF65-F5344CB8AC3E}">
        <p14:creationId xmlns:p14="http://schemas.microsoft.com/office/powerpoint/2010/main" val="255526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50C838E-9C1A-4C6B-8299-701002EEB1C7}"/>
              </a:ext>
            </a:extLst>
          </p:cNvPr>
          <p:cNvSpPr/>
          <p:nvPr/>
        </p:nvSpPr>
        <p:spPr>
          <a:xfrm>
            <a:off x="81776" y="0"/>
            <a:ext cx="6096000" cy="461665"/>
          </a:xfrm>
          <a:prstGeom prst="rect">
            <a:avLst/>
          </a:prstGeom>
        </p:spPr>
        <p:txBody>
          <a:bodyPr>
            <a:spAutoFit/>
          </a:bodyPr>
          <a:lstStyle/>
          <a:p>
            <a:r>
              <a:rPr lang="vi-VN" sz="2400">
                <a:solidFill>
                  <a:srgbClr val="00B050"/>
                </a:solidFill>
                <a:latin typeface="Arial" panose="020B0604020202020204" pitchFamily="34" charset="0"/>
                <a:cs typeface="Arial" panose="020B0604020202020204" pitchFamily="34" charset="0"/>
              </a:rPr>
              <a:t>*C</a:t>
            </a:r>
            <a:r>
              <a:rPr lang="en-US" sz="2400">
                <a:solidFill>
                  <a:srgbClr val="00B050"/>
                </a:solidFill>
                <a:latin typeface="Arial" panose="020B0604020202020204" pitchFamily="34" charset="0"/>
                <a:cs typeface="Arial" panose="020B0604020202020204" pitchFamily="34" charset="0"/>
              </a:rPr>
              <a:t>ác ngành kinh tế ở một số trung tâm:</a:t>
            </a:r>
          </a:p>
        </p:txBody>
      </p:sp>
      <p:grpSp>
        <p:nvGrpSpPr>
          <p:cNvPr id="4" name="Group 3">
            <a:extLst>
              <a:ext uri="{FF2B5EF4-FFF2-40B4-BE49-F238E27FC236}">
                <a16:creationId xmlns:a16="http://schemas.microsoft.com/office/drawing/2014/main" xmlns="" id="{D3D54C6A-5939-4F56-BA80-2322F57A4C01}"/>
              </a:ext>
            </a:extLst>
          </p:cNvPr>
          <p:cNvGrpSpPr/>
          <p:nvPr/>
        </p:nvGrpSpPr>
        <p:grpSpPr>
          <a:xfrm>
            <a:off x="5397191" y="401443"/>
            <a:ext cx="7037934" cy="6234033"/>
            <a:chOff x="5768898" y="1110257"/>
            <a:chExt cx="6599319" cy="5632247"/>
          </a:xfrm>
        </p:grpSpPr>
        <p:pic>
          <p:nvPicPr>
            <p:cNvPr id="5" name="Picture 4">
              <a:extLst>
                <a:ext uri="{FF2B5EF4-FFF2-40B4-BE49-F238E27FC236}">
                  <a16:creationId xmlns:a16="http://schemas.microsoft.com/office/drawing/2014/main" xmlns="" id="{3F8CD35E-2747-4DCA-A332-11103AA683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7718" y="1110257"/>
              <a:ext cx="6200775" cy="49968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16557F2E-2644-4ECF-9D21-96C77E92FD87}"/>
                </a:ext>
              </a:extLst>
            </p:cNvPr>
            <p:cNvSpPr txBox="1"/>
            <p:nvPr/>
          </p:nvSpPr>
          <p:spPr>
            <a:xfrm>
              <a:off x="5768898" y="6158565"/>
              <a:ext cx="6599319" cy="583939"/>
            </a:xfrm>
            <a:prstGeom prst="rect">
              <a:avLst/>
            </a:prstGeom>
            <a:noFill/>
          </p:spPr>
          <p:txBody>
            <a:bodyPr wrap="square" rtlCol="0">
              <a:spAutoFit/>
            </a:bodyPr>
            <a:lstStyle/>
            <a:p>
              <a:pPr algn="ctr"/>
              <a:r>
                <a:rPr lang="en-US">
                  <a:solidFill>
                    <a:srgbClr val="00B050"/>
                  </a:solidFill>
                  <a:latin typeface="Arial" panose="020B0604020202020204" pitchFamily="34" charset="0"/>
                  <a:cs typeface="Arial" panose="020B0604020202020204" pitchFamily="34" charset="0"/>
                </a:rPr>
                <a:t>Hình 15.3. Một số trung tâm kinh tế quan trọng của Bắc Mỹ, </a:t>
              </a:r>
              <a:endParaRPr lang="vi-VN">
                <a:solidFill>
                  <a:srgbClr val="00B050"/>
                </a:solidFill>
                <a:latin typeface="Arial" panose="020B0604020202020204" pitchFamily="34" charset="0"/>
                <a:cs typeface="Arial" panose="020B0604020202020204" pitchFamily="34" charset="0"/>
              </a:endParaRPr>
            </a:p>
            <a:p>
              <a:pPr algn="ctr"/>
              <a:r>
                <a:rPr lang="en-US">
                  <a:solidFill>
                    <a:srgbClr val="00B050"/>
                  </a:solidFill>
                  <a:latin typeface="Arial" panose="020B0604020202020204" pitchFamily="34" charset="0"/>
                  <a:cs typeface="Arial" panose="020B0604020202020204" pitchFamily="34" charset="0"/>
                </a:rPr>
                <a:t>năm 2020</a:t>
              </a:r>
              <a:endParaRPr lang="en-US" sz="1600">
                <a:solidFill>
                  <a:srgbClr val="00B050"/>
                </a:solidFill>
                <a:latin typeface="Arial" panose="020B0604020202020204" pitchFamily="34" charset="0"/>
                <a:cs typeface="Arial" panose="020B0604020202020204" pitchFamily="34" charset="0"/>
              </a:endParaRPr>
            </a:p>
          </p:txBody>
        </p:sp>
      </p:grpSp>
      <p:sp>
        <p:nvSpPr>
          <p:cNvPr id="7" name="Flowchart: Connector 6">
            <a:extLst>
              <a:ext uri="{FF2B5EF4-FFF2-40B4-BE49-F238E27FC236}">
                <a16:creationId xmlns:a16="http://schemas.microsoft.com/office/drawing/2014/main" xmlns="" id="{6E55E3A2-7E2F-4783-96DB-AE9AF3E23A99}"/>
              </a:ext>
            </a:extLst>
          </p:cNvPr>
          <p:cNvSpPr/>
          <p:nvPr/>
        </p:nvSpPr>
        <p:spPr>
          <a:xfrm>
            <a:off x="8118088" y="3144644"/>
            <a:ext cx="301084" cy="284355"/>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xmlns="" id="{44BE1B19-C06B-4A68-AC19-5978D55690DC}"/>
              </a:ext>
            </a:extLst>
          </p:cNvPr>
          <p:cNvSpPr/>
          <p:nvPr/>
        </p:nvSpPr>
        <p:spPr>
          <a:xfrm>
            <a:off x="7844459" y="4126156"/>
            <a:ext cx="240176" cy="284355"/>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xmlns="" id="{4BB4A677-E180-490B-A2DC-A7D50BED59E4}"/>
              </a:ext>
            </a:extLst>
          </p:cNvPr>
          <p:cNvGrpSpPr/>
          <p:nvPr/>
        </p:nvGrpSpPr>
        <p:grpSpPr>
          <a:xfrm>
            <a:off x="141741" y="1012523"/>
            <a:ext cx="2256060" cy="2196892"/>
            <a:chOff x="141741" y="1012523"/>
            <a:chExt cx="2256060" cy="2196892"/>
          </a:xfrm>
        </p:grpSpPr>
        <p:sp>
          <p:nvSpPr>
            <p:cNvPr id="20" name="Rectangle 19">
              <a:extLst>
                <a:ext uri="{FF2B5EF4-FFF2-40B4-BE49-F238E27FC236}">
                  <a16:creationId xmlns:a16="http://schemas.microsoft.com/office/drawing/2014/main" xmlns="" id="{15B60595-CF71-4629-8773-43CE978846B9}"/>
                </a:ext>
              </a:extLst>
            </p:cNvPr>
            <p:cNvSpPr/>
            <p:nvPr/>
          </p:nvSpPr>
          <p:spPr>
            <a:xfrm>
              <a:off x="701431" y="2747750"/>
              <a:ext cx="1621866" cy="461665"/>
            </a:xfrm>
            <a:prstGeom prst="rect">
              <a:avLst/>
            </a:prstGeom>
          </p:spPr>
          <p:txBody>
            <a:bodyPr wrap="square">
              <a:spAutoFit/>
            </a:bodyPr>
            <a:lstStyle/>
            <a:p>
              <a:r>
                <a:rPr lang="vi-VN" sz="2400">
                  <a:solidFill>
                    <a:srgbClr val="1B04FA"/>
                  </a:solidFill>
                  <a:latin typeface="Arial" panose="020B0604020202020204" pitchFamily="34" charset="0"/>
                  <a:cs typeface="Arial" panose="020B0604020202020204" pitchFamily="34" charset="0"/>
                </a:rPr>
                <a:t>Cơ khí</a:t>
              </a:r>
              <a:endParaRPr lang="en-US" sz="2400">
                <a:solidFill>
                  <a:srgbClr val="1B04FA"/>
                </a:solidFill>
                <a:latin typeface="Arial" panose="020B0604020202020204" pitchFamily="34" charset="0"/>
                <a:cs typeface="Arial" panose="020B0604020202020204" pitchFamily="34" charset="0"/>
              </a:endParaRPr>
            </a:p>
          </p:txBody>
        </p:sp>
        <p:pic>
          <p:nvPicPr>
            <p:cNvPr id="21" name="Picture 2" descr="Quản lý sản xuất cơ khí có những cách nào? | Cloudify">
              <a:extLst>
                <a:ext uri="{FF2B5EF4-FFF2-40B4-BE49-F238E27FC236}">
                  <a16:creationId xmlns:a16="http://schemas.microsoft.com/office/drawing/2014/main" xmlns="" id="{D0A9B5B8-73AD-4AB4-9EDE-D5EB3D06265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1741" y="1012523"/>
              <a:ext cx="2256060" cy="16920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xmlns="" id="{83B14EFF-50D1-48D1-91C7-93061604C8F7}"/>
              </a:ext>
            </a:extLst>
          </p:cNvPr>
          <p:cNvGrpSpPr/>
          <p:nvPr/>
        </p:nvGrpSpPr>
        <p:grpSpPr>
          <a:xfrm>
            <a:off x="241303" y="4922340"/>
            <a:ext cx="2542121" cy="1846274"/>
            <a:chOff x="3115146" y="3221173"/>
            <a:chExt cx="2542121" cy="1846274"/>
          </a:xfrm>
        </p:grpSpPr>
        <p:sp>
          <p:nvSpPr>
            <p:cNvPr id="23" name="Rectangle 22">
              <a:extLst>
                <a:ext uri="{FF2B5EF4-FFF2-40B4-BE49-F238E27FC236}">
                  <a16:creationId xmlns:a16="http://schemas.microsoft.com/office/drawing/2014/main" xmlns="" id="{FE244C73-F079-4619-A841-B3782C28C845}"/>
                </a:ext>
              </a:extLst>
            </p:cNvPr>
            <p:cNvSpPr/>
            <p:nvPr/>
          </p:nvSpPr>
          <p:spPr>
            <a:xfrm>
              <a:off x="3252440" y="4605782"/>
              <a:ext cx="2404827" cy="461665"/>
            </a:xfrm>
            <a:prstGeom prst="rect">
              <a:avLst/>
            </a:prstGeom>
          </p:spPr>
          <p:txBody>
            <a:bodyPr wrap="square">
              <a:spAutoFit/>
            </a:bodyPr>
            <a:lstStyle/>
            <a:p>
              <a:r>
                <a:rPr lang="vi-VN" sz="2400">
                  <a:solidFill>
                    <a:srgbClr val="1B04FA"/>
                  </a:solidFill>
                  <a:latin typeface="Arial" panose="020B0604020202020204" pitchFamily="34" charset="0"/>
                  <a:cs typeface="Arial" panose="020B0604020202020204" pitchFamily="34" charset="0"/>
                </a:rPr>
                <a:t>Tài chính</a:t>
              </a:r>
              <a:endParaRPr lang="en-US" sz="2400">
                <a:solidFill>
                  <a:srgbClr val="1B04FA"/>
                </a:solidFill>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xmlns="" id="{7D424F9A-9D85-42B4-900C-4587C3EE5303}"/>
                </a:ext>
              </a:extLst>
            </p:cNvPr>
            <p:cNvPicPr>
              <a:picLocks noChangeAspect="1"/>
            </p:cNvPicPr>
            <p:nvPr/>
          </p:nvPicPr>
          <p:blipFill>
            <a:blip r:embed="rId5"/>
            <a:stretch>
              <a:fillRect/>
            </a:stretch>
          </p:blipFill>
          <p:spPr>
            <a:xfrm>
              <a:off x="3115146" y="3221173"/>
              <a:ext cx="2072943" cy="1426738"/>
            </a:xfrm>
            <a:prstGeom prst="rect">
              <a:avLst/>
            </a:prstGeom>
          </p:spPr>
        </p:pic>
      </p:grpSp>
      <p:grpSp>
        <p:nvGrpSpPr>
          <p:cNvPr id="26" name="Group 25">
            <a:extLst>
              <a:ext uri="{FF2B5EF4-FFF2-40B4-BE49-F238E27FC236}">
                <a16:creationId xmlns:a16="http://schemas.microsoft.com/office/drawing/2014/main" xmlns="" id="{1410873A-4A92-41C8-96A3-CC0711730DCE}"/>
              </a:ext>
            </a:extLst>
          </p:cNvPr>
          <p:cNvGrpSpPr/>
          <p:nvPr/>
        </p:nvGrpSpPr>
        <p:grpSpPr>
          <a:xfrm>
            <a:off x="2397801" y="2432990"/>
            <a:ext cx="3105583" cy="2545106"/>
            <a:chOff x="2365150" y="750746"/>
            <a:chExt cx="3105583" cy="2545106"/>
          </a:xfrm>
        </p:grpSpPr>
        <p:pic>
          <p:nvPicPr>
            <p:cNvPr id="3" name="Picture 2">
              <a:extLst>
                <a:ext uri="{FF2B5EF4-FFF2-40B4-BE49-F238E27FC236}">
                  <a16:creationId xmlns:a16="http://schemas.microsoft.com/office/drawing/2014/main" xmlns="" id="{1DA614A2-9F2D-4823-829C-3EF21876EF71}"/>
                </a:ext>
              </a:extLst>
            </p:cNvPr>
            <p:cNvPicPr>
              <a:picLocks noChangeAspect="1"/>
            </p:cNvPicPr>
            <p:nvPr/>
          </p:nvPicPr>
          <p:blipFill>
            <a:blip r:embed="rId6"/>
            <a:stretch>
              <a:fillRect/>
            </a:stretch>
          </p:blipFill>
          <p:spPr>
            <a:xfrm>
              <a:off x="2365150" y="750746"/>
              <a:ext cx="3105583" cy="2191056"/>
            </a:xfrm>
            <a:prstGeom prst="rect">
              <a:avLst/>
            </a:prstGeom>
          </p:spPr>
        </p:pic>
        <p:sp>
          <p:nvSpPr>
            <p:cNvPr id="25" name="TextBox 24">
              <a:extLst>
                <a:ext uri="{FF2B5EF4-FFF2-40B4-BE49-F238E27FC236}">
                  <a16:creationId xmlns:a16="http://schemas.microsoft.com/office/drawing/2014/main" xmlns="" id="{9EA9FDA2-AC08-4045-B09C-C24E65C2D38D}"/>
                </a:ext>
              </a:extLst>
            </p:cNvPr>
            <p:cNvSpPr txBox="1"/>
            <p:nvPr/>
          </p:nvSpPr>
          <p:spPr>
            <a:xfrm>
              <a:off x="2562982" y="2895742"/>
              <a:ext cx="2644954" cy="400110"/>
            </a:xfrm>
            <a:prstGeom prst="rect">
              <a:avLst/>
            </a:prstGeom>
            <a:noFill/>
          </p:spPr>
          <p:txBody>
            <a:bodyPr wrap="square" rtlCol="0">
              <a:spAutoFit/>
            </a:bodyPr>
            <a:lstStyle/>
            <a:p>
              <a:r>
                <a:rPr lang="vi-VN" sz="2000">
                  <a:solidFill>
                    <a:srgbClr val="1B04FA"/>
                  </a:solidFill>
                </a:rPr>
                <a:t>Nghiên cứu khoa học</a:t>
              </a:r>
              <a:endParaRPr lang="en-US" sz="2000">
                <a:solidFill>
                  <a:srgbClr val="1B04FA"/>
                </a:solidFill>
              </a:endParaRPr>
            </a:p>
          </p:txBody>
        </p:sp>
      </p:grpSp>
    </p:spTree>
    <p:extLst>
      <p:ext uri="{BB962C8B-B14F-4D97-AF65-F5344CB8AC3E}">
        <p14:creationId xmlns:p14="http://schemas.microsoft.com/office/powerpoint/2010/main" val="413790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50C838E-9C1A-4C6B-8299-701002EEB1C7}"/>
              </a:ext>
            </a:extLst>
          </p:cNvPr>
          <p:cNvSpPr/>
          <p:nvPr/>
        </p:nvSpPr>
        <p:spPr>
          <a:xfrm>
            <a:off x="81776" y="0"/>
            <a:ext cx="6096000" cy="461665"/>
          </a:xfrm>
          <a:prstGeom prst="rect">
            <a:avLst/>
          </a:prstGeom>
        </p:spPr>
        <p:txBody>
          <a:bodyPr>
            <a:spAutoFit/>
          </a:bodyPr>
          <a:lstStyle/>
          <a:p>
            <a:r>
              <a:rPr lang="vi-VN" sz="2400">
                <a:solidFill>
                  <a:srgbClr val="00B050"/>
                </a:solidFill>
                <a:latin typeface="Arial" panose="020B0604020202020204" pitchFamily="34" charset="0"/>
                <a:cs typeface="Arial" panose="020B0604020202020204" pitchFamily="34" charset="0"/>
              </a:rPr>
              <a:t>*C</a:t>
            </a:r>
            <a:r>
              <a:rPr lang="en-US" sz="2400">
                <a:solidFill>
                  <a:srgbClr val="00B050"/>
                </a:solidFill>
                <a:latin typeface="Arial" panose="020B0604020202020204" pitchFamily="34" charset="0"/>
                <a:cs typeface="Arial" panose="020B0604020202020204" pitchFamily="34" charset="0"/>
              </a:rPr>
              <a:t>ác ngành kinh tế ở một số trung tâm:</a:t>
            </a:r>
          </a:p>
        </p:txBody>
      </p:sp>
      <p:grpSp>
        <p:nvGrpSpPr>
          <p:cNvPr id="4" name="Group 3">
            <a:extLst>
              <a:ext uri="{FF2B5EF4-FFF2-40B4-BE49-F238E27FC236}">
                <a16:creationId xmlns:a16="http://schemas.microsoft.com/office/drawing/2014/main" xmlns="" id="{D3D54C6A-5939-4F56-BA80-2322F57A4C01}"/>
              </a:ext>
            </a:extLst>
          </p:cNvPr>
          <p:cNvGrpSpPr/>
          <p:nvPr/>
        </p:nvGrpSpPr>
        <p:grpSpPr>
          <a:xfrm>
            <a:off x="5397191" y="401443"/>
            <a:ext cx="7037934" cy="6234033"/>
            <a:chOff x="5768898" y="1110257"/>
            <a:chExt cx="6599319" cy="5632247"/>
          </a:xfrm>
        </p:grpSpPr>
        <p:pic>
          <p:nvPicPr>
            <p:cNvPr id="5" name="Picture 4">
              <a:extLst>
                <a:ext uri="{FF2B5EF4-FFF2-40B4-BE49-F238E27FC236}">
                  <a16:creationId xmlns:a16="http://schemas.microsoft.com/office/drawing/2014/main" xmlns="" id="{3F8CD35E-2747-4DCA-A332-11103AA683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7718" y="1110257"/>
              <a:ext cx="6200775" cy="49968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16557F2E-2644-4ECF-9D21-96C77E92FD87}"/>
                </a:ext>
              </a:extLst>
            </p:cNvPr>
            <p:cNvSpPr txBox="1"/>
            <p:nvPr/>
          </p:nvSpPr>
          <p:spPr>
            <a:xfrm>
              <a:off x="5768898" y="6158565"/>
              <a:ext cx="6599319" cy="583939"/>
            </a:xfrm>
            <a:prstGeom prst="rect">
              <a:avLst/>
            </a:prstGeom>
            <a:noFill/>
          </p:spPr>
          <p:txBody>
            <a:bodyPr wrap="square" rtlCol="0">
              <a:spAutoFit/>
            </a:bodyPr>
            <a:lstStyle/>
            <a:p>
              <a:pPr algn="ctr"/>
              <a:r>
                <a:rPr lang="en-US">
                  <a:solidFill>
                    <a:srgbClr val="00B050"/>
                  </a:solidFill>
                  <a:latin typeface="Arial" panose="020B0604020202020204" pitchFamily="34" charset="0"/>
                  <a:cs typeface="Arial" panose="020B0604020202020204" pitchFamily="34" charset="0"/>
                </a:rPr>
                <a:t>Hình 15.3. Một số trung tâm kinh tế quan trọng của Bắc Mỹ, </a:t>
              </a:r>
              <a:endParaRPr lang="vi-VN">
                <a:solidFill>
                  <a:srgbClr val="00B050"/>
                </a:solidFill>
                <a:latin typeface="Arial" panose="020B0604020202020204" pitchFamily="34" charset="0"/>
                <a:cs typeface="Arial" panose="020B0604020202020204" pitchFamily="34" charset="0"/>
              </a:endParaRPr>
            </a:p>
            <a:p>
              <a:pPr algn="ctr"/>
              <a:r>
                <a:rPr lang="en-US">
                  <a:solidFill>
                    <a:srgbClr val="00B050"/>
                  </a:solidFill>
                  <a:latin typeface="Arial" panose="020B0604020202020204" pitchFamily="34" charset="0"/>
                  <a:cs typeface="Arial" panose="020B0604020202020204" pitchFamily="34" charset="0"/>
                </a:rPr>
                <a:t>năm 2020</a:t>
              </a:r>
              <a:endParaRPr lang="en-US" sz="1600">
                <a:solidFill>
                  <a:srgbClr val="00B050"/>
                </a:solidFill>
                <a:latin typeface="Arial" panose="020B0604020202020204" pitchFamily="34" charset="0"/>
                <a:cs typeface="Arial" panose="020B0604020202020204" pitchFamily="34" charset="0"/>
              </a:endParaRPr>
            </a:p>
          </p:txBody>
        </p:sp>
      </p:grpSp>
      <p:sp>
        <p:nvSpPr>
          <p:cNvPr id="7" name="Flowchart: Connector 6">
            <a:extLst>
              <a:ext uri="{FF2B5EF4-FFF2-40B4-BE49-F238E27FC236}">
                <a16:creationId xmlns:a16="http://schemas.microsoft.com/office/drawing/2014/main" xmlns="" id="{6E55E3A2-7E2F-4783-96DB-AE9AF3E23A99}"/>
              </a:ext>
            </a:extLst>
          </p:cNvPr>
          <p:cNvSpPr/>
          <p:nvPr/>
        </p:nvSpPr>
        <p:spPr>
          <a:xfrm>
            <a:off x="7964547" y="4467516"/>
            <a:ext cx="387716" cy="427869"/>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xmlns="" id="{44BE1B19-C06B-4A68-AC19-5978D55690DC}"/>
              </a:ext>
            </a:extLst>
          </p:cNvPr>
          <p:cNvSpPr/>
          <p:nvPr/>
        </p:nvSpPr>
        <p:spPr>
          <a:xfrm>
            <a:off x="7844459" y="4126156"/>
            <a:ext cx="240176" cy="284355"/>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E7FE5E36-7866-4296-88CA-F197DEB13A46}"/>
              </a:ext>
            </a:extLst>
          </p:cNvPr>
          <p:cNvSpPr/>
          <p:nvPr/>
        </p:nvSpPr>
        <p:spPr>
          <a:xfrm>
            <a:off x="416363" y="1118451"/>
            <a:ext cx="4389080" cy="3539430"/>
          </a:xfrm>
          <a:prstGeom prst="rect">
            <a:avLst/>
          </a:prstGeom>
        </p:spPr>
        <p:txBody>
          <a:bodyPr wrap="square">
            <a:spAutoFit/>
          </a:bodyPr>
          <a:lstStyle/>
          <a:p>
            <a:r>
              <a:rPr lang="vi-VN" sz="2800">
                <a:solidFill>
                  <a:srgbClr val="1B04FA"/>
                </a:solidFill>
              </a:rPr>
              <a:t>+ Lốt-an-giơ-lét: </a:t>
            </a:r>
            <a:endParaRPr lang="en-US" sz="2800">
              <a:solidFill>
                <a:srgbClr val="1B04FA"/>
              </a:solidFill>
            </a:endParaRPr>
          </a:p>
          <a:p>
            <a:r>
              <a:rPr lang="vi-VN" sz="2800">
                <a:solidFill>
                  <a:srgbClr val="1B04FA"/>
                </a:solidFill>
              </a:rPr>
              <a:t>+ Niu-Oóc:.</a:t>
            </a:r>
          </a:p>
          <a:p>
            <a:r>
              <a:rPr lang="vi-VN" sz="2800">
                <a:solidFill>
                  <a:srgbClr val="1B04FA"/>
                </a:solidFill>
              </a:rPr>
              <a:t>+ Oa-sinh-tơn: </a:t>
            </a:r>
            <a:endParaRPr lang="en-US" sz="2800">
              <a:solidFill>
                <a:srgbClr val="1B04FA"/>
              </a:solidFill>
            </a:endParaRPr>
          </a:p>
          <a:p>
            <a:r>
              <a:rPr lang="vi-VN" sz="2800">
                <a:solidFill>
                  <a:srgbClr val="1B04FA"/>
                </a:solidFill>
              </a:rPr>
              <a:t>+ Tô-rôn-tô: </a:t>
            </a:r>
            <a:endParaRPr lang="en-US" sz="2800">
              <a:solidFill>
                <a:srgbClr val="1B04FA"/>
              </a:solidFill>
            </a:endParaRPr>
          </a:p>
          <a:p>
            <a:r>
              <a:rPr lang="vi-VN" sz="2800">
                <a:solidFill>
                  <a:srgbClr val="1B04FA"/>
                </a:solidFill>
              </a:rPr>
              <a:t>+ Môn-trê-an:.</a:t>
            </a:r>
          </a:p>
          <a:p>
            <a:r>
              <a:rPr lang="vi-VN" sz="2800">
                <a:solidFill>
                  <a:srgbClr val="1B04FA"/>
                </a:solidFill>
              </a:rPr>
              <a:t>+ Si-ca-gô:</a:t>
            </a:r>
          </a:p>
          <a:p>
            <a:r>
              <a:rPr lang="vi-VN" sz="2800">
                <a:solidFill>
                  <a:srgbClr val="1B04FA"/>
                </a:solidFill>
              </a:rPr>
              <a:t>+Hau-xtơn: </a:t>
            </a:r>
            <a:endParaRPr lang="en-US" sz="2800">
              <a:solidFill>
                <a:srgbClr val="1B04FA"/>
              </a:solidFill>
            </a:endParaRPr>
          </a:p>
          <a:p>
            <a:r>
              <a:rPr lang="vi-VN" sz="2800">
                <a:solidFill>
                  <a:srgbClr val="1B04FA"/>
                </a:solidFill>
              </a:rPr>
              <a:t>+</a:t>
            </a:r>
            <a:r>
              <a:rPr lang="en-US" sz="2800">
                <a:solidFill>
                  <a:srgbClr val="1B04FA"/>
                </a:solidFill>
              </a:rPr>
              <a:t> Niu Oóc-lin</a:t>
            </a:r>
            <a:r>
              <a:rPr lang="vi-VN" sz="2800">
                <a:solidFill>
                  <a:srgbClr val="1B04FA"/>
                </a:solidFill>
              </a:rPr>
              <a:t> :</a:t>
            </a:r>
            <a:endParaRPr lang="en-US"/>
          </a:p>
        </p:txBody>
      </p:sp>
      <p:sp>
        <p:nvSpPr>
          <p:cNvPr id="27" name="Flowchart: Connector 26">
            <a:extLst>
              <a:ext uri="{FF2B5EF4-FFF2-40B4-BE49-F238E27FC236}">
                <a16:creationId xmlns:a16="http://schemas.microsoft.com/office/drawing/2014/main" xmlns="" id="{3D321D3C-2B25-4F4B-92A5-B7C09F06EC2A}"/>
              </a:ext>
            </a:extLst>
          </p:cNvPr>
          <p:cNvSpPr/>
          <p:nvPr/>
        </p:nvSpPr>
        <p:spPr>
          <a:xfrm>
            <a:off x="10882450" y="3912221"/>
            <a:ext cx="387716" cy="427869"/>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xmlns="" id="{129DCB4E-EDB5-4117-B3E4-4B80A204A7BA}"/>
              </a:ext>
            </a:extLst>
          </p:cNvPr>
          <p:cNvSpPr/>
          <p:nvPr/>
        </p:nvSpPr>
        <p:spPr>
          <a:xfrm>
            <a:off x="10809893" y="3527813"/>
            <a:ext cx="352340" cy="338554"/>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xmlns="" id="{044854C8-F08A-45DB-B55E-A6E7019F0449}"/>
              </a:ext>
            </a:extLst>
          </p:cNvPr>
          <p:cNvSpPr/>
          <p:nvPr/>
        </p:nvSpPr>
        <p:spPr>
          <a:xfrm>
            <a:off x="10030168" y="4047441"/>
            <a:ext cx="294710" cy="292649"/>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a:extLst>
              <a:ext uri="{FF2B5EF4-FFF2-40B4-BE49-F238E27FC236}">
                <a16:creationId xmlns:a16="http://schemas.microsoft.com/office/drawing/2014/main" xmlns="" id="{E3272A17-1ECC-420E-B9DF-552F03EB1F53}"/>
              </a:ext>
            </a:extLst>
          </p:cNvPr>
          <p:cNvSpPr/>
          <p:nvPr/>
        </p:nvSpPr>
        <p:spPr>
          <a:xfrm>
            <a:off x="8739988" y="2888166"/>
            <a:ext cx="259046" cy="264088"/>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a:extLst>
              <a:ext uri="{FF2B5EF4-FFF2-40B4-BE49-F238E27FC236}">
                <a16:creationId xmlns:a16="http://schemas.microsoft.com/office/drawing/2014/main" xmlns="" id="{F520DB2A-AE56-44FF-994B-84331FE8DACB}"/>
              </a:ext>
            </a:extLst>
          </p:cNvPr>
          <p:cNvSpPr/>
          <p:nvPr/>
        </p:nvSpPr>
        <p:spPr>
          <a:xfrm>
            <a:off x="9545296" y="5142585"/>
            <a:ext cx="323533" cy="299210"/>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a:extLst>
              <a:ext uri="{FF2B5EF4-FFF2-40B4-BE49-F238E27FC236}">
                <a16:creationId xmlns:a16="http://schemas.microsoft.com/office/drawing/2014/main" xmlns="" id="{B961F72C-6ED3-454B-8C0D-36D1B01D2C0C}"/>
              </a:ext>
            </a:extLst>
          </p:cNvPr>
          <p:cNvSpPr/>
          <p:nvPr/>
        </p:nvSpPr>
        <p:spPr>
          <a:xfrm>
            <a:off x="8563818" y="3056128"/>
            <a:ext cx="259046" cy="264088"/>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a:extLst>
              <a:ext uri="{FF2B5EF4-FFF2-40B4-BE49-F238E27FC236}">
                <a16:creationId xmlns:a16="http://schemas.microsoft.com/office/drawing/2014/main" xmlns="" id="{8DCE8A50-416F-4573-A130-3BD10B0C7728}"/>
              </a:ext>
            </a:extLst>
          </p:cNvPr>
          <p:cNvSpPr/>
          <p:nvPr/>
        </p:nvSpPr>
        <p:spPr>
          <a:xfrm>
            <a:off x="10324878" y="3876125"/>
            <a:ext cx="294710" cy="292649"/>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942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barn(inVertical)">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arn(inVertical)">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barn(inVertical)">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barn(inVertical)">
                                      <p:cBhvr>
                                        <p:cTn id="4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p:bldP spid="27" grpId="0" animBg="1"/>
      <p:bldP spid="28" grpId="0" animBg="1"/>
      <p:bldP spid="29" grpId="0" animBg="1"/>
      <p:bldP spid="30" grpId="0" animBg="1"/>
      <p:bldP spid="31" grpId="0" animBg="1"/>
      <p:bldP spid="32" grpId="0" animBg="1"/>
      <p:bldP spid="3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E6366295-1310-49C7-AAD9-BA58D6139EAE}"/>
              </a:ext>
            </a:extLst>
          </p:cNvPr>
          <p:cNvGrpSpPr/>
          <p:nvPr/>
        </p:nvGrpSpPr>
        <p:grpSpPr>
          <a:xfrm>
            <a:off x="205448" y="53104"/>
            <a:ext cx="8082981" cy="872949"/>
            <a:chOff x="1133366" y="2220084"/>
            <a:chExt cx="5681780" cy="914400"/>
          </a:xfrm>
          <a:solidFill>
            <a:schemeClr val="accent4">
              <a:lumMod val="20000"/>
              <a:lumOff val="80000"/>
            </a:schemeClr>
          </a:solidFill>
        </p:grpSpPr>
        <p:sp>
          <p:nvSpPr>
            <p:cNvPr id="3" name="Arrow: Pentagon 2">
              <a:extLst>
                <a:ext uri="{FF2B5EF4-FFF2-40B4-BE49-F238E27FC236}">
                  <a16:creationId xmlns:a16="http://schemas.microsoft.com/office/drawing/2014/main" xmlns="" id="{F2ACD8CD-7259-4AD0-B290-78D69F783808}"/>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3C32D546-ADB8-4740-BB3D-DECDEA5CF802}"/>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6367D5B9-0A50-4F5A-B08F-E968C7BC4A42}"/>
              </a:ext>
            </a:extLst>
          </p:cNvPr>
          <p:cNvSpPr txBox="1"/>
          <p:nvPr/>
        </p:nvSpPr>
        <p:spPr>
          <a:xfrm>
            <a:off x="1397580" y="211488"/>
            <a:ext cx="6392242"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Một số trung tâm kinh tế của Bắc Mỹ</a:t>
            </a:r>
            <a:endParaRPr lang="en-US" sz="28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xmlns="" id="{DE1945EE-218C-4A27-A120-C98CAD3C6743}"/>
              </a:ext>
            </a:extLst>
          </p:cNvPr>
          <p:cNvSpPr/>
          <p:nvPr/>
        </p:nvSpPr>
        <p:spPr>
          <a:xfrm>
            <a:off x="95628" y="50180"/>
            <a:ext cx="1301952" cy="872949"/>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latin typeface="Arial" pitchFamily="34" charset="0"/>
                <a:cs typeface="Arial" pitchFamily="34" charset="0"/>
              </a:rPr>
              <a:t>2</a:t>
            </a:r>
            <a:endParaRPr lang="en-US" sz="4000" b="1">
              <a:latin typeface="Arial" pitchFamily="34" charset="0"/>
              <a:cs typeface="Arial" pitchFamily="34" charset="0"/>
            </a:endParaRPr>
          </a:p>
        </p:txBody>
      </p:sp>
      <p:sp>
        <p:nvSpPr>
          <p:cNvPr id="7" name="Isosceles Triangle 6">
            <a:extLst>
              <a:ext uri="{FF2B5EF4-FFF2-40B4-BE49-F238E27FC236}">
                <a16:creationId xmlns:a16="http://schemas.microsoft.com/office/drawing/2014/main" xmlns="" id="{74D65301-D649-452D-811B-18AE12B69FE4}"/>
              </a:ext>
            </a:extLst>
          </p:cNvPr>
          <p:cNvSpPr/>
          <p:nvPr/>
        </p:nvSpPr>
        <p:spPr>
          <a:xfrm rot="5400000">
            <a:off x="1086360" y="357553"/>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BF0F98EC-C7A0-4A6C-A031-C73101622293}"/>
              </a:ext>
            </a:extLst>
          </p:cNvPr>
          <p:cNvSpPr/>
          <p:nvPr/>
        </p:nvSpPr>
        <p:spPr>
          <a:xfrm>
            <a:off x="205448" y="1297430"/>
            <a:ext cx="11351940" cy="3816429"/>
          </a:xfrm>
          <a:prstGeom prst="rect">
            <a:avLst/>
          </a:prstGeom>
        </p:spPr>
        <p:txBody>
          <a:bodyPr wrap="square">
            <a:spAutoFit/>
          </a:bodyPr>
          <a:lstStyle/>
          <a:p>
            <a:pPr algn="just"/>
            <a:r>
              <a:rPr lang="vi-VN" sz="3200">
                <a:solidFill>
                  <a:srgbClr val="1B04FA"/>
                </a:solidFill>
                <a:latin typeface="Arial" panose="020B0604020202020204" pitchFamily="34" charset="0"/>
                <a:cs typeface="Arial" panose="020B0604020202020204" pitchFamily="34" charset="0"/>
              </a:rPr>
              <a:t>Các trung tâm kinh tế quan trọng ở Bắc Mỹ:</a:t>
            </a:r>
          </a:p>
          <a:p>
            <a:pPr algn="just"/>
            <a:r>
              <a:rPr lang="vi-VN" sz="3200">
                <a:solidFill>
                  <a:srgbClr val="1B04FA"/>
                </a:solidFill>
                <a:latin typeface="Arial" panose="020B0604020202020204" pitchFamily="34" charset="0"/>
                <a:cs typeface="Arial" panose="020B0604020202020204" pitchFamily="34" charset="0"/>
              </a:rPr>
              <a:t>+ Khu vực phía tây ven biển Thái Bình Dương: Van-cu-vơ, Xit-tơn, Xan Phran-xi-xcô, Lốt An-giơ-let, Lat Vê-gat.</a:t>
            </a:r>
          </a:p>
          <a:p>
            <a:pPr algn="just"/>
            <a:r>
              <a:rPr lang="vi-VN" sz="3200">
                <a:solidFill>
                  <a:srgbClr val="1B04FA"/>
                </a:solidFill>
                <a:latin typeface="Arial" panose="020B0604020202020204" pitchFamily="34" charset="0"/>
                <a:cs typeface="Arial" panose="020B0604020202020204" pitchFamily="34" charset="0"/>
              </a:rPr>
              <a:t>+ Khu vực phía Bắc: Et-mơn-tơn, Can-ga-ri.</a:t>
            </a:r>
          </a:p>
          <a:p>
            <a:pPr algn="just"/>
            <a:r>
              <a:rPr lang="vi-VN" sz="3200">
                <a:solidFill>
                  <a:srgbClr val="1B04FA"/>
                </a:solidFill>
                <a:latin typeface="Arial" panose="020B0604020202020204" pitchFamily="34" charset="0"/>
                <a:cs typeface="Arial" panose="020B0604020202020204" pitchFamily="34" charset="0"/>
              </a:rPr>
              <a:t>+ Khu vực phía đông ven biển Đại Tây Dương: Niu-Oóc, Tô-rôn-tô, Môn-trê-an, Si-ca-gô, Bô-xtơn, Đi-tơ-roi.</a:t>
            </a:r>
          </a:p>
          <a:p>
            <a:pPr algn="just"/>
            <a:r>
              <a:rPr lang="vi-VN" sz="3200">
                <a:solidFill>
                  <a:srgbClr val="1B04FA"/>
                </a:solidFill>
                <a:latin typeface="Arial" panose="020B0604020202020204" pitchFamily="34" charset="0"/>
                <a:cs typeface="Arial" panose="020B0604020202020204" pitchFamily="34" charset="0"/>
              </a:rPr>
              <a:t>+ Khu vực phía Nam: Hiu-xtơn.</a:t>
            </a:r>
          </a:p>
          <a:p>
            <a:endParaRPr lang="en-US">
              <a:solidFill>
                <a:srgbClr val="1B04FA"/>
              </a:solidFill>
            </a:endParaRPr>
          </a:p>
        </p:txBody>
      </p:sp>
      <p:pic>
        <p:nvPicPr>
          <p:cNvPr id="9" name="Picture 8" descr="book9">
            <a:extLst>
              <a:ext uri="{FF2B5EF4-FFF2-40B4-BE49-F238E27FC236}">
                <a16:creationId xmlns:a16="http://schemas.microsoft.com/office/drawing/2014/main" xmlns="" id="{1B8C39F1-596F-408E-ACC9-761580FD408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925591" y="424482"/>
            <a:ext cx="1269742" cy="8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664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xmlns="" id="{0CEB9080-D9D4-4E82-86F3-C3C77DAE7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xmlns=""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EAAF909-09B6-4F77-A107-4E80ACD6B788}"/>
              </a:ext>
            </a:extLst>
          </p:cNvPr>
          <p:cNvSpPr txBox="1"/>
          <p:nvPr/>
        </p:nvSpPr>
        <p:spPr>
          <a:xfrm>
            <a:off x="314083" y="1770528"/>
            <a:ext cx="11241813" cy="1200329"/>
          </a:xfrm>
          <a:prstGeom prst="rect">
            <a:avLst/>
          </a:prstGeom>
          <a:noFill/>
          <a:ln>
            <a:solidFill>
              <a:srgbClr val="0070C0"/>
            </a:solidFill>
            <a:prstDash val="sysDash"/>
          </a:ln>
        </p:spPr>
        <p:txBody>
          <a:bodyPr wrap="square" rtlCol="0">
            <a:spAutoFit/>
          </a:bodyPr>
          <a:lstStyle/>
          <a:p>
            <a:pPr algn="ctr"/>
            <a:r>
              <a:rPr lang="vi-VN" sz="3600">
                <a:solidFill>
                  <a:srgbClr val="FF0066"/>
                </a:solidFill>
              </a:rPr>
              <a:t>Vì sao các hoạt động kinh tế ở Bắc Mỹ có hiệu quả cao về kinh tế và môi trường.</a:t>
            </a:r>
            <a:endParaRPr lang="en-US" sz="3600" dirty="0">
              <a:solidFill>
                <a:srgbClr val="FF0066"/>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xmlns="" id="{4230B021-2B94-48E6-A7EA-0D9C0115F5E3}"/>
              </a:ext>
            </a:extLst>
          </p:cNvPr>
          <p:cNvSpPr/>
          <p:nvPr/>
        </p:nvSpPr>
        <p:spPr>
          <a:xfrm>
            <a:off x="3331608" y="268761"/>
            <a:ext cx="5799140" cy="108296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F041EB5C-3C41-4809-BC11-88DC0043499C}"/>
              </a:ext>
            </a:extLst>
          </p:cNvPr>
          <p:cNvSpPr txBox="1"/>
          <p:nvPr/>
        </p:nvSpPr>
        <p:spPr>
          <a:xfrm>
            <a:off x="3490193" y="460986"/>
            <a:ext cx="7589520" cy="707886"/>
          </a:xfrm>
          <a:prstGeom prst="rect">
            <a:avLst/>
          </a:prstGeom>
          <a:noFill/>
        </p:spPr>
        <p:txBody>
          <a:bodyPr wrap="square" rtlCol="0">
            <a:spAutoFit/>
          </a:bodyPr>
          <a:lstStyle/>
          <a:p>
            <a:r>
              <a:rPr lang="en-US" sz="4000" b="1">
                <a:solidFill>
                  <a:srgbClr val="FFFF00"/>
                </a:solidFill>
                <a:latin typeface="Arial" panose="020B0604020202020204" pitchFamily="34" charset="0"/>
                <a:cs typeface="Arial" panose="020B0604020202020204" pitchFamily="34" charset="0"/>
              </a:rPr>
              <a:t>THỬ THÁCH CHO EM</a:t>
            </a:r>
          </a:p>
        </p:txBody>
      </p:sp>
      <p:sp>
        <p:nvSpPr>
          <p:cNvPr id="2" name="Rectangle 1">
            <a:extLst>
              <a:ext uri="{FF2B5EF4-FFF2-40B4-BE49-F238E27FC236}">
                <a16:creationId xmlns:a16="http://schemas.microsoft.com/office/drawing/2014/main" xmlns="" id="{50F85D17-6A60-4BE7-848F-0080AE579C22}"/>
              </a:ext>
            </a:extLst>
          </p:cNvPr>
          <p:cNvSpPr/>
          <p:nvPr/>
        </p:nvSpPr>
        <p:spPr>
          <a:xfrm>
            <a:off x="420711" y="3067387"/>
            <a:ext cx="11028556" cy="2677656"/>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Con người có những phương thức hợp lí trong khai thác tài nguyên (đất, nước, khoáng sản, sinh vật và rừng), từ đó kinh tế Bắc Mỹ phát triển, trở thành khu vực kinh tế lớn và hiện đại hàng đầu thế giới.</a:t>
            </a:r>
          </a:p>
          <a:p>
            <a:pPr algn="just"/>
            <a:r>
              <a:rPr lang="vi-VN" sz="2800">
                <a:solidFill>
                  <a:srgbClr val="1B04FA"/>
                </a:solidFill>
                <a:latin typeface="Arial" panose="020B0604020202020204" pitchFamily="34" charset="0"/>
                <a:cs typeface="Arial" panose="020B0604020202020204" pitchFamily="34" charset="0"/>
              </a:rPr>
              <a:t>- Bên cạnh việc khai thác, con người đi liền với bảo vệ tự nhiên, bảo vệ môi trường nhằm mục tiêu phát triển bền vững.</a:t>
            </a:r>
            <a:endParaRPr lang="en-US" sz="2800">
              <a:solidFill>
                <a:srgbClr val="1B04F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649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17FD781-E026-4842-9A08-6B8F287C2960}"/>
              </a:ext>
            </a:extLst>
          </p:cNvPr>
          <p:cNvSpPr txBox="1"/>
          <p:nvPr/>
        </p:nvSpPr>
        <p:spPr>
          <a:xfrm>
            <a:off x="543339" y="1151593"/>
            <a:ext cx="11105322" cy="1754326"/>
          </a:xfrm>
          <a:prstGeom prst="rect">
            <a:avLst/>
          </a:prstGeom>
          <a:noFill/>
          <a:ln>
            <a:solidFill>
              <a:srgbClr val="00B050"/>
            </a:solidFill>
            <a:prstDash val="sysDash"/>
          </a:ln>
        </p:spPr>
        <p:txBody>
          <a:bodyPr wrap="square" rtlCol="0">
            <a:spAutoFit/>
          </a:bodyPr>
          <a:lstStyle/>
          <a:p>
            <a:pPr algn="ctr"/>
            <a:r>
              <a:rPr lang="vi-VN" sz="3600">
                <a:solidFill>
                  <a:srgbClr val="1B04FA"/>
                </a:solidFill>
              </a:rPr>
              <a:t>Em hãy tìm hiểu thông tin và giới thiệu với các bạn về một hoạt động sản xuất theo hướng phát triển bền vững ở Bắc Mỹ.</a:t>
            </a:r>
            <a:endParaRPr lang="en-US" sz="3200">
              <a:solidFill>
                <a:srgbClr val="1B04FA"/>
              </a:solidFill>
              <a:latin typeface="Arial" panose="020B0604020202020204" pitchFamily="34" charset="0"/>
              <a:cs typeface="Arial" panose="020B0604020202020204" pitchFamily="34" charset="0"/>
            </a:endParaRPr>
          </a:p>
        </p:txBody>
      </p:sp>
      <p:pic>
        <p:nvPicPr>
          <p:cNvPr id="8" name="Picture 7" descr="A picture containing text&#10;&#10;Description automatically generated">
            <a:extLst>
              <a:ext uri="{FF2B5EF4-FFF2-40B4-BE49-F238E27FC236}">
                <a16:creationId xmlns:a16="http://schemas.microsoft.com/office/drawing/2014/main" xmlns="" id="{1C0E14F9-A934-40C9-A966-234C3A14C8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600" t="8748" r="11440" b="18501"/>
          <a:stretch/>
        </p:blipFill>
        <p:spPr>
          <a:xfrm>
            <a:off x="1480857" y="69505"/>
            <a:ext cx="805716" cy="943537"/>
          </a:xfrm>
          <a:prstGeom prst="rect">
            <a:avLst/>
          </a:prstGeom>
        </p:spPr>
      </p:pic>
      <p:sp>
        <p:nvSpPr>
          <p:cNvPr id="9" name="Rectangle 8">
            <a:extLst>
              <a:ext uri="{FF2B5EF4-FFF2-40B4-BE49-F238E27FC236}">
                <a16:creationId xmlns:a16="http://schemas.microsoft.com/office/drawing/2014/main" xmlns="" id="{9165D76C-FE58-4B06-82CD-13E9265A4312}"/>
              </a:ext>
            </a:extLst>
          </p:cNvPr>
          <p:cNvSpPr/>
          <p:nvPr/>
        </p:nvSpPr>
        <p:spPr>
          <a:xfrm>
            <a:off x="6402261" y="2963545"/>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Viết đoạn văn ngắn</a:t>
            </a:r>
          </a:p>
        </p:txBody>
      </p:sp>
      <p:sp>
        <p:nvSpPr>
          <p:cNvPr id="10" name="Rectangle 9">
            <a:extLst>
              <a:ext uri="{FF2B5EF4-FFF2-40B4-BE49-F238E27FC236}">
                <a16:creationId xmlns:a16="http://schemas.microsoft.com/office/drawing/2014/main" xmlns="" id="{E5DDC94A-B737-438F-B1AD-2E47631CAF6F}"/>
              </a:ext>
            </a:extLst>
          </p:cNvPr>
          <p:cNvSpPr/>
          <p:nvPr/>
        </p:nvSpPr>
        <p:spPr>
          <a:xfrm>
            <a:off x="6402261" y="3548320"/>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Làm Video</a:t>
            </a:r>
          </a:p>
        </p:txBody>
      </p:sp>
      <p:sp>
        <p:nvSpPr>
          <p:cNvPr id="14" name="Rectangle 13">
            <a:extLst>
              <a:ext uri="{FF2B5EF4-FFF2-40B4-BE49-F238E27FC236}">
                <a16:creationId xmlns:a16="http://schemas.microsoft.com/office/drawing/2014/main" xmlns="" id="{6EEB0EDF-AE49-4207-92F0-783C2C8F24D8}"/>
              </a:ext>
            </a:extLst>
          </p:cNvPr>
          <p:cNvSpPr/>
          <p:nvPr/>
        </p:nvSpPr>
        <p:spPr>
          <a:xfrm>
            <a:off x="6402261" y="4178054"/>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Infographic</a:t>
            </a:r>
          </a:p>
        </p:txBody>
      </p:sp>
      <p:pic>
        <p:nvPicPr>
          <p:cNvPr id="15" name="Picture 14">
            <a:extLst>
              <a:ext uri="{FF2B5EF4-FFF2-40B4-BE49-F238E27FC236}">
                <a16:creationId xmlns:a16="http://schemas.microsoft.com/office/drawing/2014/main" xmlns="" id="{B377B3F6-15D5-4615-ADB0-81A63A8A2EA6}"/>
              </a:ext>
            </a:extLst>
          </p:cNvPr>
          <p:cNvPicPr>
            <a:picLocks noChangeAspect="1"/>
          </p:cNvPicPr>
          <p:nvPr/>
        </p:nvPicPr>
        <p:blipFill rotWithShape="1">
          <a:blip r:embed="rId3"/>
          <a:srcRect l="12833" t="48222" r="77167" b="28445"/>
          <a:stretch/>
        </p:blipFill>
        <p:spPr>
          <a:xfrm>
            <a:off x="261657" y="2963545"/>
            <a:ext cx="1219200" cy="1600200"/>
          </a:xfrm>
          <a:prstGeom prst="rect">
            <a:avLst/>
          </a:prstGeom>
        </p:spPr>
      </p:pic>
      <p:sp>
        <p:nvSpPr>
          <p:cNvPr id="16" name="TextBox 15">
            <a:extLst>
              <a:ext uri="{FF2B5EF4-FFF2-40B4-BE49-F238E27FC236}">
                <a16:creationId xmlns:a16="http://schemas.microsoft.com/office/drawing/2014/main" xmlns="" id="{43691258-C049-4ABF-B964-DCE751DE70C3}"/>
              </a:ext>
            </a:extLst>
          </p:cNvPr>
          <p:cNvSpPr txBox="1"/>
          <p:nvPr/>
        </p:nvSpPr>
        <p:spPr>
          <a:xfrm>
            <a:off x="1689875" y="3295363"/>
            <a:ext cx="3627120" cy="523220"/>
          </a:xfrm>
          <a:prstGeom prst="rect">
            <a:avLst/>
          </a:prstGeom>
          <a:noFill/>
        </p:spPr>
        <p:txBody>
          <a:bodyPr wrap="square" rtlCol="0">
            <a:spAutoFit/>
          </a:bodyPr>
          <a:lstStyle/>
          <a:p>
            <a:r>
              <a:rPr lang="en-US" sz="2800" b="1">
                <a:solidFill>
                  <a:srgbClr val="0ABA27"/>
                </a:solidFill>
                <a:latin typeface="Arial" panose="020B0604020202020204" pitchFamily="34" charset="0"/>
                <a:cs typeface="Arial" panose="020B0604020202020204" pitchFamily="34" charset="0"/>
              </a:rPr>
              <a:t> </a:t>
            </a:r>
            <a:r>
              <a:rPr lang="en-US" sz="2800" b="1" i="1">
                <a:solidFill>
                  <a:srgbClr val="26529A"/>
                </a:solidFill>
                <a:latin typeface="Arial" panose="020B0604020202020204" pitchFamily="34" charset="0"/>
                <a:cs typeface="Arial" panose="020B0604020202020204" pitchFamily="34" charset="0"/>
              </a:rPr>
              <a:t>Gợi ý cách làm</a:t>
            </a:r>
          </a:p>
        </p:txBody>
      </p:sp>
      <p:sp>
        <p:nvSpPr>
          <p:cNvPr id="17" name="TextBox 16">
            <a:extLst>
              <a:ext uri="{FF2B5EF4-FFF2-40B4-BE49-F238E27FC236}">
                <a16:creationId xmlns:a16="http://schemas.microsoft.com/office/drawing/2014/main" xmlns="" id="{BEAFD0C9-25B1-4015-A605-DA1EDAB20624}"/>
              </a:ext>
            </a:extLst>
          </p:cNvPr>
          <p:cNvSpPr txBox="1"/>
          <p:nvPr/>
        </p:nvSpPr>
        <p:spPr>
          <a:xfrm>
            <a:off x="3696200" y="69505"/>
            <a:ext cx="5202803" cy="1015663"/>
          </a:xfrm>
          <a:prstGeom prst="rect">
            <a:avLst/>
          </a:prstGeom>
          <a:noFill/>
        </p:spPr>
        <p:txBody>
          <a:bodyPr wrap="square" rtlCol="0">
            <a:spAutoFit/>
          </a:bodyPr>
          <a:lstStyle/>
          <a:p>
            <a:r>
              <a:rPr lang="en-US" sz="6000">
                <a:solidFill>
                  <a:srgbClr val="FF0000"/>
                </a:solidFill>
                <a:latin typeface="#9Slide03 IcielNovecento sans E" panose="00000900000000000000" pitchFamily="2" charset="0"/>
              </a:rPr>
              <a:t>VẬN DỤNG</a:t>
            </a:r>
          </a:p>
        </p:txBody>
      </p:sp>
      <p:sp>
        <p:nvSpPr>
          <p:cNvPr id="19" name="TextBox 18">
            <a:extLst>
              <a:ext uri="{FF2B5EF4-FFF2-40B4-BE49-F238E27FC236}">
                <a16:creationId xmlns:a16="http://schemas.microsoft.com/office/drawing/2014/main" xmlns="" id="{2C9CC0DA-D317-4E9D-9579-7F06379DB0F3}"/>
              </a:ext>
            </a:extLst>
          </p:cNvPr>
          <p:cNvSpPr txBox="1"/>
          <p:nvPr/>
        </p:nvSpPr>
        <p:spPr>
          <a:xfrm>
            <a:off x="1244856" y="5085190"/>
            <a:ext cx="5528989"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b="1">
                <a:solidFill>
                  <a:srgbClr val="00B050"/>
                </a:solidFill>
                <a:latin typeface="Arial" panose="020B0604020202020204" pitchFamily="34" charset="0"/>
                <a:cs typeface="Arial" panose="020B0604020202020204" pitchFamily="34" charset="0"/>
              </a:rPr>
              <a:t> </a:t>
            </a:r>
            <a:r>
              <a:rPr lang="en-US" sz="2800" b="1" i="1">
                <a:solidFill>
                  <a:srgbClr val="00B050"/>
                </a:solidFill>
                <a:latin typeface="Arial" panose="020B0604020202020204" pitchFamily="34" charset="0"/>
                <a:cs typeface="Arial" panose="020B0604020202020204" pitchFamily="34" charset="0"/>
              </a:rPr>
              <a:t>Thời gian nộp bài: </a:t>
            </a:r>
            <a:r>
              <a:rPr lang="en-US" sz="2800" b="1" i="1">
                <a:solidFill>
                  <a:srgbClr val="FF0066"/>
                </a:solidFill>
                <a:latin typeface="Arial" panose="020B0604020202020204" pitchFamily="34" charset="0"/>
                <a:cs typeface="Arial" panose="020B0604020202020204" pitchFamily="34" charset="0"/>
              </a:rPr>
              <a:t>1 tuần</a:t>
            </a:r>
          </a:p>
        </p:txBody>
      </p:sp>
      <p:sp>
        <p:nvSpPr>
          <p:cNvPr id="21" name="TextBox 20">
            <a:extLst>
              <a:ext uri="{FF2B5EF4-FFF2-40B4-BE49-F238E27FC236}">
                <a16:creationId xmlns:a16="http://schemas.microsoft.com/office/drawing/2014/main" xmlns="" id="{A01B2151-0D4B-45CA-BB24-832534EB4304}"/>
              </a:ext>
            </a:extLst>
          </p:cNvPr>
          <p:cNvSpPr txBox="1"/>
          <p:nvPr/>
        </p:nvSpPr>
        <p:spPr>
          <a:xfrm>
            <a:off x="6402261" y="6069654"/>
            <a:ext cx="5528989"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b="1">
                <a:solidFill>
                  <a:srgbClr val="00B050"/>
                </a:solidFill>
                <a:latin typeface="Arial" panose="020B0604020202020204" pitchFamily="34" charset="0"/>
                <a:cs typeface="Arial" panose="020B0604020202020204" pitchFamily="34" charset="0"/>
              </a:rPr>
              <a:t> </a:t>
            </a:r>
            <a:r>
              <a:rPr lang="en-US" sz="2800" b="1" i="1">
                <a:solidFill>
                  <a:srgbClr val="00B050"/>
                </a:solidFill>
                <a:latin typeface="Arial" panose="020B0604020202020204" pitchFamily="34" charset="0"/>
                <a:cs typeface="Arial" panose="020B0604020202020204" pitchFamily="34" charset="0"/>
              </a:rPr>
              <a:t>Cá nhân hoặc nhóm</a:t>
            </a:r>
            <a:endParaRPr lang="en-US" sz="2800" b="1" i="1">
              <a:solidFill>
                <a:srgbClr val="FF0066"/>
              </a:solidFill>
              <a:latin typeface="Arial" panose="020B0604020202020204" pitchFamily="34" charset="0"/>
              <a:cs typeface="Arial" panose="020B0604020202020204" pitchFamily="34" charset="0"/>
            </a:endParaRPr>
          </a:p>
        </p:txBody>
      </p:sp>
      <p:pic>
        <p:nvPicPr>
          <p:cNvPr id="22" name="Picture 4" descr="Chương trình đào tạo học sinh thi tuyển vào các đại học hàng đầu tại Mỹ">
            <a:extLst>
              <a:ext uri="{FF2B5EF4-FFF2-40B4-BE49-F238E27FC236}">
                <a16:creationId xmlns:a16="http://schemas.microsoft.com/office/drawing/2014/main" xmlns="" id="{9096D3B2-96C8-4F4F-86E8-A9BE87747D4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467" t="13295" r="14207" b="13729"/>
          <a:stretch/>
        </p:blipFill>
        <p:spPr bwMode="auto">
          <a:xfrm>
            <a:off x="5630894" y="5815244"/>
            <a:ext cx="830729" cy="92799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xmlns="" id="{D6765460-BCF6-40F8-9CE7-A3BE184546D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317" t="33855" r="19901" b="41111"/>
          <a:stretch/>
        </p:blipFill>
        <p:spPr bwMode="auto">
          <a:xfrm>
            <a:off x="10646868" y="5954896"/>
            <a:ext cx="1284382" cy="78834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iểu tượng máy tính Đồng hồ báo thức Đồng hồ bấm giờ &amp; chấm công, thời  gian, Đồng hồ báo thức, đồng hồ png | PNGEgg">
            <a:extLst>
              <a:ext uri="{FF2B5EF4-FFF2-40B4-BE49-F238E27FC236}">
                <a16:creationId xmlns:a16="http://schemas.microsoft.com/office/drawing/2014/main" xmlns="" id="{581D5B66-0E78-41A0-A8BA-64577470897F}"/>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8247" t="13005" r="31350" b="15971"/>
          <a:stretch/>
        </p:blipFill>
        <p:spPr bwMode="auto">
          <a:xfrm>
            <a:off x="261657" y="4882801"/>
            <a:ext cx="927998" cy="927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13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par>
                                <p:cTn id="44" presetID="16" presetClass="entr" presetSubtype="21"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inVertical)">
                                      <p:cBhvr>
                                        <p:cTn id="46" dur="500"/>
                                        <p:tgtEl>
                                          <p:spTgt spid="22"/>
                                        </p:tgtEl>
                                      </p:cBhvr>
                                    </p:animEffect>
                                  </p:childTnLst>
                                </p:cTn>
                              </p:par>
                              <p:par>
                                <p:cTn id="47" presetID="16" presetClass="entr" presetSubtype="21"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barn(inVertical)">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p:bldP spid="16" grpId="0"/>
      <p:bldP spid="19"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FF99CC"/>
                </a:solidFill>
                <a:latin typeface="Arial" pitchFamily="34" charset="0"/>
                <a:cs typeface="Arial" pitchFamily="34" charset="0"/>
              </a:rPr>
              <a:t>Hoàn thành bài tập SBT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730" b="1">
                <a:solidFill>
                  <a:srgbClr val="3399FF"/>
                </a:solidFill>
                <a:latin typeface="Arial" pitchFamily="34" charset="0"/>
                <a:cs typeface="Arial" pitchFamily="34" charset="0"/>
              </a:rPr>
              <a:t>Chuẩn bị bài 30: Kinh tế Châu Phi.</a:t>
            </a:r>
            <a:endParaRPr lang="en-US" sz="4000" b="1">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14627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a16="http://schemas.microsoft.com/office/drawing/2014/main" xmlns="" id="{3C98EE2A-9ACE-4614-83A5-D7B71BAF6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8DFBE68-5868-4A4C-BE41-8A0683311311}"/>
              </a:ext>
            </a:extLst>
          </p:cNvPr>
          <p:cNvPicPr>
            <a:picLocks noChangeAspect="1"/>
          </p:cNvPicPr>
          <p:nvPr/>
        </p:nvPicPr>
        <p:blipFill>
          <a:blip r:embed="rId2"/>
          <a:stretch>
            <a:fillRect/>
          </a:stretch>
        </p:blipFill>
        <p:spPr>
          <a:xfrm>
            <a:off x="10827233" y="101365"/>
            <a:ext cx="1222629" cy="1075678"/>
          </a:xfrm>
          <a:prstGeom prst="rect">
            <a:avLst/>
          </a:prstGeom>
        </p:spPr>
      </p:pic>
      <p:grpSp>
        <p:nvGrpSpPr>
          <p:cNvPr id="8" name="Group 7">
            <a:extLst>
              <a:ext uri="{FF2B5EF4-FFF2-40B4-BE49-F238E27FC236}">
                <a16:creationId xmlns:a16="http://schemas.microsoft.com/office/drawing/2014/main" xmlns="" id="{D7D1B5E4-9826-4039-9AD0-CFAF74F95C28}"/>
              </a:ext>
            </a:extLst>
          </p:cNvPr>
          <p:cNvGrpSpPr/>
          <p:nvPr/>
        </p:nvGrpSpPr>
        <p:grpSpPr>
          <a:xfrm>
            <a:off x="142138" y="74174"/>
            <a:ext cx="11660982" cy="872949"/>
            <a:chOff x="1133366" y="2220084"/>
            <a:chExt cx="5681780" cy="914400"/>
          </a:xfrm>
          <a:solidFill>
            <a:srgbClr val="FFFF9B"/>
          </a:solidFill>
        </p:grpSpPr>
        <p:sp>
          <p:nvSpPr>
            <p:cNvPr id="9" name="Arrow: Pentagon 8">
              <a:extLst>
                <a:ext uri="{FF2B5EF4-FFF2-40B4-BE49-F238E27FC236}">
                  <a16:creationId xmlns:a16="http://schemas.microsoft.com/office/drawing/2014/main" xmlns="" id="{1F45E39F-6641-440B-A3A4-F59CE75E4C95}"/>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0" name="TextBox 9">
              <a:extLst>
                <a:ext uri="{FF2B5EF4-FFF2-40B4-BE49-F238E27FC236}">
                  <a16:creationId xmlns:a16="http://schemas.microsoft.com/office/drawing/2014/main" xmlns="" id="{FD2A4955-8F77-4134-A75D-6495DBA0B05D}"/>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1" name="TextBox 10">
            <a:extLst>
              <a:ext uri="{FF2B5EF4-FFF2-40B4-BE49-F238E27FC236}">
                <a16:creationId xmlns:a16="http://schemas.microsoft.com/office/drawing/2014/main" xmlns="" id="{5ED70599-ECDC-404B-9D54-F9C5889D808C}"/>
              </a:ext>
            </a:extLst>
          </p:cNvPr>
          <p:cNvSpPr txBox="1"/>
          <p:nvPr/>
        </p:nvSpPr>
        <p:spPr>
          <a:xfrm>
            <a:off x="1199430" y="274606"/>
            <a:ext cx="10624791" cy="492443"/>
          </a:xfrm>
          <a:prstGeom prst="rect">
            <a:avLst/>
          </a:prstGeom>
          <a:noFill/>
        </p:spPr>
        <p:txBody>
          <a:bodyPr wrap="square" rtlCol="0">
            <a:spAutoFit/>
          </a:bodyPr>
          <a:lstStyle/>
          <a:p>
            <a:pPr algn="ctr"/>
            <a:r>
              <a:rPr lang="vi-VN" sz="2600">
                <a:solidFill>
                  <a:srgbClr val="0070C0"/>
                </a:solidFill>
                <a:latin typeface="Arial" panose="020B0604020202020204" pitchFamily="34" charset="0"/>
                <a:cs typeface="Arial" panose="020B0604020202020204" pitchFamily="34" charset="0"/>
              </a:rPr>
              <a:t>Phương thức khai thác các nguồn tài nguyên theo hướng bền vững</a:t>
            </a:r>
            <a:endParaRPr lang="en-US" sz="2600">
              <a:solidFill>
                <a:srgbClr val="0070C0"/>
              </a:solidFill>
              <a:latin typeface="Arial" panose="020B0604020202020204" pitchFamily="34" charset="0"/>
              <a:cs typeface="Arial" panose="020B0604020202020204" pitchFamily="34" charset="0"/>
            </a:endParaRPr>
          </a:p>
        </p:txBody>
      </p:sp>
      <p:sp>
        <p:nvSpPr>
          <p:cNvPr id="12" name="Arrow: Pentagon 11">
            <a:extLst>
              <a:ext uri="{FF2B5EF4-FFF2-40B4-BE49-F238E27FC236}">
                <a16:creationId xmlns:a16="http://schemas.microsoft.com/office/drawing/2014/main" xmlns="" id="{38FBE781-2F01-4792-B2F6-32EC8F13FBE7}"/>
              </a:ext>
            </a:extLst>
          </p:cNvPr>
          <p:cNvSpPr/>
          <p:nvPr/>
        </p:nvSpPr>
        <p:spPr>
          <a:xfrm>
            <a:off x="32318" y="71250"/>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3" name="Isosceles Triangle 12">
            <a:extLst>
              <a:ext uri="{FF2B5EF4-FFF2-40B4-BE49-F238E27FC236}">
                <a16:creationId xmlns:a16="http://schemas.microsoft.com/office/drawing/2014/main" xmlns="" id="{94651D37-609B-4BC7-8CB7-C66C726DA425}"/>
              </a:ext>
            </a:extLst>
          </p:cNvPr>
          <p:cNvSpPr/>
          <p:nvPr/>
        </p:nvSpPr>
        <p:spPr>
          <a:xfrm rot="5400000">
            <a:off x="1023050" y="378623"/>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355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5BA4871F-766E-4BB0-8916-D6077FADF3B7}"/>
              </a:ext>
            </a:extLst>
          </p:cNvPr>
          <p:cNvSpPr txBox="1"/>
          <p:nvPr/>
        </p:nvSpPr>
        <p:spPr>
          <a:xfrm>
            <a:off x="3713009" y="373802"/>
            <a:ext cx="6390640"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HỎI NHANH – ĐÁP GỌN </a:t>
            </a:r>
          </a:p>
        </p:txBody>
      </p:sp>
      <p:grpSp>
        <p:nvGrpSpPr>
          <p:cNvPr id="2" name="Group 1">
            <a:extLst>
              <a:ext uri="{FF2B5EF4-FFF2-40B4-BE49-F238E27FC236}">
                <a16:creationId xmlns:a16="http://schemas.microsoft.com/office/drawing/2014/main" xmlns="" id="{6083877A-06C0-4F0C-87DE-68302CF2043E}"/>
              </a:ext>
            </a:extLst>
          </p:cNvPr>
          <p:cNvGrpSpPr/>
          <p:nvPr/>
        </p:nvGrpSpPr>
        <p:grpSpPr>
          <a:xfrm>
            <a:off x="1948506" y="1079940"/>
            <a:ext cx="7809778" cy="4229039"/>
            <a:chOff x="1891783" y="3692999"/>
            <a:chExt cx="7809778" cy="3070551"/>
          </a:xfrm>
        </p:grpSpPr>
        <p:sp>
          <p:nvSpPr>
            <p:cNvPr id="4" name="Rectangle 3">
              <a:extLst>
                <a:ext uri="{FF2B5EF4-FFF2-40B4-BE49-F238E27FC236}">
                  <a16:creationId xmlns:a16="http://schemas.microsoft.com/office/drawing/2014/main" xmlns="" id="{A0C8F114-29AA-4084-90EE-236DAE2010B3}"/>
                </a:ext>
              </a:extLst>
            </p:cNvPr>
            <p:cNvSpPr/>
            <p:nvPr/>
          </p:nvSpPr>
          <p:spPr>
            <a:xfrm>
              <a:off x="1948506" y="3924197"/>
              <a:ext cx="7753055" cy="564099"/>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 name="Freeform: Shape 4">
              <a:extLst>
                <a:ext uri="{FF2B5EF4-FFF2-40B4-BE49-F238E27FC236}">
                  <a16:creationId xmlns:a16="http://schemas.microsoft.com/office/drawing/2014/main" xmlns="" id="{AFF21C6E-0CC4-4798-823D-F15F5C11DE19}"/>
                </a:ext>
              </a:extLst>
            </p:cNvPr>
            <p:cNvSpPr/>
            <p:nvPr/>
          </p:nvSpPr>
          <p:spPr>
            <a:xfrm>
              <a:off x="2490439" y="3692999"/>
              <a:ext cx="6909840" cy="590400"/>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rgbClr val="7030A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lvl="0" defTabSz="1066800">
                <a:lnSpc>
                  <a:spcPct val="90000"/>
                </a:lnSpc>
                <a:spcBef>
                  <a:spcPct val="0"/>
                </a:spcBef>
                <a:spcAft>
                  <a:spcPct val="35000"/>
                </a:spcAft>
              </a:pPr>
              <a:r>
                <a:rPr lang="en-US" sz="2400" b="1" kern="12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a. </a:t>
              </a:r>
              <a:r>
                <a:rPr lang="vi-VN" sz="2400" dirty="0"/>
                <a:t>Khai thác tài nguyên</a:t>
              </a:r>
              <a:r>
                <a:rPr lang="en-US" sz="2400" dirty="0"/>
                <a:t> </a:t>
              </a:r>
              <a:r>
                <a:rPr lang="vi-VN" sz="2400" dirty="0"/>
                <a:t>đất</a:t>
              </a:r>
              <a:endParaRPr lang="en-US" sz="2400" b="1" kern="12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6" name="Rectangle 5">
              <a:extLst>
                <a:ext uri="{FF2B5EF4-FFF2-40B4-BE49-F238E27FC236}">
                  <a16:creationId xmlns:a16="http://schemas.microsoft.com/office/drawing/2014/main" xmlns="" id="{684B387C-CA22-4575-93FB-005460F5FE90}"/>
                </a:ext>
              </a:extLst>
            </p:cNvPr>
            <p:cNvSpPr/>
            <p:nvPr/>
          </p:nvSpPr>
          <p:spPr>
            <a:xfrm>
              <a:off x="1948506" y="4730380"/>
              <a:ext cx="7753055" cy="504000"/>
            </a:xfrm>
            <a:prstGeom prst="rect">
              <a:avLst/>
            </a:prstGeom>
          </p:spPr>
          <p:style>
            <a:lnRef idx="2">
              <a:schemeClr val="accent5">
                <a:hueOff val="-2252848"/>
                <a:satOff val="-5806"/>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2" name="Freeform: Shape 21">
              <a:extLst>
                <a:ext uri="{FF2B5EF4-FFF2-40B4-BE49-F238E27FC236}">
                  <a16:creationId xmlns:a16="http://schemas.microsoft.com/office/drawing/2014/main" xmlns="" id="{9A1F6402-91B5-4312-8F60-BDFA4FA065DA}"/>
                </a:ext>
              </a:extLst>
            </p:cNvPr>
            <p:cNvSpPr/>
            <p:nvPr/>
          </p:nvSpPr>
          <p:spPr>
            <a:xfrm>
              <a:off x="2490439" y="4459223"/>
              <a:ext cx="6909840" cy="590400"/>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chemeClr val="accent2"/>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lvl="0" defTabSz="1066800">
                <a:lnSpc>
                  <a:spcPct val="90000"/>
                </a:lnSpc>
                <a:spcBef>
                  <a:spcPct val="0"/>
                </a:spcBef>
                <a:spcAft>
                  <a:spcPct val="35000"/>
                </a:spcAft>
              </a:pPr>
              <a:r>
                <a:rPr lang="en-US" sz="2400" b="1" kern="12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b. </a:t>
              </a:r>
              <a:r>
                <a:rPr lang="vi-VN" sz="2400" dirty="0"/>
                <a:t>Khai thác tài nguyên </a:t>
              </a:r>
              <a:r>
                <a:rPr lang="en-US" sz="2400" dirty="0"/>
                <a:t>n</a:t>
              </a:r>
              <a:r>
                <a:rPr lang="vi-VN" sz="2400" dirty="0"/>
                <a:t>ư</a:t>
              </a:r>
              <a:r>
                <a:rPr lang="en-US" sz="2400" dirty="0"/>
                <a:t>ớc</a:t>
              </a:r>
              <a:endParaRPr lang="en-US" sz="2400" b="1" kern="12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16" name="Rectangle 15">
              <a:extLst>
                <a:ext uri="{FF2B5EF4-FFF2-40B4-BE49-F238E27FC236}">
                  <a16:creationId xmlns:a16="http://schemas.microsoft.com/office/drawing/2014/main" xmlns="" id="{5E185566-91EB-4B5D-80D3-49E528B80286}"/>
                </a:ext>
              </a:extLst>
            </p:cNvPr>
            <p:cNvSpPr/>
            <p:nvPr/>
          </p:nvSpPr>
          <p:spPr>
            <a:xfrm>
              <a:off x="1891783" y="5534948"/>
              <a:ext cx="7809777" cy="504000"/>
            </a:xfrm>
            <a:prstGeom prst="rect">
              <a:avLst/>
            </a:prstGeom>
          </p:spPr>
          <p:style>
            <a:lnRef idx="2">
              <a:schemeClr val="accent5">
                <a:hueOff val="-4505695"/>
                <a:satOff val="-11613"/>
                <a:lumOff val="-784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3" name="Freeform: Shape 22">
              <a:extLst>
                <a:ext uri="{FF2B5EF4-FFF2-40B4-BE49-F238E27FC236}">
                  <a16:creationId xmlns:a16="http://schemas.microsoft.com/office/drawing/2014/main" xmlns="" id="{0DF75962-4EB1-454A-A1AA-B8F191FAED69}"/>
                </a:ext>
              </a:extLst>
            </p:cNvPr>
            <p:cNvSpPr/>
            <p:nvPr/>
          </p:nvSpPr>
          <p:spPr>
            <a:xfrm>
              <a:off x="2490439" y="5344823"/>
              <a:ext cx="6909840" cy="590400"/>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chemeClr val="accent6"/>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lvl="0" defTabSz="1066800">
                <a:lnSpc>
                  <a:spcPct val="90000"/>
                </a:lnSpc>
                <a:spcBef>
                  <a:spcPct val="0"/>
                </a:spcBef>
                <a:spcAft>
                  <a:spcPct val="35000"/>
                </a:spcAft>
              </a:pPr>
              <a:r>
                <a:rPr lang="en-US" sz="2400" b="1" kern="12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c. </a:t>
              </a:r>
              <a:r>
                <a:rPr lang="vi-VN" sz="2400" dirty="0"/>
                <a:t>Khai thác tài nguyên</a:t>
              </a:r>
              <a:r>
                <a:rPr lang="en-US" sz="2400" dirty="0"/>
                <a:t> </a:t>
              </a:r>
              <a:r>
                <a:rPr lang="vi-VN" sz="2400" dirty="0"/>
                <a:t>khoáng sản</a:t>
              </a:r>
              <a:endParaRPr lang="en-US" sz="2400" b="1" kern="12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20" name="Rectangle 19">
              <a:extLst>
                <a:ext uri="{FF2B5EF4-FFF2-40B4-BE49-F238E27FC236}">
                  <a16:creationId xmlns:a16="http://schemas.microsoft.com/office/drawing/2014/main" xmlns="" id="{74311D94-3E23-41E0-95D4-118B9CD7FA2F}"/>
                </a:ext>
              </a:extLst>
            </p:cNvPr>
            <p:cNvSpPr/>
            <p:nvPr/>
          </p:nvSpPr>
          <p:spPr>
            <a:xfrm>
              <a:off x="1946081" y="6438895"/>
              <a:ext cx="7755479" cy="324655"/>
            </a:xfrm>
            <a:prstGeom prst="rect">
              <a:avLst/>
            </a:prstGeom>
          </p:spPr>
          <p:style>
            <a:lnRef idx="2">
              <a:schemeClr val="accent5">
                <a:hueOff val="-4505695"/>
                <a:satOff val="-11613"/>
                <a:lumOff val="-784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4" name="Freeform: Shape 23">
              <a:extLst>
                <a:ext uri="{FF2B5EF4-FFF2-40B4-BE49-F238E27FC236}">
                  <a16:creationId xmlns:a16="http://schemas.microsoft.com/office/drawing/2014/main" xmlns="" id="{097953ED-4A81-4B90-B11B-73BDBE75568F}"/>
                </a:ext>
              </a:extLst>
            </p:cNvPr>
            <p:cNvSpPr/>
            <p:nvPr/>
          </p:nvSpPr>
          <p:spPr>
            <a:xfrm>
              <a:off x="2490439" y="6173150"/>
              <a:ext cx="6909840" cy="590400"/>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rgbClr val="1503BD"/>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lvl="0" defTabSz="1066800">
                <a:lnSpc>
                  <a:spcPct val="90000"/>
                </a:lnSpc>
                <a:spcBef>
                  <a:spcPct val="0"/>
                </a:spcBef>
                <a:spcAft>
                  <a:spcPct val="35000"/>
                </a:spcAft>
              </a:pPr>
              <a:r>
                <a:rPr lang="en-US" sz="2400" b="1" kern="12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d. </a:t>
              </a:r>
              <a:r>
                <a:rPr lang="vi-VN" sz="2400" dirty="0"/>
                <a:t>Khai thác tài nguyên khác</a:t>
              </a:r>
              <a:endParaRPr lang="en-US" sz="2400" b="1" kern="12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spTree>
    <p:extLst>
      <p:ext uri="{BB962C8B-B14F-4D97-AF65-F5344CB8AC3E}">
        <p14:creationId xmlns:p14="http://schemas.microsoft.com/office/powerpoint/2010/main" val="156635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1685086B-8278-41B3-997D-98984031DF38}"/>
              </a:ext>
            </a:extLst>
          </p:cNvPr>
          <p:cNvSpPr/>
          <p:nvPr/>
        </p:nvSpPr>
        <p:spPr>
          <a:xfrm>
            <a:off x="-170798" y="1355968"/>
            <a:ext cx="4675891" cy="3046988"/>
          </a:xfrm>
          <a:prstGeom prst="rect">
            <a:avLst/>
          </a:prstGeom>
        </p:spPr>
        <p:txBody>
          <a:bodyPr wrap="square">
            <a:spAutoFit/>
          </a:bodyPr>
          <a:lstStyle/>
          <a:p>
            <a:pPr marL="571500" lvl="0" indent="-571500" algn="just">
              <a:buFont typeface="Wingdings" panose="05000000000000000000" pitchFamily="2" charset="2"/>
              <a:buChar char="ü"/>
              <a:defRPr/>
            </a:pPr>
            <a:r>
              <a:rPr lang="vi-VN" sz="3200">
                <a:solidFill>
                  <a:srgbClr val="1B04FA"/>
                </a:solidFill>
              </a:rPr>
              <a:t>Có nhiều đồng bằng rộng lớn, đất đai phù sa màu mỡ được khai thác thác từ rất lâu để trồng trọt, chăn nuôi.</a:t>
            </a:r>
          </a:p>
        </p:txBody>
      </p:sp>
      <p:sp>
        <p:nvSpPr>
          <p:cNvPr id="15" name="Rectangle 14">
            <a:extLst>
              <a:ext uri="{FF2B5EF4-FFF2-40B4-BE49-F238E27FC236}">
                <a16:creationId xmlns:a16="http://schemas.microsoft.com/office/drawing/2014/main" xmlns="" id="{5A95E1A6-8D38-44C9-9722-7DF984DE040D}"/>
              </a:ext>
            </a:extLst>
          </p:cNvPr>
          <p:cNvSpPr/>
          <p:nvPr/>
        </p:nvSpPr>
        <p:spPr>
          <a:xfrm>
            <a:off x="66260" y="74946"/>
            <a:ext cx="4442242" cy="523220"/>
          </a:xfrm>
          <a:prstGeom prst="rect">
            <a:avLst/>
          </a:prstGeom>
          <a:solidFill>
            <a:schemeClr val="accent4">
              <a:lumMod val="20000"/>
              <a:lumOff val="80000"/>
            </a:schemeClr>
          </a:solidFill>
          <a:ln>
            <a:solidFill>
              <a:srgbClr val="00B0F0"/>
            </a:solidFill>
            <a:prstDash val="sysDash"/>
          </a:ln>
        </p:spPr>
        <p:txBody>
          <a:bodyPr wrap="none">
            <a:spAutoFit/>
          </a:bodyPr>
          <a:lstStyle/>
          <a:p>
            <a:r>
              <a:rPr lang="vi-VN" sz="2800" dirty="0">
                <a:solidFill>
                  <a:srgbClr val="1B04FA"/>
                </a:solidFill>
                <a:latin typeface="Arial" panose="020B0604020202020204" pitchFamily="34" charset="0"/>
                <a:cs typeface="Arial" panose="020B0604020202020204" pitchFamily="34" charset="0"/>
              </a:rPr>
              <a:t>a.</a:t>
            </a:r>
            <a:r>
              <a:rPr lang="en-US" sz="2800" dirty="0">
                <a:solidFill>
                  <a:srgbClr val="1B04FA"/>
                </a:solidFill>
                <a:latin typeface="Arial" panose="020B0604020202020204" pitchFamily="34" charset="0"/>
                <a:cs typeface="Arial" panose="020B0604020202020204" pitchFamily="34" charset="0"/>
              </a:rPr>
              <a:t>K</a:t>
            </a:r>
            <a:r>
              <a:rPr lang="vi-VN" sz="2800" dirty="0">
                <a:solidFill>
                  <a:srgbClr val="1B04FA"/>
                </a:solidFill>
                <a:latin typeface="Arial" panose="020B0604020202020204" pitchFamily="34" charset="0"/>
                <a:cs typeface="Arial" panose="020B0604020202020204" pitchFamily="34" charset="0"/>
              </a:rPr>
              <a:t>hai thác </a:t>
            </a:r>
            <a:r>
              <a:rPr lang="vi-VN" sz="2800" dirty="0" smtClean="0">
                <a:solidFill>
                  <a:srgbClr val="1B04FA"/>
                </a:solidFill>
                <a:latin typeface="Arial" panose="020B0604020202020204" pitchFamily="34" charset="0"/>
                <a:cs typeface="Arial" panose="020B0604020202020204" pitchFamily="34" charset="0"/>
              </a:rPr>
              <a:t>tài </a:t>
            </a:r>
            <a:r>
              <a:rPr lang="vi-VN" sz="2800" dirty="0">
                <a:solidFill>
                  <a:srgbClr val="1B04FA"/>
                </a:solidFill>
                <a:latin typeface="Arial" panose="020B0604020202020204" pitchFamily="34" charset="0"/>
                <a:cs typeface="Arial" panose="020B0604020202020204" pitchFamily="34" charset="0"/>
              </a:rPr>
              <a:t>nguyên </a:t>
            </a:r>
            <a:r>
              <a:rPr lang="en-US" sz="2800" dirty="0">
                <a:solidFill>
                  <a:srgbClr val="1B04FA"/>
                </a:solidFill>
                <a:latin typeface="Arial" panose="020B0604020202020204" pitchFamily="34" charset="0"/>
                <a:cs typeface="Arial" panose="020B0604020202020204" pitchFamily="34" charset="0"/>
              </a:rPr>
              <a:t>đất</a:t>
            </a:r>
            <a:r>
              <a:rPr lang="vi-VN" sz="2800" dirty="0">
                <a:solidFill>
                  <a:srgbClr val="1B04FA"/>
                </a:solidFill>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xmlns="" id="{AB4D88BF-D573-4CC2-B3A3-EC46A10A6F34}"/>
              </a:ext>
            </a:extLst>
          </p:cNvPr>
          <p:cNvPicPr>
            <a:picLocks noChangeAspect="1"/>
          </p:cNvPicPr>
          <p:nvPr/>
        </p:nvPicPr>
        <p:blipFill>
          <a:blip r:embed="rId3"/>
          <a:stretch>
            <a:fillRect/>
          </a:stretch>
        </p:blipFill>
        <p:spPr>
          <a:xfrm>
            <a:off x="5271539" y="1144095"/>
            <a:ext cx="6491501" cy="4148254"/>
          </a:xfrm>
          <a:prstGeom prst="rect">
            <a:avLst/>
          </a:prstGeom>
        </p:spPr>
      </p:pic>
      <p:grpSp>
        <p:nvGrpSpPr>
          <p:cNvPr id="9" name="Group 8">
            <a:extLst>
              <a:ext uri="{FF2B5EF4-FFF2-40B4-BE49-F238E27FC236}">
                <a16:creationId xmlns:a16="http://schemas.microsoft.com/office/drawing/2014/main" xmlns="" id="{3ABA739C-5FD9-46DF-951D-3F4C74DF9D7F}"/>
              </a:ext>
            </a:extLst>
          </p:cNvPr>
          <p:cNvGrpSpPr/>
          <p:nvPr/>
        </p:nvGrpSpPr>
        <p:grpSpPr>
          <a:xfrm>
            <a:off x="4647284" y="808383"/>
            <a:ext cx="7544716" cy="5923279"/>
            <a:chOff x="4647284" y="808383"/>
            <a:chExt cx="7544716" cy="5923279"/>
          </a:xfrm>
        </p:grpSpPr>
        <p:pic>
          <p:nvPicPr>
            <p:cNvPr id="10" name="Picture 2">
              <a:extLst>
                <a:ext uri="{FF2B5EF4-FFF2-40B4-BE49-F238E27FC236}">
                  <a16:creationId xmlns:a16="http://schemas.microsoft.com/office/drawing/2014/main" xmlns="" id="{028457A5-2308-4FE5-B145-2B0BF5D1DF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7284" y="808383"/>
              <a:ext cx="7544716" cy="571306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173771F0-A17E-4C72-AA55-DA13BE18B2E8}"/>
                </a:ext>
              </a:extLst>
            </p:cNvPr>
            <p:cNvSpPr txBox="1"/>
            <p:nvPr/>
          </p:nvSpPr>
          <p:spPr>
            <a:xfrm>
              <a:off x="6443482" y="6269997"/>
              <a:ext cx="4781109" cy="461665"/>
            </a:xfrm>
            <a:prstGeom prst="rect">
              <a:avLst/>
            </a:prstGeom>
            <a:solidFill>
              <a:schemeClr val="bg1"/>
            </a:solidFill>
          </p:spPr>
          <p:txBody>
            <a:bodyPr wrap="square" rtlCol="0">
              <a:spAutoFit/>
            </a:bodyPr>
            <a:lstStyle/>
            <a:p>
              <a:r>
                <a:rPr lang="vi-VN" sz="2400">
                  <a:solidFill>
                    <a:srgbClr val="00B050"/>
                  </a:solidFill>
                </a:rPr>
                <a:t>Bản đồ kinh tế của Bắc Mỹ</a:t>
              </a:r>
              <a:endParaRPr lang="en-US" sz="2400">
                <a:solidFill>
                  <a:srgbClr val="00B050"/>
                </a:solidFill>
              </a:endParaRPr>
            </a:p>
          </p:txBody>
        </p:sp>
      </p:grpSp>
    </p:spTree>
    <p:extLst>
      <p:ext uri="{BB962C8B-B14F-4D97-AF65-F5344CB8AC3E}">
        <p14:creationId xmlns:p14="http://schemas.microsoft.com/office/powerpoint/2010/main" val="242288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A886E967-F1D2-4929-8A10-C39095F47B3B}"/>
              </a:ext>
            </a:extLst>
          </p:cNvPr>
          <p:cNvSpPr/>
          <p:nvPr/>
        </p:nvSpPr>
        <p:spPr>
          <a:xfrm>
            <a:off x="71067" y="792030"/>
            <a:ext cx="6046721" cy="2554545"/>
          </a:xfrm>
          <a:prstGeom prst="rect">
            <a:avLst/>
          </a:prstGeom>
          <a:ln>
            <a:solidFill>
              <a:srgbClr val="0070C0"/>
            </a:solidFill>
            <a:prstDash val="sysDash"/>
          </a:ln>
        </p:spPr>
        <p:txBody>
          <a:bodyPr wrap="square">
            <a:spAutoFit/>
          </a:bodyPr>
          <a:lstStyle/>
          <a:p>
            <a:pPr algn="just"/>
            <a:r>
              <a:rPr lang="vi-VN" sz="3200">
                <a:solidFill>
                  <a:srgbClr val="1B04FA"/>
                </a:solidFill>
                <a:latin typeface="Arial" panose="020B0604020202020204" pitchFamily="34" charset="0"/>
                <a:cs typeface="Arial" panose="020B0604020202020204" pitchFamily="34" charset="0"/>
              </a:rPr>
              <a:t>+ </a:t>
            </a:r>
            <a:r>
              <a:rPr lang="en-US" sz="3200">
                <a:solidFill>
                  <a:srgbClr val="1B04FA"/>
                </a:solidFill>
                <a:latin typeface="Arial" panose="020B0604020202020204" pitchFamily="34" charset="0"/>
                <a:cs typeface="Arial" panose="020B0604020202020204" pitchFamily="34" charset="0"/>
              </a:rPr>
              <a:t>C</a:t>
            </a:r>
            <a:r>
              <a:rPr lang="vi-VN" sz="3200">
                <a:solidFill>
                  <a:srgbClr val="1B04FA"/>
                </a:solidFill>
                <a:latin typeface="Arial" panose="020B0604020202020204" pitchFamily="34" charset="0"/>
                <a:cs typeface="Arial" panose="020B0604020202020204" pitchFamily="34" charset="0"/>
              </a:rPr>
              <a:t>ác nước bắc Mỹ đẩy nhanh việc phát triển “nông nghiệp xanh”, ứng dụng khoa học kỹ thuật đem lại năng suất cao và bảo vệ tài nguyên đất.</a:t>
            </a:r>
            <a:endParaRPr lang="en-US" sz="3200">
              <a:solidFill>
                <a:srgbClr val="1B04FA"/>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xmlns="" id="{487D378D-9EB0-4FA4-87CE-CAC6C95770CB}"/>
              </a:ext>
            </a:extLst>
          </p:cNvPr>
          <p:cNvSpPr/>
          <p:nvPr/>
        </p:nvSpPr>
        <p:spPr>
          <a:xfrm>
            <a:off x="71067" y="107250"/>
            <a:ext cx="4442242" cy="523220"/>
          </a:xfrm>
          <a:prstGeom prst="rect">
            <a:avLst/>
          </a:prstGeom>
          <a:solidFill>
            <a:schemeClr val="accent4">
              <a:lumMod val="20000"/>
              <a:lumOff val="80000"/>
            </a:schemeClr>
          </a:solidFill>
          <a:ln>
            <a:solidFill>
              <a:srgbClr val="00B0F0"/>
            </a:solidFill>
          </a:ln>
        </p:spPr>
        <p:txBody>
          <a:bodyPr wrap="none">
            <a:spAutoFit/>
          </a:bodyPr>
          <a:lstStyle/>
          <a:p>
            <a:r>
              <a:rPr lang="vi-VN" sz="2800" dirty="0">
                <a:solidFill>
                  <a:srgbClr val="1B04FA"/>
                </a:solidFill>
                <a:latin typeface="Arial" panose="020B0604020202020204" pitchFamily="34" charset="0"/>
                <a:cs typeface="Arial" panose="020B0604020202020204" pitchFamily="34" charset="0"/>
              </a:rPr>
              <a:t>a.</a:t>
            </a:r>
            <a:r>
              <a:rPr lang="en-US" sz="2800" dirty="0">
                <a:solidFill>
                  <a:srgbClr val="1B04FA"/>
                </a:solidFill>
                <a:latin typeface="Arial" panose="020B0604020202020204" pitchFamily="34" charset="0"/>
                <a:cs typeface="Arial" panose="020B0604020202020204" pitchFamily="34" charset="0"/>
              </a:rPr>
              <a:t>K</a:t>
            </a:r>
            <a:r>
              <a:rPr lang="vi-VN" sz="2800" dirty="0">
                <a:solidFill>
                  <a:srgbClr val="1B04FA"/>
                </a:solidFill>
                <a:latin typeface="Arial" panose="020B0604020202020204" pitchFamily="34" charset="0"/>
                <a:cs typeface="Arial" panose="020B0604020202020204" pitchFamily="34" charset="0"/>
              </a:rPr>
              <a:t>hai thác </a:t>
            </a:r>
            <a:r>
              <a:rPr lang="vi-VN" sz="2800" dirty="0" smtClean="0">
                <a:solidFill>
                  <a:srgbClr val="1B04FA"/>
                </a:solidFill>
                <a:latin typeface="Arial" panose="020B0604020202020204" pitchFamily="34" charset="0"/>
                <a:cs typeface="Arial" panose="020B0604020202020204" pitchFamily="34" charset="0"/>
              </a:rPr>
              <a:t>tài </a:t>
            </a:r>
            <a:r>
              <a:rPr lang="vi-VN" sz="2800" dirty="0">
                <a:solidFill>
                  <a:srgbClr val="1B04FA"/>
                </a:solidFill>
                <a:latin typeface="Arial" panose="020B0604020202020204" pitchFamily="34" charset="0"/>
                <a:cs typeface="Arial" panose="020B0604020202020204" pitchFamily="34" charset="0"/>
              </a:rPr>
              <a:t>nguyên </a:t>
            </a:r>
            <a:r>
              <a:rPr lang="en-US" sz="2800" dirty="0">
                <a:solidFill>
                  <a:srgbClr val="1B04FA"/>
                </a:solidFill>
                <a:latin typeface="Arial" panose="020B0604020202020204" pitchFamily="34" charset="0"/>
                <a:cs typeface="Arial" panose="020B0604020202020204" pitchFamily="34" charset="0"/>
              </a:rPr>
              <a:t>đất</a:t>
            </a:r>
            <a:r>
              <a:rPr lang="vi-VN" sz="2800" dirty="0">
                <a:solidFill>
                  <a:srgbClr val="1B04FA"/>
                </a:solidFill>
                <a:latin typeface="Arial" panose="020B0604020202020204" pitchFamily="34" charset="0"/>
                <a:cs typeface="Arial" panose="020B0604020202020204" pitchFamily="34" charset="0"/>
              </a:rPr>
              <a:t>:</a:t>
            </a:r>
          </a:p>
        </p:txBody>
      </p:sp>
      <p:sp>
        <p:nvSpPr>
          <p:cNvPr id="13" name="Rectangle 12">
            <a:extLst>
              <a:ext uri="{FF2B5EF4-FFF2-40B4-BE49-F238E27FC236}">
                <a16:creationId xmlns:a16="http://schemas.microsoft.com/office/drawing/2014/main" xmlns="" id="{F13E725C-F729-4BAC-AA2D-328C5B367E34}"/>
              </a:ext>
            </a:extLst>
          </p:cNvPr>
          <p:cNvSpPr/>
          <p:nvPr/>
        </p:nvSpPr>
        <p:spPr>
          <a:xfrm>
            <a:off x="5834183" y="4442012"/>
            <a:ext cx="6046721" cy="2062103"/>
          </a:xfrm>
          <a:prstGeom prst="rect">
            <a:avLst/>
          </a:prstGeom>
          <a:ln>
            <a:solidFill>
              <a:srgbClr val="0070C0"/>
            </a:solidFill>
            <a:prstDash val="sysDash"/>
          </a:ln>
        </p:spPr>
        <p:txBody>
          <a:bodyPr wrap="square">
            <a:spAutoFit/>
          </a:bodyPr>
          <a:lstStyle/>
          <a:p>
            <a:pPr algn="just"/>
            <a:r>
              <a:rPr lang="en-US" sz="3200">
                <a:solidFill>
                  <a:srgbClr val="1B04FA"/>
                </a:solidFill>
                <a:latin typeface="Arial" panose="020B0604020202020204" pitchFamily="34" charset="0"/>
                <a:cs typeface="Arial" panose="020B0604020202020204" pitchFamily="34" charset="0"/>
              </a:rPr>
              <a:t>Đa canh và luân canh, bảo vệ tài nguyên đất, kết hợp chăn nuôi, trồng trọt và sản xuất nông lâm kết hợp.</a:t>
            </a:r>
          </a:p>
        </p:txBody>
      </p:sp>
      <p:grpSp>
        <p:nvGrpSpPr>
          <p:cNvPr id="3" name="Group 2">
            <a:extLst>
              <a:ext uri="{FF2B5EF4-FFF2-40B4-BE49-F238E27FC236}">
                <a16:creationId xmlns:a16="http://schemas.microsoft.com/office/drawing/2014/main" xmlns="" id="{29320B5B-B44A-4E6D-93E4-1F2215E4BD96}"/>
              </a:ext>
            </a:extLst>
          </p:cNvPr>
          <p:cNvGrpSpPr/>
          <p:nvPr/>
        </p:nvGrpSpPr>
        <p:grpSpPr>
          <a:xfrm>
            <a:off x="6175307" y="581499"/>
            <a:ext cx="5856418" cy="3698953"/>
            <a:chOff x="6175307" y="581499"/>
            <a:chExt cx="5856418" cy="3698953"/>
          </a:xfrm>
        </p:grpSpPr>
        <p:pic>
          <p:nvPicPr>
            <p:cNvPr id="10" name="Picture 9">
              <a:extLst>
                <a:ext uri="{FF2B5EF4-FFF2-40B4-BE49-F238E27FC236}">
                  <a16:creationId xmlns:a16="http://schemas.microsoft.com/office/drawing/2014/main" xmlns="" id="{52B078A7-4A73-4B15-A9B8-046197929FD6}"/>
                </a:ext>
              </a:extLst>
            </p:cNvPr>
            <p:cNvPicPr>
              <a:picLocks noChangeAspect="1"/>
            </p:cNvPicPr>
            <p:nvPr/>
          </p:nvPicPr>
          <p:blipFill>
            <a:blip r:embed="rId3"/>
            <a:stretch>
              <a:fillRect/>
            </a:stretch>
          </p:blipFill>
          <p:spPr>
            <a:xfrm>
              <a:off x="6175307" y="581499"/>
              <a:ext cx="5856418" cy="3698953"/>
            </a:xfrm>
            <a:prstGeom prst="rect">
              <a:avLst/>
            </a:prstGeom>
          </p:spPr>
        </p:pic>
        <p:sp>
          <p:nvSpPr>
            <p:cNvPr id="2" name="TextBox 1">
              <a:extLst>
                <a:ext uri="{FF2B5EF4-FFF2-40B4-BE49-F238E27FC236}">
                  <a16:creationId xmlns:a16="http://schemas.microsoft.com/office/drawing/2014/main" xmlns="" id="{52BD4886-822D-4277-8880-20A05D6E2502}"/>
                </a:ext>
              </a:extLst>
            </p:cNvPr>
            <p:cNvSpPr txBox="1"/>
            <p:nvPr/>
          </p:nvSpPr>
          <p:spPr>
            <a:xfrm>
              <a:off x="6508849" y="3634121"/>
              <a:ext cx="5372055" cy="646331"/>
            </a:xfrm>
            <a:prstGeom prst="rect">
              <a:avLst/>
            </a:prstGeom>
            <a:solidFill>
              <a:schemeClr val="bg1"/>
            </a:solidFill>
          </p:spPr>
          <p:txBody>
            <a:bodyPr wrap="square" rtlCol="0">
              <a:spAutoFit/>
            </a:bodyPr>
            <a:lstStyle/>
            <a:p>
              <a:r>
                <a:rPr lang="vi-VN">
                  <a:solidFill>
                    <a:srgbClr val="00B050"/>
                  </a:solidFill>
                </a:rPr>
                <a:t>Hình 15.1. Sử dụng máy móc trong chăm sóc ngô ở bang Nam Đa-cô-ta (South Dakota),Hoa Kỳ</a:t>
              </a:r>
              <a:endParaRPr lang="en-US">
                <a:solidFill>
                  <a:srgbClr val="00B050"/>
                </a:solidFill>
              </a:endParaRPr>
            </a:p>
          </p:txBody>
        </p:sp>
      </p:grpSp>
      <p:grpSp>
        <p:nvGrpSpPr>
          <p:cNvPr id="5" name="Group 4">
            <a:extLst>
              <a:ext uri="{FF2B5EF4-FFF2-40B4-BE49-F238E27FC236}">
                <a16:creationId xmlns:a16="http://schemas.microsoft.com/office/drawing/2014/main" xmlns="" id="{61ACF8C8-E248-47D6-934B-CA24FF6056C5}"/>
              </a:ext>
            </a:extLst>
          </p:cNvPr>
          <p:cNvGrpSpPr/>
          <p:nvPr/>
        </p:nvGrpSpPr>
        <p:grpSpPr>
          <a:xfrm>
            <a:off x="311096" y="3549374"/>
            <a:ext cx="5523087" cy="3244679"/>
            <a:chOff x="311096" y="3549374"/>
            <a:chExt cx="5523087" cy="3244679"/>
          </a:xfrm>
        </p:grpSpPr>
        <p:pic>
          <p:nvPicPr>
            <p:cNvPr id="12" name="Picture 11">
              <a:extLst>
                <a:ext uri="{FF2B5EF4-FFF2-40B4-BE49-F238E27FC236}">
                  <a16:creationId xmlns:a16="http://schemas.microsoft.com/office/drawing/2014/main" xmlns="" id="{96068538-3731-4215-B253-4C3FE37DE99D}"/>
                </a:ext>
              </a:extLst>
            </p:cNvPr>
            <p:cNvPicPr>
              <a:picLocks noChangeAspect="1"/>
            </p:cNvPicPr>
            <p:nvPr/>
          </p:nvPicPr>
          <p:blipFill>
            <a:blip r:embed="rId4"/>
            <a:stretch>
              <a:fillRect/>
            </a:stretch>
          </p:blipFill>
          <p:spPr>
            <a:xfrm>
              <a:off x="311096" y="3549374"/>
              <a:ext cx="5263570" cy="3231827"/>
            </a:xfrm>
            <a:prstGeom prst="rect">
              <a:avLst/>
            </a:prstGeom>
          </p:spPr>
        </p:pic>
        <p:sp>
          <p:nvSpPr>
            <p:cNvPr id="4" name="TextBox 3">
              <a:extLst>
                <a:ext uri="{FF2B5EF4-FFF2-40B4-BE49-F238E27FC236}">
                  <a16:creationId xmlns:a16="http://schemas.microsoft.com/office/drawing/2014/main" xmlns="" id="{BA978EA0-DFD4-4B51-AD67-EE1225BB2858}"/>
                </a:ext>
              </a:extLst>
            </p:cNvPr>
            <p:cNvSpPr txBox="1"/>
            <p:nvPr/>
          </p:nvSpPr>
          <p:spPr>
            <a:xfrm>
              <a:off x="311096" y="6424721"/>
              <a:ext cx="5523087" cy="369332"/>
            </a:xfrm>
            <a:prstGeom prst="rect">
              <a:avLst/>
            </a:prstGeom>
            <a:solidFill>
              <a:schemeClr val="bg1"/>
            </a:solidFill>
          </p:spPr>
          <p:txBody>
            <a:bodyPr wrap="square" rtlCol="0">
              <a:spAutoFit/>
            </a:bodyPr>
            <a:lstStyle/>
            <a:p>
              <a:r>
                <a:rPr lang="vi-VN">
                  <a:solidFill>
                    <a:srgbClr val="00B050"/>
                  </a:solidFill>
                </a:rPr>
                <a:t>Một cánh đồng đa canh ở bang Ai-ô-oa (Hoa Kì)</a:t>
              </a:r>
              <a:endParaRPr lang="en-US">
                <a:solidFill>
                  <a:srgbClr val="00B050"/>
                </a:solidFill>
              </a:endParaRPr>
            </a:p>
          </p:txBody>
        </p:sp>
      </p:grpSp>
    </p:spTree>
    <p:extLst>
      <p:ext uri="{BB962C8B-B14F-4D97-AF65-F5344CB8AC3E}">
        <p14:creationId xmlns:p14="http://schemas.microsoft.com/office/powerpoint/2010/main" val="353365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2"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right)">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7DBF9E0C-4749-49F2-9AAF-BDC01B252F1D}"/>
              </a:ext>
            </a:extLst>
          </p:cNvPr>
          <p:cNvSpPr/>
          <p:nvPr/>
        </p:nvSpPr>
        <p:spPr>
          <a:xfrm>
            <a:off x="77294" y="95844"/>
            <a:ext cx="4698722" cy="523220"/>
          </a:xfrm>
          <a:prstGeom prst="rect">
            <a:avLst/>
          </a:prstGeom>
          <a:solidFill>
            <a:schemeClr val="accent4">
              <a:lumMod val="20000"/>
              <a:lumOff val="80000"/>
            </a:schemeClr>
          </a:solidFill>
          <a:ln>
            <a:solidFill>
              <a:srgbClr val="00B0F0"/>
            </a:solidFill>
          </a:ln>
        </p:spPr>
        <p:txBody>
          <a:bodyPr wrap="none">
            <a:spAutoFit/>
          </a:bodyPr>
          <a:lstStyle/>
          <a:p>
            <a:r>
              <a:rPr lang="vi-VN" sz="2800" dirty="0">
                <a:solidFill>
                  <a:srgbClr val="1B04FA"/>
                </a:solidFill>
                <a:latin typeface="Arial" panose="020B0604020202020204" pitchFamily="34" charset="0"/>
                <a:cs typeface="Arial" panose="020B0604020202020204" pitchFamily="34" charset="0"/>
              </a:rPr>
              <a:t>b.</a:t>
            </a:r>
            <a:r>
              <a:rPr lang="en-US" sz="2800" dirty="0">
                <a:solidFill>
                  <a:srgbClr val="1B04FA"/>
                </a:solidFill>
                <a:latin typeface="Arial" panose="020B0604020202020204" pitchFamily="34" charset="0"/>
                <a:cs typeface="Arial" panose="020B0604020202020204" pitchFamily="34" charset="0"/>
              </a:rPr>
              <a:t>K</a:t>
            </a:r>
            <a:r>
              <a:rPr lang="vi-VN" sz="2800" dirty="0">
                <a:solidFill>
                  <a:srgbClr val="1B04FA"/>
                </a:solidFill>
                <a:latin typeface="Arial" panose="020B0604020202020204" pitchFamily="34" charset="0"/>
                <a:cs typeface="Arial" panose="020B0604020202020204" pitchFamily="34" charset="0"/>
              </a:rPr>
              <a:t>hai thác </a:t>
            </a:r>
            <a:r>
              <a:rPr lang="vi-VN" sz="2800" dirty="0" smtClean="0">
                <a:solidFill>
                  <a:srgbClr val="1B04FA"/>
                </a:solidFill>
                <a:latin typeface="Arial" panose="020B0604020202020204" pitchFamily="34" charset="0"/>
                <a:cs typeface="Arial" panose="020B0604020202020204" pitchFamily="34" charset="0"/>
              </a:rPr>
              <a:t>tài </a:t>
            </a:r>
            <a:r>
              <a:rPr lang="vi-VN" sz="2800" dirty="0">
                <a:solidFill>
                  <a:srgbClr val="1B04FA"/>
                </a:solidFill>
                <a:latin typeface="Arial" panose="020B0604020202020204" pitchFamily="34" charset="0"/>
                <a:cs typeface="Arial" panose="020B0604020202020204" pitchFamily="34" charset="0"/>
              </a:rPr>
              <a:t>nguyên </a:t>
            </a:r>
            <a:r>
              <a:rPr lang="en-US" sz="2800" dirty="0">
                <a:solidFill>
                  <a:srgbClr val="1B04FA"/>
                </a:solidFill>
                <a:latin typeface="Arial" panose="020B0604020202020204" pitchFamily="34" charset="0"/>
                <a:cs typeface="Arial" panose="020B0604020202020204" pitchFamily="34" charset="0"/>
              </a:rPr>
              <a:t>n</a:t>
            </a:r>
            <a:r>
              <a:rPr lang="vi-VN" sz="2800" dirty="0">
                <a:solidFill>
                  <a:srgbClr val="1B04FA"/>
                </a:solidFill>
                <a:latin typeface="Arial" panose="020B0604020202020204" pitchFamily="34" charset="0"/>
                <a:cs typeface="Arial" panose="020B0604020202020204" pitchFamily="34" charset="0"/>
              </a:rPr>
              <a:t>ư</a:t>
            </a:r>
            <a:r>
              <a:rPr lang="en-US" sz="2800" dirty="0">
                <a:solidFill>
                  <a:srgbClr val="1B04FA"/>
                </a:solidFill>
                <a:latin typeface="Arial" panose="020B0604020202020204" pitchFamily="34" charset="0"/>
                <a:cs typeface="Arial" panose="020B0604020202020204" pitchFamily="34" charset="0"/>
              </a:rPr>
              <a:t>ớc</a:t>
            </a:r>
            <a:endParaRPr lang="vi-VN" sz="2800" dirty="0">
              <a:solidFill>
                <a:srgbClr val="1B04FA"/>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xmlns="" id="{6198D93A-C43C-4E09-9D17-7C2C1DB3BC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854"/>
          <a:stretch/>
        </p:blipFill>
        <p:spPr bwMode="auto">
          <a:xfrm>
            <a:off x="6451955" y="0"/>
            <a:ext cx="5730329" cy="643010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B9C4744C-BD3E-40B4-915E-18D1E85488CA}"/>
              </a:ext>
            </a:extLst>
          </p:cNvPr>
          <p:cNvSpPr txBox="1"/>
          <p:nvPr/>
        </p:nvSpPr>
        <p:spPr>
          <a:xfrm>
            <a:off x="7242353" y="6430101"/>
            <a:ext cx="4754663" cy="369332"/>
          </a:xfrm>
          <a:prstGeom prst="rect">
            <a:avLst/>
          </a:prstGeom>
          <a:no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14.1. Bản đồ tự nhiên khu vực Bắc Mĩ</a:t>
            </a:r>
          </a:p>
        </p:txBody>
      </p:sp>
      <p:sp>
        <p:nvSpPr>
          <p:cNvPr id="16" name="TextBox 15">
            <a:extLst>
              <a:ext uri="{FF2B5EF4-FFF2-40B4-BE49-F238E27FC236}">
                <a16:creationId xmlns:a16="http://schemas.microsoft.com/office/drawing/2014/main" xmlns="" id="{951F79EE-E23D-46E1-B8F7-4C4080389B7F}"/>
              </a:ext>
            </a:extLst>
          </p:cNvPr>
          <p:cNvSpPr txBox="1"/>
          <p:nvPr/>
        </p:nvSpPr>
        <p:spPr>
          <a:xfrm rot="2912916">
            <a:off x="8723096" y="3834735"/>
            <a:ext cx="1365663" cy="307777"/>
          </a:xfrm>
          <a:prstGeom prst="rect">
            <a:avLst/>
          </a:prstGeom>
          <a:noFill/>
        </p:spPr>
        <p:txBody>
          <a:bodyPr wrap="square" rtlCol="0">
            <a:spAutoFit/>
          </a:bodyPr>
          <a:lstStyle/>
          <a:p>
            <a:r>
              <a:rPr lang="vi-VN" sz="1400">
                <a:solidFill>
                  <a:srgbClr val="1B04FA"/>
                </a:solidFill>
              </a:rPr>
              <a:t>S.Mit-xu-ri</a:t>
            </a:r>
            <a:endParaRPr lang="en-US" sz="1400">
              <a:solidFill>
                <a:srgbClr val="1B04FA"/>
              </a:solidFill>
            </a:endParaRPr>
          </a:p>
        </p:txBody>
      </p:sp>
      <p:sp>
        <p:nvSpPr>
          <p:cNvPr id="17" name="Freeform: Shape 16">
            <a:extLst>
              <a:ext uri="{FF2B5EF4-FFF2-40B4-BE49-F238E27FC236}">
                <a16:creationId xmlns:a16="http://schemas.microsoft.com/office/drawing/2014/main" xmlns="" id="{871C7D5F-DEF9-4402-BB52-6AAFB41125EC}"/>
              </a:ext>
            </a:extLst>
          </p:cNvPr>
          <p:cNvSpPr/>
          <p:nvPr/>
        </p:nvSpPr>
        <p:spPr>
          <a:xfrm>
            <a:off x="8950087" y="3417318"/>
            <a:ext cx="968828" cy="805970"/>
          </a:xfrm>
          <a:custGeom>
            <a:avLst/>
            <a:gdLst>
              <a:gd name="connsiteX0" fmla="*/ 968828 w 968828"/>
              <a:gd name="connsiteY0" fmla="*/ 805970 h 805970"/>
              <a:gd name="connsiteX1" fmla="*/ 937832 w 968828"/>
              <a:gd name="connsiteY1" fmla="*/ 767224 h 805970"/>
              <a:gd name="connsiteX2" fmla="*/ 930082 w 968828"/>
              <a:gd name="connsiteY2" fmla="*/ 736228 h 805970"/>
              <a:gd name="connsiteX3" fmla="*/ 906835 w 968828"/>
              <a:gd name="connsiteY3" fmla="*/ 743977 h 805970"/>
              <a:gd name="connsiteX4" fmla="*/ 883588 w 968828"/>
              <a:gd name="connsiteY4" fmla="*/ 759475 h 805970"/>
              <a:gd name="connsiteX5" fmla="*/ 852591 w 968828"/>
              <a:gd name="connsiteY5" fmla="*/ 774974 h 805970"/>
              <a:gd name="connsiteX6" fmla="*/ 806096 w 968828"/>
              <a:gd name="connsiteY6" fmla="*/ 767224 h 805970"/>
              <a:gd name="connsiteX7" fmla="*/ 798347 w 968828"/>
              <a:gd name="connsiteY7" fmla="*/ 743977 h 805970"/>
              <a:gd name="connsiteX8" fmla="*/ 790598 w 968828"/>
              <a:gd name="connsiteY8" fmla="*/ 712980 h 805970"/>
              <a:gd name="connsiteX9" fmla="*/ 767350 w 968828"/>
              <a:gd name="connsiteY9" fmla="*/ 697482 h 805970"/>
              <a:gd name="connsiteX10" fmla="*/ 744103 w 968828"/>
              <a:gd name="connsiteY10" fmla="*/ 674235 h 805970"/>
              <a:gd name="connsiteX11" fmla="*/ 736354 w 968828"/>
              <a:gd name="connsiteY11" fmla="*/ 650987 h 805970"/>
              <a:gd name="connsiteX12" fmla="*/ 728605 w 968828"/>
              <a:gd name="connsiteY12" fmla="*/ 588994 h 805970"/>
              <a:gd name="connsiteX13" fmla="*/ 705357 w 968828"/>
              <a:gd name="connsiteY13" fmla="*/ 565746 h 805970"/>
              <a:gd name="connsiteX14" fmla="*/ 658862 w 968828"/>
              <a:gd name="connsiteY14" fmla="*/ 534750 h 805970"/>
              <a:gd name="connsiteX15" fmla="*/ 596869 w 968828"/>
              <a:gd name="connsiteY15" fmla="*/ 472757 h 805970"/>
              <a:gd name="connsiteX16" fmla="*/ 573621 w 968828"/>
              <a:gd name="connsiteY16" fmla="*/ 457258 h 805970"/>
              <a:gd name="connsiteX17" fmla="*/ 534876 w 968828"/>
              <a:gd name="connsiteY17" fmla="*/ 426262 h 805970"/>
              <a:gd name="connsiteX18" fmla="*/ 503879 w 968828"/>
              <a:gd name="connsiteY18" fmla="*/ 364268 h 805970"/>
              <a:gd name="connsiteX19" fmla="*/ 472882 w 968828"/>
              <a:gd name="connsiteY19" fmla="*/ 356519 h 805970"/>
              <a:gd name="connsiteX20" fmla="*/ 426388 w 968828"/>
              <a:gd name="connsiteY20" fmla="*/ 310024 h 805970"/>
              <a:gd name="connsiteX21" fmla="*/ 395391 w 968828"/>
              <a:gd name="connsiteY21" fmla="*/ 62051 h 805970"/>
              <a:gd name="connsiteX22" fmla="*/ 364394 w 968828"/>
              <a:gd name="connsiteY22" fmla="*/ 54302 h 805970"/>
              <a:gd name="connsiteX23" fmla="*/ 178415 w 968828"/>
              <a:gd name="connsiteY23" fmla="*/ 15557 h 805970"/>
              <a:gd name="connsiteX24" fmla="*/ 100923 w 968828"/>
              <a:gd name="connsiteY24" fmla="*/ 7807 h 805970"/>
              <a:gd name="connsiteX25" fmla="*/ 62177 w 968828"/>
              <a:gd name="connsiteY25" fmla="*/ 46553 h 805970"/>
              <a:gd name="connsiteX26" fmla="*/ 15682 w 968828"/>
              <a:gd name="connsiteY26" fmla="*/ 62051 h 805970"/>
              <a:gd name="connsiteX27" fmla="*/ 184 w 968828"/>
              <a:gd name="connsiteY27" fmla="*/ 77550 h 805970"/>
              <a:gd name="connsiteX28" fmla="*/ 7933 w 968828"/>
              <a:gd name="connsiteY28" fmla="*/ 100797 h 80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68828" h="805970">
                <a:moveTo>
                  <a:pt x="968828" y="805970"/>
                </a:moveTo>
                <a:cubicBezTo>
                  <a:pt x="958496" y="793055"/>
                  <a:pt x="945864" y="781682"/>
                  <a:pt x="937832" y="767224"/>
                </a:cubicBezTo>
                <a:cubicBezTo>
                  <a:pt x="932660" y="757914"/>
                  <a:pt x="938602" y="742618"/>
                  <a:pt x="930082" y="736228"/>
                </a:cubicBezTo>
                <a:cubicBezTo>
                  <a:pt x="923547" y="731327"/>
                  <a:pt x="914141" y="740324"/>
                  <a:pt x="906835" y="743977"/>
                </a:cubicBezTo>
                <a:cubicBezTo>
                  <a:pt x="898505" y="748142"/>
                  <a:pt x="891674" y="754854"/>
                  <a:pt x="883588" y="759475"/>
                </a:cubicBezTo>
                <a:cubicBezTo>
                  <a:pt x="873558" y="765206"/>
                  <a:pt x="862923" y="769808"/>
                  <a:pt x="852591" y="774974"/>
                </a:cubicBezTo>
                <a:cubicBezTo>
                  <a:pt x="837093" y="772391"/>
                  <a:pt x="819738" y="775019"/>
                  <a:pt x="806096" y="767224"/>
                </a:cubicBezTo>
                <a:cubicBezTo>
                  <a:pt x="799004" y="763171"/>
                  <a:pt x="800591" y="751831"/>
                  <a:pt x="798347" y="743977"/>
                </a:cubicBezTo>
                <a:cubicBezTo>
                  <a:pt x="795421" y="733736"/>
                  <a:pt x="796506" y="721842"/>
                  <a:pt x="790598" y="712980"/>
                </a:cubicBezTo>
                <a:cubicBezTo>
                  <a:pt x="785432" y="705231"/>
                  <a:pt x="774505" y="703444"/>
                  <a:pt x="767350" y="697482"/>
                </a:cubicBezTo>
                <a:cubicBezTo>
                  <a:pt x="758931" y="690466"/>
                  <a:pt x="751852" y="681984"/>
                  <a:pt x="744103" y="674235"/>
                </a:cubicBezTo>
                <a:cubicBezTo>
                  <a:pt x="741520" y="666486"/>
                  <a:pt x="737815" y="659024"/>
                  <a:pt x="736354" y="650987"/>
                </a:cubicBezTo>
                <a:cubicBezTo>
                  <a:pt x="732629" y="630498"/>
                  <a:pt x="735722" y="608565"/>
                  <a:pt x="728605" y="588994"/>
                </a:cubicBezTo>
                <a:cubicBezTo>
                  <a:pt x="724860" y="578695"/>
                  <a:pt x="714008" y="572474"/>
                  <a:pt x="705357" y="565746"/>
                </a:cubicBezTo>
                <a:cubicBezTo>
                  <a:pt x="690654" y="554310"/>
                  <a:pt x="658862" y="534750"/>
                  <a:pt x="658862" y="534750"/>
                </a:cubicBezTo>
                <a:cubicBezTo>
                  <a:pt x="635034" y="487092"/>
                  <a:pt x="652976" y="510162"/>
                  <a:pt x="596869" y="472757"/>
                </a:cubicBezTo>
                <a:lnTo>
                  <a:pt x="573621" y="457258"/>
                </a:lnTo>
                <a:cubicBezTo>
                  <a:pt x="529205" y="390635"/>
                  <a:pt x="588347" y="469039"/>
                  <a:pt x="534876" y="426262"/>
                </a:cubicBezTo>
                <a:cubicBezTo>
                  <a:pt x="497710" y="396529"/>
                  <a:pt x="543672" y="404061"/>
                  <a:pt x="503879" y="364268"/>
                </a:cubicBezTo>
                <a:cubicBezTo>
                  <a:pt x="496348" y="356737"/>
                  <a:pt x="483214" y="359102"/>
                  <a:pt x="472882" y="356519"/>
                </a:cubicBezTo>
                <a:cubicBezTo>
                  <a:pt x="457384" y="341021"/>
                  <a:pt x="427095" y="331930"/>
                  <a:pt x="426388" y="310024"/>
                </a:cubicBezTo>
                <a:cubicBezTo>
                  <a:pt x="419885" y="108453"/>
                  <a:pt x="494488" y="90366"/>
                  <a:pt x="395391" y="62051"/>
                </a:cubicBezTo>
                <a:cubicBezTo>
                  <a:pt x="385151" y="59125"/>
                  <a:pt x="374726" y="56885"/>
                  <a:pt x="364394" y="54302"/>
                </a:cubicBezTo>
                <a:cubicBezTo>
                  <a:pt x="279153" y="-2524"/>
                  <a:pt x="336497" y="24339"/>
                  <a:pt x="178415" y="15557"/>
                </a:cubicBezTo>
                <a:cubicBezTo>
                  <a:pt x="121816" y="-3310"/>
                  <a:pt x="147769" y="-3904"/>
                  <a:pt x="100923" y="7807"/>
                </a:cubicBezTo>
                <a:cubicBezTo>
                  <a:pt x="86784" y="29017"/>
                  <a:pt x="86650" y="35677"/>
                  <a:pt x="62177" y="46553"/>
                </a:cubicBezTo>
                <a:cubicBezTo>
                  <a:pt x="47248" y="53188"/>
                  <a:pt x="15682" y="62051"/>
                  <a:pt x="15682" y="62051"/>
                </a:cubicBezTo>
                <a:cubicBezTo>
                  <a:pt x="10516" y="67217"/>
                  <a:pt x="1617" y="70386"/>
                  <a:pt x="184" y="77550"/>
                </a:cubicBezTo>
                <a:cubicBezTo>
                  <a:pt x="-1418" y="85560"/>
                  <a:pt x="7933" y="100797"/>
                  <a:pt x="7933" y="100797"/>
                </a:cubicBezTo>
              </a:path>
            </a:pathLst>
          </a:custGeom>
          <a:noFill/>
          <a:ln w="28575">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408D708F-900E-4B28-B3A7-A39C41A712A1}"/>
              </a:ext>
            </a:extLst>
          </p:cNvPr>
          <p:cNvSpPr txBox="1"/>
          <p:nvPr/>
        </p:nvSpPr>
        <p:spPr>
          <a:xfrm rot="16897628">
            <a:off x="9617472" y="4074468"/>
            <a:ext cx="1365663" cy="307777"/>
          </a:xfrm>
          <a:prstGeom prst="rect">
            <a:avLst/>
          </a:prstGeom>
          <a:noFill/>
        </p:spPr>
        <p:txBody>
          <a:bodyPr wrap="square" rtlCol="0">
            <a:spAutoFit/>
          </a:bodyPr>
          <a:lstStyle/>
          <a:p>
            <a:r>
              <a:rPr lang="vi-VN" sz="1400">
                <a:solidFill>
                  <a:srgbClr val="1B04FA"/>
                </a:solidFill>
              </a:rPr>
              <a:t>S.Mi-xi-xi-pi</a:t>
            </a:r>
            <a:endParaRPr lang="en-US" sz="1400">
              <a:solidFill>
                <a:srgbClr val="1B04FA"/>
              </a:solidFill>
            </a:endParaRPr>
          </a:p>
        </p:txBody>
      </p:sp>
      <p:sp>
        <p:nvSpPr>
          <p:cNvPr id="19" name="Freeform: Shape 18">
            <a:extLst>
              <a:ext uri="{FF2B5EF4-FFF2-40B4-BE49-F238E27FC236}">
                <a16:creationId xmlns:a16="http://schemas.microsoft.com/office/drawing/2014/main" xmlns="" id="{6DBA0CE6-21C6-438F-A381-EDBCD6005A83}"/>
              </a:ext>
            </a:extLst>
          </p:cNvPr>
          <p:cNvSpPr/>
          <p:nvPr/>
        </p:nvSpPr>
        <p:spPr>
          <a:xfrm>
            <a:off x="9895668" y="4184542"/>
            <a:ext cx="240224" cy="782665"/>
          </a:xfrm>
          <a:custGeom>
            <a:avLst/>
            <a:gdLst>
              <a:gd name="connsiteX0" fmla="*/ 224725 w 240224"/>
              <a:gd name="connsiteY0" fmla="*/ 782665 h 782665"/>
              <a:gd name="connsiteX1" fmla="*/ 170481 w 240224"/>
              <a:gd name="connsiteY1" fmla="*/ 774916 h 782665"/>
              <a:gd name="connsiteX2" fmla="*/ 139485 w 240224"/>
              <a:gd name="connsiteY2" fmla="*/ 720672 h 782665"/>
              <a:gd name="connsiteX3" fmla="*/ 108488 w 240224"/>
              <a:gd name="connsiteY3" fmla="*/ 712922 h 782665"/>
              <a:gd name="connsiteX4" fmla="*/ 85240 w 240224"/>
              <a:gd name="connsiteY4" fmla="*/ 689675 h 782665"/>
              <a:gd name="connsiteX5" fmla="*/ 116237 w 240224"/>
              <a:gd name="connsiteY5" fmla="*/ 604434 h 782665"/>
              <a:gd name="connsiteX6" fmla="*/ 123986 w 240224"/>
              <a:gd name="connsiteY6" fmla="*/ 426204 h 782665"/>
              <a:gd name="connsiteX7" fmla="*/ 139485 w 240224"/>
              <a:gd name="connsiteY7" fmla="*/ 410705 h 782665"/>
              <a:gd name="connsiteX8" fmla="*/ 154983 w 240224"/>
              <a:gd name="connsiteY8" fmla="*/ 379709 h 782665"/>
              <a:gd name="connsiteX9" fmla="*/ 170481 w 240224"/>
              <a:gd name="connsiteY9" fmla="*/ 356461 h 782665"/>
              <a:gd name="connsiteX10" fmla="*/ 185979 w 240224"/>
              <a:gd name="connsiteY10" fmla="*/ 325465 h 782665"/>
              <a:gd name="connsiteX11" fmla="*/ 201478 w 240224"/>
              <a:gd name="connsiteY11" fmla="*/ 309966 h 782665"/>
              <a:gd name="connsiteX12" fmla="*/ 216976 w 240224"/>
              <a:gd name="connsiteY12" fmla="*/ 278970 h 782665"/>
              <a:gd name="connsiteX13" fmla="*/ 224725 w 240224"/>
              <a:gd name="connsiteY13" fmla="*/ 255722 h 782665"/>
              <a:gd name="connsiteX14" fmla="*/ 240224 w 240224"/>
              <a:gd name="connsiteY14" fmla="*/ 240224 h 782665"/>
              <a:gd name="connsiteX15" fmla="*/ 232474 w 240224"/>
              <a:gd name="connsiteY15" fmla="*/ 193729 h 782665"/>
              <a:gd name="connsiteX16" fmla="*/ 216976 w 240224"/>
              <a:gd name="connsiteY16" fmla="*/ 170482 h 782665"/>
              <a:gd name="connsiteX17" fmla="*/ 209227 w 240224"/>
              <a:gd name="connsiteY17" fmla="*/ 147234 h 782665"/>
              <a:gd name="connsiteX18" fmla="*/ 201478 w 240224"/>
              <a:gd name="connsiteY18" fmla="*/ 116238 h 782665"/>
              <a:gd name="connsiteX19" fmla="*/ 170481 w 240224"/>
              <a:gd name="connsiteY19" fmla="*/ 85241 h 782665"/>
              <a:gd name="connsiteX20" fmla="*/ 162732 w 240224"/>
              <a:gd name="connsiteY20" fmla="*/ 61994 h 782665"/>
              <a:gd name="connsiteX21" fmla="*/ 154983 w 240224"/>
              <a:gd name="connsiteY21" fmla="*/ 15499 h 782665"/>
              <a:gd name="connsiteX22" fmla="*/ 139485 w 240224"/>
              <a:gd name="connsiteY22" fmla="*/ 0 h 782665"/>
              <a:gd name="connsiteX23" fmla="*/ 92990 w 240224"/>
              <a:gd name="connsiteY23" fmla="*/ 30997 h 782665"/>
              <a:gd name="connsiteX24" fmla="*/ 0 w 240224"/>
              <a:gd name="connsiteY24" fmla="*/ 38746 h 78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0224" h="782665">
                <a:moveTo>
                  <a:pt x="224725" y="782665"/>
                </a:moveTo>
                <a:cubicBezTo>
                  <a:pt x="206644" y="780082"/>
                  <a:pt x="187172" y="782334"/>
                  <a:pt x="170481" y="774916"/>
                </a:cubicBezTo>
                <a:cubicBezTo>
                  <a:pt x="160477" y="770470"/>
                  <a:pt x="144387" y="724757"/>
                  <a:pt x="139485" y="720672"/>
                </a:cubicBezTo>
                <a:cubicBezTo>
                  <a:pt x="131303" y="713854"/>
                  <a:pt x="118820" y="715505"/>
                  <a:pt x="108488" y="712922"/>
                </a:cubicBezTo>
                <a:cubicBezTo>
                  <a:pt x="100739" y="705173"/>
                  <a:pt x="87389" y="700421"/>
                  <a:pt x="85240" y="689675"/>
                </a:cubicBezTo>
                <a:cubicBezTo>
                  <a:pt x="76673" y="646838"/>
                  <a:pt x="94861" y="632936"/>
                  <a:pt x="116237" y="604434"/>
                </a:cubicBezTo>
                <a:cubicBezTo>
                  <a:pt x="118820" y="545024"/>
                  <a:pt x="116901" y="485247"/>
                  <a:pt x="123986" y="426204"/>
                </a:cubicBezTo>
                <a:cubicBezTo>
                  <a:pt x="124857" y="418950"/>
                  <a:pt x="135432" y="416784"/>
                  <a:pt x="139485" y="410705"/>
                </a:cubicBezTo>
                <a:cubicBezTo>
                  <a:pt x="145893" y="401094"/>
                  <a:pt x="149252" y="389739"/>
                  <a:pt x="154983" y="379709"/>
                </a:cubicBezTo>
                <a:cubicBezTo>
                  <a:pt x="159604" y="371623"/>
                  <a:pt x="165860" y="364547"/>
                  <a:pt x="170481" y="356461"/>
                </a:cubicBezTo>
                <a:cubicBezTo>
                  <a:pt x="176212" y="346431"/>
                  <a:pt x="179571" y="335076"/>
                  <a:pt x="185979" y="325465"/>
                </a:cubicBezTo>
                <a:cubicBezTo>
                  <a:pt x="190032" y="319386"/>
                  <a:pt x="197425" y="316045"/>
                  <a:pt x="201478" y="309966"/>
                </a:cubicBezTo>
                <a:cubicBezTo>
                  <a:pt x="207886" y="300355"/>
                  <a:pt x="212426" y="289588"/>
                  <a:pt x="216976" y="278970"/>
                </a:cubicBezTo>
                <a:cubicBezTo>
                  <a:pt x="220194" y="271462"/>
                  <a:pt x="220522" y="262726"/>
                  <a:pt x="224725" y="255722"/>
                </a:cubicBezTo>
                <a:cubicBezTo>
                  <a:pt x="228484" y="249457"/>
                  <a:pt x="235058" y="245390"/>
                  <a:pt x="240224" y="240224"/>
                </a:cubicBezTo>
                <a:cubicBezTo>
                  <a:pt x="237641" y="224726"/>
                  <a:pt x="237443" y="208635"/>
                  <a:pt x="232474" y="193729"/>
                </a:cubicBezTo>
                <a:cubicBezTo>
                  <a:pt x="229529" y="184894"/>
                  <a:pt x="221141" y="178812"/>
                  <a:pt x="216976" y="170482"/>
                </a:cubicBezTo>
                <a:cubicBezTo>
                  <a:pt x="213323" y="163176"/>
                  <a:pt x="211471" y="155088"/>
                  <a:pt x="209227" y="147234"/>
                </a:cubicBezTo>
                <a:cubicBezTo>
                  <a:pt x="206301" y="136994"/>
                  <a:pt x="207123" y="125269"/>
                  <a:pt x="201478" y="116238"/>
                </a:cubicBezTo>
                <a:cubicBezTo>
                  <a:pt x="193734" y="103847"/>
                  <a:pt x="180813" y="95573"/>
                  <a:pt x="170481" y="85241"/>
                </a:cubicBezTo>
                <a:cubicBezTo>
                  <a:pt x="167898" y="77492"/>
                  <a:pt x="164504" y="69968"/>
                  <a:pt x="162732" y="61994"/>
                </a:cubicBezTo>
                <a:cubicBezTo>
                  <a:pt x="159324" y="46656"/>
                  <a:pt x="160500" y="30211"/>
                  <a:pt x="154983" y="15499"/>
                </a:cubicBezTo>
                <a:cubicBezTo>
                  <a:pt x="152418" y="8658"/>
                  <a:pt x="144651" y="5166"/>
                  <a:pt x="139485" y="0"/>
                </a:cubicBezTo>
                <a:cubicBezTo>
                  <a:pt x="66893" y="24199"/>
                  <a:pt x="174264" y="-15445"/>
                  <a:pt x="92990" y="30997"/>
                </a:cubicBezTo>
                <a:cubicBezTo>
                  <a:pt x="70658" y="43758"/>
                  <a:pt x="16933" y="38746"/>
                  <a:pt x="0" y="38746"/>
                </a:cubicBezTo>
              </a:path>
            </a:pathLst>
          </a:custGeom>
          <a:noFill/>
          <a:ln w="28575">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xmlns="" id="{F7A54ADA-486D-4CF2-B6FD-3E2E2F0B7D35}"/>
              </a:ext>
            </a:extLst>
          </p:cNvPr>
          <p:cNvSpPr/>
          <p:nvPr/>
        </p:nvSpPr>
        <p:spPr>
          <a:xfrm>
            <a:off x="77294" y="1092847"/>
            <a:ext cx="6096000" cy="954107"/>
          </a:xfrm>
          <a:prstGeom prst="rect">
            <a:avLst/>
          </a:prstGeom>
        </p:spPr>
        <p:txBody>
          <a:bodyPr>
            <a:spAutoFit/>
          </a:bodyPr>
          <a:lstStyle/>
          <a:p>
            <a:r>
              <a:rPr lang="vi-VN" sz="2800">
                <a:solidFill>
                  <a:srgbClr val="1B04FA"/>
                </a:solidFill>
              </a:rPr>
              <a:t>- Bắc Mỹ có nguồn nước ngọt rất dồi dào do có nhiều sông và hồ lớn.</a:t>
            </a:r>
            <a:endParaRPr lang="en-US" sz="2800">
              <a:solidFill>
                <a:srgbClr val="1B04FA"/>
              </a:solidFill>
            </a:endParaRPr>
          </a:p>
        </p:txBody>
      </p:sp>
      <p:sp>
        <p:nvSpPr>
          <p:cNvPr id="3" name="Rectangle 2">
            <a:extLst>
              <a:ext uri="{FF2B5EF4-FFF2-40B4-BE49-F238E27FC236}">
                <a16:creationId xmlns:a16="http://schemas.microsoft.com/office/drawing/2014/main" xmlns="" id="{C45AE236-E2F0-4C36-A44C-017F3AAD39F5}"/>
              </a:ext>
            </a:extLst>
          </p:cNvPr>
          <p:cNvSpPr/>
          <p:nvPr/>
        </p:nvSpPr>
        <p:spPr>
          <a:xfrm>
            <a:off x="58821" y="2057680"/>
            <a:ext cx="6455543" cy="954107"/>
          </a:xfrm>
          <a:prstGeom prst="rect">
            <a:avLst/>
          </a:prstGeom>
        </p:spPr>
        <p:txBody>
          <a:bodyPr wrap="square">
            <a:spAutoFit/>
          </a:bodyPr>
          <a:lstStyle/>
          <a:p>
            <a:r>
              <a:rPr lang="vi-VN" sz="2800">
                <a:solidFill>
                  <a:srgbClr val="1B04FA"/>
                </a:solidFill>
              </a:rPr>
              <a:t>+ Nguồn nước được sử dụng tổng hợp trong nhiều lĩnh vực</a:t>
            </a:r>
            <a:endParaRPr lang="en-US" sz="2800">
              <a:solidFill>
                <a:srgbClr val="1B04FA"/>
              </a:solidFill>
            </a:endParaRPr>
          </a:p>
        </p:txBody>
      </p:sp>
      <p:sp>
        <p:nvSpPr>
          <p:cNvPr id="20" name="Freeform: Shape 19">
            <a:extLst>
              <a:ext uri="{FF2B5EF4-FFF2-40B4-BE49-F238E27FC236}">
                <a16:creationId xmlns:a16="http://schemas.microsoft.com/office/drawing/2014/main" xmlns="" id="{7076C990-7F4F-439F-BC0E-A0C0D81D50FA}"/>
              </a:ext>
            </a:extLst>
          </p:cNvPr>
          <p:cNvSpPr/>
          <p:nvPr/>
        </p:nvSpPr>
        <p:spPr>
          <a:xfrm>
            <a:off x="9919252" y="3361949"/>
            <a:ext cx="728870" cy="592353"/>
          </a:xfrm>
          <a:custGeom>
            <a:avLst/>
            <a:gdLst>
              <a:gd name="connsiteX0" fmla="*/ 669235 w 728870"/>
              <a:gd name="connsiteY0" fmla="*/ 278296 h 592353"/>
              <a:gd name="connsiteX1" fmla="*/ 702365 w 728870"/>
              <a:gd name="connsiteY1" fmla="*/ 318052 h 592353"/>
              <a:gd name="connsiteX2" fmla="*/ 728870 w 728870"/>
              <a:gd name="connsiteY2" fmla="*/ 304800 h 592353"/>
              <a:gd name="connsiteX3" fmla="*/ 722244 w 728870"/>
              <a:gd name="connsiteY3" fmla="*/ 231913 h 592353"/>
              <a:gd name="connsiteX4" fmla="*/ 702365 w 728870"/>
              <a:gd name="connsiteY4" fmla="*/ 225287 h 592353"/>
              <a:gd name="connsiteX5" fmla="*/ 636105 w 728870"/>
              <a:gd name="connsiteY5" fmla="*/ 198783 h 592353"/>
              <a:gd name="connsiteX6" fmla="*/ 523461 w 728870"/>
              <a:gd name="connsiteY6" fmla="*/ 185531 h 592353"/>
              <a:gd name="connsiteX7" fmla="*/ 483705 w 728870"/>
              <a:gd name="connsiteY7" fmla="*/ 178905 h 592353"/>
              <a:gd name="connsiteX8" fmla="*/ 437322 w 728870"/>
              <a:gd name="connsiteY8" fmla="*/ 172278 h 592353"/>
              <a:gd name="connsiteX9" fmla="*/ 424070 w 728870"/>
              <a:gd name="connsiteY9" fmla="*/ 152400 h 592353"/>
              <a:gd name="connsiteX10" fmla="*/ 377687 w 728870"/>
              <a:gd name="connsiteY10" fmla="*/ 112644 h 592353"/>
              <a:gd name="connsiteX11" fmla="*/ 371061 w 728870"/>
              <a:gd name="connsiteY11" fmla="*/ 86139 h 592353"/>
              <a:gd name="connsiteX12" fmla="*/ 351183 w 728870"/>
              <a:gd name="connsiteY12" fmla="*/ 72887 h 592353"/>
              <a:gd name="connsiteX13" fmla="*/ 298174 w 728870"/>
              <a:gd name="connsiteY13" fmla="*/ 26505 h 592353"/>
              <a:gd name="connsiteX14" fmla="*/ 271670 w 728870"/>
              <a:gd name="connsiteY14" fmla="*/ 19878 h 592353"/>
              <a:gd name="connsiteX15" fmla="*/ 231913 w 728870"/>
              <a:gd name="connsiteY15" fmla="*/ 0 h 592353"/>
              <a:gd name="connsiteX16" fmla="*/ 205409 w 728870"/>
              <a:gd name="connsiteY16" fmla="*/ 6626 h 592353"/>
              <a:gd name="connsiteX17" fmla="*/ 198783 w 728870"/>
              <a:gd name="connsiteY17" fmla="*/ 26505 h 592353"/>
              <a:gd name="connsiteX18" fmla="*/ 172278 w 728870"/>
              <a:gd name="connsiteY18" fmla="*/ 72887 h 592353"/>
              <a:gd name="connsiteX19" fmla="*/ 86139 w 728870"/>
              <a:gd name="connsiteY19" fmla="*/ 79513 h 592353"/>
              <a:gd name="connsiteX20" fmla="*/ 59635 w 728870"/>
              <a:gd name="connsiteY20" fmla="*/ 119270 h 592353"/>
              <a:gd name="connsiteX21" fmla="*/ 33131 w 728870"/>
              <a:gd name="connsiteY21" fmla="*/ 159026 h 592353"/>
              <a:gd name="connsiteX22" fmla="*/ 19878 w 728870"/>
              <a:gd name="connsiteY22" fmla="*/ 178905 h 592353"/>
              <a:gd name="connsiteX23" fmla="*/ 0 w 728870"/>
              <a:gd name="connsiteY23" fmla="*/ 192157 h 592353"/>
              <a:gd name="connsiteX24" fmla="*/ 19878 w 728870"/>
              <a:gd name="connsiteY24" fmla="*/ 198783 h 592353"/>
              <a:gd name="connsiteX25" fmla="*/ 59635 w 728870"/>
              <a:gd name="connsiteY25" fmla="*/ 192157 h 592353"/>
              <a:gd name="connsiteX26" fmla="*/ 66261 w 728870"/>
              <a:gd name="connsiteY26" fmla="*/ 212035 h 592353"/>
              <a:gd name="connsiteX27" fmla="*/ 99391 w 728870"/>
              <a:gd name="connsiteY27" fmla="*/ 205409 h 592353"/>
              <a:gd name="connsiteX28" fmla="*/ 112644 w 728870"/>
              <a:gd name="connsiteY28" fmla="*/ 192157 h 592353"/>
              <a:gd name="connsiteX29" fmla="*/ 132522 w 728870"/>
              <a:gd name="connsiteY29" fmla="*/ 185531 h 592353"/>
              <a:gd name="connsiteX30" fmla="*/ 172278 w 728870"/>
              <a:gd name="connsiteY30" fmla="*/ 159026 h 592353"/>
              <a:gd name="connsiteX31" fmla="*/ 185531 w 728870"/>
              <a:gd name="connsiteY31" fmla="*/ 145774 h 592353"/>
              <a:gd name="connsiteX32" fmla="*/ 231913 w 728870"/>
              <a:gd name="connsiteY32" fmla="*/ 132522 h 592353"/>
              <a:gd name="connsiteX33" fmla="*/ 238539 w 728870"/>
              <a:gd name="connsiteY33" fmla="*/ 178905 h 592353"/>
              <a:gd name="connsiteX34" fmla="*/ 265044 w 728870"/>
              <a:gd name="connsiteY34" fmla="*/ 185531 h 592353"/>
              <a:gd name="connsiteX35" fmla="*/ 384313 w 728870"/>
              <a:gd name="connsiteY35" fmla="*/ 178905 h 592353"/>
              <a:gd name="connsiteX36" fmla="*/ 443948 w 728870"/>
              <a:gd name="connsiteY36" fmla="*/ 178905 h 592353"/>
              <a:gd name="connsiteX37" fmla="*/ 430696 w 728870"/>
              <a:gd name="connsiteY37" fmla="*/ 238539 h 592353"/>
              <a:gd name="connsiteX38" fmla="*/ 337931 w 728870"/>
              <a:gd name="connsiteY38" fmla="*/ 245165 h 592353"/>
              <a:gd name="connsiteX39" fmla="*/ 311426 w 728870"/>
              <a:gd name="connsiteY39" fmla="*/ 278296 h 592353"/>
              <a:gd name="connsiteX40" fmla="*/ 271670 w 728870"/>
              <a:gd name="connsiteY40" fmla="*/ 304800 h 592353"/>
              <a:gd name="connsiteX41" fmla="*/ 271670 w 728870"/>
              <a:gd name="connsiteY41" fmla="*/ 337931 h 592353"/>
              <a:gd name="connsiteX42" fmla="*/ 278296 w 728870"/>
              <a:gd name="connsiteY42" fmla="*/ 357809 h 592353"/>
              <a:gd name="connsiteX43" fmla="*/ 265044 w 728870"/>
              <a:gd name="connsiteY43" fmla="*/ 390939 h 592353"/>
              <a:gd name="connsiteX44" fmla="*/ 258418 w 728870"/>
              <a:gd name="connsiteY44" fmla="*/ 417444 h 592353"/>
              <a:gd name="connsiteX45" fmla="*/ 251791 w 728870"/>
              <a:gd name="connsiteY45" fmla="*/ 437322 h 592353"/>
              <a:gd name="connsiteX46" fmla="*/ 265044 w 728870"/>
              <a:gd name="connsiteY46" fmla="*/ 477078 h 592353"/>
              <a:gd name="connsiteX47" fmla="*/ 271670 w 728870"/>
              <a:gd name="connsiteY47" fmla="*/ 496957 h 592353"/>
              <a:gd name="connsiteX48" fmla="*/ 278296 w 728870"/>
              <a:gd name="connsiteY48" fmla="*/ 536713 h 592353"/>
              <a:gd name="connsiteX49" fmla="*/ 298174 w 728870"/>
              <a:gd name="connsiteY49" fmla="*/ 556591 h 592353"/>
              <a:gd name="connsiteX50" fmla="*/ 324678 w 728870"/>
              <a:gd name="connsiteY50" fmla="*/ 589722 h 592353"/>
              <a:gd name="connsiteX51" fmla="*/ 337931 w 728870"/>
              <a:gd name="connsiteY51" fmla="*/ 563218 h 592353"/>
              <a:gd name="connsiteX52" fmla="*/ 344557 w 728870"/>
              <a:gd name="connsiteY52" fmla="*/ 530087 h 592353"/>
              <a:gd name="connsiteX53" fmla="*/ 364435 w 728870"/>
              <a:gd name="connsiteY53" fmla="*/ 516835 h 592353"/>
              <a:gd name="connsiteX54" fmla="*/ 351183 w 728870"/>
              <a:gd name="connsiteY54" fmla="*/ 450574 h 592353"/>
              <a:gd name="connsiteX55" fmla="*/ 357809 w 728870"/>
              <a:gd name="connsiteY55" fmla="*/ 337931 h 592353"/>
              <a:gd name="connsiteX56" fmla="*/ 364435 w 728870"/>
              <a:gd name="connsiteY56" fmla="*/ 311426 h 592353"/>
              <a:gd name="connsiteX57" fmla="*/ 384313 w 728870"/>
              <a:gd name="connsiteY57" fmla="*/ 298174 h 592353"/>
              <a:gd name="connsiteX58" fmla="*/ 397565 w 728870"/>
              <a:gd name="connsiteY58" fmla="*/ 271670 h 592353"/>
              <a:gd name="connsiteX59" fmla="*/ 496957 w 728870"/>
              <a:gd name="connsiteY59" fmla="*/ 265044 h 592353"/>
              <a:gd name="connsiteX60" fmla="*/ 503583 w 728870"/>
              <a:gd name="connsiteY60" fmla="*/ 284922 h 592353"/>
              <a:gd name="connsiteX61" fmla="*/ 516835 w 728870"/>
              <a:gd name="connsiteY61" fmla="*/ 351183 h 592353"/>
              <a:gd name="connsiteX62" fmla="*/ 530087 w 728870"/>
              <a:gd name="connsiteY62" fmla="*/ 390939 h 592353"/>
              <a:gd name="connsiteX63" fmla="*/ 536713 w 728870"/>
              <a:gd name="connsiteY63" fmla="*/ 410818 h 592353"/>
              <a:gd name="connsiteX64" fmla="*/ 563218 w 728870"/>
              <a:gd name="connsiteY64" fmla="*/ 404191 h 592353"/>
              <a:gd name="connsiteX65" fmla="*/ 589722 w 728870"/>
              <a:gd name="connsiteY65" fmla="*/ 377687 h 592353"/>
              <a:gd name="connsiteX66" fmla="*/ 602974 w 728870"/>
              <a:gd name="connsiteY66" fmla="*/ 417444 h 592353"/>
              <a:gd name="connsiteX67" fmla="*/ 622852 w 728870"/>
              <a:gd name="connsiteY67" fmla="*/ 463826 h 592353"/>
              <a:gd name="connsiteX68" fmla="*/ 655983 w 728870"/>
              <a:gd name="connsiteY68" fmla="*/ 457200 h 592353"/>
              <a:gd name="connsiteX69" fmla="*/ 662609 w 728870"/>
              <a:gd name="connsiteY69" fmla="*/ 437322 h 592353"/>
              <a:gd name="connsiteX70" fmla="*/ 655983 w 728870"/>
              <a:gd name="connsiteY70" fmla="*/ 371061 h 592353"/>
              <a:gd name="connsiteX71" fmla="*/ 649357 w 728870"/>
              <a:gd name="connsiteY71" fmla="*/ 351183 h 592353"/>
              <a:gd name="connsiteX72" fmla="*/ 669235 w 728870"/>
              <a:gd name="connsiteY72" fmla="*/ 278296 h 59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728870" h="592353">
                <a:moveTo>
                  <a:pt x="669235" y="278296"/>
                </a:moveTo>
                <a:cubicBezTo>
                  <a:pt x="678070" y="272774"/>
                  <a:pt x="676818" y="321701"/>
                  <a:pt x="702365" y="318052"/>
                </a:cubicBezTo>
                <a:cubicBezTo>
                  <a:pt x="712143" y="316655"/>
                  <a:pt x="720035" y="309217"/>
                  <a:pt x="728870" y="304800"/>
                </a:cubicBezTo>
                <a:cubicBezTo>
                  <a:pt x="726661" y="280504"/>
                  <a:pt x="729959" y="255057"/>
                  <a:pt x="722244" y="231913"/>
                </a:cubicBezTo>
                <a:cubicBezTo>
                  <a:pt x="720035" y="225287"/>
                  <a:pt x="708177" y="229161"/>
                  <a:pt x="702365" y="225287"/>
                </a:cubicBezTo>
                <a:cubicBezTo>
                  <a:pt x="653515" y="192721"/>
                  <a:pt x="721645" y="209475"/>
                  <a:pt x="636105" y="198783"/>
                </a:cubicBezTo>
                <a:cubicBezTo>
                  <a:pt x="580454" y="191827"/>
                  <a:pt x="577012" y="193181"/>
                  <a:pt x="523461" y="185531"/>
                </a:cubicBezTo>
                <a:cubicBezTo>
                  <a:pt x="510161" y="183631"/>
                  <a:pt x="496984" y="180948"/>
                  <a:pt x="483705" y="178905"/>
                </a:cubicBezTo>
                <a:cubicBezTo>
                  <a:pt x="468269" y="176530"/>
                  <a:pt x="452783" y="174487"/>
                  <a:pt x="437322" y="172278"/>
                </a:cubicBezTo>
                <a:cubicBezTo>
                  <a:pt x="432905" y="165652"/>
                  <a:pt x="429168" y="158518"/>
                  <a:pt x="424070" y="152400"/>
                </a:cubicBezTo>
                <a:cubicBezTo>
                  <a:pt x="408690" y="133944"/>
                  <a:pt x="397183" y="127266"/>
                  <a:pt x="377687" y="112644"/>
                </a:cubicBezTo>
                <a:cubicBezTo>
                  <a:pt x="375478" y="103809"/>
                  <a:pt x="376113" y="93716"/>
                  <a:pt x="371061" y="86139"/>
                </a:cubicBezTo>
                <a:cubicBezTo>
                  <a:pt x="366644" y="79513"/>
                  <a:pt x="357176" y="78131"/>
                  <a:pt x="351183" y="72887"/>
                </a:cubicBezTo>
                <a:cubicBezTo>
                  <a:pt x="335952" y="59560"/>
                  <a:pt x="319049" y="35452"/>
                  <a:pt x="298174" y="26505"/>
                </a:cubicBezTo>
                <a:cubicBezTo>
                  <a:pt x="289804" y="22918"/>
                  <a:pt x="280505" y="22087"/>
                  <a:pt x="271670" y="19878"/>
                </a:cubicBezTo>
                <a:cubicBezTo>
                  <a:pt x="261620" y="13178"/>
                  <a:pt x="245629" y="0"/>
                  <a:pt x="231913" y="0"/>
                </a:cubicBezTo>
                <a:cubicBezTo>
                  <a:pt x="222806" y="0"/>
                  <a:pt x="214244" y="4417"/>
                  <a:pt x="205409" y="6626"/>
                </a:cubicBezTo>
                <a:cubicBezTo>
                  <a:pt x="203200" y="13252"/>
                  <a:pt x="200702" y="19789"/>
                  <a:pt x="198783" y="26505"/>
                </a:cubicBezTo>
                <a:cubicBezTo>
                  <a:pt x="194417" y="41786"/>
                  <a:pt x="193932" y="67474"/>
                  <a:pt x="172278" y="72887"/>
                </a:cubicBezTo>
                <a:cubicBezTo>
                  <a:pt x="144340" y="79871"/>
                  <a:pt x="114852" y="77304"/>
                  <a:pt x="86139" y="79513"/>
                </a:cubicBezTo>
                <a:cubicBezTo>
                  <a:pt x="73467" y="117528"/>
                  <a:pt x="88587" y="82045"/>
                  <a:pt x="59635" y="119270"/>
                </a:cubicBezTo>
                <a:cubicBezTo>
                  <a:pt x="49857" y="131842"/>
                  <a:pt x="41966" y="145774"/>
                  <a:pt x="33131" y="159026"/>
                </a:cubicBezTo>
                <a:cubicBezTo>
                  <a:pt x="28713" y="165652"/>
                  <a:pt x="26504" y="174487"/>
                  <a:pt x="19878" y="178905"/>
                </a:cubicBezTo>
                <a:lnTo>
                  <a:pt x="0" y="192157"/>
                </a:lnTo>
                <a:cubicBezTo>
                  <a:pt x="6626" y="194366"/>
                  <a:pt x="12894" y="198783"/>
                  <a:pt x="19878" y="198783"/>
                </a:cubicBezTo>
                <a:cubicBezTo>
                  <a:pt x="33313" y="198783"/>
                  <a:pt x="46717" y="188466"/>
                  <a:pt x="59635" y="192157"/>
                </a:cubicBezTo>
                <a:cubicBezTo>
                  <a:pt x="66351" y="194076"/>
                  <a:pt x="64052" y="205409"/>
                  <a:pt x="66261" y="212035"/>
                </a:cubicBezTo>
                <a:cubicBezTo>
                  <a:pt x="77304" y="209826"/>
                  <a:pt x="89040" y="209845"/>
                  <a:pt x="99391" y="205409"/>
                </a:cubicBezTo>
                <a:cubicBezTo>
                  <a:pt x="105133" y="202948"/>
                  <a:pt x="107287" y="195371"/>
                  <a:pt x="112644" y="192157"/>
                </a:cubicBezTo>
                <a:cubicBezTo>
                  <a:pt x="118633" y="188564"/>
                  <a:pt x="125896" y="187740"/>
                  <a:pt x="132522" y="185531"/>
                </a:cubicBezTo>
                <a:cubicBezTo>
                  <a:pt x="145774" y="176696"/>
                  <a:pt x="161015" y="170288"/>
                  <a:pt x="172278" y="159026"/>
                </a:cubicBezTo>
                <a:cubicBezTo>
                  <a:pt x="176696" y="154609"/>
                  <a:pt x="180174" y="148988"/>
                  <a:pt x="185531" y="145774"/>
                </a:cubicBezTo>
                <a:cubicBezTo>
                  <a:pt x="192321" y="141700"/>
                  <a:pt x="226962" y="133760"/>
                  <a:pt x="231913" y="132522"/>
                </a:cubicBezTo>
                <a:cubicBezTo>
                  <a:pt x="217413" y="176021"/>
                  <a:pt x="204929" y="169302"/>
                  <a:pt x="238539" y="178905"/>
                </a:cubicBezTo>
                <a:cubicBezTo>
                  <a:pt x="247295" y="181407"/>
                  <a:pt x="256209" y="183322"/>
                  <a:pt x="265044" y="185531"/>
                </a:cubicBezTo>
                <a:cubicBezTo>
                  <a:pt x="304800" y="183322"/>
                  <a:pt x="344659" y="182510"/>
                  <a:pt x="384313" y="178905"/>
                </a:cubicBezTo>
                <a:cubicBezTo>
                  <a:pt x="442214" y="173641"/>
                  <a:pt x="376573" y="165428"/>
                  <a:pt x="443948" y="178905"/>
                </a:cubicBezTo>
                <a:cubicBezTo>
                  <a:pt x="439531" y="198783"/>
                  <a:pt x="447964" y="227747"/>
                  <a:pt x="430696" y="238539"/>
                </a:cubicBezTo>
                <a:cubicBezTo>
                  <a:pt x="404408" y="254969"/>
                  <a:pt x="368400" y="239452"/>
                  <a:pt x="337931" y="245165"/>
                </a:cubicBezTo>
                <a:cubicBezTo>
                  <a:pt x="330315" y="246593"/>
                  <a:pt x="313781" y="275470"/>
                  <a:pt x="311426" y="278296"/>
                </a:cubicBezTo>
                <a:cubicBezTo>
                  <a:pt x="292336" y="301204"/>
                  <a:pt x="296169" y="296634"/>
                  <a:pt x="271670" y="304800"/>
                </a:cubicBezTo>
                <a:cubicBezTo>
                  <a:pt x="240113" y="352134"/>
                  <a:pt x="229713" y="348420"/>
                  <a:pt x="271670" y="337931"/>
                </a:cubicBezTo>
                <a:cubicBezTo>
                  <a:pt x="273879" y="344557"/>
                  <a:pt x="279162" y="350879"/>
                  <a:pt x="278296" y="357809"/>
                </a:cubicBezTo>
                <a:cubicBezTo>
                  <a:pt x="276821" y="369611"/>
                  <a:pt x="268805" y="379655"/>
                  <a:pt x="265044" y="390939"/>
                </a:cubicBezTo>
                <a:cubicBezTo>
                  <a:pt x="262164" y="399579"/>
                  <a:pt x="260920" y="408688"/>
                  <a:pt x="258418" y="417444"/>
                </a:cubicBezTo>
                <a:cubicBezTo>
                  <a:pt x="256499" y="424160"/>
                  <a:pt x="254000" y="430696"/>
                  <a:pt x="251791" y="437322"/>
                </a:cubicBezTo>
                <a:lnTo>
                  <a:pt x="265044" y="477078"/>
                </a:lnTo>
                <a:cubicBezTo>
                  <a:pt x="267253" y="483704"/>
                  <a:pt x="270522" y="490067"/>
                  <a:pt x="271670" y="496957"/>
                </a:cubicBezTo>
                <a:cubicBezTo>
                  <a:pt x="273879" y="510209"/>
                  <a:pt x="272840" y="524436"/>
                  <a:pt x="278296" y="536713"/>
                </a:cubicBezTo>
                <a:cubicBezTo>
                  <a:pt x="282102" y="545276"/>
                  <a:pt x="291548" y="549965"/>
                  <a:pt x="298174" y="556591"/>
                </a:cubicBezTo>
                <a:cubicBezTo>
                  <a:pt x="298950" y="559694"/>
                  <a:pt x="301946" y="603361"/>
                  <a:pt x="324678" y="589722"/>
                </a:cubicBezTo>
                <a:cubicBezTo>
                  <a:pt x="333148" y="584640"/>
                  <a:pt x="333513" y="572053"/>
                  <a:pt x="337931" y="563218"/>
                </a:cubicBezTo>
                <a:cubicBezTo>
                  <a:pt x="340140" y="552174"/>
                  <a:pt x="338969" y="539866"/>
                  <a:pt x="344557" y="530087"/>
                </a:cubicBezTo>
                <a:cubicBezTo>
                  <a:pt x="348508" y="523173"/>
                  <a:pt x="363774" y="524771"/>
                  <a:pt x="364435" y="516835"/>
                </a:cubicBezTo>
                <a:cubicBezTo>
                  <a:pt x="366306" y="494388"/>
                  <a:pt x="351183" y="450574"/>
                  <a:pt x="351183" y="450574"/>
                </a:cubicBezTo>
                <a:cubicBezTo>
                  <a:pt x="353392" y="413026"/>
                  <a:pt x="354243" y="375374"/>
                  <a:pt x="357809" y="337931"/>
                </a:cubicBezTo>
                <a:cubicBezTo>
                  <a:pt x="358672" y="328865"/>
                  <a:pt x="359383" y="319003"/>
                  <a:pt x="364435" y="311426"/>
                </a:cubicBezTo>
                <a:cubicBezTo>
                  <a:pt x="368852" y="304800"/>
                  <a:pt x="377687" y="302591"/>
                  <a:pt x="384313" y="298174"/>
                </a:cubicBezTo>
                <a:cubicBezTo>
                  <a:pt x="388730" y="289339"/>
                  <a:pt x="392086" y="279888"/>
                  <a:pt x="397565" y="271670"/>
                </a:cubicBezTo>
                <a:cubicBezTo>
                  <a:pt x="420522" y="237236"/>
                  <a:pt x="453727" y="261719"/>
                  <a:pt x="496957" y="265044"/>
                </a:cubicBezTo>
                <a:cubicBezTo>
                  <a:pt x="499166" y="271670"/>
                  <a:pt x="502068" y="278104"/>
                  <a:pt x="503583" y="284922"/>
                </a:cubicBezTo>
                <a:cubicBezTo>
                  <a:pt x="513817" y="330974"/>
                  <a:pt x="505520" y="313466"/>
                  <a:pt x="516835" y="351183"/>
                </a:cubicBezTo>
                <a:cubicBezTo>
                  <a:pt x="520849" y="364563"/>
                  <a:pt x="525670" y="377687"/>
                  <a:pt x="530087" y="390939"/>
                </a:cubicBezTo>
                <a:lnTo>
                  <a:pt x="536713" y="410818"/>
                </a:lnTo>
                <a:cubicBezTo>
                  <a:pt x="545548" y="408609"/>
                  <a:pt x="557925" y="411602"/>
                  <a:pt x="563218" y="404191"/>
                </a:cubicBezTo>
                <a:cubicBezTo>
                  <a:pt x="588816" y="368355"/>
                  <a:pt x="548196" y="350003"/>
                  <a:pt x="589722" y="377687"/>
                </a:cubicBezTo>
                <a:cubicBezTo>
                  <a:pt x="594139" y="390939"/>
                  <a:pt x="596727" y="404950"/>
                  <a:pt x="602974" y="417444"/>
                </a:cubicBezTo>
                <a:cubicBezTo>
                  <a:pt x="619350" y="450195"/>
                  <a:pt x="613102" y="434577"/>
                  <a:pt x="622852" y="463826"/>
                </a:cubicBezTo>
                <a:cubicBezTo>
                  <a:pt x="633896" y="461617"/>
                  <a:pt x="646612" y="463447"/>
                  <a:pt x="655983" y="457200"/>
                </a:cubicBezTo>
                <a:cubicBezTo>
                  <a:pt x="661794" y="453326"/>
                  <a:pt x="662609" y="444306"/>
                  <a:pt x="662609" y="437322"/>
                </a:cubicBezTo>
                <a:cubicBezTo>
                  <a:pt x="662609" y="415125"/>
                  <a:pt x="659358" y="393000"/>
                  <a:pt x="655983" y="371061"/>
                </a:cubicBezTo>
                <a:cubicBezTo>
                  <a:pt x="654921" y="364158"/>
                  <a:pt x="650128" y="358125"/>
                  <a:pt x="649357" y="351183"/>
                </a:cubicBezTo>
                <a:cubicBezTo>
                  <a:pt x="647894" y="338012"/>
                  <a:pt x="660400" y="283818"/>
                  <a:pt x="669235" y="27829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xmlns="" id="{2C7C327B-FF01-494F-954D-AFC58D47B61F}"/>
              </a:ext>
            </a:extLst>
          </p:cNvPr>
          <p:cNvSpPr/>
          <p:nvPr/>
        </p:nvSpPr>
        <p:spPr>
          <a:xfrm>
            <a:off x="8766599" y="1718355"/>
            <a:ext cx="221097" cy="212035"/>
          </a:xfrm>
          <a:custGeom>
            <a:avLst/>
            <a:gdLst>
              <a:gd name="connsiteX0" fmla="*/ 37 w 221097"/>
              <a:gd name="connsiteY0" fmla="*/ 13252 h 212035"/>
              <a:gd name="connsiteX1" fmla="*/ 33167 w 221097"/>
              <a:gd name="connsiteY1" fmla="*/ 6626 h 212035"/>
              <a:gd name="connsiteX2" fmla="*/ 53045 w 221097"/>
              <a:gd name="connsiteY2" fmla="*/ 0 h 212035"/>
              <a:gd name="connsiteX3" fmla="*/ 92802 w 221097"/>
              <a:gd name="connsiteY3" fmla="*/ 6626 h 212035"/>
              <a:gd name="connsiteX4" fmla="*/ 119306 w 221097"/>
              <a:gd name="connsiteY4" fmla="*/ 19878 h 212035"/>
              <a:gd name="connsiteX5" fmla="*/ 165689 w 221097"/>
              <a:gd name="connsiteY5" fmla="*/ 6626 h 212035"/>
              <a:gd name="connsiteX6" fmla="*/ 192193 w 221097"/>
              <a:gd name="connsiteY6" fmla="*/ 13252 h 212035"/>
              <a:gd name="connsiteX7" fmla="*/ 159063 w 221097"/>
              <a:gd name="connsiteY7" fmla="*/ 46383 h 212035"/>
              <a:gd name="connsiteX8" fmla="*/ 218697 w 221097"/>
              <a:gd name="connsiteY8" fmla="*/ 72887 h 212035"/>
              <a:gd name="connsiteX9" fmla="*/ 212071 w 221097"/>
              <a:gd name="connsiteY9" fmla="*/ 92765 h 212035"/>
              <a:gd name="connsiteX10" fmla="*/ 192193 w 221097"/>
              <a:gd name="connsiteY10" fmla="*/ 99391 h 212035"/>
              <a:gd name="connsiteX11" fmla="*/ 178941 w 221097"/>
              <a:gd name="connsiteY11" fmla="*/ 112644 h 212035"/>
              <a:gd name="connsiteX12" fmla="*/ 165689 w 221097"/>
              <a:gd name="connsiteY12" fmla="*/ 152400 h 212035"/>
              <a:gd name="connsiteX13" fmla="*/ 145811 w 221097"/>
              <a:gd name="connsiteY13" fmla="*/ 159026 h 212035"/>
              <a:gd name="connsiteX14" fmla="*/ 132558 w 221097"/>
              <a:gd name="connsiteY14" fmla="*/ 145774 h 212035"/>
              <a:gd name="connsiteX15" fmla="*/ 106054 w 221097"/>
              <a:gd name="connsiteY15" fmla="*/ 132522 h 212035"/>
              <a:gd name="connsiteX16" fmla="*/ 92802 w 221097"/>
              <a:gd name="connsiteY16" fmla="*/ 159026 h 212035"/>
              <a:gd name="connsiteX17" fmla="*/ 79550 w 221097"/>
              <a:gd name="connsiteY17" fmla="*/ 178904 h 212035"/>
              <a:gd name="connsiteX18" fmla="*/ 86176 w 221097"/>
              <a:gd name="connsiteY18" fmla="*/ 159026 h 212035"/>
              <a:gd name="connsiteX19" fmla="*/ 106054 w 221097"/>
              <a:gd name="connsiteY19" fmla="*/ 145774 h 212035"/>
              <a:gd name="connsiteX20" fmla="*/ 86176 w 221097"/>
              <a:gd name="connsiteY20" fmla="*/ 132522 h 212035"/>
              <a:gd name="connsiteX21" fmla="*/ 72924 w 221097"/>
              <a:gd name="connsiteY21" fmla="*/ 152400 h 212035"/>
              <a:gd name="connsiteX22" fmla="*/ 59671 w 221097"/>
              <a:gd name="connsiteY22" fmla="*/ 192157 h 212035"/>
              <a:gd name="connsiteX23" fmla="*/ 13289 w 221097"/>
              <a:gd name="connsiteY23" fmla="*/ 212035 h 212035"/>
              <a:gd name="connsiteX24" fmla="*/ 33167 w 221097"/>
              <a:gd name="connsiteY24" fmla="*/ 112644 h 212035"/>
              <a:gd name="connsiteX25" fmla="*/ 53045 w 221097"/>
              <a:gd name="connsiteY25" fmla="*/ 99391 h 212035"/>
              <a:gd name="connsiteX26" fmla="*/ 53045 w 221097"/>
              <a:gd name="connsiteY26" fmla="*/ 46383 h 212035"/>
              <a:gd name="connsiteX27" fmla="*/ 39793 w 221097"/>
              <a:gd name="connsiteY27" fmla="*/ 33130 h 212035"/>
              <a:gd name="connsiteX28" fmla="*/ 37 w 221097"/>
              <a:gd name="connsiteY28" fmla="*/ 13252 h 21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1097" h="212035">
                <a:moveTo>
                  <a:pt x="37" y="13252"/>
                </a:moveTo>
                <a:cubicBezTo>
                  <a:pt x="-1067" y="8835"/>
                  <a:pt x="22241" y="9357"/>
                  <a:pt x="33167" y="6626"/>
                </a:cubicBezTo>
                <a:cubicBezTo>
                  <a:pt x="39943" y="4932"/>
                  <a:pt x="46061" y="0"/>
                  <a:pt x="53045" y="0"/>
                </a:cubicBezTo>
                <a:cubicBezTo>
                  <a:pt x="66480" y="0"/>
                  <a:pt x="79550" y="4417"/>
                  <a:pt x="92802" y="6626"/>
                </a:cubicBezTo>
                <a:cubicBezTo>
                  <a:pt x="101637" y="11043"/>
                  <a:pt x="109505" y="18653"/>
                  <a:pt x="119306" y="19878"/>
                </a:cubicBezTo>
                <a:cubicBezTo>
                  <a:pt x="125358" y="20634"/>
                  <a:pt x="158054" y="9171"/>
                  <a:pt x="165689" y="6626"/>
                </a:cubicBezTo>
                <a:cubicBezTo>
                  <a:pt x="174524" y="8835"/>
                  <a:pt x="188120" y="5107"/>
                  <a:pt x="192193" y="13252"/>
                </a:cubicBezTo>
                <a:cubicBezTo>
                  <a:pt x="197714" y="24295"/>
                  <a:pt x="162376" y="44174"/>
                  <a:pt x="159063" y="46383"/>
                </a:cubicBezTo>
                <a:cubicBezTo>
                  <a:pt x="127987" y="92997"/>
                  <a:pt x="151027" y="45819"/>
                  <a:pt x="218697" y="72887"/>
                </a:cubicBezTo>
                <a:cubicBezTo>
                  <a:pt x="225182" y="75481"/>
                  <a:pt x="217010" y="87826"/>
                  <a:pt x="212071" y="92765"/>
                </a:cubicBezTo>
                <a:cubicBezTo>
                  <a:pt x="207132" y="97704"/>
                  <a:pt x="198819" y="97182"/>
                  <a:pt x="192193" y="99391"/>
                </a:cubicBezTo>
                <a:cubicBezTo>
                  <a:pt x="187776" y="103809"/>
                  <a:pt x="181735" y="107056"/>
                  <a:pt x="178941" y="112644"/>
                </a:cubicBezTo>
                <a:cubicBezTo>
                  <a:pt x="172694" y="125138"/>
                  <a:pt x="178941" y="147983"/>
                  <a:pt x="165689" y="152400"/>
                </a:cubicBezTo>
                <a:lnTo>
                  <a:pt x="145811" y="159026"/>
                </a:lnTo>
                <a:cubicBezTo>
                  <a:pt x="141393" y="154609"/>
                  <a:pt x="135352" y="151362"/>
                  <a:pt x="132558" y="145774"/>
                </a:cubicBezTo>
                <a:cubicBezTo>
                  <a:pt x="117582" y="115823"/>
                  <a:pt x="139122" y="110477"/>
                  <a:pt x="106054" y="132522"/>
                </a:cubicBezTo>
                <a:cubicBezTo>
                  <a:pt x="101637" y="141357"/>
                  <a:pt x="97703" y="150450"/>
                  <a:pt x="92802" y="159026"/>
                </a:cubicBezTo>
                <a:cubicBezTo>
                  <a:pt x="88851" y="165940"/>
                  <a:pt x="87513" y="178904"/>
                  <a:pt x="79550" y="178904"/>
                </a:cubicBezTo>
                <a:cubicBezTo>
                  <a:pt x="72566" y="178904"/>
                  <a:pt x="81813" y="164480"/>
                  <a:pt x="86176" y="159026"/>
                </a:cubicBezTo>
                <a:cubicBezTo>
                  <a:pt x="91151" y="152808"/>
                  <a:pt x="99428" y="150191"/>
                  <a:pt x="106054" y="145774"/>
                </a:cubicBezTo>
                <a:cubicBezTo>
                  <a:pt x="99428" y="141357"/>
                  <a:pt x="93985" y="130960"/>
                  <a:pt x="86176" y="132522"/>
                </a:cubicBezTo>
                <a:cubicBezTo>
                  <a:pt x="78367" y="134084"/>
                  <a:pt x="76158" y="145123"/>
                  <a:pt x="72924" y="152400"/>
                </a:cubicBezTo>
                <a:cubicBezTo>
                  <a:pt x="67250" y="165165"/>
                  <a:pt x="72165" y="185910"/>
                  <a:pt x="59671" y="192157"/>
                </a:cubicBezTo>
                <a:cubicBezTo>
                  <a:pt x="26920" y="208533"/>
                  <a:pt x="42538" y="202285"/>
                  <a:pt x="13289" y="212035"/>
                </a:cubicBezTo>
                <a:cubicBezTo>
                  <a:pt x="15938" y="182897"/>
                  <a:pt x="10977" y="139272"/>
                  <a:pt x="33167" y="112644"/>
                </a:cubicBezTo>
                <a:cubicBezTo>
                  <a:pt x="38265" y="106526"/>
                  <a:pt x="46419" y="103809"/>
                  <a:pt x="53045" y="99391"/>
                </a:cubicBezTo>
                <a:cubicBezTo>
                  <a:pt x="60753" y="76267"/>
                  <a:pt x="65039" y="74368"/>
                  <a:pt x="53045" y="46383"/>
                </a:cubicBezTo>
                <a:cubicBezTo>
                  <a:pt x="50584" y="40641"/>
                  <a:pt x="44671" y="37033"/>
                  <a:pt x="39793" y="33130"/>
                </a:cubicBezTo>
                <a:cubicBezTo>
                  <a:pt x="33575" y="28155"/>
                  <a:pt x="1141" y="17669"/>
                  <a:pt x="37" y="13252"/>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xmlns="" id="{49470B96-8384-4D2D-81E9-5325BAF5C6C4}"/>
              </a:ext>
            </a:extLst>
          </p:cNvPr>
          <p:cNvSpPr/>
          <p:nvPr/>
        </p:nvSpPr>
        <p:spPr>
          <a:xfrm>
            <a:off x="8845904" y="2085432"/>
            <a:ext cx="351427" cy="189514"/>
          </a:xfrm>
          <a:custGeom>
            <a:avLst/>
            <a:gdLst>
              <a:gd name="connsiteX0" fmla="*/ 132766 w 351427"/>
              <a:gd name="connsiteY0" fmla="*/ 30488 h 189514"/>
              <a:gd name="connsiteX1" fmla="*/ 139392 w 351427"/>
              <a:gd name="connsiteY1" fmla="*/ 76871 h 189514"/>
              <a:gd name="connsiteX2" fmla="*/ 179149 w 351427"/>
              <a:gd name="connsiteY2" fmla="*/ 83497 h 189514"/>
              <a:gd name="connsiteX3" fmla="*/ 199027 w 351427"/>
              <a:gd name="connsiteY3" fmla="*/ 90123 h 189514"/>
              <a:gd name="connsiteX4" fmla="*/ 305045 w 351427"/>
              <a:gd name="connsiteY4" fmla="*/ 76871 h 189514"/>
              <a:gd name="connsiteX5" fmla="*/ 324923 w 351427"/>
              <a:gd name="connsiteY5" fmla="*/ 63619 h 189514"/>
              <a:gd name="connsiteX6" fmla="*/ 351427 w 351427"/>
              <a:gd name="connsiteY6" fmla="*/ 70245 h 189514"/>
              <a:gd name="connsiteX7" fmla="*/ 324923 w 351427"/>
              <a:gd name="connsiteY7" fmla="*/ 76871 h 189514"/>
              <a:gd name="connsiteX8" fmla="*/ 291792 w 351427"/>
              <a:gd name="connsiteY8" fmla="*/ 90123 h 189514"/>
              <a:gd name="connsiteX9" fmla="*/ 252036 w 351427"/>
              <a:gd name="connsiteY9" fmla="*/ 116627 h 189514"/>
              <a:gd name="connsiteX10" fmla="*/ 245410 w 351427"/>
              <a:gd name="connsiteY10" fmla="*/ 136506 h 189514"/>
              <a:gd name="connsiteX11" fmla="*/ 205653 w 351427"/>
              <a:gd name="connsiteY11" fmla="*/ 149758 h 189514"/>
              <a:gd name="connsiteX12" fmla="*/ 185775 w 351427"/>
              <a:gd name="connsiteY12" fmla="*/ 163010 h 189514"/>
              <a:gd name="connsiteX13" fmla="*/ 165897 w 351427"/>
              <a:gd name="connsiteY13" fmla="*/ 169636 h 189514"/>
              <a:gd name="connsiteX14" fmla="*/ 152645 w 351427"/>
              <a:gd name="connsiteY14" fmla="*/ 189514 h 189514"/>
              <a:gd name="connsiteX15" fmla="*/ 79758 w 351427"/>
              <a:gd name="connsiteY15" fmla="*/ 176262 h 189514"/>
              <a:gd name="connsiteX16" fmla="*/ 59879 w 351427"/>
              <a:gd name="connsiteY16" fmla="*/ 163010 h 189514"/>
              <a:gd name="connsiteX17" fmla="*/ 33375 w 351427"/>
              <a:gd name="connsiteY17" fmla="*/ 156384 h 189514"/>
              <a:gd name="connsiteX18" fmla="*/ 20123 w 351427"/>
              <a:gd name="connsiteY18" fmla="*/ 116627 h 189514"/>
              <a:gd name="connsiteX19" fmla="*/ 119514 w 351427"/>
              <a:gd name="connsiteY19" fmla="*/ 110001 h 189514"/>
              <a:gd name="connsiteX20" fmla="*/ 132766 w 351427"/>
              <a:gd name="connsiteY20" fmla="*/ 23862 h 189514"/>
              <a:gd name="connsiteX21" fmla="*/ 146019 w 351427"/>
              <a:gd name="connsiteY21" fmla="*/ 70245 h 189514"/>
              <a:gd name="connsiteX22" fmla="*/ 185775 w 351427"/>
              <a:gd name="connsiteY22" fmla="*/ 76871 h 189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51427" h="189514">
                <a:moveTo>
                  <a:pt x="132766" y="30488"/>
                </a:moveTo>
                <a:cubicBezTo>
                  <a:pt x="134975" y="45949"/>
                  <a:pt x="129107" y="65117"/>
                  <a:pt x="139392" y="76871"/>
                </a:cubicBezTo>
                <a:cubicBezTo>
                  <a:pt x="148239" y="86982"/>
                  <a:pt x="166034" y="80583"/>
                  <a:pt x="179149" y="83497"/>
                </a:cubicBezTo>
                <a:cubicBezTo>
                  <a:pt x="185967" y="85012"/>
                  <a:pt x="192401" y="87914"/>
                  <a:pt x="199027" y="90123"/>
                </a:cubicBezTo>
                <a:cubicBezTo>
                  <a:pt x="205899" y="89436"/>
                  <a:pt x="287430" y="82742"/>
                  <a:pt x="305045" y="76871"/>
                </a:cubicBezTo>
                <a:cubicBezTo>
                  <a:pt x="312600" y="74353"/>
                  <a:pt x="318297" y="68036"/>
                  <a:pt x="324923" y="63619"/>
                </a:cubicBezTo>
                <a:cubicBezTo>
                  <a:pt x="333758" y="65828"/>
                  <a:pt x="351427" y="61138"/>
                  <a:pt x="351427" y="70245"/>
                </a:cubicBezTo>
                <a:cubicBezTo>
                  <a:pt x="351427" y="79352"/>
                  <a:pt x="333562" y="73991"/>
                  <a:pt x="324923" y="76871"/>
                </a:cubicBezTo>
                <a:cubicBezTo>
                  <a:pt x="313639" y="80632"/>
                  <a:pt x="302234" y="84427"/>
                  <a:pt x="291792" y="90123"/>
                </a:cubicBezTo>
                <a:cubicBezTo>
                  <a:pt x="277810" y="97750"/>
                  <a:pt x="252036" y="116627"/>
                  <a:pt x="252036" y="116627"/>
                </a:cubicBezTo>
                <a:cubicBezTo>
                  <a:pt x="249827" y="123253"/>
                  <a:pt x="251094" y="132446"/>
                  <a:pt x="245410" y="136506"/>
                </a:cubicBezTo>
                <a:cubicBezTo>
                  <a:pt x="234043" y="144625"/>
                  <a:pt x="205653" y="149758"/>
                  <a:pt x="205653" y="149758"/>
                </a:cubicBezTo>
                <a:cubicBezTo>
                  <a:pt x="199027" y="154175"/>
                  <a:pt x="192898" y="159449"/>
                  <a:pt x="185775" y="163010"/>
                </a:cubicBezTo>
                <a:cubicBezTo>
                  <a:pt x="179528" y="166134"/>
                  <a:pt x="171351" y="165273"/>
                  <a:pt x="165897" y="169636"/>
                </a:cubicBezTo>
                <a:cubicBezTo>
                  <a:pt x="159679" y="174611"/>
                  <a:pt x="157062" y="182888"/>
                  <a:pt x="152645" y="189514"/>
                </a:cubicBezTo>
                <a:cubicBezTo>
                  <a:pt x="148179" y="188770"/>
                  <a:pt x="87168" y="179041"/>
                  <a:pt x="79758" y="176262"/>
                </a:cubicBezTo>
                <a:cubicBezTo>
                  <a:pt x="72301" y="173466"/>
                  <a:pt x="67199" y="166147"/>
                  <a:pt x="59879" y="163010"/>
                </a:cubicBezTo>
                <a:cubicBezTo>
                  <a:pt x="51509" y="159423"/>
                  <a:pt x="42210" y="158593"/>
                  <a:pt x="33375" y="156384"/>
                </a:cubicBezTo>
                <a:cubicBezTo>
                  <a:pt x="10822" y="133830"/>
                  <a:pt x="-21510" y="121253"/>
                  <a:pt x="20123" y="116627"/>
                </a:cubicBezTo>
                <a:cubicBezTo>
                  <a:pt x="53124" y="112960"/>
                  <a:pt x="86384" y="112210"/>
                  <a:pt x="119514" y="110001"/>
                </a:cubicBezTo>
                <a:cubicBezTo>
                  <a:pt x="125018" y="21930"/>
                  <a:pt x="115250" y="-34522"/>
                  <a:pt x="132766" y="23862"/>
                </a:cubicBezTo>
                <a:cubicBezTo>
                  <a:pt x="137387" y="39264"/>
                  <a:pt x="135430" y="58144"/>
                  <a:pt x="146019" y="70245"/>
                </a:cubicBezTo>
                <a:cubicBezTo>
                  <a:pt x="152196" y="77304"/>
                  <a:pt x="173598" y="76871"/>
                  <a:pt x="185775" y="76871"/>
                </a:cubicBezTo>
              </a:path>
            </a:pathLst>
          </a:custGeom>
          <a:solidFill>
            <a:schemeClr val="accent5">
              <a:lumMod val="75000"/>
            </a:schemeClr>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xmlns="" id="{C952B5C4-7045-4A6D-A6AF-3890109AED17}"/>
              </a:ext>
            </a:extLst>
          </p:cNvPr>
          <p:cNvSpPr/>
          <p:nvPr/>
        </p:nvSpPr>
        <p:spPr>
          <a:xfrm>
            <a:off x="10676075" y="3686899"/>
            <a:ext cx="186189" cy="130472"/>
          </a:xfrm>
          <a:custGeom>
            <a:avLst/>
            <a:gdLst>
              <a:gd name="connsiteX0" fmla="*/ 179557 w 186189"/>
              <a:gd name="connsiteY0" fmla="*/ 4576 h 130472"/>
              <a:gd name="connsiteX1" fmla="*/ 139800 w 186189"/>
              <a:gd name="connsiteY1" fmla="*/ 11202 h 130472"/>
              <a:gd name="connsiteX2" fmla="*/ 100044 w 186189"/>
              <a:gd name="connsiteY2" fmla="*/ 24454 h 130472"/>
              <a:gd name="connsiteX3" fmla="*/ 73539 w 186189"/>
              <a:gd name="connsiteY3" fmla="*/ 31080 h 130472"/>
              <a:gd name="connsiteX4" fmla="*/ 53661 w 186189"/>
              <a:gd name="connsiteY4" fmla="*/ 44332 h 130472"/>
              <a:gd name="connsiteX5" fmla="*/ 7278 w 186189"/>
              <a:gd name="connsiteY5" fmla="*/ 57585 h 130472"/>
              <a:gd name="connsiteX6" fmla="*/ 7278 w 186189"/>
              <a:gd name="connsiteY6" fmla="*/ 117219 h 130472"/>
              <a:gd name="connsiteX7" fmla="*/ 27157 w 186189"/>
              <a:gd name="connsiteY7" fmla="*/ 130472 h 130472"/>
              <a:gd name="connsiteX8" fmla="*/ 86791 w 186189"/>
              <a:gd name="connsiteY8" fmla="*/ 103967 h 130472"/>
              <a:gd name="connsiteX9" fmla="*/ 159678 w 186189"/>
              <a:gd name="connsiteY9" fmla="*/ 90715 h 130472"/>
              <a:gd name="connsiteX10" fmla="*/ 179557 w 186189"/>
              <a:gd name="connsiteY10" fmla="*/ 84089 h 130472"/>
              <a:gd name="connsiteX11" fmla="*/ 179557 w 186189"/>
              <a:gd name="connsiteY11" fmla="*/ 4576 h 130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189" h="130472">
                <a:moveTo>
                  <a:pt x="179557" y="4576"/>
                </a:moveTo>
                <a:cubicBezTo>
                  <a:pt x="172931" y="-7572"/>
                  <a:pt x="152834" y="7944"/>
                  <a:pt x="139800" y="11202"/>
                </a:cubicBezTo>
                <a:cubicBezTo>
                  <a:pt x="126248" y="14590"/>
                  <a:pt x="113596" y="21066"/>
                  <a:pt x="100044" y="24454"/>
                </a:cubicBezTo>
                <a:lnTo>
                  <a:pt x="73539" y="31080"/>
                </a:lnTo>
                <a:cubicBezTo>
                  <a:pt x="66913" y="35497"/>
                  <a:pt x="60784" y="40770"/>
                  <a:pt x="53661" y="44332"/>
                </a:cubicBezTo>
                <a:cubicBezTo>
                  <a:pt x="44150" y="49088"/>
                  <a:pt x="15778" y="55460"/>
                  <a:pt x="7278" y="57585"/>
                </a:cubicBezTo>
                <a:cubicBezTo>
                  <a:pt x="1765" y="79636"/>
                  <a:pt x="-5889" y="94178"/>
                  <a:pt x="7278" y="117219"/>
                </a:cubicBezTo>
                <a:cubicBezTo>
                  <a:pt x="11229" y="124134"/>
                  <a:pt x="20531" y="126054"/>
                  <a:pt x="27157" y="130472"/>
                </a:cubicBezTo>
                <a:cubicBezTo>
                  <a:pt x="104240" y="117623"/>
                  <a:pt x="37825" y="136610"/>
                  <a:pt x="86791" y="103967"/>
                </a:cubicBezTo>
                <a:cubicBezTo>
                  <a:pt x="100933" y="94539"/>
                  <a:pt x="157431" y="90996"/>
                  <a:pt x="159678" y="90715"/>
                </a:cubicBezTo>
                <a:cubicBezTo>
                  <a:pt x="166304" y="88506"/>
                  <a:pt x="174618" y="89028"/>
                  <a:pt x="179557" y="84089"/>
                </a:cubicBezTo>
                <a:cubicBezTo>
                  <a:pt x="190374" y="73273"/>
                  <a:pt x="186183" y="16724"/>
                  <a:pt x="179557" y="457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xmlns="" id="{BDF52CE6-7757-4672-8648-492DE2A1AA6D}"/>
              </a:ext>
            </a:extLst>
          </p:cNvPr>
          <p:cNvSpPr/>
          <p:nvPr/>
        </p:nvSpPr>
        <p:spPr>
          <a:xfrm>
            <a:off x="10469010" y="3796379"/>
            <a:ext cx="260127" cy="135739"/>
          </a:xfrm>
          <a:custGeom>
            <a:avLst/>
            <a:gdLst>
              <a:gd name="connsiteX0" fmla="*/ 258625 w 260127"/>
              <a:gd name="connsiteY0" fmla="*/ 2892 h 135739"/>
              <a:gd name="connsiteX1" fmla="*/ 225494 w 260127"/>
              <a:gd name="connsiteY1" fmla="*/ 9518 h 135739"/>
              <a:gd name="connsiteX2" fmla="*/ 185738 w 260127"/>
              <a:gd name="connsiteY2" fmla="*/ 36022 h 135739"/>
              <a:gd name="connsiteX3" fmla="*/ 79720 w 260127"/>
              <a:gd name="connsiteY3" fmla="*/ 55901 h 135739"/>
              <a:gd name="connsiteX4" fmla="*/ 59842 w 260127"/>
              <a:gd name="connsiteY4" fmla="*/ 62527 h 135739"/>
              <a:gd name="connsiteX5" fmla="*/ 33338 w 260127"/>
              <a:gd name="connsiteY5" fmla="*/ 55901 h 135739"/>
              <a:gd name="connsiteX6" fmla="*/ 20086 w 260127"/>
              <a:gd name="connsiteY6" fmla="*/ 89031 h 135739"/>
              <a:gd name="connsiteX7" fmla="*/ 6833 w 260127"/>
              <a:gd name="connsiteY7" fmla="*/ 102283 h 135739"/>
              <a:gd name="connsiteX8" fmla="*/ 207 w 260127"/>
              <a:gd name="connsiteY8" fmla="*/ 122161 h 135739"/>
              <a:gd name="connsiteX9" fmla="*/ 13460 w 260127"/>
              <a:gd name="connsiteY9" fmla="*/ 135414 h 135739"/>
              <a:gd name="connsiteX10" fmla="*/ 73094 w 260127"/>
              <a:gd name="connsiteY10" fmla="*/ 128788 h 135739"/>
              <a:gd name="connsiteX11" fmla="*/ 112851 w 260127"/>
              <a:gd name="connsiteY11" fmla="*/ 115535 h 135739"/>
              <a:gd name="connsiteX12" fmla="*/ 132729 w 260127"/>
              <a:gd name="connsiteY12" fmla="*/ 102283 h 135739"/>
              <a:gd name="connsiteX13" fmla="*/ 238747 w 260127"/>
              <a:gd name="connsiteY13" fmla="*/ 89031 h 135739"/>
              <a:gd name="connsiteX14" fmla="*/ 251999 w 260127"/>
              <a:gd name="connsiteY14" fmla="*/ 55901 h 135739"/>
              <a:gd name="connsiteX15" fmla="*/ 258625 w 260127"/>
              <a:gd name="connsiteY15" fmla="*/ 2892 h 13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0127" h="135739">
                <a:moveTo>
                  <a:pt x="258625" y="2892"/>
                </a:moveTo>
                <a:cubicBezTo>
                  <a:pt x="254208" y="-4838"/>
                  <a:pt x="235747" y="4858"/>
                  <a:pt x="225494" y="9518"/>
                </a:cubicBezTo>
                <a:cubicBezTo>
                  <a:pt x="210995" y="16109"/>
                  <a:pt x="200848" y="30985"/>
                  <a:pt x="185738" y="36022"/>
                </a:cubicBezTo>
                <a:cubicBezTo>
                  <a:pt x="124923" y="56295"/>
                  <a:pt x="159881" y="47885"/>
                  <a:pt x="79720" y="55901"/>
                </a:cubicBezTo>
                <a:cubicBezTo>
                  <a:pt x="73094" y="58110"/>
                  <a:pt x="66826" y="62527"/>
                  <a:pt x="59842" y="62527"/>
                </a:cubicBezTo>
                <a:cubicBezTo>
                  <a:pt x="50735" y="62527"/>
                  <a:pt x="40915" y="50850"/>
                  <a:pt x="33338" y="55901"/>
                </a:cubicBezTo>
                <a:cubicBezTo>
                  <a:pt x="23442" y="62499"/>
                  <a:pt x="25987" y="78704"/>
                  <a:pt x="20086" y="89031"/>
                </a:cubicBezTo>
                <a:cubicBezTo>
                  <a:pt x="16986" y="94455"/>
                  <a:pt x="11251" y="97866"/>
                  <a:pt x="6833" y="102283"/>
                </a:cubicBezTo>
                <a:cubicBezTo>
                  <a:pt x="4624" y="108909"/>
                  <a:pt x="-1163" y="115312"/>
                  <a:pt x="207" y="122161"/>
                </a:cubicBezTo>
                <a:cubicBezTo>
                  <a:pt x="1432" y="128287"/>
                  <a:pt x="7238" y="134848"/>
                  <a:pt x="13460" y="135414"/>
                </a:cubicBezTo>
                <a:cubicBezTo>
                  <a:pt x="33378" y="137225"/>
                  <a:pt x="53216" y="130997"/>
                  <a:pt x="73094" y="128788"/>
                </a:cubicBezTo>
                <a:cubicBezTo>
                  <a:pt x="86346" y="124370"/>
                  <a:pt x="101228" y="123284"/>
                  <a:pt x="112851" y="115535"/>
                </a:cubicBezTo>
                <a:cubicBezTo>
                  <a:pt x="119477" y="111118"/>
                  <a:pt x="125409" y="105420"/>
                  <a:pt x="132729" y="102283"/>
                </a:cubicBezTo>
                <a:cubicBezTo>
                  <a:pt x="157981" y="91461"/>
                  <a:pt x="229174" y="89829"/>
                  <a:pt x="238747" y="89031"/>
                </a:cubicBezTo>
                <a:cubicBezTo>
                  <a:pt x="243164" y="77988"/>
                  <a:pt x="247934" y="67079"/>
                  <a:pt x="251999" y="55901"/>
                </a:cubicBezTo>
                <a:cubicBezTo>
                  <a:pt x="256773" y="42773"/>
                  <a:pt x="263042" y="10622"/>
                  <a:pt x="258625" y="2892"/>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xmlns="" id="{E39D9F43-29C4-4B58-9200-EAAB20DAFD98}"/>
              </a:ext>
            </a:extLst>
          </p:cNvPr>
          <p:cNvGrpSpPr/>
          <p:nvPr/>
        </p:nvGrpSpPr>
        <p:grpSpPr>
          <a:xfrm>
            <a:off x="304131" y="3201990"/>
            <a:ext cx="5966887" cy="2911435"/>
            <a:chOff x="304131" y="3201990"/>
            <a:chExt cx="5966887" cy="2911435"/>
          </a:xfrm>
        </p:grpSpPr>
        <p:pic>
          <p:nvPicPr>
            <p:cNvPr id="4" name="Picture 3">
              <a:extLst>
                <a:ext uri="{FF2B5EF4-FFF2-40B4-BE49-F238E27FC236}">
                  <a16:creationId xmlns:a16="http://schemas.microsoft.com/office/drawing/2014/main" xmlns="" id="{9E966105-C847-43B3-BDEB-B3F489E5FFA1}"/>
                </a:ext>
              </a:extLst>
            </p:cNvPr>
            <p:cNvPicPr>
              <a:picLocks noChangeAspect="1"/>
            </p:cNvPicPr>
            <p:nvPr/>
          </p:nvPicPr>
          <p:blipFill rotWithShape="1">
            <a:blip r:embed="rId4"/>
            <a:srcRect l="1205"/>
            <a:stretch/>
          </p:blipFill>
          <p:spPr>
            <a:xfrm>
              <a:off x="304131" y="3201990"/>
              <a:ext cx="5966887" cy="2341518"/>
            </a:xfrm>
            <a:prstGeom prst="rect">
              <a:avLst/>
            </a:prstGeom>
          </p:spPr>
        </p:pic>
        <p:sp>
          <p:nvSpPr>
            <p:cNvPr id="5" name="TextBox 4">
              <a:extLst>
                <a:ext uri="{FF2B5EF4-FFF2-40B4-BE49-F238E27FC236}">
                  <a16:creationId xmlns:a16="http://schemas.microsoft.com/office/drawing/2014/main" xmlns="" id="{2F627F9D-ECA6-4379-960A-F67020E9D69B}"/>
                </a:ext>
              </a:extLst>
            </p:cNvPr>
            <p:cNvSpPr txBox="1"/>
            <p:nvPr/>
          </p:nvSpPr>
          <p:spPr>
            <a:xfrm>
              <a:off x="1445859" y="5651760"/>
              <a:ext cx="3746810" cy="461665"/>
            </a:xfrm>
            <a:prstGeom prst="rect">
              <a:avLst/>
            </a:prstGeom>
            <a:noFill/>
          </p:spPr>
          <p:txBody>
            <a:bodyPr wrap="square" rtlCol="0">
              <a:spAutoFit/>
            </a:bodyPr>
            <a:lstStyle/>
            <a:p>
              <a:r>
                <a:rPr lang="vi-VN" sz="2400">
                  <a:solidFill>
                    <a:srgbClr val="00B050"/>
                  </a:solidFill>
                </a:rPr>
                <a:t>Giao thông đường thủy</a:t>
              </a:r>
              <a:endParaRPr lang="en-US" sz="2400">
                <a:solidFill>
                  <a:srgbClr val="00B050"/>
                </a:solidFill>
              </a:endParaRPr>
            </a:p>
          </p:txBody>
        </p:sp>
      </p:grpSp>
      <p:grpSp>
        <p:nvGrpSpPr>
          <p:cNvPr id="7" name="Group 6">
            <a:extLst>
              <a:ext uri="{FF2B5EF4-FFF2-40B4-BE49-F238E27FC236}">
                <a16:creationId xmlns:a16="http://schemas.microsoft.com/office/drawing/2014/main" xmlns="" id="{5E1226CE-D40B-4650-B42B-DB7438A9B2E1}"/>
              </a:ext>
            </a:extLst>
          </p:cNvPr>
          <p:cNvGrpSpPr/>
          <p:nvPr/>
        </p:nvGrpSpPr>
        <p:grpSpPr>
          <a:xfrm>
            <a:off x="255727" y="3158884"/>
            <a:ext cx="6005202" cy="3124119"/>
            <a:chOff x="363252" y="3328390"/>
            <a:chExt cx="5727617" cy="3124119"/>
          </a:xfrm>
        </p:grpSpPr>
        <p:sp>
          <p:nvSpPr>
            <p:cNvPr id="25" name="TextBox 24">
              <a:extLst>
                <a:ext uri="{FF2B5EF4-FFF2-40B4-BE49-F238E27FC236}">
                  <a16:creationId xmlns:a16="http://schemas.microsoft.com/office/drawing/2014/main" xmlns="" id="{C1F4C02C-D951-4CF3-98BE-96A18B32E7B8}"/>
                </a:ext>
              </a:extLst>
            </p:cNvPr>
            <p:cNvSpPr txBox="1"/>
            <p:nvPr/>
          </p:nvSpPr>
          <p:spPr>
            <a:xfrm>
              <a:off x="1260591" y="5990844"/>
              <a:ext cx="3746810" cy="461665"/>
            </a:xfrm>
            <a:prstGeom prst="rect">
              <a:avLst/>
            </a:prstGeom>
            <a:solidFill>
              <a:schemeClr val="bg1"/>
            </a:solidFill>
          </p:spPr>
          <p:txBody>
            <a:bodyPr wrap="square" rtlCol="0">
              <a:spAutoFit/>
            </a:bodyPr>
            <a:lstStyle/>
            <a:p>
              <a:pPr algn="ctr"/>
              <a:r>
                <a:rPr lang="vi-VN" sz="2400">
                  <a:solidFill>
                    <a:srgbClr val="00B050"/>
                  </a:solidFill>
                </a:rPr>
                <a:t>Thủy điện</a:t>
              </a:r>
              <a:endParaRPr lang="en-US" sz="2400">
                <a:solidFill>
                  <a:srgbClr val="00B050"/>
                </a:solidFill>
              </a:endParaRPr>
            </a:p>
          </p:txBody>
        </p:sp>
        <p:pic>
          <p:nvPicPr>
            <p:cNvPr id="26" name="Picture 2" descr="GE signs contract to upgrade vast hydropower facility in South America">
              <a:extLst>
                <a:ext uri="{FF2B5EF4-FFF2-40B4-BE49-F238E27FC236}">
                  <a16:creationId xmlns:a16="http://schemas.microsoft.com/office/drawing/2014/main" xmlns="" id="{14DE1D62-77B2-4083-80BB-EC2BA1CDCAA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252" y="3328390"/>
              <a:ext cx="5727617" cy="26734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xmlns="" id="{7094D3A4-BB85-4166-8E17-EAE37792E75F}"/>
              </a:ext>
            </a:extLst>
          </p:cNvPr>
          <p:cNvGrpSpPr/>
          <p:nvPr/>
        </p:nvGrpSpPr>
        <p:grpSpPr>
          <a:xfrm>
            <a:off x="263444" y="3022513"/>
            <a:ext cx="6036143" cy="3642160"/>
            <a:chOff x="263444" y="3022513"/>
            <a:chExt cx="6036143" cy="3642160"/>
          </a:xfrm>
        </p:grpSpPr>
        <p:pic>
          <p:nvPicPr>
            <p:cNvPr id="1028" name="Picture 4" descr="North America Aquaculture Market Is Expected To Grow US$ 9,685.1 Mn By 2027  With a CAGR of 4.8%">
              <a:extLst>
                <a:ext uri="{FF2B5EF4-FFF2-40B4-BE49-F238E27FC236}">
                  <a16:creationId xmlns:a16="http://schemas.microsoft.com/office/drawing/2014/main" xmlns="" id="{1778CABD-5BB7-4D32-99C8-A9B2722B95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3444" y="3022513"/>
              <a:ext cx="6036143" cy="3224987"/>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xmlns="" id="{BF2F99E4-AFFF-407D-9AD5-1CFA7A028C80}"/>
                </a:ext>
              </a:extLst>
            </p:cNvPr>
            <p:cNvSpPr txBox="1"/>
            <p:nvPr/>
          </p:nvSpPr>
          <p:spPr>
            <a:xfrm>
              <a:off x="1988036" y="6295341"/>
              <a:ext cx="2497873" cy="369332"/>
            </a:xfrm>
            <a:prstGeom prst="rect">
              <a:avLst/>
            </a:prstGeom>
            <a:noFill/>
          </p:spPr>
          <p:txBody>
            <a:bodyPr wrap="square" rtlCol="0">
              <a:spAutoFit/>
            </a:bodyPr>
            <a:lstStyle/>
            <a:p>
              <a:r>
                <a:rPr lang="vi-VN">
                  <a:solidFill>
                    <a:srgbClr val="00B050"/>
                  </a:solidFill>
                </a:rPr>
                <a:t>Nuôi trồng thủy sản</a:t>
              </a:r>
              <a:endParaRPr lang="en-US">
                <a:solidFill>
                  <a:srgbClr val="00B050"/>
                </a:solidFill>
              </a:endParaRPr>
            </a:p>
          </p:txBody>
        </p:sp>
      </p:grpSp>
      <p:grpSp>
        <p:nvGrpSpPr>
          <p:cNvPr id="31" name="Group 30">
            <a:extLst>
              <a:ext uri="{FF2B5EF4-FFF2-40B4-BE49-F238E27FC236}">
                <a16:creationId xmlns:a16="http://schemas.microsoft.com/office/drawing/2014/main" xmlns="" id="{DE08391B-72EC-44BD-ABF8-285B6D151692}"/>
              </a:ext>
            </a:extLst>
          </p:cNvPr>
          <p:cNvGrpSpPr/>
          <p:nvPr/>
        </p:nvGrpSpPr>
        <p:grpSpPr>
          <a:xfrm>
            <a:off x="255390" y="3144522"/>
            <a:ext cx="5962650" cy="3476863"/>
            <a:chOff x="255390" y="3144522"/>
            <a:chExt cx="5962650" cy="3476863"/>
          </a:xfrm>
        </p:grpSpPr>
        <p:pic>
          <p:nvPicPr>
            <p:cNvPr id="34" name="Picture 8" descr="USDA ERS - Understanding Irrigated Agriculture">
              <a:extLst>
                <a:ext uri="{FF2B5EF4-FFF2-40B4-BE49-F238E27FC236}">
                  <a16:creationId xmlns:a16="http://schemas.microsoft.com/office/drawing/2014/main" xmlns="" id="{6B80A7F0-5A14-40B3-BA22-355A198ABD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390" y="3144522"/>
              <a:ext cx="5962650" cy="310297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xmlns="" id="{2E7617BB-8130-4E8E-BAFB-B947ED5FA425}"/>
                </a:ext>
              </a:extLst>
            </p:cNvPr>
            <p:cNvSpPr txBox="1"/>
            <p:nvPr/>
          </p:nvSpPr>
          <p:spPr>
            <a:xfrm>
              <a:off x="2051584" y="6252053"/>
              <a:ext cx="3619912" cy="369332"/>
            </a:xfrm>
            <a:prstGeom prst="rect">
              <a:avLst/>
            </a:prstGeom>
            <a:solidFill>
              <a:schemeClr val="bg1"/>
            </a:solidFill>
          </p:spPr>
          <p:txBody>
            <a:bodyPr wrap="square" rtlCol="0">
              <a:spAutoFit/>
            </a:bodyPr>
            <a:lstStyle/>
            <a:p>
              <a:r>
                <a:rPr lang="vi-VN">
                  <a:solidFill>
                    <a:srgbClr val="00B050"/>
                  </a:solidFill>
                </a:rPr>
                <a:t>Sản xuất nông nghiệp</a:t>
              </a:r>
              <a:endParaRPr lang="en-US">
                <a:solidFill>
                  <a:srgbClr val="00B050"/>
                </a:solidFill>
              </a:endParaRPr>
            </a:p>
          </p:txBody>
        </p:sp>
      </p:grpSp>
    </p:spTree>
    <p:extLst>
      <p:ext uri="{BB962C8B-B14F-4D97-AF65-F5344CB8AC3E}">
        <p14:creationId xmlns:p14="http://schemas.microsoft.com/office/powerpoint/2010/main" val="148952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30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30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3000"/>
                                        <p:tgtEl>
                                          <p:spTgt spid="1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3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1000"/>
                                        <p:tgtEl>
                                          <p:spTgt spid="2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1000"/>
                                        <p:tgtEl>
                                          <p:spTgt spid="2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1000"/>
                                        <p:tgtEl>
                                          <p:spTgt spid="2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1000"/>
                                        <p:tgtEl>
                                          <p:spTgt spid="2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10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left)">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barn(inVertical)">
                                      <p:cBhvr>
                                        <p:cTn id="43" dur="500"/>
                                        <p:tgtEl>
                                          <p:spTgt spid="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barn(inVertical)">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barn(inVertical)">
                                      <p:cBhvr>
                                        <p:cTn id="53" dur="5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27"/>
                                        </p:tgtEl>
                                      </p:cBhvr>
                                    </p:animEffect>
                                    <p:set>
                                      <p:cBhvr>
                                        <p:cTn id="58" dur="1" fill="hold">
                                          <p:stCondLst>
                                            <p:cond delay="499"/>
                                          </p:stCondLst>
                                        </p:cTn>
                                        <p:tgtEl>
                                          <p:spTgt spid="27"/>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7"/>
                                        </p:tgtEl>
                                      </p:cBhvr>
                                    </p:animEffect>
                                    <p:set>
                                      <p:cBhvr>
                                        <p:cTn id="61" dur="1" fill="hold">
                                          <p:stCondLst>
                                            <p:cond delay="499"/>
                                          </p:stCondLst>
                                        </p:cTn>
                                        <p:tgtEl>
                                          <p:spTgt spid="7"/>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barn(inVertical)">
                                      <p:cBhvr>
                                        <p:cTn id="66" dur="500"/>
                                        <p:tgtEl>
                                          <p:spTgt spid="29"/>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barn(inVertical)">
                                      <p:cBhvr>
                                        <p:cTn id="7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p:bldP spid="19" grpId="0" animBg="1"/>
      <p:bldP spid="2" grpId="0"/>
      <p:bldP spid="3" grpId="0"/>
      <p:bldP spid="20" grpId="0" animBg="1"/>
      <p:bldP spid="21" grpId="0" animBg="1"/>
      <p:bldP spid="22" grpId="0" animBg="1"/>
      <p:bldP spid="23"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xmlns="" id="{231BF440-39FA-4087-84CC-2EEC0BBDAF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Pollution Facts Of America - Water Pollution">
            <a:extLst>
              <a:ext uri="{FF2B5EF4-FFF2-40B4-BE49-F238E27FC236}">
                <a16:creationId xmlns:a16="http://schemas.microsoft.com/office/drawing/2014/main" xmlns="" id="{64EFF76F-CA20-44E3-9277-F217EAA270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755" r="-2" b="18271"/>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2052" name="Picture 4" descr="How Bad Is Water Pollution in America? - Soapboxie">
            <a:extLst>
              <a:ext uri="{FF2B5EF4-FFF2-40B4-BE49-F238E27FC236}">
                <a16:creationId xmlns:a16="http://schemas.microsoft.com/office/drawing/2014/main" xmlns="" id="{407FF587-3C2B-493A-8BF8-DECEA34EF2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511" r="-2" b="14255"/>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2059" name="Freeform: Shape 2058">
            <a:extLst>
              <a:ext uri="{FF2B5EF4-FFF2-40B4-BE49-F238E27FC236}">
                <a16:creationId xmlns:a16="http://schemas.microsoft.com/office/drawing/2014/main" xmlns="" id="{F04E4CBA-303B-48BD-8451-C2701CB0EEB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61" name="Freeform: Shape 2060">
            <a:extLst>
              <a:ext uri="{FF2B5EF4-FFF2-40B4-BE49-F238E27FC236}">
                <a16:creationId xmlns:a16="http://schemas.microsoft.com/office/drawing/2014/main" xmlns="" id="{F6CA58B3-AFCC-4A40-9882-50D5080879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63" name="Rectangle 2062">
            <a:extLst>
              <a:ext uri="{FF2B5EF4-FFF2-40B4-BE49-F238E27FC236}">
                <a16:creationId xmlns:a16="http://schemas.microsoft.com/office/drawing/2014/main" xmlns="" id="{75C56826-D4E5-42ED-8529-079651CB30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065" name="Rectangle 2064">
            <a:extLst>
              <a:ext uri="{FF2B5EF4-FFF2-40B4-BE49-F238E27FC236}">
                <a16:creationId xmlns:a16="http://schemas.microsoft.com/office/drawing/2014/main" xmlns="" id="{82095FCE-EF05-4443-B97A-85DEE3A5CA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7" name="Rectangle 2066">
            <a:extLst>
              <a:ext uri="{FF2B5EF4-FFF2-40B4-BE49-F238E27FC236}">
                <a16:creationId xmlns:a16="http://schemas.microsoft.com/office/drawing/2014/main" xmlns="" id="{CA00AE6B-AA30-4CF8-BA6F-339B780AD7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Rectangle 3">
            <a:extLst>
              <a:ext uri="{FF2B5EF4-FFF2-40B4-BE49-F238E27FC236}">
                <a16:creationId xmlns:a16="http://schemas.microsoft.com/office/drawing/2014/main" xmlns="" id="{95B8215D-7C0F-4468-9B38-C0343FB264E9}"/>
              </a:ext>
            </a:extLst>
          </p:cNvPr>
          <p:cNvSpPr/>
          <p:nvPr/>
        </p:nvSpPr>
        <p:spPr>
          <a:xfrm>
            <a:off x="448056" y="2512611"/>
            <a:ext cx="4832803" cy="1602179"/>
          </a:xfrm>
          <a:prstGeom prst="rect">
            <a:avLst/>
          </a:prstGeom>
        </p:spPr>
        <p:txBody>
          <a:bodyPr vert="horz" lIns="91440" tIns="45720" rIns="91440" bIns="45720" rtlCol="0">
            <a:normAutofit lnSpcReduction="10000"/>
          </a:bodyPr>
          <a:lstStyle/>
          <a:p>
            <a:pPr indent="-228600" algn="just">
              <a:lnSpc>
                <a:spcPct val="90000"/>
              </a:lnSpc>
              <a:spcAft>
                <a:spcPts val="600"/>
              </a:spcAft>
              <a:buFont typeface="Arial" panose="020B0604020202020204" pitchFamily="34" charset="0"/>
              <a:buChar char="•"/>
            </a:pPr>
            <a:r>
              <a:rPr lang="en-US" sz="2800">
                <a:solidFill>
                  <a:srgbClr val="1B04FA"/>
                </a:solidFill>
                <a:latin typeface="Arial" panose="020B0604020202020204" pitchFamily="34" charset="0"/>
                <a:cs typeface="Arial" panose="020B0604020202020204" pitchFamily="34" charset="0"/>
              </a:rPr>
              <a:t>Việc khai thác quá mức cùng lượng chất thải rất lớn trong sản xuất và sinh hoạt đã làm ô nhiễm nguồn nước</a:t>
            </a:r>
            <a:r>
              <a:rPr lang="vi-VN" sz="2800">
                <a:solidFill>
                  <a:srgbClr val="1B04FA"/>
                </a:solidFill>
                <a:latin typeface="Arial" panose="020B0604020202020204" pitchFamily="34" charset="0"/>
                <a:cs typeface="Arial" panose="020B0604020202020204" pitchFamily="34" charset="0"/>
              </a:rPr>
              <a:t>.</a:t>
            </a:r>
            <a:endParaRPr lang="en-US" sz="2800">
              <a:solidFill>
                <a:srgbClr val="1B04F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97366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7B34C58-A113-435D-97B7-847435F6C781}"/>
              </a:ext>
            </a:extLst>
          </p:cNvPr>
          <p:cNvSpPr/>
          <p:nvPr/>
        </p:nvSpPr>
        <p:spPr>
          <a:xfrm>
            <a:off x="360556" y="189560"/>
            <a:ext cx="11526644" cy="954107"/>
          </a:xfrm>
          <a:prstGeom prst="rect">
            <a:avLst/>
          </a:prstGeom>
        </p:spPr>
        <p:txBody>
          <a:bodyPr wrap="square">
            <a:spAutoFit/>
          </a:bodyPr>
          <a:lstStyle/>
          <a:p>
            <a:r>
              <a:rPr lang="vi-VN" sz="2800">
                <a:solidFill>
                  <a:srgbClr val="1B04FA"/>
                </a:solidFill>
                <a:latin typeface="Arial" panose="020B0604020202020204" pitchFamily="34" charset="0"/>
                <a:cs typeface="Arial" panose="020B0604020202020204" pitchFamily="34" charset="0"/>
              </a:rPr>
              <a:t>Các nước Bắc Mỹ đã đề ra những quy định rất chặt chẽ về việc xả thải, chú trọng tiết kiệm nguồn nước ngọt trong sản xuất và sinh hoạt.</a:t>
            </a:r>
            <a:endParaRPr lang="en-US" sz="2800">
              <a:solidFill>
                <a:srgbClr val="1B04FA"/>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xmlns="" id="{081F3F18-64E1-4445-B65C-6D0FD070B5DF}"/>
              </a:ext>
            </a:extLst>
          </p:cNvPr>
          <p:cNvGrpSpPr/>
          <p:nvPr/>
        </p:nvGrpSpPr>
        <p:grpSpPr>
          <a:xfrm>
            <a:off x="304800" y="1143667"/>
            <a:ext cx="6183669" cy="5274537"/>
            <a:chOff x="5079062" y="1505413"/>
            <a:chExt cx="6183669" cy="5007398"/>
          </a:xfrm>
        </p:grpSpPr>
        <p:pic>
          <p:nvPicPr>
            <p:cNvPr id="5" name="Picture 4">
              <a:extLst>
                <a:ext uri="{FF2B5EF4-FFF2-40B4-BE49-F238E27FC236}">
                  <a16:creationId xmlns:a16="http://schemas.microsoft.com/office/drawing/2014/main" xmlns="" id="{1DF9A543-AFC7-4040-919D-7E520C7762F8}"/>
                </a:ext>
              </a:extLst>
            </p:cNvPr>
            <p:cNvPicPr>
              <a:picLocks noChangeAspect="1"/>
            </p:cNvPicPr>
            <p:nvPr/>
          </p:nvPicPr>
          <p:blipFill>
            <a:blip r:embed="rId2"/>
            <a:stretch>
              <a:fillRect/>
            </a:stretch>
          </p:blipFill>
          <p:spPr>
            <a:xfrm>
              <a:off x="5079062" y="1505413"/>
              <a:ext cx="6096000" cy="4322487"/>
            </a:xfrm>
            <a:prstGeom prst="rect">
              <a:avLst/>
            </a:prstGeom>
          </p:spPr>
        </p:pic>
        <p:sp>
          <p:nvSpPr>
            <p:cNvPr id="6" name="Rectangle 5">
              <a:extLst>
                <a:ext uri="{FF2B5EF4-FFF2-40B4-BE49-F238E27FC236}">
                  <a16:creationId xmlns:a16="http://schemas.microsoft.com/office/drawing/2014/main" xmlns="" id="{F439F491-7D83-4BB0-9AEF-2D6DE0FF741A}"/>
                </a:ext>
              </a:extLst>
            </p:cNvPr>
            <p:cNvSpPr/>
            <p:nvPr/>
          </p:nvSpPr>
          <p:spPr>
            <a:xfrm>
              <a:off x="5166731" y="5866480"/>
              <a:ext cx="6096000" cy="646331"/>
            </a:xfrm>
            <a:prstGeom prst="rect">
              <a:avLst/>
            </a:prstGeom>
          </p:spPr>
          <p:txBody>
            <a:bodyPr>
              <a:spAutoFit/>
            </a:bodyPr>
            <a:lstStyle/>
            <a:p>
              <a:r>
                <a:rPr lang="vi-VN" i="1">
                  <a:solidFill>
                    <a:srgbClr val="00B050"/>
                  </a:solidFill>
                  <a:latin typeface="Arial" panose="020B0604020202020204" pitchFamily="34" charset="0"/>
                  <a:cs typeface="Arial" panose="020B0604020202020204" pitchFamily="34" charset="0"/>
                </a:rPr>
                <a:t>Các trạm đổ đầy chai nước tại Công viên Quốc gia Grand Canyon cung cấp cho du khách nước suối trong lành.</a:t>
              </a:r>
              <a:endParaRPr lang="en-US">
                <a:solidFill>
                  <a:srgbClr val="00B050"/>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xmlns="" id="{2B766000-70D5-46F3-89C2-36F7C99E46FA}"/>
              </a:ext>
            </a:extLst>
          </p:cNvPr>
          <p:cNvGrpSpPr/>
          <p:nvPr/>
        </p:nvGrpSpPr>
        <p:grpSpPr>
          <a:xfrm>
            <a:off x="6720469" y="1143667"/>
            <a:ext cx="5222487" cy="5199418"/>
            <a:chOff x="137532" y="1393903"/>
            <a:chExt cx="5222487" cy="5199418"/>
          </a:xfrm>
        </p:grpSpPr>
        <p:pic>
          <p:nvPicPr>
            <p:cNvPr id="3074" name="Picture 2">
              <a:extLst>
                <a:ext uri="{FF2B5EF4-FFF2-40B4-BE49-F238E27FC236}">
                  <a16:creationId xmlns:a16="http://schemas.microsoft.com/office/drawing/2014/main" xmlns="" id="{32585068-AC4F-43F9-B6C5-3ABC0EA2D1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532" y="1393903"/>
              <a:ext cx="5222487" cy="451745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xmlns="" id="{50CAF3F2-B832-4745-A30C-A75AC16423E0}"/>
                </a:ext>
              </a:extLst>
            </p:cNvPr>
            <p:cNvSpPr/>
            <p:nvPr/>
          </p:nvSpPr>
          <p:spPr>
            <a:xfrm>
              <a:off x="137532" y="5946990"/>
              <a:ext cx="5222487" cy="646331"/>
            </a:xfrm>
            <a:prstGeom prst="rect">
              <a:avLst/>
            </a:prstGeom>
          </p:spPr>
          <p:txBody>
            <a:bodyPr wrap="square">
              <a:spAutoFit/>
            </a:bodyPr>
            <a:lstStyle/>
            <a:p>
              <a:r>
                <a:rPr lang="vi-VN">
                  <a:solidFill>
                    <a:srgbClr val="00B050"/>
                  </a:solidFill>
                </a:rPr>
                <a:t>Chu trình nước đô thị điển hình mô tả hệ thống lọc nước uống </a:t>
              </a:r>
              <a:r>
                <a:rPr lang="vi-VN">
                  <a:solidFill>
                    <a:srgbClr val="00B050"/>
                  </a:solidFill>
                  <a:hlinkClick r:id="rId4" tooltip="Lọc nước">
                    <a:extLst>
                      <a:ext uri="{A12FA001-AC4F-418D-AE19-62706E023703}">
                        <ahyp:hlinkClr xmlns:ahyp="http://schemas.microsoft.com/office/drawing/2018/hyperlinkcolor" xmlns="" val="tx"/>
                      </a:ext>
                    </a:extLst>
                  </a:hlinkClick>
                </a:rPr>
                <a:t>và </a:t>
              </a:r>
              <a:r>
                <a:rPr lang="vi-VN" u="sng">
                  <a:solidFill>
                    <a:srgbClr val="00B050"/>
                  </a:solidFill>
                  <a:hlinkClick r:id="rId5">
                    <a:extLst>
                      <a:ext uri="{A12FA001-AC4F-418D-AE19-62706E023703}">
                        <ahyp:hlinkClr xmlns:ahyp="http://schemas.microsoft.com/office/drawing/2018/hyperlinkcolor" xmlns="" val="tx"/>
                      </a:ext>
                    </a:extLst>
                  </a:hlinkClick>
                </a:rPr>
                <a:t>xử lý nước thải</a:t>
              </a:r>
              <a:r>
                <a:rPr lang="vi-VN">
                  <a:solidFill>
                    <a:srgbClr val="00B050"/>
                  </a:solidFill>
                </a:rPr>
                <a:t> đô thị .</a:t>
              </a:r>
              <a:endParaRPr lang="en-US">
                <a:solidFill>
                  <a:srgbClr val="00B050"/>
                </a:solidFill>
              </a:endParaRPr>
            </a:p>
          </p:txBody>
        </p:sp>
      </p:grpSp>
    </p:spTree>
    <p:extLst>
      <p:ext uri="{BB962C8B-B14F-4D97-AF65-F5344CB8AC3E}">
        <p14:creationId xmlns:p14="http://schemas.microsoft.com/office/powerpoint/2010/main" val="312988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336115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1724</Words>
  <Application>Microsoft Office PowerPoint</Application>
  <PresentationFormat>Custom</PresentationFormat>
  <Paragraphs>162</Paragraphs>
  <Slides>28</Slides>
  <Notes>14</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Co Thu</cp:lastModifiedBy>
  <cp:revision>22</cp:revision>
  <dcterms:created xsi:type="dcterms:W3CDTF">2022-06-27T09:23:50Z</dcterms:created>
  <dcterms:modified xsi:type="dcterms:W3CDTF">2024-01-17T08:49:25Z</dcterms:modified>
</cp:coreProperties>
</file>