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wmv" ContentType="video/x-ms-wmv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2" r:id="rId1"/>
    <p:sldMasterId id="2147483825" r:id="rId2"/>
  </p:sldMasterIdLst>
  <p:notesMasterIdLst>
    <p:notesMasterId r:id="rId29"/>
  </p:notesMasterIdLst>
  <p:sldIdLst>
    <p:sldId id="257" r:id="rId3"/>
    <p:sldId id="258" r:id="rId4"/>
    <p:sldId id="272" r:id="rId5"/>
    <p:sldId id="276" r:id="rId6"/>
    <p:sldId id="306" r:id="rId7"/>
    <p:sldId id="307" r:id="rId8"/>
    <p:sldId id="314" r:id="rId9"/>
    <p:sldId id="315" r:id="rId10"/>
    <p:sldId id="316" r:id="rId11"/>
    <p:sldId id="317" r:id="rId12"/>
    <p:sldId id="318" r:id="rId13"/>
    <p:sldId id="319" r:id="rId14"/>
    <p:sldId id="308" r:id="rId15"/>
    <p:sldId id="292" r:id="rId16"/>
    <p:sldId id="309" r:id="rId17"/>
    <p:sldId id="297" r:id="rId18"/>
    <p:sldId id="298" r:id="rId19"/>
    <p:sldId id="299" r:id="rId20"/>
    <p:sldId id="300" r:id="rId21"/>
    <p:sldId id="295" r:id="rId22"/>
    <p:sldId id="301" r:id="rId23"/>
    <p:sldId id="302" r:id="rId24"/>
    <p:sldId id="303" r:id="rId25"/>
    <p:sldId id="310" r:id="rId26"/>
    <p:sldId id="312" r:id="rId27"/>
    <p:sldId id="313" r:id="rId28"/>
  </p:sldIdLst>
  <p:sldSz cx="12192000" cy="6858000"/>
  <p:notesSz cx="6858000" cy="9144000"/>
  <p:embeddedFontLst>
    <p:embeddedFont>
      <p:font typeface="#9Slide03 Roboto Medium" charset="0"/>
      <p:regular r:id="rId30"/>
    </p:embeddedFont>
    <p:embeddedFont>
      <p:font typeface="#9Slide03 Roboto Black" charset="0"/>
      <p:bold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Josefin Sans" charset="0"/>
      <p:regular r:id="rId36"/>
      <p:bold r:id="rId37"/>
      <p:italic r:id="rId38"/>
      <p:boldItalic r:id="rId39"/>
    </p:embeddedFont>
    <p:embeddedFont>
      <p:font typeface="#9Slide03 Roboto" charset="0"/>
      <p:regular r:id="rId40"/>
    </p:embeddedFont>
    <p:embeddedFont>
      <p:font typeface="Calibri Light" charset="0"/>
      <p:regular r:id="rId41"/>
      <p:italic r:id="rId42"/>
    </p:embeddedFont>
    <p:embeddedFont>
      <p:font typeface="#9Slide03 Roboto Bold" charset="0"/>
      <p:bold r:id="rId43"/>
    </p:embeddedFont>
    <p:embeddedFont>
      <p:font typeface="#9Slide03 BoosterNextFYBlack" charset="0"/>
      <p:regular r:id="rId44"/>
    </p:embeddedFont>
    <p:embeddedFont>
      <p:font typeface="#9Slide03 SVNKelson Sans" charset="0"/>
      <p:regular r:id="rId45"/>
    </p:embeddedFont>
    <p:embeddedFont>
      <p:font typeface="#9Slide05 Israquella" charset="0"/>
      <p:regular r:id="rId46"/>
    </p:embeddedFont>
    <p:embeddedFont>
      <p:font typeface="Questrial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AD586"/>
    <a:srgbClr val="7296B1"/>
    <a:srgbClr val="AF746D"/>
    <a:srgbClr val="92E3A9"/>
    <a:srgbClr val="5F946E"/>
    <a:srgbClr val="A6A6A6"/>
    <a:srgbClr val="C9F1D4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146" autoAdjust="0"/>
  </p:normalViewPr>
  <p:slideViewPr>
    <p:cSldViewPr snapToGrid="0">
      <p:cViewPr varScale="1">
        <p:scale>
          <a:sx n="81" d="100"/>
          <a:sy n="81" d="100"/>
        </p:scale>
        <p:origin x="-78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7A649-CA06-4F70-B5E5-805F7AE42507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E742B-5DC3-48D6-89FE-35DB767CA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89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607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9238a1e824_0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9238a1e824_0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9600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9238a1e824_0_7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9238a1e824_0_7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562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9238a1e824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9238a1e824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834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https://luhanhvietnam.com.vn/du-lich/sa-mac-atacama-kho-can-no-hoa.html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E742B-5DC3-48D6-89FE-35DB767CA3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77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099C34-3B1B-4370-A230-F98AEB30D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2EDA36-7419-4A9D-85D4-0FEEB656E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E2330E-A653-490E-84B0-F0ADA04B5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6ACBB0-A46F-4552-BFE8-BBB5FDF46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C7FFA7-45BB-4F7B-BF00-C36BD8B6C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50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79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16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36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71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37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05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24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19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82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06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099C34-3B1B-4370-A230-F98AEB30D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2EDA36-7419-4A9D-85D4-0FEEB656E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E2330E-A653-490E-84B0-F0ADA04B5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6ACBB0-A46F-4552-BFE8-BBB5FDF46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C7FFA7-45BB-4F7B-BF00-C36BD8B6C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86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6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78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52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74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626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90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2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28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723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01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099C34-3B1B-4370-A230-F98AEB30D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2EDA36-7419-4A9D-85D4-0FEEB656E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E2330E-A653-490E-84B0-F0ADA04B5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6ACBB0-A46F-4552-BFE8-BBB5FDF46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C7FFA7-45BB-4F7B-BF00-C36BD8B6C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9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206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46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651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74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123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67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401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153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823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76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099C34-3B1B-4370-A230-F98AEB30D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2EDA36-7419-4A9D-85D4-0FEEB656E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E2330E-A653-490E-84B0-F0ADA04B5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6ACBB0-A46F-4552-BFE8-BBB5FDF46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C7FFA7-45BB-4F7B-BF00-C36BD8B6C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909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51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419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75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439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028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80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654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47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50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06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A892F3-85B6-4821-97F3-4A8BBC9E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F4FBE8-DF43-4340-8065-8941D83AB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949EDF-2A96-4D57-9530-417D7A3F4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AF30F7-C43B-4BC1-8B62-32935E5A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252D7C-E2FB-4D67-AFF9-87B79FC26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64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01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622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697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359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929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96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847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084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52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78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527010-78CA-4379-85AC-676F29D7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311A9B-9504-4E38-BB89-D10E8CE8A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DEF275-B431-4D03-AD3B-E478C07D9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793D16-CDD6-4D21-88B9-A56557CB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3C3129-FAD6-4A43-9139-4ADAEF3FD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75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203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255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357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072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774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418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82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194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FB3829-D989-42E9-8A88-C91D17D5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94403F-42F1-4682-81B6-A9ECD349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D23E8D-61BB-4F11-9122-19D3077C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475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FB458C-AB4A-40B8-9BEF-934693FEC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8EC32B-EECC-4A75-BA47-5E655A40C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25C7CEE-8A7D-412D-A7E6-9BD530FE1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9D2E04-7EC2-44B2-84E2-52622D9F7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DF9F165-4B10-4982-9E3F-E32E3B282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4A8C817-E0BD-4773-843A-380FB6DA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67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B8EDB7-D815-4138-B6BC-431E2CCC4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7D8C93-F10A-45A1-BDC8-48CBC91EB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D4758B-3456-4F33-AFDE-BC4AB3102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8D4262D-A487-47AF-A7DB-BD2CA880E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BACB99A-368C-4BD0-8BC2-444C322F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7A00477-FCAF-45BD-877F-63618A68D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951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B4BBF5-FA9E-4A50-B395-BAE29F47C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613B6E3-903B-487E-8195-0708F510B2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B748ADB-C978-4C10-A10A-A1E2A7B5B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6ED1CB-50F5-4503-8463-97BFBB8C6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6A37642-98A0-41D8-B6D7-2D03023F8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C2B16E-46B8-4E15-8B4A-0A8D2723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153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6BCED2-A167-4DD4-8965-496F7A17B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729FFDB-8CB7-4910-AB72-B1DA39272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1A0141-B848-4B08-8699-FAF61BA36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1CF21B-3D41-4DBC-A874-E1BD35A54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4014AF-A0BE-4548-B1B8-7BB18000A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338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8F9E05B-B925-4D0A-8451-652667D56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3BADC29-8560-441B-9DCA-5CB8A3886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A5A93E-FF80-430D-AA86-218D47DED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A11E69-8921-4C5A-AE37-F0ECE4183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9A5BCD-B4BB-4DE3-9F28-38B17DD0D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451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BA8C-671B-41E5-AFBC-A286CCA4A76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B340-0D24-48C9-9B5F-50184225C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61092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BA8C-671B-41E5-AFBC-A286CCA4A76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B340-0D24-48C9-9B5F-50184225C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78807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BA8C-671B-41E5-AFBC-A286CCA4A76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B340-0D24-48C9-9B5F-50184225C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9008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BA8C-671B-41E5-AFBC-A286CCA4A76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B340-0D24-48C9-9B5F-50184225C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85924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BA8C-671B-41E5-AFBC-A286CCA4A76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B340-0D24-48C9-9B5F-50184225C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37033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BA8C-671B-41E5-AFBC-A286CCA4A76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B340-0D24-48C9-9B5F-50184225C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61962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BA8C-671B-41E5-AFBC-A286CCA4A76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B340-0D24-48C9-9B5F-50184225C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2086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7DEBF6-208E-4A19-B1FE-A637398DB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382CF51-D6A2-42F9-9C05-BB48DCF02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3631F68-ABE1-43CB-9108-4A70DB2C2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D95A931-5A56-453A-A04F-596BFA84F1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EB97230-65FF-47D0-A3F2-7E7D34800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142928B-1EBE-4811-85F1-DCD1A1855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CAEAF15-BF6B-43AF-AFCC-E1618DAD0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F018BA4-AE66-4230-A280-48172D38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911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BA8C-671B-41E5-AFBC-A286CCA4A76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B340-0D24-48C9-9B5F-50184225C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28522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BA8C-671B-41E5-AFBC-A286CCA4A76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B340-0D24-48C9-9B5F-50184225C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60181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BA8C-671B-41E5-AFBC-A286CCA4A76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B340-0D24-48C9-9B5F-50184225C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92774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9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9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BA8C-671B-41E5-AFBC-A286CCA4A76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B340-0D24-48C9-9B5F-50184225C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57899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5084933" y="2743200"/>
            <a:ext cx="6147200" cy="24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5084633" y="5153400"/>
            <a:ext cx="6147200" cy="9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8854400" y="720000"/>
            <a:ext cx="2377600" cy="10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633790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3756533" y="4909167"/>
            <a:ext cx="4714000" cy="8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825133" y="2273300"/>
            <a:ext cx="8826000" cy="27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4594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3545200" cy="24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8" name="Google Shape;38;p7"/>
          <p:cNvSpPr txBox="1">
            <a:spLocks noGrp="1"/>
          </p:cNvSpPr>
          <p:nvPr>
            <p:ph type="subTitle" idx="1"/>
          </p:nvPr>
        </p:nvSpPr>
        <p:spPr>
          <a:xfrm>
            <a:off x="960000" y="3176800"/>
            <a:ext cx="3545200" cy="29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236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40661D-E02F-4FC7-A0E3-4009EF5D5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438BD0-D3B8-4706-B83E-255C5698C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6BABE9A-DC46-4892-83F8-0CEF5E488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2B1C3BE-CDC6-4D4B-9A1F-D1AB061C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8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1EC86E1-2140-4069-AA81-C0E90925A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4036810-203E-4E11-8D15-61A7A5ABC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EB8D2B-8FEF-4212-BD22-98C2337EFB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C98A7-404F-4AD1-9446-9F55DF23958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1271B3-44AE-4FA3-A03F-B779D4F46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241F88-731E-4C0B-ACD2-781D248E6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21753-591B-40A8-99D7-F7A66114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777" r:id="rId25"/>
    <p:sldLayoutId id="2147483778" r:id="rId26"/>
    <p:sldLayoutId id="2147483779" r:id="rId27"/>
    <p:sldLayoutId id="2147483780" r:id="rId28"/>
    <p:sldLayoutId id="2147483781" r:id="rId29"/>
    <p:sldLayoutId id="2147483782" r:id="rId30"/>
    <p:sldLayoutId id="2147483783" r:id="rId31"/>
    <p:sldLayoutId id="2147483784" r:id="rId32"/>
    <p:sldLayoutId id="2147483785" r:id="rId33"/>
    <p:sldLayoutId id="2147483786" r:id="rId34"/>
    <p:sldLayoutId id="2147483787" r:id="rId35"/>
    <p:sldLayoutId id="2147483788" r:id="rId36"/>
    <p:sldLayoutId id="2147483789" r:id="rId37"/>
    <p:sldLayoutId id="2147483790" r:id="rId38"/>
    <p:sldLayoutId id="2147483791" r:id="rId39"/>
    <p:sldLayoutId id="2147483792" r:id="rId40"/>
    <p:sldLayoutId id="2147483793" r:id="rId41"/>
    <p:sldLayoutId id="2147483794" r:id="rId42"/>
    <p:sldLayoutId id="2147483795" r:id="rId43"/>
    <p:sldLayoutId id="2147483796" r:id="rId44"/>
    <p:sldLayoutId id="2147483797" r:id="rId45"/>
    <p:sldLayoutId id="2147483798" r:id="rId46"/>
    <p:sldLayoutId id="2147483799" r:id="rId47"/>
    <p:sldLayoutId id="2147483800" r:id="rId48"/>
    <p:sldLayoutId id="2147483801" r:id="rId49"/>
    <p:sldLayoutId id="2147483802" r:id="rId50"/>
    <p:sldLayoutId id="2147483803" r:id="rId51"/>
    <p:sldLayoutId id="2147483804" r:id="rId52"/>
    <p:sldLayoutId id="2147483805" r:id="rId53"/>
    <p:sldLayoutId id="2147483806" r:id="rId54"/>
    <p:sldLayoutId id="2147483807" r:id="rId55"/>
    <p:sldLayoutId id="2147483808" r:id="rId56"/>
    <p:sldLayoutId id="2147483809" r:id="rId57"/>
    <p:sldLayoutId id="2147483810" r:id="rId58"/>
    <p:sldLayoutId id="2147483811" r:id="rId59"/>
    <p:sldLayoutId id="2147483812" r:id="rId60"/>
    <p:sldLayoutId id="2147483813" r:id="rId61"/>
    <p:sldLayoutId id="2147483814" r:id="rId62"/>
    <p:sldLayoutId id="2147483815" r:id="rId63"/>
    <p:sldLayoutId id="2147483816" r:id="rId64"/>
    <p:sldLayoutId id="2147483817" r:id="rId65"/>
    <p:sldLayoutId id="2147483818" r:id="rId66"/>
    <p:sldLayoutId id="2147483819" r:id="rId67"/>
    <p:sldLayoutId id="2147483820" r:id="rId68"/>
    <p:sldLayoutId id="2147483821" r:id="rId69"/>
    <p:sldLayoutId id="2147483822" r:id="rId70"/>
    <p:sldLayoutId id="2147483823" r:id="rId71"/>
    <p:sldLayoutId id="2147483824" r:id="rId7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DBA8C-671B-41E5-AFBC-A286CCA4A76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5B340-0D24-48C9-9B5F-50184225C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29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9" r:id="rId13"/>
    <p:sldLayoutId id="2147483840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7.svg"/><Relationship Id="rId5" Type="http://schemas.openxmlformats.org/officeDocument/2006/relationships/image" Target="../media/image25.png"/><Relationship Id="rId4" Type="http://schemas.openxmlformats.org/officeDocument/2006/relationships/image" Target="../media/image45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8860" y="398409"/>
            <a:ext cx="10277321" cy="1816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</a:pPr>
            <a:r>
              <a:rPr lang="en-US" sz="4667" b="1" kern="0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BÀI </a:t>
            </a:r>
            <a:r>
              <a:rPr lang="vi-VN" sz="4667" b="1" kern="0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1</a:t>
            </a:r>
            <a:r>
              <a:rPr lang="en-US" sz="4667" b="1" kern="0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6</a:t>
            </a:r>
            <a:r>
              <a:rPr lang="en-US" sz="4667" b="1" ker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. </a:t>
            </a:r>
            <a:endParaRPr lang="en-US" sz="4667" b="1" kern="0" smtClean="0">
              <a:solidFill>
                <a:srgbClr val="FF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algn="ctr" defTabSz="1219170">
              <a:lnSpc>
                <a:spcPct val="120000"/>
              </a:lnSpc>
              <a:buClr>
                <a:srgbClr val="000000"/>
              </a:buClr>
            </a:pPr>
            <a:r>
              <a:rPr lang="en-US" sz="4667" b="1" kern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THIÊN NHIÊN </a:t>
            </a:r>
            <a:r>
              <a:rPr lang="en-US" sz="4667" b="1" kern="0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TRUNG </a:t>
            </a:r>
            <a:r>
              <a:rPr lang="en-US" sz="4667" b="1" ker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VÀ </a:t>
            </a:r>
            <a:r>
              <a:rPr lang="en-US" sz="4667" b="1" kern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NAM </a:t>
            </a:r>
            <a:r>
              <a:rPr lang="en-US" sz="4667" b="1" kern="0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MỸ</a:t>
            </a:r>
            <a:endParaRPr lang="en-US" sz="4667" kern="0" dirty="0">
              <a:solidFill>
                <a:srgbClr val="FF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1404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646074" y="408959"/>
            <a:ext cx="5740895" cy="2862322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Hoang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mạc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A-ta-ca-ma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nằm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phía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của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dãy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An-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từ 22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27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N. Lượng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đây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thấp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có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nơi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nhiều năm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liền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không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 A-ta-ca-ma được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coi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là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hoang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mạc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khô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cằn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nhất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thế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94426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94426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5" name="Ataca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074" y="3678215"/>
            <a:ext cx="5616937" cy="2735253"/>
          </a:xfrm>
          <a:prstGeom prst="rect">
            <a:avLst/>
          </a:prstGeom>
        </p:spPr>
      </p:pic>
      <p:sp>
        <p:nvSpPr>
          <p:cNvPr id="36" name="Rectangle: Rounded Corners 4">
            <a:extLst>
              <a:ext uri="{FF2B5EF4-FFF2-40B4-BE49-F238E27FC236}">
                <a16:creationId xmlns="" xmlns:a16="http://schemas.microsoft.com/office/drawing/2014/main" id="{D233708C-D31A-4F9D-B4E7-7491B4900292}"/>
              </a:ext>
            </a:extLst>
          </p:cNvPr>
          <p:cNvSpPr/>
          <p:nvPr/>
        </p:nvSpPr>
        <p:spPr>
          <a:xfrm>
            <a:off x="2841632" y="6441965"/>
            <a:ext cx="1349763" cy="372971"/>
          </a:xfrm>
          <a:prstGeom prst="roundRect">
            <a:avLst>
              <a:gd name="adj" fmla="val 50000"/>
            </a:avLst>
          </a:prstGeom>
          <a:solidFill>
            <a:srgbClr val="C8191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500" dirty="0" err="1">
                <a:solidFill>
                  <a:prstClr val="white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Xem</a:t>
            </a:r>
            <a:r>
              <a:rPr lang="en-US" sz="1500" dirty="0">
                <a:solidFill>
                  <a:prstClr val="white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video</a:t>
            </a:r>
          </a:p>
        </p:txBody>
      </p:sp>
      <p:pic>
        <p:nvPicPr>
          <p:cNvPr id="10242" name="Picture 2" descr="Sa mạc Atacama khô cằn nhất thế giớ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727" y="408959"/>
            <a:ext cx="5045639" cy="294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a mạc Atacama khô cằn nhất thế giớ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729" y="3678201"/>
            <a:ext cx="5045639" cy="27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085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a mạc Atacama khô cằn nhất thế giớ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1" b="13785"/>
          <a:stretch/>
        </p:blipFill>
        <p:spPr bwMode="auto">
          <a:xfrm>
            <a:off x="497314" y="243154"/>
            <a:ext cx="5566609" cy="307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a mạc Atacama khô cằn nhất thế giớ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b="10625"/>
          <a:stretch/>
        </p:blipFill>
        <p:spPr bwMode="auto">
          <a:xfrm>
            <a:off x="6224339" y="243154"/>
            <a:ext cx="5475196" cy="307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Sa mạc Atacama khô cằn nhất thế giớ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3" b="6413"/>
          <a:stretch/>
        </p:blipFill>
        <p:spPr bwMode="auto">
          <a:xfrm>
            <a:off x="497305" y="3548831"/>
            <a:ext cx="5566608" cy="313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Sa mạc Atacama khô cằn nhất thế giớ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2" b="7752"/>
          <a:stretch/>
        </p:blipFill>
        <p:spPr bwMode="auto">
          <a:xfrm>
            <a:off x="6224339" y="3548817"/>
            <a:ext cx="5475196" cy="307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3611;p40"/>
          <p:cNvGrpSpPr/>
          <p:nvPr/>
        </p:nvGrpSpPr>
        <p:grpSpPr>
          <a:xfrm>
            <a:off x="4838416" y="2120660"/>
            <a:ext cx="2771845" cy="2404584"/>
            <a:chOff x="1226350" y="2492082"/>
            <a:chExt cx="1662000" cy="1649255"/>
          </a:xfrm>
        </p:grpSpPr>
        <p:grpSp>
          <p:nvGrpSpPr>
            <p:cNvPr id="8" name="Google Shape;3612;p40"/>
            <p:cNvGrpSpPr/>
            <p:nvPr/>
          </p:nvGrpSpPr>
          <p:grpSpPr>
            <a:xfrm>
              <a:off x="1226350" y="2492082"/>
              <a:ext cx="1662000" cy="1649255"/>
              <a:chOff x="1226350" y="2492021"/>
              <a:chExt cx="1662000" cy="1649255"/>
            </a:xfrm>
          </p:grpSpPr>
          <p:sp>
            <p:nvSpPr>
              <p:cNvPr id="15" name="Google Shape;3613;p40"/>
              <p:cNvSpPr/>
              <p:nvPr/>
            </p:nvSpPr>
            <p:spPr>
              <a:xfrm>
                <a:off x="1226350" y="2492021"/>
                <a:ext cx="1662000" cy="1649255"/>
              </a:xfrm>
              <a:custGeom>
                <a:avLst/>
                <a:gdLst/>
                <a:ahLst/>
                <a:cxnLst/>
                <a:rect l="l" t="t" r="r" b="b"/>
                <a:pathLst>
                  <a:path w="88416" h="87738" extrusionOk="0">
                    <a:moveTo>
                      <a:pt x="74464" y="20195"/>
                    </a:moveTo>
                    <a:cubicBezTo>
                      <a:pt x="74492" y="20195"/>
                      <a:pt x="74520" y="20223"/>
                      <a:pt x="74520" y="20279"/>
                    </a:cubicBezTo>
                    <a:lnTo>
                      <a:pt x="74408" y="20279"/>
                    </a:lnTo>
                    <a:cubicBezTo>
                      <a:pt x="74408" y="20223"/>
                      <a:pt x="74436" y="20195"/>
                      <a:pt x="74464" y="20195"/>
                    </a:cubicBezTo>
                    <a:close/>
                    <a:moveTo>
                      <a:pt x="83597" y="44259"/>
                    </a:moveTo>
                    <a:cubicBezTo>
                      <a:pt x="83522" y="44259"/>
                      <a:pt x="83447" y="44309"/>
                      <a:pt x="83406" y="44309"/>
                    </a:cubicBezTo>
                    <a:cubicBezTo>
                      <a:pt x="83385" y="44309"/>
                      <a:pt x="83373" y="44297"/>
                      <a:pt x="83373" y="44259"/>
                    </a:cubicBezTo>
                    <a:close/>
                    <a:moveTo>
                      <a:pt x="85838" y="48742"/>
                    </a:moveTo>
                    <a:cubicBezTo>
                      <a:pt x="85838" y="48742"/>
                      <a:pt x="85614" y="48854"/>
                      <a:pt x="85614" y="48854"/>
                    </a:cubicBezTo>
                    <a:lnTo>
                      <a:pt x="85726" y="48742"/>
                    </a:lnTo>
                    <a:close/>
                    <a:moveTo>
                      <a:pt x="6837" y="56474"/>
                    </a:moveTo>
                    <a:lnTo>
                      <a:pt x="6837" y="56474"/>
                    </a:lnTo>
                    <a:cubicBezTo>
                      <a:pt x="6837" y="56474"/>
                      <a:pt x="6949" y="56586"/>
                      <a:pt x="6949" y="56698"/>
                    </a:cubicBezTo>
                    <a:cubicBezTo>
                      <a:pt x="6837" y="56698"/>
                      <a:pt x="6837" y="56474"/>
                      <a:pt x="6837" y="56474"/>
                    </a:cubicBezTo>
                    <a:close/>
                    <a:moveTo>
                      <a:pt x="54798" y="79221"/>
                    </a:moveTo>
                    <a:cubicBezTo>
                      <a:pt x="54798" y="79221"/>
                      <a:pt x="54698" y="79271"/>
                      <a:pt x="54632" y="79271"/>
                    </a:cubicBezTo>
                    <a:cubicBezTo>
                      <a:pt x="54598" y="79271"/>
                      <a:pt x="54574" y="79259"/>
                      <a:pt x="54574" y="79221"/>
                    </a:cubicBezTo>
                    <a:close/>
                    <a:moveTo>
                      <a:pt x="49610" y="81413"/>
                    </a:moveTo>
                    <a:cubicBezTo>
                      <a:pt x="49631" y="81413"/>
                      <a:pt x="49643" y="81425"/>
                      <a:pt x="49643" y="81463"/>
                    </a:cubicBezTo>
                    <a:cubicBezTo>
                      <a:pt x="49606" y="81500"/>
                      <a:pt x="49568" y="81512"/>
                      <a:pt x="49535" y="81512"/>
                    </a:cubicBezTo>
                    <a:cubicBezTo>
                      <a:pt x="49469" y="81512"/>
                      <a:pt x="49419" y="81463"/>
                      <a:pt x="49419" y="81463"/>
                    </a:cubicBezTo>
                    <a:cubicBezTo>
                      <a:pt x="49494" y="81463"/>
                      <a:pt x="49568" y="81413"/>
                      <a:pt x="49610" y="81413"/>
                    </a:cubicBezTo>
                    <a:close/>
                    <a:moveTo>
                      <a:pt x="38997" y="81911"/>
                    </a:moveTo>
                    <a:cubicBezTo>
                      <a:pt x="38960" y="81948"/>
                      <a:pt x="38935" y="81961"/>
                      <a:pt x="38914" y="81961"/>
                    </a:cubicBezTo>
                    <a:cubicBezTo>
                      <a:pt x="38873" y="81961"/>
                      <a:pt x="38848" y="81911"/>
                      <a:pt x="38773" y="81911"/>
                    </a:cubicBezTo>
                    <a:close/>
                    <a:moveTo>
                      <a:pt x="32050" y="83143"/>
                    </a:moveTo>
                    <a:cubicBezTo>
                      <a:pt x="32162" y="83143"/>
                      <a:pt x="32050" y="83256"/>
                      <a:pt x="32050" y="83256"/>
                    </a:cubicBezTo>
                    <a:cubicBezTo>
                      <a:pt x="32050" y="83256"/>
                      <a:pt x="32050" y="83143"/>
                      <a:pt x="32050" y="83143"/>
                    </a:cubicBezTo>
                    <a:close/>
                    <a:moveTo>
                      <a:pt x="47052" y="0"/>
                    </a:moveTo>
                    <a:cubicBezTo>
                      <a:pt x="46554" y="0"/>
                      <a:pt x="46044" y="59"/>
                      <a:pt x="45497" y="220"/>
                    </a:cubicBezTo>
                    <a:cubicBezTo>
                      <a:pt x="30257" y="781"/>
                      <a:pt x="19163" y="9185"/>
                      <a:pt x="10422" y="15908"/>
                    </a:cubicBezTo>
                    <a:cubicBezTo>
                      <a:pt x="5044" y="22632"/>
                      <a:pt x="2690" y="28683"/>
                      <a:pt x="785" y="38656"/>
                    </a:cubicBezTo>
                    <a:cubicBezTo>
                      <a:pt x="1" y="46612"/>
                      <a:pt x="3699" y="60620"/>
                      <a:pt x="6164" y="63309"/>
                    </a:cubicBezTo>
                    <a:cubicBezTo>
                      <a:pt x="5156" y="70481"/>
                      <a:pt x="18267" y="83480"/>
                      <a:pt x="24318" y="85161"/>
                    </a:cubicBezTo>
                    <a:cubicBezTo>
                      <a:pt x="24654" y="85385"/>
                      <a:pt x="25102" y="85385"/>
                      <a:pt x="25214" y="85721"/>
                    </a:cubicBezTo>
                    <a:cubicBezTo>
                      <a:pt x="32386" y="87626"/>
                      <a:pt x="42023" y="87738"/>
                      <a:pt x="49083" y="87738"/>
                    </a:cubicBezTo>
                    <a:cubicBezTo>
                      <a:pt x="51660" y="87178"/>
                      <a:pt x="54349" y="87402"/>
                      <a:pt x="56142" y="86841"/>
                    </a:cubicBezTo>
                    <a:cubicBezTo>
                      <a:pt x="56927" y="86617"/>
                      <a:pt x="59728" y="87065"/>
                      <a:pt x="59728" y="85721"/>
                    </a:cubicBezTo>
                    <a:cubicBezTo>
                      <a:pt x="59728" y="85630"/>
                      <a:pt x="59728" y="85466"/>
                      <a:pt x="59788" y="85466"/>
                    </a:cubicBezTo>
                    <a:cubicBezTo>
                      <a:pt x="59802" y="85466"/>
                      <a:pt x="59819" y="85475"/>
                      <a:pt x="59840" y="85497"/>
                    </a:cubicBezTo>
                    <a:cubicBezTo>
                      <a:pt x="60064" y="85609"/>
                      <a:pt x="60203" y="85654"/>
                      <a:pt x="60286" y="85654"/>
                    </a:cubicBezTo>
                    <a:cubicBezTo>
                      <a:pt x="60616" y="85654"/>
                      <a:pt x="60042" y="84936"/>
                      <a:pt x="60401" y="84936"/>
                    </a:cubicBezTo>
                    <a:cubicBezTo>
                      <a:pt x="62427" y="84384"/>
                      <a:pt x="62864" y="81711"/>
                      <a:pt x="64698" y="81711"/>
                    </a:cubicBezTo>
                    <a:cubicBezTo>
                      <a:pt x="65095" y="81711"/>
                      <a:pt x="65557" y="81836"/>
                      <a:pt x="66116" y="82135"/>
                    </a:cubicBezTo>
                    <a:cubicBezTo>
                      <a:pt x="68357" y="81911"/>
                      <a:pt x="74632" y="79446"/>
                      <a:pt x="76201" y="74851"/>
                    </a:cubicBezTo>
                    <a:cubicBezTo>
                      <a:pt x="79339" y="73506"/>
                      <a:pt x="79899" y="70257"/>
                      <a:pt x="81916" y="69248"/>
                    </a:cubicBezTo>
                    <a:cubicBezTo>
                      <a:pt x="81580" y="68576"/>
                      <a:pt x="81580" y="67679"/>
                      <a:pt x="81916" y="66895"/>
                    </a:cubicBezTo>
                    <a:cubicBezTo>
                      <a:pt x="81916" y="67007"/>
                      <a:pt x="81972" y="67063"/>
                      <a:pt x="82042" y="67063"/>
                    </a:cubicBezTo>
                    <a:cubicBezTo>
                      <a:pt x="82112" y="67063"/>
                      <a:pt x="82196" y="67007"/>
                      <a:pt x="82252" y="66895"/>
                    </a:cubicBezTo>
                    <a:lnTo>
                      <a:pt x="82028" y="66783"/>
                    </a:lnTo>
                    <a:cubicBezTo>
                      <a:pt x="82364" y="66447"/>
                      <a:pt x="82588" y="65886"/>
                      <a:pt x="82700" y="65438"/>
                    </a:cubicBezTo>
                    <a:cubicBezTo>
                      <a:pt x="84829" y="62301"/>
                      <a:pt x="84493" y="58827"/>
                      <a:pt x="86398" y="56361"/>
                    </a:cubicBezTo>
                    <a:cubicBezTo>
                      <a:pt x="85614" y="53448"/>
                      <a:pt x="87519" y="50983"/>
                      <a:pt x="86622" y="48293"/>
                    </a:cubicBezTo>
                    <a:cubicBezTo>
                      <a:pt x="87295" y="47957"/>
                      <a:pt x="88415" y="45268"/>
                      <a:pt x="87295" y="44707"/>
                    </a:cubicBezTo>
                    <a:cubicBezTo>
                      <a:pt x="87519" y="43699"/>
                      <a:pt x="88415" y="42466"/>
                      <a:pt x="88079" y="41010"/>
                    </a:cubicBezTo>
                    <a:cubicBezTo>
                      <a:pt x="87743" y="37536"/>
                      <a:pt x="86622" y="34174"/>
                      <a:pt x="84829" y="31260"/>
                    </a:cubicBezTo>
                    <a:cubicBezTo>
                      <a:pt x="84829" y="30812"/>
                      <a:pt x="84269" y="30924"/>
                      <a:pt x="83821" y="30588"/>
                    </a:cubicBezTo>
                    <a:lnTo>
                      <a:pt x="83821" y="30588"/>
                    </a:lnTo>
                    <a:cubicBezTo>
                      <a:pt x="83889" y="30606"/>
                      <a:pt x="83951" y="30615"/>
                      <a:pt x="84009" y="30615"/>
                    </a:cubicBezTo>
                    <a:cubicBezTo>
                      <a:pt x="85759" y="30615"/>
                      <a:pt x="82889" y="22618"/>
                      <a:pt x="81804" y="22184"/>
                    </a:cubicBezTo>
                    <a:cubicBezTo>
                      <a:pt x="76537" y="9969"/>
                      <a:pt x="62978" y="3022"/>
                      <a:pt x="50876" y="444"/>
                    </a:cubicBezTo>
                    <a:cubicBezTo>
                      <a:pt x="49438" y="364"/>
                      <a:pt x="48285" y="0"/>
                      <a:pt x="47052" y="0"/>
                    </a:cubicBezTo>
                    <a:close/>
                  </a:path>
                </a:pathLst>
              </a:custGeom>
              <a:solidFill>
                <a:srgbClr val="F2B1A2">
                  <a:alpha val="734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614;p40"/>
              <p:cNvSpPr/>
              <p:nvPr/>
            </p:nvSpPr>
            <p:spPr>
              <a:xfrm>
                <a:off x="2867227" y="3397689"/>
                <a:ext cx="8440" cy="633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37" extrusionOk="0">
                    <a:moveTo>
                      <a:pt x="1" y="0"/>
                    </a:moveTo>
                    <a:cubicBezTo>
                      <a:pt x="1" y="112"/>
                      <a:pt x="1" y="336"/>
                      <a:pt x="225" y="336"/>
                    </a:cubicBezTo>
                    <a:cubicBezTo>
                      <a:pt x="449" y="224"/>
                      <a:pt x="113" y="0"/>
                      <a:pt x="1" y="0"/>
                    </a:cubicBezTo>
                    <a:close/>
                  </a:path>
                </a:pathLst>
              </a:custGeom>
              <a:solidFill>
                <a:srgbClr val="F2B1A2">
                  <a:alpha val="734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615;p40"/>
              <p:cNvSpPr/>
              <p:nvPr/>
            </p:nvSpPr>
            <p:spPr>
              <a:xfrm>
                <a:off x="1325354" y="3688030"/>
                <a:ext cx="5865" cy="6673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55" extrusionOk="0">
                    <a:moveTo>
                      <a:pt x="175" y="0"/>
                    </a:moveTo>
                    <a:cubicBezTo>
                      <a:pt x="158" y="0"/>
                      <a:pt x="138" y="6"/>
                      <a:pt x="113" y="18"/>
                    </a:cubicBezTo>
                    <a:cubicBezTo>
                      <a:pt x="1" y="18"/>
                      <a:pt x="1" y="354"/>
                      <a:pt x="113" y="354"/>
                    </a:cubicBezTo>
                    <a:cubicBezTo>
                      <a:pt x="212" y="354"/>
                      <a:pt x="312" y="0"/>
                      <a:pt x="175" y="0"/>
                    </a:cubicBezTo>
                    <a:close/>
                  </a:path>
                </a:pathLst>
              </a:custGeom>
              <a:solidFill>
                <a:srgbClr val="F2B1A2">
                  <a:alpha val="734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616;p40"/>
              <p:cNvSpPr/>
              <p:nvPr/>
            </p:nvSpPr>
            <p:spPr>
              <a:xfrm>
                <a:off x="1319039" y="3681771"/>
                <a:ext cx="3271" cy="891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474" extrusionOk="0">
                    <a:moveTo>
                      <a:pt x="98" y="1"/>
                    </a:moveTo>
                    <a:cubicBezTo>
                      <a:pt x="78" y="1"/>
                      <a:pt x="46" y="36"/>
                      <a:pt x="1" y="127"/>
                    </a:cubicBezTo>
                    <a:cubicBezTo>
                      <a:pt x="1" y="239"/>
                      <a:pt x="1" y="351"/>
                      <a:pt x="1" y="463"/>
                    </a:cubicBezTo>
                    <a:cubicBezTo>
                      <a:pt x="7" y="470"/>
                      <a:pt x="14" y="473"/>
                      <a:pt x="21" y="473"/>
                    </a:cubicBezTo>
                    <a:cubicBezTo>
                      <a:pt x="102" y="473"/>
                      <a:pt x="173" y="1"/>
                      <a:pt x="98" y="1"/>
                    </a:cubicBezTo>
                    <a:close/>
                  </a:path>
                </a:pathLst>
              </a:custGeom>
              <a:solidFill>
                <a:srgbClr val="F2B1A2">
                  <a:alpha val="734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617;p40"/>
              <p:cNvSpPr/>
              <p:nvPr/>
            </p:nvSpPr>
            <p:spPr>
              <a:xfrm>
                <a:off x="2822997" y="3073306"/>
                <a:ext cx="19" cy="422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" extrusionOk="0">
                    <a:moveTo>
                      <a:pt x="1" y="0"/>
                    </a:moveTo>
                    <a:lnTo>
                      <a:pt x="1" y="112"/>
                    </a:lnTo>
                    <a:cubicBezTo>
                      <a:pt x="1" y="224"/>
                      <a:pt x="1" y="112"/>
                      <a:pt x="1" y="0"/>
                    </a:cubicBezTo>
                    <a:close/>
                  </a:path>
                </a:pathLst>
              </a:custGeom>
              <a:solidFill>
                <a:srgbClr val="F2B1A2">
                  <a:alpha val="734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3618;p40"/>
            <p:cNvGrpSpPr/>
            <p:nvPr/>
          </p:nvGrpSpPr>
          <p:grpSpPr>
            <a:xfrm>
              <a:off x="1342191" y="2607035"/>
              <a:ext cx="1430317" cy="1419349"/>
              <a:chOff x="1226350" y="2492021"/>
              <a:chExt cx="1662000" cy="1649255"/>
            </a:xfrm>
          </p:grpSpPr>
          <p:sp>
            <p:nvSpPr>
              <p:cNvPr id="10" name="Google Shape;3619;p40"/>
              <p:cNvSpPr/>
              <p:nvPr/>
            </p:nvSpPr>
            <p:spPr>
              <a:xfrm rot="10800000">
                <a:off x="1226350" y="2492021"/>
                <a:ext cx="1662000" cy="1649255"/>
              </a:xfrm>
              <a:custGeom>
                <a:avLst/>
                <a:gdLst/>
                <a:ahLst/>
                <a:cxnLst/>
                <a:rect l="l" t="t" r="r" b="b"/>
                <a:pathLst>
                  <a:path w="88416" h="87738" extrusionOk="0">
                    <a:moveTo>
                      <a:pt x="74464" y="20195"/>
                    </a:moveTo>
                    <a:cubicBezTo>
                      <a:pt x="74492" y="20195"/>
                      <a:pt x="74520" y="20223"/>
                      <a:pt x="74520" y="20279"/>
                    </a:cubicBezTo>
                    <a:lnTo>
                      <a:pt x="74408" y="20279"/>
                    </a:lnTo>
                    <a:cubicBezTo>
                      <a:pt x="74408" y="20223"/>
                      <a:pt x="74436" y="20195"/>
                      <a:pt x="74464" y="20195"/>
                    </a:cubicBezTo>
                    <a:close/>
                    <a:moveTo>
                      <a:pt x="83597" y="44259"/>
                    </a:moveTo>
                    <a:cubicBezTo>
                      <a:pt x="83522" y="44259"/>
                      <a:pt x="83447" y="44309"/>
                      <a:pt x="83406" y="44309"/>
                    </a:cubicBezTo>
                    <a:cubicBezTo>
                      <a:pt x="83385" y="44309"/>
                      <a:pt x="83373" y="44297"/>
                      <a:pt x="83373" y="44259"/>
                    </a:cubicBezTo>
                    <a:close/>
                    <a:moveTo>
                      <a:pt x="85838" y="48742"/>
                    </a:moveTo>
                    <a:cubicBezTo>
                      <a:pt x="85838" y="48742"/>
                      <a:pt x="85614" y="48854"/>
                      <a:pt x="85614" y="48854"/>
                    </a:cubicBezTo>
                    <a:lnTo>
                      <a:pt x="85726" y="48742"/>
                    </a:lnTo>
                    <a:close/>
                    <a:moveTo>
                      <a:pt x="6837" y="56474"/>
                    </a:moveTo>
                    <a:lnTo>
                      <a:pt x="6837" y="56474"/>
                    </a:lnTo>
                    <a:cubicBezTo>
                      <a:pt x="6837" y="56474"/>
                      <a:pt x="6949" y="56586"/>
                      <a:pt x="6949" y="56698"/>
                    </a:cubicBezTo>
                    <a:cubicBezTo>
                      <a:pt x="6837" y="56698"/>
                      <a:pt x="6837" y="56474"/>
                      <a:pt x="6837" y="56474"/>
                    </a:cubicBezTo>
                    <a:close/>
                    <a:moveTo>
                      <a:pt x="54798" y="79221"/>
                    </a:moveTo>
                    <a:cubicBezTo>
                      <a:pt x="54798" y="79221"/>
                      <a:pt x="54698" y="79271"/>
                      <a:pt x="54632" y="79271"/>
                    </a:cubicBezTo>
                    <a:cubicBezTo>
                      <a:pt x="54598" y="79271"/>
                      <a:pt x="54574" y="79259"/>
                      <a:pt x="54574" y="79221"/>
                    </a:cubicBezTo>
                    <a:close/>
                    <a:moveTo>
                      <a:pt x="49610" y="81413"/>
                    </a:moveTo>
                    <a:cubicBezTo>
                      <a:pt x="49631" y="81413"/>
                      <a:pt x="49643" y="81425"/>
                      <a:pt x="49643" y="81463"/>
                    </a:cubicBezTo>
                    <a:cubicBezTo>
                      <a:pt x="49606" y="81500"/>
                      <a:pt x="49568" y="81512"/>
                      <a:pt x="49535" y="81512"/>
                    </a:cubicBezTo>
                    <a:cubicBezTo>
                      <a:pt x="49469" y="81512"/>
                      <a:pt x="49419" y="81463"/>
                      <a:pt x="49419" y="81463"/>
                    </a:cubicBezTo>
                    <a:cubicBezTo>
                      <a:pt x="49494" y="81463"/>
                      <a:pt x="49568" y="81413"/>
                      <a:pt x="49610" y="81413"/>
                    </a:cubicBezTo>
                    <a:close/>
                    <a:moveTo>
                      <a:pt x="38997" y="81911"/>
                    </a:moveTo>
                    <a:cubicBezTo>
                      <a:pt x="38960" y="81948"/>
                      <a:pt x="38935" y="81961"/>
                      <a:pt x="38914" y="81961"/>
                    </a:cubicBezTo>
                    <a:cubicBezTo>
                      <a:pt x="38873" y="81961"/>
                      <a:pt x="38848" y="81911"/>
                      <a:pt x="38773" y="81911"/>
                    </a:cubicBezTo>
                    <a:close/>
                    <a:moveTo>
                      <a:pt x="32050" y="83143"/>
                    </a:moveTo>
                    <a:cubicBezTo>
                      <a:pt x="32162" y="83143"/>
                      <a:pt x="32050" y="83256"/>
                      <a:pt x="32050" y="83256"/>
                    </a:cubicBezTo>
                    <a:cubicBezTo>
                      <a:pt x="32050" y="83256"/>
                      <a:pt x="32050" y="83143"/>
                      <a:pt x="32050" y="83143"/>
                    </a:cubicBezTo>
                    <a:close/>
                    <a:moveTo>
                      <a:pt x="47052" y="0"/>
                    </a:moveTo>
                    <a:cubicBezTo>
                      <a:pt x="46554" y="0"/>
                      <a:pt x="46044" y="59"/>
                      <a:pt x="45497" y="220"/>
                    </a:cubicBezTo>
                    <a:cubicBezTo>
                      <a:pt x="30257" y="781"/>
                      <a:pt x="19163" y="9185"/>
                      <a:pt x="10422" y="15908"/>
                    </a:cubicBezTo>
                    <a:cubicBezTo>
                      <a:pt x="5044" y="22632"/>
                      <a:pt x="2690" y="28683"/>
                      <a:pt x="785" y="38656"/>
                    </a:cubicBezTo>
                    <a:cubicBezTo>
                      <a:pt x="1" y="46612"/>
                      <a:pt x="3699" y="60620"/>
                      <a:pt x="6164" y="63309"/>
                    </a:cubicBezTo>
                    <a:cubicBezTo>
                      <a:pt x="5156" y="70481"/>
                      <a:pt x="18267" y="83480"/>
                      <a:pt x="24318" y="85161"/>
                    </a:cubicBezTo>
                    <a:cubicBezTo>
                      <a:pt x="24654" y="85385"/>
                      <a:pt x="25102" y="85385"/>
                      <a:pt x="25214" y="85721"/>
                    </a:cubicBezTo>
                    <a:cubicBezTo>
                      <a:pt x="32386" y="87626"/>
                      <a:pt x="42023" y="87738"/>
                      <a:pt x="49083" y="87738"/>
                    </a:cubicBezTo>
                    <a:cubicBezTo>
                      <a:pt x="51660" y="87178"/>
                      <a:pt x="54349" y="87402"/>
                      <a:pt x="56142" y="86841"/>
                    </a:cubicBezTo>
                    <a:cubicBezTo>
                      <a:pt x="56927" y="86617"/>
                      <a:pt x="59728" y="87065"/>
                      <a:pt x="59728" y="85721"/>
                    </a:cubicBezTo>
                    <a:cubicBezTo>
                      <a:pt x="59728" y="85630"/>
                      <a:pt x="59728" y="85466"/>
                      <a:pt x="59788" y="85466"/>
                    </a:cubicBezTo>
                    <a:cubicBezTo>
                      <a:pt x="59802" y="85466"/>
                      <a:pt x="59819" y="85475"/>
                      <a:pt x="59840" y="85497"/>
                    </a:cubicBezTo>
                    <a:cubicBezTo>
                      <a:pt x="60064" y="85609"/>
                      <a:pt x="60203" y="85654"/>
                      <a:pt x="60286" y="85654"/>
                    </a:cubicBezTo>
                    <a:cubicBezTo>
                      <a:pt x="60616" y="85654"/>
                      <a:pt x="60042" y="84936"/>
                      <a:pt x="60401" y="84936"/>
                    </a:cubicBezTo>
                    <a:cubicBezTo>
                      <a:pt x="62427" y="84384"/>
                      <a:pt x="62864" y="81711"/>
                      <a:pt x="64698" y="81711"/>
                    </a:cubicBezTo>
                    <a:cubicBezTo>
                      <a:pt x="65095" y="81711"/>
                      <a:pt x="65557" y="81836"/>
                      <a:pt x="66116" y="82135"/>
                    </a:cubicBezTo>
                    <a:cubicBezTo>
                      <a:pt x="68357" y="81911"/>
                      <a:pt x="74632" y="79446"/>
                      <a:pt x="76201" y="74851"/>
                    </a:cubicBezTo>
                    <a:cubicBezTo>
                      <a:pt x="79339" y="73506"/>
                      <a:pt x="79899" y="70257"/>
                      <a:pt x="81916" y="69248"/>
                    </a:cubicBezTo>
                    <a:cubicBezTo>
                      <a:pt x="81580" y="68576"/>
                      <a:pt x="81580" y="67679"/>
                      <a:pt x="81916" y="66895"/>
                    </a:cubicBezTo>
                    <a:cubicBezTo>
                      <a:pt x="81916" y="67007"/>
                      <a:pt x="81972" y="67063"/>
                      <a:pt x="82042" y="67063"/>
                    </a:cubicBezTo>
                    <a:cubicBezTo>
                      <a:pt x="82112" y="67063"/>
                      <a:pt x="82196" y="67007"/>
                      <a:pt x="82252" y="66895"/>
                    </a:cubicBezTo>
                    <a:lnTo>
                      <a:pt x="82028" y="66783"/>
                    </a:lnTo>
                    <a:cubicBezTo>
                      <a:pt x="82364" y="66447"/>
                      <a:pt x="82588" y="65886"/>
                      <a:pt x="82700" y="65438"/>
                    </a:cubicBezTo>
                    <a:cubicBezTo>
                      <a:pt x="84829" y="62301"/>
                      <a:pt x="84493" y="58827"/>
                      <a:pt x="86398" y="56361"/>
                    </a:cubicBezTo>
                    <a:cubicBezTo>
                      <a:pt x="85614" y="53448"/>
                      <a:pt x="87519" y="50983"/>
                      <a:pt x="86622" y="48293"/>
                    </a:cubicBezTo>
                    <a:cubicBezTo>
                      <a:pt x="87295" y="47957"/>
                      <a:pt x="88415" y="45268"/>
                      <a:pt x="87295" y="44707"/>
                    </a:cubicBezTo>
                    <a:cubicBezTo>
                      <a:pt x="87519" y="43699"/>
                      <a:pt x="88415" y="42466"/>
                      <a:pt x="88079" y="41010"/>
                    </a:cubicBezTo>
                    <a:cubicBezTo>
                      <a:pt x="87743" y="37536"/>
                      <a:pt x="86622" y="34174"/>
                      <a:pt x="84829" y="31260"/>
                    </a:cubicBezTo>
                    <a:cubicBezTo>
                      <a:pt x="84829" y="30812"/>
                      <a:pt x="84269" y="30924"/>
                      <a:pt x="83821" y="30588"/>
                    </a:cubicBezTo>
                    <a:lnTo>
                      <a:pt x="83821" y="30588"/>
                    </a:lnTo>
                    <a:cubicBezTo>
                      <a:pt x="83889" y="30606"/>
                      <a:pt x="83951" y="30615"/>
                      <a:pt x="84009" y="30615"/>
                    </a:cubicBezTo>
                    <a:cubicBezTo>
                      <a:pt x="85759" y="30615"/>
                      <a:pt x="82889" y="22618"/>
                      <a:pt x="81804" y="22184"/>
                    </a:cubicBezTo>
                    <a:cubicBezTo>
                      <a:pt x="76537" y="9969"/>
                      <a:pt x="62978" y="3022"/>
                      <a:pt x="50876" y="444"/>
                    </a:cubicBezTo>
                    <a:cubicBezTo>
                      <a:pt x="49438" y="364"/>
                      <a:pt x="48285" y="0"/>
                      <a:pt x="47052" y="0"/>
                    </a:cubicBezTo>
                    <a:close/>
                  </a:path>
                </a:pathLst>
              </a:custGeom>
              <a:solidFill>
                <a:srgbClr val="FFFFFF">
                  <a:alpha val="734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620;p40"/>
              <p:cNvSpPr/>
              <p:nvPr/>
            </p:nvSpPr>
            <p:spPr>
              <a:xfrm>
                <a:off x="2867227" y="3397689"/>
                <a:ext cx="8440" cy="633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37" extrusionOk="0">
                    <a:moveTo>
                      <a:pt x="1" y="0"/>
                    </a:moveTo>
                    <a:cubicBezTo>
                      <a:pt x="1" y="112"/>
                      <a:pt x="1" y="336"/>
                      <a:pt x="225" y="336"/>
                    </a:cubicBezTo>
                    <a:cubicBezTo>
                      <a:pt x="449" y="224"/>
                      <a:pt x="113" y="0"/>
                      <a:pt x="1" y="0"/>
                    </a:cubicBezTo>
                    <a:close/>
                  </a:path>
                </a:pathLst>
              </a:custGeom>
              <a:solidFill>
                <a:srgbClr val="F2B1A2">
                  <a:alpha val="734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621;p40"/>
              <p:cNvSpPr/>
              <p:nvPr/>
            </p:nvSpPr>
            <p:spPr>
              <a:xfrm>
                <a:off x="1325354" y="3688030"/>
                <a:ext cx="5865" cy="6673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55" extrusionOk="0">
                    <a:moveTo>
                      <a:pt x="175" y="0"/>
                    </a:moveTo>
                    <a:cubicBezTo>
                      <a:pt x="158" y="0"/>
                      <a:pt x="138" y="6"/>
                      <a:pt x="113" y="18"/>
                    </a:cubicBezTo>
                    <a:cubicBezTo>
                      <a:pt x="1" y="18"/>
                      <a:pt x="1" y="354"/>
                      <a:pt x="113" y="354"/>
                    </a:cubicBezTo>
                    <a:cubicBezTo>
                      <a:pt x="212" y="354"/>
                      <a:pt x="312" y="0"/>
                      <a:pt x="175" y="0"/>
                    </a:cubicBezTo>
                    <a:close/>
                  </a:path>
                </a:pathLst>
              </a:custGeom>
              <a:solidFill>
                <a:srgbClr val="F2B1A2">
                  <a:alpha val="734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622;p40"/>
              <p:cNvSpPr/>
              <p:nvPr/>
            </p:nvSpPr>
            <p:spPr>
              <a:xfrm>
                <a:off x="1319039" y="3681771"/>
                <a:ext cx="3271" cy="891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474" extrusionOk="0">
                    <a:moveTo>
                      <a:pt x="98" y="1"/>
                    </a:moveTo>
                    <a:cubicBezTo>
                      <a:pt x="78" y="1"/>
                      <a:pt x="46" y="36"/>
                      <a:pt x="1" y="127"/>
                    </a:cubicBezTo>
                    <a:cubicBezTo>
                      <a:pt x="1" y="239"/>
                      <a:pt x="1" y="351"/>
                      <a:pt x="1" y="463"/>
                    </a:cubicBezTo>
                    <a:cubicBezTo>
                      <a:pt x="7" y="470"/>
                      <a:pt x="14" y="473"/>
                      <a:pt x="21" y="473"/>
                    </a:cubicBezTo>
                    <a:cubicBezTo>
                      <a:pt x="102" y="473"/>
                      <a:pt x="173" y="1"/>
                      <a:pt x="98" y="1"/>
                    </a:cubicBezTo>
                    <a:close/>
                  </a:path>
                </a:pathLst>
              </a:custGeom>
              <a:solidFill>
                <a:srgbClr val="F2B1A2">
                  <a:alpha val="734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623;p40"/>
              <p:cNvSpPr/>
              <p:nvPr/>
            </p:nvSpPr>
            <p:spPr>
              <a:xfrm>
                <a:off x="2822997" y="3073306"/>
                <a:ext cx="19" cy="422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" extrusionOk="0">
                    <a:moveTo>
                      <a:pt x="1" y="0"/>
                    </a:moveTo>
                    <a:lnTo>
                      <a:pt x="1" y="112"/>
                    </a:lnTo>
                    <a:cubicBezTo>
                      <a:pt x="1" y="224"/>
                      <a:pt x="1" y="112"/>
                      <a:pt x="1" y="0"/>
                    </a:cubicBezTo>
                    <a:close/>
                  </a:path>
                </a:pathLst>
              </a:custGeom>
              <a:solidFill>
                <a:srgbClr val="F2B1A2">
                  <a:alpha val="734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5082659" y="2599676"/>
            <a:ext cx="23351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i="0" dirty="0" smtClean="0">
                <a:solidFill>
                  <a:srgbClr val="00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Hoang </a:t>
            </a:r>
            <a:r>
              <a:rPr lang="en-US" sz="2200" b="1" i="0" dirty="0" err="1" smtClean="0">
                <a:solidFill>
                  <a:srgbClr val="00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mạc</a:t>
            </a:r>
            <a:r>
              <a:rPr lang="en-US" sz="2200" b="1" i="0" dirty="0" smtClean="0">
                <a:solidFill>
                  <a:srgbClr val="00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Atacama </a:t>
            </a:r>
            <a:r>
              <a:rPr lang="en-US" sz="2200" b="1" i="0" dirty="0" err="1" smtClean="0">
                <a:solidFill>
                  <a:srgbClr val="00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khô</a:t>
            </a:r>
            <a:r>
              <a:rPr lang="en-US" sz="2200" b="1" i="0" dirty="0" smtClean="0">
                <a:solidFill>
                  <a:srgbClr val="00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b="1" i="0" dirty="0" err="1" smtClean="0">
                <a:solidFill>
                  <a:srgbClr val="00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cằn</a:t>
            </a:r>
            <a:r>
              <a:rPr lang="en-US" sz="2200" b="1" i="0" dirty="0" smtClean="0">
                <a:solidFill>
                  <a:srgbClr val="00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b="1" i="0" dirty="0" err="1" smtClean="0">
                <a:solidFill>
                  <a:srgbClr val="00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nhất</a:t>
            </a:r>
            <a:r>
              <a:rPr lang="en-US" sz="2200" b="1" i="0" dirty="0" smtClean="0">
                <a:solidFill>
                  <a:srgbClr val="00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thế </a:t>
            </a:r>
            <a:r>
              <a:rPr lang="en-US" sz="2200" b="1" i="0" dirty="0" err="1" smtClean="0">
                <a:solidFill>
                  <a:srgbClr val="00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giới</a:t>
            </a:r>
            <a:r>
              <a:rPr lang="en-US" sz="2200" b="1" i="0" dirty="0" smtClean="0">
                <a:solidFill>
                  <a:srgbClr val="00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b="1" i="0" dirty="0" err="1" smtClean="0">
                <a:solidFill>
                  <a:srgbClr val="00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bỗng</a:t>
            </a:r>
            <a:r>
              <a:rPr lang="en-US" sz="2200" b="1" i="0" dirty="0" smtClean="0">
                <a:solidFill>
                  <a:srgbClr val="00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b="1" i="0" dirty="0" err="1" smtClean="0">
                <a:solidFill>
                  <a:srgbClr val="00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nở</a:t>
            </a:r>
            <a:r>
              <a:rPr lang="en-US" sz="2200" b="1" i="0" dirty="0" smtClean="0">
                <a:solidFill>
                  <a:srgbClr val="00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b="1" i="0" dirty="0" err="1" smtClean="0">
                <a:solidFill>
                  <a:srgbClr val="000000"/>
                </a:solidFill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hoa</a:t>
            </a:r>
            <a:endParaRPr lang="en-US" sz="2200" b="1" i="0" dirty="0">
              <a:solidFill>
                <a:srgbClr val="000000"/>
              </a:solidFill>
              <a:effectLst/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79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421" y="3563907"/>
            <a:ext cx="11887200" cy="317317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200" b="1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Rừng A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-ma-</a:t>
            </a:r>
            <a:r>
              <a:rPr lang="en-US" sz="2200" b="1" dirty="0" err="1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dôn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vi-VN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là một khu rừng lá rộng đất ẩm ở lưu vực A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-ma-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dôn</a:t>
            </a:r>
            <a:r>
              <a:rPr lang="vi-VN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của Nam Mỹ. Khu vực này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có </a:t>
            </a:r>
            <a:r>
              <a:rPr lang="vi-VN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diện tích 7 triệu km²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</a:t>
            </a:r>
            <a:r>
              <a:rPr lang="vi-VN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trong đó rừng mưa chiếm 5,5 triệu km²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. </a:t>
            </a:r>
            <a:r>
              <a:rPr lang="vi-VN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Khu vực này nằm trong lãnh thổ của 9 quốc gia: chủ yếu là B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-</a:t>
            </a:r>
            <a:r>
              <a:rPr lang="vi-VN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ra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-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xin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vi-VN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(với 60% rừng mưa), Peru (13 %), và phần còn lại thuộc Colombia, Venezuela, Ecuador, Bolivia, Guyana, Surinam cùng Guyana thuộc Pháp. Các bang hoặc tỉnh của 4 quốc gia được đặt tên A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-ma-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dôn</a:t>
            </a:r>
            <a:r>
              <a:rPr lang="vi-VN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theo tên khu rừng này. Rừng mưa A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-ma-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dôn</a:t>
            </a:r>
            <a:r>
              <a:rPr lang="vi-VN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chiếm hơn 50% rừng mưa còn lại của Trái Đất và bao gồm một dải rừng mưa nhiệt đới lớn nhất và phong phú nhất về loài cây, động vật trên thế giới.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13314" name="Picture 2" descr="https://upload.wikimedia.org/wikipedia/commons/f/f6/Amazon_rainfo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1" y="248401"/>
            <a:ext cx="381000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Amazon và những khu rừng với niên đại hàng triệu nă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589" y="248401"/>
            <a:ext cx="502920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ừng nhiệt đới Amazon kêu cứu | BÁO QUẢNG NAM ONLINE - Tin tức mới nhấ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/>
        </p:blipFill>
        <p:spPr bwMode="auto">
          <a:xfrm>
            <a:off x="9144895" y="248401"/>
            <a:ext cx="2966903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499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0829" y="420774"/>
            <a:ext cx="11418659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Dựa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vào thông tin SGK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mục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3 và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ảnh,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1. Cho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các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đai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thực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được phân bố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theo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độ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cao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theo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nội dung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bảng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250828" y="4960549"/>
            <a:ext cx="5598429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2. Tại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thiên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nhiên Trung và Nam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Mỹ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có sự phân hóa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398347"/>
              </p:ext>
            </p:extLst>
          </p:nvPr>
        </p:nvGraphicFramePr>
        <p:xfrm>
          <a:off x="457748" y="1691157"/>
          <a:ext cx="5667285" cy="32872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1395">
                  <a:extLst>
                    <a:ext uri="{9D8B030D-6E8A-4147-A177-3AD203B41FA5}">
                      <a16:colId xmlns="" xmlns:a16="http://schemas.microsoft.com/office/drawing/2014/main" val="3316586043"/>
                    </a:ext>
                  </a:extLst>
                </a:gridCol>
                <a:gridCol w="2173487">
                  <a:extLst>
                    <a:ext uri="{9D8B030D-6E8A-4147-A177-3AD203B41FA5}">
                      <a16:colId xmlns="" xmlns:a16="http://schemas.microsoft.com/office/drawing/2014/main" val="2501822470"/>
                    </a:ext>
                  </a:extLst>
                </a:gridCol>
                <a:gridCol w="2682403">
                  <a:extLst>
                    <a:ext uri="{9D8B030D-6E8A-4147-A177-3AD203B41FA5}">
                      <a16:colId xmlns="" xmlns:a16="http://schemas.microsoft.com/office/drawing/2014/main" val="4238840305"/>
                    </a:ext>
                  </a:extLst>
                </a:gridCol>
              </a:tblGrid>
              <a:tr h="4696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accent6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8C5E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accent6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Đai</a:t>
                      </a:r>
                      <a:r>
                        <a:rPr lang="en-US" sz="2400" b="1" baseline="0" dirty="0" smtClean="0">
                          <a:solidFill>
                            <a:schemeClr val="accent6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thực </a:t>
                      </a:r>
                      <a:r>
                        <a:rPr lang="en-US" sz="2400" b="1" baseline="0" dirty="0" err="1" smtClean="0">
                          <a:solidFill>
                            <a:schemeClr val="accent6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1" dirty="0">
                        <a:solidFill>
                          <a:schemeClr val="accent6"/>
                        </a:solidFill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8C5E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accent6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="1" baseline="0" dirty="0" smtClean="0">
                          <a:solidFill>
                            <a:schemeClr val="accent6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6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b="1" baseline="0" dirty="0" smtClean="0">
                          <a:solidFill>
                            <a:schemeClr val="accent6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(m)</a:t>
                      </a:r>
                      <a:endParaRPr lang="en-US" sz="2400" b="1" dirty="0">
                        <a:solidFill>
                          <a:schemeClr val="accent6"/>
                        </a:solidFill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8C5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26189053"/>
                  </a:ext>
                </a:extLst>
              </a:tr>
              <a:tr h="469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1</a:t>
                      </a:r>
                      <a:endParaRPr lang="en-US" sz="2400" b="1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66088099"/>
                  </a:ext>
                </a:extLst>
              </a:tr>
              <a:tr h="469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2</a:t>
                      </a:r>
                      <a:endParaRPr lang="en-US" sz="2400" b="1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17831530"/>
                  </a:ext>
                </a:extLst>
              </a:tr>
              <a:tr h="469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3</a:t>
                      </a:r>
                      <a:endParaRPr lang="en-US" sz="2400" b="1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3034437"/>
                  </a:ext>
                </a:extLst>
              </a:tr>
              <a:tr h="469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4</a:t>
                      </a:r>
                      <a:endParaRPr lang="en-US" sz="2400" b="1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04893"/>
                  </a:ext>
                </a:extLst>
              </a:tr>
              <a:tr h="469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5</a:t>
                      </a:r>
                      <a:endParaRPr lang="en-US" sz="2400" b="1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71156474"/>
                  </a:ext>
                </a:extLst>
              </a:tr>
              <a:tr h="469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6</a:t>
                      </a:r>
                      <a:endParaRPr lang="en-US" sz="2400" b="1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11315197"/>
                  </a:ext>
                </a:extLst>
              </a:tr>
            </a:tbl>
          </a:graphicData>
        </a:graphic>
      </p:graphicFrame>
      <p:pic>
        <p:nvPicPr>
          <p:cNvPr id="8" name="Picture 2" descr="Sự phân hoá của thảm thực vật ở sườn Đông và sườn Tây dãy núi An-đét môn  Địa Lý 7 năm 2021 - Mobit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657" y="1473371"/>
            <a:ext cx="5558971" cy="523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-377372" y="-110446"/>
            <a:ext cx="12192000" cy="640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 PHÂN HÓA TỰ NHIÊN THEO CHIỀU CAO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13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406535"/>
              </p:ext>
            </p:extLst>
          </p:nvPr>
        </p:nvGraphicFramePr>
        <p:xfrm>
          <a:off x="178923" y="1349828"/>
          <a:ext cx="6773424" cy="506548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69761">
                  <a:extLst>
                    <a:ext uri="{9D8B030D-6E8A-4147-A177-3AD203B41FA5}">
                      <a16:colId xmlns="" xmlns:a16="http://schemas.microsoft.com/office/drawing/2014/main" val="3316586043"/>
                    </a:ext>
                  </a:extLst>
                </a:gridCol>
                <a:gridCol w="2597708">
                  <a:extLst>
                    <a:ext uri="{9D8B030D-6E8A-4147-A177-3AD203B41FA5}">
                      <a16:colId xmlns="" xmlns:a16="http://schemas.microsoft.com/office/drawing/2014/main" val="2501822470"/>
                    </a:ext>
                  </a:extLst>
                </a:gridCol>
                <a:gridCol w="3205955">
                  <a:extLst>
                    <a:ext uri="{9D8B030D-6E8A-4147-A177-3AD203B41FA5}">
                      <a16:colId xmlns="" xmlns:a16="http://schemas.microsoft.com/office/drawing/2014/main" val="4238840305"/>
                    </a:ext>
                  </a:extLst>
                </a:gridCol>
              </a:tblGrid>
              <a:tr h="723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STT</a:t>
                      </a:r>
                      <a:endParaRPr lang="en-US" sz="2200" b="1" dirty="0" smtClean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 smtClean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Đai</a:t>
                      </a:r>
                      <a:r>
                        <a:rPr lang="en-US" sz="2200" b="1" baseline="0" dirty="0" smtClean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thực </a:t>
                      </a:r>
                      <a:r>
                        <a:rPr lang="en-US" sz="2200" b="1" baseline="0" dirty="0" err="1" smtClean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vật</a:t>
                      </a:r>
                      <a:endParaRPr lang="en-US" sz="2200" b="1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 smtClean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Độ</a:t>
                      </a:r>
                      <a:r>
                        <a:rPr lang="en-US" sz="2200" b="1" baseline="0" dirty="0" smtClean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200" b="1" baseline="0" dirty="0" err="1" smtClean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cao</a:t>
                      </a:r>
                      <a:r>
                        <a:rPr lang="en-US" sz="2200" b="1" baseline="0" dirty="0" smtClean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(m)</a:t>
                      </a:r>
                      <a:endParaRPr lang="en-US" sz="2200" b="1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26189053"/>
                  </a:ext>
                </a:extLst>
              </a:tr>
              <a:tr h="723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1</a:t>
                      </a:r>
                      <a:endParaRPr lang="en-US" sz="2200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AD586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Rừng nhiệt đ</a:t>
                      </a:r>
                      <a:r>
                        <a:rPr lang="en-US" sz="2200" dirty="0" err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ới</a:t>
                      </a:r>
                      <a:endParaRPr lang="en-US" sz="2200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0 - 1 000</a:t>
                      </a:r>
                      <a:endParaRPr lang="en-US" sz="2200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66088099"/>
                  </a:ext>
                </a:extLst>
              </a:tr>
              <a:tr h="723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2</a:t>
                      </a:r>
                      <a:endParaRPr lang="en-US" sz="220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AD586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Rừng la rộng</a:t>
                      </a:r>
                      <a:endParaRPr lang="en-US" sz="2200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1 000 - 1 300</a:t>
                      </a:r>
                      <a:endParaRPr lang="en-US" sz="220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17831530"/>
                  </a:ext>
                </a:extLst>
              </a:tr>
              <a:tr h="723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3</a:t>
                      </a:r>
                      <a:endParaRPr lang="en-US" sz="220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AD586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Rừng lá kim</a:t>
                      </a:r>
                      <a:endParaRPr lang="en-US" sz="2200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1 300 - 3 000</a:t>
                      </a:r>
                      <a:endParaRPr lang="en-US" sz="2200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3034437"/>
                  </a:ext>
                </a:extLst>
              </a:tr>
              <a:tr h="723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4</a:t>
                      </a:r>
                      <a:endParaRPr lang="en-US" sz="220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AD586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Đồ</a:t>
                      </a:r>
                      <a:r>
                        <a:rPr lang="vi-VN" sz="22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ng cỏ</a:t>
                      </a:r>
                      <a:endParaRPr lang="en-US" sz="2200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3 000 - 4 000</a:t>
                      </a:r>
                      <a:endParaRPr lang="en-US" sz="2200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04893"/>
                  </a:ext>
                </a:extLst>
              </a:tr>
              <a:tr h="723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5</a:t>
                      </a:r>
                      <a:endParaRPr lang="en-US" sz="220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AD586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Đổng cỏ núi cao</a:t>
                      </a:r>
                      <a:endParaRPr lang="en-US" sz="2200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4 000 - 5 300</a:t>
                      </a:r>
                      <a:endParaRPr lang="en-US" sz="2200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71156474"/>
                  </a:ext>
                </a:extLst>
              </a:tr>
              <a:tr h="723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6</a:t>
                      </a:r>
                      <a:endParaRPr lang="en-US" sz="220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AD586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Băng tuyết</a:t>
                      </a:r>
                      <a:endParaRPr lang="en-US" sz="220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Trên 5 30</a:t>
                      </a:r>
                      <a:r>
                        <a:rPr lang="en-US" sz="22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0</a:t>
                      </a:r>
                      <a:endParaRPr lang="en-US" sz="2200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11315197"/>
                  </a:ext>
                </a:extLst>
              </a:tr>
            </a:tbl>
          </a:graphicData>
        </a:graphic>
      </p:graphicFrame>
      <p:pic>
        <p:nvPicPr>
          <p:cNvPr id="8" name="Picture 2" descr="Sự phân hoá của thảm thực vật ở sườn Đông và sườn Tây dãy núi An-đét môn  Địa Lý 7 năm 2021 - Mobit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972" y="1161143"/>
            <a:ext cx="4963885" cy="539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339978" y="204826"/>
            <a:ext cx="11706887" cy="640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 PHÂN HÓA TỰ NHIÊN THEO CHIỀU CAO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2619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5609" y="328123"/>
            <a:ext cx="9129487" cy="610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54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D7F748C7-D058-471E-9ECA-01FDACDFD6D0}"/>
              </a:ext>
            </a:extLst>
          </p:cNvPr>
          <p:cNvSpPr/>
          <p:nvPr/>
        </p:nvSpPr>
        <p:spPr>
          <a:xfrm>
            <a:off x="304799" y="304799"/>
            <a:ext cx="12192000" cy="6858000"/>
          </a:xfrm>
          <a:custGeom>
            <a:avLst/>
            <a:gdLst>
              <a:gd name="connsiteX0" fmla="*/ 6096000 w 12192000"/>
              <a:gd name="connsiteY0" fmla="*/ 1437335 h 6858000"/>
              <a:gd name="connsiteX1" fmla="*/ 8087665 w 12192000"/>
              <a:gd name="connsiteY1" fmla="*/ 3429000 h 6858000"/>
              <a:gd name="connsiteX2" fmla="*/ 6096000 w 12192000"/>
              <a:gd name="connsiteY2" fmla="*/ 5420665 h 6858000"/>
              <a:gd name="connsiteX3" fmla="*/ 4104335 w 12192000"/>
              <a:gd name="connsiteY3" fmla="*/ 3429000 h 6858000"/>
              <a:gd name="connsiteX4" fmla="*/ 6096000 w 12192000"/>
              <a:gd name="connsiteY4" fmla="*/ 1437335 h 6858000"/>
              <a:gd name="connsiteX5" fmla="*/ 6096001 w 12192000"/>
              <a:gd name="connsiteY5" fmla="*/ 795087 h 6858000"/>
              <a:gd name="connsiteX6" fmla="*/ 3462088 w 12192000"/>
              <a:gd name="connsiteY6" fmla="*/ 3429001 h 6858000"/>
              <a:gd name="connsiteX7" fmla="*/ 6096001 w 12192000"/>
              <a:gd name="connsiteY7" fmla="*/ 6062915 h 6858000"/>
              <a:gd name="connsiteX8" fmla="*/ 8729915 w 12192000"/>
              <a:gd name="connsiteY8" fmla="*/ 3429001 h 6858000"/>
              <a:gd name="connsiteX9" fmla="*/ 6096001 w 12192000"/>
              <a:gd name="connsiteY9" fmla="*/ 795087 h 6858000"/>
              <a:gd name="connsiteX10" fmla="*/ 0 w 12192000"/>
              <a:gd name="connsiteY10" fmla="*/ 0 h 6858000"/>
              <a:gd name="connsiteX11" fmla="*/ 12192000 w 12192000"/>
              <a:gd name="connsiteY11" fmla="*/ 0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6096000" y="1437335"/>
                </a:moveTo>
                <a:cubicBezTo>
                  <a:pt x="7195966" y="1437335"/>
                  <a:pt x="8087665" y="2329034"/>
                  <a:pt x="8087665" y="3429000"/>
                </a:cubicBezTo>
                <a:cubicBezTo>
                  <a:pt x="8087665" y="4528966"/>
                  <a:pt x="7195966" y="5420665"/>
                  <a:pt x="6096000" y="5420665"/>
                </a:cubicBezTo>
                <a:cubicBezTo>
                  <a:pt x="4996034" y="5420665"/>
                  <a:pt x="4104335" y="4528966"/>
                  <a:pt x="4104335" y="3429000"/>
                </a:cubicBezTo>
                <a:cubicBezTo>
                  <a:pt x="4104335" y="2329034"/>
                  <a:pt x="4996034" y="1437335"/>
                  <a:pt x="6096000" y="1437335"/>
                </a:cubicBezTo>
                <a:close/>
                <a:moveTo>
                  <a:pt x="6096001" y="795087"/>
                </a:moveTo>
                <a:cubicBezTo>
                  <a:pt x="4641331" y="795087"/>
                  <a:pt x="3462088" y="1974330"/>
                  <a:pt x="3462088" y="3429001"/>
                </a:cubicBezTo>
                <a:cubicBezTo>
                  <a:pt x="3462088" y="4883672"/>
                  <a:pt x="4641331" y="6062915"/>
                  <a:pt x="6096001" y="6062915"/>
                </a:cubicBezTo>
                <a:cubicBezTo>
                  <a:pt x="7550672" y="6062915"/>
                  <a:pt x="8729915" y="4883672"/>
                  <a:pt x="8729915" y="3429001"/>
                </a:cubicBezTo>
                <a:cubicBezTo>
                  <a:pt x="8729915" y="1974330"/>
                  <a:pt x="7550672" y="795087"/>
                  <a:pt x="6096001" y="79508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79FB34D-08B7-4566-8CAB-20021E9E3C75}"/>
              </a:ext>
            </a:extLst>
          </p:cNvPr>
          <p:cNvSpPr/>
          <p:nvPr/>
        </p:nvSpPr>
        <p:spPr>
          <a:xfrm>
            <a:off x="2945116" y="971107"/>
            <a:ext cx="5858915" cy="1883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Roboto Bold" panose="02000000000000000000" pitchFamily="2" charset="0"/>
              </a:rPr>
              <a:t>LUYỆN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Roboto Bold" panose="02000000000000000000" pitchFamily="2" charset="0"/>
              </a:rPr>
              <a:t> 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BoosterNextFYBlack" panose="02000A03000000020004" pitchFamily="2" charset="0"/>
              <a:ea typeface="#9Slide03 Roboto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906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161468"/>
            <a:ext cx="12192000" cy="640393"/>
          </a:xfrm>
          <a:prstGeom prst="rect">
            <a:avLst/>
          </a:prstGeom>
          <a:solidFill>
            <a:srgbClr val="5F94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 án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đúng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98117"/>
            <a:ext cx="12192000" cy="151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40000"/>
              </a:lnSpc>
              <a:buClr>
                <a:srgbClr val="000000"/>
              </a:buClr>
              <a:defRPr/>
            </a:pP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Câu 1.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Thiên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nhiên Trung và Nam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Mỹ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phân hóa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chiều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bắc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-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nam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thể hiện rõ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ở</a:t>
            </a:r>
          </a:p>
          <a:p>
            <a:pPr marL="342900" lvl="0" indent="-342900" algn="just">
              <a:lnSpc>
                <a:spcPct val="140000"/>
              </a:lnSpc>
              <a:buClr>
                <a:srgbClr val="000000"/>
              </a:buClr>
              <a:buAutoNum type="alphaUcPeriod"/>
              <a:defRPr/>
            </a:pP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sự phân hóa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cảnh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	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			B. sự phân hóa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hậu</a:t>
            </a:r>
            <a:endParaRPr lang="en-US" sz="2200" dirty="0" smtClean="0">
              <a:solidFill>
                <a:schemeClr val="tx1">
                  <a:lumMod val="5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40000"/>
              </a:lnSpc>
              <a:buClr>
                <a:srgbClr val="000000"/>
              </a:buClr>
              <a:defRPr/>
            </a:pP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C. sự phân hóa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				D. sự phân hóa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hậu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cảnh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697739"/>
            <a:ext cx="12192000" cy="2462213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40000"/>
              </a:lnSpc>
              <a:buClr>
                <a:srgbClr val="000000"/>
              </a:buClr>
              <a:defRPr/>
            </a:pPr>
            <a:r>
              <a:rPr lang="en-US" sz="2200" b="1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Câu 2. 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Ý kiến nào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đây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đúng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với sự phân hóa thiện nhiên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chiều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đông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–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tây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ở Trung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Mỹ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?</a:t>
            </a:r>
          </a:p>
          <a:p>
            <a:pPr lvl="0" algn="just">
              <a:lnSpc>
                <a:spcPct val="140000"/>
              </a:lnSpc>
              <a:buClr>
                <a:srgbClr val="000000"/>
              </a:buClr>
              <a:defRPr/>
            </a:pP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A.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Phía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đông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 các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đảo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có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rừng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mưa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phát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triển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40000"/>
              </a:lnSpc>
              <a:buClr>
                <a:srgbClr val="000000"/>
              </a:buClr>
              <a:defRPr/>
            </a:pP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B.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Phía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tây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khô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hạn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nên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yếu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xa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van,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rừng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thưa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40000"/>
              </a:lnSpc>
              <a:buClr>
                <a:srgbClr val="000000"/>
              </a:buClr>
              <a:defRPr/>
            </a:pP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C.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Phía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đông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 các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đảo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có lượng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mưa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trung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bình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nhiều hơn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phía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tây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40000"/>
              </a:lnSpc>
              <a:buClr>
                <a:srgbClr val="000000"/>
              </a:buClr>
              <a:defRPr/>
            </a:pP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Phía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đông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 các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đảo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có lượng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mưa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trung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bình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ít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hơn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phía</a:t>
            </a:r>
            <a:r>
              <a:rPr lang="en-US" sz="22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tây</a:t>
            </a:r>
            <a:r>
              <a:rPr lang="en-US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445313"/>
            <a:ext cx="12192000" cy="1412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Câu 3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Càng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lên </a:t>
            </a:r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cao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thiên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nhiên </a:t>
            </a:r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càng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thay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tưởng ứng với sự </a:t>
            </a:r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thay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của.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	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	</a:t>
            </a:r>
          </a:p>
          <a:p>
            <a:pPr lvl="0" algn="just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A. </a:t>
            </a:r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áp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 </a:t>
            </a:r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gió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					B. nhiệt </a:t>
            </a:r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 </a:t>
            </a:r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ẩm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C. </a:t>
            </a:r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nguồn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nước và nhiệt </a:t>
            </a:r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				D. </a:t>
            </a:r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ẩm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 </a:t>
            </a:r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gió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482" name="Picture 2" descr="Cách thức làm tích xanh Facebook thành cô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261" y="1727584"/>
            <a:ext cx="781217" cy="78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ách thức làm tích xanh Facebook thành cô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441" y="4521422"/>
            <a:ext cx="781217" cy="78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ách thức làm tích xanh Facebook thành cô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9" y="5761058"/>
            <a:ext cx="781217" cy="78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390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161479"/>
            <a:ext cx="12192000" cy="1073777"/>
          </a:xfrm>
          <a:prstGeom prst="rect">
            <a:avLst/>
          </a:prstGeom>
          <a:solidFill>
            <a:srgbClr val="5F94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Dựa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 vào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 1 trang 140 SGK,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sắp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xếp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 tự các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 ở Nam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Mỹ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 từ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nam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530" name="Picture 2" descr="https://thuysanvietnam.com.vn/wp-content/uploads/oldsite/thuysanvietnam.com.vn_uploads/article2/baiviet/giaitri/z300-Thuy-san-Viet-Nam26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" b="1087"/>
          <a:stretch/>
        </p:blipFill>
        <p:spPr bwMode="auto">
          <a:xfrm>
            <a:off x="7937724" y="1389425"/>
            <a:ext cx="4035837" cy="218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Du lịch La Pampa: Tuyệt vời nhất tại La Pampa 2022| Expedia.com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724" y="3978304"/>
            <a:ext cx="4035837" cy="216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76351" y="2040376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kern="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2800" kern="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800" kern="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 A-ma-</a:t>
            </a:r>
            <a:r>
              <a:rPr lang="en-US" sz="2800" kern="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dôn</a:t>
            </a:r>
            <a:r>
              <a:rPr lang="en-US" sz="2800" kern="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lvl="0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800" kern="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2800" kern="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800" kern="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 Pam-pa.</a:t>
            </a:r>
          </a:p>
          <a:p>
            <a:pPr lvl="0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kern="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2800" kern="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800" kern="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 Ô-</a:t>
            </a:r>
            <a:r>
              <a:rPr lang="en-US" sz="2800" kern="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ri</a:t>
            </a:r>
            <a:r>
              <a:rPr lang="en-US" sz="2800" kern="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-</a:t>
            </a:r>
            <a:r>
              <a:rPr lang="en-US" sz="2800" kern="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nô</a:t>
            </a:r>
            <a:r>
              <a:rPr lang="en-US" sz="2800" kern="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-cô</a:t>
            </a:r>
          </a:p>
          <a:p>
            <a:pPr lvl="0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800" kern="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2800" kern="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800" kern="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 La </a:t>
            </a:r>
            <a:r>
              <a:rPr lang="en-US" sz="2800" kern="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Pla</a:t>
            </a:r>
            <a:r>
              <a:rPr lang="en-US" sz="2800" kern="0" dirty="0" smtClean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-ta.</a:t>
            </a:r>
            <a:endParaRPr lang="en-US" sz="2800" kern="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76351" y="5003601"/>
            <a:ext cx="3785652" cy="1200329"/>
          </a:xfrm>
          <a:prstGeom prst="rect">
            <a:avLst/>
          </a:prstGeom>
          <a:solidFill>
            <a:srgbClr val="FAD586"/>
          </a:solidFill>
        </p:spPr>
        <p:txBody>
          <a:bodyPr wrap="square">
            <a:spAutoFit/>
          </a:bodyPr>
          <a:lstStyle/>
          <a:p>
            <a:pPr lvl="0"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b="1" kern="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ĐÁP ÁN</a:t>
            </a:r>
          </a:p>
          <a:p>
            <a:pPr lvl="0"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b="1" kern="0" dirty="0" smtClean="0">
                <a:solidFill>
                  <a:schemeClr val="bg2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  <a:sym typeface="Arial"/>
              </a:rPr>
              <a:t>C – A – D - B</a:t>
            </a:r>
            <a:endParaRPr lang="en-US" sz="2400" b="1" kern="0" dirty="0">
              <a:solidFill>
                <a:schemeClr val="bg2">
                  <a:lumMod val="5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84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4157CC4-ACC7-4819-8C2F-145A3DD39809}"/>
              </a:ext>
            </a:extLst>
          </p:cNvPr>
          <p:cNvGrpSpPr/>
          <p:nvPr/>
        </p:nvGrpSpPr>
        <p:grpSpPr>
          <a:xfrm>
            <a:off x="4648199" y="323864"/>
            <a:ext cx="6353629" cy="3680485"/>
            <a:chOff x="7716377" y="1395662"/>
            <a:chExt cx="3088704" cy="2069432"/>
          </a:xfrm>
        </p:grpSpPr>
        <p:sp>
          <p:nvSpPr>
            <p:cNvPr id="7" name="Thought Bubble: Cloud 14">
              <a:extLst>
                <a:ext uri="{FF2B5EF4-FFF2-40B4-BE49-F238E27FC236}">
                  <a16:creationId xmlns="" xmlns:a16="http://schemas.microsoft.com/office/drawing/2014/main" id="{A4721059-79D3-40B7-B457-D918DA112A4D}"/>
                </a:ext>
              </a:extLst>
            </p:cNvPr>
            <p:cNvSpPr/>
            <p:nvPr/>
          </p:nvSpPr>
          <p:spPr>
            <a:xfrm rot="573009">
              <a:off x="7716377" y="1395662"/>
              <a:ext cx="3088704" cy="2069432"/>
            </a:xfrm>
            <a:prstGeom prst="cloudCallout">
              <a:avLst>
                <a:gd name="adj1" fmla="val -29267"/>
                <a:gd name="adj2" fmla="val 81126"/>
              </a:avLst>
            </a:prstGeom>
            <a:solidFill>
              <a:srgbClr val="81B214"/>
            </a:solidFill>
            <a:ln>
              <a:solidFill>
                <a:srgbClr val="81B214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#9Slide03 Roboto" panose="02000000000000000000" pitchFamily="2" charset="0"/>
                <a:ea typeface="#9Slide03 Roboto" panose="020000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A76A8D5C-5923-43F0-8909-4C4B0137A888}"/>
                </a:ext>
              </a:extLst>
            </p:cNvPr>
            <p:cNvSpPr txBox="1"/>
            <p:nvPr/>
          </p:nvSpPr>
          <p:spPr>
            <a:xfrm>
              <a:off x="8113143" y="1663355"/>
              <a:ext cx="2405536" cy="1159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Trình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bày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 1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đặc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 điểm tự nhiên (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địa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hình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khí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hậu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đới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 thiện nhiên ở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khu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vực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 Trung và Nam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Mỹ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.</a:t>
              </a:r>
              <a:endParaRPr lang="en-US" sz="3200" b="1" dirty="0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endParaRPr>
            </a:p>
          </p:txBody>
        </p:sp>
        <p:sp>
          <p:nvSpPr>
            <p:cNvPr id="9" name="Thought Bubble: Cloud 37">
              <a:extLst>
                <a:ext uri="{FF2B5EF4-FFF2-40B4-BE49-F238E27FC236}">
                  <a16:creationId xmlns="" xmlns:a16="http://schemas.microsoft.com/office/drawing/2014/main" id="{8E597AAD-45C3-43DB-8556-954ACD1345C1}"/>
                </a:ext>
              </a:extLst>
            </p:cNvPr>
            <p:cNvSpPr/>
            <p:nvPr/>
          </p:nvSpPr>
          <p:spPr>
            <a:xfrm rot="573009">
              <a:off x="7791213" y="1446710"/>
              <a:ext cx="2918049" cy="1955093"/>
            </a:xfrm>
            <a:prstGeom prst="cloudCallout">
              <a:avLst>
                <a:gd name="adj1" fmla="val -29267"/>
                <a:gd name="adj2" fmla="val 81126"/>
              </a:avLst>
            </a:prstGeom>
            <a:noFill/>
            <a:ln>
              <a:solidFill>
                <a:srgbClr val="F1F1E8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#9Slide03 Roboto" panose="02000000000000000000" pitchFamily="2" charset="0"/>
                <a:ea typeface="#9Slide03 Roboto" panose="02000000000000000000" pitchFamily="2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19D6B83-B94B-42C1-B23F-131B7E8C2A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t="10570" r="18810" b="12677"/>
          <a:stretch/>
        </p:blipFill>
        <p:spPr>
          <a:xfrm>
            <a:off x="2266951" y="3246210"/>
            <a:ext cx="3463700" cy="38481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20798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="" xmlns:a16="http://schemas.microsoft.com/office/drawing/2014/main" id="{FFB95945-100E-4D39-834B-DB6B8CFBF466}"/>
              </a:ext>
            </a:extLst>
          </p:cNvPr>
          <p:cNvSpPr/>
          <p:nvPr/>
        </p:nvSpPr>
        <p:spPr>
          <a:xfrm>
            <a:off x="539265" y="2761205"/>
            <a:ext cx="4536547" cy="3881696"/>
          </a:xfrm>
          <a:prstGeom prst="ellipse">
            <a:avLst/>
          </a:prstGeom>
          <a:solidFill>
            <a:srgbClr val="96BB7D"/>
          </a:solidFill>
          <a:ln w="12700" cap="flat" cmpd="sng" algn="ctr">
            <a:solidFill>
              <a:srgbClr val="96BB7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DF4B7F2-819A-45C1-BF1F-ECD009C2EB2A}"/>
              </a:ext>
            </a:extLst>
          </p:cNvPr>
          <p:cNvSpPr txBox="1"/>
          <p:nvPr/>
        </p:nvSpPr>
        <p:spPr>
          <a:xfrm>
            <a:off x="767865" y="3624195"/>
            <a:ext cx="40793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Trình bày được sự phân hoá tự nhiên theo chi</a:t>
            </a:r>
            <a:r>
              <a:rPr lang="en-US" sz="2800" b="1" dirty="0" smtClean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ề</a:t>
            </a:r>
            <a:r>
              <a:rPr lang="vi-VN" sz="2800" b="1" dirty="0" smtClean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u đông - tâ</a:t>
            </a:r>
            <a:r>
              <a:rPr lang="en-US" sz="2800" b="1" dirty="0" smtClean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y</a:t>
            </a:r>
            <a:r>
              <a:rPr lang="vi-VN" sz="2800" b="1" dirty="0" smtClean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bắc – nam</a:t>
            </a:r>
            <a:r>
              <a:rPr lang="en-US" sz="2800" b="1" dirty="0" smtClean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vi-VN" sz="2800" b="1" dirty="0" smtClean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chiều cao</a:t>
            </a:r>
            <a:endParaRPr lang="en-US" sz="2800" b="1" dirty="0">
              <a:ln>
                <a:noFill/>
                <a:prstDash val="dashDot"/>
              </a:ln>
              <a:solidFill>
                <a:srgbClr val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01D4976-C5B2-48C8-82B4-57D55FB3B8C2}"/>
              </a:ext>
            </a:extLst>
          </p:cNvPr>
          <p:cNvSpPr/>
          <p:nvPr/>
        </p:nvSpPr>
        <p:spPr>
          <a:xfrm>
            <a:off x="6737125" y="2627102"/>
            <a:ext cx="4560275" cy="3745779"/>
          </a:xfrm>
          <a:prstGeom prst="ellipse">
            <a:avLst/>
          </a:prstGeom>
          <a:solidFill>
            <a:srgbClr val="96BB7D"/>
          </a:solidFill>
          <a:ln w="12700" cap="flat" cmpd="sng" algn="ctr">
            <a:solidFill>
              <a:srgbClr val="96BB7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5C0DAF1-1EB3-4C17-817A-AD5284FE39B6}"/>
              </a:ext>
            </a:extLst>
          </p:cNvPr>
          <p:cNvSpPr txBox="1"/>
          <p:nvPr/>
        </p:nvSpPr>
        <p:spPr>
          <a:xfrm>
            <a:off x="7268589" y="3149037"/>
            <a:ext cx="38281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800" b="1" dirty="0" smtClean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Biết sử dụng các b</a:t>
            </a:r>
            <a:r>
              <a:rPr lang="en-US" sz="2800" b="1" dirty="0" smtClean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ả</a:t>
            </a:r>
            <a:r>
              <a:rPr lang="vi-VN" sz="2800" b="1" dirty="0" smtClean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 đ</a:t>
            </a:r>
            <a:r>
              <a:rPr lang="en-US" sz="2800" b="1" dirty="0" smtClean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ồ</a:t>
            </a:r>
            <a:r>
              <a:rPr lang="vi-VN" sz="2800" b="1" dirty="0" smtClean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để xác định phạm vi, các khu vực địa hình, các đới và k</a:t>
            </a:r>
            <a:r>
              <a:rPr lang="en-US" sz="2800" b="1" dirty="0" err="1" smtClean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iểu</a:t>
            </a:r>
            <a:r>
              <a:rPr lang="en-US" sz="2800" b="1" dirty="0" smtClean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khí hậu,...</a:t>
            </a:r>
            <a:endParaRPr lang="en-US" sz="2800" b="1" dirty="0">
              <a:solidFill>
                <a:srgbClr val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6">
            <a:extLst>
              <a:ext uri="{FF2B5EF4-FFF2-40B4-BE49-F238E27FC236}">
                <a16:creationId xmlns="" xmlns:a16="http://schemas.microsoft.com/office/drawing/2014/main" id="{40910923-58A2-4D16-AFDC-7C74FA2CB337}"/>
              </a:ext>
            </a:extLst>
          </p:cNvPr>
          <p:cNvSpPr/>
          <p:nvPr/>
        </p:nvSpPr>
        <p:spPr>
          <a:xfrm>
            <a:off x="3716678" y="586517"/>
            <a:ext cx="4758663" cy="91647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solidFill>
              <a:srgbClr val="F7C147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MỤC TIÊU BÀI HỌC</a:t>
            </a:r>
          </a:p>
        </p:txBody>
      </p:sp>
      <p:sp>
        <p:nvSpPr>
          <p:cNvPr id="11" name="Arrow: Down 7">
            <a:extLst>
              <a:ext uri="{FF2B5EF4-FFF2-40B4-BE49-F238E27FC236}">
                <a16:creationId xmlns="" xmlns:a16="http://schemas.microsoft.com/office/drawing/2014/main" id="{2C1B4A28-76FA-4E1E-B6A5-1DA0A928C3A4}"/>
              </a:ext>
            </a:extLst>
          </p:cNvPr>
          <p:cNvSpPr/>
          <p:nvPr/>
        </p:nvSpPr>
        <p:spPr>
          <a:xfrm rot="2978424">
            <a:off x="4764827" y="1757816"/>
            <a:ext cx="306884" cy="838915"/>
          </a:xfrm>
          <a:prstGeom prst="downArrow">
            <a:avLst/>
          </a:prstGeom>
          <a:solidFill>
            <a:srgbClr val="194E48"/>
          </a:solidFill>
          <a:ln w="12700" cap="flat" cmpd="sng" algn="ctr">
            <a:solidFill>
              <a:srgbClr val="194E48"/>
            </a:solidFill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2" name="Arrow: Down 18">
            <a:extLst>
              <a:ext uri="{FF2B5EF4-FFF2-40B4-BE49-F238E27FC236}">
                <a16:creationId xmlns="" xmlns:a16="http://schemas.microsoft.com/office/drawing/2014/main" id="{01DF4095-6820-40BE-A145-531F92F5B9F1}"/>
              </a:ext>
            </a:extLst>
          </p:cNvPr>
          <p:cNvSpPr/>
          <p:nvPr/>
        </p:nvSpPr>
        <p:spPr>
          <a:xfrm rot="18470099">
            <a:off x="7115147" y="1772563"/>
            <a:ext cx="306884" cy="841295"/>
          </a:xfrm>
          <a:prstGeom prst="downArrow">
            <a:avLst/>
          </a:prstGeom>
          <a:solidFill>
            <a:srgbClr val="194E48"/>
          </a:solidFill>
          <a:ln w="12700" cap="flat" cmpd="sng" algn="ctr">
            <a:solidFill>
              <a:srgbClr val="194E48"/>
            </a:solidFill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65951" y="5421102"/>
            <a:ext cx="6096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	</a:t>
            </a:r>
            <a:endParaRPr lang="en-US" sz="1400" dirty="0" smtClean="0">
              <a:effectLst/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	</a:t>
            </a:r>
            <a:endParaRPr lang="en-US" sz="1400" dirty="0">
              <a:effectLst/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20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10" descr="Lights On with solid fill">
            <a:extLst>
              <a:ext uri="{FF2B5EF4-FFF2-40B4-BE49-F238E27FC236}">
                <a16:creationId xmlns="" xmlns:a16="http://schemas.microsoft.com/office/drawing/2014/main" id="{8DB873F8-9D74-4EEB-A37B-B807B300CF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16325" y="2377181"/>
            <a:ext cx="923651" cy="923651"/>
          </a:xfrm>
          <a:prstGeom prst="rect">
            <a:avLst/>
          </a:prstGeom>
        </p:spPr>
      </p:pic>
      <p:sp>
        <p:nvSpPr>
          <p:cNvPr id="11" name="Rectangle: Rounded Corners 6">
            <a:extLst>
              <a:ext uri="{FF2B5EF4-FFF2-40B4-BE49-F238E27FC236}">
                <a16:creationId xmlns="" xmlns:a16="http://schemas.microsoft.com/office/drawing/2014/main" id="{2E8732B5-5714-4FE7-96EF-CF33086CA1B5}"/>
              </a:ext>
            </a:extLst>
          </p:cNvPr>
          <p:cNvSpPr/>
          <p:nvPr/>
        </p:nvSpPr>
        <p:spPr>
          <a:xfrm flipV="1">
            <a:off x="5141073" y="4154363"/>
            <a:ext cx="1845705" cy="4571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Roboto" panose="02000000000000000000" pitchFamily="2" charset="0"/>
              <a:ea typeface="#9Slide03 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08DB81D-B394-4DC9-B77C-A8EF40C2B139}"/>
              </a:ext>
            </a:extLst>
          </p:cNvPr>
          <p:cNvSpPr txBox="1"/>
          <p:nvPr/>
        </p:nvSpPr>
        <p:spPr>
          <a:xfrm>
            <a:off x="3634154" y="1659599"/>
            <a:ext cx="53880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#9Slide03 Roboto Bold" panose="02000000000000000000" pitchFamily="2" charset="0"/>
                <a:ea typeface="#9Slide03 Roboto Bold" panose="02000000000000000000" pitchFamily="2" charset="0"/>
              </a:rPr>
              <a:t>VẬN DỤNG/ MỞ RỘNG</a:t>
            </a:r>
          </a:p>
        </p:txBody>
      </p:sp>
    </p:spTree>
    <p:extLst>
      <p:ext uri="{BB962C8B-B14F-4D97-AF65-F5344CB8AC3E}">
        <p14:creationId xmlns:p14="http://schemas.microsoft.com/office/powerpoint/2010/main" val="4256766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21">
            <a:extLst>
              <a:ext uri="{FF2B5EF4-FFF2-40B4-BE49-F238E27FC236}">
                <a16:creationId xmlns="" xmlns:a16="http://schemas.microsoft.com/office/drawing/2014/main" id="{93D25CB6-7A57-4EDE-AB96-BF7150F48320}"/>
              </a:ext>
            </a:extLst>
          </p:cNvPr>
          <p:cNvSpPr/>
          <p:nvPr/>
        </p:nvSpPr>
        <p:spPr>
          <a:xfrm>
            <a:off x="5911653" y="4121762"/>
            <a:ext cx="5590745" cy="1192500"/>
          </a:xfrm>
          <a:prstGeom prst="roundRect">
            <a:avLst>
              <a:gd name="adj" fmla="val 21746"/>
            </a:avLst>
          </a:prstGeom>
          <a:solidFill>
            <a:srgbClr val="FAD586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12" name="Rectangle: Rounded Corners 1">
            <a:extLst>
              <a:ext uri="{FF2B5EF4-FFF2-40B4-BE49-F238E27FC236}">
                <a16:creationId xmlns="" xmlns:a16="http://schemas.microsoft.com/office/drawing/2014/main" id="{2FFCE8E6-C169-4352-877A-DF40F007AA06}"/>
              </a:ext>
            </a:extLst>
          </p:cNvPr>
          <p:cNvSpPr/>
          <p:nvPr/>
        </p:nvSpPr>
        <p:spPr>
          <a:xfrm>
            <a:off x="5911645" y="2512676"/>
            <a:ext cx="5590747" cy="1192500"/>
          </a:xfrm>
          <a:prstGeom prst="roundRect">
            <a:avLst>
              <a:gd name="adj" fmla="val 21746"/>
            </a:avLst>
          </a:prstGeom>
          <a:solidFill>
            <a:srgbClr val="FAD586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52A4D7-941B-4573-8376-49056A350EA4}"/>
              </a:ext>
            </a:extLst>
          </p:cNvPr>
          <p:cNvSpPr txBox="1"/>
          <p:nvPr/>
        </p:nvSpPr>
        <p:spPr>
          <a:xfrm>
            <a:off x="5417428" y="1247669"/>
            <a:ext cx="3755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iCiel Gotham Thin" pitchFamily="50" charset="0"/>
              </a:rPr>
              <a:t>NỘI DUNG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B25A8AD-47BD-4FB9-8FBF-F215275FB6BC}"/>
              </a:ext>
            </a:extLst>
          </p:cNvPr>
          <p:cNvSpPr/>
          <p:nvPr/>
        </p:nvSpPr>
        <p:spPr>
          <a:xfrm>
            <a:off x="4910209" y="2752445"/>
            <a:ext cx="712987" cy="7129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4E48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0BC591CD-768C-45E9-BE6E-73F22EBA3A04}"/>
              </a:ext>
            </a:extLst>
          </p:cNvPr>
          <p:cNvSpPr/>
          <p:nvPr/>
        </p:nvSpPr>
        <p:spPr>
          <a:xfrm>
            <a:off x="4908517" y="4361531"/>
            <a:ext cx="712987" cy="7129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4E48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052C436-DED3-4F8E-B452-3133359A9969}"/>
              </a:ext>
            </a:extLst>
          </p:cNvPr>
          <p:cNvSpPr txBox="1"/>
          <p:nvPr/>
        </p:nvSpPr>
        <p:spPr>
          <a:xfrm>
            <a:off x="5977897" y="2884781"/>
            <a:ext cx="54546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Sưu</a:t>
            </a:r>
            <a:r>
              <a:rPr lang="en-US" sz="2200" dirty="0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tầm</a:t>
            </a:r>
            <a:r>
              <a:rPr lang="en-US" sz="2200" dirty="0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thông tin về </a:t>
            </a:r>
            <a:r>
              <a:rPr lang="en-US" sz="2200" dirty="0" err="1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kênh</a:t>
            </a:r>
            <a:r>
              <a:rPr lang="en-US" sz="2200" dirty="0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đào</a:t>
            </a:r>
            <a:r>
              <a:rPr lang="en-US" sz="2200" dirty="0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Pa-</a:t>
            </a:r>
            <a:r>
              <a:rPr lang="en-US" sz="2200" dirty="0" err="1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na</a:t>
            </a:r>
            <a:r>
              <a:rPr lang="en-US" sz="2200" dirty="0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-ma</a:t>
            </a:r>
            <a:endParaRPr lang="en-US" sz="2200" dirty="0">
              <a:solidFill>
                <a:srgbClr val="194E48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31CBB2D-66CD-498B-AAF0-AC87C51383DC}"/>
              </a:ext>
            </a:extLst>
          </p:cNvPr>
          <p:cNvSpPr txBox="1"/>
          <p:nvPr/>
        </p:nvSpPr>
        <p:spPr>
          <a:xfrm>
            <a:off x="6012821" y="4361524"/>
            <a:ext cx="5384825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dirty="0" err="1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Sưu</a:t>
            </a:r>
            <a:r>
              <a:rPr lang="en-US" sz="2200" dirty="0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tầm</a:t>
            </a:r>
            <a:r>
              <a:rPr lang="en-US" sz="2200" dirty="0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những</a:t>
            </a:r>
            <a:r>
              <a:rPr lang="en-US" sz="2200" dirty="0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hình</a:t>
            </a:r>
            <a:r>
              <a:rPr lang="en-US" sz="2200" dirty="0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ảnh </a:t>
            </a:r>
            <a:r>
              <a:rPr lang="en-US" sz="2200" dirty="0" err="1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nổi</a:t>
            </a:r>
            <a:r>
              <a:rPr lang="en-US" sz="2200" dirty="0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bật</a:t>
            </a:r>
            <a:r>
              <a:rPr lang="en-US" sz="2200" dirty="0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về </a:t>
            </a:r>
            <a:r>
              <a:rPr lang="en-US" sz="2200" dirty="0" err="1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rừng</a:t>
            </a:r>
            <a:r>
              <a:rPr lang="en-US" sz="2200" dirty="0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nhiệt </a:t>
            </a:r>
            <a:r>
              <a:rPr lang="en-US" sz="2200" dirty="0" err="1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đới</a:t>
            </a:r>
            <a:r>
              <a:rPr lang="en-US" sz="2200" dirty="0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ở Nam </a:t>
            </a:r>
            <a:r>
              <a:rPr lang="en-US" sz="2200" dirty="0" err="1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Mỹ</a:t>
            </a:r>
            <a:r>
              <a:rPr lang="en-US" sz="2200" dirty="0" smtClean="0">
                <a:solidFill>
                  <a:srgbClr val="194E4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.</a:t>
            </a:r>
            <a:endParaRPr lang="en-US" sz="2200" dirty="0">
              <a:solidFill>
                <a:srgbClr val="194E48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18" name="Picture 17" descr="A picture containing text, toy, doll, vector graphics&#10;&#10;Description automatically generated">
            <a:extLst>
              <a:ext uri="{FF2B5EF4-FFF2-40B4-BE49-F238E27FC236}">
                <a16:creationId xmlns="" xmlns:a16="http://schemas.microsoft.com/office/drawing/2014/main" id="{17481F72-6B55-4F6F-82A1-24EBCE87AC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2" r="14727"/>
          <a:stretch/>
        </p:blipFill>
        <p:spPr>
          <a:xfrm>
            <a:off x="453819" y="744818"/>
            <a:ext cx="4645816" cy="5189909"/>
          </a:xfrm>
          <a:prstGeom prst="rect">
            <a:avLst/>
          </a:prstGeom>
        </p:spPr>
      </p:pic>
      <p:sp>
        <p:nvSpPr>
          <p:cNvPr id="19" name="Rectangle: Rounded Corners 13">
            <a:extLst>
              <a:ext uri="{FF2B5EF4-FFF2-40B4-BE49-F238E27FC236}">
                <a16:creationId xmlns="" xmlns:a16="http://schemas.microsoft.com/office/drawing/2014/main" id="{A3F0FC23-D3BA-466B-88B5-F78A452EB59B}"/>
              </a:ext>
            </a:extLst>
          </p:cNvPr>
          <p:cNvSpPr/>
          <p:nvPr/>
        </p:nvSpPr>
        <p:spPr>
          <a:xfrm>
            <a:off x="5911644" y="2118499"/>
            <a:ext cx="2793581" cy="140925"/>
          </a:xfrm>
          <a:prstGeom prst="roundRect">
            <a:avLst>
              <a:gd name="adj" fmla="val 50000"/>
            </a:avLst>
          </a:prstGeom>
          <a:solidFill>
            <a:srgbClr val="96BB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916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 animBg="1"/>
      <p:bldP spid="15" grpId="0" animBg="1"/>
      <p:bldP spid="16" grpId="0"/>
      <p:bldP spid="17" grpId="0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DEAB2FD-933D-4129-B455-8EF266D72BDC}"/>
              </a:ext>
            </a:extLst>
          </p:cNvPr>
          <p:cNvGrpSpPr/>
          <p:nvPr/>
        </p:nvGrpSpPr>
        <p:grpSpPr>
          <a:xfrm>
            <a:off x="762000" y="1151026"/>
            <a:ext cx="4580021" cy="4580021"/>
            <a:chOff x="762000" y="1151021"/>
            <a:chExt cx="4580021" cy="4580021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37CCE444-5379-4651-B733-634DBB7A4121}"/>
                </a:ext>
              </a:extLst>
            </p:cNvPr>
            <p:cNvSpPr/>
            <p:nvPr/>
          </p:nvSpPr>
          <p:spPr>
            <a:xfrm>
              <a:off x="762000" y="1151021"/>
              <a:ext cx="4580021" cy="4580021"/>
            </a:xfrm>
            <a:prstGeom prst="ellipse">
              <a:avLst/>
            </a:prstGeom>
            <a:solidFill>
              <a:srgbClr val="81B214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Roboto" panose="02000000000000000000" pitchFamily="2" charset="0"/>
                <a:ea typeface="#9Slide03 Roboto" panose="02000000000000000000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75A5555D-E2C1-4AB1-B92D-1DC05B9A117F}"/>
                </a:ext>
              </a:extLst>
            </p:cNvPr>
            <p:cNvSpPr/>
            <p:nvPr/>
          </p:nvSpPr>
          <p:spPr>
            <a:xfrm>
              <a:off x="1015732" y="1404753"/>
              <a:ext cx="4072557" cy="4072557"/>
            </a:xfrm>
            <a:prstGeom prst="ellipse">
              <a:avLst/>
            </a:prstGeom>
            <a:solidFill>
              <a:srgbClr val="81B214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Roboto" panose="02000000000000000000" pitchFamily="2" charset="0"/>
                <a:ea typeface="#9Slide03 Roboto" panose="02000000000000000000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4B862A23-772D-48A6-8101-B37A5B0AE850}"/>
                </a:ext>
              </a:extLst>
            </p:cNvPr>
            <p:cNvSpPr/>
            <p:nvPr/>
          </p:nvSpPr>
          <p:spPr>
            <a:xfrm>
              <a:off x="1227710" y="1616731"/>
              <a:ext cx="3648601" cy="3648601"/>
            </a:xfrm>
            <a:prstGeom prst="ellipse">
              <a:avLst/>
            </a:prstGeom>
            <a:blipFill>
              <a:blip r:embed="rId2"/>
              <a:stretch>
                <a:fillRect l="-8802" t="-8146" r="-12547" b="-1320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Roboto" panose="02000000000000000000" pitchFamily="2" charset="0"/>
                <a:ea typeface="#9Slide03 Roboto" panose="02000000000000000000" pitchFamily="2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5480097-6500-4096-82E6-C5D182A65699}"/>
              </a:ext>
            </a:extLst>
          </p:cNvPr>
          <p:cNvSpPr txBox="1"/>
          <p:nvPr/>
        </p:nvSpPr>
        <p:spPr>
          <a:xfrm>
            <a:off x="5888465" y="1397225"/>
            <a:ext cx="4819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BÀI TẬP VỀ NHÀ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C1B8BEB6-0CD3-4244-BFB4-10FDCE1F26A9}"/>
              </a:ext>
            </a:extLst>
          </p:cNvPr>
          <p:cNvSpPr/>
          <p:nvPr/>
        </p:nvSpPr>
        <p:spPr>
          <a:xfrm>
            <a:off x="6016801" y="2550167"/>
            <a:ext cx="553999" cy="553998"/>
          </a:xfrm>
          <a:prstGeom prst="ellipse">
            <a:avLst/>
          </a:prstGeom>
          <a:solidFill>
            <a:srgbClr val="81B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Roboto" panose="02000000000000000000" pitchFamily="2" charset="0"/>
              <a:ea typeface="#9Slide03 Roboto" panose="02000000000000000000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446CBB95-26F2-46F5-8F9B-9CC791B404F7}"/>
              </a:ext>
            </a:extLst>
          </p:cNvPr>
          <p:cNvSpPr/>
          <p:nvPr/>
        </p:nvSpPr>
        <p:spPr>
          <a:xfrm>
            <a:off x="6016801" y="4010523"/>
            <a:ext cx="553999" cy="553998"/>
          </a:xfrm>
          <a:prstGeom prst="ellipse">
            <a:avLst/>
          </a:prstGeom>
          <a:solidFill>
            <a:srgbClr val="81B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Roboto" panose="02000000000000000000" pitchFamily="2" charset="0"/>
              <a:ea typeface="#9Slide03 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81383A8-3A27-421E-90E6-FA5FD7B21EB5}"/>
              </a:ext>
            </a:extLst>
          </p:cNvPr>
          <p:cNvSpPr txBox="1"/>
          <p:nvPr/>
        </p:nvSpPr>
        <p:spPr>
          <a:xfrm>
            <a:off x="6621795" y="3005431"/>
            <a:ext cx="5122028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dirty="0" err="1">
                <a:solidFill>
                  <a:srgbClr val="174D44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174D44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74D44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174D44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74D44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174D44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74D44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174D44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74D44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174D44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74D44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174D44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SGK, SBT</a:t>
            </a:r>
            <a:endParaRPr lang="en-US" sz="2200" dirty="0">
              <a:solidFill>
                <a:srgbClr val="174D44"/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2ACCA2C-A573-49F3-878E-BBECE684B2AE}"/>
              </a:ext>
            </a:extLst>
          </p:cNvPr>
          <p:cNvSpPr txBox="1"/>
          <p:nvPr/>
        </p:nvSpPr>
        <p:spPr>
          <a:xfrm>
            <a:off x="6621799" y="2598779"/>
            <a:ext cx="1647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174D44"/>
                </a:solidFill>
                <a:effectLst/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BÀI TẬP</a:t>
            </a:r>
            <a:endParaRPr lang="en-US" sz="2400" b="1" dirty="0">
              <a:solidFill>
                <a:srgbClr val="174D44"/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38EDAC7-3DD7-4956-9719-7399BC033862}"/>
              </a:ext>
            </a:extLst>
          </p:cNvPr>
          <p:cNvSpPr txBox="1"/>
          <p:nvPr/>
        </p:nvSpPr>
        <p:spPr>
          <a:xfrm>
            <a:off x="6621805" y="4071439"/>
            <a:ext cx="2170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ĐỌC BÀI MỚI</a:t>
            </a:r>
            <a:endParaRPr lang="en-US" sz="2400" b="1" dirty="0">
              <a:solidFill>
                <a:srgbClr val="174D44"/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F98F673-80A5-4348-81D7-642D12B43A17}"/>
              </a:ext>
            </a:extLst>
          </p:cNvPr>
          <p:cNvSpPr txBox="1"/>
          <p:nvPr/>
        </p:nvSpPr>
        <p:spPr>
          <a:xfrm>
            <a:off x="6683603" y="4450955"/>
            <a:ext cx="5122028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dirty="0" err="1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bài </a:t>
            </a:r>
            <a:r>
              <a:rPr lang="en-US" sz="2200" dirty="0" smtClean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17. </a:t>
            </a:r>
            <a:r>
              <a:rPr lang="en-US" sz="2200" dirty="0" err="1" smtClean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2200" dirty="0" smtClean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điểm dân </a:t>
            </a:r>
            <a:r>
              <a:rPr lang="en-US" sz="2200" dirty="0" err="1" smtClean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cư</a:t>
            </a:r>
            <a:r>
              <a:rPr lang="en-US" sz="2200" dirty="0" smtClean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2200" dirty="0" smtClean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hội Trung và Nam </a:t>
            </a:r>
            <a:r>
              <a:rPr lang="en-US" sz="2200" dirty="0" err="1" smtClean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Mỹ</a:t>
            </a:r>
            <a:r>
              <a:rPr lang="en-US" sz="2200" dirty="0" smtClean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khai</a:t>
            </a:r>
            <a:r>
              <a:rPr lang="en-US" sz="2200" dirty="0" smtClean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thác</a:t>
            </a:r>
            <a:r>
              <a:rPr lang="en-US" sz="2200" dirty="0" smtClean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, sử dụng và bảo </a:t>
            </a:r>
            <a:r>
              <a:rPr lang="en-US" sz="2200" dirty="0" err="1" smtClean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2200" dirty="0" smtClean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rừng</a:t>
            </a:r>
            <a:r>
              <a:rPr lang="en-US" sz="2200" dirty="0" smtClean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A-ma-</a:t>
            </a:r>
            <a:r>
              <a:rPr lang="en-US" sz="2200" dirty="0" err="1" smtClean="0">
                <a:solidFill>
                  <a:srgbClr val="174D44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dôn</a:t>
            </a:r>
            <a:endParaRPr lang="en-US" sz="2200" dirty="0">
              <a:solidFill>
                <a:srgbClr val="174D44"/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pic>
        <p:nvPicPr>
          <p:cNvPr id="16" name="Graphic 14" descr="Books with solid fill">
            <a:extLst>
              <a:ext uri="{FF2B5EF4-FFF2-40B4-BE49-F238E27FC236}">
                <a16:creationId xmlns="" xmlns:a16="http://schemas.microsoft.com/office/drawing/2014/main" id="{02C32C1D-2491-4ED2-AEE0-765160038F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29605" y="2662994"/>
            <a:ext cx="328373" cy="328373"/>
          </a:xfrm>
          <a:prstGeom prst="rect">
            <a:avLst/>
          </a:prstGeom>
        </p:spPr>
      </p:pic>
      <p:pic>
        <p:nvPicPr>
          <p:cNvPr id="17" name="Graphic 16" descr="Storytelling with solid fill">
            <a:extLst>
              <a:ext uri="{FF2B5EF4-FFF2-40B4-BE49-F238E27FC236}">
                <a16:creationId xmlns="" xmlns:a16="http://schemas.microsoft.com/office/drawing/2014/main" id="{A9CCEAEA-F31E-4E56-B030-5B50459EAA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129605" y="4123350"/>
            <a:ext cx="328373" cy="328373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E8E6310F-C90A-4697-81CE-4A0662B34751}"/>
              </a:ext>
            </a:extLst>
          </p:cNvPr>
          <p:cNvSpPr/>
          <p:nvPr/>
        </p:nvSpPr>
        <p:spPr>
          <a:xfrm flipV="1">
            <a:off x="6000759" y="2222144"/>
            <a:ext cx="4531407" cy="45719"/>
          </a:xfrm>
          <a:prstGeom prst="roundRect">
            <a:avLst>
              <a:gd name="adj" fmla="val 50000"/>
            </a:avLst>
          </a:prstGeom>
          <a:solidFill>
            <a:srgbClr val="81B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Roboto" panose="02000000000000000000" pitchFamily="2" charset="0"/>
              <a:ea typeface="#9Slide03 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560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/>
      <p:bldP spid="13" grpId="0"/>
      <p:bldP spid="14" grpId="0"/>
      <p:bldP spid="15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C184CBF4-1C65-48B8-B80B-ECCDBA6BD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847" y="442913"/>
            <a:ext cx="8717756" cy="609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66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What&amp;#39;s In a Board Game? | Time">
            <a:extLst>
              <a:ext uri="{FF2B5EF4-FFF2-40B4-BE49-F238E27FC236}">
                <a16:creationId xmlns="" xmlns:a16="http://schemas.microsoft.com/office/drawing/2014/main" id="{8D587F4A-879D-4DF8-9F15-A30114874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100000" l="5750" r="99667">
                        <a14:foregroundMark x1="17833" y1="36943" x2="17833" y2="36943"/>
                        <a14:foregroundMark x1="15167" y1="32325" x2="22417" y2="84076"/>
                        <a14:foregroundMark x1="18917" y1="44745" x2="26333" y2="83280"/>
                        <a14:foregroundMark x1="22667" y1="43949" x2="27667" y2="67038"/>
                        <a14:foregroundMark x1="14750" y1="80732" x2="19833" y2="51115"/>
                        <a14:foregroundMark x1="40833" y1="46975" x2="43167" y2="72771"/>
                        <a14:foregroundMark x1="36000" y1="84873" x2="40583" y2="44427"/>
                        <a14:foregroundMark x1="38417" y1="49841" x2="45833" y2="79459"/>
                        <a14:foregroundMark x1="54167" y1="79936" x2="54167" y2="43631"/>
                        <a14:foregroundMark x1="53500" y1="39013" x2="62417" y2="78185"/>
                        <a14:foregroundMark x1="57167" y1="85350" x2="58333" y2="60350"/>
                        <a14:foregroundMark x1="60500" y1="67834" x2="64000" y2="46497"/>
                        <a14:foregroundMark x1="66833" y1="87420" x2="65750" y2="44745"/>
                        <a14:foregroundMark x1="78833" y1="42675" x2="76250" y2="80414"/>
                        <a14:foregroundMark x1="72500" y1="46019" x2="73167" y2="84554"/>
                        <a14:foregroundMark x1="72917" y1="84554" x2="83000" y2="77866"/>
                        <a14:foregroundMark x1="72917" y1="67038" x2="81500" y2="60350"/>
                        <a14:foregroundMark x1="75583" y1="45701" x2="75583" y2="63694"/>
                        <a14:foregroundMark x1="74500" y1="51433" x2="82583" y2="44745"/>
                        <a14:foregroundMark x1="93083" y1="36465" x2="93083" y2="36465"/>
                        <a14:foregroundMark x1="61583" y1="29777" x2="72500" y2="33599"/>
                        <a14:foregroundMark x1="26167" y1="32325" x2="34250" y2="30255"/>
                        <a14:foregroundMark x1="87833" y1="54777" x2="97917" y2="30255"/>
                        <a14:foregroundMark x1="88667" y1="64013" x2="96833" y2="41879"/>
                        <a14:foregroundMark x1="88250" y1="78185" x2="96167" y2="49045"/>
                        <a14:foregroundMark x1="87583" y1="40605" x2="99667" y2="28981"/>
                        <a14:foregroundMark x1="98083" y1="41401" x2="98083" y2="41401"/>
                        <a14:foregroundMark x1="12333" y1="28503" x2="13667" y2="80732"/>
                        <a14:foregroundMark x1="31583" y1="46019" x2="47583" y2="32643"/>
                        <a14:foregroundMark x1="46667" y1="31847" x2="50167" y2="28981"/>
                        <a14:foregroundMark x1="45417" y1="32643" x2="48917" y2="87102"/>
                        <a14:foregroundMark x1="33833" y1="46975" x2="31417" y2="94904"/>
                        <a14:foregroundMark x1="30333" y1="97452" x2="49083" y2="82803"/>
                        <a14:foregroundMark x1="40333" y1="56529" x2="39917" y2="71975"/>
                        <a14:foregroundMark x1="13250" y1="87420" x2="19167" y2="90764"/>
                        <a14:foregroundMark x1="12833" y1="86624" x2="20000" y2="91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573" y="1358101"/>
            <a:ext cx="5971963" cy="31249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tar, Cartoon, Character, Isolated, Happy, Blue, Cute - Blue Star Clipart  Png, Transparent Png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5" b="95625" l="10000" r="90000">
                        <a14:foregroundMark x1="41977" y1="38125" x2="43605" y2="50875"/>
                        <a14:foregroundMark x1="57093" y1="31125" x2="59070" y2="48250"/>
                        <a14:foregroundMark x1="46860" y1="66625" x2="64767" y2="59625"/>
                        <a14:foregroundMark x1="50116" y1="33375" x2="52907" y2="46875"/>
                        <a14:foregroundMark x1="51744" y1="30750" x2="55814" y2="47375"/>
                        <a14:foregroundMark x1="41977" y1="39000" x2="48837" y2="48250"/>
                        <a14:foregroundMark x1="41512" y1="6625" x2="41512" y2="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918" y="2121226"/>
            <a:ext cx="2257615" cy="210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miley Star Png Clipart - Clip Art Of Stars For Kids | Full Size PNG  Download | Seek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69" y="2053323"/>
            <a:ext cx="2101451" cy="216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68971" y="4600028"/>
            <a:ext cx="557716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 defTabSz="914377">
              <a:defRPr/>
            </a:pPr>
            <a:r>
              <a:rPr lang="en-US" sz="12000" b="1" kern="0" dirty="0" smtClean="0">
                <a:solidFill>
                  <a:srgbClr val="447F00"/>
                </a:solidFill>
                <a:latin typeface="#9Slide05 Israquella" pitchFamily="2" charset="0"/>
                <a:ea typeface="#9Slide03 Roboto Medium" panose="02000000000000000000" pitchFamily="2" charset="0"/>
              </a:rPr>
              <a:t>Ai </a:t>
            </a:r>
            <a:r>
              <a:rPr lang="en-US" sz="12000" b="1" kern="0" dirty="0" err="1" smtClean="0">
                <a:solidFill>
                  <a:srgbClr val="447F00"/>
                </a:solidFill>
                <a:latin typeface="#9Slide05 Israquella" pitchFamily="2" charset="0"/>
                <a:ea typeface="#9Slide03 Roboto Medium" panose="02000000000000000000" pitchFamily="2" charset="0"/>
              </a:rPr>
              <a:t>nhanh</a:t>
            </a:r>
            <a:r>
              <a:rPr lang="en-US" sz="12000" b="1" kern="0" dirty="0" smtClean="0">
                <a:solidFill>
                  <a:srgbClr val="447F00"/>
                </a:solidFill>
                <a:latin typeface="#9Slide05 Israquella" pitchFamily="2" charset="0"/>
                <a:ea typeface="#9Slide03 Roboto Medium" panose="02000000000000000000" pitchFamily="2" charset="0"/>
              </a:rPr>
              <a:t> hơn?</a:t>
            </a:r>
            <a:endParaRPr lang="en-US" sz="12000" b="1" kern="0" dirty="0">
              <a:solidFill>
                <a:srgbClr val="447F00"/>
              </a:solidFill>
              <a:latin typeface="#9Slide05 Israquella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29330A8-0A27-4E38-8905-5B3A1E21A0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865" y="271604"/>
            <a:ext cx="3189399" cy="197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41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lank Map of Brazil, Outline Map of Brazil">
            <a:extLst>
              <a:ext uri="{FF2B5EF4-FFF2-40B4-BE49-F238E27FC236}">
                <a16:creationId xmlns="" xmlns:a16="http://schemas.microsoft.com/office/drawing/2014/main" id="{A0AD7C94-1F9E-4587-8AF6-78B3D7F9E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23" y="287676"/>
            <a:ext cx="2868340" cy="284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ba free map, free blank map, free outline map, free base map boundaries,  provinces (white)">
            <a:extLst>
              <a:ext uri="{FF2B5EF4-FFF2-40B4-BE49-F238E27FC236}">
                <a16:creationId xmlns="" xmlns:a16="http://schemas.microsoft.com/office/drawing/2014/main" id="{685EC78C-38DA-4D86-A0A3-A3F178B12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885" y="396796"/>
            <a:ext cx="4506235" cy="20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lank Outline Map of Venezuela — Schools at Look4">
            <a:extLst>
              <a:ext uri="{FF2B5EF4-FFF2-40B4-BE49-F238E27FC236}">
                <a16:creationId xmlns="" xmlns:a16="http://schemas.microsoft.com/office/drawing/2014/main" id="{35FE67A4-D1D7-492E-BEB7-3C06EF721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624" y="215554"/>
            <a:ext cx="3361349" cy="284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olombia Outline Map">
            <a:extLst>
              <a:ext uri="{FF2B5EF4-FFF2-40B4-BE49-F238E27FC236}">
                <a16:creationId xmlns="" xmlns:a16="http://schemas.microsoft.com/office/drawing/2014/main" id="{96BB18EC-99CD-4726-BD34-40A5CB634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24" y="3245257"/>
            <a:ext cx="2561888" cy="348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Panama Outline Map - Blank Map of Panama, Outline Map of Panama - World  Atlas">
            <a:extLst>
              <a:ext uri="{FF2B5EF4-FFF2-40B4-BE49-F238E27FC236}">
                <a16:creationId xmlns="" xmlns:a16="http://schemas.microsoft.com/office/drawing/2014/main" id="{56E05E40-D600-4698-9EE8-8BD3A9607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2" y="3889253"/>
            <a:ext cx="4444167" cy="184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Printable Blank Map of Argentina – Outline, Transparent, PNG map">
            <a:extLst>
              <a:ext uri="{FF2B5EF4-FFF2-40B4-BE49-F238E27FC236}">
                <a16:creationId xmlns="" xmlns:a16="http://schemas.microsoft.com/office/drawing/2014/main" id="{E6FA77E8-DDB4-4413-BD5F-B12DBAA78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401" y="3057193"/>
            <a:ext cx="2453855" cy="36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CB37B5D-7A3E-44BC-B6FE-2E8B797C47C6}"/>
              </a:ext>
            </a:extLst>
          </p:cNvPr>
          <p:cNvSpPr txBox="1"/>
          <p:nvPr/>
        </p:nvSpPr>
        <p:spPr>
          <a:xfrm>
            <a:off x="495002" y="3133632"/>
            <a:ext cx="256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#9Slide03 SVNKelson Sans" panose="02000500000000000000" pitchFamily="2" charset="0"/>
              </a:rPr>
              <a:t>Panama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50C3466-5EB4-4317-91C4-61D75D5EC0C6}"/>
              </a:ext>
            </a:extLst>
          </p:cNvPr>
          <p:cNvSpPr txBox="1"/>
          <p:nvPr/>
        </p:nvSpPr>
        <p:spPr>
          <a:xfrm>
            <a:off x="1038991" y="5969792"/>
            <a:ext cx="256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#9Slide03 SVNKelson Sans" panose="02000500000000000000" pitchFamily="2" charset="0"/>
              </a:rPr>
              <a:t>Brazil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187971D-40B3-4219-8D50-3A413CF3EB11}"/>
              </a:ext>
            </a:extLst>
          </p:cNvPr>
          <p:cNvSpPr txBox="1"/>
          <p:nvPr/>
        </p:nvSpPr>
        <p:spPr>
          <a:xfrm>
            <a:off x="4939169" y="2538676"/>
            <a:ext cx="256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#9Slide03 SVNKelson Sans" panose="02000500000000000000" pitchFamily="2" charset="0"/>
              </a:rPr>
              <a:t>Venezuela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8895201-002A-442F-88BE-697D90DDEAEE}"/>
              </a:ext>
            </a:extLst>
          </p:cNvPr>
          <p:cNvSpPr txBox="1"/>
          <p:nvPr/>
        </p:nvSpPr>
        <p:spPr>
          <a:xfrm>
            <a:off x="8959181" y="901840"/>
            <a:ext cx="256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#9Slide03 SVNKelson Sans" panose="02000500000000000000" pitchFamily="2" charset="0"/>
              </a:rPr>
              <a:t>Columbia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C368725-5CC4-4C27-B8C7-393F980DBD10}"/>
              </a:ext>
            </a:extLst>
          </p:cNvPr>
          <p:cNvSpPr txBox="1"/>
          <p:nvPr/>
        </p:nvSpPr>
        <p:spPr>
          <a:xfrm>
            <a:off x="5611366" y="4813231"/>
            <a:ext cx="256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#9Slide03 SVNKelson Sans" panose="02000500000000000000" pitchFamily="2" charset="0"/>
              </a:rPr>
              <a:t>Argentina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F5B21CD-BE01-4449-AE59-2895D544AB12}"/>
              </a:ext>
            </a:extLst>
          </p:cNvPr>
          <p:cNvSpPr txBox="1"/>
          <p:nvPr/>
        </p:nvSpPr>
        <p:spPr>
          <a:xfrm>
            <a:off x="8936369" y="3744013"/>
            <a:ext cx="256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#9Slide03 SVNKelson Sans" panose="02000500000000000000" pitchFamily="2" charset="0"/>
              </a:rPr>
              <a:t>Cuba</a:t>
            </a:r>
          </a:p>
        </p:txBody>
      </p:sp>
    </p:spTree>
    <p:extLst>
      <p:ext uri="{BB962C8B-B14F-4D97-AF65-F5344CB8AC3E}">
        <p14:creationId xmlns:p14="http://schemas.microsoft.com/office/powerpoint/2010/main" val="1568095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lank Map of Brazil, Outline Map of Brazil">
            <a:extLst>
              <a:ext uri="{FF2B5EF4-FFF2-40B4-BE49-F238E27FC236}">
                <a16:creationId xmlns="" xmlns:a16="http://schemas.microsoft.com/office/drawing/2014/main" id="{A0AD7C94-1F9E-4587-8AF6-78B3D7F9E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539" y="3429000"/>
            <a:ext cx="2868340" cy="284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ba free map, free blank map, free outline map, free base map boundaries,  provinces (white)">
            <a:extLst>
              <a:ext uri="{FF2B5EF4-FFF2-40B4-BE49-F238E27FC236}">
                <a16:creationId xmlns="" xmlns:a16="http://schemas.microsoft.com/office/drawing/2014/main" id="{685EC78C-38DA-4D86-A0A3-A3F178B12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17" y="3842931"/>
            <a:ext cx="4506235" cy="20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lank Outline Map of Venezuela — Schools at Look4">
            <a:extLst>
              <a:ext uri="{FF2B5EF4-FFF2-40B4-BE49-F238E27FC236}">
                <a16:creationId xmlns="" xmlns:a16="http://schemas.microsoft.com/office/drawing/2014/main" id="{35FE67A4-D1D7-492E-BEB7-3C06EF721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584" y="4012058"/>
            <a:ext cx="3361349" cy="284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olombia Outline Map">
            <a:extLst>
              <a:ext uri="{FF2B5EF4-FFF2-40B4-BE49-F238E27FC236}">
                <a16:creationId xmlns="" xmlns:a16="http://schemas.microsoft.com/office/drawing/2014/main" id="{96BB18EC-99CD-4726-BD34-40A5CB634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67" y="125590"/>
            <a:ext cx="2561888" cy="348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Panama Outline Map - Blank Map of Panama, Outline Map of Panama - World  Atlas">
            <a:extLst>
              <a:ext uri="{FF2B5EF4-FFF2-40B4-BE49-F238E27FC236}">
                <a16:creationId xmlns="" xmlns:a16="http://schemas.microsoft.com/office/drawing/2014/main" id="{56E05E40-D600-4698-9EE8-8BD3A9607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926" y="936078"/>
            <a:ext cx="4444167" cy="184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Printable Blank Map of Argentina – Outline, Transparent, PNG map">
            <a:extLst>
              <a:ext uri="{FF2B5EF4-FFF2-40B4-BE49-F238E27FC236}">
                <a16:creationId xmlns="" xmlns:a16="http://schemas.microsoft.com/office/drawing/2014/main" id="{E6FA77E8-DDB4-4413-BD5F-B12DBAA78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401" y="125382"/>
            <a:ext cx="2453855" cy="36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CB37B5D-7A3E-44BC-B6FE-2E8B797C47C6}"/>
              </a:ext>
            </a:extLst>
          </p:cNvPr>
          <p:cNvSpPr txBox="1"/>
          <p:nvPr/>
        </p:nvSpPr>
        <p:spPr>
          <a:xfrm>
            <a:off x="4216407" y="323490"/>
            <a:ext cx="256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#9Slide03 SVNKelson Sans" panose="02000500000000000000" pitchFamily="2" charset="0"/>
              </a:rPr>
              <a:t>Panama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50C3466-5EB4-4317-91C4-61D75D5EC0C6}"/>
              </a:ext>
            </a:extLst>
          </p:cNvPr>
          <p:cNvSpPr txBox="1"/>
          <p:nvPr/>
        </p:nvSpPr>
        <p:spPr>
          <a:xfrm>
            <a:off x="5625002" y="4228546"/>
            <a:ext cx="256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#9Slide03 SVNKelson Sans" panose="02000500000000000000" pitchFamily="2" charset="0"/>
              </a:rPr>
              <a:t>Brazil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187971D-40B3-4219-8D50-3A413CF3EB11}"/>
              </a:ext>
            </a:extLst>
          </p:cNvPr>
          <p:cNvSpPr txBox="1"/>
          <p:nvPr/>
        </p:nvSpPr>
        <p:spPr>
          <a:xfrm>
            <a:off x="8936369" y="4866218"/>
            <a:ext cx="256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#9Slide03 SVNKelson Sans" panose="02000500000000000000" pitchFamily="2" charset="0"/>
              </a:rPr>
              <a:t>Venezuela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8895201-002A-442F-88BE-697D90DDEAEE}"/>
              </a:ext>
            </a:extLst>
          </p:cNvPr>
          <p:cNvSpPr txBox="1"/>
          <p:nvPr/>
        </p:nvSpPr>
        <p:spPr>
          <a:xfrm>
            <a:off x="502277" y="1616138"/>
            <a:ext cx="256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#9Slide03 SVNKelson Sans" panose="02000500000000000000" pitchFamily="2" charset="0"/>
              </a:rPr>
              <a:t>Columbia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C368725-5CC4-4C27-B8C7-393F980DBD10}"/>
              </a:ext>
            </a:extLst>
          </p:cNvPr>
          <p:cNvSpPr txBox="1"/>
          <p:nvPr/>
        </p:nvSpPr>
        <p:spPr>
          <a:xfrm>
            <a:off x="8990383" y="969821"/>
            <a:ext cx="256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#9Slide03 SVNKelson Sans" panose="02000500000000000000" pitchFamily="2" charset="0"/>
              </a:rPr>
              <a:t>Argentina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F5B21CD-BE01-4449-AE59-2895D544AB12}"/>
              </a:ext>
            </a:extLst>
          </p:cNvPr>
          <p:cNvSpPr txBox="1"/>
          <p:nvPr/>
        </p:nvSpPr>
        <p:spPr>
          <a:xfrm>
            <a:off x="141690" y="5054738"/>
            <a:ext cx="256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#9Slide03 SVNKelson Sans" panose="02000500000000000000" pitchFamily="2" charset="0"/>
              </a:rPr>
              <a:t>Cuba</a:t>
            </a:r>
          </a:p>
        </p:txBody>
      </p:sp>
    </p:spTree>
    <p:extLst>
      <p:ext uri="{BB962C8B-B14F-4D97-AF65-F5344CB8AC3E}">
        <p14:creationId xmlns:p14="http://schemas.microsoft.com/office/powerpoint/2010/main" val="3312579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0" name="Google Shape;560;p37"/>
          <p:cNvCxnSpPr>
            <a:stCxn id="561" idx="3"/>
            <a:endCxn id="562" idx="3"/>
          </p:cNvCxnSpPr>
          <p:nvPr/>
        </p:nvCxnSpPr>
        <p:spPr>
          <a:xfrm>
            <a:off x="3124507" y="3299636"/>
            <a:ext cx="3464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3" name="Google Shape;563;p37"/>
          <p:cNvCxnSpPr>
            <a:stCxn id="562" idx="3"/>
            <a:endCxn id="559" idx="1"/>
          </p:cNvCxnSpPr>
          <p:nvPr/>
        </p:nvCxnSpPr>
        <p:spPr>
          <a:xfrm rot="10800000" flipH="1">
            <a:off x="6588575" y="3287636"/>
            <a:ext cx="2334400" cy="120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4" name="Google Shape;564;p37"/>
          <p:cNvSpPr/>
          <p:nvPr/>
        </p:nvSpPr>
        <p:spPr>
          <a:xfrm rot="2099992">
            <a:off x="5188741" y="2695848"/>
            <a:ext cx="1670089" cy="1183693"/>
          </a:xfrm>
          <a:custGeom>
            <a:avLst/>
            <a:gdLst/>
            <a:ahLst/>
            <a:cxnLst/>
            <a:rect l="l" t="t" r="r" b="b"/>
            <a:pathLst>
              <a:path w="7154" h="5175" extrusionOk="0">
                <a:moveTo>
                  <a:pt x="3398" y="1"/>
                </a:moveTo>
                <a:cubicBezTo>
                  <a:pt x="2965" y="1"/>
                  <a:pt x="2519" y="137"/>
                  <a:pt x="2156" y="403"/>
                </a:cubicBezTo>
                <a:cubicBezTo>
                  <a:pt x="1" y="1981"/>
                  <a:pt x="1677" y="5175"/>
                  <a:pt x="3936" y="5175"/>
                </a:cubicBezTo>
                <a:cubicBezTo>
                  <a:pt x="4235" y="5175"/>
                  <a:pt x="4544" y="5119"/>
                  <a:pt x="4855" y="4997"/>
                </a:cubicBezTo>
                <a:cubicBezTo>
                  <a:pt x="7154" y="4088"/>
                  <a:pt x="6666" y="80"/>
                  <a:pt x="4064" y="66"/>
                </a:cubicBezTo>
                <a:cubicBezTo>
                  <a:pt x="4024" y="66"/>
                  <a:pt x="3980" y="76"/>
                  <a:pt x="3940" y="76"/>
                </a:cubicBezTo>
                <a:cubicBezTo>
                  <a:pt x="3767" y="26"/>
                  <a:pt x="3584" y="1"/>
                  <a:pt x="3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3200" kern="0">
              <a:solidFill>
                <a:srgbClr val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sp>
        <p:nvSpPr>
          <p:cNvPr id="565" name="Google Shape;565;p37"/>
          <p:cNvSpPr/>
          <p:nvPr/>
        </p:nvSpPr>
        <p:spPr>
          <a:xfrm rot="4800013">
            <a:off x="8595994" y="2695860"/>
            <a:ext cx="1670076" cy="1183687"/>
          </a:xfrm>
          <a:custGeom>
            <a:avLst/>
            <a:gdLst/>
            <a:ahLst/>
            <a:cxnLst/>
            <a:rect l="l" t="t" r="r" b="b"/>
            <a:pathLst>
              <a:path w="7154" h="5175" extrusionOk="0">
                <a:moveTo>
                  <a:pt x="3398" y="1"/>
                </a:moveTo>
                <a:cubicBezTo>
                  <a:pt x="2965" y="1"/>
                  <a:pt x="2519" y="137"/>
                  <a:pt x="2156" y="403"/>
                </a:cubicBezTo>
                <a:cubicBezTo>
                  <a:pt x="1" y="1981"/>
                  <a:pt x="1677" y="5175"/>
                  <a:pt x="3936" y="5175"/>
                </a:cubicBezTo>
                <a:cubicBezTo>
                  <a:pt x="4235" y="5175"/>
                  <a:pt x="4544" y="5119"/>
                  <a:pt x="4855" y="4997"/>
                </a:cubicBezTo>
                <a:cubicBezTo>
                  <a:pt x="7154" y="4088"/>
                  <a:pt x="6666" y="80"/>
                  <a:pt x="4064" y="66"/>
                </a:cubicBezTo>
                <a:cubicBezTo>
                  <a:pt x="4024" y="66"/>
                  <a:pt x="3980" y="76"/>
                  <a:pt x="3940" y="76"/>
                </a:cubicBezTo>
                <a:cubicBezTo>
                  <a:pt x="3767" y="26"/>
                  <a:pt x="3584" y="1"/>
                  <a:pt x="339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3200" kern="0">
              <a:solidFill>
                <a:srgbClr val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sp>
        <p:nvSpPr>
          <p:cNvPr id="566" name="Google Shape;566;p37"/>
          <p:cNvSpPr/>
          <p:nvPr/>
        </p:nvSpPr>
        <p:spPr>
          <a:xfrm rot="6299989">
            <a:off x="1781475" y="2697788"/>
            <a:ext cx="1670085" cy="1183697"/>
          </a:xfrm>
          <a:custGeom>
            <a:avLst/>
            <a:gdLst/>
            <a:ahLst/>
            <a:cxnLst/>
            <a:rect l="l" t="t" r="r" b="b"/>
            <a:pathLst>
              <a:path w="7154" h="5175" extrusionOk="0">
                <a:moveTo>
                  <a:pt x="3398" y="1"/>
                </a:moveTo>
                <a:cubicBezTo>
                  <a:pt x="2965" y="1"/>
                  <a:pt x="2519" y="137"/>
                  <a:pt x="2156" y="403"/>
                </a:cubicBezTo>
                <a:cubicBezTo>
                  <a:pt x="1" y="1981"/>
                  <a:pt x="1677" y="5175"/>
                  <a:pt x="3936" y="5175"/>
                </a:cubicBezTo>
                <a:cubicBezTo>
                  <a:pt x="4235" y="5175"/>
                  <a:pt x="4544" y="5119"/>
                  <a:pt x="4855" y="4997"/>
                </a:cubicBezTo>
                <a:cubicBezTo>
                  <a:pt x="7154" y="4088"/>
                  <a:pt x="6666" y="80"/>
                  <a:pt x="4064" y="66"/>
                </a:cubicBezTo>
                <a:cubicBezTo>
                  <a:pt x="4024" y="66"/>
                  <a:pt x="3980" y="76"/>
                  <a:pt x="3940" y="76"/>
                </a:cubicBezTo>
                <a:cubicBezTo>
                  <a:pt x="3767" y="26"/>
                  <a:pt x="3584" y="1"/>
                  <a:pt x="339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3200" kern="0">
              <a:solidFill>
                <a:srgbClr val="00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sp>
        <p:nvSpPr>
          <p:cNvPr id="561" name="Google Shape;561;p37"/>
          <p:cNvSpPr txBox="1"/>
          <p:nvPr/>
        </p:nvSpPr>
        <p:spPr>
          <a:xfrm>
            <a:off x="2108507" y="3033436"/>
            <a:ext cx="1016000" cy="5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000" b="1" kern="0" dirty="0" smtClean="0">
                <a:solidFill>
                  <a:srgbClr val="E9F9E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Josefin Sans"/>
                <a:sym typeface="Josefin Sans"/>
              </a:rPr>
              <a:t>1</a:t>
            </a:r>
            <a:endParaRPr sz="4000" b="1" kern="0" dirty="0">
              <a:solidFill>
                <a:srgbClr val="E9F9EE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Josefin Sans"/>
              <a:sym typeface="Josefin Sans"/>
            </a:endParaRPr>
          </a:p>
        </p:txBody>
      </p:sp>
      <p:sp>
        <p:nvSpPr>
          <p:cNvPr id="562" name="Google Shape;562;p37"/>
          <p:cNvSpPr txBox="1"/>
          <p:nvPr/>
        </p:nvSpPr>
        <p:spPr>
          <a:xfrm>
            <a:off x="5458975" y="3033436"/>
            <a:ext cx="1129600" cy="5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000" b="1" kern="0" dirty="0" smtClean="0">
                <a:solidFill>
                  <a:srgbClr val="4D575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Josefin Sans"/>
                <a:sym typeface="Josefin Sans"/>
              </a:rPr>
              <a:t>2</a:t>
            </a:r>
            <a:endParaRPr sz="4000" b="1" kern="0" dirty="0">
              <a:solidFill>
                <a:srgbClr val="4D575C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Josefin Sans"/>
              <a:sym typeface="Josefin Sans"/>
            </a:endParaRPr>
          </a:p>
        </p:txBody>
      </p:sp>
      <p:sp>
        <p:nvSpPr>
          <p:cNvPr id="559" name="Google Shape;559;p37"/>
          <p:cNvSpPr txBox="1"/>
          <p:nvPr/>
        </p:nvSpPr>
        <p:spPr>
          <a:xfrm>
            <a:off x="8923032" y="3021487"/>
            <a:ext cx="1016000" cy="5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000" b="1" kern="0" dirty="0" smtClean="0">
                <a:solidFill>
                  <a:srgbClr val="E9F9E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Josefin Sans"/>
                <a:sym typeface="Josefin Sans"/>
              </a:rPr>
              <a:t>3</a:t>
            </a:r>
            <a:endParaRPr sz="4000" b="1" kern="0" dirty="0">
              <a:solidFill>
                <a:srgbClr val="E9F9EE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Josefin Sans"/>
              <a:sym typeface="Josefin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37131" y="4334285"/>
            <a:ext cx="2615108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 smtClean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Sự 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phân hóa tự nhiên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theo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400" b="1" err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chiều</a:t>
            </a:r>
            <a:r>
              <a:rPr lang="en-US" sz="2400" b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400" b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đông - tây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56321" y="4337018"/>
            <a:ext cx="2385591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 smtClean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Sự 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phân hóa tự nhiên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theo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400" b="1" err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chiều</a:t>
            </a:r>
            <a:r>
              <a:rPr lang="en-US" sz="2400" b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400" b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400" b="1" smtClean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bắc -nam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19274" y="4334278"/>
            <a:ext cx="2023535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 smtClean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Sự 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phân hóa tự nhiên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theo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chiều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cao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0" name="Rectangle: Rounded Corners 29">
            <a:extLst>
              <a:ext uri="{FF2B5EF4-FFF2-40B4-BE49-F238E27FC236}">
                <a16:creationId xmlns="" xmlns:a16="http://schemas.microsoft.com/office/drawing/2014/main" id="{FA09012B-362F-44B8-873A-77A9551DF51D}"/>
              </a:ext>
            </a:extLst>
          </p:cNvPr>
          <p:cNvSpPr/>
          <p:nvPr/>
        </p:nvSpPr>
        <p:spPr>
          <a:xfrm>
            <a:off x="3099176" y="785826"/>
            <a:ext cx="5008901" cy="6071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545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2800" b="1" dirty="0" smtClean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NỘI DUNG BÀI HỌC</a:t>
            </a:r>
            <a:endParaRPr lang="en-US" sz="2800" b="1" dirty="0">
              <a:solidFill>
                <a:srgbClr val="FF0000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90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" grpId="0" animBg="1"/>
      <p:bldP spid="565" grpId="0" animBg="1"/>
      <p:bldP spid="566" grpId="0" animBg="1"/>
      <p:bldP spid="561" grpId="0"/>
      <p:bldP spid="562" grpId="0"/>
      <p:bldP spid="559" grpId="0"/>
      <p:bldP spid="2" grpId="0"/>
      <p:bldP spid="18" grpId="0"/>
      <p:bldP spid="19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54745" y="1350855"/>
            <a:ext cx="107841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</a:pPr>
            <a:r>
              <a:rPr lang="en-US" sz="4500" b="1" kern="0">
                <a:solidFill>
                  <a:schemeClr val="bg1">
                    <a:lumMod val="25000"/>
                  </a:schemeClr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r>
              <a:rPr lang="en-US" sz="4500" b="1" kern="0" smtClean="0">
                <a:solidFill>
                  <a:schemeClr val="bg1">
                    <a:lumMod val="25000"/>
                  </a:schemeClr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500" b="1" kern="0" dirty="0" smtClean="0">
                <a:solidFill>
                  <a:schemeClr val="bg1">
                    <a:lumMod val="25000"/>
                  </a:schemeClr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 PHÂN HÓA TỰ NHIÊN THEO CHIỀU ĐÔNG </a:t>
            </a:r>
            <a:r>
              <a:rPr lang="en-US" sz="4500" b="1" kern="0" smtClean="0">
                <a:solidFill>
                  <a:schemeClr val="bg1">
                    <a:lumMod val="25000"/>
                  </a:schemeClr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– TÂY </a:t>
            </a:r>
            <a:endParaRPr lang="en-US" sz="4500" kern="0" dirty="0">
              <a:solidFill>
                <a:schemeClr val="bg1">
                  <a:lumMod val="25000"/>
                </a:schemeClr>
              </a:solidFill>
              <a:latin typeface="#9Slide03 BoosterNextFYBlack" panose="02000A03000000020004" pitchFamily="2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814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0844" y="173844"/>
            <a:ext cx="11314137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Dựa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vào thông tin SGK </a:t>
            </a:r>
            <a:r>
              <a:rPr kumimoji="0" lang="en-US" sz="2400" b="1" i="1" u="none" strike="noStrike" kern="1200" cap="none" spc="0" normalizeH="0" baseline="0" noProof="0" err="1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mục</a:t>
            </a:r>
            <a:r>
              <a:rPr kumimoji="0" 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1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và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hình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ảnh</a:t>
            </a:r>
            <a:r>
              <a:rPr kumimoji="0" 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, hãy</a:t>
            </a:r>
            <a:r>
              <a:rPr lang="en-US" sz="2400" b="1" i="1">
                <a:solidFill>
                  <a:srgbClr val="D84F4C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400" b="1" i="1" smtClean="0">
                <a:solidFill>
                  <a:srgbClr val="D84F4C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trả lời: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rgbClr val="D84F4C">
                  <a:lumMod val="10000"/>
                </a:srgbClr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D84F4C">
                  <a:lumMod val="10000"/>
                </a:srgbClr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3" t="25801" r="12774" b="9513"/>
          <a:stretch/>
        </p:blipFill>
        <p:spPr>
          <a:xfrm>
            <a:off x="449952" y="968883"/>
            <a:ext cx="10929257" cy="38353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9952" y="6051524"/>
            <a:ext cx="11074401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2. Tại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sao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thiên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nhiên Trung và Nam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Mỹ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có sự phân hóa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đông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-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tây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84F4C">
                    <a:lumMod val="10000"/>
                  </a:srgb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952" y="4998928"/>
            <a:ext cx="10929257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en-US" sz="2400" smtClean="0"/>
              <a:t>1.</a:t>
            </a:r>
            <a:r>
              <a:rPr lang="en-US" sz="2400" b="1">
                <a:solidFill>
                  <a:srgbClr val="D84F4C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Sự phân hóa thiên nhiên theo chiều </a:t>
            </a:r>
            <a:r>
              <a:rPr lang="en-US" sz="2400" b="1" smtClean="0">
                <a:solidFill>
                  <a:srgbClr val="D84F4C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Đông </a:t>
            </a:r>
            <a:r>
              <a:rPr lang="en-US" sz="2400" b="1">
                <a:solidFill>
                  <a:srgbClr val="D84F4C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Tây thể hiện như thế nào </a:t>
            </a:r>
            <a:r>
              <a:rPr lang="en-US" sz="2400" b="1" smtClean="0">
                <a:solidFill>
                  <a:srgbClr val="D84F4C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ở Trung </a:t>
            </a:r>
            <a:r>
              <a:rPr lang="en-US" sz="2400" b="1">
                <a:solidFill>
                  <a:srgbClr val="D84F4C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và Nam Mỹ?</a:t>
            </a:r>
          </a:p>
        </p:txBody>
      </p:sp>
    </p:spTree>
    <p:extLst>
      <p:ext uri="{BB962C8B-B14F-4D97-AF65-F5344CB8AC3E}">
        <p14:creationId xmlns:p14="http://schemas.microsoft.com/office/powerpoint/2010/main" val="215392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161468"/>
            <a:ext cx="12192000" cy="640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 PHÂN HÓA TỰ NHIÊN THEO CHIỀU ĐÔNG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TÂY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110866"/>
              </p:ext>
            </p:extLst>
          </p:nvPr>
        </p:nvGraphicFramePr>
        <p:xfrm>
          <a:off x="312821" y="956701"/>
          <a:ext cx="11598442" cy="2627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84893">
                  <a:extLst>
                    <a:ext uri="{9D8B030D-6E8A-4147-A177-3AD203B41FA5}">
                      <a16:colId xmlns="" xmlns:a16="http://schemas.microsoft.com/office/drawing/2014/main" val="3088071659"/>
                    </a:ext>
                  </a:extLst>
                </a:gridCol>
                <a:gridCol w="6613549">
                  <a:extLst>
                    <a:ext uri="{9D8B030D-6E8A-4147-A177-3AD203B41FA5}">
                      <a16:colId xmlns="" xmlns:a16="http://schemas.microsoft.com/office/drawing/2014/main" val="2623224456"/>
                    </a:ext>
                  </a:extLst>
                </a:gridCol>
              </a:tblGrid>
              <a:tr h="29231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100" b="1" dirty="0" smtClean="0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Trung</a:t>
                      </a:r>
                      <a:r>
                        <a:rPr lang="en-US" sz="2100" b="1" baseline="0" dirty="0" smtClean="0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b="1" baseline="0" dirty="0" err="1" smtClean="0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Mỹ</a:t>
                      </a:r>
                      <a:endParaRPr lang="en-US" sz="2100" b="1" dirty="0">
                        <a:solidFill>
                          <a:srgbClr val="FFFFFF"/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14785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100" b="1" dirty="0" smtClean="0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Nam </a:t>
                      </a:r>
                      <a:r>
                        <a:rPr lang="en-US" sz="2100" b="1" dirty="0" err="1" smtClean="0">
                          <a:solidFill>
                            <a:srgbClr val="FFFFFF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Mỹ</a:t>
                      </a:r>
                      <a:endParaRPr lang="en-US" sz="2100" b="1" dirty="0">
                        <a:solidFill>
                          <a:srgbClr val="FFFFFF"/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14785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69724158"/>
                  </a:ext>
                </a:extLst>
              </a:tr>
              <a:tr h="211982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200" dirty="0" smtClean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endParaRPr lang="en-US" sz="2200" dirty="0" smtClean="0"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72350536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3" t="25801" r="12774" b="9513"/>
          <a:stretch/>
        </p:blipFill>
        <p:spPr>
          <a:xfrm>
            <a:off x="312821" y="3889796"/>
            <a:ext cx="5783179" cy="2818476"/>
          </a:xfrm>
          <a:prstGeom prst="rect">
            <a:avLst/>
          </a:prstGeom>
        </p:spPr>
      </p:pic>
      <p:pic>
        <p:nvPicPr>
          <p:cNvPr id="14338" name="Picture 2" descr="Dãy núi dài nhất thế giới? - Dãy núi nào dài nhất thế giới? - HoaTieu.v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5" b="7845"/>
          <a:stretch/>
        </p:blipFill>
        <p:spPr bwMode="auto">
          <a:xfrm>
            <a:off x="6313716" y="3982714"/>
            <a:ext cx="5597549" cy="265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830" y="1582057"/>
            <a:ext cx="47526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Phía đông và các đảo có lượng mưa nhiều hơn phía tây nên thảm rừng rậm nhiệt đới phát triển; phía tây khô hạn nên chủ yếu là xa van, rừng thưa.</a:t>
            </a:r>
            <a:endParaRPr lang="en-US" sz="2400" b="1"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12238" y="1489146"/>
            <a:ext cx="64443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Sự phân hoá tự nhiên theo chiều đông - tây thể hiện rõ nhất ở địa hình:</a:t>
            </a:r>
            <a:endParaRPr lang="en-US" sz="2400" b="1"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+ Phía đông là các sơn nguyên.</a:t>
            </a:r>
            <a:endParaRPr lang="en-US" sz="2400" b="1"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+ Ở giữa là các đồng bằng rộng và bằng phẳng. </a:t>
            </a:r>
            <a:endParaRPr lang="en-US" sz="2400" b="1"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+ Phía tây là miền núi An-đét.</a:t>
            </a:r>
            <a:endParaRPr lang="en-US" sz="2400" b="1"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982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6"/>
          <p:cNvSpPr/>
          <p:nvPr/>
        </p:nvSpPr>
        <p:spPr>
          <a:xfrm rot="16200000">
            <a:off x="6697683" y="1281217"/>
            <a:ext cx="6055528" cy="4933108"/>
          </a:xfrm>
          <a:custGeom>
            <a:avLst/>
            <a:gdLst/>
            <a:ahLst/>
            <a:cxnLst/>
            <a:rect l="l" t="t" r="r" b="b"/>
            <a:pathLst>
              <a:path w="3079" h="2573" extrusionOk="0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rgbClr val="92E3A9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250" r="90000">
                        <a14:foregroundMark x1="54250" y1="19333" x2="50250" y2="51667"/>
                        <a14:foregroundMark x1="35750" y1="34000" x2="36500" y2="54333"/>
                        <a14:foregroundMark x1="48250" y1="23333" x2="58750" y2="3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5948" y="1893536"/>
            <a:ext cx="5838997" cy="43792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4038" y="975242"/>
            <a:ext cx="7817633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</a:pPr>
            <a:r>
              <a:rPr lang="en-US" sz="4200" b="1" kern="0" dirty="0">
                <a:solidFill>
                  <a:srgbClr val="4D575C"/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en-US" sz="4200" b="1" kern="0" smtClean="0">
                <a:solidFill>
                  <a:srgbClr val="4D575C"/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200" b="1" kern="0" dirty="0" smtClean="0">
                <a:solidFill>
                  <a:srgbClr val="4D575C"/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 PHÂN HÓA TỰ NHIÊN THEO CHIỀU BẮC - NAM</a:t>
            </a:r>
            <a:endParaRPr lang="en-US" sz="4200" kern="0" dirty="0">
              <a:solidFill>
                <a:srgbClr val="4D575C"/>
              </a:solidFill>
              <a:latin typeface="#9Slide03 BoosterNextFYBlack" panose="02000A03000000020004" pitchFamily="2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0940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161468"/>
            <a:ext cx="12192000" cy="640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en-US" sz="2800" b="1" kern="0" smtClean="0">
                <a:solidFill>
                  <a:srgbClr val="FF0000"/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b="1" kern="0" dirty="0">
                <a:solidFill>
                  <a:srgbClr val="FF0000"/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 PHÂN HÓA TỰ NHIÊN THEO CHIỀU BẮC - NAM</a:t>
            </a:r>
            <a:endParaRPr lang="en-US" sz="2800" kern="0" dirty="0">
              <a:solidFill>
                <a:srgbClr val="FF0000"/>
              </a:solidFill>
              <a:latin typeface="#9Slide03 BoosterNextFYBlack" panose="02000A03000000020004" pitchFamily="2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170" name="Picture 2" descr="20220523051805_wm_shs-lich-su-va-dia-li-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t="5001" r="7770" b="23539"/>
          <a:stretch/>
        </p:blipFill>
        <p:spPr bwMode="auto">
          <a:xfrm>
            <a:off x="6541477" y="767486"/>
            <a:ext cx="5251939" cy="599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6447" y="790817"/>
            <a:ext cx="6377800" cy="382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 smtClean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Hoạt động </a:t>
            </a:r>
            <a:r>
              <a:rPr lang="en-US" sz="2400" b="1" dirty="0" err="1" smtClean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cặp</a:t>
            </a:r>
            <a:r>
              <a:rPr lang="en-US" sz="2400" b="1" dirty="0" smtClean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đôi</a:t>
            </a:r>
            <a:r>
              <a:rPr lang="en-US" sz="2400" b="1" dirty="0" smtClean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(tự </a:t>
            </a:r>
            <a:r>
              <a:rPr lang="en-US" sz="2400" b="1" err="1" smtClean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chọn</a:t>
            </a:r>
            <a:r>
              <a:rPr lang="en-US" sz="2400" b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) </a:t>
            </a:r>
            <a:r>
              <a:rPr lang="en-US" sz="2400" b="1" smtClean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:</a:t>
            </a:r>
            <a:r>
              <a:rPr lang="en-US" sz="2400" b="1">
                <a:solidFill>
                  <a:srgbClr val="D84F4C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Dựa vào thông tin SGK mục 1 và hình 1, 2, hãy</a:t>
            </a:r>
            <a:r>
              <a:rPr lang="en-US" sz="2400" b="1" smtClean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trả lời:</a:t>
            </a:r>
          </a:p>
          <a:p>
            <a:pPr lvl="0" algn="just">
              <a:lnSpc>
                <a:spcPct val="130000"/>
              </a:lnSpc>
              <a:defRPr/>
            </a:pPr>
            <a:r>
              <a:rPr lang="en-US" sz="2400" b="1" smtClean="0">
                <a:solidFill>
                  <a:srgbClr val="094426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b="1">
                <a:solidFill>
                  <a:srgbClr val="094426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Kể tên các đới khí hậu ở Trung và Nam Mỹ.</a:t>
            </a:r>
          </a:p>
          <a:p>
            <a:pPr lvl="0" algn="just">
              <a:lnSpc>
                <a:spcPct val="130000"/>
              </a:lnSpc>
              <a:defRPr/>
            </a:pPr>
            <a:r>
              <a:rPr lang="en-US" sz="2400" b="1">
                <a:solidFill>
                  <a:srgbClr val="094426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+ Nhận xét về sự phân hóa đó</a:t>
            </a:r>
            <a:r>
              <a:rPr lang="en-US" sz="2400" b="1" smtClean="0">
                <a:solidFill>
                  <a:srgbClr val="094426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fontAlgn="t"/>
            <a:r>
              <a:rPr lang="en-US" sz="2400" b="1" smtClean="0">
                <a:solidFill>
                  <a:srgbClr val="094426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 </a:t>
            </a:r>
            <a:r>
              <a:rPr lang="en-US" sz="2400" b="1">
                <a:solidFill>
                  <a:srgbClr val="094426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Hoàn thành bảng </a:t>
            </a:r>
            <a:r>
              <a:rPr lang="en-US" sz="2400" b="1" smtClean="0">
                <a:solidFill>
                  <a:srgbClr val="094426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sau:</a:t>
            </a:r>
          </a:p>
          <a:p>
            <a:pPr algn="just">
              <a:lnSpc>
                <a:spcPct val="130000"/>
              </a:lnSpc>
              <a:defRPr/>
            </a:pPr>
            <a:endParaRPr lang="en-US" sz="2400" b="1" smtClean="0">
              <a:solidFill>
                <a:srgbClr val="094426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30000"/>
              </a:lnSpc>
              <a:defRPr/>
            </a:pPr>
            <a:endParaRPr lang="en-US" sz="2400" b="1">
              <a:solidFill>
                <a:srgbClr val="094426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Font typeface="Courier New" panose="02070309020205020404" pitchFamily="49" charset="0"/>
              <a:buChar char="o"/>
            </a:pPr>
            <a:endParaRPr lang="en-US" sz="2400" b="1" smtClean="0">
              <a:solidFill>
                <a:schemeClr val="bg1">
                  <a:lumMod val="1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68941"/>
              </p:ext>
            </p:extLst>
          </p:nvPr>
        </p:nvGraphicFramePr>
        <p:xfrm>
          <a:off x="175847" y="3352813"/>
          <a:ext cx="6248400" cy="1947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0"/>
                <a:gridCol w="2082800"/>
                <a:gridCol w="2082800"/>
              </a:tblGrid>
              <a:tr h="4818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solidFill>
                            <a:srgbClr val="FFFFFF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Đới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rgbClr val="FFFFFF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khí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rgbClr val="FFFFFF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hậu</a:t>
                      </a:r>
                      <a:endParaRPr lang="en-US" sz="1700" dirty="0">
                        <a:solidFill>
                          <a:srgbClr val="FFFFFF"/>
                        </a:solidFill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solidFill>
                            <a:srgbClr val="FFFFFF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Khí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rgbClr val="FFFFFF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hậu</a:t>
                      </a:r>
                      <a:endParaRPr lang="en-US" sz="1700" dirty="0">
                        <a:solidFill>
                          <a:srgbClr val="FFFFFF"/>
                        </a:solidFill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solidFill>
                            <a:srgbClr val="FFFFFF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Cảnh</a:t>
                      </a:r>
                      <a:r>
                        <a:rPr lang="en-US" sz="1700" dirty="0">
                          <a:solidFill>
                            <a:srgbClr val="FFFFFF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rgbClr val="FFFFFF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quan</a:t>
                      </a:r>
                      <a:endParaRPr lang="en-US" sz="1700" dirty="0">
                        <a:solidFill>
                          <a:srgbClr val="FFFFFF"/>
                        </a:solidFill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0000"/>
                    </a:solidFill>
                  </a:tcPr>
                </a:tc>
              </a:tr>
              <a:tr h="48848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848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848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6204" y="5300063"/>
            <a:ext cx="6178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smtClean="0">
                <a:solidFill>
                  <a:srgbClr val="094426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smtClean="0">
                <a:solidFill>
                  <a:srgbClr val="094426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Giải </a:t>
            </a:r>
            <a:r>
              <a:rPr lang="en-US" sz="2400">
                <a:solidFill>
                  <a:srgbClr val="094426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thích nguyên nhân sự phân hoá thiên nhiên theo chiều bắc - nam ở Trung và Nam Mỹ?</a:t>
            </a:r>
            <a:endParaRPr lang="en-US" sz="2400">
              <a:solidFill>
                <a:srgbClr val="094426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63648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161468"/>
            <a:ext cx="12192000" cy="64039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 PHÂN HÓA TỰ NHIÊN THEO CHIỀU BẮC - NAM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960930"/>
              </p:ext>
            </p:extLst>
          </p:nvPr>
        </p:nvGraphicFramePr>
        <p:xfrm>
          <a:off x="498240" y="801861"/>
          <a:ext cx="11471033" cy="5506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1"/>
                <a:gridCol w="3434861"/>
                <a:gridCol w="5826371"/>
              </a:tblGrid>
              <a:tr h="6753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559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mtClean="0"/>
                    </a:p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559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559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6859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559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2371" y="826436"/>
            <a:ext cx="2414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Đới khí hậu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1057" y="861605"/>
            <a:ext cx="2414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K</a:t>
            </a:r>
            <a:r>
              <a:rPr lang="en-US" sz="2400" b="1" smtClean="0">
                <a:solidFill>
                  <a:srgbClr val="FF0000"/>
                </a:solidFill>
              </a:rPr>
              <a:t>hí hậu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30317" y="826436"/>
            <a:ext cx="2414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Cảnh quan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10" y="1547449"/>
            <a:ext cx="2414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Xích đạo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54923" y="1547449"/>
            <a:ext cx="3516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Nóng ẩm quanh năm.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1507" y="1469343"/>
            <a:ext cx="5750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Rừng mưa nhiệt đới phát triển trên diện rộng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985" y="2543916"/>
            <a:ext cx="2203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Cận xích đạo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84594" y="2365060"/>
            <a:ext cx="34114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Một năm có hai mùa rõ rệt.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71847" y="2543908"/>
            <a:ext cx="51229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Rừng thưa nhiệt đới.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7877" y="3540368"/>
            <a:ext cx="22039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80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Nhiệt đới</a:t>
            </a:r>
            <a:endParaRPr lang="en-US" sz="2800" dirty="0">
              <a:solidFill>
                <a:srgbClr val="FF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54924" y="3302892"/>
            <a:ext cx="3470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Nóng, lượng mưa giảm dần từ đông sang tây.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01507" y="3298288"/>
            <a:ext cx="532227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20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Cảnh quan thay đổi từ rừng nhiệt đới ẩm đến xa van, cây bụi và hoang mạc.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985" y="4411513"/>
            <a:ext cx="22039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80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Cận nhiệt</a:t>
            </a:r>
            <a:endParaRPr lang="en-US" sz="2800" dirty="0">
              <a:solidFill>
                <a:srgbClr val="FF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84594" y="4201749"/>
            <a:ext cx="3470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Mùa hạ nóng, mùa đông ấm..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80998" y="4201749"/>
            <a:ext cx="542778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00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Rừng cận nhiệt và thảo nguyên rừng (nơi mưa nhiều); bán hoang mạc và hoang mạc (nơi mưa ít).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601" y="5357446"/>
            <a:ext cx="22039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80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Ôn đới</a:t>
            </a:r>
            <a:endParaRPr lang="en-US" sz="2800" dirty="0">
              <a:solidFill>
                <a:srgbClr val="FF0000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54923" y="5458770"/>
            <a:ext cx="32472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Mát mẻ quanh năm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71855" y="5595980"/>
            <a:ext cx="51229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>
                <a:solidFill>
                  <a:schemeClr val="tx1">
                    <a:lumMod val="5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Rừng hỗn hợp và bán hoang mạc.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85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1211</TotalTime>
  <Words>1172</Words>
  <Application>Microsoft Office PowerPoint</Application>
  <PresentationFormat>Custom</PresentationFormat>
  <Paragraphs>143</Paragraphs>
  <Slides>26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Arial</vt:lpstr>
      <vt:lpstr>iCiel Gotham Thin</vt:lpstr>
      <vt:lpstr>#9Slide03 Roboto Medium</vt:lpstr>
      <vt:lpstr>Roboto</vt:lpstr>
      <vt:lpstr>#9Slide03 Roboto Black</vt:lpstr>
      <vt:lpstr>Calibri</vt:lpstr>
      <vt:lpstr>Josefin Sans</vt:lpstr>
      <vt:lpstr>#9Slide03 Roboto</vt:lpstr>
      <vt:lpstr>Calibri Light</vt:lpstr>
      <vt:lpstr>#9Slide03 Roboto Bold</vt:lpstr>
      <vt:lpstr>#9Slide03 BoosterNextFYBlack</vt:lpstr>
      <vt:lpstr>#9Slide03 SVNKelson Sans</vt:lpstr>
      <vt:lpstr>Times New Roman</vt:lpstr>
      <vt:lpstr>#9Slide05 Israquella</vt:lpstr>
      <vt:lpstr>Questrial</vt:lpstr>
      <vt:lpstr>Courier New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44</cp:revision>
  <dcterms:created xsi:type="dcterms:W3CDTF">2022-07-06T16:57:19Z</dcterms:created>
  <dcterms:modified xsi:type="dcterms:W3CDTF">2024-01-26T04:06:04Z</dcterms:modified>
</cp:coreProperties>
</file>