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60" r:id="rId5"/>
    <p:sldId id="261" r:id="rId6"/>
    <p:sldId id="262" r:id="rId7"/>
    <p:sldId id="263" r:id="rId8"/>
    <p:sldId id="264" r:id="rId9"/>
    <p:sldId id="267" r:id="rId10"/>
    <p:sldId id="265" r:id="rId11"/>
    <p:sldId id="266" r:id="rId12"/>
    <p:sldId id="268" r:id="rId13"/>
    <p:sldId id="269" r:id="rId14"/>
    <p:sldId id="270" r:id="rId15"/>
    <p:sldId id="271" r:id="rId16"/>
    <p:sldId id="272" r:id="rId17"/>
    <p:sldId id="273" r:id="rId18"/>
    <p:sldId id="317"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9F4D8-461E-48FD-803C-5E7A6F676C12}"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A93FC-A83F-4FB7-9111-1154D19E70E3}" type="slidenum">
              <a:rPr lang="en-US" smtClean="0"/>
              <a:t>‹#›</a:t>
            </a:fld>
            <a:endParaRPr lang="en-US"/>
          </a:p>
        </p:txBody>
      </p:sp>
    </p:spTree>
    <p:extLst>
      <p:ext uri="{BB962C8B-B14F-4D97-AF65-F5344CB8AC3E}">
        <p14:creationId xmlns:p14="http://schemas.microsoft.com/office/powerpoint/2010/main" val="73935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18</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19</a:t>
            </a:fld>
            <a:endParaRPr lang="en-US"/>
          </a:p>
        </p:txBody>
      </p:sp>
    </p:spTree>
    <p:extLst>
      <p:ext uri="{BB962C8B-B14F-4D97-AF65-F5344CB8AC3E}">
        <p14:creationId xmlns:p14="http://schemas.microsoft.com/office/powerpoint/2010/main" val="276548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4325-4FE7-420C-805F-C4B2969BD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7255B-70B4-405D-B1F3-FFBE802AC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DF22A-2ADB-450E-A162-E58D6B6B646F}"/>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0BCF3DBA-96B4-4B3A-9489-031330DA9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4C01A-4CDA-48E4-BFA7-02F81960658C}"/>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3950610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10C0-C277-4904-96F1-215B6689C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76F311-C1D3-4700-9779-0274C025E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B0350-760C-4E17-9331-F61296ECCCDA}"/>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068CAB32-4C63-4F3F-B313-5634CCEA8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8D6D1-DC1D-4BE8-902B-4065E23CBF3D}"/>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902916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2DB97-783F-4AD1-823A-7E0884D12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FAFE2-0548-430D-814F-67D630FD2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494FB-5DC4-448A-B2B0-66BD4E384944}"/>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16FF8D32-745D-442F-BCDA-4DD25593E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E82F0-EDE9-4888-8C9C-BB4DD14DDA85}"/>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3795668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89D0-1410-4993-AB52-1EF21C59AF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1A5E6-C7A3-4127-A20A-C0110302D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11F48-BC94-47E2-B896-05C24059BCA0}"/>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A8556D33-C5F0-40DA-8C81-4090C3AD3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8E0BE-256B-4BD7-ADB7-65810BB9E65A}"/>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322758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0A4E-8920-40CE-838F-1301831E08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2C43E-AECA-44FF-B1DE-4A9CB1D47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68D5BF-847C-4FB3-9B80-C7E444A391F6}"/>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CE099D54-7C18-49C7-A9F3-18DC4068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455F2-9CAC-471C-B344-82C5C0BD2EEA}"/>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2406149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41C4-6D3E-4757-AA67-4535093C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37761-FF97-4DC8-B600-EFE83297D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E3E99-422F-42B6-A93B-1A70CBAE55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51C68-98DC-4D85-B1FB-7FB75A2CAC3C}"/>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6" name="Footer Placeholder 5">
            <a:extLst>
              <a:ext uri="{FF2B5EF4-FFF2-40B4-BE49-F238E27FC236}">
                <a16:creationId xmlns:a16="http://schemas.microsoft.com/office/drawing/2014/main" id="{14F5BCBD-179B-4167-82E5-DFFD69C3F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3A29C-4994-4963-BE58-0D14E58BF08B}"/>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345200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B041-46BC-46F6-8C6A-92CF3277B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2DD2B-C623-42B7-B464-C29677709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1BDF85-BCE2-4136-95EB-754B7B1961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A47D3-7B70-43D4-ADF2-8369233B6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8AB04-388D-4F0E-8026-AFE59F75D2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459BE-3A47-46B2-BF18-F4D6D6616592}"/>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8" name="Footer Placeholder 7">
            <a:extLst>
              <a:ext uri="{FF2B5EF4-FFF2-40B4-BE49-F238E27FC236}">
                <a16:creationId xmlns:a16="http://schemas.microsoft.com/office/drawing/2014/main" id="{58DCB175-6113-4882-BE57-0DC2ACED3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31E692-2794-4EC7-BCA2-AD6E7C81F7A4}"/>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2705281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3FC7-639B-48AC-843A-65498E2D0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7EADDF-AA77-4195-8997-9F3B631ACF24}"/>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4" name="Footer Placeholder 3">
            <a:extLst>
              <a:ext uri="{FF2B5EF4-FFF2-40B4-BE49-F238E27FC236}">
                <a16:creationId xmlns:a16="http://schemas.microsoft.com/office/drawing/2014/main" id="{2A2A72A5-BCD6-4144-B365-39717797C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FDC5C6-4C40-46A6-9D77-6BDC962A4E2F}"/>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1791633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9D7FD-5F3E-49A4-A666-CCD622F03F12}"/>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3" name="Footer Placeholder 2">
            <a:extLst>
              <a:ext uri="{FF2B5EF4-FFF2-40B4-BE49-F238E27FC236}">
                <a16:creationId xmlns:a16="http://schemas.microsoft.com/office/drawing/2014/main" id="{10C09427-0AFA-403D-8DB5-4AEC1F531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72518-CBD0-4490-8574-CE1FA686CD1A}"/>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3510689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15C2-B60F-4CD5-9B97-E63554F8E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AB2B20-0E52-4E2E-B52B-F7B7DACD8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CF18E-BD7A-4003-A25A-BCEDF0C1B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F5891-FAB7-4C12-8289-FA78C4E26CD0}"/>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6" name="Footer Placeholder 5">
            <a:extLst>
              <a:ext uri="{FF2B5EF4-FFF2-40B4-BE49-F238E27FC236}">
                <a16:creationId xmlns:a16="http://schemas.microsoft.com/office/drawing/2014/main" id="{EFE3CA11-2E39-46BB-A9D6-B8281543B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5B036-CBBE-40E2-A68A-E1EC8698327F}"/>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194137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15A7-87A0-4314-8379-AA94AC9E0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149E6-F3F0-4F91-AA7B-3DDE75A0D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E81E6-ED39-4204-96DE-B8A34D2AD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63115-30FC-4C67-811D-785162625924}"/>
              </a:ext>
            </a:extLst>
          </p:cNvPr>
          <p:cNvSpPr>
            <a:spLocks noGrp="1"/>
          </p:cNvSpPr>
          <p:nvPr>
            <p:ph type="dt" sz="half" idx="10"/>
          </p:nvPr>
        </p:nvSpPr>
        <p:spPr/>
        <p:txBody>
          <a:bodyPr/>
          <a:lstStyle/>
          <a:p>
            <a:fld id="{4A9E3147-897D-4E6D-9C62-7357E313599D}" type="datetimeFigureOut">
              <a:rPr lang="en-US" smtClean="0"/>
              <a:t>4/14/2024</a:t>
            </a:fld>
            <a:endParaRPr lang="en-US"/>
          </a:p>
        </p:txBody>
      </p:sp>
      <p:sp>
        <p:nvSpPr>
          <p:cNvPr id="6" name="Footer Placeholder 5">
            <a:extLst>
              <a:ext uri="{FF2B5EF4-FFF2-40B4-BE49-F238E27FC236}">
                <a16:creationId xmlns:a16="http://schemas.microsoft.com/office/drawing/2014/main" id="{6325513E-F17F-42A8-8E88-490ED5C2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8292D-3DB3-47C1-BF9E-CD0FD3D75654}"/>
              </a:ext>
            </a:extLst>
          </p:cNvPr>
          <p:cNvSpPr>
            <a:spLocks noGrp="1"/>
          </p:cNvSpPr>
          <p:nvPr>
            <p:ph type="sldNum" sz="quarter" idx="12"/>
          </p:nvPr>
        </p:nvSpPr>
        <p:spPr/>
        <p:txBody>
          <a:bodyPr/>
          <a:lstStyle/>
          <a:p>
            <a:fld id="{7F882FCE-75E5-43A4-A45D-FFF8667BF257}" type="slidenum">
              <a:rPr lang="en-US" smtClean="0"/>
              <a:t>‹#›</a:t>
            </a:fld>
            <a:endParaRPr lang="en-US"/>
          </a:p>
        </p:txBody>
      </p:sp>
    </p:spTree>
    <p:extLst>
      <p:ext uri="{BB962C8B-B14F-4D97-AF65-F5344CB8AC3E}">
        <p14:creationId xmlns:p14="http://schemas.microsoft.com/office/powerpoint/2010/main" val="1001129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C0A53-7D9B-4E1D-8463-22942581A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09FB05-6C1C-4E46-A18E-EAF6B11FD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49E6A-C5D0-4493-95F6-3988943CB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E3147-897D-4E6D-9C62-7357E313599D}" type="datetimeFigureOut">
              <a:rPr lang="en-US" smtClean="0"/>
              <a:t>4/14/2024</a:t>
            </a:fld>
            <a:endParaRPr lang="en-US"/>
          </a:p>
        </p:txBody>
      </p:sp>
      <p:sp>
        <p:nvSpPr>
          <p:cNvPr id="5" name="Footer Placeholder 4">
            <a:extLst>
              <a:ext uri="{FF2B5EF4-FFF2-40B4-BE49-F238E27FC236}">
                <a16:creationId xmlns:a16="http://schemas.microsoft.com/office/drawing/2014/main" id="{32FBE5D4-91BD-4B73-A949-7860CF8A2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1856F-A81D-41AF-9367-C41B8302C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82FCE-75E5-43A4-A45D-FFF8667BF257}" type="slidenum">
              <a:rPr lang="en-US" smtClean="0"/>
              <a:t>‹#›</a:t>
            </a:fld>
            <a:endParaRPr lang="en-US"/>
          </a:p>
        </p:txBody>
      </p:sp>
    </p:spTree>
    <p:extLst>
      <p:ext uri="{BB962C8B-B14F-4D97-AF65-F5344CB8AC3E}">
        <p14:creationId xmlns:p14="http://schemas.microsoft.com/office/powerpoint/2010/main" val="2633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5.jfif"/><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457988-6D4D-4710-9C3B-4EEB3E4AF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56065"/>
            <a:ext cx="3727938" cy="5001934"/>
          </a:xfrm>
          <a:prstGeom prst="rect">
            <a:avLst/>
          </a:prstGeom>
        </p:spPr>
      </p:pic>
      <p:sp>
        <p:nvSpPr>
          <p:cNvPr id="12" name="Thought Bubble: Cloud 11">
            <a:extLst>
              <a:ext uri="{FF2B5EF4-FFF2-40B4-BE49-F238E27FC236}">
                <a16:creationId xmlns:a16="http://schemas.microsoft.com/office/drawing/2014/main" id="{5D3FBA9E-49B3-48C7-8922-54CD6E64B5A9}"/>
              </a:ext>
            </a:extLst>
          </p:cNvPr>
          <p:cNvSpPr/>
          <p:nvPr/>
        </p:nvSpPr>
        <p:spPr>
          <a:xfrm>
            <a:off x="3263705" y="281355"/>
            <a:ext cx="5050302" cy="1237956"/>
          </a:xfrm>
          <a:prstGeom prst="cloudCallout">
            <a:avLst>
              <a:gd name="adj1" fmla="val -66452"/>
              <a:gd name="adj2" fmla="val 7839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Chú</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chim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này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đang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nghĩ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8953C9-C8CF-4D9F-A838-D47B8F4B40D6}"/>
              </a:ext>
            </a:extLst>
          </p:cNvPr>
          <p:cNvSpPr txBox="1"/>
          <p:nvPr/>
        </p:nvSpPr>
        <p:spPr>
          <a:xfrm>
            <a:off x="3826412" y="1519311"/>
            <a:ext cx="8145193" cy="3911135"/>
          </a:xfrm>
          <a:prstGeom prst="rect">
            <a:avLst/>
          </a:prstGeom>
          <a:noFill/>
        </p:spPr>
        <p:txBody>
          <a:bodyPr wrap="square" rtlCol="0">
            <a:spAutoFit/>
          </a:bodyPr>
          <a:lstStyle/>
          <a:p>
            <a:pPr algn="just">
              <a:lnSpc>
                <a:spcPct val="150000"/>
              </a:lnSpc>
            </a:pPr>
            <a:r>
              <a:rPr lang="vi-VN" sz="2400" dirty="0">
                <a:latin typeface="+mj-lt"/>
              </a:rPr>
              <a:t>Chim cánh cụt Adelie hay còn gọi là chim cánh cụt băng vì chúng phát triển mạnh trong cái lạnh khắc nghiệt của Nam Cực. Cùng với những chú chim cánh cụt Hoàng đế, Adelies dành nhiều thời gian trên băng và tuyết hơn bất kỳ loài nào khác trong các họ gia đình chim cánh cụt. Nhưng bây giờ chúng phải học cách đối phó với một môi trường khác khi thế giới đang nóng lên đáng kể.</a:t>
            </a:r>
            <a:endParaRPr lang="en-US" sz="2400" dirty="0">
              <a:latin typeface="+mj-lt"/>
            </a:endParaRPr>
          </a:p>
        </p:txBody>
      </p:sp>
      <p:sp>
        <p:nvSpPr>
          <p:cNvPr id="14" name="TextBox 13">
            <a:extLst>
              <a:ext uri="{FF2B5EF4-FFF2-40B4-BE49-F238E27FC236}">
                <a16:creationId xmlns:a16="http://schemas.microsoft.com/office/drawing/2014/main" id="{A65EF4FC-FA28-491C-8DFD-7202C92E7D29}"/>
              </a:ext>
            </a:extLst>
          </p:cNvPr>
          <p:cNvSpPr txBox="1"/>
          <p:nvPr/>
        </p:nvSpPr>
        <p:spPr>
          <a:xfrm>
            <a:off x="3995225" y="5430446"/>
            <a:ext cx="797638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h</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hậu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diễn</a:t>
            </a:r>
            <a:r>
              <a:rPr lang="en-US" sz="2800" dirty="0">
                <a:solidFill>
                  <a:srgbClr val="FF0000"/>
                </a:solidFill>
                <a:latin typeface="Times New Roman" panose="02020603050405020304" pitchFamily="18" charset="0"/>
                <a:cs typeface="Times New Roman" panose="02020603050405020304" pitchFamily="18" charset="0"/>
              </a:rPr>
              <a:t> ra.</a:t>
            </a:r>
          </a:p>
        </p:txBody>
      </p:sp>
    </p:spTree>
    <p:extLst>
      <p:ext uri="{BB962C8B-B14F-4D97-AF65-F5344CB8AC3E}">
        <p14:creationId xmlns:p14="http://schemas.microsoft.com/office/powerpoint/2010/main" val="691438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A8E895D-372A-4765-9A72-F52A16E39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6326" y="3085994"/>
            <a:ext cx="2695003" cy="3031470"/>
          </a:xfrm>
          <a:prstGeom prst="rect">
            <a:avLst/>
          </a:prstGeom>
        </p:spPr>
      </p:pic>
      <p:sp>
        <p:nvSpPr>
          <p:cNvPr id="4" name="Thought Bubble: Cloud 3">
            <a:extLst>
              <a:ext uri="{FF2B5EF4-FFF2-40B4-BE49-F238E27FC236}">
                <a16:creationId xmlns:a16="http://schemas.microsoft.com/office/drawing/2014/main" id="{E174258E-257A-47DB-9E56-5EC6DCD622D5}"/>
              </a:ext>
            </a:extLst>
          </p:cNvPr>
          <p:cNvSpPr/>
          <p:nvPr/>
        </p:nvSpPr>
        <p:spPr>
          <a:xfrm>
            <a:off x="3541690" y="1571223"/>
            <a:ext cx="8087932" cy="2279560"/>
          </a:xfrm>
          <a:prstGeom prst="cloudCallout">
            <a:avLst>
              <a:gd name="adj1" fmla="val -63189"/>
              <a:gd name="adj2" fmla="val 8102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nêu</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giải</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giảm</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thiểu</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biến</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1">
                    <a:lumMod val="50000"/>
                  </a:schemeClr>
                </a:solidFill>
                <a:latin typeface="Times New Roman" panose="02020603050405020304" pitchFamily="18" charset="0"/>
                <a:cs typeface="Times New Roman" panose="02020603050405020304" pitchFamily="18" charset="0"/>
              </a:rPr>
              <a:t>hậu</a:t>
            </a:r>
            <a:r>
              <a:rPr lang="en-US" sz="3200" dirty="0">
                <a:solidFill>
                  <a:schemeClr val="accent1">
                    <a:lumMod val="50000"/>
                  </a:schemeClr>
                </a:solidFill>
                <a:latin typeface="Times New Roman" panose="02020603050405020304" pitchFamily="18" charset="0"/>
                <a:cs typeface="Times New Roman" panose="02020603050405020304" pitchFamily="18" charset="0"/>
              </a:rPr>
              <a:t>:</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01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EB6CEEA-BE77-47A3-952A-240888AA2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500" y="1305945"/>
            <a:ext cx="4005394" cy="2336641"/>
          </a:xfrm>
          <a:prstGeom prst="rect">
            <a:avLst/>
          </a:prstGeom>
        </p:spPr>
      </p:pic>
      <p:pic>
        <p:nvPicPr>
          <p:cNvPr id="7" name="Picture 6">
            <a:extLst>
              <a:ext uri="{FF2B5EF4-FFF2-40B4-BE49-F238E27FC236}">
                <a16:creationId xmlns:a16="http://schemas.microsoft.com/office/drawing/2014/main" id="{905E199E-7757-4D70-9716-FF15B6558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15" y="1305946"/>
            <a:ext cx="4106402" cy="2336640"/>
          </a:xfrm>
          <a:prstGeom prst="rect">
            <a:avLst/>
          </a:prstGeom>
        </p:spPr>
      </p:pic>
      <p:sp>
        <p:nvSpPr>
          <p:cNvPr id="12" name="TextBox 11">
            <a:extLst>
              <a:ext uri="{FF2B5EF4-FFF2-40B4-BE49-F238E27FC236}">
                <a16:creationId xmlns:a16="http://schemas.microsoft.com/office/drawing/2014/main" id="{A90F823C-91A0-43C7-A104-8022C875071A}"/>
              </a:ext>
            </a:extLst>
          </p:cNvPr>
          <p:cNvSpPr txBox="1"/>
          <p:nvPr/>
        </p:nvSpPr>
        <p:spPr>
          <a:xfrm>
            <a:off x="517115" y="3652044"/>
            <a:ext cx="4106402"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thạch</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09C0DAE-F9A8-4DCF-9B01-B2525B811586}"/>
              </a:ext>
            </a:extLst>
          </p:cNvPr>
          <p:cNvSpPr txBox="1"/>
          <p:nvPr/>
        </p:nvSpPr>
        <p:spPr>
          <a:xfrm>
            <a:off x="6645500" y="3694106"/>
            <a:ext cx="4766521"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endParaRPr lang="en-US"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BCAA6A8-C725-41CD-8C32-F9DB6D33D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2798" y="4359930"/>
            <a:ext cx="4106404" cy="2336641"/>
          </a:xfrm>
          <a:prstGeom prst="rect">
            <a:avLst/>
          </a:prstGeom>
        </p:spPr>
      </p:pic>
      <p:sp>
        <p:nvSpPr>
          <p:cNvPr id="16" name="TextBox 15">
            <a:extLst>
              <a:ext uri="{FF2B5EF4-FFF2-40B4-BE49-F238E27FC236}">
                <a16:creationId xmlns:a16="http://schemas.microsoft.com/office/drawing/2014/main" id="{2CA1E2FC-64C4-4429-8378-70D37188C351}"/>
              </a:ext>
            </a:extLst>
          </p:cNvPr>
          <p:cNvSpPr txBox="1"/>
          <p:nvPr/>
        </p:nvSpPr>
        <p:spPr>
          <a:xfrm>
            <a:off x="8149202" y="4844169"/>
            <a:ext cx="3355133"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Di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tr</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525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0" name="Subtitle 9">
            <a:extLst>
              <a:ext uri="{FF2B5EF4-FFF2-40B4-BE49-F238E27FC236}">
                <a16:creationId xmlns:a16="http://schemas.microsoft.com/office/drawing/2014/main" id="{2898C5B7-9613-427F-AAD4-772F9E344EE7}"/>
              </a:ext>
            </a:extLst>
          </p:cNvPr>
          <p:cNvSpPr>
            <a:spLocks noGrp="1"/>
          </p:cNvSpPr>
          <p:nvPr>
            <p:ph type="subTitle" idx="1"/>
          </p:nvPr>
        </p:nvSpPr>
        <p:spPr>
          <a:xfrm>
            <a:off x="450165" y="956603"/>
            <a:ext cx="11296357" cy="5106571"/>
          </a:xfrm>
        </p:spPr>
        <p:txBody>
          <a:bodyPr>
            <a:normAutofit fontScale="92500"/>
          </a:bodyPr>
          <a:lstStyle/>
          <a:p>
            <a:pPr algn="l">
              <a:lnSpc>
                <a:spcPct val="150000"/>
              </a:lnSpc>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Kịch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châu</a:t>
            </a:r>
            <a:r>
              <a:rPr lang="en-US" sz="3200" b="1" dirty="0">
                <a:solidFill>
                  <a:srgbClr val="FF0000"/>
                </a:solidFill>
                <a:latin typeface="Times New Roman" panose="02020603050405020304" pitchFamily="18" charset="0"/>
                <a:cs typeface="Times New Roman" panose="02020603050405020304" pitchFamily="18" charset="0"/>
              </a:rPr>
              <a:t> Nam </a:t>
            </a:r>
            <a:r>
              <a:rPr lang="en-US" sz="3200" b="1" dirty="0" err="1">
                <a:solidFill>
                  <a:srgbClr val="FF0000"/>
                </a:solidFill>
                <a:latin typeface="Times New Roman" panose="02020603050405020304" pitchFamily="18" charset="0"/>
                <a:cs typeface="Times New Roman" panose="02020603050405020304" pitchFamily="18" charset="0"/>
              </a:rPr>
              <a:t>Cực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hậu</a:t>
            </a:r>
            <a:endParaRPr lang="en-US" sz="3200" b="1" dirty="0">
              <a:solidFill>
                <a:srgbClr val="FF0000"/>
              </a:solidFill>
              <a:latin typeface="Times New Roman" panose="02020603050405020304" pitchFamily="18" charset="0"/>
              <a:cs typeface="Times New Roman" panose="02020603050405020304" pitchFamily="18" charset="0"/>
            </a:endParaRPr>
          </a:p>
          <a:p>
            <a:pPr lvl="0" algn="l">
              <a:lnSpc>
                <a:spcPct val="100000"/>
              </a:lnSpc>
              <a:spcBef>
                <a:spcPts val="600"/>
              </a:spcBef>
              <a:spcAft>
                <a:spcPts val="600"/>
              </a:spcAf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1,1 - 2,6</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1986 - 2005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đoan</a:t>
            </a:r>
            <a:r>
              <a:rPr lang="en-US" sz="2800" dirty="0">
                <a:latin typeface="Times New Roman" panose="02020603050405020304" pitchFamily="18" charset="0"/>
                <a:cs typeface="Times New Roman" panose="02020603050405020304" pitchFamily="18" charset="0"/>
              </a:rPr>
              <a:t>.</a:t>
            </a:r>
          </a:p>
          <a:p>
            <a:pPr lvl="0" algn="l">
              <a:lnSpc>
                <a:spcPct val="100000"/>
              </a:lnSpc>
              <a:spcBef>
                <a:spcPts val="600"/>
              </a:spcBef>
              <a:spcAft>
                <a:spcPts val="600"/>
              </a:spcAft>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tan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cụt</a:t>
            </a:r>
            <a:endParaRPr lang="en-US" sz="2800" dirty="0">
              <a:latin typeface="Times New Roman" panose="02020603050405020304" pitchFamily="18" charset="0"/>
              <a:cs typeface="Times New Roman" panose="02020603050405020304" pitchFamily="18" charset="0"/>
            </a:endParaRPr>
          </a:p>
          <a:p>
            <a:pPr lvl="0" algn="l">
              <a:lnSpc>
                <a:spcPct val="100000"/>
              </a:lnSpc>
              <a:spcBef>
                <a:spcPts val="600"/>
              </a:spcBef>
              <a:spcAft>
                <a:spcPts val="600"/>
              </a:spcAft>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a:p>
            <a:pPr algn="l">
              <a:lnSpc>
                <a:spcPct val="150000"/>
              </a:lnSpc>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55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A70C67F-027A-4EFF-9D6C-2409EDD274D0}"/>
              </a:ext>
            </a:extLst>
          </p:cNvPr>
          <p:cNvSpPr/>
          <p:nvPr/>
        </p:nvSpPr>
        <p:spPr>
          <a:xfrm>
            <a:off x="218943" y="3889419"/>
            <a:ext cx="656822" cy="6310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croll: Horizontal 3">
            <a:extLst>
              <a:ext uri="{FF2B5EF4-FFF2-40B4-BE49-F238E27FC236}">
                <a16:creationId xmlns:a16="http://schemas.microsoft.com/office/drawing/2014/main" id="{E807F5AE-0964-45FA-930B-4F56CBB40CA7}"/>
              </a:ext>
            </a:extLst>
          </p:cNvPr>
          <p:cNvSpPr/>
          <p:nvPr/>
        </p:nvSpPr>
        <p:spPr>
          <a:xfrm>
            <a:off x="3185371" y="993762"/>
            <a:ext cx="5821251" cy="128788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F0D74D0E-99A4-4EA5-B05F-F1FE811FC3E7}"/>
              </a:ext>
            </a:extLst>
          </p:cNvPr>
          <p:cNvSpPr txBox="1"/>
          <p:nvPr/>
        </p:nvSpPr>
        <p:spPr>
          <a:xfrm>
            <a:off x="321973" y="1880927"/>
            <a:ext cx="11960180" cy="5831853"/>
          </a:xfrm>
          <a:prstGeom prst="rect">
            <a:avLst/>
          </a:prstGeom>
          <a:noFill/>
        </p:spPr>
        <p:txBody>
          <a:bodyPr wrap="square" rtlCol="0">
            <a:spAutoFit/>
          </a:bodyPr>
          <a:lstStyle/>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hậu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ảnh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hưởng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như</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thế</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sự</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Nam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Cực</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chemeClr val="accent1">
                    <a:lumMod val="50000"/>
                  </a:schemeClr>
                </a:solidFill>
                <a:latin typeface="Times New Roman" panose="02020603050405020304" pitchFamily="18" charset="0"/>
                <a:cs typeface="Times New Roman" panose="02020603050405020304" pitchFamily="18" charset="0"/>
              </a:rPr>
              <a:t>A.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mặt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hệ</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sinh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thái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mặn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nước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biển</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chemeClr val="accent1">
                    <a:lumMod val="50000"/>
                  </a:schemeClr>
                </a:solidFill>
                <a:latin typeface="Times New Roman" panose="02020603050405020304" pitchFamily="18" charset="0"/>
                <a:cs typeface="Times New Roman" panose="02020603050405020304" pitchFamily="18" charset="0"/>
              </a:rPr>
              <a:t>B.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bầu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quyển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vật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giảm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lượng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chemeClr val="accent1">
                    <a:lumMod val="50000"/>
                  </a:schemeClr>
                </a:solidFill>
                <a:latin typeface="Times New Roman" panose="02020603050405020304" pitchFamily="18" charset="0"/>
                <a:cs typeface="Times New Roman" panose="02020603050405020304" pitchFamily="18" charset="0"/>
              </a:rPr>
              <a:t>C.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Vị</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bị</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dịch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chuyển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đảo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xuất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chemeClr val="accent1">
                    <a:lumMod val="50000"/>
                  </a:schemeClr>
                </a:solidFill>
                <a:latin typeface="Times New Roman" panose="02020603050405020304" pitchFamily="18" charset="0"/>
                <a:cs typeface="Times New Roman" panose="02020603050405020304" pitchFamily="18" charset="0"/>
              </a:rPr>
              <a:t>D.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vật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triển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mạnh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mẽ</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xuất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rộng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625F6F-86F3-4C10-B5B7-6C52E4D9359D}"/>
              </a:ext>
            </a:extLst>
          </p:cNvPr>
          <p:cNvSpPr txBox="1"/>
          <p:nvPr/>
        </p:nvSpPr>
        <p:spPr>
          <a:xfrm>
            <a:off x="3451533" y="2157032"/>
            <a:ext cx="5288925" cy="461665"/>
          </a:xfrm>
          <a:prstGeom prst="rect">
            <a:avLst/>
          </a:prstGeom>
          <a:noFill/>
        </p:spPr>
        <p:txBody>
          <a:bodyPr wrap="square" rtlCol="0">
            <a:spAutoFit/>
          </a:bodyPr>
          <a:lstStyle/>
          <a:p>
            <a:pPr algn="ctr"/>
            <a:r>
              <a:rPr lang="en-US" sz="2400" i="1" dirty="0" err="1">
                <a:solidFill>
                  <a:schemeClr val="accent1">
                    <a:lumMod val="50000"/>
                  </a:schemeClr>
                </a:solidFill>
                <a:latin typeface="Times New Roman" panose="02020603050405020304" pitchFamily="18" charset="0"/>
                <a:cs typeface="Times New Roman" panose="02020603050405020304" pitchFamily="18" charset="0"/>
              </a:rPr>
              <a:t>Chọn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đáp</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án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đúng</a:t>
            </a:r>
            <a:endParaRPr lang="en-US" sz="24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380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A70C67F-027A-4EFF-9D6C-2409EDD274D0}"/>
              </a:ext>
            </a:extLst>
          </p:cNvPr>
          <p:cNvSpPr/>
          <p:nvPr/>
        </p:nvSpPr>
        <p:spPr>
          <a:xfrm>
            <a:off x="218943" y="3889419"/>
            <a:ext cx="656822" cy="6310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croll: Horizontal 3">
            <a:extLst>
              <a:ext uri="{FF2B5EF4-FFF2-40B4-BE49-F238E27FC236}">
                <a16:creationId xmlns:a16="http://schemas.microsoft.com/office/drawing/2014/main" id="{E807F5AE-0964-45FA-930B-4F56CBB40CA7}"/>
              </a:ext>
            </a:extLst>
          </p:cNvPr>
          <p:cNvSpPr/>
          <p:nvPr/>
        </p:nvSpPr>
        <p:spPr>
          <a:xfrm>
            <a:off x="3185371" y="993762"/>
            <a:ext cx="5821251" cy="128788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F0D74D0E-99A4-4EA5-B05F-F1FE811FC3E7}"/>
              </a:ext>
            </a:extLst>
          </p:cNvPr>
          <p:cNvSpPr txBox="1"/>
          <p:nvPr/>
        </p:nvSpPr>
        <p:spPr>
          <a:xfrm>
            <a:off x="321973" y="1880927"/>
            <a:ext cx="11960180" cy="5831853"/>
          </a:xfrm>
          <a:prstGeom prst="rect">
            <a:avLst/>
          </a:prstGeom>
          <a:noFill/>
        </p:spPr>
        <p:txBody>
          <a:bodyPr wrap="square" rtlCol="0">
            <a:spAutoFit/>
          </a:bodyPr>
          <a:lstStyle/>
          <a:p>
            <a:pPr>
              <a:lnSpc>
                <a:spcPct val="150000"/>
              </a:lnSpc>
            </a:pP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a:t>
            </a:r>
          </a:p>
          <a:p>
            <a:pPr>
              <a:lnSpc>
                <a:spcPct val="150000"/>
              </a:lnSpc>
            </a:pP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625F6F-86F3-4C10-B5B7-6C52E4D9359D}"/>
              </a:ext>
            </a:extLst>
          </p:cNvPr>
          <p:cNvSpPr txBox="1"/>
          <p:nvPr/>
        </p:nvSpPr>
        <p:spPr>
          <a:xfrm>
            <a:off x="3451533" y="2157032"/>
            <a:ext cx="5288925" cy="461665"/>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Chọn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đúng</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129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A70C67F-027A-4EFF-9D6C-2409EDD274D0}"/>
              </a:ext>
            </a:extLst>
          </p:cNvPr>
          <p:cNvSpPr/>
          <p:nvPr/>
        </p:nvSpPr>
        <p:spPr>
          <a:xfrm>
            <a:off x="218943" y="4525204"/>
            <a:ext cx="656822" cy="6310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croll: Horizontal 3">
            <a:extLst>
              <a:ext uri="{FF2B5EF4-FFF2-40B4-BE49-F238E27FC236}">
                <a16:creationId xmlns:a16="http://schemas.microsoft.com/office/drawing/2014/main" id="{E807F5AE-0964-45FA-930B-4F56CBB40CA7}"/>
              </a:ext>
            </a:extLst>
          </p:cNvPr>
          <p:cNvSpPr/>
          <p:nvPr/>
        </p:nvSpPr>
        <p:spPr>
          <a:xfrm>
            <a:off x="3185371" y="993762"/>
            <a:ext cx="5821251" cy="128788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F0D74D0E-99A4-4EA5-B05F-F1FE811FC3E7}"/>
              </a:ext>
            </a:extLst>
          </p:cNvPr>
          <p:cNvSpPr txBox="1"/>
          <p:nvPr/>
        </p:nvSpPr>
        <p:spPr>
          <a:xfrm>
            <a:off x="321973" y="1880927"/>
            <a:ext cx="11960180" cy="5185522"/>
          </a:xfrm>
          <a:prstGeom prst="rect">
            <a:avLst/>
          </a:prstGeom>
          <a:noFill/>
        </p:spPr>
        <p:txBody>
          <a:bodyPr wrap="square" rtlCol="0">
            <a:spAutoFit/>
          </a:bodyPr>
          <a:lstStyle/>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2: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hậu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t</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băng</a:t>
            </a:r>
            <a:r>
              <a:rPr lang="en-US" sz="2800" dirty="0">
                <a:solidFill>
                  <a:schemeClr val="accent1">
                    <a:lumMod val="50000"/>
                  </a:schemeClr>
                </a:solidFill>
                <a:latin typeface="Times New Roman" panose="02020603050405020304" pitchFamily="18" charset="0"/>
                <a:cs typeface="Times New Roman" panose="02020603050405020304" pitchFamily="18" charset="0"/>
              </a:rPr>
              <a:t> tan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Nam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Cực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Núi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băng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trôi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gây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hiểm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tàu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thuyền</a:t>
            </a:r>
            <a:r>
              <a:rPr lang="en-US" sz="2800" dirty="0">
                <a:solidFill>
                  <a:schemeClr val="accent1">
                    <a:lumMod val="50000"/>
                  </a:schemeClr>
                </a:solidFill>
                <a:latin typeface="Times New Roman" panose="02020603050405020304" pitchFamily="18" charset="0"/>
                <a:cs typeface="Times New Roman" panose="02020603050405020304" pitchFamily="18" charset="0"/>
              </a:rPr>
              <a:t> qua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lại</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Chim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bị</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hẹp</a:t>
            </a:r>
            <a:r>
              <a:rPr lang="en-US" sz="2800" dirty="0">
                <a:solidFill>
                  <a:schemeClr val="accent1">
                    <a:lumMod val="50000"/>
                  </a:schemeClr>
                </a:solidFill>
                <a:latin typeface="Times New Roman" panose="02020603050405020304" pitchFamily="18" charset="0"/>
                <a:cs typeface="Times New Roman" panose="02020603050405020304" pitchFamily="18" charset="0"/>
              </a:rPr>
              <a:t> n</a:t>
            </a:r>
            <a:r>
              <a:rPr lang="vi-VN" sz="2800" dirty="0">
                <a:solidFill>
                  <a:schemeClr val="accent1">
                    <a:lumMod val="50000"/>
                  </a:schemeClr>
                </a:solidFill>
                <a:latin typeface="Times New Roman" panose="02020603050405020304" pitchFamily="18" charset="0"/>
                <a:cs typeface="Times New Roman" panose="02020603050405020304" pitchFamily="18" charset="0"/>
              </a:rPr>
              <a:t>ơ</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i</a:t>
            </a:r>
            <a:r>
              <a:rPr lang="en-US" sz="2800" dirty="0">
                <a:solidFill>
                  <a:schemeClr val="accent1">
                    <a:lumMod val="50000"/>
                  </a:schemeClr>
                </a:solidFill>
                <a:latin typeface="Times New Roman" panose="02020603050405020304" pitchFamily="18" charset="0"/>
                <a:cs typeface="Times New Roman" panose="02020603050405020304" pitchFamily="18" charset="0"/>
              </a:rPr>
              <a:t> c</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trú</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dẫn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suy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giảm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dirty="0">
                <a:solidFill>
                  <a:schemeClr val="accent1">
                    <a:lumMod val="50000"/>
                  </a:schemeClr>
                </a:solidFill>
                <a:latin typeface="Times New Roman" panose="02020603050405020304" pitchFamily="18" charset="0"/>
                <a:cs typeface="Times New Roman" panose="02020603050405020304" pitchFamily="18" charset="0"/>
              </a:rPr>
              <a:t> l</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ợng</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800" dirty="0">
                <a:solidFill>
                  <a:schemeClr val="accent1">
                    <a:lumMod val="50000"/>
                  </a:schemeClr>
                </a:solidFill>
                <a:latin typeface="Times New Roman" panose="02020603050405020304" pitchFamily="18" charset="0"/>
                <a:cs typeface="Times New Roman" panose="02020603050405020304" pitchFamily="18" charset="0"/>
              </a:rPr>
              <a:t> l</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voi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xanh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a:t>
            </a:r>
            <a:r>
              <a:rPr lang="en-US" sz="2800" dirty="0">
                <a:solidFill>
                  <a:schemeClr val="accent1">
                    <a:lumMod val="50000"/>
                  </a:schemeClr>
                </a:solidFill>
                <a:latin typeface="Times New Roman" panose="02020603050405020304" pitchFamily="18" charset="0"/>
                <a:cs typeface="Times New Roman" panose="02020603050405020304" pitchFamily="18" charset="0"/>
              </a:rPr>
              <a:t> c</a:t>
            </a:r>
            <a:r>
              <a:rPr lang="vi-VN" sz="2800" dirty="0">
                <a:solidFill>
                  <a:schemeClr val="accent1">
                    <a:lumMod val="50000"/>
                  </a:schemeClr>
                </a:solidFill>
                <a:latin typeface="Times New Roman" panose="02020603050405020304" pitchFamily="18" charset="0"/>
                <a:cs typeface="Times New Roman" panose="02020603050405020304" pitchFamily="18" charset="0"/>
              </a:rPr>
              <a:t>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tuyệt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chủng</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tảo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rêu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địa</a:t>
            </a:r>
            <a:r>
              <a:rPr lang="en-US" sz="2800" dirty="0">
                <a:solidFill>
                  <a:schemeClr val="accent1">
                    <a:lumMod val="50000"/>
                  </a:schemeClr>
                </a:solidFill>
                <a:latin typeface="Times New Roman" panose="02020603050405020304" pitchFamily="18" charset="0"/>
                <a:cs typeface="Times New Roman" panose="02020603050405020304" pitchFamily="18" charset="0"/>
              </a:rPr>
              <a:t> y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triển</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625F6F-86F3-4C10-B5B7-6C52E4D9359D}"/>
              </a:ext>
            </a:extLst>
          </p:cNvPr>
          <p:cNvSpPr txBox="1"/>
          <p:nvPr/>
        </p:nvSpPr>
        <p:spPr>
          <a:xfrm>
            <a:off x="3451533" y="2157032"/>
            <a:ext cx="5288925" cy="461665"/>
          </a:xfrm>
          <a:prstGeom prst="rect">
            <a:avLst/>
          </a:prstGeom>
          <a:noFill/>
        </p:spPr>
        <p:txBody>
          <a:bodyPr wrap="square" rtlCol="0">
            <a:spAutoFit/>
          </a:bodyPr>
          <a:lstStyle/>
          <a:p>
            <a:pPr algn="ctr"/>
            <a:r>
              <a:rPr lang="en-US" sz="2400" i="1" dirty="0" err="1">
                <a:solidFill>
                  <a:schemeClr val="accent1">
                    <a:lumMod val="50000"/>
                  </a:schemeClr>
                </a:solidFill>
                <a:latin typeface="Times New Roman" panose="02020603050405020304" pitchFamily="18" charset="0"/>
                <a:cs typeface="Times New Roman" panose="02020603050405020304" pitchFamily="18" charset="0"/>
              </a:rPr>
              <a:t>Chọn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đáp</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án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đúng</a:t>
            </a:r>
            <a:endParaRPr lang="en-US" sz="24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357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A70C67F-027A-4EFF-9D6C-2409EDD274D0}"/>
              </a:ext>
            </a:extLst>
          </p:cNvPr>
          <p:cNvSpPr/>
          <p:nvPr/>
        </p:nvSpPr>
        <p:spPr>
          <a:xfrm>
            <a:off x="218943" y="5182027"/>
            <a:ext cx="656822" cy="6310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croll: Horizontal 3">
            <a:extLst>
              <a:ext uri="{FF2B5EF4-FFF2-40B4-BE49-F238E27FC236}">
                <a16:creationId xmlns:a16="http://schemas.microsoft.com/office/drawing/2014/main" id="{E807F5AE-0964-45FA-930B-4F56CBB40CA7}"/>
              </a:ext>
            </a:extLst>
          </p:cNvPr>
          <p:cNvSpPr/>
          <p:nvPr/>
        </p:nvSpPr>
        <p:spPr>
          <a:xfrm>
            <a:off x="3185371" y="993762"/>
            <a:ext cx="5821251" cy="128788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F0D74D0E-99A4-4EA5-B05F-F1FE811FC3E7}"/>
              </a:ext>
            </a:extLst>
          </p:cNvPr>
          <p:cNvSpPr txBox="1"/>
          <p:nvPr/>
        </p:nvSpPr>
        <p:spPr>
          <a:xfrm>
            <a:off x="321973" y="1880927"/>
            <a:ext cx="11960180" cy="5185522"/>
          </a:xfrm>
          <a:prstGeom prst="rect">
            <a:avLst/>
          </a:prstGeom>
          <a:noFill/>
        </p:spPr>
        <p:txBody>
          <a:bodyPr wrap="square" rtlCol="0">
            <a:spAutoFit/>
          </a:bodyPr>
          <a:lstStyle/>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3: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Băng</a:t>
            </a:r>
            <a:r>
              <a:rPr lang="en-US" sz="2800" dirty="0">
                <a:solidFill>
                  <a:schemeClr val="accent1">
                    <a:lumMod val="50000"/>
                  </a:schemeClr>
                </a:solidFill>
                <a:latin typeface="Times New Roman" panose="02020603050405020304" pitchFamily="18" charset="0"/>
                <a:cs typeface="Times New Roman" panose="02020603050405020304" pitchFamily="18" charset="0"/>
              </a:rPr>
              <a:t> tan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Nam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Cực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sẽ</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ảnh</a:t>
            </a:r>
            <a:r>
              <a:rPr lang="en-US" sz="2800" dirty="0">
                <a:solidFill>
                  <a:schemeClr val="accent1">
                    <a:lumMod val="50000"/>
                  </a:schemeClr>
                </a:solidFill>
                <a:latin typeface="Times New Roman" panose="02020603050405020304" pitchFamily="18" charset="0"/>
                <a:cs typeface="Times New Roman" panose="02020603050405020304" pitchFamily="18" charset="0"/>
              </a:rPr>
              <a:t> h</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ởng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lục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thế</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giới</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Á</a:t>
            </a: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Chỉ</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ảnh</a:t>
            </a:r>
            <a:r>
              <a:rPr lang="en-US" sz="2800" dirty="0">
                <a:solidFill>
                  <a:schemeClr val="accent1">
                    <a:lumMod val="50000"/>
                  </a:schemeClr>
                </a:solidFill>
                <a:latin typeface="Times New Roman" panose="02020603050405020304" pitchFamily="18" charset="0"/>
                <a:cs typeface="Times New Roman" panose="02020603050405020304" pitchFamily="18" charset="0"/>
              </a:rPr>
              <a:t> h</a:t>
            </a:r>
            <a:r>
              <a:rPr lang="vi-VN" sz="2800" dirty="0">
                <a:solidFill>
                  <a:schemeClr val="accent1">
                    <a:lumMod val="50000"/>
                  </a:schemeClr>
                </a:solidFill>
                <a:latin typeface="Times New Roman" panose="02020603050405020304" pitchFamily="18" charset="0"/>
                <a:cs typeface="Times New Roman" panose="02020603050405020304" pitchFamily="18" charset="0"/>
              </a:rPr>
              <a:t>ư</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ởng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Nam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Cực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Châu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Úc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2800" dirty="0" err="1">
                <a:solidFill>
                  <a:schemeClr val="accent1">
                    <a:lumMod val="50000"/>
                  </a:schemeClr>
                </a:solidFill>
                <a:latin typeface="Times New Roman" panose="02020603050405020304" pitchFamily="18" charset="0"/>
                <a:cs typeface="Times New Roman" panose="02020603050405020304" pitchFamily="18" charset="0"/>
              </a:rPr>
              <a:t>Toàn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thế</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giới</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pPr>
            <a:br>
              <a:rPr lang="en-US" sz="2800" dirty="0">
                <a:solidFill>
                  <a:schemeClr val="accent1">
                    <a:lumMod val="50000"/>
                  </a:schemeClr>
                </a:solidFill>
                <a:latin typeface="Times New Roman" panose="02020603050405020304" pitchFamily="18" charset="0"/>
                <a:cs typeface="Times New Roman" panose="02020603050405020304" pitchFamily="18" charset="0"/>
              </a:rPr>
            </a:b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625F6F-86F3-4C10-B5B7-6C52E4D9359D}"/>
              </a:ext>
            </a:extLst>
          </p:cNvPr>
          <p:cNvSpPr txBox="1"/>
          <p:nvPr/>
        </p:nvSpPr>
        <p:spPr>
          <a:xfrm>
            <a:off x="3451533" y="2157032"/>
            <a:ext cx="5288925" cy="461665"/>
          </a:xfrm>
          <a:prstGeom prst="rect">
            <a:avLst/>
          </a:prstGeom>
          <a:noFill/>
        </p:spPr>
        <p:txBody>
          <a:bodyPr wrap="square" rtlCol="0">
            <a:spAutoFit/>
          </a:bodyPr>
          <a:lstStyle/>
          <a:p>
            <a:pPr algn="ctr"/>
            <a:r>
              <a:rPr lang="en-US" sz="2400" i="1" dirty="0" err="1">
                <a:solidFill>
                  <a:schemeClr val="accent1">
                    <a:lumMod val="50000"/>
                  </a:schemeClr>
                </a:solidFill>
                <a:latin typeface="Times New Roman" panose="02020603050405020304" pitchFamily="18" charset="0"/>
                <a:cs typeface="Times New Roman" panose="02020603050405020304" pitchFamily="18" charset="0"/>
              </a:rPr>
              <a:t>Chọn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đáp</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án</a:t>
            </a:r>
            <a:r>
              <a:rPr lang="en-US" sz="2400"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1">
                    <a:lumMod val="50000"/>
                  </a:schemeClr>
                </a:solidFill>
                <a:latin typeface="Times New Roman" panose="02020603050405020304" pitchFamily="18" charset="0"/>
                <a:cs typeface="Times New Roman" panose="02020603050405020304" pitchFamily="18" charset="0"/>
              </a:rPr>
              <a:t>đúng</a:t>
            </a:r>
            <a:endParaRPr lang="en-US" sz="24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064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croll: Horizontal 3">
            <a:extLst>
              <a:ext uri="{FF2B5EF4-FFF2-40B4-BE49-F238E27FC236}">
                <a16:creationId xmlns:a16="http://schemas.microsoft.com/office/drawing/2014/main" id="{E807F5AE-0964-45FA-930B-4F56CBB40CA7}"/>
              </a:ext>
            </a:extLst>
          </p:cNvPr>
          <p:cNvSpPr/>
          <p:nvPr/>
        </p:nvSpPr>
        <p:spPr>
          <a:xfrm>
            <a:off x="3185371" y="993762"/>
            <a:ext cx="5821251" cy="128788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VẬN DỤNG</a:t>
            </a:r>
          </a:p>
        </p:txBody>
      </p:sp>
      <p:sp>
        <p:nvSpPr>
          <p:cNvPr id="5" name="TextBox 4">
            <a:extLst>
              <a:ext uri="{FF2B5EF4-FFF2-40B4-BE49-F238E27FC236}">
                <a16:creationId xmlns:a16="http://schemas.microsoft.com/office/drawing/2014/main" id="{F0D74D0E-99A4-4EA5-B05F-F1FE811FC3E7}"/>
              </a:ext>
            </a:extLst>
          </p:cNvPr>
          <p:cNvSpPr txBox="1"/>
          <p:nvPr/>
        </p:nvSpPr>
        <p:spPr>
          <a:xfrm>
            <a:off x="1189145" y="1639795"/>
            <a:ext cx="9813701" cy="2762744"/>
          </a:xfrm>
          <a:prstGeom prst="rect">
            <a:avLst/>
          </a:prstGeom>
          <a:noFill/>
        </p:spPr>
        <p:txBody>
          <a:bodyPr wrap="square" rtlCol="0">
            <a:spAutoFit/>
          </a:bodyPr>
          <a:lstStyle/>
          <a:p>
            <a:pPr>
              <a:lnSpc>
                <a:spcPct val="150000"/>
              </a:lnSpc>
            </a:pPr>
            <a:br>
              <a:rPr lang="en-US" sz="3600" dirty="0">
                <a:solidFill>
                  <a:schemeClr val="accent1">
                    <a:lumMod val="50000"/>
                  </a:schemeClr>
                </a:solidFill>
                <a:latin typeface="Times New Roman" panose="02020603050405020304" pitchFamily="18" charset="0"/>
                <a:cs typeface="Times New Roman" panose="02020603050405020304" pitchFamily="18" charset="0"/>
              </a:rPr>
            </a:br>
            <a:r>
              <a:rPr lang="nl-NL" sz="2400" dirty="0">
                <a:solidFill>
                  <a:schemeClr val="accent1">
                    <a:lumMod val="50000"/>
                  </a:schemeClr>
                </a:solidFill>
                <a:latin typeface="Times New Roman" panose="02020603050405020304" pitchFamily="18" charset="0"/>
                <a:cs typeface="Times New Roman" panose="02020603050405020304" pitchFamily="18" charset="0"/>
              </a:rPr>
              <a:t>Tìm hiểu những việc HS có thể làm được để góp phần giảm thiểu biến đổi khí hậu. Em đã làm được những gì?</a:t>
            </a:r>
            <a:br>
              <a:rPr lang="en-US" sz="3600" dirty="0">
                <a:solidFill>
                  <a:schemeClr val="accent1">
                    <a:lumMod val="50000"/>
                  </a:schemeClr>
                </a:solidFill>
                <a:latin typeface="Times New Roman" panose="02020603050405020304" pitchFamily="18" charset="0"/>
                <a:cs typeface="Times New Roman" panose="02020603050405020304" pitchFamily="18" charset="0"/>
              </a:rPr>
            </a:b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682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dirty="0">
                <a:latin typeface="Arial" pitchFamily="34" charset="0"/>
                <a:cs typeface="Arial" pitchFamily="34" charset="0"/>
              </a:rPr>
              <a:t>  </a:t>
            </a:r>
            <a:r>
              <a:rPr lang="en-US" sz="6000" b="1" dirty="0" err="1">
                <a:latin typeface="Arial" pitchFamily="34" charset="0"/>
                <a:cs typeface="Arial" pitchFamily="34" charset="0"/>
              </a:rPr>
              <a:t>Dặn</a:t>
            </a:r>
            <a:r>
              <a:rPr lang="en-US" sz="6000" b="1" dirty="0">
                <a:latin typeface="Arial" pitchFamily="34" charset="0"/>
                <a:cs typeface="Arial" pitchFamily="34" charset="0"/>
              </a:rPr>
              <a:t> </a:t>
            </a:r>
            <a:r>
              <a:rPr lang="en-US" sz="6000" b="1" dirty="0" err="1">
                <a:latin typeface="Arial" pitchFamily="34" charset="0"/>
                <a:cs typeface="Arial" pitchFamily="34" charset="0"/>
              </a:rPr>
              <a:t>dò</a:t>
            </a:r>
            <a:endParaRPr lang="en-US" sz="6000" b="1" dirty="0">
              <a:latin typeface="Arial" pitchFamily="34" charset="0"/>
              <a:cs typeface="Arial" pitchFamily="34" charset="0"/>
            </a:endParaRP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5"/>
          <p:cNvSpPr/>
          <p:nvPr/>
        </p:nvSpPr>
        <p:spPr>
          <a:xfrm>
            <a:off x="2974669" y="1094708"/>
            <a:ext cx="9019958" cy="1354668"/>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2400" b="1" dirty="0" err="1">
                <a:solidFill>
                  <a:srgbClr val="00B050"/>
                </a:solidFill>
                <a:latin typeface="Arial" pitchFamily="34" charset="0"/>
                <a:cs typeface="Arial" pitchFamily="34" charset="0"/>
              </a:rPr>
              <a:t>Xem</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lại</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bài</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đã</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học</a:t>
            </a:r>
            <a:endParaRPr lang="en-US" sz="2400" b="1" dirty="0">
              <a:solidFill>
                <a:srgbClr val="00B050"/>
              </a:solidFill>
              <a:latin typeface="Arial" pitchFamily="34" charset="0"/>
              <a:cs typeface="Arial" pitchFamily="34" charset="0"/>
            </a:endParaRPr>
          </a:p>
          <a:p>
            <a:pPr defTabSz="1657994">
              <a:lnSpc>
                <a:spcPct val="90000"/>
              </a:lnSpc>
              <a:spcBef>
                <a:spcPct val="0"/>
              </a:spcBef>
              <a:spcAft>
                <a:spcPct val="35000"/>
              </a:spcAft>
            </a:pP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Ảnh</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hưởng</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của</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biến</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đổi</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khí</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hậu</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đến</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thiên</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nhiên</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châu</a:t>
            </a:r>
            <a:r>
              <a:rPr lang="en-US" sz="2400" b="1" dirty="0">
                <a:solidFill>
                  <a:srgbClr val="00B050"/>
                </a:solidFill>
                <a:latin typeface="Arial" pitchFamily="34" charset="0"/>
                <a:cs typeface="Arial" pitchFamily="34" charset="0"/>
              </a:rPr>
              <a:t> Nam </a:t>
            </a:r>
            <a:r>
              <a:rPr lang="en-US" sz="2400" b="1" dirty="0" err="1">
                <a:solidFill>
                  <a:srgbClr val="00B050"/>
                </a:solidFill>
                <a:latin typeface="Arial" pitchFamily="34" charset="0"/>
                <a:cs typeface="Arial" pitchFamily="34" charset="0"/>
              </a:rPr>
              <a:t>Cực</a:t>
            </a:r>
            <a:endParaRPr lang="en-US" sz="4000" b="1" dirty="0">
              <a:solidFill>
                <a:srgbClr val="00B050"/>
              </a:solidFill>
              <a:latin typeface="Arial" pitchFamily="34" charset="0"/>
              <a:cs typeface="Arial" pitchFamily="34" charset="0"/>
            </a:endParaRP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800" b="1" dirty="0" err="1">
                <a:solidFill>
                  <a:srgbClr val="FF00FF"/>
                </a:solidFill>
              </a:rPr>
              <a:t>Thực</a:t>
            </a:r>
            <a:r>
              <a:rPr lang="en-US" sz="2800" b="1" dirty="0">
                <a:solidFill>
                  <a:srgbClr val="FF00FF"/>
                </a:solidFill>
              </a:rPr>
              <a:t> </a:t>
            </a:r>
            <a:r>
              <a:rPr lang="en-US" sz="2800" b="1" dirty="0" err="1">
                <a:solidFill>
                  <a:srgbClr val="FF00FF"/>
                </a:solidFill>
              </a:rPr>
              <a:t>hiện</a:t>
            </a:r>
            <a:r>
              <a:rPr lang="en-US" sz="2800" b="1" dirty="0">
                <a:solidFill>
                  <a:srgbClr val="FF00FF"/>
                </a:solidFill>
              </a:rPr>
              <a:t> </a:t>
            </a:r>
            <a:r>
              <a:rPr lang="en-US" sz="2800" b="1" dirty="0" err="1">
                <a:solidFill>
                  <a:srgbClr val="FF00FF"/>
                </a:solidFill>
              </a:rPr>
              <a:t>những</a:t>
            </a:r>
            <a:r>
              <a:rPr lang="en-US" sz="2800" b="1" dirty="0">
                <a:solidFill>
                  <a:srgbClr val="FF00FF"/>
                </a:solidFill>
              </a:rPr>
              <a:t> </a:t>
            </a:r>
            <a:r>
              <a:rPr lang="en-US" sz="2800" b="1" dirty="0" err="1">
                <a:solidFill>
                  <a:srgbClr val="FF00FF"/>
                </a:solidFill>
              </a:rPr>
              <a:t>hành</a:t>
            </a:r>
            <a:r>
              <a:rPr lang="en-US" sz="2800" b="1" dirty="0">
                <a:solidFill>
                  <a:srgbClr val="FF00FF"/>
                </a:solidFill>
              </a:rPr>
              <a:t> </a:t>
            </a:r>
            <a:r>
              <a:rPr lang="en-US" sz="2800" b="1" dirty="0" err="1">
                <a:solidFill>
                  <a:srgbClr val="FF00FF"/>
                </a:solidFill>
              </a:rPr>
              <a:t>động</a:t>
            </a:r>
            <a:r>
              <a:rPr lang="en-US" sz="2800" b="1" dirty="0">
                <a:solidFill>
                  <a:srgbClr val="FF00FF"/>
                </a:solidFill>
              </a:rPr>
              <a:t> </a:t>
            </a:r>
            <a:r>
              <a:rPr lang="en-US" sz="2800" b="1" dirty="0" err="1">
                <a:solidFill>
                  <a:srgbClr val="FF00FF"/>
                </a:solidFill>
              </a:rPr>
              <a:t>thiết</a:t>
            </a:r>
            <a:r>
              <a:rPr lang="en-US" sz="2800" b="1" dirty="0">
                <a:solidFill>
                  <a:srgbClr val="FF00FF"/>
                </a:solidFill>
              </a:rPr>
              <a:t> </a:t>
            </a:r>
            <a:r>
              <a:rPr lang="en-US" sz="2800" b="1" dirty="0" err="1">
                <a:solidFill>
                  <a:srgbClr val="FF00FF"/>
                </a:solidFill>
              </a:rPr>
              <a:t>thực</a:t>
            </a:r>
            <a:r>
              <a:rPr lang="en-US" sz="2800" b="1" dirty="0">
                <a:solidFill>
                  <a:srgbClr val="FF00FF"/>
                </a:solidFill>
              </a:rPr>
              <a:t> </a:t>
            </a:r>
            <a:r>
              <a:rPr lang="en-US" sz="2800" b="1" dirty="0" err="1">
                <a:solidFill>
                  <a:srgbClr val="FF00FF"/>
                </a:solidFill>
              </a:rPr>
              <a:t>để</a:t>
            </a:r>
            <a:r>
              <a:rPr lang="en-US" sz="2800" b="1" dirty="0">
                <a:solidFill>
                  <a:srgbClr val="FF00FF"/>
                </a:solidFill>
              </a:rPr>
              <a:t> </a:t>
            </a:r>
            <a:r>
              <a:rPr lang="en-US" sz="2800" b="1" dirty="0" err="1">
                <a:solidFill>
                  <a:srgbClr val="FF00FF"/>
                </a:solidFill>
              </a:rPr>
              <a:t>góp</a:t>
            </a:r>
            <a:r>
              <a:rPr lang="en-US" sz="2800" b="1" dirty="0">
                <a:solidFill>
                  <a:srgbClr val="FF00FF"/>
                </a:solidFill>
              </a:rPr>
              <a:t> </a:t>
            </a:r>
            <a:r>
              <a:rPr lang="en-US" sz="2800" b="1" dirty="0" err="1">
                <a:solidFill>
                  <a:srgbClr val="FF00FF"/>
                </a:solidFill>
              </a:rPr>
              <a:t>phần</a:t>
            </a:r>
            <a:r>
              <a:rPr lang="en-US" sz="2800" b="1" dirty="0">
                <a:solidFill>
                  <a:srgbClr val="FF00FF"/>
                </a:solidFill>
              </a:rPr>
              <a:t> </a:t>
            </a:r>
            <a:r>
              <a:rPr lang="en-US" sz="2800" b="1" dirty="0" err="1">
                <a:solidFill>
                  <a:srgbClr val="FF00FF"/>
                </a:solidFill>
              </a:rPr>
              <a:t>giảm</a:t>
            </a:r>
            <a:r>
              <a:rPr lang="en-US" sz="2800" b="1" dirty="0">
                <a:solidFill>
                  <a:srgbClr val="FF00FF"/>
                </a:solidFill>
              </a:rPr>
              <a:t> </a:t>
            </a:r>
            <a:r>
              <a:rPr lang="en-US" sz="2800" b="1" dirty="0" err="1">
                <a:solidFill>
                  <a:srgbClr val="FF00FF"/>
                </a:solidFill>
              </a:rPr>
              <a:t>thiểu</a:t>
            </a:r>
            <a:r>
              <a:rPr lang="en-US" sz="2800" b="1" dirty="0">
                <a:solidFill>
                  <a:srgbClr val="FF00FF"/>
                </a:solidFill>
              </a:rPr>
              <a:t> </a:t>
            </a:r>
            <a:r>
              <a:rPr lang="en-US" sz="2800" b="1" dirty="0" err="1">
                <a:solidFill>
                  <a:srgbClr val="FF00FF"/>
                </a:solidFill>
              </a:rPr>
              <a:t>biến</a:t>
            </a:r>
            <a:r>
              <a:rPr lang="en-US" sz="2800" b="1" dirty="0">
                <a:solidFill>
                  <a:srgbClr val="FF00FF"/>
                </a:solidFill>
              </a:rPr>
              <a:t> </a:t>
            </a:r>
            <a:r>
              <a:rPr lang="en-US" sz="2800" b="1" dirty="0" err="1">
                <a:solidFill>
                  <a:srgbClr val="FF00FF"/>
                </a:solidFill>
              </a:rPr>
              <a:t>đổi</a:t>
            </a:r>
            <a:r>
              <a:rPr lang="en-US" sz="2800" b="1" dirty="0">
                <a:solidFill>
                  <a:srgbClr val="FF00FF"/>
                </a:solidFill>
              </a:rPr>
              <a:t> </a:t>
            </a:r>
            <a:r>
              <a:rPr lang="en-US" sz="2800" b="1" dirty="0" err="1">
                <a:solidFill>
                  <a:srgbClr val="FF00FF"/>
                </a:solidFill>
              </a:rPr>
              <a:t>khí</a:t>
            </a:r>
            <a:r>
              <a:rPr lang="en-US" sz="2800" b="1" dirty="0">
                <a:solidFill>
                  <a:srgbClr val="FF00FF"/>
                </a:solidFill>
              </a:rPr>
              <a:t> </a:t>
            </a:r>
            <a:r>
              <a:rPr lang="en-US" sz="2800" b="1" dirty="0" err="1">
                <a:solidFill>
                  <a:srgbClr val="FF00FF"/>
                </a:solidFill>
              </a:rPr>
              <a:t>hậu</a:t>
            </a:r>
            <a:endParaRPr lang="en-US" sz="2800" b="1" dirty="0">
              <a:solidFill>
                <a:srgbClr val="FF00FF"/>
              </a:solidFill>
            </a:endParaRP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512730"/>
            <a:ext cx="9019958" cy="108373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400" b="1" dirty="0" err="1">
                <a:solidFill>
                  <a:srgbClr val="0070C0"/>
                </a:solidFill>
                <a:latin typeface="Arial" panose="020B0604020202020204" pitchFamily="34" charset="0"/>
                <a:cs typeface="Arial" panose="020B0604020202020204" pitchFamily="34" charset="0"/>
              </a:rPr>
              <a:t>Chuẩn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bị</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bài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mới</a:t>
            </a:r>
            <a:endParaRPr lang="en-US" sz="2400" b="1" dirty="0">
              <a:solidFill>
                <a:srgbClr val="0070C0"/>
              </a:solidFill>
              <a:latin typeface="Arial" panose="020B0604020202020204" pitchFamily="34" charset="0"/>
              <a:cs typeface="Arial" panose="020B0604020202020204" pitchFamily="34" charset="0"/>
            </a:endParaRPr>
          </a:p>
          <a:p>
            <a:r>
              <a:rPr lang="en-US" sz="2400" b="1" dirty="0" err="1">
                <a:solidFill>
                  <a:srgbClr val="0070C0"/>
                </a:solidFill>
                <a:latin typeface="Arial" panose="020B0604020202020204" pitchFamily="34" charset="0"/>
                <a:cs typeface="Arial" panose="020B0604020202020204" pitchFamily="34" charset="0"/>
              </a:rPr>
              <a:t>Chủ</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đề</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chung</a:t>
            </a:r>
            <a:r>
              <a:rPr lang="en-US" sz="2400" b="1" dirty="0">
                <a:solidFill>
                  <a:srgbClr val="0070C0"/>
                </a:solidFill>
                <a:latin typeface="Arial" panose="020B0604020202020204" pitchFamily="34" charset="0"/>
                <a:cs typeface="Arial" panose="020B0604020202020204" pitchFamily="34" charset="0"/>
              </a:rPr>
              <a:t> 1: </a:t>
            </a:r>
            <a:r>
              <a:rPr lang="en-US" sz="2400" b="1" dirty="0" err="1">
                <a:solidFill>
                  <a:srgbClr val="0070C0"/>
                </a:solidFill>
                <a:latin typeface="Arial" panose="020B0604020202020204" pitchFamily="34" charset="0"/>
                <a:cs typeface="Arial" panose="020B0604020202020204" pitchFamily="34" charset="0"/>
              </a:rPr>
              <a:t>Các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cuộc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đại</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phát</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kiến</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địa</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lí</a:t>
            </a:r>
            <a:endParaRPr lang="en-US" sz="2400" b="1" dirty="0">
              <a:solidFill>
                <a:srgbClr val="0070C0"/>
              </a:solidFill>
              <a:latin typeface="Arial" panose="020B0604020202020204" pitchFamily="34" charset="0"/>
              <a:cs typeface="Arial" panose="020B0604020202020204"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spTree>
    <p:extLst>
      <p:ext uri="{BB962C8B-B14F-4D97-AF65-F5344CB8AC3E}">
        <p14:creationId xmlns:p14="http://schemas.microsoft.com/office/powerpoint/2010/main" val="2137555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ABE527-1B62-4701-B66A-64EC7A45E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2" name="TextBox 11">
            <a:extLst>
              <a:ext uri="{FF2B5EF4-FFF2-40B4-BE49-F238E27FC236}">
                <a16:creationId xmlns:a16="http://schemas.microsoft.com/office/drawing/2014/main" id="{63B80742-E848-455C-A9A3-D81A58283BA9}"/>
              </a:ext>
            </a:extLst>
          </p:cNvPr>
          <p:cNvSpPr txBox="1"/>
          <p:nvPr/>
        </p:nvSpPr>
        <p:spPr>
          <a:xfrm>
            <a:off x="985233" y="1253404"/>
            <a:ext cx="10221533" cy="21755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sz="4800" b="1" dirty="0">
                <a:ln>
                  <a:solidFill>
                    <a:srgbClr val="FFC000"/>
                  </a:solidFill>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CẢM </a:t>
            </a:r>
            <a:r>
              <a:rPr lang="vi-VN" sz="4800" b="1" dirty="0">
                <a:ln>
                  <a:solidFill>
                    <a:srgbClr val="FFC000"/>
                  </a:solidFill>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Ơ</a:t>
            </a:r>
            <a:r>
              <a:rPr lang="en-US" sz="4800" b="1" dirty="0">
                <a:ln>
                  <a:solidFill>
                    <a:srgbClr val="FFC000"/>
                  </a:solidFill>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N CÁC EM </a:t>
            </a:r>
          </a:p>
          <a:p>
            <a:pPr algn="ctr">
              <a:lnSpc>
                <a:spcPct val="150000"/>
              </a:lnSpc>
            </a:pPr>
            <a:r>
              <a:rPr lang="en-US" sz="4800" b="1" dirty="0">
                <a:ln>
                  <a:solidFill>
                    <a:srgbClr val="FFC000"/>
                  </a:solidFill>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ĐÃ CHÚ Ý LẮNG NGHE!</a:t>
            </a:r>
          </a:p>
        </p:txBody>
      </p:sp>
    </p:spTree>
    <p:extLst>
      <p:ext uri="{BB962C8B-B14F-4D97-AF65-F5344CB8AC3E}">
        <p14:creationId xmlns:p14="http://schemas.microsoft.com/office/powerpoint/2010/main" val="2120865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9F2D206-344C-4316-BAAC-E352E3325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8595359"/>
          </a:xfrm>
          <a:prstGeom prst="rect">
            <a:avLst/>
          </a:prstGeom>
        </p:spPr>
      </p:pic>
      <p:sp>
        <p:nvSpPr>
          <p:cNvPr id="2" name="Title 1">
            <a:extLst>
              <a:ext uri="{FF2B5EF4-FFF2-40B4-BE49-F238E27FC236}">
                <a16:creationId xmlns:a16="http://schemas.microsoft.com/office/drawing/2014/main" id="{3047C087-F0C8-46B6-99D4-87D25F9CCB4C}"/>
              </a:ext>
            </a:extLst>
          </p:cNvPr>
          <p:cNvSpPr>
            <a:spLocks noGrp="1"/>
          </p:cNvSpPr>
          <p:nvPr>
            <p:ph type="ctrTitle"/>
          </p:nvPr>
        </p:nvSpPr>
        <p:spPr>
          <a:xfrm>
            <a:off x="1139483" y="123558"/>
            <a:ext cx="9913034" cy="917452"/>
          </a:xfrm>
        </p:spPr>
        <p:txBody>
          <a:bodyPr>
            <a:normAutofit/>
            <a:scene3d>
              <a:camera prst="orthographicFront"/>
              <a:lightRig rig="soft" dir="t">
                <a:rot lat="0" lon="0" rev="15600000"/>
              </a:lightRig>
            </a:scene3d>
            <a:sp3d extrusionH="57150" prstMaterial="softEdge">
              <a:bevelT w="25400" h="38100"/>
            </a:sp3d>
          </a:bodyPr>
          <a:lstStyle/>
          <a:p>
            <a:r>
              <a:rPr lang="en-US" sz="4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CH</a:t>
            </a:r>
            <a:r>
              <a:rPr lang="vi-VN" sz="4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Ư</a:t>
            </a:r>
            <a:r>
              <a:rPr lang="en-US" sz="4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ƠNG 6: CHÂU NAM CỰC</a:t>
            </a:r>
          </a:p>
        </p:txBody>
      </p:sp>
      <p:sp>
        <p:nvSpPr>
          <p:cNvPr id="3" name="Subtitle 2">
            <a:extLst>
              <a:ext uri="{FF2B5EF4-FFF2-40B4-BE49-F238E27FC236}">
                <a16:creationId xmlns:a16="http://schemas.microsoft.com/office/drawing/2014/main" id="{B513057B-4E50-4057-ABEF-FE06B5522DE8}"/>
              </a:ext>
            </a:extLst>
          </p:cNvPr>
          <p:cNvSpPr>
            <a:spLocks noGrp="1"/>
          </p:cNvSpPr>
          <p:nvPr>
            <p:ph type="subTitle" idx="1"/>
          </p:nvPr>
        </p:nvSpPr>
        <p:spPr>
          <a:xfrm>
            <a:off x="0" y="1491176"/>
            <a:ext cx="12192000" cy="1322362"/>
          </a:xfrm>
          <a:solidFill>
            <a:srgbClr val="FFFF00"/>
          </a:solidFill>
          <a:effectLst>
            <a:glow rad="139700">
              <a:schemeClr val="accent5">
                <a:satMod val="175000"/>
                <a:alpha val="40000"/>
              </a:schemeClr>
            </a:glow>
            <a:outerShdw blurRad="57150" dist="19050" dir="5400000" algn="ctr" rotWithShape="0">
              <a:srgbClr val="000000">
                <a:alpha val="63000"/>
              </a:srgbClr>
            </a:outerShdw>
          </a:effectLst>
        </p:spPr>
        <p:style>
          <a:lnRef idx="0">
            <a:schemeClr val="accent4"/>
          </a:lnRef>
          <a:fillRef idx="3">
            <a:schemeClr val="accent4"/>
          </a:fillRef>
          <a:effectRef idx="3">
            <a:schemeClr val="accent4"/>
          </a:effectRef>
          <a:fontRef idx="minor">
            <a:schemeClr val="lt1"/>
          </a:fontRef>
        </p:style>
        <p:txBody>
          <a:bodyPr>
            <a:noAutofit/>
            <a:scene3d>
              <a:camera prst="orthographicFront"/>
              <a:lightRig rig="soft" dir="t">
                <a:rot lat="0" lon="0" rev="15600000"/>
              </a:lightRig>
            </a:scene3d>
            <a:sp3d extrusionH="57150" prstMaterial="softEdge">
              <a:bevelT w="25400" h="38100"/>
            </a:sp3d>
          </a:bodyPr>
          <a:lstStyle/>
          <a:p>
            <a:pPr lvl="1"/>
            <a:r>
              <a:rPr lang="en-US" sz="4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4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04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0" name="Subtitle 9">
            <a:extLst>
              <a:ext uri="{FF2B5EF4-FFF2-40B4-BE49-F238E27FC236}">
                <a16:creationId xmlns:a16="http://schemas.microsoft.com/office/drawing/2014/main" id="{2898C5B7-9613-427F-AAD4-772F9E344EE7}"/>
              </a:ext>
            </a:extLst>
          </p:cNvPr>
          <p:cNvSpPr>
            <a:spLocks noGrp="1"/>
          </p:cNvSpPr>
          <p:nvPr>
            <p:ph type="subTitle" idx="1"/>
          </p:nvPr>
        </p:nvSpPr>
        <p:spPr>
          <a:xfrm>
            <a:off x="450165" y="956603"/>
            <a:ext cx="11296357" cy="5106571"/>
          </a:xfrm>
        </p:spPr>
        <p:txBody>
          <a:bodyPr/>
          <a:lstStyle/>
          <a:p>
            <a:pPr algn="l">
              <a:lnSpc>
                <a:spcPct val="150000"/>
              </a:lnSpc>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Kịch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châu</a:t>
            </a:r>
            <a:r>
              <a:rPr lang="en-US" sz="3200" b="1" dirty="0">
                <a:solidFill>
                  <a:srgbClr val="FF0000"/>
                </a:solidFill>
                <a:latin typeface="Times New Roman" panose="02020603050405020304" pitchFamily="18" charset="0"/>
                <a:cs typeface="Times New Roman" panose="02020603050405020304" pitchFamily="18" charset="0"/>
              </a:rPr>
              <a:t> Nam </a:t>
            </a:r>
            <a:r>
              <a:rPr lang="en-US" sz="3200" b="1" dirty="0" err="1">
                <a:solidFill>
                  <a:srgbClr val="FF0000"/>
                </a:solidFill>
                <a:latin typeface="Times New Roman" panose="02020603050405020304" pitchFamily="18" charset="0"/>
                <a:cs typeface="Times New Roman" panose="02020603050405020304" pitchFamily="18" charset="0"/>
              </a:rPr>
              <a:t>Cực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hậu</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638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0" name="Subtitle 9">
            <a:extLst>
              <a:ext uri="{FF2B5EF4-FFF2-40B4-BE49-F238E27FC236}">
                <a16:creationId xmlns:a16="http://schemas.microsoft.com/office/drawing/2014/main" id="{2898C5B7-9613-427F-AAD4-772F9E344EE7}"/>
              </a:ext>
            </a:extLst>
          </p:cNvPr>
          <p:cNvSpPr>
            <a:spLocks noGrp="1"/>
          </p:cNvSpPr>
          <p:nvPr>
            <p:ph type="subTitle" idx="1"/>
          </p:nvPr>
        </p:nvSpPr>
        <p:spPr>
          <a:xfrm>
            <a:off x="211015" y="1266094"/>
            <a:ext cx="4783016" cy="5106571"/>
          </a:xfrm>
        </p:spPr>
        <p:txBody>
          <a:bodyPr>
            <a:normAutofit fontScale="85000" lnSpcReduction="10000"/>
          </a:bodyPr>
          <a:lstStyle/>
          <a:p>
            <a:pPr>
              <a:lnSpc>
                <a:spcPct val="120000"/>
              </a:lnSpc>
            </a:pPr>
            <a:r>
              <a:rPr lang="nl-NL" sz="2800" i="1" dirty="0">
                <a:solidFill>
                  <a:schemeClr val="accent1">
                    <a:lumMod val="50000"/>
                  </a:schemeClr>
                </a:solidFill>
                <a:latin typeface="Times New Roman" panose="02020603050405020304" pitchFamily="18" charset="0"/>
                <a:cs typeface="Times New Roman" panose="02020603050405020304" pitchFamily="18" charset="0"/>
              </a:rPr>
              <a:t>Dựa vào thông tin trong bài và hình bên, hãy:</a:t>
            </a:r>
            <a:endParaRPr lang="en-US" sz="2800" i="1"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Cho biết kịch bản biến đổi khí hậu toàn cầu.</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 Ảnh hưởng của biến đổi khí hậu đến lớp băng ở châu Nam Cực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 Nêu sự thay đổi thiên nhiên châu Nam Cực khi có biến đổi khí hậu toàn cầu. </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3004B62-B703-4901-8BF6-3BF5861C561C}"/>
              </a:ext>
            </a:extLst>
          </p:cNvPr>
          <p:cNvPicPr>
            <a:picLocks noChangeAspect="1"/>
          </p:cNvPicPr>
          <p:nvPr/>
        </p:nvPicPr>
        <p:blipFill>
          <a:blip r:embed="rId3"/>
          <a:stretch>
            <a:fillRect/>
          </a:stretch>
        </p:blipFill>
        <p:spPr>
          <a:xfrm>
            <a:off x="4994031" y="1917353"/>
            <a:ext cx="6929120" cy="3804052"/>
          </a:xfrm>
          <a:prstGeom prst="rect">
            <a:avLst/>
          </a:prstGeom>
        </p:spPr>
      </p:pic>
    </p:spTree>
    <p:extLst>
      <p:ext uri="{BB962C8B-B14F-4D97-AF65-F5344CB8AC3E}">
        <p14:creationId xmlns:p14="http://schemas.microsoft.com/office/powerpoint/2010/main" val="2189506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3004B62-B703-4901-8BF6-3BF5861C561C}"/>
              </a:ext>
            </a:extLst>
          </p:cNvPr>
          <p:cNvPicPr>
            <a:picLocks noChangeAspect="1"/>
          </p:cNvPicPr>
          <p:nvPr/>
        </p:nvPicPr>
        <p:blipFill>
          <a:blip r:embed="rId3"/>
          <a:stretch>
            <a:fillRect/>
          </a:stretch>
        </p:blipFill>
        <p:spPr>
          <a:xfrm>
            <a:off x="5074133" y="2109157"/>
            <a:ext cx="6929120" cy="3804052"/>
          </a:xfrm>
          <a:prstGeom prst="rect">
            <a:avLst/>
          </a:prstGeom>
        </p:spPr>
      </p:pic>
      <p:sp>
        <p:nvSpPr>
          <p:cNvPr id="5" name="TextBox 4">
            <a:extLst>
              <a:ext uri="{FF2B5EF4-FFF2-40B4-BE49-F238E27FC236}">
                <a16:creationId xmlns:a16="http://schemas.microsoft.com/office/drawing/2014/main" id="{D29A0861-2DE3-4549-9E75-AB9CE8101337}"/>
              </a:ext>
            </a:extLst>
          </p:cNvPr>
          <p:cNvSpPr txBox="1"/>
          <p:nvPr/>
        </p:nvSpPr>
        <p:spPr>
          <a:xfrm>
            <a:off x="7263685" y="1379694"/>
            <a:ext cx="4584878" cy="5262979"/>
          </a:xfrm>
          <a:prstGeom prst="rect">
            <a:avLst/>
          </a:prstGeom>
          <a:noFill/>
        </p:spPr>
        <p:txBody>
          <a:bodyPr wrap="square" rtlCol="0">
            <a:spAutoFit/>
          </a:bodyPr>
          <a:lstStyle/>
          <a:p>
            <a:pPr algn="just">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Theo kịch bản biến đổi khí hậu toàn cầu, trong thế kỉ XXI, nhiệt độ trung bình toàn cầu vào cuối thế kỉ XXI tăng 1,1</a:t>
            </a:r>
            <a:r>
              <a:rPr lang="nl-NL" sz="2800" baseline="30000" dirty="0">
                <a:solidFill>
                  <a:schemeClr val="accent1">
                    <a:lumMod val="50000"/>
                  </a:schemeClr>
                </a:solidFill>
                <a:latin typeface="Times New Roman" panose="02020603050405020304" pitchFamily="18" charset="0"/>
                <a:cs typeface="Times New Roman" panose="02020603050405020304" pitchFamily="18" charset="0"/>
              </a:rPr>
              <a:t>0</a:t>
            </a:r>
            <a:r>
              <a:rPr lang="nl-NL" sz="2800" dirty="0">
                <a:solidFill>
                  <a:schemeClr val="accent1">
                    <a:lumMod val="50000"/>
                  </a:schemeClr>
                </a:solidFill>
                <a:latin typeface="Times New Roman" panose="02020603050405020304" pitchFamily="18" charset="0"/>
                <a:cs typeface="Times New Roman" panose="02020603050405020304" pitchFamily="18" charset="0"/>
              </a:rPr>
              <a:t>C – 2,6</a:t>
            </a:r>
            <a:r>
              <a:rPr lang="nl-NL" sz="2800" baseline="30000" dirty="0">
                <a:solidFill>
                  <a:schemeClr val="accent1">
                    <a:lumMod val="50000"/>
                  </a:schemeClr>
                </a:solidFill>
                <a:latin typeface="Times New Roman" panose="02020603050405020304" pitchFamily="18" charset="0"/>
                <a:cs typeface="Times New Roman" panose="02020603050405020304" pitchFamily="18" charset="0"/>
              </a:rPr>
              <a:t>0</a:t>
            </a:r>
            <a:r>
              <a:rPr lang="nl-NL" sz="2800" dirty="0">
                <a:solidFill>
                  <a:schemeClr val="accent1">
                    <a:lumMod val="50000"/>
                  </a:schemeClr>
                </a:solidFill>
                <a:latin typeface="Times New Roman" panose="02020603050405020304" pitchFamily="18" charset="0"/>
                <a:cs typeface="Times New Roman" panose="02020603050405020304" pitchFamily="18" charset="0"/>
              </a:rPr>
              <a:t>C (dao động đến 2,6</a:t>
            </a:r>
            <a:r>
              <a:rPr lang="nl-NL" sz="2800" baseline="30000" dirty="0">
                <a:solidFill>
                  <a:schemeClr val="accent1">
                    <a:lumMod val="50000"/>
                  </a:schemeClr>
                </a:solidFill>
                <a:latin typeface="Times New Roman" panose="02020603050405020304" pitchFamily="18" charset="0"/>
                <a:cs typeface="Times New Roman" panose="02020603050405020304" pitchFamily="18" charset="0"/>
              </a:rPr>
              <a:t>0</a:t>
            </a:r>
            <a:r>
              <a:rPr lang="nl-NL" sz="2800" dirty="0">
                <a:solidFill>
                  <a:schemeClr val="accent1">
                    <a:lumMod val="50000"/>
                  </a:schemeClr>
                </a:solidFill>
                <a:latin typeface="Times New Roman" panose="02020603050405020304" pitchFamily="18" charset="0"/>
                <a:cs typeface="Times New Roman" panose="02020603050405020304" pitchFamily="18" charset="0"/>
              </a:rPr>
              <a:t>C – 4,8</a:t>
            </a:r>
            <a:r>
              <a:rPr lang="nl-NL" sz="2800" baseline="30000" dirty="0">
                <a:solidFill>
                  <a:schemeClr val="accent1">
                    <a:lumMod val="50000"/>
                  </a:schemeClr>
                </a:solidFill>
                <a:latin typeface="Times New Roman" panose="02020603050405020304" pitchFamily="18" charset="0"/>
                <a:cs typeface="Times New Roman" panose="02020603050405020304" pitchFamily="18" charset="0"/>
              </a:rPr>
              <a:t>0</a:t>
            </a:r>
            <a:r>
              <a:rPr lang="nl-NL" sz="2800" dirty="0">
                <a:solidFill>
                  <a:schemeClr val="accent1">
                    <a:lumMod val="50000"/>
                  </a:schemeClr>
                </a:solidFill>
                <a:latin typeface="Times New Roman" panose="02020603050405020304" pitchFamily="18" charset="0"/>
                <a:cs typeface="Times New Roman" panose="02020603050405020304" pitchFamily="18" charset="0"/>
              </a:rPr>
              <a:t>C) so với trung bình giai đoạn 1986 – 2005. Mực nước biển toàn cầu tiếp tục tăng, lượng mưa và các hiện tượng thời tiết cực đoan cũng gia tăng</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800" dirty="0"/>
          </a:p>
        </p:txBody>
      </p:sp>
    </p:spTree>
    <p:extLst>
      <p:ext uri="{BB962C8B-B14F-4D97-AF65-F5344CB8AC3E}">
        <p14:creationId xmlns:p14="http://schemas.microsoft.com/office/powerpoint/2010/main" val="39649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8.33333E-7 4.81481E-6 L -0.39375 -0.06689 " pathEditMode="relative" rAng="0" ptsTypes="AA">
                                      <p:cBhvr>
                                        <p:cTn id="6" dur="2000" fill="hold"/>
                                        <p:tgtEl>
                                          <p:spTgt spid="2"/>
                                        </p:tgtEl>
                                        <p:attrNameLst>
                                          <p:attrName>ppt_x</p:attrName>
                                          <p:attrName>ppt_y</p:attrName>
                                        </p:attrNameLst>
                                      </p:cBhvr>
                                      <p:rCtr x="-20273" y="-4931"/>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3E9BD34-9865-42AB-98AD-FF4A87C1C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874" y="1300766"/>
            <a:ext cx="6622986" cy="4920816"/>
          </a:xfrm>
          <a:prstGeom prst="rect">
            <a:avLst/>
          </a:prstGeom>
        </p:spPr>
      </p:pic>
      <p:sp>
        <p:nvSpPr>
          <p:cNvPr id="6" name="Speech Bubble: Rectangle with Corners Rounded 5">
            <a:extLst>
              <a:ext uri="{FF2B5EF4-FFF2-40B4-BE49-F238E27FC236}">
                <a16:creationId xmlns:a16="http://schemas.microsoft.com/office/drawing/2014/main" id="{4963FDB1-4867-473A-9F3E-2D17CB3BB5C6}"/>
              </a:ext>
            </a:extLst>
          </p:cNvPr>
          <p:cNvSpPr/>
          <p:nvPr/>
        </p:nvSpPr>
        <p:spPr>
          <a:xfrm>
            <a:off x="669701" y="1545465"/>
            <a:ext cx="4159876" cy="3322749"/>
          </a:xfrm>
          <a:prstGeom prst="wedgeRoundRectCallout">
            <a:avLst>
              <a:gd name="adj1" fmla="val 115700"/>
              <a:gd name="adj2" fmla="val 38469"/>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indent="-457200" algn="just">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Nhiệt độ Trái Đất tăng lên dẫn đến lớp băng ở Nam Cực tan chảy ngày càng nhiều hơn</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72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99ABA97-B61D-4660-9C13-CDDD4F2CA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74"/>
            <a:ext cx="5203066" cy="2926725"/>
          </a:xfrm>
          <a:prstGeom prst="rect">
            <a:avLst/>
          </a:prstGeom>
        </p:spPr>
      </p:pic>
      <p:pic>
        <p:nvPicPr>
          <p:cNvPr id="7" name="Picture 6">
            <a:extLst>
              <a:ext uri="{FF2B5EF4-FFF2-40B4-BE49-F238E27FC236}">
                <a16:creationId xmlns:a16="http://schemas.microsoft.com/office/drawing/2014/main" id="{680C9413-88E1-4462-B4A4-B4132699A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6602"/>
            <a:ext cx="5203066" cy="3011997"/>
          </a:xfrm>
          <a:prstGeom prst="rect">
            <a:avLst/>
          </a:prstGeom>
        </p:spPr>
      </p:pic>
      <p:sp>
        <p:nvSpPr>
          <p:cNvPr id="6" name="Speech Bubble: Rectangle with Corners Rounded 5">
            <a:extLst>
              <a:ext uri="{FF2B5EF4-FFF2-40B4-BE49-F238E27FC236}">
                <a16:creationId xmlns:a16="http://schemas.microsoft.com/office/drawing/2014/main" id="{4963FDB1-4867-473A-9F3E-2D17CB3BB5C6}"/>
              </a:ext>
            </a:extLst>
          </p:cNvPr>
          <p:cNvSpPr/>
          <p:nvPr/>
        </p:nvSpPr>
        <p:spPr>
          <a:xfrm>
            <a:off x="6096000" y="2279561"/>
            <a:ext cx="5550795" cy="3618964"/>
          </a:xfrm>
          <a:prstGeom prst="wedgeRoundRectCallout">
            <a:avLst>
              <a:gd name="adj1" fmla="val -120301"/>
              <a:gd name="adj2" fmla="val -3324"/>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Băng tan làm thu hẹp địa bàn sinh sống của chim cánh cụt, làm suy giảm số lượng loài chim này ở Nam Cực. </a:t>
            </a:r>
          </a:p>
          <a:p>
            <a:pPr>
              <a:buFont typeface="Wingdings" panose="05000000000000000000" pitchFamily="2" charset="2"/>
              <a:buChar char="Ø"/>
            </a:pPr>
            <a:r>
              <a:rPr lang="nl-NL" sz="2800" dirty="0">
                <a:solidFill>
                  <a:schemeClr val="accent1">
                    <a:lumMod val="50000"/>
                  </a:schemeClr>
                </a:solidFill>
                <a:latin typeface="Times New Roman" panose="02020603050405020304" pitchFamily="18" charset="0"/>
                <a:cs typeface="Times New Roman" panose="02020603050405020304" pitchFamily="18" charset="0"/>
              </a:rPr>
              <a:t>Các loại tảo, rêu, địa y phát triển dẫn đến cảnh quan thay đổi.</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930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2E29215-189C-47C0-BA99-F471204A4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73" y="2673439"/>
            <a:ext cx="5387667" cy="5387667"/>
          </a:xfrm>
          <a:prstGeom prst="rect">
            <a:avLst/>
          </a:prstGeom>
        </p:spPr>
      </p:pic>
      <p:sp>
        <p:nvSpPr>
          <p:cNvPr id="9" name="Thought Bubble: Cloud 8">
            <a:extLst>
              <a:ext uri="{FF2B5EF4-FFF2-40B4-BE49-F238E27FC236}">
                <a16:creationId xmlns:a16="http://schemas.microsoft.com/office/drawing/2014/main" id="{181F962D-5827-4E08-A4E5-4808282E2A38}"/>
              </a:ext>
            </a:extLst>
          </p:cNvPr>
          <p:cNvSpPr/>
          <p:nvPr/>
        </p:nvSpPr>
        <p:spPr>
          <a:xfrm>
            <a:off x="2962141" y="1102648"/>
            <a:ext cx="8113690" cy="2168586"/>
          </a:xfrm>
          <a:prstGeom prst="cloudCallout">
            <a:avLst>
              <a:gd name="adj1" fmla="val -55754"/>
              <a:gd name="adj2" fmla="val 8744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Thảo</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luận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nhóm</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ra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nguyên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biến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đổi</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khí</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hậu</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toàn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0" name="Arrow: Right 9">
            <a:extLst>
              <a:ext uri="{FF2B5EF4-FFF2-40B4-BE49-F238E27FC236}">
                <a16:creationId xmlns:a16="http://schemas.microsoft.com/office/drawing/2014/main" id="{09FAC3FE-910C-4EFD-B7EC-9F7C926ECA03}"/>
              </a:ext>
            </a:extLst>
          </p:cNvPr>
          <p:cNvSpPr/>
          <p:nvPr/>
        </p:nvSpPr>
        <p:spPr>
          <a:xfrm>
            <a:off x="3940936" y="4018209"/>
            <a:ext cx="631064" cy="347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F42618-3A29-4242-9D1F-F392D591BF4D}"/>
              </a:ext>
            </a:extLst>
          </p:cNvPr>
          <p:cNvSpPr txBox="1"/>
          <p:nvPr/>
        </p:nvSpPr>
        <p:spPr>
          <a:xfrm>
            <a:off x="4765183" y="3391521"/>
            <a:ext cx="7186411" cy="3108543"/>
          </a:xfrm>
          <a:prstGeom prst="rect">
            <a:avLst/>
          </a:prstGeom>
          <a:noFill/>
        </p:spPr>
        <p:txBody>
          <a:bodyPr wrap="square" rtlCol="0">
            <a:spAutoFit/>
          </a:bodyPr>
          <a:lstStyle/>
          <a:p>
            <a:pPr lvl="0"/>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a:p>
            <a:r>
              <a:rPr lang="en-US" sz="2800" dirty="0" err="1">
                <a:solidFill>
                  <a:schemeClr val="accent1">
                    <a:lumMod val="50000"/>
                  </a:schemeClr>
                </a:solidFill>
                <a:latin typeface="Times New Roman" panose="02020603050405020304" pitchFamily="18" charset="0"/>
                <a:cs typeface="Times New Roman" panose="02020603050405020304" pitchFamily="18" charset="0"/>
              </a:rPr>
              <a:t>Bên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xạ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nhau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Mặt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Trời</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r>
              <a:rPr lang="en-US" sz="2800" dirty="0" err="1">
                <a:solidFill>
                  <a:schemeClr val="accent1">
                    <a:lumMod val="50000"/>
                  </a:schemeClr>
                </a:solidFill>
                <a:latin typeface="Times New Roman" panose="02020603050405020304" pitchFamily="18" charset="0"/>
                <a:cs typeface="Times New Roman" panose="02020603050405020304" pitchFamily="18" charset="0"/>
              </a:rPr>
              <a:t>Bên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nghiêng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quỹ</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gian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Trái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quay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quanh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Mặt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quay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quanh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trục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Trái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dòng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hải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lưu</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A831CC2-F573-4582-8D97-2639C232868D}"/>
              </a:ext>
            </a:extLst>
          </p:cNvPr>
          <p:cNvSpPr/>
          <p:nvPr/>
        </p:nvSpPr>
        <p:spPr>
          <a:xfrm>
            <a:off x="4636394" y="3306492"/>
            <a:ext cx="7315200" cy="31935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r>
              <a:rPr lang="en-US" sz="2800"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khai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hợp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đặc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biệt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khai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thạch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như</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như</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rừng</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905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0509-C2AA-43A3-B45E-354480A7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05"/>
            <a:ext cx="12192000" cy="1015708"/>
          </a:xfrm>
          <a:prstGeom prst="rect">
            <a:avLst/>
          </a:prstGeom>
        </p:spPr>
      </p:pic>
      <p:sp>
        <p:nvSpPr>
          <p:cNvPr id="11" name="Rectangle 10">
            <a:extLst>
              <a:ext uri="{FF2B5EF4-FFF2-40B4-BE49-F238E27FC236}">
                <a16:creationId xmlns:a16="http://schemas.microsoft.com/office/drawing/2014/main" id="{E932FD4B-E8DC-49DE-97E3-6E81A1014077}"/>
              </a:ext>
            </a:extLst>
          </p:cNvPr>
          <p:cNvSpPr/>
          <p:nvPr/>
        </p:nvSpPr>
        <p:spPr>
          <a:xfrm>
            <a:off x="0" y="86940"/>
            <a:ext cx="12192000" cy="707886"/>
          </a:xfrm>
          <a:prstGeom prst="rect">
            <a:avLst/>
          </a:prstGeom>
        </p:spPr>
        <p:txBody>
          <a:bodyPr wrap="square">
            <a:spAutoFit/>
          </a:bodyPr>
          <a:lstStyle/>
          <a:p>
            <a:pPr lvl="1" algn="ct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23: THIÊN NHIÊN CHÂU NAM CỰC (TT)</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026" name="Picture 2" descr="Biến đổi khí hậu và những hậu quả khó lường">
            <a:extLst>
              <a:ext uri="{FF2B5EF4-FFF2-40B4-BE49-F238E27FC236}">
                <a16:creationId xmlns:a16="http://schemas.microsoft.com/office/drawing/2014/main" id="{5A08BFD1-6292-4ED0-BA91-A5C02B252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6" y="1063154"/>
            <a:ext cx="4264979" cy="2326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87B950-7BBC-4788-8496-81BAE863F29B}"/>
              </a:ext>
            </a:extLst>
          </p:cNvPr>
          <p:cNvSpPr txBox="1"/>
          <p:nvPr/>
        </p:nvSpPr>
        <p:spPr>
          <a:xfrm>
            <a:off x="4702459" y="1457633"/>
            <a:ext cx="5341244" cy="830997"/>
          </a:xfrm>
          <a:prstGeom prst="rect">
            <a:avLst/>
          </a:prstGeom>
          <a:noFill/>
        </p:spPr>
        <p:txBody>
          <a:bodyPr wrap="square" rtlCol="0">
            <a:spAutoFit/>
          </a:bodyPr>
          <a:lstStyle/>
          <a:p>
            <a:pPr algn="ctr"/>
            <a:r>
              <a:rPr lang="en-US" sz="2400" dirty="0" err="1">
                <a:solidFill>
                  <a:schemeClr val="accent1">
                    <a:lumMod val="50000"/>
                  </a:schemeClr>
                </a:solidFill>
                <a:latin typeface="Times New Roman" panose="02020603050405020304" pitchFamily="18" charset="0"/>
                <a:cs typeface="Times New Roman" panose="02020603050405020304" pitchFamily="18" charset="0"/>
              </a:rPr>
              <a:t>Sử</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liệu</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hóa</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thạch</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thải</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khí</a:t>
            </a:r>
            <a:r>
              <a:rPr lang="en-US" sz="2400" dirty="0">
                <a:solidFill>
                  <a:schemeClr val="accent1">
                    <a:lumMod val="50000"/>
                  </a:schemeClr>
                </a:solidFill>
                <a:latin typeface="Times New Roman" panose="02020603050405020304" pitchFamily="18" charset="0"/>
                <a:cs typeface="Times New Roman" panose="02020603050405020304" pitchFamily="18" charset="0"/>
              </a:rPr>
              <a:t> ra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môi</a:t>
            </a:r>
            <a:r>
              <a:rPr lang="en-US" sz="2400" dirty="0">
                <a:solidFill>
                  <a:schemeClr val="accent1">
                    <a:lumMod val="50000"/>
                  </a:schemeClr>
                </a:solidFill>
                <a:latin typeface="Times New Roman" panose="02020603050405020304" pitchFamily="18" charset="0"/>
                <a:cs typeface="Times New Roman" panose="02020603050405020304" pitchFamily="18" charset="0"/>
              </a:rPr>
              <a:t> tr</a:t>
            </a:r>
            <a:r>
              <a:rPr lang="vi-VN" sz="2400" dirty="0">
                <a:solidFill>
                  <a:schemeClr val="accent1">
                    <a:lumMod val="50000"/>
                  </a:schemeClr>
                </a:solidFill>
                <a:latin typeface="Times New Roman" panose="02020603050405020304" pitchFamily="18" charset="0"/>
                <a:cs typeface="Times New Roman" panose="02020603050405020304" pitchFamily="18" charset="0"/>
              </a:rPr>
              <a:t>ư</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ờng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8" name="Picture 4" descr="Nạn chặt phá rừng góp phần làm biến đổi khí hậu">
            <a:extLst>
              <a:ext uri="{FF2B5EF4-FFF2-40B4-BE49-F238E27FC236}">
                <a16:creationId xmlns:a16="http://schemas.microsoft.com/office/drawing/2014/main" id="{76501945-0D6E-4E06-8BA6-B5F927504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201" y="2683109"/>
            <a:ext cx="4133113" cy="23263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5D320F1-1E42-4327-A20F-25AB0DE3E6BB}"/>
              </a:ext>
            </a:extLst>
          </p:cNvPr>
          <p:cNvSpPr txBox="1"/>
          <p:nvPr/>
        </p:nvSpPr>
        <p:spPr>
          <a:xfrm>
            <a:off x="5923578" y="3086121"/>
            <a:ext cx="5050862" cy="461665"/>
          </a:xfrm>
          <a:prstGeom prst="rect">
            <a:avLst/>
          </a:prstGeom>
          <a:noFill/>
        </p:spPr>
        <p:txBody>
          <a:bodyPr wrap="square" rtlCol="0">
            <a:spAutoFit/>
          </a:bodyPr>
          <a:lstStyle/>
          <a:p>
            <a:pPr algn="ctr"/>
            <a:r>
              <a:rPr lang="en-US" sz="2400" dirty="0" err="1">
                <a:solidFill>
                  <a:schemeClr val="accent1">
                    <a:lumMod val="50000"/>
                  </a:schemeClr>
                </a:solidFill>
                <a:latin typeface="Times New Roman" panose="02020603050405020304" pitchFamily="18" charset="0"/>
                <a:cs typeface="Times New Roman" panose="02020603050405020304" pitchFamily="18" charset="0"/>
              </a:rPr>
              <a:t>Khai</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thác</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rừng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bừa</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bãi</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0" name="Picture 6" descr="Ô nhiễm không khí từ phương tiện giao thông – (Bài 2): Tác động đối với sức  khỏe và môi trường">
            <a:extLst>
              <a:ext uri="{FF2B5EF4-FFF2-40B4-BE49-F238E27FC236}">
                <a16:creationId xmlns:a16="http://schemas.microsoft.com/office/drawing/2014/main" id="{621BB8D4-E2BB-462E-B0C5-D27AFFEBD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718" y="3975858"/>
            <a:ext cx="4525985" cy="27852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172CFB-137B-4393-B0B5-7F7BA2E8A8E0}"/>
              </a:ext>
            </a:extLst>
          </p:cNvPr>
          <p:cNvSpPr txBox="1"/>
          <p:nvPr/>
        </p:nvSpPr>
        <p:spPr>
          <a:xfrm>
            <a:off x="195770" y="5724795"/>
            <a:ext cx="5050862" cy="830997"/>
          </a:xfrm>
          <a:prstGeom prst="rect">
            <a:avLst/>
          </a:prstGeom>
          <a:noFill/>
        </p:spPr>
        <p:txBody>
          <a:bodyPr wrap="square" rtlCol="0">
            <a:spAutoFit/>
          </a:bodyPr>
          <a:lstStyle/>
          <a:p>
            <a:pPr algn="ctr"/>
            <a:r>
              <a:rPr lang="en-US" sz="2400" dirty="0">
                <a:solidFill>
                  <a:schemeClr val="accent1">
                    <a:lumMod val="50000"/>
                  </a:schemeClr>
                </a:solidFill>
                <a:latin typeface="Times New Roman" panose="02020603050405020304" pitchFamily="18" charset="0"/>
                <a:cs typeface="Times New Roman" panose="02020603050405020304" pitchFamily="18" charset="0"/>
              </a:rPr>
              <a:t>Ph</a:t>
            </a:r>
            <a:r>
              <a:rPr lang="vi-VN" sz="2400" dirty="0">
                <a:solidFill>
                  <a:schemeClr val="accent1">
                    <a:lumMod val="50000"/>
                  </a:schemeClr>
                </a:solidFill>
                <a:latin typeface="Times New Roman" panose="02020603050405020304" pitchFamily="18" charset="0"/>
                <a:cs typeface="Times New Roman" panose="02020603050405020304" pitchFamily="18" charset="0"/>
              </a:rPr>
              <a:t>ư</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ơng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tiện</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giao</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gây</a:t>
            </a:r>
            <a:r>
              <a:rPr lang="en-US" sz="2400" dirty="0">
                <a:solidFill>
                  <a:schemeClr val="accent1">
                    <a:lumMod val="50000"/>
                  </a:schemeClr>
                </a:solidFill>
                <a:latin typeface="Times New Roman" panose="02020603050405020304" pitchFamily="18" charset="0"/>
                <a:cs typeface="Times New Roman" panose="02020603050405020304" pitchFamily="18" charset="0"/>
              </a:rPr>
              <a:t> ô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nhiễm</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khí</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154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arn(inVertical)">
                                      <p:cBhvr>
                                        <p:cTn id="23" dur="500"/>
                                        <p:tgtEl>
                                          <p:spTgt spid="10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1311</Words>
  <Application>Microsoft Office PowerPoint</Application>
  <PresentationFormat>Widescreen</PresentationFormat>
  <Paragraphs>86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CHƯƠNG 6: CHÂU NAM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2024-04-13T12:49:17Z</dcterms:created>
  <dcterms:modified xsi:type="dcterms:W3CDTF">2024-04-14T10:45:39Z</dcterms:modified>
</cp:coreProperties>
</file>