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57" r:id="rId3"/>
    <p:sldId id="256" r:id="rId4"/>
    <p:sldId id="282" r:id="rId5"/>
    <p:sldId id="258" r:id="rId6"/>
    <p:sldId id="263" r:id="rId7"/>
    <p:sldId id="270" r:id="rId8"/>
    <p:sldId id="271" r:id="rId9"/>
    <p:sldId id="267" r:id="rId10"/>
    <p:sldId id="261" r:id="rId11"/>
    <p:sldId id="273" r:id="rId12"/>
    <p:sldId id="275" r:id="rId13"/>
    <p:sldId id="276" r:id="rId14"/>
    <p:sldId id="277" r:id="rId15"/>
    <p:sldId id="278" r:id="rId16"/>
    <p:sldId id="279" r:id="rId17"/>
    <p:sldId id="268" r:id="rId18"/>
    <p:sldId id="259" r:id="rId19"/>
    <p:sldId id="280" r:id="rId20"/>
    <p:sldId id="260" r:id="rId21"/>
    <p:sldId id="281" r:id="rId22"/>
    <p:sldId id="283" r:id="rId23"/>
    <p:sldId id="266"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SimSun" panose="02010600030101010101" pitchFamily="2" charset="-122"/>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10.svg"/><Relationship Id="rId7" Type="http://schemas.openxmlformats.org/officeDocument/2006/relationships/image" Target="../media/image2.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3.svg"/><Relationship Id="rId7"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3.svg"/><Relationship Id="rId7"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3.svg"/><Relationship Id="rId7"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19.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19.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21.sv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0.sv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5.sv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10" Type="http://schemas.openxmlformats.org/officeDocument/2006/relationships/image" Target="../media/image17.svg"/><Relationship Id="rId4" Type="http://schemas.openxmlformats.org/officeDocument/2006/relationships/image" Target="../media/image21.pn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5.sv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10" Type="http://schemas.openxmlformats.org/officeDocument/2006/relationships/image" Target="../media/image17.svg"/><Relationship Id="rId4" Type="http://schemas.openxmlformats.org/officeDocument/2006/relationships/image" Target="../media/image21.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5.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6.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31.sv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29.sv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8.png"/><Relationship Id="rId5" Type="http://schemas.openxmlformats.org/officeDocument/2006/relationships/image" Target="../media/image4.sv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12" Type="http://schemas.openxmlformats.org/officeDocument/2006/relationships/image" Target="../media/image17.png"/><Relationship Id="rId7" Type="http://schemas.openxmlformats.org/officeDocument/2006/relationships/image" Target="../media/image2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31.sv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10.svg"/><Relationship Id="rId7" Type="http://schemas.openxmlformats.org/officeDocument/2006/relationships/image" Target="../media/image2.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12" Type="http://schemas.openxmlformats.org/officeDocument/2006/relationships/image" Target="../media/image17.png"/><Relationship Id="rId7" Type="http://schemas.openxmlformats.org/officeDocument/2006/relationships/image" Target="../media/image2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0.sv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24.jpg"/><Relationship Id="rId5" Type="http://schemas.openxmlformats.org/officeDocument/2006/relationships/image" Target="../media/image23.png"/><Relationship Id="rId10" Type="http://schemas.openxmlformats.org/officeDocument/2006/relationships/image" Target="../media/image15.svg"/><Relationship Id="rId4" Type="http://schemas.openxmlformats.org/officeDocument/2006/relationships/image" Target="../media/image2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15.svg"/><Relationship Id="rId4" Type="http://schemas.openxmlformats.org/officeDocument/2006/relationships/image" Target="../media/image2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0.sv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1028700"/>
            <a:ext cx="1892167" cy="19060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3006" y="6717023"/>
            <a:ext cx="5403413" cy="575596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18437" y="-888933"/>
            <a:ext cx="4481726" cy="4453716"/>
          </a:xfrm>
          <a:prstGeom prst="rect">
            <a:avLst/>
          </a:prstGeom>
        </p:spPr>
      </p:pic>
      <p:sp>
        <p:nvSpPr>
          <p:cNvPr id="5" name="TextBox 5"/>
          <p:cNvSpPr txBox="1"/>
          <p:nvPr/>
        </p:nvSpPr>
        <p:spPr>
          <a:xfrm>
            <a:off x="2336132" y="3475866"/>
            <a:ext cx="14099276" cy="3118674"/>
          </a:xfrm>
          <a:prstGeom prst="rect">
            <a:avLst/>
          </a:prstGeom>
        </p:spPr>
        <p:txBody>
          <a:bodyPr wrap="square" lIns="0" tIns="0" rIns="0" bIns="0" rtlCol="0" anchor="t">
            <a:spAutoFit/>
          </a:bodyPr>
          <a:lstStyle/>
          <a:p>
            <a:pPr algn="ctr">
              <a:lnSpc>
                <a:spcPct val="150000"/>
              </a:lnSpc>
            </a:pPr>
            <a:r>
              <a:rPr lang="en-US" sz="7200" b="1" dirty="0" smtClean="0">
                <a:solidFill>
                  <a:srgbClr val="5B1010"/>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5B1010"/>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630400" y="2088302"/>
            <a:ext cx="1262143" cy="111699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49514" b="36801"/>
          <a:stretch>
            <a:fillRect/>
          </a:stretch>
        </p:blipFill>
        <p:spPr>
          <a:xfrm rot="-2788314">
            <a:off x="549997" y="3361452"/>
            <a:ext cx="392348" cy="40665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074632" y="7304666"/>
            <a:ext cx="3425532" cy="3292792"/>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49514" b="36801"/>
          <a:stretch>
            <a:fillRect/>
          </a:stretch>
        </p:blipFill>
        <p:spPr>
          <a:xfrm rot="-2788314">
            <a:off x="3251703" y="543101"/>
            <a:ext cx="392348" cy="406659"/>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2512300" y="1006205"/>
            <a:ext cx="12649200" cy="820738"/>
          </a:xfrm>
          <a:prstGeom prst="rect">
            <a:avLst/>
          </a:prstGeom>
        </p:spPr>
        <p:txBody>
          <a:bodyPr wrap="square" lIns="0" tIns="0" rIns="0" bIns="0" rtlCol="0" anchor="t">
            <a:spAutoFit/>
          </a:bodyPr>
          <a:lstStyle/>
          <a:p>
            <a:pPr marL="0" lvl="0" indent="0" algn="ctr">
              <a:lnSpc>
                <a:spcPts val="6399"/>
              </a:lnSpc>
            </a:pPr>
            <a:r>
              <a:rPr lang="vi-VN" sz="5600" b="1" i="1" dirty="0" smtClean="0">
                <a:solidFill>
                  <a:srgbClr val="5E3023"/>
                </a:solidFill>
              </a:rPr>
              <a:t>1. Cảnh hai cha con đi dạo trên biển</a:t>
            </a:r>
            <a:endParaRPr lang="en-US" sz="5600" b="1" i="1" dirty="0">
              <a:solidFill>
                <a:srgbClr val="5E3023"/>
              </a:solidFill>
            </a:endParaRPr>
          </a:p>
        </p:txBody>
      </p:sp>
      <p:grpSp>
        <p:nvGrpSpPr>
          <p:cNvPr id="6" name="Group 6"/>
          <p:cNvGrpSpPr/>
          <p:nvPr/>
        </p:nvGrpSpPr>
        <p:grpSpPr>
          <a:xfrm>
            <a:off x="590137" y="9132921"/>
            <a:ext cx="2893900" cy="83873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A3E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1318165"/>
            <a:ext cx="829564" cy="829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37717" y="63228"/>
            <a:ext cx="1418008" cy="125493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43000" y="4610100"/>
            <a:ext cx="1788173" cy="494218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1092">
            <a:off x="110167" y="86671"/>
            <a:ext cx="1208051" cy="1208051"/>
          </a:xfrm>
          <a:prstGeom prst="rect">
            <a:avLst/>
          </a:prstGeom>
        </p:spPr>
      </p:pic>
      <p:sp>
        <p:nvSpPr>
          <p:cNvPr id="15" name="TextBox 14"/>
          <p:cNvSpPr txBox="1"/>
          <p:nvPr/>
        </p:nvSpPr>
        <p:spPr>
          <a:xfrm>
            <a:off x="6858000" y="2247900"/>
            <a:ext cx="6019800" cy="738664"/>
          </a:xfrm>
          <a:prstGeom prst="rect">
            <a:avLst/>
          </a:prstGeom>
          <a:noFill/>
        </p:spPr>
        <p:txBody>
          <a:bodyPr wrap="square" rtlCol="0">
            <a:spAutoFit/>
          </a:bodyPr>
          <a:lstStyle/>
          <a:p>
            <a:r>
              <a:rPr lang="vi-VN" sz="4200" b="1" dirty="0" smtClean="0">
                <a:solidFill>
                  <a:srgbClr val="FF0000"/>
                </a:solidFill>
              </a:rPr>
              <a:t>THẢO LUẬN CẶP ĐÔI</a:t>
            </a:r>
            <a:endParaRPr lang="en-US" sz="4200" b="1" dirty="0">
              <a:solidFill>
                <a:srgbClr val="FF0000"/>
              </a:solidFill>
            </a:endParaRPr>
          </a:p>
        </p:txBody>
      </p:sp>
      <p:sp>
        <p:nvSpPr>
          <p:cNvPr id="16" name="Rectangle 15"/>
          <p:cNvSpPr/>
          <p:nvPr/>
        </p:nvSpPr>
        <p:spPr>
          <a:xfrm>
            <a:off x="3702361" y="3240857"/>
            <a:ext cx="12909239" cy="5940088"/>
          </a:xfrm>
          <a:prstGeom prst="rect">
            <a:avLst/>
          </a:prstGeom>
        </p:spPr>
        <p:txBody>
          <a:bodyPr wrap="square">
            <a:spAutoFit/>
          </a:bodyPr>
          <a:lstStyle/>
          <a:p>
            <a:pPr marL="571500" indent="-571500" algn="just">
              <a:lnSpc>
                <a:spcPct val="200000"/>
              </a:lnSpc>
              <a:buFont typeface="Wingdings" panose="05000000000000000000" pitchFamily="2" charset="2"/>
              <a:buChar char="§"/>
            </a:pPr>
            <a:r>
              <a:rPr lang="vi-VN" sz="3800" kern="100" dirty="0">
                <a:solidFill>
                  <a:srgbClr val="000000"/>
                </a:solidFill>
                <a:ea typeface="SimSun" panose="02010600030101010101" pitchFamily="2" charset="-122"/>
                <a:cs typeface="Times New Roman" panose="02020603050405020304" pitchFamily="18" charset="0"/>
              </a:rPr>
              <a:t>Bài thơ miêu tả khung cảnh thiên nhiên như thế nào? Em cảm nhận về không gian ấy như thế nào?</a:t>
            </a:r>
            <a:endParaRPr lang="en-US" sz="3800" dirty="0">
              <a:ea typeface="Times New Roman" panose="02020603050405020304" pitchFamily="18" charset="0"/>
              <a:cs typeface="Times New Roman" panose="02020603050405020304" pitchFamily="18" charset="0"/>
            </a:endParaRPr>
          </a:p>
          <a:p>
            <a:pPr marL="571500" indent="-571500" algn="just">
              <a:lnSpc>
                <a:spcPct val="200000"/>
              </a:lnSpc>
              <a:buFont typeface="Wingdings" panose="05000000000000000000" pitchFamily="2" charset="2"/>
              <a:buChar char="§"/>
            </a:pPr>
            <a:r>
              <a:rPr lang="vi-VN" sz="3800" kern="100" dirty="0" smtClean="0">
                <a:solidFill>
                  <a:srgbClr val="000000"/>
                </a:solidFill>
                <a:ea typeface="SimSun" panose="02010600030101010101" pitchFamily="2" charset="-122"/>
                <a:cs typeface="Times New Roman" panose="02020603050405020304" pitchFamily="18" charset="0"/>
              </a:rPr>
              <a:t>Tác </a:t>
            </a:r>
            <a:r>
              <a:rPr lang="vi-VN" sz="3800" kern="100" dirty="0">
                <a:solidFill>
                  <a:srgbClr val="000000"/>
                </a:solidFill>
                <a:ea typeface="SimSun" panose="02010600030101010101" pitchFamily="2" charset="-122"/>
                <a:cs typeface="Times New Roman" panose="02020603050405020304" pitchFamily="18" charset="0"/>
              </a:rPr>
              <a:t>giả sử dụng nghệ thuật gì trong hai câu thơ: </a:t>
            </a:r>
            <a:r>
              <a:rPr lang="vi-VN" sz="3800" i="1" kern="100" dirty="0">
                <a:solidFill>
                  <a:srgbClr val="000000"/>
                </a:solidFill>
                <a:ea typeface="SimSun" panose="02010600030101010101" pitchFamily="2" charset="-122"/>
                <a:cs typeface="Times New Roman" panose="02020603050405020304" pitchFamily="18" charset="0"/>
              </a:rPr>
              <a:t>“Bóng cha dài lênh khênh/Bóng con tròn chắc nịch”</a:t>
            </a:r>
            <a:r>
              <a:rPr lang="vi-VN" sz="3800" kern="100" dirty="0">
                <a:solidFill>
                  <a:srgbClr val="000000"/>
                </a:solidFill>
                <a:ea typeface="SimSun" panose="02010600030101010101" pitchFamily="2" charset="-122"/>
                <a:cs typeface="Times New Roman" panose="02020603050405020304" pitchFamily="18" charset="0"/>
              </a:rPr>
              <a:t>. Hai câu thơ ấy gợi cho chúng ta suy nghĩ gì về tình cha con?</a:t>
            </a:r>
            <a:endParaRPr lang="en-US" sz="3800" dirty="0">
              <a:effectLst/>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2512300" y="1006205"/>
            <a:ext cx="12649200" cy="820738"/>
          </a:xfrm>
          <a:prstGeom prst="rect">
            <a:avLst/>
          </a:prstGeom>
        </p:spPr>
        <p:txBody>
          <a:bodyPr wrap="square" lIns="0" tIns="0" rIns="0" bIns="0" rtlCol="0" anchor="t">
            <a:spAutoFit/>
          </a:bodyPr>
          <a:lstStyle/>
          <a:p>
            <a:pPr marL="0" lvl="0" indent="0" algn="ctr">
              <a:lnSpc>
                <a:spcPts val="6399"/>
              </a:lnSpc>
            </a:pPr>
            <a:r>
              <a:rPr lang="vi-VN" sz="5600" b="1" i="1" dirty="0" smtClean="0">
                <a:solidFill>
                  <a:srgbClr val="5E3023"/>
                </a:solidFill>
              </a:rPr>
              <a:t>1. Cảnh hai cha con đi dạo trên biển</a:t>
            </a:r>
            <a:endParaRPr lang="en-US" sz="5600" b="1" i="1" dirty="0">
              <a:solidFill>
                <a:srgbClr val="5E3023"/>
              </a:solidFill>
            </a:endParaRPr>
          </a:p>
        </p:txBody>
      </p:sp>
      <p:grpSp>
        <p:nvGrpSpPr>
          <p:cNvPr id="6" name="Group 6"/>
          <p:cNvGrpSpPr/>
          <p:nvPr/>
        </p:nvGrpSpPr>
        <p:grpSpPr>
          <a:xfrm>
            <a:off x="590137" y="9132921"/>
            <a:ext cx="2893900" cy="83873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A3E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1318165"/>
            <a:ext cx="829564" cy="829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37717" y="63228"/>
            <a:ext cx="1418008" cy="125493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43000" y="4610100"/>
            <a:ext cx="1788173" cy="494218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1092">
            <a:off x="110167" y="86671"/>
            <a:ext cx="1208051" cy="1208051"/>
          </a:xfrm>
          <a:prstGeom prst="rect">
            <a:avLst/>
          </a:prstGeom>
        </p:spPr>
      </p:pic>
      <p:sp>
        <p:nvSpPr>
          <p:cNvPr id="2" name="Rectangle 1"/>
          <p:cNvSpPr/>
          <p:nvPr/>
        </p:nvSpPr>
        <p:spPr>
          <a:xfrm>
            <a:off x="2931172" y="1878504"/>
            <a:ext cx="13832827" cy="3000821"/>
          </a:xfrm>
          <a:prstGeom prst="rect">
            <a:avLst/>
          </a:prstGeom>
        </p:spPr>
        <p:txBody>
          <a:bodyPr wrap="square">
            <a:spAutoFit/>
          </a:bodyPr>
          <a:lstStyle/>
          <a:p>
            <a:pPr marL="571500" indent="-571500" algn="just">
              <a:lnSpc>
                <a:spcPct val="150000"/>
              </a:lnSpc>
              <a:buFontTx/>
              <a:buChar char="-"/>
            </a:pPr>
            <a:r>
              <a:rPr lang="vi-VN" sz="4200" b="1" dirty="0" smtClean="0">
                <a:ea typeface="Times New Roman" panose="02020603050405020304" pitchFamily="18" charset="0"/>
                <a:cs typeface="Times New Roman" panose="02020603050405020304" pitchFamily="18" charset="0"/>
              </a:rPr>
              <a:t>Không </a:t>
            </a:r>
            <a:r>
              <a:rPr lang="vi-VN" sz="4200" b="1" dirty="0">
                <a:ea typeface="Times New Roman" panose="02020603050405020304" pitchFamily="18" charset="0"/>
                <a:cs typeface="Times New Roman" panose="02020603050405020304" pitchFamily="18" charset="0"/>
              </a:rPr>
              <a:t>gian: </a:t>
            </a:r>
            <a:r>
              <a:rPr lang="vi-VN" sz="4200" dirty="0">
                <a:ea typeface="Times New Roman" panose="02020603050405020304" pitchFamily="18" charset="0"/>
                <a:cs typeface="Times New Roman" panose="02020603050405020304" pitchFamily="18" charset="0"/>
              </a:rPr>
              <a:t>khoáng đạt, rực rỡ, sắc màu của biển xanh và mặt trời chiếu rọi. </a:t>
            </a:r>
            <a:endParaRPr lang="vi-VN" sz="4200" dirty="0" smtClean="0">
              <a:ea typeface="Times New Roman" panose="02020603050405020304" pitchFamily="18" charset="0"/>
              <a:cs typeface="Times New Roman" panose="02020603050405020304" pitchFamily="18" charset="0"/>
            </a:endParaRPr>
          </a:p>
          <a:p>
            <a:pPr marL="571500" indent="-571500" algn="just">
              <a:lnSpc>
                <a:spcPct val="150000"/>
              </a:lnSpc>
              <a:buFontTx/>
              <a:buChar char="-"/>
            </a:pPr>
            <a:r>
              <a:rPr lang="vi-VN" sz="4200" b="1" dirty="0" smtClean="0">
                <a:ea typeface="Times New Roman" panose="02020603050405020304" pitchFamily="18" charset="0"/>
                <a:cs typeface="Times New Roman" panose="02020603050405020304" pitchFamily="18" charset="0"/>
              </a:rPr>
              <a:t>Nghệ thuật: </a:t>
            </a:r>
            <a:r>
              <a:rPr lang="vi-VN" sz="4200" dirty="0" smtClean="0">
                <a:ea typeface="Times New Roman" panose="02020603050405020304" pitchFamily="18" charset="0"/>
                <a:cs typeface="Times New Roman" panose="02020603050405020304" pitchFamily="18" charset="0"/>
              </a:rPr>
              <a:t>đối lập</a:t>
            </a:r>
            <a:endParaRPr lang="en-US" sz="4200" dirty="0">
              <a:effectLst/>
              <a:ea typeface="Times New Roman" panose="02020603050405020304" pitchFamily="18" charset="0"/>
              <a:cs typeface="Times New Roman" panose="02020603050405020304" pitchFamily="18" charset="0"/>
            </a:endParaRPr>
          </a:p>
        </p:txBody>
      </p:sp>
      <p:sp>
        <p:nvSpPr>
          <p:cNvPr id="3" name="Rectangle 2"/>
          <p:cNvSpPr/>
          <p:nvPr/>
        </p:nvSpPr>
        <p:spPr>
          <a:xfrm>
            <a:off x="6228086" y="4762500"/>
            <a:ext cx="7239000" cy="300082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solidFill>
                  <a:srgbClr val="000000"/>
                </a:solidFill>
                <a:ea typeface="Times New Roman" panose="02020603050405020304" pitchFamily="18" charset="0"/>
                <a:cs typeface="Times New Roman" panose="02020603050405020304" pitchFamily="18" charset="0"/>
              </a:rPr>
              <a:t>Bóng </a:t>
            </a:r>
            <a:r>
              <a:rPr lang="vi-VN" sz="4200" dirty="0" smtClean="0">
                <a:solidFill>
                  <a:srgbClr val="000000"/>
                </a:solidFill>
                <a:ea typeface="Times New Roman" panose="02020603050405020304" pitchFamily="18" charset="0"/>
                <a:cs typeface="Times New Roman" panose="02020603050405020304" pitchFamily="18" charset="0"/>
              </a:rPr>
              <a:t>cha  &gt;&lt;  bóng </a:t>
            </a:r>
            <a:r>
              <a:rPr lang="vi-VN" sz="4200" dirty="0">
                <a:solidFill>
                  <a:srgbClr val="000000"/>
                </a:solidFill>
                <a:ea typeface="Times New Roman" panose="02020603050405020304" pitchFamily="18" charset="0"/>
                <a:cs typeface="Times New Roman" panose="02020603050405020304" pitchFamily="18" charset="0"/>
              </a:rPr>
              <a:t>con</a:t>
            </a:r>
            <a:endParaRPr lang="en-US" sz="4200" dirty="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Ø"/>
            </a:pPr>
            <a:r>
              <a:rPr lang="vi-VN" sz="4200" dirty="0">
                <a:solidFill>
                  <a:srgbClr val="000000"/>
                </a:solidFill>
                <a:ea typeface="Times New Roman" panose="02020603050405020304" pitchFamily="18" charset="0"/>
                <a:cs typeface="Times New Roman" panose="02020603050405020304" pitchFamily="18" charset="0"/>
              </a:rPr>
              <a:t>Dài </a:t>
            </a:r>
            <a:r>
              <a:rPr lang="vi-VN" sz="4200" dirty="0" smtClean="0">
                <a:solidFill>
                  <a:srgbClr val="000000"/>
                </a:solidFill>
                <a:ea typeface="Times New Roman" panose="02020603050405020304" pitchFamily="18" charset="0"/>
                <a:cs typeface="Times New Roman" panose="02020603050405020304" pitchFamily="18" charset="0"/>
              </a:rPr>
              <a:t> &gt;&lt;  tròn</a:t>
            </a:r>
            <a:endParaRPr lang="en-US" sz="4200" dirty="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Ø"/>
            </a:pPr>
            <a:r>
              <a:rPr lang="vi-VN" sz="4200" dirty="0">
                <a:solidFill>
                  <a:srgbClr val="000000"/>
                </a:solidFill>
                <a:ea typeface="Times New Roman" panose="02020603050405020304" pitchFamily="18" charset="0"/>
                <a:cs typeface="Times New Roman" panose="02020603050405020304" pitchFamily="18" charset="0"/>
              </a:rPr>
              <a:t>Lênh khênh </a:t>
            </a:r>
            <a:r>
              <a:rPr lang="vi-VN" sz="4200" dirty="0" smtClean="0">
                <a:solidFill>
                  <a:srgbClr val="000000"/>
                </a:solidFill>
                <a:ea typeface="Times New Roman" panose="02020603050405020304" pitchFamily="18" charset="0"/>
                <a:cs typeface="Times New Roman" panose="02020603050405020304" pitchFamily="18" charset="0"/>
              </a:rPr>
              <a:t> &gt;&lt;  chắc </a:t>
            </a:r>
            <a:r>
              <a:rPr lang="vi-VN" sz="4200" dirty="0">
                <a:solidFill>
                  <a:srgbClr val="000000"/>
                </a:solidFill>
                <a:ea typeface="Times New Roman" panose="02020603050405020304" pitchFamily="18" charset="0"/>
                <a:cs typeface="Times New Roman" panose="02020603050405020304" pitchFamily="18" charset="0"/>
              </a:rPr>
              <a:t>nịch</a:t>
            </a:r>
            <a:endParaRPr lang="en-US" sz="4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75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2512300" y="1006205"/>
            <a:ext cx="12649200" cy="820738"/>
          </a:xfrm>
          <a:prstGeom prst="rect">
            <a:avLst/>
          </a:prstGeom>
        </p:spPr>
        <p:txBody>
          <a:bodyPr wrap="square" lIns="0" tIns="0" rIns="0" bIns="0" rtlCol="0" anchor="t">
            <a:spAutoFit/>
          </a:bodyPr>
          <a:lstStyle/>
          <a:p>
            <a:pPr marL="0" lvl="0" indent="0" algn="ctr">
              <a:lnSpc>
                <a:spcPts val="6399"/>
              </a:lnSpc>
            </a:pPr>
            <a:r>
              <a:rPr lang="vi-VN" sz="5600" b="1" i="1" dirty="0" smtClean="0">
                <a:solidFill>
                  <a:srgbClr val="5E3023"/>
                </a:solidFill>
              </a:rPr>
              <a:t>1. Cảnh hai cha con đi dạo trên biển</a:t>
            </a:r>
            <a:endParaRPr lang="en-US" sz="5600" b="1" i="1" dirty="0">
              <a:solidFill>
                <a:srgbClr val="5E3023"/>
              </a:solidFill>
            </a:endParaRPr>
          </a:p>
        </p:txBody>
      </p:sp>
      <p:grpSp>
        <p:nvGrpSpPr>
          <p:cNvPr id="6" name="Group 6"/>
          <p:cNvGrpSpPr/>
          <p:nvPr/>
        </p:nvGrpSpPr>
        <p:grpSpPr>
          <a:xfrm>
            <a:off x="590137" y="9132921"/>
            <a:ext cx="2893900" cy="83873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A3E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1318165"/>
            <a:ext cx="829564" cy="829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37717" y="63228"/>
            <a:ext cx="1418008" cy="125493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43000" y="4610100"/>
            <a:ext cx="1788173" cy="494218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1092">
            <a:off x="110167" y="86671"/>
            <a:ext cx="1208051" cy="1208051"/>
          </a:xfrm>
          <a:prstGeom prst="rect">
            <a:avLst/>
          </a:prstGeom>
        </p:spPr>
      </p:pic>
      <p:sp>
        <p:nvSpPr>
          <p:cNvPr id="2" name="Rectangle 1"/>
          <p:cNvSpPr/>
          <p:nvPr/>
        </p:nvSpPr>
        <p:spPr>
          <a:xfrm>
            <a:off x="2931172" y="1878504"/>
            <a:ext cx="13832827" cy="3865995"/>
          </a:xfrm>
          <a:prstGeom prst="rect">
            <a:avLst/>
          </a:prstGeom>
        </p:spPr>
        <p:txBody>
          <a:bodyPr wrap="square">
            <a:spAutoFit/>
          </a:bodyPr>
          <a:lstStyle/>
          <a:p>
            <a:pPr algn="just">
              <a:lnSpc>
                <a:spcPct val="150000"/>
              </a:lnSpc>
            </a:pPr>
            <a:r>
              <a:rPr lang="vi-VN" sz="4200" b="1" dirty="0" smtClean="0">
                <a:ea typeface="Times New Roman" panose="02020603050405020304" pitchFamily="18" charset="0"/>
                <a:cs typeface="Times New Roman" panose="02020603050405020304" pitchFamily="18" charset="0"/>
                <a:sym typeface="Wingdings" panose="05000000000000000000" pitchFamily="2" charset="2"/>
              </a:rPr>
              <a:t></a:t>
            </a:r>
            <a:r>
              <a:rPr lang="vi-VN" sz="4200" b="1" dirty="0" smtClean="0">
                <a:ea typeface="Times New Roman" panose="02020603050405020304" pitchFamily="18" charset="0"/>
                <a:cs typeface="Times New Roman" panose="02020603050405020304" pitchFamily="18" charset="0"/>
              </a:rPr>
              <a:t> </a:t>
            </a:r>
            <a:r>
              <a:rPr lang="vi-VN" sz="4200" dirty="0" smtClean="0">
                <a:ea typeface="Times New Roman" panose="02020603050405020304" pitchFamily="18" charset="0"/>
                <a:cs typeface="Times New Roman" panose="02020603050405020304" pitchFamily="18" charset="0"/>
              </a:rPr>
              <a:t>Cái </a:t>
            </a:r>
            <a:r>
              <a:rPr lang="vi-VN" sz="4200" dirty="0">
                <a:ea typeface="Times New Roman" panose="02020603050405020304" pitchFamily="18" charset="0"/>
                <a:cs typeface="Times New Roman" panose="02020603050405020304" pitchFamily="18" charset="0"/>
              </a:rPr>
              <a:t>già nua vì thời gian của thế hệ cha anh như đối lập với cái vững chãi, tự tin của cả thế hệ con cháu. Cha dắt con đi hay chính quá khứ dìu bước cho hiện tại, lớp trước nâng bước cho lớp sau.</a:t>
            </a:r>
            <a:endParaRPr lang="en-US" sz="4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88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2875903" y="497427"/>
            <a:ext cx="12649200" cy="820738"/>
          </a:xfrm>
          <a:prstGeom prst="rect">
            <a:avLst/>
          </a:prstGeom>
        </p:spPr>
        <p:txBody>
          <a:bodyPr wrap="square" lIns="0" tIns="0" rIns="0" bIns="0" rtlCol="0" anchor="t">
            <a:spAutoFit/>
          </a:bodyPr>
          <a:lstStyle/>
          <a:p>
            <a:pPr marL="0" lvl="0" indent="0" algn="ctr">
              <a:lnSpc>
                <a:spcPts val="6399"/>
              </a:lnSpc>
            </a:pPr>
            <a:r>
              <a:rPr lang="vi-VN" sz="5600" b="1" i="1" dirty="0" smtClean="0">
                <a:solidFill>
                  <a:srgbClr val="5E3023"/>
                </a:solidFill>
              </a:rPr>
              <a:t>2. Cuộc trò chuyện giữa hai cha con </a:t>
            </a:r>
            <a:endParaRPr lang="en-US" sz="5600" b="1" i="1" dirty="0">
              <a:solidFill>
                <a:srgbClr val="5E3023"/>
              </a:solidFill>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1318165"/>
            <a:ext cx="829564" cy="829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37717" y="63228"/>
            <a:ext cx="1418008" cy="125493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1092">
            <a:off x="110167" y="86671"/>
            <a:ext cx="1208051" cy="1208051"/>
          </a:xfrm>
          <a:prstGeom prst="rect">
            <a:avLst/>
          </a:prstGeom>
        </p:spPr>
      </p:pic>
      <p:pic>
        <p:nvPicPr>
          <p:cNvPr id="12"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589580" y="6797055"/>
            <a:ext cx="2866145" cy="3479866"/>
          </a:xfrm>
          <a:prstGeom prst="rect">
            <a:avLst/>
          </a:prstGeom>
        </p:spPr>
      </p:pic>
      <p:sp>
        <p:nvSpPr>
          <p:cNvPr id="3" name="TextBox 2"/>
          <p:cNvSpPr txBox="1"/>
          <p:nvPr/>
        </p:nvSpPr>
        <p:spPr>
          <a:xfrm>
            <a:off x="2677236" y="1562036"/>
            <a:ext cx="7304964" cy="784830"/>
          </a:xfrm>
          <a:prstGeom prst="rect">
            <a:avLst/>
          </a:prstGeom>
          <a:noFill/>
        </p:spPr>
        <p:txBody>
          <a:bodyPr wrap="square" rtlCol="0">
            <a:spAutoFit/>
          </a:bodyPr>
          <a:lstStyle/>
          <a:p>
            <a:r>
              <a:rPr lang="vi-VN" sz="4500" b="1" dirty="0" smtClean="0"/>
              <a:t>*Câu hỏi của người con:</a:t>
            </a:r>
            <a:endParaRPr lang="en-US" sz="4500" b="1" dirty="0"/>
          </a:p>
        </p:txBody>
      </p:sp>
      <p:sp>
        <p:nvSpPr>
          <p:cNvPr id="13" name="TextBox 17"/>
          <p:cNvSpPr txBox="1">
            <a:spLocks noChangeArrowheads="1"/>
          </p:cNvSpPr>
          <p:nvPr/>
        </p:nvSpPr>
        <p:spPr bwMode="auto">
          <a:xfrm>
            <a:off x="1732903" y="2295517"/>
            <a:ext cx="14935200"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nSpc>
                <a:spcPct val="150000"/>
              </a:lnSpc>
            </a:pPr>
            <a:r>
              <a:rPr lang="en-US" altLang="en-US" sz="4200" dirty="0">
                <a:cs typeface="Arial" panose="020B0604020202020204" pitchFamily="34" charset="0"/>
              </a:rPr>
              <a:t>- “</a:t>
            </a:r>
            <a:r>
              <a:rPr lang="en-US" altLang="en-US" sz="4200" i="1" dirty="0">
                <a:cs typeface="Arial" panose="020B0604020202020204" pitchFamily="34" charset="0"/>
              </a:rPr>
              <a:t>Cha ơi!</a:t>
            </a:r>
          </a:p>
          <a:p>
            <a:pPr>
              <a:lnSpc>
                <a:spcPct val="150000"/>
              </a:lnSpc>
            </a:pPr>
            <a:r>
              <a:rPr lang="en-US" altLang="en-US" sz="4200" i="1" dirty="0">
                <a:cs typeface="Arial" panose="020B0604020202020204" pitchFamily="34" charset="0"/>
              </a:rPr>
              <a:t>Sao </a:t>
            </a:r>
            <a:r>
              <a:rPr lang="en-US" altLang="en-US" sz="4200" i="1" dirty="0" err="1">
                <a:cs typeface="Arial" panose="020B0604020202020204" pitchFamily="34" charset="0"/>
              </a:rPr>
              <a:t>xa</a:t>
            </a:r>
            <a:r>
              <a:rPr lang="en-US" altLang="en-US" sz="4200" i="1" dirty="0">
                <a:cs typeface="Arial" panose="020B0604020202020204" pitchFamily="34" charset="0"/>
              </a:rPr>
              <a:t> </a:t>
            </a:r>
            <a:r>
              <a:rPr lang="en-US" altLang="en-US" sz="4200" i="1" dirty="0" err="1">
                <a:cs typeface="Arial" panose="020B0604020202020204" pitchFamily="34" charset="0"/>
              </a:rPr>
              <a:t>kia</a:t>
            </a:r>
            <a:r>
              <a:rPr lang="en-US" altLang="en-US" sz="4200" i="1" dirty="0">
                <a:cs typeface="Arial" panose="020B0604020202020204" pitchFamily="34" charset="0"/>
              </a:rPr>
              <a:t> chỉ thấy </a:t>
            </a:r>
            <a:r>
              <a:rPr lang="en-US" altLang="en-US" sz="4200" i="1" dirty="0" err="1">
                <a:cs typeface="Arial" panose="020B0604020202020204" pitchFamily="34" charset="0"/>
              </a:rPr>
              <a:t>nước</a:t>
            </a:r>
            <a:r>
              <a:rPr lang="en-US" altLang="en-US" sz="4200" i="1" dirty="0">
                <a:cs typeface="Arial" panose="020B0604020202020204" pitchFamily="34" charset="0"/>
              </a:rPr>
              <a:t>, thấy trời</a:t>
            </a:r>
          </a:p>
          <a:p>
            <a:pPr>
              <a:lnSpc>
                <a:spcPct val="150000"/>
              </a:lnSpc>
            </a:pPr>
            <a:r>
              <a:rPr lang="en-US" altLang="en-US" sz="4200" b="1" i="1" dirty="0" err="1">
                <a:cs typeface="Arial" panose="020B0604020202020204" pitchFamily="34" charset="0"/>
              </a:rPr>
              <a:t>Không</a:t>
            </a:r>
            <a:r>
              <a:rPr lang="en-US" altLang="en-US" sz="4200" b="1" i="1" dirty="0">
                <a:cs typeface="Arial" panose="020B0604020202020204" pitchFamily="34" charset="0"/>
              </a:rPr>
              <a:t> thấy nhà</a:t>
            </a:r>
            <a:r>
              <a:rPr lang="en-US" altLang="en-US" sz="4200" i="1" dirty="0">
                <a:cs typeface="Arial" panose="020B0604020202020204" pitchFamily="34" charset="0"/>
              </a:rPr>
              <a:t>, </a:t>
            </a:r>
            <a:r>
              <a:rPr lang="en-US" altLang="en-US" sz="4200" b="1" i="1" dirty="0" err="1">
                <a:cs typeface="Arial" panose="020B0604020202020204" pitchFamily="34" charset="0"/>
              </a:rPr>
              <a:t>không</a:t>
            </a:r>
            <a:r>
              <a:rPr lang="en-US" altLang="en-US" sz="4200" b="1" i="1" dirty="0">
                <a:cs typeface="Arial" panose="020B0604020202020204" pitchFamily="34" charset="0"/>
              </a:rPr>
              <a:t> thấy </a:t>
            </a:r>
            <a:r>
              <a:rPr lang="en-US" altLang="en-US" sz="4200" b="1" i="1" dirty="0" err="1">
                <a:cs typeface="Arial" panose="020B0604020202020204" pitchFamily="34" charset="0"/>
              </a:rPr>
              <a:t>cây</a:t>
            </a:r>
            <a:r>
              <a:rPr lang="en-US" altLang="en-US" sz="4200" i="1" dirty="0">
                <a:cs typeface="Arial" panose="020B0604020202020204" pitchFamily="34" charset="0"/>
              </a:rPr>
              <a:t>, </a:t>
            </a:r>
            <a:r>
              <a:rPr lang="en-US" altLang="en-US" sz="4200" b="1" i="1" dirty="0" err="1">
                <a:cs typeface="Arial" panose="020B0604020202020204" pitchFamily="34" charset="0"/>
              </a:rPr>
              <a:t>không</a:t>
            </a:r>
            <a:r>
              <a:rPr lang="en-US" altLang="en-US" sz="4200" b="1" i="1" dirty="0">
                <a:cs typeface="Arial" panose="020B0604020202020204" pitchFamily="34" charset="0"/>
              </a:rPr>
              <a:t> thấy người</a:t>
            </a:r>
            <a:r>
              <a:rPr lang="en-US" altLang="en-US" sz="4200" i="1" dirty="0">
                <a:cs typeface="Arial" panose="020B0604020202020204" pitchFamily="34" charset="0"/>
              </a:rPr>
              <a:t> ở </a:t>
            </a:r>
            <a:r>
              <a:rPr lang="en-US" altLang="en-US" sz="4200" i="1" dirty="0" err="1">
                <a:cs typeface="Arial" panose="020B0604020202020204" pitchFamily="34" charset="0"/>
              </a:rPr>
              <a:t>đó</a:t>
            </a:r>
            <a:r>
              <a:rPr lang="en-US" altLang="en-US" sz="4200" i="1" dirty="0">
                <a:cs typeface="Arial" panose="020B0604020202020204" pitchFamily="34" charset="0"/>
              </a:rPr>
              <a:t>?”</a:t>
            </a:r>
            <a:endParaRPr lang="en-US" altLang="en-US" sz="4200" dirty="0">
              <a:cs typeface="Arial" panose="020B0604020202020204" pitchFamily="34" charset="0"/>
            </a:endParaRPr>
          </a:p>
          <a:p>
            <a:pPr>
              <a:lnSpc>
                <a:spcPct val="150000"/>
              </a:lnSpc>
            </a:pPr>
            <a:r>
              <a:rPr lang="en-US" altLang="en-US" sz="4200" i="1" dirty="0">
                <a:cs typeface="Arial" panose="020B0604020202020204" pitchFamily="34" charset="0"/>
              </a:rPr>
              <a:t>-“Cha </a:t>
            </a:r>
            <a:r>
              <a:rPr lang="en-US" altLang="en-US" sz="4200" b="1" i="1" dirty="0" err="1">
                <a:cs typeface="Arial" panose="020B0604020202020204" pitchFamily="34" charset="0"/>
              </a:rPr>
              <a:t>mượn</a:t>
            </a:r>
            <a:r>
              <a:rPr lang="en-US" altLang="en-US" sz="4200" i="1" dirty="0">
                <a:cs typeface="Arial" panose="020B0604020202020204" pitchFamily="34" charset="0"/>
              </a:rPr>
              <a:t> </a:t>
            </a:r>
            <a:r>
              <a:rPr lang="en-US" altLang="en-US" sz="4200" i="1" dirty="0" err="1">
                <a:cs typeface="Arial" panose="020B0604020202020204" pitchFamily="34" charset="0"/>
              </a:rPr>
              <a:t>cho</a:t>
            </a:r>
            <a:r>
              <a:rPr lang="en-US" altLang="en-US" sz="4200" i="1" dirty="0">
                <a:cs typeface="Arial" panose="020B0604020202020204" pitchFamily="34" charset="0"/>
              </a:rPr>
              <a:t> con </a:t>
            </a:r>
            <a:r>
              <a:rPr lang="en-US" altLang="en-US" sz="4200" b="1" i="1" dirty="0" err="1">
                <a:cs typeface="Arial" panose="020B0604020202020204" pitchFamily="34" charset="0"/>
              </a:rPr>
              <a:t>buồm</a:t>
            </a:r>
            <a:r>
              <a:rPr lang="en-US" altLang="en-US" sz="4200" b="1" i="1" dirty="0">
                <a:cs typeface="Arial" panose="020B0604020202020204" pitchFamily="34" charset="0"/>
              </a:rPr>
              <a:t> trắng </a:t>
            </a:r>
            <a:r>
              <a:rPr lang="en-US" altLang="en-US" sz="4200" i="1" dirty="0">
                <a:cs typeface="Arial" panose="020B0604020202020204" pitchFamily="34" charset="0"/>
              </a:rPr>
              <a:t>nhé,</a:t>
            </a:r>
            <a:endParaRPr lang="en-US" altLang="en-US" sz="4200" dirty="0">
              <a:cs typeface="Arial" panose="020B0604020202020204" pitchFamily="34" charset="0"/>
            </a:endParaRPr>
          </a:p>
          <a:p>
            <a:pPr>
              <a:lnSpc>
                <a:spcPct val="150000"/>
              </a:lnSpc>
            </a:pPr>
            <a:r>
              <a:rPr lang="en-US" altLang="en-US" sz="4200" b="1" i="1" dirty="0">
                <a:cs typeface="Arial" panose="020B0604020202020204" pitchFamily="34" charset="0"/>
              </a:rPr>
              <a:t>Để con đi</a:t>
            </a:r>
            <a:r>
              <a:rPr lang="en-US" altLang="en-US" sz="4200" dirty="0">
                <a:cs typeface="Arial" panose="020B0604020202020204" pitchFamily="34" charset="0"/>
              </a:rPr>
              <a:t>…”</a:t>
            </a:r>
          </a:p>
        </p:txBody>
      </p:sp>
      <p:sp>
        <p:nvSpPr>
          <p:cNvPr id="14" name="TextBox 19"/>
          <p:cNvSpPr txBox="1">
            <a:spLocks noChangeArrowheads="1"/>
          </p:cNvSpPr>
          <p:nvPr/>
        </p:nvSpPr>
        <p:spPr bwMode="auto">
          <a:xfrm>
            <a:off x="2514600" y="7581213"/>
            <a:ext cx="12740126" cy="1911549"/>
          </a:xfrm>
          <a:prstGeom prst="rect">
            <a:avLst/>
          </a:prstGeom>
          <a:solidFill>
            <a:schemeClr val="accent4">
              <a:lumMod val="40000"/>
              <a:lumOff val="60000"/>
            </a:schemeClr>
          </a:solidFill>
          <a:ln>
            <a:noFill/>
          </a:ln>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gn="just">
              <a:lnSpc>
                <a:spcPct val="150000"/>
              </a:lnSpc>
            </a:pPr>
            <a:r>
              <a:rPr lang="en-US" altLang="en-US" sz="4200" dirty="0">
                <a:cs typeface="Arial" panose="020B0604020202020204" pitchFamily="34" charset="0"/>
              </a:rPr>
              <a:t>→ </a:t>
            </a:r>
            <a:r>
              <a:rPr lang="vi-VN" altLang="en-US" sz="4200" b="1" dirty="0" smtClean="0">
                <a:cs typeface="Arial" panose="020B0604020202020204" pitchFamily="34" charset="0"/>
              </a:rPr>
              <a:t>C</a:t>
            </a:r>
            <a:r>
              <a:rPr lang="en-US" altLang="en-US" sz="4200" b="1" dirty="0" err="1" smtClean="0">
                <a:cs typeface="Arial" panose="020B0604020202020204" pitchFamily="34" charset="0"/>
              </a:rPr>
              <a:t>âu</a:t>
            </a:r>
            <a:r>
              <a:rPr lang="en-US" altLang="en-US" sz="4200" b="1" dirty="0" smtClean="0">
                <a:cs typeface="Arial" panose="020B0604020202020204" pitchFamily="34" charset="0"/>
              </a:rPr>
              <a:t> </a:t>
            </a:r>
            <a:r>
              <a:rPr lang="en-US" altLang="en-US" sz="4200" b="1" dirty="0">
                <a:cs typeface="Arial" panose="020B0604020202020204" pitchFamily="34" charset="0"/>
              </a:rPr>
              <a:t>hỏi </a:t>
            </a:r>
            <a:r>
              <a:rPr lang="en-US" altLang="en-US" sz="4200" b="1" dirty="0" err="1">
                <a:cs typeface="Arial" panose="020B0604020202020204" pitchFamily="34" charset="0"/>
              </a:rPr>
              <a:t>ngây</a:t>
            </a:r>
            <a:r>
              <a:rPr lang="en-US" altLang="en-US" sz="4200" b="1" dirty="0">
                <a:cs typeface="Arial" panose="020B0604020202020204" pitchFamily="34" charset="0"/>
              </a:rPr>
              <a:t> </a:t>
            </a:r>
            <a:r>
              <a:rPr lang="en-US" altLang="en-US" sz="4200" b="1" dirty="0" err="1">
                <a:cs typeface="Arial" panose="020B0604020202020204" pitchFamily="34" charset="0"/>
              </a:rPr>
              <a:t>thơ</a:t>
            </a:r>
            <a:r>
              <a:rPr lang="en-US" altLang="en-US" sz="4200" b="1" dirty="0">
                <a:cs typeface="Arial" panose="020B0604020202020204" pitchFamily="34" charset="0"/>
              </a:rPr>
              <a:t>, </a:t>
            </a:r>
            <a:r>
              <a:rPr lang="en-US" altLang="en-US" sz="4200" b="1" dirty="0" err="1">
                <a:cs typeface="Arial" panose="020B0604020202020204" pitchFamily="34" charset="0"/>
              </a:rPr>
              <a:t>hồn</a:t>
            </a:r>
            <a:r>
              <a:rPr lang="en-US" altLang="en-US" sz="4200" b="1" dirty="0">
                <a:cs typeface="Arial" panose="020B0604020202020204" pitchFamily="34" charset="0"/>
              </a:rPr>
              <a:t> </a:t>
            </a:r>
            <a:r>
              <a:rPr lang="en-US" altLang="en-US" sz="4200" b="1" dirty="0" err="1">
                <a:cs typeface="Arial" panose="020B0604020202020204" pitchFamily="34" charset="0"/>
              </a:rPr>
              <a:t>nhiên</a:t>
            </a:r>
            <a:r>
              <a:rPr lang="en-US" altLang="en-US" sz="4200" b="1" dirty="0">
                <a:cs typeface="Arial" panose="020B0604020202020204" pitchFamily="34" charset="0"/>
              </a:rPr>
              <a:t>. Người con </a:t>
            </a:r>
            <a:r>
              <a:rPr lang="en-US" altLang="en-US" sz="4200" b="1" dirty="0" err="1">
                <a:cs typeface="Arial" panose="020B0604020202020204" pitchFamily="34" charset="0"/>
              </a:rPr>
              <a:t>mong</a:t>
            </a:r>
            <a:r>
              <a:rPr lang="en-US" altLang="en-US" sz="4200" b="1" dirty="0">
                <a:cs typeface="Arial" panose="020B0604020202020204" pitchFamily="34" charset="0"/>
              </a:rPr>
              <a:t> muốn mở </a:t>
            </a:r>
            <a:r>
              <a:rPr lang="en-US" altLang="en-US" sz="4200" b="1" dirty="0" err="1">
                <a:cs typeface="Arial" panose="020B0604020202020204" pitchFamily="34" charset="0"/>
              </a:rPr>
              <a:t>rộng</a:t>
            </a:r>
            <a:r>
              <a:rPr lang="en-US" altLang="en-US" sz="4200" b="1" dirty="0">
                <a:cs typeface="Arial" panose="020B0604020202020204" pitchFamily="34" charset="0"/>
              </a:rPr>
              <a:t> </a:t>
            </a:r>
            <a:r>
              <a:rPr lang="en-US" altLang="en-US" sz="4200" b="1" dirty="0" err="1">
                <a:cs typeface="Arial" panose="020B0604020202020204" pitchFamily="34" charset="0"/>
              </a:rPr>
              <a:t>kiến</a:t>
            </a:r>
            <a:r>
              <a:rPr lang="en-US" altLang="en-US" sz="4200" b="1" dirty="0">
                <a:cs typeface="Arial" panose="020B0604020202020204" pitchFamily="34" charset="0"/>
              </a:rPr>
              <a:t> </a:t>
            </a:r>
            <a:r>
              <a:rPr lang="en-US" altLang="en-US" sz="4200" b="1" dirty="0" err="1">
                <a:cs typeface="Arial" panose="020B0604020202020204" pitchFamily="34" charset="0"/>
              </a:rPr>
              <a:t>thức</a:t>
            </a:r>
            <a:r>
              <a:rPr lang="en-US" altLang="en-US" sz="4200" b="1" dirty="0">
                <a:cs typeface="Arial" panose="020B0604020202020204" pitchFamily="34" charset="0"/>
              </a:rPr>
              <a:t>, </a:t>
            </a:r>
            <a:r>
              <a:rPr lang="en-US" altLang="en-US" sz="4200" b="1" dirty="0" err="1">
                <a:cs typeface="Arial" panose="020B0604020202020204" pitchFamily="34" charset="0"/>
              </a:rPr>
              <a:t>được</a:t>
            </a:r>
            <a:r>
              <a:rPr lang="en-US" altLang="en-US" sz="4200" b="1" dirty="0">
                <a:cs typeface="Arial" panose="020B0604020202020204" pitchFamily="34" charset="0"/>
              </a:rPr>
              <a:t> đi nhiều </a:t>
            </a:r>
            <a:r>
              <a:rPr lang="en-US" altLang="en-US" sz="4200" b="1" dirty="0" err="1">
                <a:cs typeface="Arial" panose="020B0604020202020204" pitchFamily="34" charset="0"/>
              </a:rPr>
              <a:t>nơi</a:t>
            </a:r>
            <a:r>
              <a:rPr lang="en-US" altLang="en-US" sz="4200" b="1" dirty="0">
                <a:cs typeface="Arial" panose="020B0604020202020204" pitchFamily="34" charset="0"/>
              </a:rPr>
              <a:t>.</a:t>
            </a:r>
          </a:p>
        </p:txBody>
      </p:sp>
    </p:spTree>
    <p:extLst>
      <p:ext uri="{BB962C8B-B14F-4D97-AF65-F5344CB8AC3E}">
        <p14:creationId xmlns:p14="http://schemas.microsoft.com/office/powerpoint/2010/main" val="261786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2875903" y="497427"/>
            <a:ext cx="12649200" cy="820738"/>
          </a:xfrm>
          <a:prstGeom prst="rect">
            <a:avLst/>
          </a:prstGeom>
        </p:spPr>
        <p:txBody>
          <a:bodyPr wrap="square" lIns="0" tIns="0" rIns="0" bIns="0" rtlCol="0" anchor="t">
            <a:spAutoFit/>
          </a:bodyPr>
          <a:lstStyle/>
          <a:p>
            <a:pPr marL="0" lvl="0" indent="0" algn="ctr">
              <a:lnSpc>
                <a:spcPts val="6399"/>
              </a:lnSpc>
            </a:pPr>
            <a:r>
              <a:rPr lang="vi-VN" sz="5600" b="1" i="1" dirty="0" smtClean="0">
                <a:solidFill>
                  <a:srgbClr val="5E3023"/>
                </a:solidFill>
              </a:rPr>
              <a:t>2. Cuộc trò chuyện giữa hai cha con </a:t>
            </a:r>
            <a:endParaRPr lang="en-US" sz="5600" b="1" i="1" dirty="0">
              <a:solidFill>
                <a:srgbClr val="5E3023"/>
              </a:solidFill>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1318165"/>
            <a:ext cx="829564" cy="829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37717" y="63228"/>
            <a:ext cx="1418008" cy="125493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1092">
            <a:off x="110167" y="86671"/>
            <a:ext cx="1208051" cy="1208051"/>
          </a:xfrm>
          <a:prstGeom prst="rect">
            <a:avLst/>
          </a:prstGeom>
        </p:spPr>
      </p:pic>
      <p:pic>
        <p:nvPicPr>
          <p:cNvPr id="12"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589580" y="6797055"/>
            <a:ext cx="2866145" cy="3479866"/>
          </a:xfrm>
          <a:prstGeom prst="rect">
            <a:avLst/>
          </a:prstGeom>
        </p:spPr>
      </p:pic>
      <p:sp>
        <p:nvSpPr>
          <p:cNvPr id="3" name="TextBox 2"/>
          <p:cNvSpPr txBox="1"/>
          <p:nvPr/>
        </p:nvSpPr>
        <p:spPr>
          <a:xfrm>
            <a:off x="2677236" y="1562036"/>
            <a:ext cx="8143164" cy="784830"/>
          </a:xfrm>
          <a:prstGeom prst="rect">
            <a:avLst/>
          </a:prstGeom>
          <a:noFill/>
        </p:spPr>
        <p:txBody>
          <a:bodyPr wrap="square" rtlCol="0">
            <a:spAutoFit/>
          </a:bodyPr>
          <a:lstStyle/>
          <a:p>
            <a:r>
              <a:rPr lang="vi-VN" sz="4500" b="1" dirty="0" smtClean="0"/>
              <a:t>*Câu trả lời của người cha:</a:t>
            </a:r>
            <a:endParaRPr lang="en-US" sz="4500" b="1" dirty="0"/>
          </a:p>
        </p:txBody>
      </p:sp>
      <p:sp>
        <p:nvSpPr>
          <p:cNvPr id="14" name="TextBox 19"/>
          <p:cNvSpPr txBox="1">
            <a:spLocks noChangeArrowheads="1"/>
          </p:cNvSpPr>
          <p:nvPr/>
        </p:nvSpPr>
        <p:spPr bwMode="auto">
          <a:xfrm>
            <a:off x="2514600" y="7581213"/>
            <a:ext cx="12740126" cy="1911549"/>
          </a:xfrm>
          <a:prstGeom prst="rect">
            <a:avLst/>
          </a:prstGeom>
          <a:solidFill>
            <a:schemeClr val="accent4">
              <a:lumMod val="40000"/>
              <a:lumOff val="60000"/>
            </a:schemeClr>
          </a:solidFill>
          <a:ln>
            <a:noFill/>
          </a:ln>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gn="just">
              <a:lnSpc>
                <a:spcPct val="150000"/>
              </a:lnSpc>
            </a:pPr>
            <a:r>
              <a:rPr lang="en-US" altLang="en-US" sz="4200" dirty="0" smtClean="0">
                <a:cs typeface="Arial" panose="020B0604020202020204" pitchFamily="34" charset="0"/>
              </a:rPr>
              <a:t>→ </a:t>
            </a:r>
            <a:r>
              <a:rPr lang="vi-VN" altLang="en-US" sz="4200" b="1" i="1" dirty="0" smtClean="0">
                <a:cs typeface="Arial" panose="020B0604020202020204" pitchFamily="34" charset="0"/>
              </a:rPr>
              <a:t>Người </a:t>
            </a:r>
            <a:r>
              <a:rPr lang="vi-VN" altLang="en-US" sz="4200" b="1" i="1" dirty="0">
                <a:cs typeface="Arial" panose="020B0604020202020204" pitchFamily="34" charset="0"/>
              </a:rPr>
              <a:t>cha trầm ngâm, mỉm cười giảng giải cho con, từng bước nâng đỡ ước mơ con.</a:t>
            </a:r>
          </a:p>
        </p:txBody>
      </p:sp>
      <p:sp>
        <p:nvSpPr>
          <p:cNvPr id="10" name="Text Box 14"/>
          <p:cNvSpPr txBox="1">
            <a:spLocks noChangeArrowheads="1"/>
          </p:cNvSpPr>
          <p:nvPr/>
        </p:nvSpPr>
        <p:spPr bwMode="auto">
          <a:xfrm>
            <a:off x="5410200" y="2363357"/>
            <a:ext cx="9002460"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eaLnBrk="1" hangingPunct="1">
              <a:lnSpc>
                <a:spcPct val="150000"/>
              </a:lnSpc>
            </a:pPr>
            <a:r>
              <a:rPr lang="en-US" altLang="en-US" sz="4200" i="1" dirty="0">
                <a:cs typeface="Arial" panose="020B0604020202020204" pitchFamily="34" charset="0"/>
              </a:rPr>
              <a:t>Cha </a:t>
            </a:r>
            <a:r>
              <a:rPr lang="en-US" altLang="en-US" sz="4200" i="1" dirty="0" err="1">
                <a:cs typeface="Arial" panose="020B0604020202020204" pitchFamily="34" charset="0"/>
              </a:rPr>
              <a:t>mỉm</a:t>
            </a:r>
            <a:r>
              <a:rPr lang="en-US" altLang="en-US" sz="4200" i="1" dirty="0">
                <a:cs typeface="Arial" panose="020B0604020202020204" pitchFamily="34" charset="0"/>
              </a:rPr>
              <a:t> </a:t>
            </a:r>
            <a:r>
              <a:rPr lang="en-US" altLang="en-US" sz="4200" i="1" dirty="0" err="1">
                <a:cs typeface="Arial" panose="020B0604020202020204" pitchFamily="34" charset="0"/>
              </a:rPr>
              <a:t>cười</a:t>
            </a:r>
            <a:r>
              <a:rPr lang="en-US" altLang="en-US" sz="4200" i="1" dirty="0">
                <a:cs typeface="Arial" panose="020B0604020202020204" pitchFamily="34" charset="0"/>
              </a:rPr>
              <a:t> </a:t>
            </a:r>
            <a:r>
              <a:rPr lang="en-US" altLang="en-US" sz="4200" b="1" i="1" dirty="0" err="1">
                <a:cs typeface="Arial" panose="020B0604020202020204" pitchFamily="34" charset="0"/>
              </a:rPr>
              <a:t>xoa</a:t>
            </a:r>
            <a:r>
              <a:rPr lang="en-US" altLang="en-US" sz="4200" b="1" i="1" dirty="0">
                <a:cs typeface="Arial" panose="020B0604020202020204" pitchFamily="34" charset="0"/>
              </a:rPr>
              <a:t> đầu </a:t>
            </a:r>
            <a:r>
              <a:rPr lang="en-US" altLang="en-US" sz="4200" i="1" dirty="0">
                <a:cs typeface="Arial" panose="020B0604020202020204" pitchFamily="34" charset="0"/>
              </a:rPr>
              <a:t>con </a:t>
            </a:r>
            <a:r>
              <a:rPr lang="en-US" altLang="en-US" sz="4200" i="1" dirty="0" err="1">
                <a:cs typeface="Arial" panose="020B0604020202020204" pitchFamily="34" charset="0"/>
              </a:rPr>
              <a:t>nhỏ</a:t>
            </a:r>
            <a:r>
              <a:rPr lang="en-US" altLang="en-US" sz="4200" i="1" dirty="0">
                <a:cs typeface="Arial" panose="020B0604020202020204" pitchFamily="34" charset="0"/>
              </a:rPr>
              <a:t>:</a:t>
            </a:r>
          </a:p>
          <a:p>
            <a:pPr eaLnBrk="1" hangingPunct="1">
              <a:lnSpc>
                <a:spcPct val="150000"/>
              </a:lnSpc>
            </a:pPr>
            <a:r>
              <a:rPr lang="en-US" altLang="en-US" sz="4200" i="1" dirty="0">
                <a:cs typeface="Arial" panose="020B0604020202020204" pitchFamily="34" charset="0"/>
              </a:rPr>
              <a:t>“Theo </a:t>
            </a:r>
            <a:r>
              <a:rPr lang="en-US" altLang="en-US" sz="4200" i="1" dirty="0" err="1">
                <a:cs typeface="Arial" panose="020B0604020202020204" pitchFamily="34" charset="0"/>
              </a:rPr>
              <a:t>cánh</a:t>
            </a:r>
            <a:r>
              <a:rPr lang="en-US" altLang="en-US" sz="4200" i="1" dirty="0">
                <a:cs typeface="Arial" panose="020B0604020202020204" pitchFamily="34" charset="0"/>
              </a:rPr>
              <a:t> </a:t>
            </a:r>
            <a:r>
              <a:rPr lang="en-US" altLang="en-US" sz="4200" i="1" dirty="0" err="1">
                <a:cs typeface="Arial" panose="020B0604020202020204" pitchFamily="34" charset="0"/>
              </a:rPr>
              <a:t>buồm</a:t>
            </a:r>
            <a:r>
              <a:rPr lang="en-US" altLang="en-US" sz="4200" i="1" dirty="0">
                <a:cs typeface="Arial" panose="020B0604020202020204" pitchFamily="34" charset="0"/>
              </a:rPr>
              <a:t> </a:t>
            </a:r>
            <a:r>
              <a:rPr lang="en-US" altLang="en-US" sz="4200" b="1" i="1" dirty="0">
                <a:cs typeface="Arial" panose="020B0604020202020204" pitchFamily="34" charset="0"/>
              </a:rPr>
              <a:t>đi </a:t>
            </a:r>
            <a:r>
              <a:rPr lang="en-US" altLang="en-US" sz="4200" b="1" i="1" dirty="0" err="1">
                <a:cs typeface="Arial" panose="020B0604020202020204" pitchFamily="34" charset="0"/>
              </a:rPr>
              <a:t>mãi</a:t>
            </a:r>
            <a:r>
              <a:rPr lang="en-US" altLang="en-US" sz="4200" i="1" dirty="0">
                <a:cs typeface="Arial" panose="020B0604020202020204" pitchFamily="34" charset="0"/>
              </a:rPr>
              <a:t> đến </a:t>
            </a:r>
            <a:r>
              <a:rPr lang="en-US" altLang="en-US" sz="4200" i="1" dirty="0" err="1">
                <a:cs typeface="Arial" panose="020B0604020202020204" pitchFamily="34" charset="0"/>
              </a:rPr>
              <a:t>nơi</a:t>
            </a:r>
            <a:r>
              <a:rPr lang="en-US" altLang="en-US" sz="4200" i="1" dirty="0">
                <a:cs typeface="Arial" panose="020B0604020202020204" pitchFamily="34" charset="0"/>
              </a:rPr>
              <a:t> </a:t>
            </a:r>
            <a:r>
              <a:rPr lang="en-US" altLang="en-US" sz="4200" i="1" dirty="0" err="1">
                <a:cs typeface="Arial" panose="020B0604020202020204" pitchFamily="34" charset="0"/>
              </a:rPr>
              <a:t>xa</a:t>
            </a:r>
            <a:endParaRPr lang="en-US" altLang="en-US" sz="4200" i="1" dirty="0">
              <a:cs typeface="Arial" panose="020B0604020202020204" pitchFamily="34" charset="0"/>
            </a:endParaRPr>
          </a:p>
          <a:p>
            <a:pPr eaLnBrk="1" hangingPunct="1">
              <a:lnSpc>
                <a:spcPct val="150000"/>
              </a:lnSpc>
            </a:pPr>
            <a:r>
              <a:rPr lang="en-US" altLang="en-US" sz="4200" b="1" i="1" dirty="0">
                <a:cs typeface="Arial" panose="020B0604020202020204" pitchFamily="34" charset="0"/>
              </a:rPr>
              <a:t>Sẽ có </a:t>
            </a:r>
            <a:r>
              <a:rPr lang="en-US" altLang="en-US" sz="4200" b="1" i="1" dirty="0" err="1">
                <a:cs typeface="Arial" panose="020B0604020202020204" pitchFamily="34" charset="0"/>
              </a:rPr>
              <a:t>cây</a:t>
            </a:r>
            <a:r>
              <a:rPr lang="en-US" altLang="en-US" sz="4200" i="1" dirty="0">
                <a:cs typeface="Arial" panose="020B0604020202020204" pitchFamily="34" charset="0"/>
              </a:rPr>
              <a:t>, </a:t>
            </a:r>
            <a:r>
              <a:rPr lang="en-US" altLang="en-US" sz="4200" b="1" i="1" dirty="0">
                <a:cs typeface="Arial" panose="020B0604020202020204" pitchFamily="34" charset="0"/>
              </a:rPr>
              <a:t>có </a:t>
            </a:r>
            <a:r>
              <a:rPr lang="en-US" altLang="en-US" sz="4200" b="1" i="1" dirty="0" err="1">
                <a:cs typeface="Arial" panose="020B0604020202020204" pitchFamily="34" charset="0"/>
              </a:rPr>
              <a:t>cửa</a:t>
            </a:r>
            <a:r>
              <a:rPr lang="en-US" altLang="en-US" sz="4200" b="1" i="1" dirty="0">
                <a:cs typeface="Arial" panose="020B0604020202020204" pitchFamily="34" charset="0"/>
              </a:rPr>
              <a:t> có nhà</a:t>
            </a:r>
            <a:r>
              <a:rPr lang="en-US" altLang="en-US" sz="4200" i="1" dirty="0">
                <a:cs typeface="Arial" panose="020B0604020202020204" pitchFamily="34" charset="0"/>
              </a:rPr>
              <a:t>,</a:t>
            </a:r>
          </a:p>
          <a:p>
            <a:pPr eaLnBrk="1" hangingPunct="1">
              <a:lnSpc>
                <a:spcPct val="150000"/>
              </a:lnSpc>
            </a:pPr>
            <a:r>
              <a:rPr lang="en-US" altLang="en-US" sz="4200" i="1" dirty="0">
                <a:cs typeface="Arial" panose="020B0604020202020204" pitchFamily="34" charset="0"/>
              </a:rPr>
              <a:t>Vẫn là </a:t>
            </a:r>
            <a:r>
              <a:rPr lang="en-US" altLang="en-US" sz="4200" i="1" dirty="0" err="1">
                <a:cs typeface="Arial" panose="020B0604020202020204" pitchFamily="34" charset="0"/>
              </a:rPr>
              <a:t>đất</a:t>
            </a:r>
            <a:r>
              <a:rPr lang="en-US" altLang="en-US" sz="4200" i="1" dirty="0">
                <a:cs typeface="Arial" panose="020B0604020202020204" pitchFamily="34" charset="0"/>
              </a:rPr>
              <a:t> </a:t>
            </a:r>
            <a:r>
              <a:rPr lang="en-US" altLang="en-US" sz="4200" i="1" dirty="0" err="1">
                <a:cs typeface="Arial" panose="020B0604020202020204" pitchFamily="34" charset="0"/>
              </a:rPr>
              <a:t>nước</a:t>
            </a:r>
            <a:r>
              <a:rPr lang="en-US" altLang="en-US" sz="4200" i="1" dirty="0">
                <a:cs typeface="Arial" panose="020B0604020202020204" pitchFamily="34" charset="0"/>
              </a:rPr>
              <a:t> của ta,</a:t>
            </a:r>
          </a:p>
          <a:p>
            <a:pPr eaLnBrk="1" hangingPunct="1">
              <a:lnSpc>
                <a:spcPct val="150000"/>
              </a:lnSpc>
            </a:pPr>
            <a:r>
              <a:rPr lang="en-US" altLang="en-US" sz="4200" i="1" dirty="0">
                <a:cs typeface="Arial" panose="020B0604020202020204" pitchFamily="34" charset="0"/>
              </a:rPr>
              <a:t>Nhưng </a:t>
            </a:r>
            <a:r>
              <a:rPr lang="en-US" altLang="en-US" sz="4200" i="1" dirty="0" err="1">
                <a:cs typeface="Arial" panose="020B0604020202020204" pitchFamily="34" charset="0"/>
              </a:rPr>
              <a:t>nơi</a:t>
            </a:r>
            <a:r>
              <a:rPr lang="en-US" altLang="en-US" sz="4200" i="1" dirty="0">
                <a:cs typeface="Arial" panose="020B0604020202020204" pitchFamily="34" charset="0"/>
              </a:rPr>
              <a:t> </a:t>
            </a:r>
            <a:r>
              <a:rPr lang="en-US" altLang="en-US" sz="4200" i="1" dirty="0" err="1">
                <a:cs typeface="Arial" panose="020B0604020202020204" pitchFamily="34" charset="0"/>
              </a:rPr>
              <a:t>đó</a:t>
            </a:r>
            <a:r>
              <a:rPr lang="en-US" altLang="en-US" sz="4200" i="1" dirty="0">
                <a:cs typeface="Arial" panose="020B0604020202020204" pitchFamily="34" charset="0"/>
              </a:rPr>
              <a:t> cha </a:t>
            </a:r>
            <a:r>
              <a:rPr lang="en-US" altLang="en-US" sz="4200" b="1" i="1" dirty="0">
                <a:cs typeface="Arial" panose="020B0604020202020204" pitchFamily="34" charset="0"/>
              </a:rPr>
              <a:t>chưa </a:t>
            </a:r>
            <a:r>
              <a:rPr lang="en-US" altLang="en-US" sz="4200" b="1" i="1" dirty="0" err="1">
                <a:cs typeface="Arial" panose="020B0604020202020204" pitchFamily="34" charset="0"/>
              </a:rPr>
              <a:t>hề</a:t>
            </a:r>
            <a:r>
              <a:rPr lang="en-US" altLang="en-US" sz="4200" b="1" i="1" dirty="0">
                <a:cs typeface="Arial" panose="020B0604020202020204" pitchFamily="34" charset="0"/>
              </a:rPr>
              <a:t> đi đến</a:t>
            </a:r>
            <a:r>
              <a:rPr lang="en-US" altLang="en-US" sz="4200" i="1" dirty="0">
                <a:cs typeface="Arial" panose="020B0604020202020204" pitchFamily="34" charset="0"/>
              </a:rPr>
              <a:t>.”</a:t>
            </a:r>
          </a:p>
        </p:txBody>
      </p:sp>
    </p:spTree>
    <p:extLst>
      <p:ext uri="{BB962C8B-B14F-4D97-AF65-F5344CB8AC3E}">
        <p14:creationId xmlns:p14="http://schemas.microsoft.com/office/powerpoint/2010/main" val="168058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2914293" y="796990"/>
            <a:ext cx="12649200" cy="820738"/>
          </a:xfrm>
          <a:prstGeom prst="rect">
            <a:avLst/>
          </a:prstGeom>
        </p:spPr>
        <p:txBody>
          <a:bodyPr wrap="square" lIns="0" tIns="0" rIns="0" bIns="0" rtlCol="0" anchor="t">
            <a:spAutoFit/>
          </a:bodyPr>
          <a:lstStyle/>
          <a:p>
            <a:pPr marL="0" lvl="0" indent="0" algn="ctr">
              <a:lnSpc>
                <a:spcPts val="6399"/>
              </a:lnSpc>
            </a:pPr>
            <a:r>
              <a:rPr lang="vi-VN" sz="5600" b="1" i="1" dirty="0" smtClean="0">
                <a:solidFill>
                  <a:srgbClr val="5E3023"/>
                </a:solidFill>
              </a:rPr>
              <a:t>2. Cuộc trò chuyện giữa hai cha con </a:t>
            </a:r>
            <a:endParaRPr lang="en-US" sz="5600" b="1" i="1" dirty="0">
              <a:solidFill>
                <a:srgbClr val="5E3023"/>
              </a:solidFill>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33477" y="772379"/>
            <a:ext cx="829564" cy="829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37717" y="63228"/>
            <a:ext cx="1418008" cy="125493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1092">
            <a:off x="110167" y="86671"/>
            <a:ext cx="1208051" cy="1208051"/>
          </a:xfrm>
          <a:prstGeom prst="rect">
            <a:avLst/>
          </a:prstGeom>
        </p:spPr>
      </p:pic>
      <p:grpSp>
        <p:nvGrpSpPr>
          <p:cNvPr id="13" name="Group 2"/>
          <p:cNvGrpSpPr/>
          <p:nvPr/>
        </p:nvGrpSpPr>
        <p:grpSpPr>
          <a:xfrm>
            <a:off x="-18509" y="2147729"/>
            <a:ext cx="6031485" cy="5510852"/>
            <a:chOff x="0" y="0"/>
            <a:chExt cx="8477691" cy="4965700"/>
          </a:xfrm>
          <a:solidFill>
            <a:schemeClr val="accent4">
              <a:lumMod val="40000"/>
              <a:lumOff val="60000"/>
            </a:schemeClr>
          </a:solidFill>
        </p:grpSpPr>
        <p:sp>
          <p:nvSpPr>
            <p:cNvPr id="15" name="Freeform 3"/>
            <p:cNvSpPr/>
            <p:nvPr/>
          </p:nvSpPr>
          <p:spPr>
            <a:xfrm>
              <a:off x="0" y="0"/>
              <a:ext cx="8477691" cy="4965700"/>
            </a:xfrm>
            <a:custGeom>
              <a:avLst/>
              <a:gdLst/>
              <a:ahLst/>
              <a:cxnLst/>
              <a:rect l="l" t="t" r="r" b="b"/>
              <a:pathLst>
                <a:path w="8477691" h="4965700">
                  <a:moveTo>
                    <a:pt x="8477691" y="0"/>
                  </a:moveTo>
                  <a:lnTo>
                    <a:pt x="8477691" y="4965700"/>
                  </a:lnTo>
                  <a:lnTo>
                    <a:pt x="896620" y="4965700"/>
                  </a:lnTo>
                  <a:lnTo>
                    <a:pt x="896620" y="3385820"/>
                  </a:lnTo>
                  <a:lnTo>
                    <a:pt x="0" y="2487930"/>
                  </a:lnTo>
                  <a:lnTo>
                    <a:pt x="896620" y="1591310"/>
                  </a:lnTo>
                  <a:lnTo>
                    <a:pt x="896620" y="0"/>
                  </a:lnTo>
                  <a:lnTo>
                    <a:pt x="8477691" y="0"/>
                  </a:lnTo>
                  <a:close/>
                </a:path>
              </a:pathLst>
            </a:custGeom>
            <a:grpFill/>
          </p:spPr>
        </p:sp>
      </p:grpSp>
      <p:sp>
        <p:nvSpPr>
          <p:cNvPr id="16" name="矩形 5"/>
          <p:cNvSpPr>
            <a:spLocks noChangeArrowheads="1"/>
          </p:cNvSpPr>
          <p:nvPr/>
        </p:nvSpPr>
        <p:spPr bwMode="auto">
          <a:xfrm>
            <a:off x="1283670" y="2147729"/>
            <a:ext cx="433606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gn="ctr" eaLnBrk="1" hangingPunct="1">
              <a:lnSpc>
                <a:spcPct val="150000"/>
              </a:lnSpc>
            </a:pPr>
            <a:r>
              <a:rPr lang="en-US" altLang="en-US" sz="3500" b="1" dirty="0" err="1">
                <a:solidFill>
                  <a:srgbClr val="FF0000"/>
                </a:solidFill>
                <a:cs typeface="Arial" panose="020B0604020202020204" pitchFamily="34" charset="0"/>
              </a:rPr>
              <a:t>Ẩn</a:t>
            </a:r>
            <a:r>
              <a:rPr lang="en-US" altLang="en-US" sz="3500" b="1" dirty="0">
                <a:solidFill>
                  <a:srgbClr val="FF0000"/>
                </a:solidFill>
                <a:cs typeface="Arial" panose="020B0604020202020204" pitchFamily="34" charset="0"/>
              </a:rPr>
              <a:t> </a:t>
            </a:r>
            <a:r>
              <a:rPr lang="en-US" altLang="en-US" sz="3500" b="1" dirty="0" err="1">
                <a:solidFill>
                  <a:srgbClr val="FF0000"/>
                </a:solidFill>
                <a:cs typeface="Arial" panose="020B0604020202020204" pitchFamily="34" charset="0"/>
              </a:rPr>
              <a:t>dụ</a:t>
            </a:r>
            <a:r>
              <a:rPr lang="en-US" altLang="en-US" sz="3500" b="1" dirty="0">
                <a:solidFill>
                  <a:srgbClr val="FF0000"/>
                </a:solidFill>
                <a:cs typeface="Arial" panose="020B0604020202020204" pitchFamily="34" charset="0"/>
              </a:rPr>
              <a:t> </a:t>
            </a:r>
            <a:r>
              <a:rPr lang="en-US" altLang="en-US" sz="3500" b="1" dirty="0" err="1">
                <a:solidFill>
                  <a:srgbClr val="FF0000"/>
                </a:solidFill>
                <a:cs typeface="Arial" panose="020B0604020202020204" pitchFamily="34" charset="0"/>
              </a:rPr>
              <a:t>chuyển</a:t>
            </a:r>
            <a:r>
              <a:rPr lang="en-US" altLang="en-US" sz="3500" b="1" dirty="0">
                <a:solidFill>
                  <a:srgbClr val="FF0000"/>
                </a:solidFill>
                <a:cs typeface="Arial" panose="020B0604020202020204" pitchFamily="34" charset="0"/>
              </a:rPr>
              <a:t> </a:t>
            </a:r>
            <a:r>
              <a:rPr lang="en-US" altLang="en-US" sz="3500" b="1" dirty="0" smtClean="0">
                <a:solidFill>
                  <a:srgbClr val="FF0000"/>
                </a:solidFill>
                <a:cs typeface="Arial" panose="020B0604020202020204" pitchFamily="34" charset="0"/>
              </a:rPr>
              <a:t>đổi</a:t>
            </a:r>
            <a:endParaRPr lang="vi-VN" altLang="en-US" sz="3500" b="1" dirty="0" smtClean="0">
              <a:solidFill>
                <a:srgbClr val="FF0000"/>
              </a:solidFill>
              <a:cs typeface="Arial" panose="020B0604020202020204" pitchFamily="34" charset="0"/>
            </a:endParaRPr>
          </a:p>
          <a:p>
            <a:pPr algn="ctr" eaLnBrk="1" hangingPunct="1">
              <a:lnSpc>
                <a:spcPct val="150000"/>
              </a:lnSpc>
            </a:pPr>
            <a:r>
              <a:rPr lang="en-US" altLang="en-US" sz="3500" b="1" dirty="0" smtClean="0">
                <a:solidFill>
                  <a:srgbClr val="FF0000"/>
                </a:solidFill>
                <a:cs typeface="Arial" panose="020B0604020202020204" pitchFamily="34" charset="0"/>
              </a:rPr>
              <a:t> </a:t>
            </a:r>
            <a:r>
              <a:rPr lang="en-US" altLang="en-US" sz="3500" b="1" dirty="0" err="1">
                <a:solidFill>
                  <a:srgbClr val="FF0000"/>
                </a:solidFill>
                <a:cs typeface="Arial" panose="020B0604020202020204" pitchFamily="34" charset="0"/>
              </a:rPr>
              <a:t>cảm</a:t>
            </a:r>
            <a:r>
              <a:rPr lang="en-US" altLang="en-US" sz="3500" b="1" dirty="0">
                <a:solidFill>
                  <a:srgbClr val="FF0000"/>
                </a:solidFill>
                <a:cs typeface="Arial" panose="020B0604020202020204" pitchFamily="34" charset="0"/>
              </a:rPr>
              <a:t> </a:t>
            </a:r>
            <a:r>
              <a:rPr lang="en-US" altLang="en-US" sz="3500" b="1" dirty="0" err="1">
                <a:solidFill>
                  <a:srgbClr val="FF0000"/>
                </a:solidFill>
                <a:cs typeface="Arial" panose="020B0604020202020204" pitchFamily="34" charset="0"/>
              </a:rPr>
              <a:t>giác</a:t>
            </a:r>
            <a:r>
              <a:rPr lang="en-US" altLang="en-US" sz="3500" b="1" dirty="0">
                <a:solidFill>
                  <a:srgbClr val="FF0000"/>
                </a:solidFill>
                <a:cs typeface="Arial" panose="020B0604020202020204" pitchFamily="34" charset="0"/>
              </a:rPr>
              <a:t>:</a:t>
            </a:r>
            <a:endParaRPr lang="vi-VN" altLang="zh-CN" sz="3500" b="1" i="1" dirty="0">
              <a:solidFill>
                <a:srgbClr val="FF0000"/>
              </a:solidFill>
              <a:cs typeface="Arial" panose="020B0604020202020204" pitchFamily="34" charset="0"/>
            </a:endParaRPr>
          </a:p>
        </p:txBody>
      </p:sp>
      <p:sp>
        <p:nvSpPr>
          <p:cNvPr id="17" name="Rectangle 1"/>
          <p:cNvSpPr>
            <a:spLocks noChangeArrowheads="1"/>
          </p:cNvSpPr>
          <p:nvPr/>
        </p:nvSpPr>
        <p:spPr bwMode="auto">
          <a:xfrm>
            <a:off x="575128" y="3900009"/>
            <a:ext cx="528544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eaLnBrk="1" hangingPunct="1"/>
            <a:r>
              <a:rPr lang="en-US" altLang="en-US" sz="3500" b="1" i="1" dirty="0">
                <a:cs typeface="Arial" panose="020B0604020202020204" pitchFamily="34" charset="0"/>
              </a:rPr>
              <a:t> </a:t>
            </a:r>
            <a:r>
              <a:rPr lang="en-US" altLang="en-US" sz="3500" i="1" dirty="0">
                <a:cs typeface="Arial" panose="020B0604020202020204" pitchFamily="34" charset="0"/>
              </a:rPr>
              <a:t>“</a:t>
            </a:r>
            <a:r>
              <a:rPr lang="en-US" altLang="en-US" sz="3500" i="1" dirty="0" err="1">
                <a:cs typeface="Arial" panose="020B0604020202020204" pitchFamily="34" charset="0"/>
              </a:rPr>
              <a:t>Ánh</a:t>
            </a:r>
            <a:r>
              <a:rPr lang="en-US" altLang="en-US" sz="3500" i="1" dirty="0">
                <a:cs typeface="Arial" panose="020B0604020202020204" pitchFamily="34" charset="0"/>
              </a:rPr>
              <a:t> </a:t>
            </a:r>
            <a:r>
              <a:rPr lang="en-US" altLang="en-US" sz="3500" i="1" dirty="0" err="1">
                <a:cs typeface="Arial" panose="020B0604020202020204" pitchFamily="34" charset="0"/>
              </a:rPr>
              <a:t>nắng</a:t>
            </a:r>
            <a:r>
              <a:rPr lang="en-US" altLang="en-US" sz="3500" i="1" dirty="0">
                <a:cs typeface="Arial" panose="020B0604020202020204" pitchFamily="34" charset="0"/>
              </a:rPr>
              <a:t> </a:t>
            </a:r>
            <a:r>
              <a:rPr lang="en-US" altLang="en-US" sz="3500" b="1" i="1" dirty="0" err="1">
                <a:cs typeface="Arial" panose="020B0604020202020204" pitchFamily="34" charset="0"/>
              </a:rPr>
              <a:t>chảy</a:t>
            </a:r>
            <a:r>
              <a:rPr lang="en-US" altLang="en-US" sz="3500" b="1" i="1" dirty="0">
                <a:cs typeface="Arial" panose="020B0604020202020204" pitchFamily="34" charset="0"/>
              </a:rPr>
              <a:t> </a:t>
            </a:r>
            <a:r>
              <a:rPr lang="en-US" altLang="en-US" sz="3500" i="1" dirty="0">
                <a:cs typeface="Arial" panose="020B0604020202020204" pitchFamily="34" charset="0"/>
              </a:rPr>
              <a:t>đầy </a:t>
            </a:r>
            <a:r>
              <a:rPr lang="en-US" altLang="en-US" sz="3500" i="1" dirty="0" err="1">
                <a:cs typeface="Arial" panose="020B0604020202020204" pitchFamily="34" charset="0"/>
              </a:rPr>
              <a:t>vai</a:t>
            </a:r>
            <a:r>
              <a:rPr lang="en-US" altLang="en-US" sz="3500" i="1" dirty="0">
                <a:cs typeface="Arial" panose="020B0604020202020204" pitchFamily="34" charset="0"/>
              </a:rPr>
              <a:t>”</a:t>
            </a:r>
          </a:p>
        </p:txBody>
      </p:sp>
      <p:sp>
        <p:nvSpPr>
          <p:cNvPr id="18" name="TextBox 17"/>
          <p:cNvSpPr txBox="1">
            <a:spLocks noChangeArrowheads="1"/>
          </p:cNvSpPr>
          <p:nvPr/>
        </p:nvSpPr>
        <p:spPr bwMode="auto">
          <a:xfrm>
            <a:off x="784657" y="4680270"/>
            <a:ext cx="507592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gn="just">
              <a:lnSpc>
                <a:spcPct val="150000"/>
              </a:lnSpc>
            </a:pPr>
            <a:r>
              <a:rPr lang="en-US" altLang="en-US" dirty="0">
                <a:cs typeface="Arial" panose="020B0604020202020204" pitchFamily="34" charset="0"/>
              </a:rPr>
              <a:t>→ làm </a:t>
            </a:r>
            <a:r>
              <a:rPr lang="en-US" altLang="en-US" dirty="0" err="1">
                <a:cs typeface="Arial" panose="020B0604020202020204" pitchFamily="34" charset="0"/>
              </a:rPr>
              <a:t>tăng</a:t>
            </a:r>
            <a:r>
              <a:rPr lang="en-US" altLang="en-US" dirty="0">
                <a:cs typeface="Arial" panose="020B0604020202020204" pitchFamily="34" charset="0"/>
              </a:rPr>
              <a:t> </a:t>
            </a:r>
            <a:r>
              <a:rPr lang="en-US" altLang="en-US" dirty="0" err="1">
                <a:cs typeface="Arial" panose="020B0604020202020204" pitchFamily="34" charset="0"/>
              </a:rPr>
              <a:t>sức</a:t>
            </a:r>
            <a:r>
              <a:rPr lang="en-US" altLang="en-US" dirty="0">
                <a:cs typeface="Arial" panose="020B0604020202020204" pitchFamily="34" charset="0"/>
              </a:rPr>
              <a:t> </a:t>
            </a:r>
            <a:r>
              <a:rPr lang="en-US" altLang="en-US" dirty="0" err="1">
                <a:cs typeface="Arial" panose="020B0604020202020204" pitchFamily="34" charset="0"/>
              </a:rPr>
              <a:t>hấp</a:t>
            </a:r>
            <a:r>
              <a:rPr lang="en-US" altLang="en-US" dirty="0">
                <a:cs typeface="Arial" panose="020B0604020202020204" pitchFamily="34" charset="0"/>
              </a:rPr>
              <a:t> </a:t>
            </a:r>
            <a:r>
              <a:rPr lang="en-US" altLang="en-US" dirty="0" err="1">
                <a:cs typeface="Arial" panose="020B0604020202020204" pitchFamily="34" charset="0"/>
              </a:rPr>
              <a:t>dẫn</a:t>
            </a:r>
            <a:r>
              <a:rPr lang="en-US" altLang="en-US" dirty="0">
                <a:cs typeface="Arial" panose="020B0604020202020204" pitchFamily="34" charset="0"/>
              </a:rPr>
              <a:t> </a:t>
            </a:r>
            <a:r>
              <a:rPr lang="en-US" altLang="en-US" dirty="0" err="1">
                <a:cs typeface="Arial" panose="020B0604020202020204" pitchFamily="34" charset="0"/>
              </a:rPr>
              <a:t>cho</a:t>
            </a:r>
            <a:r>
              <a:rPr lang="en-US" altLang="en-US" dirty="0">
                <a:cs typeface="Arial" panose="020B0604020202020204" pitchFamily="34" charset="0"/>
              </a:rPr>
              <a:t> câu </a:t>
            </a:r>
            <a:r>
              <a:rPr lang="en-US" altLang="en-US" dirty="0" err="1">
                <a:cs typeface="Arial" panose="020B0604020202020204" pitchFamily="34" charset="0"/>
              </a:rPr>
              <a:t>thơ</a:t>
            </a:r>
            <a:r>
              <a:rPr lang="en-US" altLang="en-US" dirty="0">
                <a:cs typeface="Arial" panose="020B0604020202020204" pitchFamily="34" charset="0"/>
              </a:rPr>
              <a:t>, </a:t>
            </a:r>
            <a:r>
              <a:rPr lang="en-US" altLang="en-US" dirty="0" err="1">
                <a:cs typeface="Arial" panose="020B0604020202020204" pitchFamily="34" charset="0"/>
              </a:rPr>
              <a:t>giúp</a:t>
            </a:r>
            <a:r>
              <a:rPr lang="en-US" altLang="en-US" dirty="0">
                <a:cs typeface="Arial" panose="020B0604020202020204" pitchFamily="34" charset="0"/>
              </a:rPr>
              <a:t> người đọc </a:t>
            </a:r>
            <a:r>
              <a:rPr lang="en-US" altLang="en-US" dirty="0" err="1">
                <a:cs typeface="Arial" panose="020B0604020202020204" pitchFamily="34" charset="0"/>
              </a:rPr>
              <a:t>hình</a:t>
            </a:r>
            <a:r>
              <a:rPr lang="en-US" altLang="en-US" dirty="0">
                <a:cs typeface="Arial" panose="020B0604020202020204" pitchFamily="34" charset="0"/>
              </a:rPr>
              <a:t> dung cụ thể về </a:t>
            </a:r>
            <a:r>
              <a:rPr lang="en-US" altLang="en-US" dirty="0" err="1">
                <a:cs typeface="Arial" panose="020B0604020202020204" pitchFamily="34" charset="0"/>
              </a:rPr>
              <a:t>khung</a:t>
            </a:r>
            <a:r>
              <a:rPr lang="en-US" altLang="en-US" dirty="0">
                <a:cs typeface="Arial" panose="020B0604020202020204" pitchFamily="34" charset="0"/>
              </a:rPr>
              <a:t> </a:t>
            </a:r>
            <a:r>
              <a:rPr lang="en-US" altLang="en-US" dirty="0" err="1">
                <a:cs typeface="Arial" panose="020B0604020202020204" pitchFamily="34" charset="0"/>
              </a:rPr>
              <a:t>cảnh</a:t>
            </a:r>
            <a:r>
              <a:rPr lang="en-US" altLang="en-US" dirty="0">
                <a:cs typeface="Arial" panose="020B0604020202020204" pitchFamily="34" charset="0"/>
              </a:rPr>
              <a:t> </a:t>
            </a:r>
            <a:r>
              <a:rPr lang="en-US" altLang="en-US" dirty="0" err="1">
                <a:cs typeface="Arial" panose="020B0604020202020204" pitchFamily="34" charset="0"/>
              </a:rPr>
              <a:t>đẹp</a:t>
            </a:r>
            <a:r>
              <a:rPr lang="en-US" altLang="en-US" dirty="0">
                <a:cs typeface="Arial" panose="020B0604020202020204" pitchFamily="34" charset="0"/>
              </a:rPr>
              <a:t> </a:t>
            </a:r>
            <a:r>
              <a:rPr lang="en-US" altLang="en-US" dirty="0" err="1">
                <a:cs typeface="Arial" panose="020B0604020202020204" pitchFamily="34" charset="0"/>
              </a:rPr>
              <a:t>đẽ</a:t>
            </a:r>
            <a:r>
              <a:rPr lang="en-US" altLang="en-US" dirty="0">
                <a:cs typeface="Arial" panose="020B0604020202020204" pitchFamily="34" charset="0"/>
              </a:rPr>
              <a:t> trên </a:t>
            </a:r>
            <a:r>
              <a:rPr lang="en-US" altLang="en-US" dirty="0" err="1">
                <a:cs typeface="Arial" panose="020B0604020202020204" pitchFamily="34" charset="0"/>
              </a:rPr>
              <a:t>biển</a:t>
            </a:r>
            <a:r>
              <a:rPr lang="en-US" altLang="en-US" dirty="0">
                <a:cs typeface="Arial" panose="020B0604020202020204" pitchFamily="34" charset="0"/>
              </a:rPr>
              <a:t>.</a:t>
            </a:r>
          </a:p>
        </p:txBody>
      </p:sp>
      <p:grpSp>
        <p:nvGrpSpPr>
          <p:cNvPr id="22" name="Group 2"/>
          <p:cNvGrpSpPr/>
          <p:nvPr/>
        </p:nvGrpSpPr>
        <p:grpSpPr>
          <a:xfrm>
            <a:off x="6012976" y="2147729"/>
            <a:ext cx="6031485" cy="5510852"/>
            <a:chOff x="0" y="0"/>
            <a:chExt cx="8477691" cy="4965700"/>
          </a:xfrm>
          <a:solidFill>
            <a:schemeClr val="accent4">
              <a:lumMod val="40000"/>
              <a:lumOff val="60000"/>
            </a:schemeClr>
          </a:solidFill>
        </p:grpSpPr>
        <p:sp>
          <p:nvSpPr>
            <p:cNvPr id="23" name="Freeform 3"/>
            <p:cNvSpPr/>
            <p:nvPr/>
          </p:nvSpPr>
          <p:spPr>
            <a:xfrm>
              <a:off x="0" y="0"/>
              <a:ext cx="8477691" cy="4965700"/>
            </a:xfrm>
            <a:custGeom>
              <a:avLst/>
              <a:gdLst/>
              <a:ahLst/>
              <a:cxnLst/>
              <a:rect l="l" t="t" r="r" b="b"/>
              <a:pathLst>
                <a:path w="8477691" h="4965700">
                  <a:moveTo>
                    <a:pt x="8477691" y="0"/>
                  </a:moveTo>
                  <a:lnTo>
                    <a:pt x="8477691" y="4965700"/>
                  </a:lnTo>
                  <a:lnTo>
                    <a:pt x="896620" y="4965700"/>
                  </a:lnTo>
                  <a:lnTo>
                    <a:pt x="896620" y="3385820"/>
                  </a:lnTo>
                  <a:lnTo>
                    <a:pt x="0" y="2487930"/>
                  </a:lnTo>
                  <a:lnTo>
                    <a:pt x="896620" y="1591310"/>
                  </a:lnTo>
                  <a:lnTo>
                    <a:pt x="896620" y="0"/>
                  </a:lnTo>
                  <a:lnTo>
                    <a:pt x="8477691" y="0"/>
                  </a:lnTo>
                  <a:close/>
                </a:path>
              </a:pathLst>
            </a:custGeom>
            <a:grpFill/>
          </p:spPr>
        </p:sp>
      </p:grpSp>
      <p:grpSp>
        <p:nvGrpSpPr>
          <p:cNvPr id="24" name="Group 2"/>
          <p:cNvGrpSpPr/>
          <p:nvPr/>
        </p:nvGrpSpPr>
        <p:grpSpPr>
          <a:xfrm>
            <a:off x="12044461" y="2147729"/>
            <a:ext cx="6031485" cy="5510852"/>
            <a:chOff x="0" y="0"/>
            <a:chExt cx="8477691" cy="4965700"/>
          </a:xfrm>
          <a:solidFill>
            <a:schemeClr val="accent4">
              <a:lumMod val="40000"/>
              <a:lumOff val="60000"/>
            </a:schemeClr>
          </a:solidFill>
        </p:grpSpPr>
        <p:sp>
          <p:nvSpPr>
            <p:cNvPr id="25" name="Freeform 3"/>
            <p:cNvSpPr/>
            <p:nvPr/>
          </p:nvSpPr>
          <p:spPr>
            <a:xfrm>
              <a:off x="0" y="0"/>
              <a:ext cx="8477691" cy="4965700"/>
            </a:xfrm>
            <a:custGeom>
              <a:avLst/>
              <a:gdLst/>
              <a:ahLst/>
              <a:cxnLst/>
              <a:rect l="l" t="t" r="r" b="b"/>
              <a:pathLst>
                <a:path w="8477691" h="4965700">
                  <a:moveTo>
                    <a:pt x="8477691" y="0"/>
                  </a:moveTo>
                  <a:lnTo>
                    <a:pt x="8477691" y="4965700"/>
                  </a:lnTo>
                  <a:lnTo>
                    <a:pt x="896620" y="4965700"/>
                  </a:lnTo>
                  <a:lnTo>
                    <a:pt x="896620" y="3385820"/>
                  </a:lnTo>
                  <a:lnTo>
                    <a:pt x="0" y="2487930"/>
                  </a:lnTo>
                  <a:lnTo>
                    <a:pt x="896620" y="1591310"/>
                  </a:lnTo>
                  <a:lnTo>
                    <a:pt x="896620" y="0"/>
                  </a:lnTo>
                  <a:lnTo>
                    <a:pt x="8477691" y="0"/>
                  </a:lnTo>
                  <a:close/>
                </a:path>
              </a:pathLst>
            </a:custGeom>
            <a:grpFill/>
          </p:spPr>
        </p:sp>
      </p:grpSp>
      <p:sp>
        <p:nvSpPr>
          <p:cNvPr id="26" name="矩形 5"/>
          <p:cNvSpPr>
            <a:spLocks noChangeArrowheads="1"/>
          </p:cNvSpPr>
          <p:nvPr/>
        </p:nvSpPr>
        <p:spPr bwMode="auto">
          <a:xfrm>
            <a:off x="7048394" y="2191849"/>
            <a:ext cx="4843667" cy="8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gn="ctr" eaLnBrk="1" hangingPunct="1">
              <a:lnSpc>
                <a:spcPct val="150000"/>
              </a:lnSpc>
            </a:pPr>
            <a:r>
              <a:rPr lang="vi-VN" altLang="en-US" sz="3500" b="1" dirty="0" smtClean="0">
                <a:solidFill>
                  <a:srgbClr val="FF0000"/>
                </a:solidFill>
                <a:cs typeface="Arial" panose="020B0604020202020204" pitchFamily="34" charset="0"/>
              </a:rPr>
              <a:t>Hình ảnh </a:t>
            </a:r>
            <a:r>
              <a:rPr lang="vi-VN" altLang="en-US" sz="3500" b="1" i="1" dirty="0" smtClean="0">
                <a:solidFill>
                  <a:srgbClr val="FF0000"/>
                </a:solidFill>
                <a:cs typeface="Arial" panose="020B0604020202020204" pitchFamily="34" charset="0"/>
              </a:rPr>
              <a:t>cánh buồm:</a:t>
            </a:r>
            <a:endParaRPr lang="vi-VN" altLang="zh-CN" sz="3500" b="1" i="1" dirty="0">
              <a:solidFill>
                <a:srgbClr val="FF0000"/>
              </a:solidFill>
              <a:cs typeface="Arial" panose="020B0604020202020204" pitchFamily="34" charset="0"/>
            </a:endParaRPr>
          </a:p>
        </p:txBody>
      </p:sp>
      <p:sp>
        <p:nvSpPr>
          <p:cNvPr id="27" name="TextBox 26"/>
          <p:cNvSpPr txBox="1">
            <a:spLocks noChangeArrowheads="1"/>
          </p:cNvSpPr>
          <p:nvPr/>
        </p:nvSpPr>
        <p:spPr bwMode="auto">
          <a:xfrm>
            <a:off x="7040544" y="3001809"/>
            <a:ext cx="46106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gn="just">
              <a:lnSpc>
                <a:spcPct val="150000"/>
              </a:lnSpc>
            </a:pPr>
            <a:r>
              <a:rPr lang="en-US" altLang="en-US" dirty="0">
                <a:cs typeface="Arial" panose="020B0604020202020204" pitchFamily="34" charset="0"/>
              </a:rPr>
              <a:t>→ </a:t>
            </a:r>
            <a:r>
              <a:rPr lang="en-US" altLang="en-US" dirty="0" err="1">
                <a:solidFill>
                  <a:srgbClr val="000000"/>
                </a:solidFill>
                <a:cs typeface="Arial" panose="020B0604020202020204" pitchFamily="34" charset="0"/>
              </a:rPr>
              <a:t>biểu</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tượng</a:t>
            </a:r>
            <a:r>
              <a:rPr lang="en-US" altLang="en-US" dirty="0">
                <a:solidFill>
                  <a:srgbClr val="000000"/>
                </a:solidFill>
                <a:cs typeface="Arial" panose="020B0604020202020204" pitchFamily="34" charset="0"/>
              </a:rPr>
              <a:t> của </a:t>
            </a:r>
            <a:r>
              <a:rPr lang="en-US" altLang="en-US" dirty="0" err="1">
                <a:solidFill>
                  <a:srgbClr val="000000"/>
                </a:solidFill>
                <a:cs typeface="Arial" panose="020B0604020202020204" pitchFamily="34" charset="0"/>
              </a:rPr>
              <a:t>ước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mơ</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khát</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vọng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được</a:t>
            </a:r>
            <a:r>
              <a:rPr lang="en-US" altLang="en-US" dirty="0">
                <a:solidFill>
                  <a:srgbClr val="000000"/>
                </a:solidFill>
                <a:cs typeface="Arial" panose="020B0604020202020204" pitchFamily="34" charset="0"/>
              </a:rPr>
              <a:t> đi </a:t>
            </a:r>
            <a:r>
              <a:rPr lang="en-US" altLang="en-US" dirty="0" err="1">
                <a:solidFill>
                  <a:srgbClr val="000000"/>
                </a:solidFill>
                <a:cs typeface="Arial" panose="020B0604020202020204" pitchFamily="34" charset="0"/>
              </a:rPr>
              <a:t>xa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được</a:t>
            </a:r>
            <a:r>
              <a:rPr lang="en-US" altLang="en-US" dirty="0">
                <a:solidFill>
                  <a:srgbClr val="000000"/>
                </a:solidFill>
                <a:cs typeface="Arial" panose="020B0604020202020204" pitchFamily="34" charset="0"/>
              </a:rPr>
              <a:t> mở </a:t>
            </a:r>
            <a:r>
              <a:rPr lang="en-US" altLang="en-US" dirty="0" err="1">
                <a:solidFill>
                  <a:srgbClr val="000000"/>
                </a:solidFill>
                <a:cs typeface="Arial" panose="020B0604020202020204" pitchFamily="34" charset="0"/>
              </a:rPr>
              <a:t>rộng</a:t>
            </a:r>
            <a:r>
              <a:rPr lang="en-US" altLang="en-US" dirty="0">
                <a:solidFill>
                  <a:srgbClr val="000000"/>
                </a:solidFill>
                <a:cs typeface="Arial" panose="020B0604020202020204" pitchFamily="34" charset="0"/>
              </a:rPr>
              <a:t> hiểu biết của người con.</a:t>
            </a:r>
            <a:endParaRPr lang="en-US" altLang="en-US" dirty="0">
              <a:cs typeface="Arial" panose="020B0604020202020204" pitchFamily="34" charset="0"/>
            </a:endParaRPr>
          </a:p>
        </p:txBody>
      </p:sp>
      <p:sp>
        <p:nvSpPr>
          <p:cNvPr id="28" name="矩形 5"/>
          <p:cNvSpPr>
            <a:spLocks noChangeArrowheads="1"/>
          </p:cNvSpPr>
          <p:nvPr/>
        </p:nvSpPr>
        <p:spPr bwMode="auto">
          <a:xfrm>
            <a:off x="12866297" y="2147729"/>
            <a:ext cx="4843667" cy="16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gn="ctr" eaLnBrk="1" hangingPunct="1">
              <a:lnSpc>
                <a:spcPct val="150000"/>
              </a:lnSpc>
            </a:pPr>
            <a:r>
              <a:rPr lang="vi-VN" altLang="en-US" sz="3500" b="1" dirty="0" smtClean="0">
                <a:solidFill>
                  <a:srgbClr val="FF0000"/>
                </a:solidFill>
                <a:cs typeface="Arial" panose="020B0604020202020204" pitchFamily="34" charset="0"/>
              </a:rPr>
              <a:t>Dấu chấm lửng: </a:t>
            </a:r>
          </a:p>
          <a:p>
            <a:pPr algn="ctr" eaLnBrk="1" hangingPunct="1">
              <a:lnSpc>
                <a:spcPct val="150000"/>
              </a:lnSpc>
            </a:pPr>
            <a:r>
              <a:rPr lang="vi-VN" altLang="en-US" sz="3500" b="1" i="1" dirty="0" smtClean="0">
                <a:solidFill>
                  <a:srgbClr val="FF0000"/>
                </a:solidFill>
                <a:cs typeface="Arial" panose="020B0604020202020204" pitchFamily="34" charset="0"/>
              </a:rPr>
              <a:t>Để con đi...</a:t>
            </a:r>
            <a:endParaRPr lang="vi-VN" altLang="zh-CN" sz="3500" b="1" i="1" dirty="0">
              <a:solidFill>
                <a:srgbClr val="FF0000"/>
              </a:solidFill>
              <a:cs typeface="Arial" panose="020B0604020202020204" pitchFamily="34" charset="0"/>
            </a:endParaRPr>
          </a:p>
        </p:txBody>
      </p:sp>
      <p:sp>
        <p:nvSpPr>
          <p:cNvPr id="29" name="TextBox 28"/>
          <p:cNvSpPr txBox="1">
            <a:spLocks noChangeArrowheads="1"/>
          </p:cNvSpPr>
          <p:nvPr/>
        </p:nvSpPr>
        <p:spPr bwMode="auto">
          <a:xfrm>
            <a:off x="12866297" y="3900009"/>
            <a:ext cx="517843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gn="just">
              <a:lnSpc>
                <a:spcPct val="150000"/>
              </a:lnSpc>
            </a:pPr>
            <a:r>
              <a:rPr lang="en-US" altLang="en-US" dirty="0">
                <a:cs typeface="Arial" panose="020B0604020202020204" pitchFamily="34" charset="0"/>
              </a:rPr>
              <a:t>→ </a:t>
            </a:r>
            <a:r>
              <a:rPr lang="en-US" altLang="en-US" dirty="0" err="1">
                <a:cs typeface="Arial" panose="020B0604020202020204" pitchFamily="34" charset="0"/>
              </a:rPr>
              <a:t>sự</a:t>
            </a:r>
            <a:r>
              <a:rPr lang="en-US" altLang="en-US" dirty="0">
                <a:cs typeface="Arial" panose="020B0604020202020204" pitchFamily="34" charset="0"/>
              </a:rPr>
              <a:t> </a:t>
            </a:r>
            <a:r>
              <a:rPr lang="en-US" altLang="en-US" dirty="0" err="1">
                <a:cs typeface="Arial" panose="020B0604020202020204" pitchFamily="34" charset="0"/>
              </a:rPr>
              <a:t>tiếp</a:t>
            </a:r>
            <a:r>
              <a:rPr lang="en-US" altLang="en-US" dirty="0">
                <a:cs typeface="Arial" panose="020B0604020202020204" pitchFamily="34" charset="0"/>
              </a:rPr>
              <a:t> </a:t>
            </a:r>
            <a:r>
              <a:rPr lang="en-US" altLang="en-US" dirty="0" err="1">
                <a:cs typeface="Arial" panose="020B0604020202020204" pitchFamily="34" charset="0"/>
              </a:rPr>
              <a:t>nối</a:t>
            </a:r>
            <a:r>
              <a:rPr lang="en-US" altLang="en-US" dirty="0">
                <a:cs typeface="Arial" panose="020B0604020202020204" pitchFamily="34" charset="0"/>
              </a:rPr>
              <a:t> của thế hệ </a:t>
            </a:r>
            <a:r>
              <a:rPr lang="en-US" altLang="en-US" dirty="0" err="1">
                <a:cs typeface="Arial" panose="020B0604020202020204" pitchFamily="34" charset="0"/>
              </a:rPr>
              <a:t>sau</a:t>
            </a:r>
            <a:r>
              <a:rPr lang="en-US" altLang="en-US" dirty="0">
                <a:cs typeface="Arial" panose="020B0604020202020204" pitchFamily="34" charset="0"/>
              </a:rPr>
              <a:t>.</a:t>
            </a:r>
          </a:p>
        </p:txBody>
      </p:sp>
      <p:sp>
        <p:nvSpPr>
          <p:cNvPr id="2" name="Rectangle 1"/>
          <p:cNvSpPr/>
          <p:nvPr/>
        </p:nvSpPr>
        <p:spPr>
          <a:xfrm>
            <a:off x="2362200" y="7986548"/>
            <a:ext cx="14383597" cy="1708160"/>
          </a:xfrm>
          <a:prstGeom prst="rect">
            <a:avLst/>
          </a:prstGeom>
          <a:solidFill>
            <a:schemeClr val="accent3">
              <a:lumMod val="40000"/>
              <a:lumOff val="60000"/>
            </a:schemeClr>
          </a:solidFill>
        </p:spPr>
        <p:txBody>
          <a:bodyPr wrap="square">
            <a:spAutoFit/>
          </a:bodyPr>
          <a:lstStyle/>
          <a:p>
            <a:pPr marL="571500" indent="-571500">
              <a:lnSpc>
                <a:spcPct val="150000"/>
              </a:lnSpc>
              <a:buFont typeface="Symbol" panose="05050102010706020507" pitchFamily="18" charset="2"/>
              <a:buChar char="Þ"/>
            </a:pPr>
            <a:r>
              <a:rPr lang="en-US" altLang="en-US" sz="3500" dirty="0" err="1" smtClean="0">
                <a:latin typeface="Arial" panose="020B0604020202020204" pitchFamily="34" charset="0"/>
                <a:cs typeface="Arial" panose="020B0604020202020204" pitchFamily="34" charset="0"/>
              </a:rPr>
              <a:t>Tình</a:t>
            </a:r>
            <a:r>
              <a:rPr lang="en-US" altLang="en-US" sz="3500" dirty="0" smtClean="0">
                <a:latin typeface="Arial" panose="020B0604020202020204" pitchFamily="34" charset="0"/>
                <a:cs typeface="Arial" panose="020B0604020202020204" pitchFamily="34" charset="0"/>
              </a:rPr>
              <a:t> </a:t>
            </a:r>
            <a:r>
              <a:rPr lang="en-US" altLang="en-US" sz="3500" dirty="0" err="1">
                <a:latin typeface="Arial" panose="020B0604020202020204" pitchFamily="34" charset="0"/>
                <a:cs typeface="Arial" panose="020B0604020202020204" pitchFamily="34" charset="0"/>
              </a:rPr>
              <a:t>cảm</a:t>
            </a:r>
            <a:r>
              <a:rPr lang="en-US" altLang="en-US" sz="3500" dirty="0">
                <a:latin typeface="Arial" panose="020B0604020202020204" pitchFamily="34" charset="0"/>
                <a:cs typeface="Arial" panose="020B0604020202020204" pitchFamily="34" charset="0"/>
              </a:rPr>
              <a:t> </a:t>
            </a:r>
            <a:r>
              <a:rPr lang="en-US" altLang="en-US" sz="3500" dirty="0" err="1">
                <a:latin typeface="Arial" panose="020B0604020202020204" pitchFamily="34" charset="0"/>
                <a:cs typeface="Arial" panose="020B0604020202020204" pitchFamily="34" charset="0"/>
              </a:rPr>
              <a:t>yêu</a:t>
            </a:r>
            <a:r>
              <a:rPr lang="en-US" altLang="en-US" sz="3500" dirty="0">
                <a:latin typeface="Arial" panose="020B0604020202020204" pitchFamily="34" charset="0"/>
                <a:cs typeface="Arial" panose="020B0604020202020204" pitchFamily="34" charset="0"/>
              </a:rPr>
              <a:t> </a:t>
            </a:r>
            <a:r>
              <a:rPr lang="en-US" altLang="en-US" sz="3500" dirty="0" err="1">
                <a:latin typeface="Arial" panose="020B0604020202020204" pitchFamily="34" charset="0"/>
                <a:cs typeface="Arial" panose="020B0604020202020204" pitchFamily="34" charset="0"/>
              </a:rPr>
              <a:t>thương</a:t>
            </a:r>
            <a:r>
              <a:rPr lang="en-US" altLang="en-US" sz="3500" dirty="0">
                <a:latin typeface="Arial" panose="020B0604020202020204" pitchFamily="34" charset="0"/>
                <a:cs typeface="Arial" panose="020B0604020202020204" pitchFamily="34" charset="0"/>
              </a:rPr>
              <a:t>, </a:t>
            </a:r>
            <a:r>
              <a:rPr lang="en-US" altLang="en-US" sz="3500" dirty="0" err="1">
                <a:latin typeface="Arial" panose="020B0604020202020204" pitchFamily="34" charset="0"/>
                <a:cs typeface="Arial" panose="020B0604020202020204" pitchFamily="34" charset="0"/>
              </a:rPr>
              <a:t>trìu</a:t>
            </a:r>
            <a:r>
              <a:rPr lang="en-US" altLang="en-US" sz="3500" dirty="0">
                <a:latin typeface="Arial" panose="020B0604020202020204" pitchFamily="34" charset="0"/>
                <a:cs typeface="Arial" panose="020B0604020202020204" pitchFamily="34" charset="0"/>
              </a:rPr>
              <a:t> </a:t>
            </a:r>
            <a:r>
              <a:rPr lang="en-US" altLang="en-US" sz="3500" dirty="0" err="1">
                <a:latin typeface="Arial" panose="020B0604020202020204" pitchFamily="34" charset="0"/>
                <a:cs typeface="Arial" panose="020B0604020202020204" pitchFamily="34" charset="0"/>
              </a:rPr>
              <a:t>mến</a:t>
            </a:r>
            <a:r>
              <a:rPr lang="en-US" altLang="en-US" sz="3500" dirty="0">
                <a:latin typeface="Arial" panose="020B0604020202020204" pitchFamily="34" charset="0"/>
                <a:cs typeface="Arial" panose="020B0604020202020204" pitchFamily="34" charset="0"/>
              </a:rPr>
              <a:t> của người cha </a:t>
            </a:r>
            <a:r>
              <a:rPr lang="en-US" altLang="en-US" sz="3500" dirty="0" err="1">
                <a:latin typeface="Arial" panose="020B0604020202020204" pitchFamily="34" charset="0"/>
                <a:cs typeface="Arial" panose="020B0604020202020204" pitchFamily="34" charset="0"/>
              </a:rPr>
              <a:t>dành</a:t>
            </a:r>
            <a:r>
              <a:rPr lang="en-US" altLang="en-US" sz="3500" dirty="0">
                <a:latin typeface="Arial" panose="020B0604020202020204" pitchFamily="34" charset="0"/>
                <a:cs typeface="Arial" panose="020B0604020202020204" pitchFamily="34" charset="0"/>
              </a:rPr>
              <a:t> </a:t>
            </a:r>
            <a:r>
              <a:rPr lang="en-US" altLang="en-US" sz="3500" dirty="0" err="1">
                <a:latin typeface="Arial" panose="020B0604020202020204" pitchFamily="34" charset="0"/>
                <a:cs typeface="Arial" panose="020B0604020202020204" pitchFamily="34" charset="0"/>
              </a:rPr>
              <a:t>cho</a:t>
            </a:r>
            <a:r>
              <a:rPr lang="en-US" altLang="en-US" sz="3500" dirty="0">
                <a:latin typeface="Arial" panose="020B0604020202020204" pitchFamily="34" charset="0"/>
                <a:cs typeface="Arial" panose="020B0604020202020204" pitchFamily="34" charset="0"/>
              </a:rPr>
              <a:t> con </a:t>
            </a:r>
            <a:r>
              <a:rPr lang="en-US" altLang="en-US" sz="3500" dirty="0" err="1">
                <a:latin typeface="Arial" panose="020B0604020202020204" pitchFamily="34" charset="0"/>
                <a:cs typeface="Arial" panose="020B0604020202020204" pitchFamily="34" charset="0"/>
              </a:rPr>
              <a:t>và</a:t>
            </a:r>
            <a:r>
              <a:rPr lang="en-US" altLang="en-US" sz="3500" dirty="0">
                <a:latin typeface="Arial" panose="020B0604020202020204" pitchFamily="34" charset="0"/>
                <a:cs typeface="Arial" panose="020B0604020202020204" pitchFamily="34" charset="0"/>
              </a:rPr>
              <a:t> </a:t>
            </a:r>
            <a:r>
              <a:rPr lang="en-US" altLang="en-US" sz="3500" dirty="0" err="1">
                <a:latin typeface="Arial" panose="020B0604020202020204" pitchFamily="34" charset="0"/>
                <a:cs typeface="Arial" panose="020B0604020202020204" pitchFamily="34" charset="0"/>
              </a:rPr>
              <a:t>khát</a:t>
            </a:r>
            <a:r>
              <a:rPr lang="en-US" altLang="en-US" sz="3500" dirty="0">
                <a:latin typeface="Arial" panose="020B0604020202020204" pitchFamily="34" charset="0"/>
                <a:cs typeface="Arial" panose="020B0604020202020204" pitchFamily="34" charset="0"/>
              </a:rPr>
              <a:t> </a:t>
            </a:r>
            <a:r>
              <a:rPr lang="en-US" altLang="en-US" sz="3500" dirty="0" err="1">
                <a:latin typeface="Arial" panose="020B0604020202020204" pitchFamily="34" charset="0"/>
                <a:cs typeface="Arial" panose="020B0604020202020204" pitchFamily="34" charset="0"/>
              </a:rPr>
              <a:t>khao</a:t>
            </a:r>
            <a:r>
              <a:rPr lang="en-US" altLang="en-US" sz="3500" dirty="0">
                <a:latin typeface="Arial" panose="020B0604020202020204" pitchFamily="34" charset="0"/>
                <a:cs typeface="Arial" panose="020B0604020202020204" pitchFamily="34" charset="0"/>
              </a:rPr>
              <a:t> </a:t>
            </a:r>
            <a:r>
              <a:rPr lang="en-US" altLang="en-US" sz="3500" dirty="0" err="1">
                <a:latin typeface="Arial" panose="020B0604020202020204" pitchFamily="34" charset="0"/>
                <a:cs typeface="Arial" panose="020B0604020202020204" pitchFamily="34" charset="0"/>
              </a:rPr>
              <a:t>được</a:t>
            </a:r>
            <a:r>
              <a:rPr lang="en-US" altLang="en-US" sz="3500" dirty="0">
                <a:latin typeface="Arial" panose="020B0604020202020204" pitchFamily="34" charset="0"/>
                <a:cs typeface="Arial" panose="020B0604020202020204" pitchFamily="34" charset="0"/>
              </a:rPr>
              <a:t> khám </a:t>
            </a:r>
            <a:r>
              <a:rPr lang="en-US" altLang="en-US" sz="3500" dirty="0" err="1">
                <a:latin typeface="Arial" panose="020B0604020202020204" pitchFamily="34" charset="0"/>
                <a:cs typeface="Arial" panose="020B0604020202020204" pitchFamily="34" charset="0"/>
              </a:rPr>
              <a:t>phá</a:t>
            </a:r>
            <a:r>
              <a:rPr lang="en-US" altLang="en-US" sz="3500" dirty="0">
                <a:latin typeface="Arial" panose="020B0604020202020204" pitchFamily="34" charset="0"/>
                <a:cs typeface="Arial" panose="020B0604020202020204" pitchFamily="34" charset="0"/>
              </a:rPr>
              <a:t> </a:t>
            </a:r>
            <a:r>
              <a:rPr lang="en-US" altLang="en-US" sz="3500" dirty="0" err="1">
                <a:latin typeface="Arial" panose="020B0604020202020204" pitchFamily="34" charset="0"/>
                <a:cs typeface="Arial" panose="020B0604020202020204" pitchFamily="34" charset="0"/>
              </a:rPr>
              <a:t>những</a:t>
            </a:r>
            <a:r>
              <a:rPr lang="en-US" altLang="en-US" sz="3500" dirty="0">
                <a:latin typeface="Arial" panose="020B0604020202020204" pitchFamily="34" charset="0"/>
                <a:cs typeface="Arial" panose="020B0604020202020204" pitchFamily="34" charset="0"/>
              </a:rPr>
              <a:t> </a:t>
            </a:r>
            <a:r>
              <a:rPr lang="en-US" altLang="en-US" sz="3500" dirty="0" err="1">
                <a:latin typeface="Arial" panose="020B0604020202020204" pitchFamily="34" charset="0"/>
                <a:cs typeface="Arial" panose="020B0604020202020204" pitchFamily="34" charset="0"/>
              </a:rPr>
              <a:t>điều</a:t>
            </a:r>
            <a:r>
              <a:rPr lang="en-US" altLang="en-US" sz="3500" dirty="0">
                <a:latin typeface="Arial" panose="020B0604020202020204" pitchFamily="34" charset="0"/>
                <a:cs typeface="Arial" panose="020B0604020202020204" pitchFamily="34" charset="0"/>
              </a:rPr>
              <a:t> chưa biết của người con</a:t>
            </a:r>
            <a:r>
              <a:rPr lang="en-US" altLang="en-US" sz="3500" dirty="0" smtClean="0">
                <a:latin typeface="Arial" panose="020B0604020202020204" pitchFamily="34" charset="0"/>
                <a:cs typeface="Arial" panose="020B0604020202020204" pitchFamily="34" charset="0"/>
              </a:rPr>
              <a:t>.</a:t>
            </a:r>
            <a:endParaRPr lang="vi-VN" altLang="en-US" sz="35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02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ppt_w</p:attrName>
                                        </p:attrNameLst>
                                      </p:cBhvr>
                                      <p:tavLst>
                                        <p:tav tm="0">
                                          <p:val>
                                            <p:fltVal val="0"/>
                                          </p:val>
                                        </p:tav>
                                        <p:tav tm="100000">
                                          <p:val>
                                            <p:strVal val="#ppt_w"/>
                                          </p:val>
                                        </p:tav>
                                      </p:tavLst>
                                    </p:anim>
                                    <p:anim calcmode="lin" valueType="num">
                                      <p:cBhvr>
                                        <p:cTn id="6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6" grpId="0"/>
      <p:bldP spid="27" grpId="0"/>
      <p:bldP spid="28" grpId="0"/>
      <p:bldP spid="29"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2914293" y="796990"/>
            <a:ext cx="12649200" cy="820738"/>
          </a:xfrm>
          <a:prstGeom prst="rect">
            <a:avLst/>
          </a:prstGeom>
        </p:spPr>
        <p:txBody>
          <a:bodyPr wrap="square" lIns="0" tIns="0" rIns="0" bIns="0" rtlCol="0" anchor="t">
            <a:spAutoFit/>
          </a:bodyPr>
          <a:lstStyle/>
          <a:p>
            <a:pPr marL="0" lvl="0" indent="0" algn="ctr">
              <a:lnSpc>
                <a:spcPts val="6399"/>
              </a:lnSpc>
            </a:pPr>
            <a:r>
              <a:rPr lang="vi-VN" sz="5600" b="1" i="1" dirty="0" smtClean="0">
                <a:solidFill>
                  <a:srgbClr val="5E3023"/>
                </a:solidFill>
              </a:rPr>
              <a:t>3. Cảm nhận của người cha</a:t>
            </a:r>
            <a:endParaRPr lang="en-US" sz="5600" b="1" i="1" dirty="0">
              <a:solidFill>
                <a:srgbClr val="5E3023"/>
              </a:solidFill>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33477" y="772379"/>
            <a:ext cx="829564" cy="829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37717" y="63228"/>
            <a:ext cx="1418008" cy="125493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1092">
            <a:off x="110167" y="86671"/>
            <a:ext cx="1208051" cy="1208051"/>
          </a:xfrm>
          <a:prstGeom prst="rect">
            <a:avLst/>
          </a:prstGeom>
        </p:spPr>
      </p:pic>
      <p:sp>
        <p:nvSpPr>
          <p:cNvPr id="3" name="Rectangle 2"/>
          <p:cNvSpPr/>
          <p:nvPr/>
        </p:nvSpPr>
        <p:spPr>
          <a:xfrm>
            <a:off x="4724400" y="1639906"/>
            <a:ext cx="9525000" cy="3600986"/>
          </a:xfrm>
          <a:prstGeom prst="rect">
            <a:avLst/>
          </a:prstGeom>
        </p:spPr>
        <p:txBody>
          <a:bodyPr wrap="square">
            <a:spAutoFit/>
          </a:bodyPr>
          <a:lstStyle/>
          <a:p>
            <a:pPr>
              <a:lnSpc>
                <a:spcPct val="150000"/>
              </a:lnSpc>
              <a:defRPr/>
            </a:pPr>
            <a:r>
              <a:rPr lang="en-US" altLang="en-US" sz="3800" i="1" dirty="0" err="1">
                <a:latin typeface="Arial" panose="020B0604020202020204" pitchFamily="34" charset="0"/>
                <a:cs typeface="Arial" panose="020B0604020202020204" pitchFamily="34" charset="0"/>
              </a:rPr>
              <a:t>Lời</a:t>
            </a:r>
            <a:r>
              <a:rPr lang="en-US" altLang="en-US" sz="3800" i="1" dirty="0">
                <a:latin typeface="Arial" panose="020B0604020202020204" pitchFamily="34" charset="0"/>
                <a:cs typeface="Arial" panose="020B0604020202020204" pitchFamily="34" charset="0"/>
              </a:rPr>
              <a:t> của con hay tiếng </a:t>
            </a:r>
            <a:r>
              <a:rPr lang="en-US" altLang="en-US" sz="3800" i="1" dirty="0" err="1">
                <a:latin typeface="Arial" panose="020B0604020202020204" pitchFamily="34" charset="0"/>
                <a:cs typeface="Arial" panose="020B0604020202020204" pitchFamily="34" charset="0"/>
              </a:rPr>
              <a:t>sóng</a:t>
            </a:r>
            <a:r>
              <a:rPr lang="en-US" altLang="en-US" sz="3800" i="1" dirty="0">
                <a:latin typeface="Arial" panose="020B0604020202020204" pitchFamily="34" charset="0"/>
                <a:cs typeface="Arial" panose="020B0604020202020204" pitchFamily="34" charset="0"/>
              </a:rPr>
              <a:t> </a:t>
            </a:r>
            <a:r>
              <a:rPr lang="en-US" altLang="en-US" sz="3800" i="1" dirty="0" err="1">
                <a:latin typeface="Arial" panose="020B0604020202020204" pitchFamily="34" charset="0"/>
                <a:cs typeface="Arial" panose="020B0604020202020204" pitchFamily="34" charset="0"/>
              </a:rPr>
              <a:t>thầm</a:t>
            </a:r>
            <a:r>
              <a:rPr lang="en-US" altLang="en-US" sz="3800" i="1" dirty="0">
                <a:latin typeface="Arial" panose="020B0604020202020204" pitchFamily="34" charset="0"/>
                <a:cs typeface="Arial" panose="020B0604020202020204" pitchFamily="34" charset="0"/>
              </a:rPr>
              <a:t> thì</a:t>
            </a:r>
          </a:p>
          <a:p>
            <a:pPr>
              <a:lnSpc>
                <a:spcPct val="150000"/>
              </a:lnSpc>
              <a:defRPr/>
            </a:pPr>
            <a:r>
              <a:rPr lang="en-US" altLang="en-US" sz="3800" i="1" dirty="0">
                <a:latin typeface="Arial" panose="020B0604020202020204" pitchFamily="34" charset="0"/>
                <a:cs typeface="Arial" panose="020B0604020202020204" pitchFamily="34" charset="0"/>
              </a:rPr>
              <a:t>Hay tiếng của </a:t>
            </a:r>
            <a:r>
              <a:rPr lang="en-US" altLang="en-US" sz="3800" i="1" dirty="0" err="1">
                <a:latin typeface="Arial" panose="020B0604020202020204" pitchFamily="34" charset="0"/>
                <a:cs typeface="Arial" panose="020B0604020202020204" pitchFamily="34" charset="0"/>
              </a:rPr>
              <a:t>lòng</a:t>
            </a:r>
            <a:r>
              <a:rPr lang="en-US" altLang="en-US" sz="3800" i="1" dirty="0">
                <a:latin typeface="Arial" panose="020B0604020202020204" pitchFamily="34" charset="0"/>
                <a:cs typeface="Arial" panose="020B0604020202020204" pitchFamily="34" charset="0"/>
              </a:rPr>
              <a:t> cha từ một thời </a:t>
            </a:r>
            <a:r>
              <a:rPr lang="en-US" altLang="en-US" sz="3800" i="1" dirty="0" err="1">
                <a:latin typeface="Arial" panose="020B0604020202020204" pitchFamily="34" charset="0"/>
                <a:cs typeface="Arial" panose="020B0604020202020204" pitchFamily="34" charset="0"/>
              </a:rPr>
              <a:t>xa</a:t>
            </a:r>
            <a:r>
              <a:rPr lang="en-US" altLang="en-US" sz="3800" i="1" dirty="0">
                <a:latin typeface="Arial" panose="020B0604020202020204" pitchFamily="34" charset="0"/>
                <a:cs typeface="Arial" panose="020B0604020202020204" pitchFamily="34" charset="0"/>
              </a:rPr>
              <a:t> </a:t>
            </a:r>
            <a:r>
              <a:rPr lang="en-US" altLang="en-US" sz="3800" i="1" dirty="0" err="1">
                <a:latin typeface="Arial" panose="020B0604020202020204" pitchFamily="34" charset="0"/>
                <a:cs typeface="Arial" panose="020B0604020202020204" pitchFamily="34" charset="0"/>
              </a:rPr>
              <a:t>thẳm</a:t>
            </a:r>
            <a:endParaRPr lang="en-US" altLang="en-US" sz="3800" i="1" dirty="0">
              <a:latin typeface="Arial" panose="020B0604020202020204" pitchFamily="34" charset="0"/>
              <a:cs typeface="Arial" panose="020B0604020202020204" pitchFamily="34" charset="0"/>
            </a:endParaRPr>
          </a:p>
          <a:p>
            <a:pPr>
              <a:lnSpc>
                <a:spcPct val="150000"/>
              </a:lnSpc>
              <a:defRPr/>
            </a:pPr>
            <a:r>
              <a:rPr lang="en-US" altLang="en-US" sz="3800" i="1" dirty="0">
                <a:latin typeface="Arial" panose="020B0604020202020204" pitchFamily="34" charset="0"/>
                <a:cs typeface="Arial" panose="020B0604020202020204" pitchFamily="34" charset="0"/>
              </a:rPr>
              <a:t>Lần đầu </a:t>
            </a:r>
            <a:r>
              <a:rPr lang="en-US" altLang="en-US" sz="3800" i="1" dirty="0" err="1">
                <a:latin typeface="Arial" panose="020B0604020202020204" pitchFamily="34" charset="0"/>
                <a:cs typeface="Arial" panose="020B0604020202020204" pitchFamily="34" charset="0"/>
              </a:rPr>
              <a:t>tiên</a:t>
            </a:r>
            <a:r>
              <a:rPr lang="en-US" altLang="en-US" sz="3800" i="1" dirty="0">
                <a:latin typeface="Arial" panose="020B0604020202020204" pitchFamily="34" charset="0"/>
                <a:cs typeface="Arial" panose="020B0604020202020204" pitchFamily="34" charset="0"/>
              </a:rPr>
              <a:t> </a:t>
            </a:r>
            <a:r>
              <a:rPr lang="en-US" altLang="en-US" sz="3800" i="1" dirty="0" err="1">
                <a:latin typeface="Arial" panose="020B0604020202020204" pitchFamily="34" charset="0"/>
                <a:cs typeface="Arial" panose="020B0604020202020204" pitchFamily="34" charset="0"/>
              </a:rPr>
              <a:t>trước</a:t>
            </a:r>
            <a:r>
              <a:rPr lang="en-US" altLang="en-US" sz="3800" i="1" dirty="0">
                <a:latin typeface="Arial" panose="020B0604020202020204" pitchFamily="34" charset="0"/>
                <a:cs typeface="Arial" panose="020B0604020202020204" pitchFamily="34" charset="0"/>
              </a:rPr>
              <a:t> </a:t>
            </a:r>
            <a:r>
              <a:rPr lang="en-US" altLang="en-US" sz="3800" i="1" dirty="0" err="1">
                <a:latin typeface="Arial" panose="020B0604020202020204" pitchFamily="34" charset="0"/>
                <a:cs typeface="Arial" panose="020B0604020202020204" pitchFamily="34" charset="0"/>
              </a:rPr>
              <a:t>biển</a:t>
            </a:r>
            <a:r>
              <a:rPr lang="en-US" altLang="en-US" sz="3800" i="1" dirty="0">
                <a:latin typeface="Arial" panose="020B0604020202020204" pitchFamily="34" charset="0"/>
                <a:cs typeface="Arial" panose="020B0604020202020204" pitchFamily="34" charset="0"/>
              </a:rPr>
              <a:t> </a:t>
            </a:r>
            <a:r>
              <a:rPr lang="en-US" altLang="en-US" sz="3800" i="1" dirty="0" err="1">
                <a:latin typeface="Arial" panose="020B0604020202020204" pitchFamily="34" charset="0"/>
                <a:cs typeface="Arial" panose="020B0604020202020204" pitchFamily="34" charset="0"/>
              </a:rPr>
              <a:t>khơi</a:t>
            </a:r>
            <a:r>
              <a:rPr lang="en-US" altLang="en-US" sz="3800" i="1" dirty="0">
                <a:latin typeface="Arial" panose="020B0604020202020204" pitchFamily="34" charset="0"/>
                <a:cs typeface="Arial" panose="020B0604020202020204" pitchFamily="34" charset="0"/>
              </a:rPr>
              <a:t> </a:t>
            </a:r>
            <a:r>
              <a:rPr lang="en-US" altLang="en-US" sz="3800" i="1" dirty="0" err="1">
                <a:latin typeface="Arial" panose="020B0604020202020204" pitchFamily="34" charset="0"/>
                <a:cs typeface="Arial" panose="020B0604020202020204" pitchFamily="34" charset="0"/>
              </a:rPr>
              <a:t>vô</a:t>
            </a:r>
            <a:r>
              <a:rPr lang="en-US" altLang="en-US" sz="3800" i="1" dirty="0">
                <a:latin typeface="Arial" panose="020B0604020202020204" pitchFamily="34" charset="0"/>
                <a:cs typeface="Arial" panose="020B0604020202020204" pitchFamily="34" charset="0"/>
              </a:rPr>
              <a:t> </a:t>
            </a:r>
            <a:r>
              <a:rPr lang="en-US" altLang="en-US" sz="3800" i="1" dirty="0" err="1">
                <a:latin typeface="Arial" panose="020B0604020202020204" pitchFamily="34" charset="0"/>
                <a:cs typeface="Arial" panose="020B0604020202020204" pitchFamily="34" charset="0"/>
              </a:rPr>
              <a:t>tận</a:t>
            </a:r>
            <a:endParaRPr lang="en-US" altLang="en-US" sz="3800" i="1" dirty="0">
              <a:latin typeface="Arial" panose="020B0604020202020204" pitchFamily="34" charset="0"/>
              <a:cs typeface="Arial" panose="020B0604020202020204" pitchFamily="34" charset="0"/>
            </a:endParaRPr>
          </a:p>
          <a:p>
            <a:pPr>
              <a:lnSpc>
                <a:spcPct val="150000"/>
              </a:lnSpc>
              <a:defRPr/>
            </a:pPr>
            <a:r>
              <a:rPr lang="en-US" altLang="en-US" sz="3800" i="1" dirty="0">
                <a:latin typeface="Arial" panose="020B0604020202020204" pitchFamily="34" charset="0"/>
                <a:cs typeface="Arial" panose="020B0604020202020204" pitchFamily="34" charset="0"/>
              </a:rPr>
              <a:t>Cha </a:t>
            </a:r>
            <a:r>
              <a:rPr lang="en-US" altLang="en-US" sz="3800" i="1" dirty="0" err="1">
                <a:latin typeface="Arial" panose="020B0604020202020204" pitchFamily="34" charset="0"/>
                <a:cs typeface="Arial" panose="020B0604020202020204" pitchFamily="34" charset="0"/>
              </a:rPr>
              <a:t>gặp</a:t>
            </a:r>
            <a:r>
              <a:rPr lang="en-US" altLang="en-US" sz="3800" i="1" dirty="0">
                <a:latin typeface="Arial" panose="020B0604020202020204" pitchFamily="34" charset="0"/>
                <a:cs typeface="Arial" panose="020B0604020202020204" pitchFamily="34" charset="0"/>
              </a:rPr>
              <a:t> lại mình trong tiếng </a:t>
            </a:r>
            <a:r>
              <a:rPr lang="en-US" altLang="en-US" sz="3800" i="1" dirty="0" err="1">
                <a:latin typeface="Arial" panose="020B0604020202020204" pitchFamily="34" charset="0"/>
                <a:cs typeface="Arial" panose="020B0604020202020204" pitchFamily="34" charset="0"/>
              </a:rPr>
              <a:t>ước</a:t>
            </a:r>
            <a:r>
              <a:rPr lang="en-US" altLang="en-US" sz="3800" i="1" dirty="0">
                <a:latin typeface="Arial" panose="020B0604020202020204" pitchFamily="34" charset="0"/>
                <a:cs typeface="Arial" panose="020B0604020202020204" pitchFamily="34" charset="0"/>
              </a:rPr>
              <a:t> </a:t>
            </a:r>
            <a:r>
              <a:rPr lang="en-US" altLang="en-US" sz="3800" i="1" dirty="0" err="1">
                <a:latin typeface="Arial" panose="020B0604020202020204" pitchFamily="34" charset="0"/>
                <a:cs typeface="Arial" panose="020B0604020202020204" pitchFamily="34" charset="0"/>
              </a:rPr>
              <a:t>mơ</a:t>
            </a:r>
            <a:r>
              <a:rPr lang="en-US" altLang="en-US" sz="3800" i="1" dirty="0">
                <a:latin typeface="Arial" panose="020B0604020202020204" pitchFamily="34" charset="0"/>
                <a:cs typeface="Arial" panose="020B0604020202020204" pitchFamily="34" charset="0"/>
              </a:rPr>
              <a:t> con.</a:t>
            </a:r>
          </a:p>
        </p:txBody>
      </p:sp>
      <p:sp>
        <p:nvSpPr>
          <p:cNvPr id="30" name="TextBox 29"/>
          <p:cNvSpPr txBox="1">
            <a:spLocks noChangeArrowheads="1"/>
          </p:cNvSpPr>
          <p:nvPr/>
        </p:nvSpPr>
        <p:spPr bwMode="auto">
          <a:xfrm>
            <a:off x="885289" y="5376394"/>
            <a:ext cx="16707207" cy="288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571500" indent="-571500">
              <a:lnSpc>
                <a:spcPct val="150000"/>
              </a:lnSpc>
              <a:buFontTx/>
              <a:buChar char="-"/>
            </a:pPr>
            <a:r>
              <a:rPr lang="en-US" altLang="en-US" sz="4200" dirty="0" err="1" smtClean="0">
                <a:cs typeface="Arial" panose="020B0604020202020204" pitchFamily="34" charset="0"/>
              </a:rPr>
              <a:t>Ước</a:t>
            </a:r>
            <a:r>
              <a:rPr lang="en-US" altLang="en-US" sz="4200" dirty="0" smtClean="0">
                <a:cs typeface="Arial" panose="020B0604020202020204" pitchFamily="34" charset="0"/>
              </a:rPr>
              <a:t> </a:t>
            </a:r>
            <a:r>
              <a:rPr lang="en-US" altLang="en-US" sz="4200" dirty="0" err="1">
                <a:cs typeface="Arial" panose="020B0604020202020204" pitchFamily="34" charset="0"/>
              </a:rPr>
              <a:t>mơ</a:t>
            </a:r>
            <a:r>
              <a:rPr lang="en-US" altLang="en-US" sz="4200" dirty="0">
                <a:cs typeface="Arial" panose="020B0604020202020204" pitchFamily="34" charset="0"/>
              </a:rPr>
              <a:t> của con </a:t>
            </a:r>
            <a:r>
              <a:rPr lang="en-US" altLang="en-US" sz="4200" dirty="0" err="1">
                <a:cs typeface="Arial" panose="020B0604020202020204" pitchFamily="34" charset="0"/>
              </a:rPr>
              <a:t>gợi</a:t>
            </a:r>
            <a:r>
              <a:rPr lang="en-US" altLang="en-US" sz="4200" dirty="0">
                <a:cs typeface="Arial" panose="020B0604020202020204" pitchFamily="34" charset="0"/>
              </a:rPr>
              <a:t> </a:t>
            </a:r>
            <a:r>
              <a:rPr lang="en-US" altLang="en-US" sz="4200" dirty="0" err="1">
                <a:cs typeface="Arial" panose="020B0604020202020204" pitchFamily="34" charset="0"/>
              </a:rPr>
              <a:t>cho</a:t>
            </a:r>
            <a:r>
              <a:rPr lang="en-US" altLang="en-US" sz="4200" dirty="0">
                <a:cs typeface="Arial" panose="020B0604020202020204" pitchFamily="34" charset="0"/>
              </a:rPr>
              <a:t> cha nhớ đến </a:t>
            </a:r>
            <a:r>
              <a:rPr lang="en-US" altLang="en-US" sz="4200" dirty="0" err="1">
                <a:cs typeface="Arial" panose="020B0604020202020204" pitchFamily="34" charset="0"/>
              </a:rPr>
              <a:t>ước</a:t>
            </a:r>
            <a:r>
              <a:rPr lang="en-US" altLang="en-US" sz="4200" dirty="0">
                <a:cs typeface="Arial" panose="020B0604020202020204" pitchFamily="34" charset="0"/>
              </a:rPr>
              <a:t> </a:t>
            </a:r>
            <a:r>
              <a:rPr lang="en-US" altLang="en-US" sz="4200" dirty="0" err="1">
                <a:cs typeface="Arial" panose="020B0604020202020204" pitchFamily="34" charset="0"/>
              </a:rPr>
              <a:t>mơ</a:t>
            </a:r>
            <a:r>
              <a:rPr lang="en-US" altLang="en-US" sz="4200" dirty="0">
                <a:cs typeface="Arial" panose="020B0604020202020204" pitchFamily="34" charset="0"/>
              </a:rPr>
              <a:t> </a:t>
            </a:r>
            <a:r>
              <a:rPr lang="en-US" altLang="en-US" sz="4200" dirty="0" err="1">
                <a:cs typeface="Arial" panose="020B0604020202020204" pitchFamily="34" charset="0"/>
              </a:rPr>
              <a:t>thuở</a:t>
            </a:r>
            <a:r>
              <a:rPr lang="en-US" altLang="en-US" sz="4200" dirty="0">
                <a:cs typeface="Arial" panose="020B0604020202020204" pitchFamily="34" charset="0"/>
              </a:rPr>
              <a:t> </a:t>
            </a:r>
            <a:r>
              <a:rPr lang="en-US" altLang="en-US" sz="4200" dirty="0" err="1">
                <a:cs typeface="Arial" panose="020B0604020202020204" pitchFamily="34" charset="0"/>
              </a:rPr>
              <a:t>nhỏ</a:t>
            </a:r>
            <a:r>
              <a:rPr lang="en-US" altLang="en-US" sz="4200" dirty="0">
                <a:cs typeface="Arial" panose="020B0604020202020204" pitchFamily="34" charset="0"/>
              </a:rPr>
              <a:t> của mình</a:t>
            </a:r>
            <a:r>
              <a:rPr lang="en-US" altLang="en-US" sz="4200" b="1" dirty="0" smtClean="0">
                <a:cs typeface="Arial" panose="020B0604020202020204" pitchFamily="34" charset="0"/>
              </a:rPr>
              <a:t>.</a:t>
            </a:r>
            <a:endParaRPr lang="vi-VN" altLang="en-US" sz="4200" b="1" dirty="0" smtClean="0">
              <a:cs typeface="Arial" panose="020B0604020202020204" pitchFamily="34" charset="0"/>
            </a:endParaRPr>
          </a:p>
          <a:p>
            <a:pPr marL="571500" indent="-571500">
              <a:lnSpc>
                <a:spcPct val="150000"/>
              </a:lnSpc>
              <a:buFontTx/>
              <a:buChar char="-"/>
            </a:pPr>
            <a:r>
              <a:rPr lang="vi-VN" altLang="en-US" sz="4200" dirty="0">
                <a:cs typeface="Arial" panose="020B0604020202020204" pitchFamily="34" charset="0"/>
              </a:rPr>
              <a:t>Người cha tự hào khi thấy con mình cũng ấp ủ những ước mơ đẹp như ước mơ của mình thời thơ ấu</a:t>
            </a:r>
            <a:r>
              <a:rPr lang="vi-VN" altLang="en-US" sz="4200" dirty="0" smtClean="0">
                <a:cs typeface="Arial" panose="020B0604020202020204" pitchFamily="34" charset="0"/>
              </a:rPr>
              <a:t>.</a:t>
            </a:r>
            <a:endParaRPr lang="vi-VN" altLang="en-US" sz="4200" dirty="0">
              <a:cs typeface="Arial" panose="020B0604020202020204" pitchFamily="34" charset="0"/>
            </a:endParaRPr>
          </a:p>
        </p:txBody>
      </p:sp>
      <p:sp>
        <p:nvSpPr>
          <p:cNvPr id="5" name="Rectangle 4"/>
          <p:cNvSpPr/>
          <p:nvPr/>
        </p:nvSpPr>
        <p:spPr>
          <a:xfrm>
            <a:off x="1409593" y="8532687"/>
            <a:ext cx="16131339" cy="738664"/>
          </a:xfrm>
          <a:prstGeom prst="rect">
            <a:avLst/>
          </a:prstGeom>
          <a:solidFill>
            <a:schemeClr val="accent3">
              <a:lumMod val="40000"/>
              <a:lumOff val="60000"/>
            </a:schemeClr>
          </a:solidFill>
        </p:spPr>
        <p:txBody>
          <a:bodyPr wrap="none">
            <a:spAutoFit/>
          </a:bodyPr>
          <a:lstStyle/>
          <a:p>
            <a:pPr marL="571500" indent="-571500" algn="just">
              <a:buFont typeface="Symbol" panose="05050102010706020507" pitchFamily="18" charset="2"/>
              <a:buChar char="Þ"/>
              <a:defRPr/>
            </a:pPr>
            <a:r>
              <a:rPr lang="en-US" altLang="en-US" sz="4200" dirty="0" err="1" smtClean="0">
                <a:solidFill>
                  <a:srgbClr val="000000"/>
                </a:solidFill>
                <a:latin typeface="Arial" panose="020B0604020202020204" pitchFamily="34" charset="0"/>
                <a:cs typeface="Arial" panose="020B0604020202020204" pitchFamily="34" charset="0"/>
              </a:rPr>
              <a:t>Sự</a:t>
            </a:r>
            <a:r>
              <a:rPr lang="en-US" altLang="en-US" sz="4200" dirty="0" smtClean="0">
                <a:solidFill>
                  <a:srgbClr val="000000"/>
                </a:solidFill>
                <a:latin typeface="Arial" panose="020B0604020202020204" pitchFamily="34" charset="0"/>
                <a:cs typeface="Arial" panose="020B0604020202020204" pitchFamily="34" charset="0"/>
              </a:rPr>
              <a:t> </a:t>
            </a:r>
            <a:r>
              <a:rPr lang="en-US" altLang="en-US" sz="4200" dirty="0" err="1">
                <a:solidFill>
                  <a:srgbClr val="000000"/>
                </a:solidFill>
                <a:latin typeface="Arial" panose="020B0604020202020204" pitchFamily="34" charset="0"/>
                <a:cs typeface="Arial" panose="020B0604020202020204" pitchFamily="34" charset="0"/>
              </a:rPr>
              <a:t>tiếp</a:t>
            </a:r>
            <a:r>
              <a:rPr lang="en-US" altLang="en-US" sz="4200" dirty="0">
                <a:solidFill>
                  <a:srgbClr val="000000"/>
                </a:solidFill>
                <a:latin typeface="Arial" panose="020B0604020202020204" pitchFamily="34" charset="0"/>
                <a:cs typeface="Arial" panose="020B0604020202020204" pitchFamily="34" charset="0"/>
              </a:rPr>
              <a:t> </a:t>
            </a:r>
            <a:r>
              <a:rPr lang="en-US" altLang="en-US" sz="4200" dirty="0" err="1">
                <a:solidFill>
                  <a:srgbClr val="000000"/>
                </a:solidFill>
                <a:latin typeface="Arial" panose="020B0604020202020204" pitchFamily="34" charset="0"/>
                <a:cs typeface="Arial" panose="020B0604020202020204" pitchFamily="34" charset="0"/>
              </a:rPr>
              <a:t>nối</a:t>
            </a:r>
            <a:r>
              <a:rPr lang="en-US" altLang="en-US" sz="4200" dirty="0">
                <a:solidFill>
                  <a:srgbClr val="000000"/>
                </a:solidFill>
                <a:latin typeface="Arial" panose="020B0604020202020204" pitchFamily="34" charset="0"/>
                <a:cs typeface="Arial" panose="020B0604020202020204" pitchFamily="34" charset="0"/>
              </a:rPr>
              <a:t> của thế hệ </a:t>
            </a:r>
            <a:r>
              <a:rPr lang="en-US" altLang="en-US" sz="4200" dirty="0" err="1">
                <a:solidFill>
                  <a:srgbClr val="000000"/>
                </a:solidFill>
                <a:latin typeface="Arial" panose="020B0604020202020204" pitchFamily="34" charset="0"/>
                <a:cs typeface="Arial" panose="020B0604020202020204" pitchFamily="34" charset="0"/>
              </a:rPr>
              <a:t>trẻ</a:t>
            </a:r>
            <a:r>
              <a:rPr lang="en-US" altLang="en-US" sz="4200" dirty="0">
                <a:solidFill>
                  <a:srgbClr val="000000"/>
                </a:solidFill>
                <a:latin typeface="Arial" panose="020B0604020202020204" pitchFamily="34" charset="0"/>
                <a:cs typeface="Arial" panose="020B0604020202020204" pitchFamily="34" charset="0"/>
              </a:rPr>
              <a:t> </a:t>
            </a:r>
            <a:r>
              <a:rPr lang="en-US" altLang="en-US" sz="4200" dirty="0" err="1">
                <a:solidFill>
                  <a:srgbClr val="000000"/>
                </a:solidFill>
                <a:latin typeface="Arial" panose="020B0604020202020204" pitchFamily="34" charset="0"/>
                <a:cs typeface="Arial" panose="020B0604020202020204" pitchFamily="34" charset="0"/>
              </a:rPr>
              <a:t>thực</a:t>
            </a:r>
            <a:r>
              <a:rPr lang="en-US" altLang="en-US" sz="4200" dirty="0">
                <a:solidFill>
                  <a:srgbClr val="000000"/>
                </a:solidFill>
                <a:latin typeface="Arial" panose="020B0604020202020204" pitchFamily="34" charset="0"/>
                <a:cs typeface="Arial" panose="020B0604020202020204" pitchFamily="34" charset="0"/>
              </a:rPr>
              <a:t> </a:t>
            </a:r>
            <a:r>
              <a:rPr lang="en-US" altLang="en-US" sz="4200" dirty="0" err="1">
                <a:solidFill>
                  <a:srgbClr val="000000"/>
                </a:solidFill>
                <a:latin typeface="Arial" panose="020B0604020202020204" pitchFamily="34" charset="0"/>
                <a:cs typeface="Arial" panose="020B0604020202020204" pitchFamily="34" charset="0"/>
              </a:rPr>
              <a:t>hiện</a:t>
            </a:r>
            <a:r>
              <a:rPr lang="en-US" altLang="en-US" sz="4200" dirty="0">
                <a:solidFill>
                  <a:srgbClr val="000000"/>
                </a:solidFill>
                <a:latin typeface="Arial" panose="020B0604020202020204" pitchFamily="34" charset="0"/>
                <a:cs typeface="Arial" panose="020B0604020202020204" pitchFamily="34" charset="0"/>
              </a:rPr>
              <a:t> </a:t>
            </a:r>
            <a:r>
              <a:rPr lang="en-US" altLang="en-US" sz="4200" dirty="0" err="1">
                <a:solidFill>
                  <a:srgbClr val="000000"/>
                </a:solidFill>
                <a:latin typeface="Arial" panose="020B0604020202020204" pitchFamily="34" charset="0"/>
                <a:cs typeface="Arial" panose="020B0604020202020204" pitchFamily="34" charset="0"/>
              </a:rPr>
              <a:t>ước</a:t>
            </a:r>
            <a:r>
              <a:rPr lang="en-US" altLang="en-US" sz="4200" dirty="0">
                <a:solidFill>
                  <a:srgbClr val="000000"/>
                </a:solidFill>
                <a:latin typeface="Arial" panose="020B0604020202020204" pitchFamily="34" charset="0"/>
                <a:cs typeface="Arial" panose="020B0604020202020204" pitchFamily="34" charset="0"/>
              </a:rPr>
              <a:t> </a:t>
            </a:r>
            <a:r>
              <a:rPr lang="en-US" altLang="en-US" sz="4200" dirty="0" err="1">
                <a:solidFill>
                  <a:srgbClr val="000000"/>
                </a:solidFill>
                <a:latin typeface="Arial" panose="020B0604020202020204" pitchFamily="34" charset="0"/>
                <a:cs typeface="Arial" panose="020B0604020202020204" pitchFamily="34" charset="0"/>
              </a:rPr>
              <a:t>mơ</a:t>
            </a:r>
            <a:r>
              <a:rPr lang="en-US" altLang="en-US" sz="4200" dirty="0">
                <a:solidFill>
                  <a:srgbClr val="000000"/>
                </a:solidFill>
                <a:latin typeface="Arial" panose="020B0604020202020204" pitchFamily="34" charset="0"/>
                <a:cs typeface="Arial" panose="020B0604020202020204" pitchFamily="34" charset="0"/>
              </a:rPr>
              <a:t> của thế hệ đi </a:t>
            </a:r>
            <a:r>
              <a:rPr lang="en-US" altLang="en-US" sz="4200" dirty="0" err="1">
                <a:solidFill>
                  <a:srgbClr val="000000"/>
                </a:solidFill>
                <a:latin typeface="Arial" panose="020B0604020202020204" pitchFamily="34" charset="0"/>
                <a:cs typeface="Arial" panose="020B0604020202020204" pitchFamily="34" charset="0"/>
              </a:rPr>
              <a:t>trước</a:t>
            </a:r>
            <a:r>
              <a:rPr lang="en-US" altLang="en-US" sz="4200" dirty="0" smtClean="0">
                <a:solidFill>
                  <a:srgbClr val="000000"/>
                </a:solidFill>
                <a:latin typeface="Arial" panose="020B0604020202020204" pitchFamily="34" charset="0"/>
                <a:cs typeface="Arial" panose="020B0604020202020204" pitchFamily="34" charset="0"/>
              </a:rPr>
              <a:t>.</a:t>
            </a:r>
            <a:endParaRPr lang="vi-VN" altLang="en-US" sz="42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73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8" dur="500"/>
                                        <p:tgtEl>
                                          <p:spTgt spid="3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3" dur="500"/>
                                        <p:tgtEl>
                                          <p:spTgt spid="3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downLef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grpSp>
        <p:nvGrpSpPr>
          <p:cNvPr id="2" name="Group 2"/>
          <p:cNvGrpSpPr/>
          <p:nvPr/>
        </p:nvGrpSpPr>
        <p:grpSpPr>
          <a:xfrm>
            <a:off x="3200400" y="3255853"/>
            <a:ext cx="11928342" cy="3102753"/>
            <a:chOff x="0" y="0"/>
            <a:chExt cx="4081635" cy="2038325"/>
          </a:xfrm>
        </p:grpSpPr>
        <p:sp>
          <p:nvSpPr>
            <p:cNvPr id="3" name="Freeform 3"/>
            <p:cNvSpPr/>
            <p:nvPr/>
          </p:nvSpPr>
          <p:spPr>
            <a:xfrm>
              <a:off x="0" y="0"/>
              <a:ext cx="4081635" cy="2038326"/>
            </a:xfrm>
            <a:custGeom>
              <a:avLst/>
              <a:gdLst/>
              <a:ahLst/>
              <a:cxnLst/>
              <a:rect l="l" t="t" r="r" b="b"/>
              <a:pathLst>
                <a:path w="4081635" h="2038326">
                  <a:moveTo>
                    <a:pt x="3957175" y="2038325"/>
                  </a:moveTo>
                  <a:lnTo>
                    <a:pt x="124460" y="2038325"/>
                  </a:lnTo>
                  <a:cubicBezTo>
                    <a:pt x="55880" y="2038325"/>
                    <a:pt x="0" y="1982445"/>
                    <a:pt x="0" y="1913865"/>
                  </a:cubicBezTo>
                  <a:lnTo>
                    <a:pt x="0" y="124460"/>
                  </a:lnTo>
                  <a:cubicBezTo>
                    <a:pt x="0" y="55880"/>
                    <a:pt x="55880" y="0"/>
                    <a:pt x="124460" y="0"/>
                  </a:cubicBezTo>
                  <a:lnTo>
                    <a:pt x="3957175" y="0"/>
                  </a:lnTo>
                  <a:cubicBezTo>
                    <a:pt x="4025755" y="0"/>
                    <a:pt x="4081635" y="55880"/>
                    <a:pt x="4081635" y="124460"/>
                  </a:cubicBezTo>
                  <a:lnTo>
                    <a:pt x="4081635" y="1913866"/>
                  </a:lnTo>
                  <a:cubicBezTo>
                    <a:pt x="4081635" y="1982445"/>
                    <a:pt x="4025755" y="2038326"/>
                    <a:pt x="3957175" y="2038326"/>
                  </a:cubicBezTo>
                  <a:close/>
                </a:path>
              </a:pathLst>
            </a:custGeom>
            <a:solidFill>
              <a:srgbClr val="EFA3B6"/>
            </a:solidFill>
          </p:spPr>
        </p:sp>
      </p:grpSp>
      <p:sp>
        <p:nvSpPr>
          <p:cNvPr id="4" name="TextBox 4"/>
          <p:cNvSpPr txBox="1"/>
          <p:nvPr/>
        </p:nvSpPr>
        <p:spPr>
          <a:xfrm>
            <a:off x="3881475" y="4652333"/>
            <a:ext cx="10566192" cy="669350"/>
          </a:xfrm>
          <a:prstGeom prst="rect">
            <a:avLst/>
          </a:prstGeom>
        </p:spPr>
        <p:txBody>
          <a:bodyPr lIns="0" tIns="0" rIns="0" bIns="0" rtlCol="0" anchor="t">
            <a:spAutoFit/>
          </a:bodyPr>
          <a:lstStyle/>
          <a:p>
            <a:pPr algn="ctr">
              <a:lnSpc>
                <a:spcPts val="4479"/>
              </a:lnSpc>
            </a:pPr>
            <a:r>
              <a:rPr lang="vi-VN" sz="7200" b="1" dirty="0" smtClean="0">
                <a:solidFill>
                  <a:srgbClr val="5B1010"/>
                </a:solidFill>
              </a:rPr>
              <a:t>III. TỔNG KẾT</a:t>
            </a:r>
            <a:endParaRPr lang="en-US" sz="7200" b="1" dirty="0">
              <a:solidFill>
                <a:srgbClr val="5B1010"/>
              </a:solidFill>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6366" b="40745"/>
          <a:stretch>
            <a:fillRect/>
          </a:stretch>
        </p:blipFill>
        <p:spPr>
          <a:xfrm>
            <a:off x="0" y="7501478"/>
            <a:ext cx="2915116" cy="289163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79917" y="2425970"/>
            <a:ext cx="2168245" cy="21841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58670" y="4991100"/>
            <a:ext cx="3828427" cy="46482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1092">
            <a:off x="12414752" y="7605442"/>
            <a:ext cx="1030702" cy="1030702"/>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93860">
            <a:off x="957382" y="1339771"/>
            <a:ext cx="1000351" cy="1000351"/>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6366" b="40745"/>
          <a:stretch>
            <a:fillRect/>
          </a:stretch>
        </p:blipFill>
        <p:spPr>
          <a:xfrm flipH="1" flipV="1">
            <a:off x="15372884" y="0"/>
            <a:ext cx="2915116" cy="2891638"/>
          </a:xfrm>
          <a:prstGeom prst="rect">
            <a:avLst/>
          </a:prstGeom>
        </p:spPr>
      </p:pic>
    </p:spTree>
    <p:extLst>
      <p:ext uri="{BB962C8B-B14F-4D97-AF65-F5344CB8AC3E}">
        <p14:creationId xmlns:p14="http://schemas.microsoft.com/office/powerpoint/2010/main" val="311306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768682" y="-54183"/>
            <a:ext cx="3957695" cy="7495059"/>
            <a:chOff x="0" y="0"/>
            <a:chExt cx="2354580" cy="3800525"/>
          </a:xfrm>
        </p:grpSpPr>
        <p:sp>
          <p:nvSpPr>
            <p:cNvPr id="3" name="Freeform 3"/>
            <p:cNvSpPr/>
            <p:nvPr/>
          </p:nvSpPr>
          <p:spPr>
            <a:xfrm>
              <a:off x="0" y="0"/>
              <a:ext cx="2353310" cy="3800525"/>
            </a:xfrm>
            <a:custGeom>
              <a:avLst/>
              <a:gdLst/>
              <a:ahLst/>
              <a:cxnLst/>
              <a:rect l="l" t="t" r="r" b="b"/>
              <a:pathLst>
                <a:path w="2353310" h="3800525">
                  <a:moveTo>
                    <a:pt x="784860" y="3733215"/>
                  </a:moveTo>
                  <a:cubicBezTo>
                    <a:pt x="905510" y="3773855"/>
                    <a:pt x="1042670" y="3800525"/>
                    <a:pt x="1177290" y="3800525"/>
                  </a:cubicBezTo>
                  <a:cubicBezTo>
                    <a:pt x="1311910" y="3800525"/>
                    <a:pt x="1441450" y="3777665"/>
                    <a:pt x="1560830" y="3737025"/>
                  </a:cubicBezTo>
                  <a:cubicBezTo>
                    <a:pt x="1563370" y="3735755"/>
                    <a:pt x="1565910" y="3735755"/>
                    <a:pt x="1568450" y="3734485"/>
                  </a:cubicBezTo>
                  <a:cubicBezTo>
                    <a:pt x="2016760" y="3571925"/>
                    <a:pt x="2346960" y="3142665"/>
                    <a:pt x="2353310" y="2638148"/>
                  </a:cubicBezTo>
                  <a:lnTo>
                    <a:pt x="2353310" y="0"/>
                  </a:lnTo>
                  <a:lnTo>
                    <a:pt x="0" y="0"/>
                  </a:lnTo>
                  <a:lnTo>
                    <a:pt x="0" y="2636162"/>
                  </a:lnTo>
                  <a:cubicBezTo>
                    <a:pt x="6350" y="3145205"/>
                    <a:pt x="331470" y="3574465"/>
                    <a:pt x="784860" y="3733215"/>
                  </a:cubicBezTo>
                  <a:close/>
                </a:path>
              </a:pathLst>
            </a:custGeom>
            <a:solidFill>
              <a:srgbClr val="C9A3EF"/>
            </a:solidFill>
          </p:spPr>
        </p:sp>
      </p:grpSp>
      <p:grpSp>
        <p:nvGrpSpPr>
          <p:cNvPr id="4" name="Group 4"/>
          <p:cNvGrpSpPr/>
          <p:nvPr/>
        </p:nvGrpSpPr>
        <p:grpSpPr>
          <a:xfrm>
            <a:off x="1178759" y="8682038"/>
            <a:ext cx="5137541" cy="111827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A3B6"/>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03061" y="7039892"/>
            <a:ext cx="4688936" cy="2404145"/>
          </a:xfrm>
          <a:prstGeom prst="rect">
            <a:avLst/>
          </a:prstGeom>
        </p:spPr>
      </p:pic>
      <p:sp>
        <p:nvSpPr>
          <p:cNvPr id="8" name="TextBox 8"/>
          <p:cNvSpPr txBox="1"/>
          <p:nvPr/>
        </p:nvSpPr>
        <p:spPr>
          <a:xfrm>
            <a:off x="580094" y="3264808"/>
            <a:ext cx="6334869" cy="859210"/>
          </a:xfrm>
          <a:prstGeom prst="rect">
            <a:avLst/>
          </a:prstGeom>
        </p:spPr>
        <p:txBody>
          <a:bodyPr lIns="0" tIns="0" rIns="0" bIns="0" rtlCol="0" anchor="t">
            <a:spAutoFit/>
          </a:bodyPr>
          <a:lstStyle/>
          <a:p>
            <a:pPr algn="ctr">
              <a:lnSpc>
                <a:spcPts val="6719"/>
              </a:lnSpc>
            </a:pPr>
            <a:r>
              <a:rPr lang="vi-VN" sz="6400" b="1" dirty="0" smtClean="0">
                <a:solidFill>
                  <a:srgbClr val="5B1010"/>
                </a:solidFill>
              </a:rPr>
              <a:t>NỘI DUNG</a:t>
            </a:r>
            <a:endParaRPr lang="en-US" sz="6400" b="1" dirty="0">
              <a:solidFill>
                <a:srgbClr val="5B1010"/>
              </a:solidFill>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9514" b="36801"/>
          <a:stretch>
            <a:fillRect/>
          </a:stretch>
        </p:blipFill>
        <p:spPr>
          <a:xfrm rot="4370157">
            <a:off x="1174667" y="6249658"/>
            <a:ext cx="633666" cy="65677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9514" b="36801"/>
          <a:stretch>
            <a:fillRect/>
          </a:stretch>
        </p:blipFill>
        <p:spPr>
          <a:xfrm rot="-2788314">
            <a:off x="6694564" y="8712734"/>
            <a:ext cx="440801" cy="45687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7041442" y="223632"/>
            <a:ext cx="1418008" cy="1254937"/>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6366" b="40745"/>
          <a:stretch>
            <a:fillRect/>
          </a:stretch>
        </p:blipFill>
        <p:spPr>
          <a:xfrm flipH="1">
            <a:off x="15460834" y="6987128"/>
            <a:ext cx="4579225" cy="4542344"/>
          </a:xfrm>
          <a:prstGeom prst="rect">
            <a:avLst/>
          </a:prstGeom>
        </p:spPr>
      </p:pic>
      <p:sp>
        <p:nvSpPr>
          <p:cNvPr id="13" name="Rectangle 12"/>
          <p:cNvSpPr/>
          <p:nvPr/>
        </p:nvSpPr>
        <p:spPr>
          <a:xfrm>
            <a:off x="7924800" y="1746772"/>
            <a:ext cx="9421343" cy="5355312"/>
          </a:xfrm>
          <a:prstGeom prst="rect">
            <a:avLst/>
          </a:prstGeom>
        </p:spPr>
        <p:txBody>
          <a:bodyPr wrap="square">
            <a:spAutoFit/>
          </a:bodyPr>
          <a:lstStyle/>
          <a:p>
            <a:pPr algn="just">
              <a:lnSpc>
                <a:spcPct val="150000"/>
              </a:lnSpc>
            </a:pPr>
            <a:r>
              <a:rPr lang="vi-VN" sz="3800" dirty="0">
                <a:solidFill>
                  <a:srgbClr val="000000"/>
                </a:solidFill>
                <a:ea typeface="Times New Roman" panose="02020603050405020304" pitchFamily="18" charset="0"/>
                <a:cs typeface="Times New Roman" panose="02020603050405020304" pitchFamily="18" charset="0"/>
              </a:rPr>
              <a:t>- Lời thơ nhẹ nhàng, thuật lại cuộc trò chuyện giữa hai cha con trước biển cả bao la. Qua đó, ca ngợi ước mơ khám phá cuộc sống của trẻ thơ</a:t>
            </a:r>
            <a:r>
              <a:rPr lang="vi-VN" sz="3800" dirty="0">
                <a:ea typeface="Times New Roman" panose="02020603050405020304" pitchFamily="18" charset="0"/>
                <a:cs typeface="Times New Roman" panose="02020603050405020304" pitchFamily="18" charset="0"/>
              </a:rPr>
              <a:t>  và thể hiện tình cảm cha con sâu sắc, người cha đã dìu dắt và giúp con khám phá cuộc sống.</a:t>
            </a:r>
            <a:endParaRPr lang="en-US" sz="3800" dirty="0">
              <a:effectLs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637345" y="77154"/>
            <a:ext cx="3957695" cy="7232384"/>
            <a:chOff x="0" y="0"/>
            <a:chExt cx="2354580" cy="3800525"/>
          </a:xfrm>
        </p:grpSpPr>
        <p:sp>
          <p:nvSpPr>
            <p:cNvPr id="3" name="Freeform 3"/>
            <p:cNvSpPr/>
            <p:nvPr/>
          </p:nvSpPr>
          <p:spPr>
            <a:xfrm>
              <a:off x="0" y="0"/>
              <a:ext cx="2353310" cy="3800525"/>
            </a:xfrm>
            <a:custGeom>
              <a:avLst/>
              <a:gdLst/>
              <a:ahLst/>
              <a:cxnLst/>
              <a:rect l="l" t="t" r="r" b="b"/>
              <a:pathLst>
                <a:path w="2353310" h="3800525">
                  <a:moveTo>
                    <a:pt x="784860" y="3733215"/>
                  </a:moveTo>
                  <a:cubicBezTo>
                    <a:pt x="905510" y="3773855"/>
                    <a:pt x="1042670" y="3800525"/>
                    <a:pt x="1177290" y="3800525"/>
                  </a:cubicBezTo>
                  <a:cubicBezTo>
                    <a:pt x="1311910" y="3800525"/>
                    <a:pt x="1441450" y="3777665"/>
                    <a:pt x="1560830" y="3737025"/>
                  </a:cubicBezTo>
                  <a:cubicBezTo>
                    <a:pt x="1563370" y="3735755"/>
                    <a:pt x="1565910" y="3735755"/>
                    <a:pt x="1568450" y="3734485"/>
                  </a:cubicBezTo>
                  <a:cubicBezTo>
                    <a:pt x="2016760" y="3571925"/>
                    <a:pt x="2346960" y="3142665"/>
                    <a:pt x="2353310" y="2638148"/>
                  </a:cubicBezTo>
                  <a:lnTo>
                    <a:pt x="2353310" y="0"/>
                  </a:lnTo>
                  <a:lnTo>
                    <a:pt x="0" y="0"/>
                  </a:lnTo>
                  <a:lnTo>
                    <a:pt x="0" y="2636162"/>
                  </a:lnTo>
                  <a:cubicBezTo>
                    <a:pt x="6350" y="3145205"/>
                    <a:pt x="331470" y="3574465"/>
                    <a:pt x="784860" y="3733215"/>
                  </a:cubicBezTo>
                  <a:close/>
                </a:path>
              </a:pathLst>
            </a:custGeom>
            <a:solidFill>
              <a:srgbClr val="C9A3EF"/>
            </a:solidFill>
          </p:spPr>
        </p:sp>
      </p:grpSp>
      <p:grpSp>
        <p:nvGrpSpPr>
          <p:cNvPr id="4" name="Group 4"/>
          <p:cNvGrpSpPr/>
          <p:nvPr/>
        </p:nvGrpSpPr>
        <p:grpSpPr>
          <a:xfrm>
            <a:off x="1178759" y="8682038"/>
            <a:ext cx="5137541" cy="111827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A3B6"/>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03061" y="7039892"/>
            <a:ext cx="4688936" cy="2404145"/>
          </a:xfrm>
          <a:prstGeom prst="rect">
            <a:avLst/>
          </a:prstGeom>
        </p:spPr>
      </p:pic>
      <p:sp>
        <p:nvSpPr>
          <p:cNvPr id="8" name="TextBox 8"/>
          <p:cNvSpPr txBox="1"/>
          <p:nvPr/>
        </p:nvSpPr>
        <p:spPr>
          <a:xfrm>
            <a:off x="448756" y="3264807"/>
            <a:ext cx="6334869" cy="859210"/>
          </a:xfrm>
          <a:prstGeom prst="rect">
            <a:avLst/>
          </a:prstGeom>
        </p:spPr>
        <p:txBody>
          <a:bodyPr lIns="0" tIns="0" rIns="0" bIns="0" rtlCol="0" anchor="t">
            <a:spAutoFit/>
          </a:bodyPr>
          <a:lstStyle/>
          <a:p>
            <a:pPr algn="ctr">
              <a:lnSpc>
                <a:spcPts val="6719"/>
              </a:lnSpc>
            </a:pPr>
            <a:r>
              <a:rPr lang="vi-VN" sz="6400" b="1" dirty="0" smtClean="0">
                <a:solidFill>
                  <a:srgbClr val="5B1010"/>
                </a:solidFill>
              </a:rPr>
              <a:t>NGHỆ THUẬT</a:t>
            </a:r>
            <a:endParaRPr lang="en-US" sz="6400" b="1" dirty="0">
              <a:solidFill>
                <a:srgbClr val="5B1010"/>
              </a:solidFill>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9514" b="36801"/>
          <a:stretch>
            <a:fillRect/>
          </a:stretch>
        </p:blipFill>
        <p:spPr>
          <a:xfrm rot="4370157">
            <a:off x="1174667" y="6249658"/>
            <a:ext cx="633666" cy="65677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9514" b="36801"/>
          <a:stretch>
            <a:fillRect/>
          </a:stretch>
        </p:blipFill>
        <p:spPr>
          <a:xfrm rot="-2788314">
            <a:off x="6694564" y="8712734"/>
            <a:ext cx="440801" cy="45687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7041442" y="223632"/>
            <a:ext cx="1418008" cy="1254937"/>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6366" b="40745"/>
          <a:stretch>
            <a:fillRect/>
          </a:stretch>
        </p:blipFill>
        <p:spPr>
          <a:xfrm flipH="1">
            <a:off x="15460834" y="6987128"/>
            <a:ext cx="4579225" cy="4542344"/>
          </a:xfrm>
          <a:prstGeom prst="rect">
            <a:avLst/>
          </a:prstGeom>
        </p:spPr>
      </p:pic>
      <p:sp>
        <p:nvSpPr>
          <p:cNvPr id="13" name="Rectangle 12"/>
          <p:cNvSpPr/>
          <p:nvPr/>
        </p:nvSpPr>
        <p:spPr>
          <a:xfrm>
            <a:off x="6996465" y="1866900"/>
            <a:ext cx="10591800" cy="5909310"/>
          </a:xfrm>
          <a:prstGeom prst="rect">
            <a:avLst/>
          </a:prstGeom>
        </p:spPr>
        <p:txBody>
          <a:bodyPr wrap="square">
            <a:spAutoFit/>
          </a:bodyPr>
          <a:lstStyle/>
          <a:p>
            <a:pPr marL="571500" indent="-571500" algn="just">
              <a:lnSpc>
                <a:spcPct val="150000"/>
              </a:lnSpc>
              <a:buFontTx/>
              <a:buChar char="-"/>
            </a:pPr>
            <a:r>
              <a:rPr lang="pt-BR" sz="4200" dirty="0" smtClean="0">
                <a:latin typeface="Arial" panose="020B0604020202020204" pitchFamily="34" charset="0"/>
                <a:cs typeface="Arial" panose="020B0604020202020204" pitchFamily="34" charset="0"/>
              </a:rPr>
              <a:t>Hình</a:t>
            </a:r>
            <a:r>
              <a:rPr lang="vi-VN" sz="4200" dirty="0" smtClean="0"/>
              <a:t> </a:t>
            </a:r>
            <a:r>
              <a:rPr lang="vi-VN" sz="4200" dirty="0"/>
              <a:t>ảnh thơ độc đáo, từ ngữ chắt lọc, tái hiện, lời thơ giản dị, tác giả đã khéo léo xây dựng ngôn ngữ đối thoại mang tính thẩm mĩ cao</a:t>
            </a:r>
            <a:r>
              <a:rPr lang="vi-VN" sz="4200" dirty="0" smtClean="0"/>
              <a:t>.</a:t>
            </a:r>
          </a:p>
          <a:p>
            <a:pPr marL="571500" indent="-571500" algn="just">
              <a:lnSpc>
                <a:spcPct val="150000"/>
              </a:lnSpc>
              <a:buFontTx/>
              <a:buChar char="-"/>
            </a:pPr>
            <a:r>
              <a:rPr lang="vi-VN" sz="4200" dirty="0" smtClean="0"/>
              <a:t>Nhịp </a:t>
            </a:r>
            <a:r>
              <a:rPr lang="vi-VN" sz="4200" dirty="0"/>
              <a:t>thơ trầm lắng, bay bổng, thể hiện được tình cảm ca con thiết tha, sâu lắng.</a:t>
            </a:r>
            <a:endParaRPr lang="en-US" sz="4200" dirty="0"/>
          </a:p>
        </p:txBody>
      </p:sp>
    </p:spTree>
    <p:extLst>
      <p:ext uri="{BB962C8B-B14F-4D97-AF65-F5344CB8AC3E}">
        <p14:creationId xmlns:p14="http://schemas.microsoft.com/office/powerpoint/2010/main" val="29966794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9514" b="36801"/>
          <a:stretch>
            <a:fillRect/>
          </a:stretch>
        </p:blipFill>
        <p:spPr>
          <a:xfrm rot="3245373">
            <a:off x="829304" y="173968"/>
            <a:ext cx="912319" cy="94559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9514" b="36801"/>
          <a:stretch>
            <a:fillRect/>
          </a:stretch>
        </p:blipFill>
        <p:spPr>
          <a:xfrm rot="-2788314">
            <a:off x="1898728" y="1215319"/>
            <a:ext cx="508968" cy="52753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28700" y="7992657"/>
            <a:ext cx="1148670" cy="118572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675815" y="7385416"/>
            <a:ext cx="3730486" cy="358593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932223" flipH="1" flipV="1">
            <a:off x="15551196" y="-49590"/>
            <a:ext cx="3416209" cy="1772158"/>
          </a:xfrm>
          <a:prstGeom prst="rect">
            <a:avLst/>
          </a:prstGeom>
        </p:spPr>
      </p:pic>
      <p:sp>
        <p:nvSpPr>
          <p:cNvPr id="10" name="TextBox 10"/>
          <p:cNvSpPr txBox="1"/>
          <p:nvPr/>
        </p:nvSpPr>
        <p:spPr>
          <a:xfrm>
            <a:off x="7162799" y="613858"/>
            <a:ext cx="5076325" cy="679673"/>
          </a:xfrm>
          <a:prstGeom prst="rect">
            <a:avLst/>
          </a:prstGeom>
        </p:spPr>
        <p:txBody>
          <a:bodyPr wrap="square" lIns="0" tIns="0" rIns="0" bIns="0" rtlCol="0" anchor="t">
            <a:spAutoFit/>
          </a:bodyPr>
          <a:lstStyle/>
          <a:p>
            <a:pPr marL="0" lvl="0" indent="0" algn="ctr">
              <a:lnSpc>
                <a:spcPts val="5280"/>
              </a:lnSpc>
            </a:pPr>
            <a:r>
              <a:rPr lang="vi-VN" sz="6400" b="1" dirty="0" smtClean="0">
                <a:solidFill>
                  <a:srgbClr val="5B1010"/>
                </a:solidFill>
              </a:rPr>
              <a:t>KHỞI ĐỘNG</a:t>
            </a:r>
            <a:endParaRPr lang="en-US" sz="6400" b="1" dirty="0">
              <a:solidFill>
                <a:srgbClr val="5B1010"/>
              </a:solidFill>
            </a:endParaRPr>
          </a:p>
        </p:txBody>
      </p:sp>
      <p:sp>
        <p:nvSpPr>
          <p:cNvPr id="12" name="TextBox 11"/>
          <p:cNvSpPr txBox="1"/>
          <p:nvPr/>
        </p:nvSpPr>
        <p:spPr>
          <a:xfrm>
            <a:off x="2910807" y="1300924"/>
            <a:ext cx="13580308" cy="2169825"/>
          </a:xfrm>
          <a:prstGeom prst="rect">
            <a:avLst/>
          </a:prstGeom>
          <a:noFill/>
        </p:spPr>
        <p:txBody>
          <a:bodyPr wrap="square" rtlCol="0">
            <a:spAutoFit/>
          </a:bodyPr>
          <a:lstStyle/>
          <a:p>
            <a:pPr algn="just">
              <a:lnSpc>
                <a:spcPct val="150000"/>
              </a:lnSpc>
            </a:pPr>
            <a:r>
              <a:rPr lang="vi-VN" sz="4500" b="1" i="1" dirty="0" smtClean="0"/>
              <a:t>Cả lớp cùng xem video và cho biết cảm nhận của em về câu chuyện này?</a:t>
            </a:r>
            <a:endParaRPr lang="en-US" sz="4500" b="1" i="1" dirty="0"/>
          </a:p>
        </p:txBody>
      </p:sp>
      <p:pic>
        <p:nvPicPr>
          <p:cNvPr id="13" name="y2mate.com - THVL Bóng mát tâm hồn Bài học quý giá về tình cảm gia đình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557462" y="3695701"/>
            <a:ext cx="10287000" cy="60308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grpSp>
        <p:nvGrpSpPr>
          <p:cNvPr id="2" name="Group 2"/>
          <p:cNvGrpSpPr/>
          <p:nvPr/>
        </p:nvGrpSpPr>
        <p:grpSpPr>
          <a:xfrm>
            <a:off x="4419600" y="2935971"/>
            <a:ext cx="13355554" cy="5410199"/>
            <a:chOff x="0" y="0"/>
            <a:chExt cx="8477691" cy="4965700"/>
          </a:xfrm>
        </p:grpSpPr>
        <p:sp>
          <p:nvSpPr>
            <p:cNvPr id="3" name="Freeform 3"/>
            <p:cNvSpPr/>
            <p:nvPr/>
          </p:nvSpPr>
          <p:spPr>
            <a:xfrm>
              <a:off x="0" y="0"/>
              <a:ext cx="8477691" cy="4965700"/>
            </a:xfrm>
            <a:custGeom>
              <a:avLst/>
              <a:gdLst/>
              <a:ahLst/>
              <a:cxnLst/>
              <a:rect l="l" t="t" r="r" b="b"/>
              <a:pathLst>
                <a:path w="8477691" h="4965700">
                  <a:moveTo>
                    <a:pt x="8477691" y="0"/>
                  </a:moveTo>
                  <a:lnTo>
                    <a:pt x="8477691" y="4965700"/>
                  </a:lnTo>
                  <a:lnTo>
                    <a:pt x="896620" y="4965700"/>
                  </a:lnTo>
                  <a:lnTo>
                    <a:pt x="896620" y="3385820"/>
                  </a:lnTo>
                  <a:lnTo>
                    <a:pt x="0" y="2487930"/>
                  </a:lnTo>
                  <a:lnTo>
                    <a:pt x="896620" y="1591310"/>
                  </a:lnTo>
                  <a:lnTo>
                    <a:pt x="896620" y="0"/>
                  </a:lnTo>
                  <a:lnTo>
                    <a:pt x="8477691" y="0"/>
                  </a:lnTo>
                  <a:close/>
                </a:path>
              </a:pathLst>
            </a:custGeom>
            <a:solidFill>
              <a:srgbClr val="EFA3B6"/>
            </a:solidFill>
          </p:spPr>
        </p:sp>
      </p:grpSp>
      <p:sp>
        <p:nvSpPr>
          <p:cNvPr id="4" name="TextBox 4"/>
          <p:cNvSpPr txBox="1"/>
          <p:nvPr/>
        </p:nvSpPr>
        <p:spPr>
          <a:xfrm>
            <a:off x="6331048" y="3768507"/>
            <a:ext cx="10744200" cy="3877985"/>
          </a:xfrm>
          <a:prstGeom prst="rect">
            <a:avLst/>
          </a:prstGeom>
        </p:spPr>
        <p:txBody>
          <a:bodyPr wrap="square" lIns="0" tIns="0" rIns="0" bIns="0" rtlCol="0" anchor="t">
            <a:spAutoFit/>
          </a:bodyPr>
          <a:lstStyle/>
          <a:p>
            <a:pPr lvl="0" algn="just">
              <a:lnSpc>
                <a:spcPct val="150000"/>
              </a:lnSpc>
            </a:pPr>
            <a:r>
              <a:rPr lang="vi-VN" sz="4200" b="1" i="1" dirty="0">
                <a:solidFill>
                  <a:srgbClr val="5E3023"/>
                </a:solidFill>
              </a:rPr>
              <a:t>Dựa vào những hình ảnh được gợi ra từ bài thơ, hãy tưởng tượng và miêu tả cảnh hai cha con đi dạo trên biển. Hãy trình bày thành đoạn văn.</a:t>
            </a:r>
            <a:endParaRPr lang="en-US" sz="4200" b="1" i="1" dirty="0">
              <a:solidFill>
                <a:srgbClr val="5E3023"/>
              </a:solidFill>
            </a:endParaRPr>
          </a:p>
        </p:txBody>
      </p:sp>
      <p:grpSp>
        <p:nvGrpSpPr>
          <p:cNvPr id="6" name="Group 6"/>
          <p:cNvGrpSpPr/>
          <p:nvPr/>
        </p:nvGrpSpPr>
        <p:grpSpPr>
          <a:xfrm>
            <a:off x="213874" y="7409633"/>
            <a:ext cx="4279132" cy="657672"/>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A3E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3874" y="4193569"/>
            <a:ext cx="4132320" cy="3529562"/>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37717" y="63228"/>
            <a:ext cx="1418008" cy="125493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7908">
            <a:off x="5448349" y="7828264"/>
            <a:ext cx="1239424" cy="123942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28700" y="1028700"/>
            <a:ext cx="901081" cy="921179"/>
          </a:xfrm>
          <a:prstGeom prst="rect">
            <a:avLst/>
          </a:prstGeom>
        </p:spPr>
      </p:pic>
      <p:sp>
        <p:nvSpPr>
          <p:cNvPr id="12" name="TextBox 8"/>
          <p:cNvSpPr txBox="1"/>
          <p:nvPr/>
        </p:nvSpPr>
        <p:spPr>
          <a:xfrm>
            <a:off x="5486400" y="1230888"/>
            <a:ext cx="6334869" cy="859210"/>
          </a:xfrm>
          <a:prstGeom prst="rect">
            <a:avLst/>
          </a:prstGeom>
        </p:spPr>
        <p:txBody>
          <a:bodyPr lIns="0" tIns="0" rIns="0" bIns="0" rtlCol="0" anchor="t">
            <a:spAutoFit/>
          </a:bodyPr>
          <a:lstStyle/>
          <a:p>
            <a:pPr algn="ctr">
              <a:lnSpc>
                <a:spcPts val="6719"/>
              </a:lnSpc>
            </a:pPr>
            <a:r>
              <a:rPr lang="vi-VN" sz="6400" b="1" dirty="0" smtClean="0">
                <a:solidFill>
                  <a:srgbClr val="5B1010"/>
                </a:solidFill>
              </a:rPr>
              <a:t>LUYỆN TẬP</a:t>
            </a:r>
            <a:endParaRPr lang="en-US" sz="6400" b="1" dirty="0">
              <a:solidFill>
                <a:srgbClr val="5B1010"/>
              </a:solidFill>
            </a:endParaRPr>
          </a:p>
        </p:txBody>
      </p:sp>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900079" y="1943100"/>
            <a:ext cx="7100921" cy="7651646"/>
          </a:xfrm>
          <a:prstGeom prst="rect">
            <a:avLst/>
          </a:prstGeom>
        </p:spPr>
        <p:txBody>
          <a:bodyPr wrap="square" lIns="0" tIns="0" rIns="0" bIns="0" rtlCol="0" anchor="t">
            <a:spAutoFit/>
          </a:bodyPr>
          <a:lstStyle/>
          <a:p>
            <a:pPr lvl="0" algn="just">
              <a:lnSpc>
                <a:spcPct val="150000"/>
              </a:lnSpc>
            </a:pPr>
            <a:r>
              <a:rPr lang="en-US" sz="4200" i="1" dirty="0" smtClean="0">
                <a:solidFill>
                  <a:srgbClr val="5E3023"/>
                </a:solidFill>
                <a:latin typeface="Arial" panose="020B0604020202020204" pitchFamily="34" charset="0"/>
                <a:cs typeface="Arial" panose="020B0604020202020204" pitchFamily="34" charset="0"/>
              </a:rPr>
              <a:t>	</a:t>
            </a:r>
            <a:r>
              <a:rPr lang="en-US" sz="4200" b="1" i="1" dirty="0" smtClean="0">
                <a:solidFill>
                  <a:srgbClr val="5E3023"/>
                </a:solidFill>
                <a:latin typeface="Arial" panose="020B0604020202020204" pitchFamily="34" charset="0"/>
                <a:cs typeface="Arial" panose="020B0604020202020204" pitchFamily="34" charset="0"/>
              </a:rPr>
              <a:t>Cả </a:t>
            </a:r>
            <a:r>
              <a:rPr lang="en-US" sz="4200" b="1" i="1" dirty="0" err="1" smtClean="0">
                <a:solidFill>
                  <a:srgbClr val="5E3023"/>
                </a:solidFill>
                <a:latin typeface="Arial" panose="020B0604020202020204" pitchFamily="34" charset="0"/>
                <a:cs typeface="Arial" panose="020B0604020202020204" pitchFamily="34" charset="0"/>
              </a:rPr>
              <a:t>lớp</a:t>
            </a:r>
            <a:r>
              <a:rPr lang="en-US" sz="4200" b="1" i="1" dirty="0" smtClean="0">
                <a:solidFill>
                  <a:srgbClr val="5E3023"/>
                </a:solidFill>
                <a:latin typeface="Arial" panose="020B0604020202020204" pitchFamily="34" charset="0"/>
                <a:cs typeface="Arial" panose="020B0604020202020204" pitchFamily="34" charset="0"/>
              </a:rPr>
              <a:t> nghe bài</a:t>
            </a:r>
            <a:r>
              <a:rPr lang="vi-VN" sz="4200" b="1" i="1" dirty="0" smtClean="0">
                <a:solidFill>
                  <a:srgbClr val="5E3023"/>
                </a:solidFill>
                <a:latin typeface="Arial" panose="020B0604020202020204" pitchFamily="34" charset="0"/>
                <a:cs typeface="Arial" panose="020B0604020202020204" pitchFamily="34" charset="0"/>
              </a:rPr>
              <a:t> </a:t>
            </a:r>
            <a:r>
              <a:rPr lang="en-US" sz="4200" b="1" i="1" dirty="0" smtClean="0">
                <a:solidFill>
                  <a:srgbClr val="5E3023"/>
                </a:solidFill>
                <a:latin typeface="Arial" panose="020B0604020202020204" pitchFamily="34" charset="0"/>
                <a:cs typeface="Arial" panose="020B0604020202020204" pitchFamily="34" charset="0"/>
              </a:rPr>
              <a:t>“</a:t>
            </a:r>
            <a:r>
              <a:rPr lang="vi-VN" sz="4200" b="1" i="1" dirty="0" smtClean="0">
                <a:solidFill>
                  <a:srgbClr val="5E3023"/>
                </a:solidFill>
              </a:rPr>
              <a:t>Cha </a:t>
            </a:r>
            <a:r>
              <a:rPr lang="vi-VN" sz="4200" b="1" i="1" dirty="0">
                <a:solidFill>
                  <a:srgbClr val="5E3023"/>
                </a:solidFill>
              </a:rPr>
              <a:t>già rồi đúng </a:t>
            </a:r>
            <a:r>
              <a:rPr lang="vi-VN" sz="4200" b="1" i="1" dirty="0" smtClean="0">
                <a:solidFill>
                  <a:srgbClr val="5E3023"/>
                </a:solidFill>
              </a:rPr>
              <a:t>không</a:t>
            </a:r>
            <a:r>
              <a:rPr lang="en-US" sz="4200" b="1" i="1" dirty="0" smtClean="0">
                <a:solidFill>
                  <a:srgbClr val="5E3023"/>
                </a:solidFill>
                <a:latin typeface="Arial" panose="020B0604020202020204" pitchFamily="34" charset="0"/>
                <a:cs typeface="Arial" panose="020B0604020202020204" pitchFamily="34" charset="0"/>
              </a:rPr>
              <a:t>”</a:t>
            </a:r>
            <a:r>
              <a:rPr lang="vi-VN" sz="4200" b="1" i="1" dirty="0" smtClean="0">
                <a:solidFill>
                  <a:srgbClr val="5E3023"/>
                </a:solidFill>
              </a:rPr>
              <a:t>, </a:t>
            </a:r>
            <a:r>
              <a:rPr lang="vi-VN" sz="4200" b="1" i="1" dirty="0">
                <a:solidFill>
                  <a:srgbClr val="5E3023"/>
                </a:solidFill>
              </a:rPr>
              <a:t>kết hợp với văn bản vừa học nêu suy nghĩ của em về tình cảm cha - con. Em sẽ làm gì để thể hiện tình cảm của mình dành cho người cha kính yêu?</a:t>
            </a:r>
            <a:endParaRPr lang="en-US" sz="4200" b="1" i="1" dirty="0">
              <a:solidFill>
                <a:srgbClr val="5E3023"/>
              </a:solidFill>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37717" y="63228"/>
            <a:ext cx="1418008" cy="125493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7908">
            <a:off x="1458028" y="414841"/>
            <a:ext cx="1239424" cy="123942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23381" y="309709"/>
            <a:ext cx="901081" cy="921179"/>
          </a:xfrm>
          <a:prstGeom prst="rect">
            <a:avLst/>
          </a:prstGeom>
        </p:spPr>
      </p:pic>
      <p:sp>
        <p:nvSpPr>
          <p:cNvPr id="12" name="TextBox 8"/>
          <p:cNvSpPr txBox="1"/>
          <p:nvPr/>
        </p:nvSpPr>
        <p:spPr>
          <a:xfrm>
            <a:off x="5633665" y="738848"/>
            <a:ext cx="6334869" cy="859210"/>
          </a:xfrm>
          <a:prstGeom prst="rect">
            <a:avLst/>
          </a:prstGeom>
        </p:spPr>
        <p:txBody>
          <a:bodyPr lIns="0" tIns="0" rIns="0" bIns="0" rtlCol="0" anchor="t">
            <a:spAutoFit/>
          </a:bodyPr>
          <a:lstStyle/>
          <a:p>
            <a:pPr algn="ctr">
              <a:lnSpc>
                <a:spcPts val="6719"/>
              </a:lnSpc>
            </a:pPr>
            <a:r>
              <a:rPr lang="vi-VN" sz="6400" b="1" dirty="0" smtClean="0">
                <a:solidFill>
                  <a:srgbClr val="5B1010"/>
                </a:solidFill>
              </a:rPr>
              <a:t>VẬN DỤNG</a:t>
            </a:r>
            <a:endParaRPr lang="en-US" sz="6400" b="1" dirty="0">
              <a:solidFill>
                <a:srgbClr val="5B1010"/>
              </a:solidFill>
            </a:endParaRPr>
          </a:p>
        </p:txBody>
      </p:sp>
      <p:pic>
        <p:nvPicPr>
          <p:cNvPr id="5" name="y2mate.com - CHA GIÀ RỒI ĐÚNG KHÔNG ALI HOÀNG DƯƠNG OFFICIAL MV OST BỐ GIÀ 2021_4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458199" y="2171700"/>
            <a:ext cx="9288521" cy="7086600"/>
          </a:xfrm>
          <a:prstGeom prst="rect">
            <a:avLst/>
          </a:prstGeom>
        </p:spPr>
      </p:pic>
    </p:spTree>
    <p:extLst>
      <p:ext uri="{BB962C8B-B14F-4D97-AF65-F5344CB8AC3E}">
        <p14:creationId xmlns:p14="http://schemas.microsoft.com/office/powerpoint/2010/main" val="1305853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759684"/>
            <a:ext cx="4129691" cy="352731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37717" y="63228"/>
            <a:ext cx="1418008" cy="125493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38200" y="906439"/>
            <a:ext cx="1788900" cy="1828800"/>
          </a:xfrm>
          <a:prstGeom prst="rect">
            <a:avLst/>
          </a:prstGeom>
        </p:spPr>
      </p:pic>
      <p:sp>
        <p:nvSpPr>
          <p:cNvPr id="12" name="TextBox 8"/>
          <p:cNvSpPr txBox="1"/>
          <p:nvPr/>
        </p:nvSpPr>
        <p:spPr>
          <a:xfrm>
            <a:off x="5139440" y="1694174"/>
            <a:ext cx="8660562" cy="859210"/>
          </a:xfrm>
          <a:prstGeom prst="rect">
            <a:avLst/>
          </a:prstGeom>
        </p:spPr>
        <p:txBody>
          <a:bodyPr wrap="square" lIns="0" tIns="0" rIns="0" bIns="0" rtlCol="0" anchor="t">
            <a:spAutoFit/>
          </a:bodyPr>
          <a:lstStyle/>
          <a:p>
            <a:pPr algn="ctr">
              <a:lnSpc>
                <a:spcPts val="6719"/>
              </a:lnSpc>
            </a:pPr>
            <a:r>
              <a:rPr lang="en-US" sz="6400" b="1" dirty="0" smtClean="0">
                <a:solidFill>
                  <a:srgbClr val="5B1010"/>
                </a:solidFill>
                <a:latin typeface="Arial" panose="020B0604020202020204" pitchFamily="34" charset="0"/>
                <a:cs typeface="Arial" panose="020B0604020202020204" pitchFamily="34" charset="0"/>
              </a:rPr>
              <a:t>HƯỚNG DẪN VỀ NHÀ</a:t>
            </a:r>
            <a:endParaRPr lang="en-US" sz="6400" b="1" dirty="0">
              <a:solidFill>
                <a:srgbClr val="5B1010"/>
              </a:solidFill>
              <a:latin typeface="Arial" panose="020B0604020202020204" pitchFamily="34" charset="0"/>
              <a:cs typeface="Arial" panose="020B0604020202020204" pitchFamily="34" charset="0"/>
            </a:endParaRPr>
          </a:p>
        </p:txBody>
      </p:sp>
      <p:pic>
        <p:nvPicPr>
          <p:cNvPr id="13"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308423" y="1820839"/>
            <a:ext cx="4979577" cy="2810124"/>
          </a:xfrm>
          <a:prstGeom prst="rect">
            <a:avLst/>
          </a:prstGeom>
        </p:spPr>
      </p:pic>
      <p:pic>
        <p:nvPicPr>
          <p:cNvPr id="14"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7908">
            <a:off x="2779126" y="1870864"/>
            <a:ext cx="1216584" cy="1216584"/>
          </a:xfrm>
          <a:prstGeom prst="rect">
            <a:avLst/>
          </a:prstGeom>
        </p:spPr>
      </p:pic>
      <p:sp>
        <p:nvSpPr>
          <p:cNvPr id="2" name="TextBox 1"/>
          <p:cNvSpPr txBox="1"/>
          <p:nvPr/>
        </p:nvSpPr>
        <p:spPr>
          <a:xfrm>
            <a:off x="4385232" y="3064588"/>
            <a:ext cx="9677400" cy="2817759"/>
          </a:xfrm>
          <a:prstGeom prst="rect">
            <a:avLst/>
          </a:prstGeom>
          <a:noFill/>
        </p:spPr>
        <p:txBody>
          <a:bodyPr wrap="square" rtlCol="0">
            <a:spAutoFit/>
          </a:bodyPr>
          <a:lstStyle/>
          <a:p>
            <a:pPr marL="685800" indent="-685800">
              <a:lnSpc>
                <a:spcPct val="200000"/>
              </a:lnSpc>
              <a:buFont typeface="Wingdings" panose="05000000000000000000" pitchFamily="2" charset="2"/>
              <a:buChar char="q"/>
            </a:pPr>
            <a:r>
              <a:rPr lang="en-US" sz="4800" dirty="0" err="1" smtClean="0">
                <a:latin typeface="Arial" panose="020B0604020202020204" pitchFamily="34" charset="0"/>
                <a:cs typeface="Arial" panose="020B0604020202020204" pitchFamily="34" charset="0"/>
              </a:rPr>
              <a:t>Hoàn</a:t>
            </a:r>
            <a:r>
              <a:rPr lang="en-US" sz="4800" dirty="0" smtClean="0">
                <a:latin typeface="Arial" panose="020B0604020202020204" pitchFamily="34" charset="0"/>
                <a:cs typeface="Arial" panose="020B0604020202020204" pitchFamily="34" charset="0"/>
              </a:rPr>
              <a:t> thành bài </a:t>
            </a:r>
            <a:r>
              <a:rPr lang="en-US" sz="4800" dirty="0" err="1" smtClean="0">
                <a:latin typeface="Arial" panose="020B0604020202020204" pitchFamily="34" charset="0"/>
                <a:cs typeface="Arial" panose="020B0604020202020204" pitchFamily="34" charset="0"/>
              </a:rPr>
              <a:t>tập</a:t>
            </a:r>
            <a:endParaRPr lang="en-US" sz="4800" dirty="0" smtClean="0">
              <a:latin typeface="Arial" panose="020B0604020202020204" pitchFamily="34" charset="0"/>
              <a:cs typeface="Arial" panose="020B0604020202020204" pitchFamily="34" charset="0"/>
            </a:endParaRPr>
          </a:p>
          <a:p>
            <a:pPr marL="685800" indent="-685800">
              <a:lnSpc>
                <a:spcPct val="200000"/>
              </a:lnSpc>
              <a:buFont typeface="Wingdings" panose="05000000000000000000" pitchFamily="2" charset="2"/>
              <a:buChar char="q"/>
            </a:pPr>
            <a:r>
              <a:rPr lang="en-US" sz="4800" dirty="0" err="1" smtClean="0">
                <a:latin typeface="Arial" panose="020B0604020202020204" pitchFamily="34" charset="0"/>
                <a:cs typeface="Arial" panose="020B0604020202020204" pitchFamily="34" charset="0"/>
              </a:rPr>
              <a:t>Chuẩn</a:t>
            </a:r>
            <a:r>
              <a:rPr lang="en-US" sz="4800" dirty="0" smtClean="0">
                <a:latin typeface="Arial" panose="020B0604020202020204" pitchFamily="34" charset="0"/>
                <a:cs typeface="Arial" panose="020B0604020202020204" pitchFamily="34" charset="0"/>
              </a:rPr>
              <a:t> bị bài mới: </a:t>
            </a:r>
            <a:r>
              <a:rPr lang="en-US" sz="4800" b="1" i="1" dirty="0" err="1" smtClean="0">
                <a:latin typeface="Arial" panose="020B0604020202020204" pitchFamily="34" charset="0"/>
                <a:cs typeface="Arial" panose="020B0604020202020204" pitchFamily="34" charset="0"/>
              </a:rPr>
              <a:t>Mây</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và</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sóng</a:t>
            </a:r>
            <a:endParaRPr lang="en-US" sz="4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960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1028700"/>
            <a:ext cx="1892167" cy="19060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3006" y="6717023"/>
            <a:ext cx="5403413" cy="575596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18437" y="-888933"/>
            <a:ext cx="4481726" cy="4453716"/>
          </a:xfrm>
          <a:prstGeom prst="rect">
            <a:avLst/>
          </a:prstGeom>
        </p:spPr>
      </p:pic>
      <p:sp>
        <p:nvSpPr>
          <p:cNvPr id="5" name="TextBox 5"/>
          <p:cNvSpPr txBox="1"/>
          <p:nvPr/>
        </p:nvSpPr>
        <p:spPr>
          <a:xfrm>
            <a:off x="2336132" y="3475866"/>
            <a:ext cx="14099276" cy="3118674"/>
          </a:xfrm>
          <a:prstGeom prst="rect">
            <a:avLst/>
          </a:prstGeom>
        </p:spPr>
        <p:txBody>
          <a:bodyPr wrap="square" lIns="0" tIns="0" rIns="0" bIns="0" rtlCol="0" anchor="t">
            <a:spAutoFit/>
          </a:bodyPr>
          <a:lstStyle/>
          <a:p>
            <a:pPr algn="ctr">
              <a:lnSpc>
                <a:spcPct val="150000"/>
              </a:lnSpc>
            </a:pPr>
            <a:r>
              <a:rPr lang="en-US" sz="7200" b="1" dirty="0" smtClean="0">
                <a:solidFill>
                  <a:srgbClr val="5B1010"/>
                </a:solidFill>
                <a:latin typeface="Arial" panose="020B0604020202020204" pitchFamily="34" charset="0"/>
                <a:cs typeface="Arial" panose="020B0604020202020204" pitchFamily="34" charset="0"/>
              </a:rPr>
              <a:t>CẢM ƠN CÁC EM ĐÃ </a:t>
            </a:r>
          </a:p>
          <a:p>
            <a:pPr algn="ctr">
              <a:lnSpc>
                <a:spcPct val="150000"/>
              </a:lnSpc>
            </a:pPr>
            <a:r>
              <a:rPr lang="en-US" sz="7200" b="1" dirty="0" smtClean="0">
                <a:solidFill>
                  <a:srgbClr val="5B1010"/>
                </a:solidFill>
                <a:latin typeface="Arial" panose="020B0604020202020204" pitchFamily="34" charset="0"/>
                <a:cs typeface="Arial" panose="020B0604020202020204" pitchFamily="34" charset="0"/>
              </a:rPr>
              <a:t>LẮNG NGHE BÀI GIẢNG!</a:t>
            </a:r>
            <a:endParaRPr lang="en-US" sz="7200" b="1" dirty="0">
              <a:solidFill>
                <a:srgbClr val="5B1010"/>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630400" y="2088302"/>
            <a:ext cx="1262143" cy="111699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49514" b="36801"/>
          <a:stretch>
            <a:fillRect/>
          </a:stretch>
        </p:blipFill>
        <p:spPr>
          <a:xfrm rot="-2788314">
            <a:off x="549997" y="3361452"/>
            <a:ext cx="392348" cy="40665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074632" y="7304666"/>
            <a:ext cx="3425532" cy="3292792"/>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49514" b="36801"/>
          <a:stretch>
            <a:fillRect/>
          </a:stretch>
        </p:blipFill>
        <p:spPr>
          <a:xfrm rot="-2788314">
            <a:off x="3251703" y="543101"/>
            <a:ext cx="392348" cy="406659"/>
          </a:xfrm>
          <a:prstGeom prst="rect">
            <a:avLst/>
          </a:prstGeom>
        </p:spPr>
      </p:pic>
    </p:spTree>
    <p:extLst>
      <p:ext uri="{BB962C8B-B14F-4D97-AF65-F5344CB8AC3E}">
        <p14:creationId xmlns:p14="http://schemas.microsoft.com/office/powerpoint/2010/main" val="914020505"/>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274914" y="-1313840"/>
            <a:ext cx="5968771" cy="593146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955686" y="6292567"/>
            <a:ext cx="5968771" cy="5931466"/>
          </a:xfrm>
          <a:prstGeom prst="rect">
            <a:avLst/>
          </a:prstGeom>
        </p:spPr>
      </p:pic>
      <p:sp>
        <p:nvSpPr>
          <p:cNvPr id="4" name="TextBox 4"/>
          <p:cNvSpPr txBox="1"/>
          <p:nvPr/>
        </p:nvSpPr>
        <p:spPr>
          <a:xfrm>
            <a:off x="7405285" y="2229150"/>
            <a:ext cx="3352800" cy="859210"/>
          </a:xfrm>
          <a:prstGeom prst="rect">
            <a:avLst/>
          </a:prstGeom>
        </p:spPr>
        <p:txBody>
          <a:bodyPr wrap="square" lIns="0" tIns="0" rIns="0" bIns="0" rtlCol="0" anchor="t">
            <a:spAutoFit/>
          </a:bodyPr>
          <a:lstStyle/>
          <a:p>
            <a:pPr algn="ctr">
              <a:lnSpc>
                <a:spcPts val="6719"/>
              </a:lnSpc>
            </a:pPr>
            <a:r>
              <a:rPr lang="en-US" sz="7200" dirty="0" smtClean="0">
                <a:solidFill>
                  <a:srgbClr val="5B1010"/>
                </a:solidFill>
                <a:latin typeface="Arial" panose="020B0604020202020204" pitchFamily="34" charset="0"/>
                <a:cs typeface="Arial" panose="020B0604020202020204" pitchFamily="34" charset="0"/>
              </a:rPr>
              <a:t>BÀI 7</a:t>
            </a:r>
            <a:endParaRPr lang="en-US" sz="7200" dirty="0">
              <a:solidFill>
                <a:srgbClr val="5B1010"/>
              </a:solidFill>
              <a:latin typeface="Arial" panose="020B0604020202020204" pitchFamily="34" charset="0"/>
              <a:cs typeface="Arial" panose="020B0604020202020204" pitchFamily="34" charset="0"/>
            </a:endParaRPr>
          </a:p>
        </p:txBody>
      </p:sp>
      <p:sp>
        <p:nvSpPr>
          <p:cNvPr id="5" name="TextBox 5"/>
          <p:cNvSpPr txBox="1"/>
          <p:nvPr/>
        </p:nvSpPr>
        <p:spPr>
          <a:xfrm>
            <a:off x="1828478" y="4209063"/>
            <a:ext cx="14506414" cy="2872581"/>
          </a:xfrm>
          <a:prstGeom prst="rect">
            <a:avLst/>
          </a:prstGeom>
        </p:spPr>
        <p:txBody>
          <a:bodyPr lIns="0" tIns="0" rIns="0" bIns="0" rtlCol="0" anchor="t">
            <a:spAutoFit/>
          </a:bodyPr>
          <a:lstStyle/>
          <a:p>
            <a:pPr algn="ctr">
              <a:lnSpc>
                <a:spcPts val="11200"/>
              </a:lnSpc>
            </a:pPr>
            <a:r>
              <a:rPr lang="en-US" sz="9600" b="1" dirty="0" smtClean="0">
                <a:solidFill>
                  <a:srgbClr val="5B1010"/>
                </a:solidFill>
                <a:latin typeface="Arial" panose="020B0604020202020204" pitchFamily="34" charset="0"/>
                <a:cs typeface="Arial" panose="020B0604020202020204" pitchFamily="34" charset="0"/>
              </a:rPr>
              <a:t>NHỮNG CÁNH BUỒM</a:t>
            </a:r>
            <a:endParaRPr lang="vi-VN" sz="9600" b="1" dirty="0" smtClean="0">
              <a:solidFill>
                <a:srgbClr val="5B1010"/>
              </a:solidFill>
              <a:latin typeface="Arial" panose="020B0604020202020204" pitchFamily="34" charset="0"/>
              <a:cs typeface="Arial" panose="020B0604020202020204" pitchFamily="34" charset="0"/>
            </a:endParaRPr>
          </a:p>
          <a:p>
            <a:pPr algn="r">
              <a:lnSpc>
                <a:spcPts val="11200"/>
              </a:lnSpc>
            </a:pPr>
            <a:r>
              <a:rPr lang="vi-VN" sz="4800" b="1" i="1" dirty="0" smtClean="0">
                <a:solidFill>
                  <a:srgbClr val="5B1010"/>
                </a:solidFill>
                <a:latin typeface="Arial" panose="020B0604020202020204" pitchFamily="34" charset="0"/>
                <a:cs typeface="Arial" panose="020B0604020202020204" pitchFamily="34" charset="0"/>
              </a:rPr>
              <a:t>(Hoàng Trung Thông)</a:t>
            </a:r>
            <a:endParaRPr lang="en-US" sz="4800" b="1" i="1" dirty="0">
              <a:solidFill>
                <a:srgbClr val="5B1010"/>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40958" y="5037630"/>
            <a:ext cx="1418008" cy="125493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49514" b="36801"/>
          <a:stretch>
            <a:fillRect/>
          </a:stretch>
        </p:blipFill>
        <p:spPr>
          <a:xfrm rot="3245373">
            <a:off x="1196996" y="150667"/>
            <a:ext cx="790129" cy="81894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49514" b="36801"/>
          <a:stretch>
            <a:fillRect/>
          </a:stretch>
        </p:blipFill>
        <p:spPr>
          <a:xfrm rot="-2788314">
            <a:off x="1935022" y="1396769"/>
            <a:ext cx="440801" cy="45687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3875" y="2658755"/>
            <a:ext cx="994825" cy="1026916"/>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757326" y="7114788"/>
            <a:ext cx="4375249" cy="4407302"/>
          </a:xfrm>
          <a:prstGeom prst="rect">
            <a:avLst/>
          </a:prstGeom>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759684"/>
            <a:ext cx="4129691" cy="352731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37717" y="63228"/>
            <a:ext cx="1418008" cy="125493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38200" y="906439"/>
            <a:ext cx="1788900" cy="1828800"/>
          </a:xfrm>
          <a:prstGeom prst="rect">
            <a:avLst/>
          </a:prstGeom>
        </p:spPr>
      </p:pic>
      <p:sp>
        <p:nvSpPr>
          <p:cNvPr id="12" name="TextBox 8"/>
          <p:cNvSpPr txBox="1"/>
          <p:nvPr/>
        </p:nvSpPr>
        <p:spPr>
          <a:xfrm>
            <a:off x="5155362" y="1587071"/>
            <a:ext cx="7772400" cy="859210"/>
          </a:xfrm>
          <a:prstGeom prst="rect">
            <a:avLst/>
          </a:prstGeom>
        </p:spPr>
        <p:txBody>
          <a:bodyPr wrap="square" lIns="0" tIns="0" rIns="0" bIns="0" rtlCol="0" anchor="t">
            <a:spAutoFit/>
          </a:bodyPr>
          <a:lstStyle/>
          <a:p>
            <a:pPr algn="ctr">
              <a:lnSpc>
                <a:spcPts val="6719"/>
              </a:lnSpc>
            </a:pPr>
            <a:r>
              <a:rPr lang="en-US" sz="6400" b="1" dirty="0" smtClean="0">
                <a:solidFill>
                  <a:srgbClr val="5B1010"/>
                </a:solidFill>
                <a:latin typeface="Arial" panose="020B0604020202020204" pitchFamily="34" charset="0"/>
                <a:cs typeface="Arial" panose="020B0604020202020204" pitchFamily="34" charset="0"/>
              </a:rPr>
              <a:t>NỘI DUNG BÀI HỌC</a:t>
            </a:r>
            <a:endParaRPr lang="en-US" sz="6400" b="1" dirty="0">
              <a:solidFill>
                <a:srgbClr val="5B1010"/>
              </a:solidFill>
              <a:latin typeface="Arial" panose="020B0604020202020204" pitchFamily="34" charset="0"/>
              <a:cs typeface="Arial" panose="020B0604020202020204" pitchFamily="34" charset="0"/>
            </a:endParaRPr>
          </a:p>
        </p:txBody>
      </p:sp>
      <p:pic>
        <p:nvPicPr>
          <p:cNvPr id="13"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156023" y="1148322"/>
            <a:ext cx="4979577" cy="2810124"/>
          </a:xfrm>
          <a:prstGeom prst="rect">
            <a:avLst/>
          </a:prstGeom>
        </p:spPr>
      </p:pic>
      <p:sp>
        <p:nvSpPr>
          <p:cNvPr id="5" name="TextBox 4"/>
          <p:cNvSpPr txBox="1"/>
          <p:nvPr/>
        </p:nvSpPr>
        <p:spPr>
          <a:xfrm>
            <a:off x="6400800" y="2691991"/>
            <a:ext cx="7253002" cy="5310749"/>
          </a:xfrm>
          <a:prstGeom prst="rect">
            <a:avLst/>
          </a:prstGeom>
          <a:noFill/>
        </p:spPr>
        <p:txBody>
          <a:bodyPr wrap="square" rtlCol="0">
            <a:spAutoFit/>
          </a:bodyPr>
          <a:lstStyle/>
          <a:p>
            <a:pPr marL="400050" indent="-400050">
              <a:lnSpc>
                <a:spcPct val="250000"/>
              </a:lnSpc>
              <a:buAutoNum type="romanUcPeriod"/>
            </a:pPr>
            <a:r>
              <a:rPr lang="en-US" sz="4800" b="1" dirty="0" smtClean="0">
                <a:latin typeface="Arial" panose="020B0604020202020204" pitchFamily="34" charset="0"/>
                <a:cs typeface="Arial" panose="020B0604020202020204" pitchFamily="34" charset="0"/>
              </a:rPr>
              <a:t>TÌM HIỂU CHUNG</a:t>
            </a:r>
          </a:p>
          <a:p>
            <a:pPr marL="400050" indent="-400050">
              <a:lnSpc>
                <a:spcPct val="250000"/>
              </a:lnSpc>
              <a:buAutoNum type="romanUcPeriod"/>
            </a:pPr>
            <a:r>
              <a:rPr lang="en-US" sz="4800" b="1" dirty="0" smtClean="0">
                <a:latin typeface="Arial" panose="020B0604020202020204" pitchFamily="34" charset="0"/>
                <a:cs typeface="Arial" panose="020B0604020202020204" pitchFamily="34" charset="0"/>
              </a:rPr>
              <a:t>ĐỌC HIỂU VĂN BẢN</a:t>
            </a:r>
          </a:p>
          <a:p>
            <a:pPr marL="400050" indent="-400050">
              <a:lnSpc>
                <a:spcPct val="250000"/>
              </a:lnSpc>
              <a:buAutoNum type="romanUcPeriod"/>
            </a:pPr>
            <a:r>
              <a:rPr lang="en-US" sz="4800" b="1" dirty="0" smtClean="0">
                <a:latin typeface="Arial" panose="020B0604020202020204" pitchFamily="34" charset="0"/>
                <a:cs typeface="Arial" panose="020B0604020202020204" pitchFamily="34" charset="0"/>
              </a:rPr>
              <a:t>TỔNG KẾT</a:t>
            </a:r>
            <a:endParaRPr lang="en-US" sz="4800" b="1" dirty="0">
              <a:latin typeface="Arial" panose="020B0604020202020204" pitchFamily="34" charset="0"/>
              <a:cs typeface="Arial" panose="020B0604020202020204" pitchFamily="34" charset="0"/>
            </a:endParaRPr>
          </a:p>
        </p:txBody>
      </p:sp>
      <p:pic>
        <p:nvPicPr>
          <p:cNvPr id="14"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7908">
            <a:off x="5207877" y="3595814"/>
            <a:ext cx="619099" cy="619099"/>
          </a:xfrm>
          <a:prstGeom prst="rect">
            <a:avLst/>
          </a:prstGeom>
        </p:spPr>
      </p:pic>
      <p:pic>
        <p:nvPicPr>
          <p:cNvPr id="15"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7908">
            <a:off x="5207878" y="5439070"/>
            <a:ext cx="619099" cy="619099"/>
          </a:xfrm>
          <a:prstGeom prst="rect">
            <a:avLst/>
          </a:prstGeom>
        </p:spPr>
      </p:pic>
      <p:pic>
        <p:nvPicPr>
          <p:cNvPr id="16"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7908">
            <a:off x="5207878" y="7272658"/>
            <a:ext cx="619099" cy="619099"/>
          </a:xfrm>
          <a:prstGeom prst="rect">
            <a:avLst/>
          </a:prstGeom>
        </p:spPr>
      </p:pic>
    </p:spTree>
    <p:extLst>
      <p:ext uri="{BB962C8B-B14F-4D97-AF65-F5344CB8AC3E}">
        <p14:creationId xmlns:p14="http://schemas.microsoft.com/office/powerpoint/2010/main" val="4186977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grpSp>
        <p:nvGrpSpPr>
          <p:cNvPr id="2" name="Group 2"/>
          <p:cNvGrpSpPr/>
          <p:nvPr/>
        </p:nvGrpSpPr>
        <p:grpSpPr>
          <a:xfrm>
            <a:off x="3200400" y="3255853"/>
            <a:ext cx="11928342" cy="3102753"/>
            <a:chOff x="0" y="0"/>
            <a:chExt cx="4081635" cy="2038325"/>
          </a:xfrm>
        </p:grpSpPr>
        <p:sp>
          <p:nvSpPr>
            <p:cNvPr id="3" name="Freeform 3"/>
            <p:cNvSpPr/>
            <p:nvPr/>
          </p:nvSpPr>
          <p:spPr>
            <a:xfrm>
              <a:off x="0" y="0"/>
              <a:ext cx="4081635" cy="2038326"/>
            </a:xfrm>
            <a:custGeom>
              <a:avLst/>
              <a:gdLst/>
              <a:ahLst/>
              <a:cxnLst/>
              <a:rect l="l" t="t" r="r" b="b"/>
              <a:pathLst>
                <a:path w="4081635" h="2038326">
                  <a:moveTo>
                    <a:pt x="3957175" y="2038325"/>
                  </a:moveTo>
                  <a:lnTo>
                    <a:pt x="124460" y="2038325"/>
                  </a:lnTo>
                  <a:cubicBezTo>
                    <a:pt x="55880" y="2038325"/>
                    <a:pt x="0" y="1982445"/>
                    <a:pt x="0" y="1913865"/>
                  </a:cubicBezTo>
                  <a:lnTo>
                    <a:pt x="0" y="124460"/>
                  </a:lnTo>
                  <a:cubicBezTo>
                    <a:pt x="0" y="55880"/>
                    <a:pt x="55880" y="0"/>
                    <a:pt x="124460" y="0"/>
                  </a:cubicBezTo>
                  <a:lnTo>
                    <a:pt x="3957175" y="0"/>
                  </a:lnTo>
                  <a:cubicBezTo>
                    <a:pt x="4025755" y="0"/>
                    <a:pt x="4081635" y="55880"/>
                    <a:pt x="4081635" y="124460"/>
                  </a:cubicBezTo>
                  <a:lnTo>
                    <a:pt x="4081635" y="1913866"/>
                  </a:lnTo>
                  <a:cubicBezTo>
                    <a:pt x="4081635" y="1982445"/>
                    <a:pt x="4025755" y="2038326"/>
                    <a:pt x="3957175" y="2038326"/>
                  </a:cubicBezTo>
                  <a:close/>
                </a:path>
              </a:pathLst>
            </a:custGeom>
            <a:solidFill>
              <a:srgbClr val="EFA3B6"/>
            </a:solidFill>
          </p:spPr>
        </p:sp>
      </p:grpSp>
      <p:sp>
        <p:nvSpPr>
          <p:cNvPr id="4" name="TextBox 4"/>
          <p:cNvSpPr txBox="1"/>
          <p:nvPr/>
        </p:nvSpPr>
        <p:spPr>
          <a:xfrm>
            <a:off x="3881475" y="4652333"/>
            <a:ext cx="10566192" cy="669350"/>
          </a:xfrm>
          <a:prstGeom prst="rect">
            <a:avLst/>
          </a:prstGeom>
        </p:spPr>
        <p:txBody>
          <a:bodyPr lIns="0" tIns="0" rIns="0" bIns="0" rtlCol="0" anchor="t">
            <a:spAutoFit/>
          </a:bodyPr>
          <a:lstStyle/>
          <a:p>
            <a:pPr algn="ctr">
              <a:lnSpc>
                <a:spcPts val="4479"/>
              </a:lnSpc>
            </a:pPr>
            <a:r>
              <a:rPr lang="vi-VN" sz="7200" b="1" dirty="0" smtClean="0">
                <a:solidFill>
                  <a:srgbClr val="5B1010"/>
                </a:solidFill>
              </a:rPr>
              <a:t>I. TÌM HIỂU CHUNG</a:t>
            </a:r>
            <a:endParaRPr lang="en-US" sz="7200" b="1" dirty="0">
              <a:solidFill>
                <a:srgbClr val="5B1010"/>
              </a:solidFill>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6366" b="40745"/>
          <a:stretch>
            <a:fillRect/>
          </a:stretch>
        </p:blipFill>
        <p:spPr>
          <a:xfrm>
            <a:off x="0" y="7501478"/>
            <a:ext cx="2915116" cy="289163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79917" y="2425970"/>
            <a:ext cx="2168245" cy="21841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58670" y="4991100"/>
            <a:ext cx="3828427" cy="46482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1092">
            <a:off x="12414752" y="7605442"/>
            <a:ext cx="1030702" cy="1030702"/>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93860">
            <a:off x="957382" y="1339771"/>
            <a:ext cx="1000351" cy="1000351"/>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6366" b="40745"/>
          <a:stretch>
            <a:fillRect/>
          </a:stretch>
        </p:blipFill>
        <p:spPr>
          <a:xfrm flipH="1" flipV="1">
            <a:off x="15372884" y="0"/>
            <a:ext cx="2915116" cy="289163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4114800" y="1320111"/>
            <a:ext cx="10559245" cy="577081"/>
          </a:xfrm>
          <a:prstGeom prst="rect">
            <a:avLst/>
          </a:prstGeom>
        </p:spPr>
        <p:txBody>
          <a:bodyPr wrap="square" lIns="0" tIns="0" rIns="0" bIns="0" rtlCol="0" anchor="t">
            <a:spAutoFit/>
          </a:bodyPr>
          <a:lstStyle/>
          <a:p>
            <a:pPr>
              <a:lnSpc>
                <a:spcPts val="4479"/>
              </a:lnSpc>
            </a:pPr>
            <a:r>
              <a:rPr lang="vi-VN" sz="5600" b="1" i="1" dirty="0" smtClean="0">
                <a:solidFill>
                  <a:srgbClr val="5B1010"/>
                </a:solidFill>
              </a:rPr>
              <a:t>1. Tác giả Hoàng Trung Thông</a:t>
            </a:r>
            <a:endParaRPr lang="en-US" sz="5600" b="1" i="1" dirty="0">
              <a:solidFill>
                <a:srgbClr val="5B1010"/>
              </a:solidFill>
            </a:endParaRP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9514" b="36801"/>
          <a:stretch>
            <a:fillRect/>
          </a:stretch>
        </p:blipFill>
        <p:spPr>
          <a:xfrm rot="4370157">
            <a:off x="700031" y="5394462"/>
            <a:ext cx="633666" cy="65677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9514" b="36801"/>
          <a:stretch>
            <a:fillRect/>
          </a:stretch>
        </p:blipFill>
        <p:spPr>
          <a:xfrm rot="-2788314">
            <a:off x="3060278" y="8788870"/>
            <a:ext cx="748211" cy="77550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823" y="6896100"/>
            <a:ext cx="2749712" cy="339090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709489" y="466626"/>
            <a:ext cx="1099621" cy="112414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932223" flipH="1" flipV="1">
            <a:off x="15181805" y="9362397"/>
            <a:ext cx="2565103" cy="1330647"/>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95599" y="2697506"/>
            <a:ext cx="3810000" cy="5251424"/>
          </a:xfrm>
          <a:prstGeom prst="rect">
            <a:avLst/>
          </a:prstGeom>
        </p:spPr>
      </p:pic>
      <p:sp>
        <p:nvSpPr>
          <p:cNvPr id="13" name="Rounded Rectangle 12"/>
          <p:cNvSpPr/>
          <p:nvPr/>
        </p:nvSpPr>
        <p:spPr>
          <a:xfrm>
            <a:off x="7155914" y="2707031"/>
            <a:ext cx="10112910" cy="5417794"/>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800" b="1" dirty="0">
                <a:solidFill>
                  <a:schemeClr val="tx1"/>
                </a:solidFill>
              </a:rPr>
              <a:t>- Hoàng Trung Thông </a:t>
            </a:r>
            <a:r>
              <a:rPr lang="vi-VN" sz="3800" dirty="0">
                <a:solidFill>
                  <a:schemeClr val="tx1"/>
                </a:solidFill>
              </a:rPr>
              <a:t>(1925 – 1993)</a:t>
            </a:r>
            <a:endParaRPr lang="en-US" sz="3800" dirty="0">
              <a:solidFill>
                <a:schemeClr val="tx1"/>
              </a:solidFill>
            </a:endParaRPr>
          </a:p>
          <a:p>
            <a:pPr>
              <a:lnSpc>
                <a:spcPct val="150000"/>
              </a:lnSpc>
            </a:pPr>
            <a:r>
              <a:rPr lang="vi-VN" sz="3800" dirty="0">
                <a:solidFill>
                  <a:schemeClr val="tx1"/>
                </a:solidFill>
              </a:rPr>
              <a:t>- </a:t>
            </a:r>
            <a:r>
              <a:rPr lang="vi-VN" sz="3800" b="1" dirty="0">
                <a:solidFill>
                  <a:schemeClr val="tx1"/>
                </a:solidFill>
              </a:rPr>
              <a:t>Quê: </a:t>
            </a:r>
            <a:r>
              <a:rPr lang="vi-VN" sz="3800" dirty="0">
                <a:solidFill>
                  <a:schemeClr val="tx1"/>
                </a:solidFill>
              </a:rPr>
              <a:t>Quỳnh Đôi, Quỳnh Lưu, Nghệ An</a:t>
            </a:r>
            <a:endParaRPr lang="en-US" sz="3800" dirty="0">
              <a:solidFill>
                <a:schemeClr val="tx1"/>
              </a:solidFill>
            </a:endParaRPr>
          </a:p>
          <a:p>
            <a:pPr>
              <a:lnSpc>
                <a:spcPct val="150000"/>
              </a:lnSpc>
            </a:pPr>
            <a:r>
              <a:rPr lang="vi-VN" sz="3800" dirty="0">
                <a:solidFill>
                  <a:schemeClr val="tx1"/>
                </a:solidFill>
              </a:rPr>
              <a:t>- Thơ của ông giản dị, cô đọng, chứa đựng cảm xúc trong sáng.</a:t>
            </a:r>
            <a:endParaRPr lang="en-US" sz="3800" dirty="0">
              <a:solidFill>
                <a:schemeClr val="tx1"/>
              </a:solidFill>
            </a:endParaRPr>
          </a:p>
          <a:p>
            <a:pPr>
              <a:lnSpc>
                <a:spcPct val="150000"/>
              </a:lnSpc>
            </a:pPr>
            <a:r>
              <a:rPr lang="vi-VN" sz="3800" dirty="0">
                <a:solidFill>
                  <a:schemeClr val="tx1"/>
                </a:solidFill>
              </a:rPr>
              <a:t>- Nhiều bài thơ của ông đã được phổ nhạc.</a:t>
            </a:r>
            <a:endParaRPr lang="en-US" sz="3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4114800" y="1320111"/>
            <a:ext cx="10896600" cy="577081"/>
          </a:xfrm>
          <a:prstGeom prst="rect">
            <a:avLst/>
          </a:prstGeom>
        </p:spPr>
        <p:txBody>
          <a:bodyPr wrap="square" lIns="0" tIns="0" rIns="0" bIns="0" rtlCol="0" anchor="t">
            <a:spAutoFit/>
          </a:bodyPr>
          <a:lstStyle/>
          <a:p>
            <a:pPr>
              <a:lnSpc>
                <a:spcPts val="4479"/>
              </a:lnSpc>
            </a:pPr>
            <a:r>
              <a:rPr lang="vi-VN" sz="5600" b="1" i="1" dirty="0" smtClean="0">
                <a:solidFill>
                  <a:srgbClr val="5B1010"/>
                </a:solidFill>
              </a:rPr>
              <a:t>2. Tác phẩm Những cánh buồm</a:t>
            </a:r>
            <a:endParaRPr lang="en-US" sz="5600" b="1" i="1" dirty="0">
              <a:solidFill>
                <a:srgbClr val="5B1010"/>
              </a:solidFill>
            </a:endParaRP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9514" b="36801"/>
          <a:stretch>
            <a:fillRect/>
          </a:stretch>
        </p:blipFill>
        <p:spPr>
          <a:xfrm rot="4370157">
            <a:off x="700031" y="5394462"/>
            <a:ext cx="633666" cy="65677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9514" b="36801"/>
          <a:stretch>
            <a:fillRect/>
          </a:stretch>
        </p:blipFill>
        <p:spPr>
          <a:xfrm rot="-2788314">
            <a:off x="3060278" y="8788870"/>
            <a:ext cx="748211" cy="77550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823" y="6896100"/>
            <a:ext cx="2749712" cy="339090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709489" y="466626"/>
            <a:ext cx="1099621" cy="112414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932223" flipH="1" flipV="1">
            <a:off x="15181805" y="9362397"/>
            <a:ext cx="2565103" cy="1330647"/>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0800" y="2947053"/>
            <a:ext cx="5339435" cy="4752329"/>
          </a:xfrm>
          <a:prstGeom prst="rect">
            <a:avLst/>
          </a:prstGeom>
        </p:spPr>
      </p:pic>
      <p:sp>
        <p:nvSpPr>
          <p:cNvPr id="3" name="Rectangle 2"/>
          <p:cNvSpPr/>
          <p:nvPr/>
        </p:nvSpPr>
        <p:spPr>
          <a:xfrm>
            <a:off x="8115298" y="2705100"/>
            <a:ext cx="9693812" cy="5909310"/>
          </a:xfrm>
          <a:prstGeom prst="rect">
            <a:avLst/>
          </a:prstGeom>
        </p:spPr>
        <p:txBody>
          <a:bodyPr wrap="square">
            <a:spAutoFit/>
          </a:bodyPr>
          <a:lstStyle/>
          <a:p>
            <a:pPr marL="571500" indent="-571500" algn="just">
              <a:lnSpc>
                <a:spcPct val="150000"/>
              </a:lnSpc>
              <a:buFontTx/>
              <a:buChar char="-"/>
            </a:pPr>
            <a:r>
              <a:rPr lang="vi-VN" sz="4200" b="1" dirty="0" smtClean="0">
                <a:solidFill>
                  <a:srgbClr val="000000"/>
                </a:solidFill>
                <a:ea typeface="Times New Roman" panose="02020603050405020304" pitchFamily="18" charset="0"/>
                <a:cs typeface="Times New Roman" panose="02020603050405020304" pitchFamily="18" charset="0"/>
              </a:rPr>
              <a:t>Sáng </a:t>
            </a:r>
            <a:r>
              <a:rPr lang="vi-VN" sz="4200" b="1" dirty="0">
                <a:solidFill>
                  <a:srgbClr val="000000"/>
                </a:solidFill>
                <a:ea typeface="Times New Roman" panose="02020603050405020304" pitchFamily="18" charset="0"/>
                <a:cs typeface="Times New Roman" panose="02020603050405020304" pitchFamily="18" charset="0"/>
              </a:rPr>
              <a:t>tác: </a:t>
            </a:r>
            <a:r>
              <a:rPr lang="vi-VN" sz="4200" dirty="0" smtClean="0">
                <a:solidFill>
                  <a:srgbClr val="000000"/>
                </a:solidFill>
                <a:ea typeface="Times New Roman" panose="02020603050405020304" pitchFamily="18" charset="0"/>
                <a:cs typeface="Times New Roman" panose="02020603050405020304" pitchFamily="18" charset="0"/>
              </a:rPr>
              <a:t>1963.</a:t>
            </a:r>
            <a:endParaRPr lang="vi-VN" sz="4200" dirty="0" smtClean="0">
              <a:ea typeface="Times New Roman" panose="02020603050405020304" pitchFamily="18" charset="0"/>
              <a:cs typeface="Times New Roman" panose="02020603050405020304" pitchFamily="18" charset="0"/>
            </a:endParaRPr>
          </a:p>
          <a:p>
            <a:pPr marL="571500" indent="-571500" algn="just">
              <a:lnSpc>
                <a:spcPct val="150000"/>
              </a:lnSpc>
              <a:buFontTx/>
              <a:buChar char="-"/>
            </a:pPr>
            <a:r>
              <a:rPr lang="en-US"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vi-VN" sz="4200" dirty="0" smtClean="0">
                <a:solidFill>
                  <a:srgbClr val="000000"/>
                </a:solidFill>
                <a:ea typeface="Times New Roman" panose="02020603050405020304" pitchFamily="18" charset="0"/>
                <a:cs typeface="Times New Roman" panose="02020603050405020304" pitchFamily="18" charset="0"/>
              </a:rPr>
              <a:t> </a:t>
            </a:r>
            <a:r>
              <a:rPr lang="vi-VN" sz="4200" dirty="0">
                <a:solidFill>
                  <a:srgbClr val="000000"/>
                </a:solidFill>
                <a:ea typeface="Times New Roman" panose="02020603050405020304" pitchFamily="18" charset="0"/>
                <a:cs typeface="Times New Roman" panose="02020603050405020304" pitchFamily="18" charset="0"/>
              </a:rPr>
              <a:t>thơ được rút từ tập thơ cùng tên</a:t>
            </a:r>
            <a:r>
              <a:rPr lang="vi-VN" sz="4200" dirty="0" smtClean="0">
                <a:solidFill>
                  <a:srgbClr val="000000"/>
                </a:solidFill>
                <a:ea typeface="Times New Roman" panose="02020603050405020304" pitchFamily="18" charset="0"/>
                <a:cs typeface="Times New Roman" panose="02020603050405020304" pitchFamily="18" charset="0"/>
              </a:rPr>
              <a:t>.</a:t>
            </a:r>
          </a:p>
          <a:p>
            <a:pPr marL="571500" indent="-571500" algn="just">
              <a:lnSpc>
                <a:spcPct val="150000"/>
              </a:lnSpc>
              <a:buFontTx/>
              <a:buChar char="-"/>
            </a:pPr>
            <a:r>
              <a:rPr lang="vi-VN" sz="4200" b="1" dirty="0" smtClean="0">
                <a:ea typeface="Times New Roman" panose="02020603050405020304" pitchFamily="18" charset="0"/>
                <a:cs typeface="Times New Roman" panose="02020603050405020304" pitchFamily="18" charset="0"/>
              </a:rPr>
              <a:t>Thể loại: </a:t>
            </a:r>
            <a:r>
              <a:rPr lang="vi-VN" sz="4200" dirty="0" smtClean="0">
                <a:ea typeface="Times New Roman" panose="02020603050405020304" pitchFamily="18" charset="0"/>
                <a:cs typeface="Times New Roman" panose="02020603050405020304" pitchFamily="18" charset="0"/>
              </a:rPr>
              <a:t>thơ </a:t>
            </a:r>
            <a:r>
              <a:rPr lang="vi-VN" sz="4200" dirty="0">
                <a:ea typeface="Times New Roman" panose="02020603050405020304" pitchFamily="18" charset="0"/>
                <a:cs typeface="Times New Roman" panose="02020603050405020304" pitchFamily="18" charset="0"/>
              </a:rPr>
              <a:t>tự </a:t>
            </a:r>
            <a:r>
              <a:rPr lang="vi-VN" sz="4200" dirty="0" smtClean="0">
                <a:ea typeface="Times New Roman" panose="02020603050405020304" pitchFamily="18" charset="0"/>
                <a:cs typeface="Times New Roman" panose="02020603050405020304" pitchFamily="18" charset="0"/>
              </a:rPr>
              <a:t>do.</a:t>
            </a:r>
            <a:endParaRPr lang="vi-VN" sz="4200" dirty="0">
              <a:ea typeface="Times New Roman" panose="02020603050405020304" pitchFamily="18" charset="0"/>
              <a:cs typeface="Times New Roman" panose="02020603050405020304" pitchFamily="18" charset="0"/>
            </a:endParaRPr>
          </a:p>
          <a:p>
            <a:pPr marL="571500" indent="-571500" algn="just">
              <a:lnSpc>
                <a:spcPct val="150000"/>
              </a:lnSpc>
              <a:buFontTx/>
              <a:buChar char="-"/>
            </a:pPr>
            <a:r>
              <a:rPr lang="vi-VN" sz="4200" b="1" dirty="0" smtClean="0">
                <a:ea typeface="Times New Roman" panose="02020603050405020304" pitchFamily="18" charset="0"/>
                <a:cs typeface="Times New Roman" panose="02020603050405020304" pitchFamily="18" charset="0"/>
              </a:rPr>
              <a:t>Phương </a:t>
            </a:r>
            <a:r>
              <a:rPr lang="vi-VN" sz="4200" b="1" dirty="0">
                <a:ea typeface="Times New Roman" panose="02020603050405020304" pitchFamily="18" charset="0"/>
                <a:cs typeface="Times New Roman" panose="02020603050405020304" pitchFamily="18" charset="0"/>
              </a:rPr>
              <a:t>thức biểu đạt: </a:t>
            </a:r>
            <a:r>
              <a:rPr lang="vi-VN" sz="4200" dirty="0">
                <a:ea typeface="Times New Roman" panose="02020603050405020304" pitchFamily="18" charset="0"/>
                <a:cs typeface="Times New Roman" panose="02020603050405020304" pitchFamily="18" charset="0"/>
              </a:rPr>
              <a:t>Tự </a:t>
            </a:r>
            <a:r>
              <a:rPr lang="vi-VN" sz="4200" dirty="0" smtClean="0">
                <a:ea typeface="Times New Roman" panose="02020603050405020304" pitchFamily="18" charset="0"/>
                <a:cs typeface="Times New Roman" panose="02020603050405020304" pitchFamily="18" charset="0"/>
              </a:rPr>
              <a:t>sự, </a:t>
            </a:r>
            <a:r>
              <a:rPr lang="vi-VN" sz="4200" dirty="0">
                <a:ea typeface="Times New Roman" panose="02020603050405020304" pitchFamily="18" charset="0"/>
                <a:cs typeface="Times New Roman" panose="02020603050405020304" pitchFamily="18" charset="0"/>
              </a:rPr>
              <a:t>miêu tả, biểu </a:t>
            </a:r>
            <a:r>
              <a:rPr lang="vi-VN" sz="4200" dirty="0" smtClean="0">
                <a:ea typeface="Times New Roman" panose="02020603050405020304" pitchFamily="18" charset="0"/>
                <a:cs typeface="Times New Roman" panose="02020603050405020304" pitchFamily="18" charset="0"/>
              </a:rPr>
              <a:t>cảm.</a:t>
            </a:r>
            <a:endParaRPr lang="vi-VN" sz="4200" dirty="0">
              <a:ea typeface="Times New Roman" panose="02020603050405020304" pitchFamily="18" charset="0"/>
              <a:cs typeface="Times New Roman" panose="02020603050405020304" pitchFamily="18" charset="0"/>
            </a:endParaRPr>
          </a:p>
          <a:p>
            <a:pPr marL="571500" indent="-571500" algn="just">
              <a:lnSpc>
                <a:spcPct val="150000"/>
              </a:lnSpc>
              <a:buFontTx/>
              <a:buChar char="-"/>
            </a:pPr>
            <a:endParaRPr lang="en-US" sz="4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20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7608569" y="948238"/>
            <a:ext cx="3048000" cy="616836"/>
          </a:xfrm>
          <a:prstGeom prst="rect">
            <a:avLst/>
          </a:prstGeom>
        </p:spPr>
        <p:txBody>
          <a:bodyPr wrap="square" lIns="0" tIns="0" rIns="0" bIns="0" rtlCol="0" anchor="t">
            <a:spAutoFit/>
          </a:bodyPr>
          <a:lstStyle/>
          <a:p>
            <a:pPr algn="ctr">
              <a:lnSpc>
                <a:spcPts val="4479"/>
              </a:lnSpc>
            </a:pPr>
            <a:r>
              <a:rPr lang="vi-VN" sz="5600" b="1" dirty="0" smtClean="0">
                <a:solidFill>
                  <a:srgbClr val="5B1010"/>
                </a:solidFill>
              </a:rPr>
              <a:t>BỐ CỤC</a:t>
            </a:r>
            <a:endParaRPr lang="en-US" sz="5600" b="1" dirty="0">
              <a:solidFill>
                <a:srgbClr val="5B1010"/>
              </a:solidFill>
            </a:endParaRP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9514" b="36801"/>
          <a:stretch>
            <a:fillRect/>
          </a:stretch>
        </p:blipFill>
        <p:spPr>
          <a:xfrm rot="4370157">
            <a:off x="1646081" y="798951"/>
            <a:ext cx="633666" cy="65677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9514" b="36801"/>
          <a:stretch>
            <a:fillRect/>
          </a:stretch>
        </p:blipFill>
        <p:spPr>
          <a:xfrm rot="-2788314">
            <a:off x="642759" y="394072"/>
            <a:ext cx="748211" cy="775502"/>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9489" y="466626"/>
            <a:ext cx="1099621" cy="112414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932223" flipH="1" flipV="1">
            <a:off x="15181805" y="9362397"/>
            <a:ext cx="2565103" cy="1330647"/>
          </a:xfrm>
          <a:prstGeom prst="rect">
            <a:avLst/>
          </a:prstGeom>
        </p:spPr>
      </p:pic>
      <p:sp>
        <p:nvSpPr>
          <p:cNvPr id="5" name="Rounded Rectangle 4"/>
          <p:cNvSpPr/>
          <p:nvPr/>
        </p:nvSpPr>
        <p:spPr>
          <a:xfrm>
            <a:off x="1574983" y="3810000"/>
            <a:ext cx="1999486" cy="3581400"/>
          </a:xfrm>
          <a:prstGeom prst="roundRect">
            <a:avLst/>
          </a:prstGeom>
          <a:solidFill>
            <a:schemeClr val="accent2">
              <a:lumMod val="40000"/>
              <a:lumOff val="6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dirty="0" smtClean="0">
                <a:solidFill>
                  <a:schemeClr val="tx1"/>
                </a:solidFill>
              </a:rPr>
              <a:t>3 PHẦN</a:t>
            </a:r>
            <a:endParaRPr lang="en-US" sz="4200" b="1" dirty="0">
              <a:solidFill>
                <a:schemeClr val="tx1"/>
              </a:solidFill>
            </a:endParaRPr>
          </a:p>
        </p:txBody>
      </p:sp>
      <p:sp>
        <p:nvSpPr>
          <p:cNvPr id="10" name="Rounded Rectangle 9"/>
          <p:cNvSpPr/>
          <p:nvPr/>
        </p:nvSpPr>
        <p:spPr>
          <a:xfrm>
            <a:off x="5061202" y="2095500"/>
            <a:ext cx="10058400" cy="18288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800" b="1" dirty="0" smtClean="0">
                <a:solidFill>
                  <a:schemeClr val="tx1"/>
                </a:solidFill>
              </a:rPr>
              <a:t>Phần 1: </a:t>
            </a:r>
            <a:r>
              <a:rPr lang="vi-VN" sz="3800" i="1" dirty="0" smtClean="0">
                <a:solidFill>
                  <a:schemeClr val="tx1"/>
                </a:solidFill>
              </a:rPr>
              <a:t>từ </a:t>
            </a:r>
            <a:r>
              <a:rPr lang="vi-VN" sz="3800" i="1" dirty="0">
                <a:solidFill>
                  <a:schemeClr val="tx1"/>
                </a:solidFill>
              </a:rPr>
              <a:t>đầu </a:t>
            </a:r>
            <a:r>
              <a:rPr lang="vi-VN" sz="3800" i="1" dirty="0">
                <a:solidFill>
                  <a:schemeClr val="tx1"/>
                </a:solidFill>
                <a:sym typeface="Wingdings" panose="05000000000000000000" pitchFamily="2" charset="2"/>
              </a:rPr>
              <a:t></a:t>
            </a:r>
            <a:r>
              <a:rPr lang="vi-VN" sz="3800" i="1" dirty="0">
                <a:solidFill>
                  <a:schemeClr val="tx1"/>
                </a:solidFill>
              </a:rPr>
              <a:t> vui phơi phới: </a:t>
            </a:r>
            <a:r>
              <a:rPr lang="vi-VN" sz="3800" dirty="0">
                <a:solidFill>
                  <a:schemeClr val="tx1"/>
                </a:solidFill>
              </a:rPr>
              <a:t>Cảnh hai cha con đi dạo trên biển.</a:t>
            </a:r>
            <a:endParaRPr lang="en-US" sz="3800" dirty="0">
              <a:solidFill>
                <a:schemeClr val="tx1"/>
              </a:solidFill>
            </a:endParaRPr>
          </a:p>
        </p:txBody>
      </p:sp>
      <p:sp>
        <p:nvSpPr>
          <p:cNvPr id="12" name="Rounded Rectangle 11"/>
          <p:cNvSpPr/>
          <p:nvPr/>
        </p:nvSpPr>
        <p:spPr>
          <a:xfrm>
            <a:off x="5061202" y="4686300"/>
            <a:ext cx="10058400" cy="18288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800" b="1" dirty="0" smtClean="0">
                <a:solidFill>
                  <a:schemeClr val="tx1"/>
                </a:solidFill>
              </a:rPr>
              <a:t>Phần 2: </a:t>
            </a:r>
            <a:r>
              <a:rPr lang="vi-VN" sz="3800" i="1" dirty="0">
                <a:solidFill>
                  <a:schemeClr val="tx1"/>
                </a:solidFill>
              </a:rPr>
              <a:t>tiếp theo đến “để con đi”: </a:t>
            </a:r>
            <a:r>
              <a:rPr lang="vi-VN" sz="3800" dirty="0">
                <a:solidFill>
                  <a:schemeClr val="tx1"/>
                </a:solidFill>
              </a:rPr>
              <a:t>cuộc trò chuyện giữa hai cha con.</a:t>
            </a:r>
            <a:endParaRPr lang="en-US" sz="3800" dirty="0">
              <a:solidFill>
                <a:schemeClr val="tx1"/>
              </a:solidFill>
            </a:endParaRPr>
          </a:p>
        </p:txBody>
      </p:sp>
      <p:sp>
        <p:nvSpPr>
          <p:cNvPr id="13" name="Rounded Rectangle 12"/>
          <p:cNvSpPr/>
          <p:nvPr/>
        </p:nvSpPr>
        <p:spPr>
          <a:xfrm>
            <a:off x="5061202" y="7277100"/>
            <a:ext cx="10058400" cy="18288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800" b="1" dirty="0" smtClean="0">
                <a:solidFill>
                  <a:schemeClr val="tx1"/>
                </a:solidFill>
              </a:rPr>
              <a:t>Phần 3: </a:t>
            </a:r>
            <a:r>
              <a:rPr lang="vi-VN" sz="3800" i="1" dirty="0" smtClean="0">
                <a:solidFill>
                  <a:schemeClr val="tx1"/>
                </a:solidFill>
              </a:rPr>
              <a:t>Phần</a:t>
            </a:r>
            <a:r>
              <a:rPr lang="vi-VN" sz="3800" b="1" dirty="0" smtClean="0">
                <a:solidFill>
                  <a:schemeClr val="tx1"/>
                </a:solidFill>
              </a:rPr>
              <a:t> </a:t>
            </a:r>
            <a:r>
              <a:rPr lang="vi-VN" sz="3800" i="1" dirty="0" smtClean="0">
                <a:solidFill>
                  <a:schemeClr val="tx1"/>
                </a:solidFill>
              </a:rPr>
              <a:t>còn </a:t>
            </a:r>
            <a:r>
              <a:rPr lang="vi-VN" sz="3800" i="1" dirty="0">
                <a:solidFill>
                  <a:schemeClr val="tx1"/>
                </a:solidFill>
              </a:rPr>
              <a:t>lại: </a:t>
            </a:r>
            <a:r>
              <a:rPr lang="vi-VN" sz="3800" dirty="0">
                <a:solidFill>
                  <a:schemeClr val="tx1"/>
                </a:solidFill>
              </a:rPr>
              <a:t>Ước của của con gợi ước mơ của cha khi còn nhỏ</a:t>
            </a:r>
            <a:endParaRPr lang="en-US" sz="3800" dirty="0">
              <a:solidFill>
                <a:schemeClr val="tx1"/>
              </a:solidFill>
            </a:endParaRPr>
          </a:p>
        </p:txBody>
      </p:sp>
      <p:cxnSp>
        <p:nvCxnSpPr>
          <p:cNvPr id="15" name="Straight Arrow Connector 14"/>
          <p:cNvCxnSpPr>
            <a:stCxn id="5" idx="3"/>
            <a:endCxn id="10" idx="1"/>
          </p:cNvCxnSpPr>
          <p:nvPr/>
        </p:nvCxnSpPr>
        <p:spPr>
          <a:xfrm flipV="1">
            <a:off x="3574469" y="3009900"/>
            <a:ext cx="1486733" cy="2590800"/>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a:stCxn id="5" idx="3"/>
            <a:endCxn id="12" idx="1"/>
          </p:cNvCxnSpPr>
          <p:nvPr/>
        </p:nvCxnSpPr>
        <p:spPr>
          <a:xfrm>
            <a:off x="3574469" y="5600700"/>
            <a:ext cx="1486733" cy="0"/>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a:stCxn id="5" idx="3"/>
            <a:endCxn id="13" idx="1"/>
          </p:cNvCxnSpPr>
          <p:nvPr/>
        </p:nvCxnSpPr>
        <p:spPr>
          <a:xfrm>
            <a:off x="3574469" y="5600700"/>
            <a:ext cx="1486733" cy="2590800"/>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4036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grpSp>
        <p:nvGrpSpPr>
          <p:cNvPr id="2" name="Group 2"/>
          <p:cNvGrpSpPr/>
          <p:nvPr/>
        </p:nvGrpSpPr>
        <p:grpSpPr>
          <a:xfrm>
            <a:off x="3200400" y="3255853"/>
            <a:ext cx="11928342" cy="3102753"/>
            <a:chOff x="0" y="0"/>
            <a:chExt cx="4081635" cy="2038325"/>
          </a:xfrm>
        </p:grpSpPr>
        <p:sp>
          <p:nvSpPr>
            <p:cNvPr id="3" name="Freeform 3"/>
            <p:cNvSpPr/>
            <p:nvPr/>
          </p:nvSpPr>
          <p:spPr>
            <a:xfrm>
              <a:off x="0" y="0"/>
              <a:ext cx="4081635" cy="2038326"/>
            </a:xfrm>
            <a:custGeom>
              <a:avLst/>
              <a:gdLst/>
              <a:ahLst/>
              <a:cxnLst/>
              <a:rect l="l" t="t" r="r" b="b"/>
              <a:pathLst>
                <a:path w="4081635" h="2038326">
                  <a:moveTo>
                    <a:pt x="3957175" y="2038325"/>
                  </a:moveTo>
                  <a:lnTo>
                    <a:pt x="124460" y="2038325"/>
                  </a:lnTo>
                  <a:cubicBezTo>
                    <a:pt x="55880" y="2038325"/>
                    <a:pt x="0" y="1982445"/>
                    <a:pt x="0" y="1913865"/>
                  </a:cubicBezTo>
                  <a:lnTo>
                    <a:pt x="0" y="124460"/>
                  </a:lnTo>
                  <a:cubicBezTo>
                    <a:pt x="0" y="55880"/>
                    <a:pt x="55880" y="0"/>
                    <a:pt x="124460" y="0"/>
                  </a:cubicBezTo>
                  <a:lnTo>
                    <a:pt x="3957175" y="0"/>
                  </a:lnTo>
                  <a:cubicBezTo>
                    <a:pt x="4025755" y="0"/>
                    <a:pt x="4081635" y="55880"/>
                    <a:pt x="4081635" y="124460"/>
                  </a:cubicBezTo>
                  <a:lnTo>
                    <a:pt x="4081635" y="1913866"/>
                  </a:lnTo>
                  <a:cubicBezTo>
                    <a:pt x="4081635" y="1982445"/>
                    <a:pt x="4025755" y="2038326"/>
                    <a:pt x="3957175" y="2038326"/>
                  </a:cubicBezTo>
                  <a:close/>
                </a:path>
              </a:pathLst>
            </a:custGeom>
            <a:solidFill>
              <a:srgbClr val="EFA3B6"/>
            </a:solidFill>
          </p:spPr>
        </p:sp>
      </p:grpSp>
      <p:sp>
        <p:nvSpPr>
          <p:cNvPr id="4" name="TextBox 4"/>
          <p:cNvSpPr txBox="1"/>
          <p:nvPr/>
        </p:nvSpPr>
        <p:spPr>
          <a:xfrm>
            <a:off x="3881475" y="4652333"/>
            <a:ext cx="10566192" cy="669350"/>
          </a:xfrm>
          <a:prstGeom prst="rect">
            <a:avLst/>
          </a:prstGeom>
        </p:spPr>
        <p:txBody>
          <a:bodyPr lIns="0" tIns="0" rIns="0" bIns="0" rtlCol="0" anchor="t">
            <a:spAutoFit/>
          </a:bodyPr>
          <a:lstStyle/>
          <a:p>
            <a:pPr algn="ctr">
              <a:lnSpc>
                <a:spcPts val="4479"/>
              </a:lnSpc>
            </a:pPr>
            <a:r>
              <a:rPr lang="vi-VN" sz="7200" b="1" dirty="0" smtClean="0">
                <a:solidFill>
                  <a:srgbClr val="5B1010"/>
                </a:solidFill>
              </a:rPr>
              <a:t>II. ĐỌC HIỂU VĂN BẢN</a:t>
            </a:r>
            <a:endParaRPr lang="en-US" sz="7200" b="1" dirty="0">
              <a:solidFill>
                <a:srgbClr val="5B1010"/>
              </a:solidFill>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6366" b="40745"/>
          <a:stretch>
            <a:fillRect/>
          </a:stretch>
        </p:blipFill>
        <p:spPr>
          <a:xfrm>
            <a:off x="0" y="7501478"/>
            <a:ext cx="2915116" cy="289163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79917" y="2425970"/>
            <a:ext cx="2168245" cy="21841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58670" y="4991100"/>
            <a:ext cx="3828427" cy="46482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1092">
            <a:off x="12414752" y="7605442"/>
            <a:ext cx="1030702" cy="1030702"/>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93860">
            <a:off x="957382" y="1339771"/>
            <a:ext cx="1000351" cy="1000351"/>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6366" b="40745"/>
          <a:stretch>
            <a:fillRect/>
          </a:stretch>
        </p:blipFill>
        <p:spPr>
          <a:xfrm flipH="1" flipV="1">
            <a:off x="15372884" y="0"/>
            <a:ext cx="2915116" cy="2891638"/>
          </a:xfrm>
          <a:prstGeom prst="rect">
            <a:avLst/>
          </a:prstGeom>
        </p:spPr>
      </p:pic>
    </p:spTree>
    <p:extLst>
      <p:ext uri="{BB962C8B-B14F-4D97-AF65-F5344CB8AC3E}">
        <p14:creationId xmlns:p14="http://schemas.microsoft.com/office/powerpoint/2010/main" val="2473121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955</Words>
  <Application>Microsoft Office PowerPoint</Application>
  <PresentationFormat>Custom</PresentationFormat>
  <Paragraphs>89</Paragraphs>
  <Slides>23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Calibri</vt:lpstr>
      <vt:lpstr>Symbol</vt:lpstr>
      <vt:lpstr>Wingdings</vt:lpstr>
      <vt:lpstr>Arial</vt:lpstr>
      <vt:lpstr>Times New Roman</vt:lpstr>
      <vt:lpstr>SimSun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15</cp:revision>
  <dcterms:created xsi:type="dcterms:W3CDTF">2006-08-16T00:00:00Z</dcterms:created>
  <dcterms:modified xsi:type="dcterms:W3CDTF">2022-02-15T13:52:40Z</dcterms:modified>
  <dc:identifier>DAEt-d3kjac</dc:identifier>
</cp:coreProperties>
</file>