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0" r:id="rId2"/>
    <p:sldId id="289" r:id="rId3"/>
    <p:sldId id="256" r:id="rId4"/>
    <p:sldId id="258" r:id="rId5"/>
    <p:sldId id="273" r:id="rId6"/>
    <p:sldId id="260" r:id="rId7"/>
    <p:sldId id="268" r:id="rId8"/>
    <p:sldId id="274" r:id="rId9"/>
    <p:sldId id="275" r:id="rId10"/>
    <p:sldId id="276" r:id="rId11"/>
    <p:sldId id="267" r:id="rId12"/>
    <p:sldId id="277" r:id="rId13"/>
    <p:sldId id="264" r:id="rId14"/>
    <p:sldId id="278" r:id="rId15"/>
    <p:sldId id="279" r:id="rId16"/>
    <p:sldId id="280" r:id="rId17"/>
    <p:sldId id="281" r:id="rId18"/>
    <p:sldId id="282" r:id="rId19"/>
    <p:sldId id="283" r:id="rId20"/>
    <p:sldId id="284" r:id="rId21"/>
    <p:sldId id="285" r:id="rId22"/>
    <p:sldId id="286" r:id="rId23"/>
    <p:sldId id="287" r:id="rId24"/>
    <p:sldId id="288" r:id="rId25"/>
    <p:sldId id="263" r:id="rId26"/>
    <p:sldId id="259" r:id="rId27"/>
    <p:sldId id="272" r:id="rId28"/>
  </p:sldIdLst>
  <p:sldSz cx="18288000" cy="10287000"/>
  <p:notesSz cx="6858000" cy="9144000"/>
  <p:embeddedFontLs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25/2/2022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25/2/2022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18" Type="http://schemas.openxmlformats.org/officeDocument/2006/relationships/image" Target="../media/image14.svg"/><Relationship Id="rId3" Type="http://schemas.openxmlformats.org/officeDocument/2006/relationships/image" Target="../media/image73.svg"/><Relationship Id="rId21" Type="http://schemas.openxmlformats.org/officeDocument/2006/relationships/image" Target="../media/image12.png"/><Relationship Id="rId7" Type="http://schemas.openxmlformats.org/officeDocument/2006/relationships/image" Target="../media/image77.svg"/><Relationship Id="rId12" Type="http://schemas.openxmlformats.org/officeDocument/2006/relationships/image" Target="../media/image6.png"/><Relationship Id="rId17"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9.png"/><Relationship Id="rId20"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75.svg"/><Relationship Id="rId15" Type="http://schemas.openxmlformats.org/officeDocument/2006/relationships/image" Target="../media/image8.png"/><Relationship Id="rId10" Type="http://schemas.openxmlformats.org/officeDocument/2006/relationships/image" Target="../media/image5.png"/><Relationship Id="rId19"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79.svg"/><Relationship Id="rId14" Type="http://schemas.openxmlformats.org/officeDocument/2006/relationships/image" Target="../media/image7.png"/><Relationship Id="rId22" Type="http://schemas.openxmlformats.org/officeDocument/2006/relationships/image" Target="../media/image23.svg"/></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7" Type="http://schemas.openxmlformats.org/officeDocument/2006/relationships/image" Target="../media/image10.png"/><Relationship Id="rId12" Type="http://schemas.openxmlformats.org/officeDocument/2006/relationships/image" Target="../media/image2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2.png"/><Relationship Id="rId10" Type="http://schemas.openxmlformats.org/officeDocument/2006/relationships/image" Target="../media/image12.sv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77.sv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png"/><Relationship Id="rId3" Type="http://schemas.openxmlformats.org/officeDocument/2006/relationships/image" Target="../media/image25.svg"/><Relationship Id="rId7" Type="http://schemas.openxmlformats.org/officeDocument/2006/relationships/image" Target="../media/image16.svg"/><Relationship Id="rId12" Type="http://schemas.openxmlformats.org/officeDocument/2006/relationships/image" Target="../media/image27.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svg"/><Relationship Id="rId10" Type="http://schemas.openxmlformats.org/officeDocument/2006/relationships/image" Target="../media/image23.svg"/><Relationship Id="rId4" Type="http://schemas.openxmlformats.org/officeDocument/2006/relationships/image" Target="../media/image6.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8.svg"/><Relationship Id="rId7" Type="http://schemas.openxmlformats.org/officeDocument/2006/relationships/image" Target="../media/image10.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12.sv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16.sv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8.png"/><Relationship Id="rId3" Type="http://schemas.openxmlformats.org/officeDocument/2006/relationships/image" Target="../media/image25.svg"/><Relationship Id="rId7" Type="http://schemas.openxmlformats.org/officeDocument/2006/relationships/image" Target="../media/image16.svg"/><Relationship Id="rId12" Type="http://schemas.openxmlformats.org/officeDocument/2006/relationships/image" Target="../media/image27.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svg"/><Relationship Id="rId10" Type="http://schemas.openxmlformats.org/officeDocument/2006/relationships/image" Target="../media/image23.svg"/><Relationship Id="rId4" Type="http://schemas.openxmlformats.org/officeDocument/2006/relationships/image" Target="../media/image6.png"/><Relationship Id="rId9"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18" Type="http://schemas.openxmlformats.org/officeDocument/2006/relationships/image" Target="../media/image14.svg"/><Relationship Id="rId3" Type="http://schemas.openxmlformats.org/officeDocument/2006/relationships/image" Target="../media/image73.svg"/><Relationship Id="rId21" Type="http://schemas.openxmlformats.org/officeDocument/2006/relationships/image" Target="../media/image12.png"/><Relationship Id="rId7" Type="http://schemas.openxmlformats.org/officeDocument/2006/relationships/image" Target="../media/image77.svg"/><Relationship Id="rId12" Type="http://schemas.openxmlformats.org/officeDocument/2006/relationships/image" Target="../media/image6.png"/><Relationship Id="rId17"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9.png"/><Relationship Id="rId20"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75.svg"/><Relationship Id="rId15" Type="http://schemas.openxmlformats.org/officeDocument/2006/relationships/image" Target="../media/image8.png"/><Relationship Id="rId10" Type="http://schemas.openxmlformats.org/officeDocument/2006/relationships/image" Target="../media/image5.png"/><Relationship Id="rId19"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79.svg"/><Relationship Id="rId14" Type="http://schemas.openxmlformats.org/officeDocument/2006/relationships/image" Target="../media/image7.png"/><Relationship Id="rId22" Type="http://schemas.openxmlformats.org/officeDocument/2006/relationships/image" Target="../media/image23.sv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1.png"/><Relationship Id="rId18"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0.png"/><Relationship Id="rId17" Type="http://schemas.openxmlformats.org/officeDocument/2006/relationships/image" Target="../media/image10.png"/><Relationship Id="rId2" Type="http://schemas.openxmlformats.org/officeDocument/2006/relationships/image" Target="../media/image16.png"/><Relationship Id="rId16" Type="http://schemas.openxmlformats.org/officeDocument/2006/relationships/image" Target="../media/image12.svg"/><Relationship Id="rId20"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5.png"/><Relationship Id="rId10" Type="http://schemas.openxmlformats.org/officeDocument/2006/relationships/image" Target="../media/image6.png"/><Relationship Id="rId19"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image" Target="../media/image8.sv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3.png"/><Relationship Id="rId7" Type="http://schemas.openxmlformats.org/officeDocument/2006/relationships/image" Target="../media/image10.png"/><Relationship Id="rId12" Type="http://schemas.openxmlformats.org/officeDocument/2006/relationships/image" Target="../media/image2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2.png"/><Relationship Id="rId10" Type="http://schemas.openxmlformats.org/officeDocument/2006/relationships/image" Target="../media/image12.sv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7" Type="http://schemas.openxmlformats.org/officeDocument/2006/relationships/image" Target="../media/image10.png"/><Relationship Id="rId12" Type="http://schemas.openxmlformats.org/officeDocument/2006/relationships/image" Target="../media/image23.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2.png"/><Relationship Id="rId10" Type="http://schemas.openxmlformats.org/officeDocument/2006/relationships/image" Target="../media/image12.sv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2" Type="http://schemas.openxmlformats.org/officeDocument/2006/relationships/image" Target="../media/image24.png"/><Relationship Id="rId1" Type="http://schemas.openxmlformats.org/officeDocument/2006/relationships/slideLayout" Target="../slideLayouts/slideLayout7.xml"/><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1074607">
            <a:off x="1070787" y="5075127"/>
            <a:ext cx="1026921" cy="435539"/>
            <a:chOff x="0" y="0"/>
            <a:chExt cx="2527300" cy="1071880"/>
          </a:xfrm>
        </p:grpSpPr>
        <p:sp>
          <p:nvSpPr>
            <p:cNvPr id="3" name="Freeform 3"/>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grpSp>
        <p:nvGrpSpPr>
          <p:cNvPr id="4" name="Group 4"/>
          <p:cNvGrpSpPr>
            <a:grpSpLocks noChangeAspect="1"/>
          </p:cNvGrpSpPr>
          <p:nvPr/>
        </p:nvGrpSpPr>
        <p:grpSpPr>
          <a:xfrm rot="-1250312">
            <a:off x="17527731" y="5311911"/>
            <a:ext cx="1026921" cy="435539"/>
            <a:chOff x="0" y="0"/>
            <a:chExt cx="2527300" cy="1071880"/>
          </a:xfrm>
        </p:grpSpPr>
        <p:sp>
          <p:nvSpPr>
            <p:cNvPr id="5" name="Freeform 5"/>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sp>
        <p:nvSpPr>
          <p:cNvPr id="6" name="TextBox 6"/>
          <p:cNvSpPr txBox="1"/>
          <p:nvPr/>
        </p:nvSpPr>
        <p:spPr>
          <a:xfrm>
            <a:off x="2659126" y="3325681"/>
            <a:ext cx="13487400" cy="3118674"/>
          </a:xfrm>
          <a:prstGeom prst="rect">
            <a:avLst/>
          </a:prstGeom>
        </p:spPr>
        <p:txBody>
          <a:bodyPr wrap="square" lIns="0" tIns="0" rIns="0" bIns="0" rtlCol="0" anchor="t">
            <a:spAutoFit/>
          </a:bodyPr>
          <a:lstStyle/>
          <a:p>
            <a:pPr algn="ctr">
              <a:lnSpc>
                <a:spcPct val="150000"/>
              </a:lnSpc>
            </a:pPr>
            <a:r>
              <a:rPr lang="en-US" sz="7200" b="1" dirty="0" smtClean="0">
                <a:solidFill>
                  <a:srgbClr val="5F7783"/>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5F7783"/>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6324">
            <a:off x="14459422" y="-1421097"/>
            <a:ext cx="4569985" cy="4899594"/>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71165">
            <a:off x="-896693" y="-486274"/>
            <a:ext cx="3983343" cy="5382895"/>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13833" y="7030517"/>
            <a:ext cx="5443733" cy="393928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12401">
            <a:off x="13766270" y="7255139"/>
            <a:ext cx="3066657" cy="4006322"/>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9225339" y="763323"/>
            <a:ext cx="354974" cy="328512"/>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618609" y="0"/>
            <a:ext cx="992546" cy="927579"/>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489176" y="4181242"/>
            <a:ext cx="1597647" cy="1493074"/>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090793" y="9743645"/>
            <a:ext cx="1312033" cy="1226155"/>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83333" y="5915861"/>
            <a:ext cx="997166" cy="931897"/>
          </a:xfrm>
          <a:prstGeom prst="rect">
            <a:avLst/>
          </a:prstGeom>
        </p:spPr>
      </p:pic>
      <p:pic>
        <p:nvPicPr>
          <p:cNvPr id="16"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2369546" y="5529681"/>
            <a:ext cx="354974" cy="328512"/>
          </a:xfrm>
          <a:prstGeom prst="rect">
            <a:avLst/>
          </a:prstGeom>
        </p:spPr>
      </p:pic>
      <p:pic>
        <p:nvPicPr>
          <p:cNvPr id="17" name="Picture 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0182210" y="9000158"/>
            <a:ext cx="354974" cy="328512"/>
          </a:xfrm>
          <a:prstGeom prst="rect">
            <a:avLst/>
          </a:prstGeom>
        </p:spPr>
      </p:pic>
      <p:pic>
        <p:nvPicPr>
          <p:cNvPr id="18" name="Picture 1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6904326" y="3714689"/>
            <a:ext cx="354974" cy="3285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1030799" y="-190500"/>
            <a:ext cx="992546" cy="927579"/>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062389" y="9306191"/>
            <a:ext cx="354974" cy="328512"/>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7907949" y="4080320"/>
            <a:ext cx="354974" cy="328512"/>
          </a:xfrm>
          <a:prstGeom prst="rect">
            <a:avLst/>
          </a:prstGeom>
        </p:spPr>
      </p:pic>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7442383" y="2933700"/>
            <a:ext cx="992546" cy="927579"/>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0675825" y="273289"/>
            <a:ext cx="354974" cy="328512"/>
          </a:xfrm>
          <a:prstGeom prst="rect">
            <a:avLst/>
          </a:prstGeom>
        </p:spPr>
      </p:pic>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7411676" y="9525232"/>
            <a:ext cx="992546" cy="927579"/>
          </a:xfrm>
          <a:prstGeom prst="rect">
            <a:avLst/>
          </a:prstGeom>
        </p:spPr>
      </p:pic>
      <p:sp>
        <p:nvSpPr>
          <p:cNvPr id="22" name="TextBox 21"/>
          <p:cNvSpPr txBox="1"/>
          <p:nvPr/>
        </p:nvSpPr>
        <p:spPr>
          <a:xfrm>
            <a:off x="2057400" y="996314"/>
            <a:ext cx="14325600" cy="2517933"/>
          </a:xfrm>
          <a:prstGeom prst="rect">
            <a:avLst/>
          </a:prstGeom>
          <a:noFill/>
        </p:spPr>
        <p:txBody>
          <a:bodyPr wrap="square" rtlCol="0">
            <a:spAutoFit/>
          </a:bodyPr>
          <a:lstStyle/>
          <a:p>
            <a:pPr algn="just">
              <a:lnSpc>
                <a:spcPct val="150000"/>
              </a:lnSpc>
            </a:pPr>
            <a:r>
              <a:rPr lang="en-US" sz="5600" b="1" i="1" dirty="0" smtClean="0">
                <a:latin typeface="Arial" panose="020B0604020202020204" pitchFamily="34" charset="0"/>
                <a:cs typeface="Arial" panose="020B0604020202020204" pitchFamily="34" charset="0"/>
              </a:rPr>
              <a:t>I. Các </a:t>
            </a:r>
            <a:r>
              <a:rPr lang="en-US" sz="5600" b="1" i="1" dirty="0" err="1" smtClean="0">
                <a:latin typeface="Arial" panose="020B0604020202020204" pitchFamily="34" charset="0"/>
                <a:cs typeface="Arial" panose="020B0604020202020204" pitchFamily="34" charset="0"/>
              </a:rPr>
              <a:t>yêu</a:t>
            </a:r>
            <a:r>
              <a:rPr lang="en-US" sz="5600" b="1" i="1" dirty="0" smtClean="0">
                <a:latin typeface="Arial" panose="020B0604020202020204" pitchFamily="34" charset="0"/>
                <a:cs typeface="Arial" panose="020B0604020202020204" pitchFamily="34" charset="0"/>
              </a:rPr>
              <a:t> </a:t>
            </a:r>
            <a:r>
              <a:rPr lang="en-US" sz="5600" b="1" i="1" dirty="0" err="1" smtClean="0">
                <a:latin typeface="Arial" panose="020B0604020202020204" pitchFamily="34" charset="0"/>
                <a:cs typeface="Arial" panose="020B0604020202020204" pitchFamily="34" charset="0"/>
              </a:rPr>
              <a:t>cầu</a:t>
            </a:r>
            <a:r>
              <a:rPr lang="en-US" sz="5600" b="1" i="1" dirty="0" smtClean="0">
                <a:latin typeface="Arial" panose="020B0604020202020204" pitchFamily="34" charset="0"/>
                <a:cs typeface="Arial" panose="020B0604020202020204" pitchFamily="34" charset="0"/>
              </a:rPr>
              <a:t> </a:t>
            </a:r>
            <a:r>
              <a:rPr lang="en-US" sz="5600" b="1" i="1" dirty="0" err="1" smtClean="0">
                <a:latin typeface="Arial" panose="020B0604020202020204" pitchFamily="34" charset="0"/>
                <a:cs typeface="Arial" panose="020B0604020202020204" pitchFamily="34" charset="0"/>
              </a:rPr>
              <a:t>đối</a:t>
            </a:r>
            <a:r>
              <a:rPr lang="en-US" sz="5600" b="1" i="1" dirty="0" smtClean="0">
                <a:latin typeface="Arial" panose="020B0604020202020204" pitchFamily="34" charset="0"/>
                <a:cs typeface="Arial" panose="020B0604020202020204" pitchFamily="34" charset="0"/>
              </a:rPr>
              <a:t> với </a:t>
            </a:r>
            <a:r>
              <a:rPr lang="en-US" sz="5600" b="1" i="1" dirty="0" err="1" smtClean="0">
                <a:latin typeface="Arial" panose="020B0604020202020204" pitchFamily="34" charset="0"/>
                <a:cs typeface="Arial" panose="020B0604020202020204" pitchFamily="34" charset="0"/>
              </a:rPr>
              <a:t>đoạn</a:t>
            </a:r>
            <a:r>
              <a:rPr lang="en-US" sz="5600" b="1" i="1" dirty="0" smtClean="0">
                <a:latin typeface="Arial" panose="020B0604020202020204" pitchFamily="34" charset="0"/>
                <a:cs typeface="Arial" panose="020B0604020202020204" pitchFamily="34" charset="0"/>
              </a:rPr>
              <a:t> văn </a:t>
            </a:r>
            <a:r>
              <a:rPr lang="en-US" sz="5600" b="1" i="1" dirty="0" err="1" smtClean="0">
                <a:latin typeface="Arial" panose="020B0604020202020204" pitchFamily="34" charset="0"/>
                <a:cs typeface="Arial" panose="020B0604020202020204" pitchFamily="34" charset="0"/>
              </a:rPr>
              <a:t>ghi</a:t>
            </a:r>
            <a:r>
              <a:rPr lang="en-US" sz="5600" b="1" i="1" dirty="0" smtClean="0">
                <a:latin typeface="Arial" panose="020B0604020202020204" pitchFamily="34" charset="0"/>
                <a:cs typeface="Arial" panose="020B0604020202020204" pitchFamily="34" charset="0"/>
              </a:rPr>
              <a:t> lại </a:t>
            </a:r>
            <a:r>
              <a:rPr lang="en-US" sz="5600" b="1" i="1" dirty="0" err="1" smtClean="0">
                <a:latin typeface="Arial" panose="020B0604020202020204" pitchFamily="34" charset="0"/>
                <a:cs typeface="Arial" panose="020B0604020202020204" pitchFamily="34" charset="0"/>
              </a:rPr>
              <a:t>cảm</a:t>
            </a:r>
            <a:r>
              <a:rPr lang="en-US" sz="5600" b="1" i="1" dirty="0" smtClean="0">
                <a:latin typeface="Arial" panose="020B0604020202020204" pitchFamily="34" charset="0"/>
                <a:cs typeface="Arial" panose="020B0604020202020204" pitchFamily="34" charset="0"/>
              </a:rPr>
              <a:t> </a:t>
            </a:r>
            <a:r>
              <a:rPr lang="en-US" sz="5600" b="1" i="1" dirty="0" err="1" smtClean="0">
                <a:latin typeface="Arial" panose="020B0604020202020204" pitchFamily="34" charset="0"/>
                <a:cs typeface="Arial" panose="020B0604020202020204" pitchFamily="34" charset="0"/>
              </a:rPr>
              <a:t>xúc</a:t>
            </a:r>
            <a:r>
              <a:rPr lang="en-US" sz="5600" b="1" i="1" dirty="0" smtClean="0">
                <a:latin typeface="Arial" panose="020B0604020202020204" pitchFamily="34" charset="0"/>
                <a:cs typeface="Arial" panose="020B0604020202020204" pitchFamily="34" charset="0"/>
              </a:rPr>
              <a:t> một bài </a:t>
            </a:r>
            <a:r>
              <a:rPr lang="en-US" sz="5600" b="1" i="1" dirty="0" err="1" smtClean="0">
                <a:latin typeface="Arial" panose="020B0604020202020204" pitchFamily="34" charset="0"/>
                <a:cs typeface="Arial" panose="020B0604020202020204" pitchFamily="34" charset="0"/>
              </a:rPr>
              <a:t>thơ</a:t>
            </a:r>
            <a:endParaRPr lang="en-US" sz="5600" b="1" i="1" dirty="0">
              <a:latin typeface="Arial" panose="020B0604020202020204" pitchFamily="34" charset="0"/>
              <a:cs typeface="Arial" panose="020B0604020202020204" pitchFamily="34" charset="0"/>
            </a:endParaRPr>
          </a:p>
        </p:txBody>
      </p:sp>
      <p:sp>
        <p:nvSpPr>
          <p:cNvPr id="2" name="Rectangle 1"/>
          <p:cNvSpPr/>
          <p:nvPr/>
        </p:nvSpPr>
        <p:spPr>
          <a:xfrm>
            <a:off x="2076076" y="3908760"/>
            <a:ext cx="15163800" cy="3600986"/>
          </a:xfrm>
          <a:prstGeom prst="rect">
            <a:avLst/>
          </a:prstGeom>
        </p:spPr>
        <p:txBody>
          <a:bodyPr wrap="square">
            <a:spAutoFit/>
          </a:bodyPr>
          <a:lstStyle/>
          <a:p>
            <a:pPr algn="just">
              <a:lnSpc>
                <a:spcPct val="150000"/>
              </a:lnSpc>
            </a:pPr>
            <a:r>
              <a:rPr lang="en-US" sz="3800" dirty="0" smtClean="0">
                <a:latin typeface="Arial" panose="020B0604020202020204" pitchFamily="34" charset="0"/>
                <a:cs typeface="Arial" panose="020B0604020202020204" pitchFamily="34" charset="0"/>
              </a:rPr>
              <a:t>	- Khi </a:t>
            </a:r>
            <a:r>
              <a:rPr lang="en-US" sz="3800" dirty="0" err="1">
                <a:latin typeface="Arial" panose="020B0604020202020204" pitchFamily="34" charset="0"/>
                <a:cs typeface="Arial" panose="020B0604020202020204" pitchFamily="34" charset="0"/>
              </a:rPr>
              <a:t>viết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đoạn</a:t>
            </a:r>
            <a:r>
              <a:rPr lang="en-US" sz="3800" dirty="0">
                <a:latin typeface="Arial" panose="020B0604020202020204" pitchFamily="34" charset="0"/>
                <a:cs typeface="Arial" panose="020B0604020202020204" pitchFamily="34" charset="0"/>
              </a:rPr>
              <a:t> văn </a:t>
            </a:r>
            <a:r>
              <a:rPr lang="en-US" sz="3800" dirty="0" err="1">
                <a:latin typeface="Arial" panose="020B0604020202020204" pitchFamily="34" charset="0"/>
                <a:cs typeface="Arial" panose="020B0604020202020204" pitchFamily="34" charset="0"/>
              </a:rPr>
              <a:t>ghi</a:t>
            </a:r>
            <a:r>
              <a:rPr lang="en-US" sz="3800" dirty="0">
                <a:latin typeface="Arial" panose="020B0604020202020204" pitchFamily="34" charset="0"/>
                <a:cs typeface="Arial" panose="020B0604020202020204" pitchFamily="34" charset="0"/>
              </a:rPr>
              <a:t> lại </a:t>
            </a:r>
            <a:r>
              <a:rPr lang="en-US" sz="3800" dirty="0" err="1">
                <a:latin typeface="Arial" panose="020B0604020202020204" pitchFamily="34" charset="0"/>
                <a:cs typeface="Arial" panose="020B0604020202020204" pitchFamily="34" charset="0"/>
              </a:rPr>
              <a:t>cảm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xúc</a:t>
            </a:r>
            <a:r>
              <a:rPr lang="en-US" sz="3800" dirty="0">
                <a:latin typeface="Arial" panose="020B0604020202020204" pitchFamily="34" charset="0"/>
                <a:cs typeface="Arial" panose="020B0604020202020204" pitchFamily="34" charset="0"/>
              </a:rPr>
              <a:t> một bài </a:t>
            </a:r>
            <a:r>
              <a:rPr lang="en-US" sz="3800" dirty="0" err="1">
                <a:latin typeface="Arial" panose="020B0604020202020204" pitchFamily="34" charset="0"/>
                <a:cs typeface="Arial" panose="020B0604020202020204" pitchFamily="34" charset="0"/>
              </a:rPr>
              <a:t>thơ</a:t>
            </a:r>
            <a:r>
              <a:rPr lang="en-US" sz="3800" dirty="0">
                <a:latin typeface="Arial" panose="020B0604020202020204" pitchFamily="34" charset="0"/>
                <a:cs typeface="Arial" panose="020B0604020202020204" pitchFamily="34" charset="0"/>
              </a:rPr>
              <a:t> cần </a:t>
            </a:r>
            <a:r>
              <a:rPr lang="en-US" sz="3800" dirty="0" err="1">
                <a:latin typeface="Arial" panose="020B0604020202020204" pitchFamily="34" charset="0"/>
                <a:cs typeface="Arial" panose="020B0604020202020204" pitchFamily="34" charset="0"/>
              </a:rPr>
              <a:t>xác</a:t>
            </a:r>
            <a:r>
              <a:rPr lang="en-US" sz="3800" dirty="0">
                <a:latin typeface="Arial" panose="020B0604020202020204" pitchFamily="34" charset="0"/>
                <a:cs typeface="Arial" panose="020B0604020202020204" pitchFamily="34" charset="0"/>
              </a:rPr>
              <a:t> định </a:t>
            </a:r>
            <a:r>
              <a:rPr lang="en-US" sz="3800" dirty="0" err="1">
                <a:latin typeface="Arial" panose="020B0604020202020204" pitchFamily="34" charset="0"/>
                <a:cs typeface="Arial" panose="020B0604020202020204" pitchFamily="34" charset="0"/>
              </a:rPr>
              <a:t>rõ</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nội</a:t>
            </a:r>
            <a:r>
              <a:rPr lang="en-US" sz="3800" dirty="0">
                <a:latin typeface="Arial" panose="020B0604020202020204" pitchFamily="34" charset="0"/>
                <a:cs typeface="Arial" panose="020B0604020202020204" pitchFamily="34" charset="0"/>
              </a:rPr>
              <a:t> dung của bài </a:t>
            </a:r>
            <a:r>
              <a:rPr lang="en-US" sz="3800" dirty="0" err="1">
                <a:latin typeface="Arial" panose="020B0604020202020204" pitchFamily="34" charset="0"/>
                <a:cs typeface="Arial" panose="020B0604020202020204" pitchFamily="34" charset="0"/>
              </a:rPr>
              <a:t>thơ</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ấy</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đồng</a:t>
            </a:r>
            <a:r>
              <a:rPr lang="en-US" sz="3800" dirty="0">
                <a:latin typeface="Arial" panose="020B0604020202020204" pitchFamily="34" charset="0"/>
                <a:cs typeface="Arial" panose="020B0604020202020204" pitchFamily="34" charset="0"/>
              </a:rPr>
              <a:t> thời phải </a:t>
            </a:r>
            <a:r>
              <a:rPr lang="en-US" sz="3800" dirty="0" err="1">
                <a:latin typeface="Arial" panose="020B0604020202020204" pitchFamily="34" charset="0"/>
                <a:cs typeface="Arial" panose="020B0604020202020204" pitchFamily="34" charset="0"/>
              </a:rPr>
              <a:t>đảm</a:t>
            </a:r>
            <a:r>
              <a:rPr lang="en-US" sz="3800" dirty="0">
                <a:latin typeface="Arial" panose="020B0604020202020204" pitchFamily="34" charset="0"/>
                <a:cs typeface="Arial" panose="020B0604020202020204" pitchFamily="34" charset="0"/>
              </a:rPr>
              <a:t> bảo các </a:t>
            </a:r>
            <a:r>
              <a:rPr lang="en-US" sz="3800" dirty="0" err="1">
                <a:latin typeface="Arial" panose="020B0604020202020204" pitchFamily="34" charset="0"/>
                <a:cs typeface="Arial" panose="020B0604020202020204" pitchFamily="34" charset="0"/>
              </a:rPr>
              <a:t>yêu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cầu</a:t>
            </a:r>
            <a:r>
              <a:rPr lang="en-US" sz="3800" dirty="0">
                <a:latin typeface="Arial" panose="020B0604020202020204" pitchFamily="34" charset="0"/>
                <a:cs typeface="Arial" panose="020B0604020202020204" pitchFamily="34" charset="0"/>
              </a:rPr>
              <a:t> về </a:t>
            </a:r>
            <a:r>
              <a:rPr lang="en-US" sz="3800" dirty="0" err="1">
                <a:latin typeface="Arial" panose="020B0604020202020204" pitchFamily="34" charset="0"/>
                <a:cs typeface="Arial" panose="020B0604020202020204" pitchFamily="34" charset="0"/>
              </a:rPr>
              <a:t>hình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thức</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viết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đoạn</a:t>
            </a:r>
            <a:r>
              <a:rPr lang="en-US" sz="3800" dirty="0">
                <a:latin typeface="Arial" panose="020B0604020202020204" pitchFamily="34" charset="0"/>
                <a:cs typeface="Arial" panose="020B0604020202020204" pitchFamily="34" charset="0"/>
              </a:rPr>
              <a:t> văn để chia </a:t>
            </a:r>
            <a:r>
              <a:rPr lang="en-US" sz="3800" dirty="0" err="1">
                <a:latin typeface="Arial" panose="020B0604020202020204" pitchFamily="34" charset="0"/>
                <a:cs typeface="Arial" panose="020B0604020202020204" pitchFamily="34" charset="0"/>
              </a:rPr>
              <a:t>sẻ</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cảm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xúc</a:t>
            </a:r>
            <a:r>
              <a:rPr lang="en-US" sz="3800" dirty="0">
                <a:latin typeface="Arial" panose="020B0604020202020204" pitchFamily="34" charset="0"/>
                <a:cs typeface="Arial" panose="020B0604020202020204" pitchFamily="34" charset="0"/>
              </a:rPr>
              <a:t> của </a:t>
            </a:r>
            <a:r>
              <a:rPr lang="en-US" sz="3800" dirty="0" err="1">
                <a:latin typeface="Arial" panose="020B0604020202020204" pitchFamily="34" charset="0"/>
                <a:cs typeface="Arial" panose="020B0604020202020204" pitchFamily="34" charset="0"/>
              </a:rPr>
              <a:t>cá</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nhân</a:t>
            </a:r>
            <a:r>
              <a:rPr lang="en-US" sz="3800" dirty="0">
                <a:latin typeface="Arial" panose="020B0604020202020204" pitchFamily="34" charset="0"/>
                <a:cs typeface="Arial" panose="020B0604020202020204" pitchFamily="34" charset="0"/>
              </a:rPr>
              <a:t> mình </a:t>
            </a:r>
            <a:r>
              <a:rPr lang="en-US" sz="3800" dirty="0" err="1">
                <a:latin typeface="Arial" panose="020B0604020202020204" pitchFamily="34" charset="0"/>
                <a:cs typeface="Arial" panose="020B0604020202020204" pitchFamily="34" charset="0"/>
              </a:rPr>
              <a:t>kết</a:t>
            </a:r>
            <a:r>
              <a:rPr lang="en-US" sz="3800" dirty="0">
                <a:latin typeface="Arial" panose="020B0604020202020204" pitchFamily="34" charset="0"/>
                <a:cs typeface="Arial" panose="020B0604020202020204" pitchFamily="34" charset="0"/>
              </a:rPr>
              <a:t> hợp với các câu, từ </a:t>
            </a:r>
            <a:r>
              <a:rPr lang="en-US" sz="3800" dirty="0" err="1">
                <a:latin typeface="Arial" panose="020B0604020202020204" pitchFamily="34" charset="0"/>
                <a:cs typeface="Arial" panose="020B0604020202020204" pitchFamily="34" charset="0"/>
              </a:rPr>
              <a:t>liên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kết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chặt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chẽ</a:t>
            </a:r>
            <a:r>
              <a:rPr lang="en-US" sz="3800" dirty="0">
                <a:latin typeface="Arial" panose="020B0604020202020204" pitchFamily="34" charset="0"/>
                <a:cs typeface="Arial" panose="020B0604020202020204" pitchFamily="34" charset="0"/>
              </a:rPr>
              <a:t> các phần của </a:t>
            </a:r>
            <a:r>
              <a:rPr lang="en-US" sz="3800" dirty="0" err="1">
                <a:latin typeface="Arial" panose="020B0604020202020204" pitchFamily="34" charset="0"/>
                <a:cs typeface="Arial" panose="020B0604020202020204" pitchFamily="34" charset="0"/>
              </a:rPr>
              <a:t>đoạn</a:t>
            </a:r>
            <a:r>
              <a:rPr lang="en-US" sz="3800" dirty="0">
                <a:latin typeface="Arial" panose="020B0604020202020204" pitchFamily="34" charset="0"/>
                <a:cs typeface="Arial" panose="020B0604020202020204" pitchFamily="34" charset="0"/>
              </a:rPr>
              <a:t> văn với </a:t>
            </a:r>
            <a:r>
              <a:rPr lang="en-US" sz="3800" dirty="0" err="1">
                <a:latin typeface="Arial" panose="020B0604020202020204" pitchFamily="34" charset="0"/>
                <a:cs typeface="Arial" panose="020B0604020202020204" pitchFamily="34" charset="0"/>
              </a:rPr>
              <a:t>nhau</a:t>
            </a:r>
            <a:r>
              <a:rPr lang="en-US" sz="3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7670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14400" y="0"/>
            <a:ext cx="19669617" cy="1958489"/>
          </a:xfrm>
          <a:prstGeom prst="rect">
            <a:avLst/>
          </a:prstGeom>
          <a:solidFill>
            <a:srgbClr val="F3BE41"/>
          </a:solidFill>
        </p:spPr>
      </p:sp>
      <p:sp>
        <p:nvSpPr>
          <p:cNvPr id="15" name="TextBox 14"/>
          <p:cNvSpPr txBox="1"/>
          <p:nvPr/>
        </p:nvSpPr>
        <p:spPr>
          <a:xfrm>
            <a:off x="4996108" y="723900"/>
            <a:ext cx="7848600" cy="830997"/>
          </a:xfrm>
          <a:prstGeom prst="rect">
            <a:avLst/>
          </a:prstGeom>
          <a:noFill/>
        </p:spPr>
        <p:txBody>
          <a:bodyPr wrap="square" rtlCol="0">
            <a:spAutoFit/>
          </a:bodyPr>
          <a:lstStyle/>
          <a:p>
            <a:pPr algn="ctr"/>
            <a:r>
              <a:rPr lang="en-US" sz="4800" b="1" dirty="0" smtClean="0">
                <a:solidFill>
                  <a:srgbClr val="FF0000"/>
                </a:solidFill>
                <a:latin typeface="Arial" panose="020B0604020202020204" pitchFamily="34" charset="0"/>
                <a:cs typeface="Arial" panose="020B0604020202020204" pitchFamily="34" charset="0"/>
              </a:rPr>
              <a:t>LUYỆN TẬP</a:t>
            </a:r>
            <a:endParaRPr lang="en-US" sz="4800" b="1" dirty="0">
              <a:solidFill>
                <a:srgbClr val="FF000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1208" y="5981700"/>
            <a:ext cx="10058400" cy="4498708"/>
          </a:xfrm>
          <a:prstGeom prst="rect">
            <a:avLst/>
          </a:prstGeom>
        </p:spPr>
      </p:pic>
      <p:sp>
        <p:nvSpPr>
          <p:cNvPr id="17" name="Rectangle 16"/>
          <p:cNvSpPr/>
          <p:nvPr/>
        </p:nvSpPr>
        <p:spPr>
          <a:xfrm>
            <a:off x="1735872" y="2682389"/>
            <a:ext cx="14369072" cy="2308324"/>
          </a:xfrm>
          <a:prstGeom prst="rect">
            <a:avLst/>
          </a:prstGeom>
        </p:spPr>
        <p:txBody>
          <a:bodyPr wrap="square">
            <a:spAutoFit/>
          </a:bodyPr>
          <a:lstStyle/>
          <a:p>
            <a:pPr algn="just">
              <a:lnSpc>
                <a:spcPct val="150000"/>
              </a:lnSpc>
            </a:pPr>
            <a:r>
              <a:rPr lang="en-US" sz="4800" b="1" i="1" dirty="0" err="1">
                <a:latin typeface="Arial" panose="020B0604020202020204" pitchFamily="34" charset="0"/>
                <a:cs typeface="Arial" panose="020B0604020202020204" pitchFamily="34" charset="0"/>
              </a:rPr>
              <a:t>Viết</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đoạn</a:t>
            </a:r>
            <a:r>
              <a:rPr lang="en-US" sz="4800" b="1" i="1" dirty="0">
                <a:latin typeface="Arial" panose="020B0604020202020204" pitchFamily="34" charset="0"/>
                <a:cs typeface="Arial" panose="020B0604020202020204" pitchFamily="34" charset="0"/>
              </a:rPr>
              <a:t> văn (</a:t>
            </a:r>
            <a:r>
              <a:rPr lang="en-US" sz="4800" b="1" i="1" dirty="0" err="1">
                <a:latin typeface="Arial" panose="020B0604020202020204" pitchFamily="34" charset="0"/>
                <a:cs typeface="Arial" panose="020B0604020202020204" pitchFamily="34" charset="0"/>
              </a:rPr>
              <a:t>khoảng</a:t>
            </a:r>
            <a:r>
              <a:rPr lang="en-US" sz="4800" b="1" i="1" dirty="0">
                <a:latin typeface="Arial" panose="020B0604020202020204" pitchFamily="34" charset="0"/>
                <a:cs typeface="Arial" panose="020B0604020202020204" pitchFamily="34" charset="0"/>
              </a:rPr>
              <a:t> 200) chữ </a:t>
            </a:r>
            <a:r>
              <a:rPr lang="en-US" sz="4800" b="1" i="1" dirty="0" err="1">
                <a:latin typeface="Arial" panose="020B0604020202020204" pitchFamily="34" charset="0"/>
                <a:cs typeface="Arial" panose="020B0604020202020204" pitchFamily="34" charset="0"/>
              </a:rPr>
              <a:t>ghi</a:t>
            </a:r>
            <a:r>
              <a:rPr lang="en-US" sz="4800" b="1" i="1" dirty="0">
                <a:latin typeface="Arial" panose="020B0604020202020204" pitchFamily="34" charset="0"/>
                <a:cs typeface="Arial" panose="020B0604020202020204" pitchFamily="34" charset="0"/>
              </a:rPr>
              <a:t> lại </a:t>
            </a:r>
            <a:r>
              <a:rPr lang="en-US" sz="4800" b="1" i="1" dirty="0" err="1">
                <a:latin typeface="Arial" panose="020B0604020202020204" pitchFamily="34" charset="0"/>
                <a:cs typeface="Arial" panose="020B0604020202020204" pitchFamily="34" charset="0"/>
              </a:rPr>
              <a:t>cảm</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xúc</a:t>
            </a:r>
            <a:r>
              <a:rPr lang="en-US" sz="4800" b="1" i="1" dirty="0">
                <a:latin typeface="Arial" panose="020B0604020202020204" pitchFamily="34" charset="0"/>
                <a:cs typeface="Arial" panose="020B0604020202020204" pitchFamily="34" charset="0"/>
              </a:rPr>
              <a:t> về bài </a:t>
            </a:r>
            <a:r>
              <a:rPr lang="en-US" sz="4800" b="1" i="1" dirty="0" err="1">
                <a:latin typeface="Arial" panose="020B0604020202020204" pitchFamily="34" charset="0"/>
                <a:cs typeface="Arial" panose="020B0604020202020204" pitchFamily="34" charset="0"/>
              </a:rPr>
              <a:t>thơ</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Bầm</a:t>
            </a:r>
            <a:r>
              <a:rPr lang="en-US" sz="4800" b="1" i="1" dirty="0">
                <a:latin typeface="Arial" panose="020B0604020202020204" pitchFamily="34" charset="0"/>
                <a:cs typeface="Arial" panose="020B0604020202020204" pitchFamily="34" charset="0"/>
              </a:rPr>
              <a:t> ơi” của nhà </a:t>
            </a:r>
            <a:r>
              <a:rPr lang="en-US" sz="4800" b="1" i="1" dirty="0" err="1">
                <a:latin typeface="Arial" panose="020B0604020202020204" pitchFamily="34" charset="0"/>
                <a:cs typeface="Arial" panose="020B0604020202020204" pitchFamily="34" charset="0"/>
              </a:rPr>
              <a:t>thơ</a:t>
            </a:r>
            <a:r>
              <a:rPr lang="en-US" sz="4800" b="1" i="1" dirty="0">
                <a:latin typeface="Arial" panose="020B0604020202020204" pitchFamily="34" charset="0"/>
                <a:cs typeface="Arial" panose="020B0604020202020204" pitchFamily="34" charset="0"/>
              </a:rPr>
              <a:t> </a:t>
            </a:r>
            <a:r>
              <a:rPr lang="en-US" sz="4800" b="1" i="1" dirty="0" err="1">
                <a:latin typeface="Arial" panose="020B0604020202020204" pitchFamily="34" charset="0"/>
                <a:cs typeface="Arial" panose="020B0604020202020204" pitchFamily="34" charset="0"/>
              </a:rPr>
              <a:t>Tố</a:t>
            </a:r>
            <a:r>
              <a:rPr lang="en-US" sz="4800" b="1" i="1" dirty="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Hữu</a:t>
            </a:r>
            <a:r>
              <a:rPr lang="en-US" sz="4800" b="1" i="1" dirty="0" smtClean="0">
                <a:latin typeface="Arial" panose="020B0604020202020204" pitchFamily="34" charset="0"/>
                <a:cs typeface="Arial" panose="020B0604020202020204" pitchFamily="34" charset="0"/>
              </a:rPr>
              <a:t>.</a:t>
            </a:r>
            <a:endParaRPr lang="en-US" sz="4800" b="1" i="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3"/>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strVal val="#ppt_w+.3"/>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Effect transition="in" filter="fade">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800600" y="313534"/>
            <a:ext cx="7848600" cy="2171428"/>
          </a:xfrm>
          <a:prstGeom prst="rect">
            <a:avLst/>
          </a:prstGeom>
          <a:noFill/>
        </p:spPr>
        <p:txBody>
          <a:bodyPr wrap="square" rtlCol="0">
            <a:spAutoFit/>
          </a:bodyPr>
          <a:lstStyle/>
          <a:p>
            <a:pPr algn="ctr">
              <a:lnSpc>
                <a:spcPct val="150000"/>
              </a:lnSpc>
            </a:pPr>
            <a:r>
              <a:rPr lang="en-US" sz="4800" b="1" dirty="0" smtClean="0">
                <a:latin typeface="Arial" panose="020B0604020202020204" pitchFamily="34" charset="0"/>
                <a:cs typeface="Arial" panose="020B0604020202020204" pitchFamily="34" charset="0"/>
              </a:rPr>
              <a:t>BẦM ƠI </a:t>
            </a:r>
          </a:p>
          <a:p>
            <a:pPr algn="ctr">
              <a:lnSpc>
                <a:spcPct val="150000"/>
              </a:lnSpc>
            </a:pPr>
            <a:r>
              <a:rPr lang="en-US" sz="4800" i="1" dirty="0" smtClean="0">
                <a:latin typeface="Arial" panose="020B0604020202020204" pitchFamily="34" charset="0"/>
                <a:cs typeface="Arial" panose="020B0604020202020204" pitchFamily="34" charset="0"/>
              </a:rPr>
              <a:t>(</a:t>
            </a:r>
            <a:r>
              <a:rPr lang="en-US" sz="4800" i="1" dirty="0" err="1" smtClean="0">
                <a:latin typeface="Arial" panose="020B0604020202020204" pitchFamily="34" charset="0"/>
                <a:cs typeface="Arial" panose="020B0604020202020204" pitchFamily="34" charset="0"/>
              </a:rPr>
              <a:t>Trích</a:t>
            </a:r>
            <a:r>
              <a:rPr lang="en-US" sz="4800" i="1" dirty="0" smtClean="0">
                <a:latin typeface="Arial" panose="020B0604020202020204" pitchFamily="34" charset="0"/>
                <a:cs typeface="Arial" panose="020B0604020202020204" pitchFamily="34" charset="0"/>
              </a:rPr>
              <a:t> – </a:t>
            </a:r>
            <a:r>
              <a:rPr lang="en-US" sz="4800" i="1" dirty="0" err="1" smtClean="0">
                <a:latin typeface="Arial" panose="020B0604020202020204" pitchFamily="34" charset="0"/>
                <a:cs typeface="Arial" panose="020B0604020202020204" pitchFamily="34" charset="0"/>
              </a:rPr>
              <a:t>Tố</a:t>
            </a:r>
            <a:r>
              <a:rPr lang="en-US" sz="4800" i="1" dirty="0" smtClean="0">
                <a:latin typeface="Arial" panose="020B0604020202020204" pitchFamily="34" charset="0"/>
                <a:cs typeface="Arial" panose="020B0604020202020204" pitchFamily="34" charset="0"/>
              </a:rPr>
              <a:t> </a:t>
            </a:r>
            <a:r>
              <a:rPr lang="en-US" sz="4800" i="1" dirty="0" err="1" smtClean="0">
                <a:latin typeface="Arial" panose="020B0604020202020204" pitchFamily="34" charset="0"/>
                <a:cs typeface="Arial" panose="020B0604020202020204" pitchFamily="34" charset="0"/>
              </a:rPr>
              <a:t>Hữu</a:t>
            </a:r>
            <a:r>
              <a:rPr lang="en-US" sz="4800" i="1" dirty="0" smtClean="0">
                <a:latin typeface="Arial" panose="020B0604020202020204" pitchFamily="34" charset="0"/>
                <a:cs typeface="Arial" panose="020B0604020202020204" pitchFamily="34" charset="0"/>
              </a:rPr>
              <a:t>) </a:t>
            </a:r>
            <a:endParaRPr lang="en-US" sz="4800" i="1" dirty="0">
              <a:latin typeface="Arial" panose="020B0604020202020204" pitchFamily="34" charset="0"/>
              <a:cs typeface="Arial" panose="020B0604020202020204" pitchFamily="34" charset="0"/>
            </a:endParaRPr>
          </a:p>
        </p:txBody>
      </p:sp>
      <p:sp>
        <p:nvSpPr>
          <p:cNvPr id="3" name="Rectangle 2"/>
          <p:cNvSpPr/>
          <p:nvPr/>
        </p:nvSpPr>
        <p:spPr>
          <a:xfrm>
            <a:off x="-223592" y="2671230"/>
            <a:ext cx="9144000" cy="6740307"/>
          </a:xfrm>
          <a:prstGeom prst="rect">
            <a:avLst/>
          </a:prstGeom>
        </p:spPr>
        <p:txBody>
          <a:bodyPr>
            <a:spAutoFit/>
          </a:bodyPr>
          <a:lstStyle/>
          <a:p>
            <a:pPr algn="ctr">
              <a:lnSpc>
                <a:spcPct val="150000"/>
              </a:lnSpc>
            </a:pP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Ai về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thăm</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mẹ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quê</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ta</a:t>
            </a:r>
            <a:b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b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Chiều nay có đứa con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xa</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nhớ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thầm</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a:t>
            </a:r>
            <a:b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b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Bầm</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ơi có rét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không</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bầm</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a:t>
            </a:r>
            <a:b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b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Heo</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heo</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gió</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núi</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lâm</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thâm</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mưa</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phùn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r>
            <a:b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b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Bầm</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ra</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ruộng</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cấy</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bầm</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run</a:t>
            </a:r>
            <a:b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b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Chân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lội</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dưới</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bùn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tay</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cấy</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mạ</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non</a:t>
            </a:r>
            <a:b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b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Mạ</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non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bầm</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cấy</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mấy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đon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r>
            <a:b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b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Ruột</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gan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bầm</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lại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thương</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con mấy lần.</a:t>
            </a:r>
            <a:b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b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Mưa</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phùn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ướt</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áo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tứ</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smtClean="0">
                <a:solidFill>
                  <a:srgbClr val="000000"/>
                </a:solidFill>
                <a:latin typeface="Arial" panose="020B0604020202020204" pitchFamily="34" charset="0"/>
                <a:ea typeface="Arial" panose="020B0604020202020204" pitchFamily="34" charset="0"/>
                <a:cs typeface="Arial" panose="020B0604020202020204" pitchFamily="34" charset="0"/>
              </a:rPr>
              <a:t>thân</a:t>
            </a:r>
            <a:endParaRPr lang="en-US" sz="3800" dirty="0">
              <a:latin typeface="Arial" panose="020B0604020202020204" pitchFamily="34" charset="0"/>
              <a:cs typeface="Arial" panose="020B0604020202020204" pitchFamily="34" charset="0"/>
            </a:endParaRPr>
          </a:p>
        </p:txBody>
      </p:sp>
      <p:sp>
        <p:nvSpPr>
          <p:cNvPr id="4" name="Rectangle 3"/>
          <p:cNvSpPr/>
          <p:nvPr/>
        </p:nvSpPr>
        <p:spPr>
          <a:xfrm>
            <a:off x="8534400" y="2671230"/>
            <a:ext cx="9144000" cy="7112845"/>
          </a:xfrm>
          <a:prstGeom prst="rect">
            <a:avLst/>
          </a:prstGeom>
        </p:spPr>
        <p:txBody>
          <a:bodyPr>
            <a:spAutoFit/>
          </a:bodyPr>
          <a:lstStyle/>
          <a:p>
            <a:pPr algn="ctr">
              <a:lnSpc>
                <a:spcPct val="150000"/>
              </a:lnSpc>
            </a:pP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Mưa</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bao</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nhiêu</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hạt</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thương</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bầm</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bấy</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nhiêu</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a:t>
            </a:r>
            <a:b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b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Bầm</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ơi, sớm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sớm</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chiều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chiều</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r>
            <a:b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b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Thương</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con,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bầm</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chớ</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lo nhiều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bầm</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nghe!</a:t>
            </a:r>
            <a:b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b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Con đi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trăm</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núi</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ngàn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khe</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r>
            <a:b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b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Chưa bằng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muôn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nỗi</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tái</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tê</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lòng</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bầm</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r>
            <a:b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b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Con đi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đánh</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giặc</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mười</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năm</a:t>
            </a:r>
            <a:b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b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Chưa bằng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khó</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nhọc</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đời</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bầm</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sáu</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mươi</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a:t>
            </a:r>
            <a:b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b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Con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ra</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tiền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tuyến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xa</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xôi</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r>
            <a:b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b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Yêu</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bầm</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yêu</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nước</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cả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đôi</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 mẹ </a:t>
            </a:r>
            <a:r>
              <a:rPr lang="en-US" sz="3200" i="1" dirty="0" err="1">
                <a:solidFill>
                  <a:srgbClr val="000000"/>
                </a:solidFill>
                <a:latin typeface="Arial" panose="020B0604020202020204" pitchFamily="34" charset="0"/>
                <a:ea typeface="Arial" panose="020B0604020202020204" pitchFamily="34" charset="0"/>
                <a:cs typeface="Arial" panose="020B0604020202020204" pitchFamily="34" charset="0"/>
              </a:rPr>
              <a:t>hiền</a:t>
            </a:r>
            <a:r>
              <a:rPr lang="en-US" sz="3200" i="1" dirty="0">
                <a:solidFill>
                  <a:srgbClr val="000000"/>
                </a:solidFill>
                <a:latin typeface="Arial" panose="020B0604020202020204" pitchFamily="34" charset="0"/>
                <a:ea typeface="Arial" panose="020B0604020202020204" pitchFamily="34" charset="0"/>
                <a:cs typeface="Arial" panose="020B0604020202020204" pitchFamily="34" charset="0"/>
              </a:rPr>
              <a:t>.</a:t>
            </a:r>
            <a:r>
              <a:rPr lang="en-US" i="1" dirty="0">
                <a:solidFill>
                  <a:srgbClr val="000000"/>
                </a:solidFill>
                <a:latin typeface="Times New Roman" panose="02020603050405020304" pitchFamily="18" charset="0"/>
                <a:ea typeface="Arial" panose="020B0604020202020204" pitchFamily="34" charset="0"/>
              </a:rPr>
              <a:t/>
            </a:r>
            <a:br>
              <a:rPr lang="en-US" i="1" dirty="0">
                <a:solidFill>
                  <a:srgbClr val="000000"/>
                </a:solidFill>
                <a:latin typeface="Times New Roman" panose="02020603050405020304" pitchFamily="18" charset="0"/>
                <a:ea typeface="Arial" panose="020B0604020202020204" pitchFamily="34" charset="0"/>
              </a:rPr>
            </a:br>
            <a:endParaRPr lang="en-US" dirty="0"/>
          </a:p>
        </p:txBody>
      </p:sp>
      <p:pic>
        <p:nvPicPr>
          <p:cNvPr id="8"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123876">
            <a:off x="16827066" y="7753927"/>
            <a:ext cx="1489785" cy="253678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23592" y="114300"/>
            <a:ext cx="2867567" cy="2075076"/>
          </a:xfrm>
          <a:prstGeom prst="rect">
            <a:avLst/>
          </a:prstGeom>
        </p:spPr>
      </p:pic>
    </p:spTree>
    <p:extLst>
      <p:ext uri="{BB962C8B-B14F-4D97-AF65-F5344CB8AC3E}">
        <p14:creationId xmlns:p14="http://schemas.microsoft.com/office/powerpoint/2010/main" val="22233729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p:cNvSpPr/>
          <p:nvPr/>
        </p:nvSpPr>
        <p:spPr>
          <a:xfrm>
            <a:off x="0" y="0"/>
            <a:ext cx="2057400" cy="10402962"/>
          </a:xfrm>
          <a:prstGeom prst="rect">
            <a:avLst/>
          </a:prstGeom>
          <a:solidFill>
            <a:srgbClr val="F9DCA8"/>
          </a:solidFill>
        </p:spPr>
      </p:sp>
      <p:grpSp>
        <p:nvGrpSpPr>
          <p:cNvPr id="9" name="Group 9"/>
          <p:cNvGrpSpPr>
            <a:grpSpLocks noChangeAspect="1"/>
          </p:cNvGrpSpPr>
          <p:nvPr/>
        </p:nvGrpSpPr>
        <p:grpSpPr>
          <a:xfrm rot="1812022">
            <a:off x="15755888" y="9671328"/>
            <a:ext cx="1512269" cy="641385"/>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sp>
        <p:nvSpPr>
          <p:cNvPr id="18" name="TextBox 17"/>
          <p:cNvSpPr txBox="1"/>
          <p:nvPr/>
        </p:nvSpPr>
        <p:spPr>
          <a:xfrm>
            <a:off x="6400800" y="439327"/>
            <a:ext cx="7696200" cy="830997"/>
          </a:xfrm>
          <a:prstGeom prst="rect">
            <a:avLst/>
          </a:prstGeom>
          <a:noFill/>
        </p:spPr>
        <p:txBody>
          <a:bodyPr wrap="square" rtlCol="0">
            <a:spAutoFit/>
          </a:bodyPr>
          <a:lstStyle/>
          <a:p>
            <a:r>
              <a:rPr lang="en-US" sz="4800" b="1" dirty="0" smtClean="0">
                <a:solidFill>
                  <a:schemeClr val="accent1">
                    <a:lumMod val="50000"/>
                  </a:schemeClr>
                </a:solidFill>
                <a:latin typeface="Arial" panose="020B0604020202020204" pitchFamily="34" charset="0"/>
                <a:cs typeface="Arial" panose="020B0604020202020204" pitchFamily="34" charset="0"/>
              </a:rPr>
              <a:t>BƯỚC 1: </a:t>
            </a:r>
            <a:r>
              <a:rPr lang="en-US" sz="4800" b="1" i="1" dirty="0" err="1" smtClean="0">
                <a:solidFill>
                  <a:schemeClr val="accent1">
                    <a:lumMod val="50000"/>
                  </a:schemeClr>
                </a:solidFill>
                <a:latin typeface="Arial" panose="020B0604020202020204" pitchFamily="34" charset="0"/>
                <a:cs typeface="Arial" panose="020B0604020202020204" pitchFamily="34" charset="0"/>
              </a:rPr>
              <a:t>Chuẩn</a:t>
            </a:r>
            <a:r>
              <a:rPr lang="en-US" sz="4800" b="1" i="1" dirty="0" smtClean="0">
                <a:solidFill>
                  <a:schemeClr val="accent1">
                    <a:lumMod val="50000"/>
                  </a:schemeClr>
                </a:solidFill>
                <a:latin typeface="Arial" panose="020B0604020202020204" pitchFamily="34" charset="0"/>
                <a:cs typeface="Arial" panose="020B0604020202020204" pitchFamily="34" charset="0"/>
              </a:rPr>
              <a:t> bị </a:t>
            </a:r>
            <a:r>
              <a:rPr lang="en-US" sz="4800" b="1" i="1" dirty="0" err="1" smtClean="0">
                <a:solidFill>
                  <a:schemeClr val="accent1">
                    <a:lumMod val="50000"/>
                  </a:schemeClr>
                </a:solidFill>
                <a:latin typeface="Arial" panose="020B0604020202020204" pitchFamily="34" charset="0"/>
                <a:cs typeface="Arial" panose="020B0604020202020204" pitchFamily="34" charset="0"/>
              </a:rPr>
              <a:t>đề</a:t>
            </a:r>
            <a:r>
              <a:rPr lang="en-US" sz="4800" b="1" i="1" dirty="0" smtClean="0">
                <a:solidFill>
                  <a:schemeClr val="accent1">
                    <a:lumMod val="50000"/>
                  </a:schemeClr>
                </a:solidFill>
                <a:latin typeface="Arial" panose="020B0604020202020204" pitchFamily="34" charset="0"/>
                <a:cs typeface="Arial" panose="020B0604020202020204" pitchFamily="34" charset="0"/>
              </a:rPr>
              <a:t> </a:t>
            </a:r>
            <a:r>
              <a:rPr lang="en-US" sz="4800" b="1" i="1" dirty="0" err="1" smtClean="0">
                <a:solidFill>
                  <a:schemeClr val="accent1">
                    <a:lumMod val="50000"/>
                  </a:schemeClr>
                </a:solidFill>
                <a:latin typeface="Arial" panose="020B0604020202020204" pitchFamily="34" charset="0"/>
                <a:cs typeface="Arial" panose="020B0604020202020204" pitchFamily="34" charset="0"/>
              </a:rPr>
              <a:t>tài</a:t>
            </a:r>
            <a:endParaRPr lang="en-US" sz="4800" b="1" i="1" dirty="0">
              <a:solidFill>
                <a:schemeClr val="accent1">
                  <a:lumMod val="50000"/>
                </a:schemeClr>
              </a:solidFill>
              <a:latin typeface="Arial" panose="020B0604020202020204" pitchFamily="34" charset="0"/>
              <a:cs typeface="Arial" panose="020B0604020202020204" pitchFamily="34" charset="0"/>
            </a:endParaRPr>
          </a:p>
        </p:txBody>
      </p:sp>
      <p:sp>
        <p:nvSpPr>
          <p:cNvPr id="19" name="Rectangle 18"/>
          <p:cNvSpPr/>
          <p:nvPr/>
        </p:nvSpPr>
        <p:spPr>
          <a:xfrm>
            <a:off x="2971800" y="1239048"/>
            <a:ext cx="15087600" cy="8817799"/>
          </a:xfrm>
          <a:prstGeom prst="rect">
            <a:avLst/>
          </a:prstGeom>
        </p:spPr>
        <p:txBody>
          <a:bodyPr wrap="square">
            <a:spAutoFit/>
          </a:bodyPr>
          <a:lstStyle/>
          <a:p>
            <a:pPr marL="800100" indent="-342900" algn="just">
              <a:lnSpc>
                <a:spcPct val="150000"/>
              </a:lnSpc>
              <a:spcBef>
                <a:spcPts val="600"/>
              </a:spcBef>
              <a:buAutoNum type="alphaLcParenR"/>
            </a:pPr>
            <a:r>
              <a:rPr lang="en-US" sz="4200" b="1" dirty="0" err="1">
                <a:solidFill>
                  <a:srgbClr val="FF0000"/>
                </a:solidFill>
                <a:latin typeface="Arial" panose="020B0604020202020204" pitchFamily="34" charset="0"/>
                <a:ea typeface="Calibri" pitchFamily="34" charset="0"/>
                <a:cs typeface="Arial" panose="020B0604020202020204" pitchFamily="34" charset="0"/>
              </a:rPr>
              <a:t>Xác</a:t>
            </a:r>
            <a:r>
              <a:rPr lang="en-US" sz="4200" b="1" dirty="0">
                <a:solidFill>
                  <a:srgbClr val="FF0000"/>
                </a:solidFill>
                <a:latin typeface="Arial" panose="020B0604020202020204" pitchFamily="34" charset="0"/>
                <a:ea typeface="Calibri" pitchFamily="34" charset="0"/>
                <a:cs typeface="Arial" panose="020B0604020202020204" pitchFamily="34" charset="0"/>
              </a:rPr>
              <a:t> định </a:t>
            </a:r>
            <a:r>
              <a:rPr lang="vi-VN" sz="4200" b="1" dirty="0">
                <a:solidFill>
                  <a:srgbClr val="FF0000"/>
                </a:solidFill>
                <a:latin typeface="Arial" panose="020B0604020202020204" pitchFamily="34" charset="0"/>
                <a:ea typeface="Calibri" pitchFamily="34" charset="0"/>
                <a:cs typeface="Arial" panose="020B0604020202020204" pitchFamily="34" charset="0"/>
              </a:rPr>
              <a:t>đề tài</a:t>
            </a:r>
            <a:r>
              <a:rPr lang="en-US" sz="4200" b="1" dirty="0">
                <a:solidFill>
                  <a:srgbClr val="FF0000"/>
                </a:solidFill>
                <a:latin typeface="Arial" panose="020B0604020202020204" pitchFamily="34" charset="0"/>
                <a:ea typeface="Calibri" pitchFamily="34" charset="0"/>
                <a:cs typeface="Arial" panose="020B0604020202020204" pitchFamily="34" charset="0"/>
              </a:rPr>
              <a:t>:</a:t>
            </a:r>
          </a:p>
          <a:p>
            <a:pPr>
              <a:lnSpc>
                <a:spcPct val="150000"/>
              </a:lnSpc>
            </a:pPr>
            <a:r>
              <a:rPr lang="vi-VN" sz="4200"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Yêu</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cầu</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đề</a:t>
            </a:r>
            <a:r>
              <a:rPr lang="en-US" sz="4200" b="1" dirty="0">
                <a:latin typeface="Arial" panose="020B0604020202020204" pitchFamily="34" charset="0"/>
                <a:cs typeface="Arial" panose="020B0604020202020204" pitchFamily="34" charset="0"/>
              </a:rPr>
              <a:t> bài: </a:t>
            </a:r>
            <a:r>
              <a:rPr lang="en-US" sz="4200" dirty="0" err="1">
                <a:latin typeface="Arial" panose="020B0604020202020204" pitchFamily="34" charset="0"/>
                <a:cs typeface="Arial" panose="020B0604020202020204" pitchFamily="34" charset="0"/>
              </a:rPr>
              <a:t>Viết</a:t>
            </a:r>
            <a:r>
              <a:rPr lang="en-US" sz="4200" dirty="0">
                <a:latin typeface="Arial" panose="020B0604020202020204" pitchFamily="34" charset="0"/>
                <a:cs typeface="Arial" panose="020B0604020202020204" pitchFamily="34" charset="0"/>
              </a:rPr>
              <a:t> về </a:t>
            </a:r>
            <a:r>
              <a:rPr lang="en-US" sz="4200" dirty="0" err="1">
                <a:latin typeface="Arial" panose="020B0604020202020204" pitchFamily="34" charset="0"/>
                <a:cs typeface="Arial" panose="020B0604020202020204" pitchFamily="34" charset="0"/>
              </a:rPr>
              <a:t>tình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cảm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thương</a:t>
            </a:r>
            <a:r>
              <a:rPr lang="en-US" sz="4200" dirty="0">
                <a:latin typeface="Arial" panose="020B0604020202020204" pitchFamily="34" charset="0"/>
                <a:cs typeface="Arial" panose="020B0604020202020204" pitchFamily="34" charset="0"/>
              </a:rPr>
              <a:t> mẹ </a:t>
            </a:r>
            <a:r>
              <a:rPr lang="en-US" sz="4200" dirty="0" err="1">
                <a:latin typeface="Arial" panose="020B0604020202020204" pitchFamily="34" charset="0"/>
                <a:cs typeface="Arial" panose="020B0604020202020204" pitchFamily="34" charset="0"/>
              </a:rPr>
              <a:t>sâu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nặng</a:t>
            </a:r>
            <a:r>
              <a:rPr lang="en-US" sz="4200" dirty="0">
                <a:latin typeface="Arial" panose="020B0604020202020204" pitchFamily="34" charset="0"/>
                <a:cs typeface="Arial" panose="020B0604020202020204" pitchFamily="34" charset="0"/>
              </a:rPr>
              <a:t> của </a:t>
            </a:r>
            <a:r>
              <a:rPr lang="en-US" sz="4200" dirty="0" err="1">
                <a:latin typeface="Arial" panose="020B0604020202020204" pitchFamily="34" charset="0"/>
                <a:cs typeface="Arial" panose="020B0604020202020204" pitchFamily="34" charset="0"/>
              </a:rPr>
              <a:t>anh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chiến</a:t>
            </a:r>
            <a:r>
              <a:rPr lang="en-US" sz="4200" dirty="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sĩ</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a:p>
            <a:pPr>
              <a:lnSpc>
                <a:spcPct val="150000"/>
              </a:lnSpc>
            </a:pPr>
            <a:r>
              <a:rPr lang="vi-VN" sz="4200" b="1" dirty="0">
                <a:latin typeface="Arial" panose="020B0604020202020204" pitchFamily="34" charset="0"/>
                <a:cs typeface="Arial" panose="020B0604020202020204" pitchFamily="34" charset="0"/>
              </a:rPr>
              <a:t>- </a:t>
            </a:r>
            <a:r>
              <a:rPr lang="en-US" sz="4200" b="1" dirty="0">
                <a:latin typeface="Arial" panose="020B0604020202020204" pitchFamily="34" charset="0"/>
                <a:cs typeface="Arial" panose="020B0604020202020204" pitchFamily="34" charset="0"/>
              </a:rPr>
              <a:t>Kiểu bài:</a:t>
            </a:r>
          </a:p>
          <a:p>
            <a:pPr lvl="1">
              <a:lnSpc>
                <a:spcPct val="150000"/>
              </a:lnSpc>
            </a:pPr>
            <a:r>
              <a:rPr lang="en-US" sz="4200" dirty="0">
                <a:latin typeface="Arial" panose="020B0604020202020204" pitchFamily="34" charset="0"/>
                <a:cs typeface="Arial" panose="020B0604020202020204" pitchFamily="34" charset="0"/>
              </a:rPr>
              <a:t> + </a:t>
            </a:r>
            <a:r>
              <a:rPr lang="en-US" sz="4200" dirty="0" err="1">
                <a:latin typeface="Arial" panose="020B0604020202020204" pitchFamily="34" charset="0"/>
                <a:cs typeface="Arial" panose="020B0604020202020204" pitchFamily="34" charset="0"/>
              </a:rPr>
              <a:t>Viết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đoạn</a:t>
            </a:r>
            <a:r>
              <a:rPr lang="en-US" sz="4200" dirty="0">
                <a:latin typeface="Arial" panose="020B0604020202020204" pitchFamily="34" charset="0"/>
                <a:cs typeface="Arial" panose="020B0604020202020204" pitchFamily="34" charset="0"/>
              </a:rPr>
              <a:t> văn </a:t>
            </a:r>
            <a:r>
              <a:rPr lang="en-US" sz="4200" dirty="0" err="1">
                <a:latin typeface="Arial" panose="020B0604020202020204" pitchFamily="34" charset="0"/>
                <a:cs typeface="Arial" panose="020B0604020202020204" pitchFamily="34" charset="0"/>
              </a:rPr>
              <a:t>cảm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nhận</a:t>
            </a:r>
            <a:r>
              <a:rPr lang="en-US" sz="4200" dirty="0">
                <a:latin typeface="Arial" panose="020B0604020202020204" pitchFamily="34" charset="0"/>
                <a:cs typeface="Arial" panose="020B0604020202020204" pitchFamily="34" charset="0"/>
              </a:rPr>
              <a:t> về bài </a:t>
            </a:r>
            <a:r>
              <a:rPr lang="en-US" sz="4200" dirty="0" err="1">
                <a:latin typeface="Arial" panose="020B0604020202020204" pitchFamily="34" charset="0"/>
                <a:cs typeface="Arial" panose="020B0604020202020204" pitchFamily="34" charset="0"/>
              </a:rPr>
              <a:t>thơ</a:t>
            </a:r>
            <a:r>
              <a:rPr lang="en-US" sz="4200" dirty="0">
                <a:latin typeface="Arial" panose="020B0604020202020204" pitchFamily="34" charset="0"/>
                <a:cs typeface="Arial" panose="020B0604020202020204" pitchFamily="34" charset="0"/>
              </a:rPr>
              <a:t>. </a:t>
            </a:r>
          </a:p>
          <a:p>
            <a:pPr lvl="1">
              <a:lnSpc>
                <a:spcPct val="150000"/>
              </a:lnSpc>
            </a:pPr>
            <a:r>
              <a:rPr lang="en-US" sz="4200" dirty="0">
                <a:latin typeface="Arial" panose="020B0604020202020204" pitchFamily="34" charset="0"/>
                <a:cs typeface="Arial" panose="020B0604020202020204" pitchFamily="34" charset="0"/>
              </a:rPr>
              <a:t> + </a:t>
            </a:r>
            <a:r>
              <a:rPr lang="en-US" sz="4200" dirty="0" err="1">
                <a:latin typeface="Arial" panose="020B0604020202020204" pitchFamily="34" charset="0"/>
                <a:cs typeface="Arial" panose="020B0604020202020204" pitchFamily="34" charset="0"/>
              </a:rPr>
              <a:t>Giới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viết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không</a:t>
            </a:r>
            <a:r>
              <a:rPr lang="en-US" sz="4200" dirty="0">
                <a:latin typeface="Arial" panose="020B0604020202020204" pitchFamily="34" charset="0"/>
                <a:cs typeface="Arial" panose="020B0604020202020204" pitchFamily="34" charset="0"/>
              </a:rPr>
              <a:t> quá 200 chữ (</a:t>
            </a:r>
            <a:r>
              <a:rPr lang="en-US" sz="4200" dirty="0" err="1">
                <a:latin typeface="Arial" panose="020B0604020202020204" pitchFamily="34" charset="0"/>
                <a:cs typeface="Arial" panose="020B0604020202020204" pitchFamily="34" charset="0"/>
              </a:rPr>
              <a:t>khoảng</a:t>
            </a:r>
            <a:r>
              <a:rPr lang="en-US" sz="4200" dirty="0">
                <a:latin typeface="Arial" panose="020B0604020202020204" pitchFamily="34" charset="0"/>
                <a:cs typeface="Arial" panose="020B0604020202020204" pitchFamily="34" charset="0"/>
              </a:rPr>
              <a:t> 20 câu).</a:t>
            </a:r>
          </a:p>
          <a:p>
            <a:pPr>
              <a:lnSpc>
                <a:spcPct val="150000"/>
              </a:lnSpc>
            </a:pPr>
            <a:r>
              <a:rPr lang="en-US" sz="4200" b="1" dirty="0">
                <a:solidFill>
                  <a:srgbClr val="FF0000"/>
                </a:solidFill>
                <a:latin typeface="Arial" panose="020B0604020202020204" pitchFamily="34" charset="0"/>
                <a:cs typeface="Arial" panose="020B0604020202020204" pitchFamily="34" charset="0"/>
              </a:rPr>
              <a:t>       b)   Thu </a:t>
            </a:r>
            <a:r>
              <a:rPr lang="en-US" sz="4200" b="1" dirty="0" err="1">
                <a:solidFill>
                  <a:srgbClr val="FF0000"/>
                </a:solidFill>
                <a:latin typeface="Arial" panose="020B0604020202020204" pitchFamily="34" charset="0"/>
                <a:cs typeface="Arial" panose="020B0604020202020204" pitchFamily="34" charset="0"/>
              </a:rPr>
              <a:t>thập</a:t>
            </a:r>
            <a:r>
              <a:rPr lang="en-US" sz="4200" b="1" dirty="0">
                <a:solidFill>
                  <a:srgbClr val="FF0000"/>
                </a:solidFill>
                <a:latin typeface="Arial" panose="020B0604020202020204" pitchFamily="34" charset="0"/>
                <a:cs typeface="Arial" panose="020B0604020202020204" pitchFamily="34" charset="0"/>
              </a:rPr>
              <a:t> tư </a:t>
            </a:r>
            <a:r>
              <a:rPr lang="en-US" sz="4200" b="1" dirty="0" err="1">
                <a:solidFill>
                  <a:srgbClr val="FF0000"/>
                </a:solidFill>
                <a:latin typeface="Arial" panose="020B0604020202020204" pitchFamily="34" charset="0"/>
                <a:cs typeface="Arial" panose="020B0604020202020204" pitchFamily="34" charset="0"/>
              </a:rPr>
              <a:t>liệu</a:t>
            </a:r>
            <a:r>
              <a:rPr lang="en-US" sz="4200" b="1" dirty="0">
                <a:solidFill>
                  <a:srgbClr val="FF0000"/>
                </a:solidFill>
                <a:latin typeface="Arial" panose="020B0604020202020204" pitchFamily="34" charset="0"/>
                <a:cs typeface="Arial" panose="020B0604020202020204" pitchFamily="34" charset="0"/>
              </a:rPr>
              <a:t>:</a:t>
            </a:r>
            <a:endParaRPr lang="en-US" sz="4200" dirty="0">
              <a:solidFill>
                <a:srgbClr val="FF0000"/>
              </a:solidFill>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a:t>
            </a:r>
            <a:r>
              <a:rPr lang="en-US" sz="4200" b="1" dirty="0" smtClean="0">
                <a:latin typeface="Arial" panose="020B0604020202020204" pitchFamily="34" charset="0"/>
                <a:cs typeface="Arial" panose="020B0604020202020204" pitchFamily="34" charset="0"/>
              </a:rPr>
              <a:t>Các </a:t>
            </a:r>
            <a:r>
              <a:rPr lang="en-US" sz="4200" b="1" dirty="0" err="1">
                <a:latin typeface="Arial" panose="020B0604020202020204" pitchFamily="34" charset="0"/>
                <a:cs typeface="Arial" panose="020B0604020202020204" pitchFamily="34" charset="0"/>
              </a:rPr>
              <a:t>thông</a:t>
            </a:r>
            <a:r>
              <a:rPr lang="en-US" sz="4200" b="1" dirty="0">
                <a:latin typeface="Arial" panose="020B0604020202020204" pitchFamily="34" charset="0"/>
                <a:cs typeface="Arial" panose="020B0604020202020204" pitchFamily="34" charset="0"/>
              </a:rPr>
              <a:t> tin cần </a:t>
            </a:r>
            <a:r>
              <a:rPr lang="en-US" sz="4200" b="1" dirty="0" err="1">
                <a:latin typeface="Arial" panose="020B0604020202020204" pitchFamily="34" charset="0"/>
                <a:cs typeface="Arial" panose="020B0604020202020204" pitchFamily="34" charset="0"/>
              </a:rPr>
              <a:t>hướng</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tới</a:t>
            </a:r>
            <a:r>
              <a:rPr lang="en-US" sz="4200" b="1"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tình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cảm</a:t>
            </a:r>
            <a:r>
              <a:rPr lang="en-US" sz="4200" dirty="0">
                <a:latin typeface="Arial" panose="020B0604020202020204" pitchFamily="34" charset="0"/>
                <a:cs typeface="Arial" panose="020B0604020202020204" pitchFamily="34" charset="0"/>
              </a:rPr>
              <a:t> mẹ con </a:t>
            </a:r>
            <a:r>
              <a:rPr lang="en-US" sz="4200" dirty="0" err="1">
                <a:latin typeface="Arial" panose="020B0604020202020204" pitchFamily="34" charset="0"/>
                <a:cs typeface="Arial" panose="020B0604020202020204" pitchFamily="34" charset="0"/>
              </a:rPr>
              <a:t>thắm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thiết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sâu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nặng</a:t>
            </a:r>
            <a:r>
              <a:rPr lang="en-US" sz="4200" dirty="0">
                <a:latin typeface="Arial" panose="020B0604020202020204" pitchFamily="34" charset="0"/>
                <a:cs typeface="Arial" panose="020B0604020202020204" pitchFamily="34" charset="0"/>
              </a:rPr>
              <a:t> trong bài </a:t>
            </a:r>
            <a:r>
              <a:rPr lang="en-US" sz="4200" dirty="0" err="1" smtClean="0">
                <a:latin typeface="Arial" panose="020B0604020202020204" pitchFamily="34" charset="0"/>
                <a:cs typeface="Arial" panose="020B0604020202020204" pitchFamily="34" charset="0"/>
              </a:rPr>
              <a:t>thơ</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28600" y="5040573"/>
            <a:ext cx="3429000" cy="52464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19" dur="500"/>
                                        <p:tgtEl>
                                          <p:spTgt spid="19">
                                            <p:txEl>
                                              <p:pRg st="1" end="1"/>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22" dur="500"/>
                                        <p:tgtEl>
                                          <p:spTgt spid="19">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Effect transition="in" filter="randombar(horizontal)">
                                      <p:cBhvr>
                                        <p:cTn id="25" dur="500"/>
                                        <p:tgtEl>
                                          <p:spTgt spid="19">
                                            <p:txEl>
                                              <p:pRg st="3" end="3"/>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19">
                                            <p:txEl>
                                              <p:pRg st="4" end="4"/>
                                            </p:txEl>
                                          </p:spTgt>
                                        </p:tgtEl>
                                        <p:attrNameLst>
                                          <p:attrName>style.visibility</p:attrName>
                                        </p:attrNameLst>
                                      </p:cBhvr>
                                      <p:to>
                                        <p:strVal val="visible"/>
                                      </p:to>
                                    </p:set>
                                    <p:animEffect transition="in" filter="randombar(horizontal)">
                                      <p:cBhvr>
                                        <p:cTn id="28" dur="500"/>
                                        <p:tgtEl>
                                          <p:spTgt spid="1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9">
                                            <p:txEl>
                                              <p:pRg st="5" end="5"/>
                                            </p:txEl>
                                          </p:spTgt>
                                        </p:tgtEl>
                                        <p:attrNameLst>
                                          <p:attrName>style.visibility</p:attrName>
                                        </p:attrNameLst>
                                      </p:cBhvr>
                                      <p:to>
                                        <p:strVal val="visible"/>
                                      </p:to>
                                    </p:set>
                                    <p:anim calcmode="lin" valueType="num">
                                      <p:cBhvr additive="base">
                                        <p:cTn id="33"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9">
                                            <p:txEl>
                                              <p:pRg st="6" end="6"/>
                                            </p:txEl>
                                          </p:spTgt>
                                        </p:tgtEl>
                                        <p:attrNameLst>
                                          <p:attrName>style.visibility</p:attrName>
                                        </p:attrNameLst>
                                      </p:cBhvr>
                                      <p:to>
                                        <p:strVal val="visible"/>
                                      </p:to>
                                    </p:set>
                                    <p:animEffect transition="in" filter="randombar(horizontal)">
                                      <p:cBhvr>
                                        <p:cTn id="39"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p:cNvSpPr/>
          <p:nvPr/>
        </p:nvSpPr>
        <p:spPr>
          <a:xfrm>
            <a:off x="0" y="0"/>
            <a:ext cx="2057400" cy="10402962"/>
          </a:xfrm>
          <a:prstGeom prst="rect">
            <a:avLst/>
          </a:prstGeom>
          <a:solidFill>
            <a:srgbClr val="F9DCA8"/>
          </a:solidFill>
        </p:spPr>
      </p:sp>
      <p:grpSp>
        <p:nvGrpSpPr>
          <p:cNvPr id="9" name="Group 9"/>
          <p:cNvGrpSpPr>
            <a:grpSpLocks noChangeAspect="1"/>
          </p:cNvGrpSpPr>
          <p:nvPr/>
        </p:nvGrpSpPr>
        <p:grpSpPr>
          <a:xfrm rot="1812022">
            <a:off x="15755888" y="9671328"/>
            <a:ext cx="1512269" cy="641385"/>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sp>
        <p:nvSpPr>
          <p:cNvPr id="18" name="TextBox 17"/>
          <p:cNvSpPr txBox="1"/>
          <p:nvPr/>
        </p:nvSpPr>
        <p:spPr>
          <a:xfrm>
            <a:off x="6400800" y="439327"/>
            <a:ext cx="7696200" cy="830997"/>
          </a:xfrm>
          <a:prstGeom prst="rect">
            <a:avLst/>
          </a:prstGeom>
          <a:noFill/>
        </p:spPr>
        <p:txBody>
          <a:bodyPr wrap="square" rtlCol="0">
            <a:spAutoFit/>
          </a:bodyPr>
          <a:lstStyle/>
          <a:p>
            <a:r>
              <a:rPr lang="en-US" sz="4800" b="1" dirty="0" smtClean="0">
                <a:solidFill>
                  <a:schemeClr val="accent1">
                    <a:lumMod val="50000"/>
                  </a:schemeClr>
                </a:solidFill>
                <a:latin typeface="Arial" panose="020B0604020202020204" pitchFamily="34" charset="0"/>
                <a:cs typeface="Arial" panose="020B0604020202020204" pitchFamily="34" charset="0"/>
              </a:rPr>
              <a:t>BƯỚC 2: </a:t>
            </a:r>
            <a:r>
              <a:rPr lang="en-US" sz="4800" b="1" i="1" dirty="0" err="1" smtClean="0">
                <a:solidFill>
                  <a:schemeClr val="accent1">
                    <a:lumMod val="50000"/>
                  </a:schemeClr>
                </a:solidFill>
                <a:latin typeface="Arial" panose="020B0604020202020204" pitchFamily="34" charset="0"/>
                <a:cs typeface="Arial" panose="020B0604020202020204" pitchFamily="34" charset="0"/>
              </a:rPr>
              <a:t>Tìm</a:t>
            </a:r>
            <a:r>
              <a:rPr lang="en-US" sz="4800" b="1" i="1" dirty="0" smtClean="0">
                <a:solidFill>
                  <a:schemeClr val="accent1">
                    <a:lumMod val="50000"/>
                  </a:schemeClr>
                </a:solidFill>
                <a:latin typeface="Arial" panose="020B0604020202020204" pitchFamily="34" charset="0"/>
                <a:cs typeface="Arial" panose="020B0604020202020204" pitchFamily="34" charset="0"/>
              </a:rPr>
              <a:t> ý, </a:t>
            </a:r>
            <a:r>
              <a:rPr lang="en-US" sz="4800" b="1" i="1" dirty="0" err="1" smtClean="0">
                <a:solidFill>
                  <a:schemeClr val="accent1">
                    <a:lumMod val="50000"/>
                  </a:schemeClr>
                </a:solidFill>
                <a:latin typeface="Arial" panose="020B0604020202020204" pitchFamily="34" charset="0"/>
                <a:cs typeface="Arial" panose="020B0604020202020204" pitchFamily="34" charset="0"/>
              </a:rPr>
              <a:t>lập</a:t>
            </a:r>
            <a:r>
              <a:rPr lang="en-US" sz="4800" b="1" i="1" dirty="0" smtClean="0">
                <a:solidFill>
                  <a:schemeClr val="accent1">
                    <a:lumMod val="50000"/>
                  </a:schemeClr>
                </a:solidFill>
                <a:latin typeface="Arial" panose="020B0604020202020204" pitchFamily="34" charset="0"/>
                <a:cs typeface="Arial" panose="020B0604020202020204" pitchFamily="34" charset="0"/>
              </a:rPr>
              <a:t> </a:t>
            </a:r>
            <a:r>
              <a:rPr lang="en-US" sz="4800" b="1" i="1" dirty="0" err="1" smtClean="0">
                <a:solidFill>
                  <a:schemeClr val="accent1">
                    <a:lumMod val="50000"/>
                  </a:schemeClr>
                </a:solidFill>
                <a:latin typeface="Arial" panose="020B0604020202020204" pitchFamily="34" charset="0"/>
                <a:cs typeface="Arial" panose="020B0604020202020204" pitchFamily="34" charset="0"/>
              </a:rPr>
              <a:t>dàn</a:t>
            </a:r>
            <a:r>
              <a:rPr lang="en-US" sz="4800" b="1" i="1" dirty="0" smtClean="0">
                <a:solidFill>
                  <a:schemeClr val="accent1">
                    <a:lumMod val="50000"/>
                  </a:schemeClr>
                </a:solidFill>
                <a:latin typeface="Arial" panose="020B0604020202020204" pitchFamily="34" charset="0"/>
                <a:cs typeface="Arial" panose="020B0604020202020204" pitchFamily="34" charset="0"/>
              </a:rPr>
              <a:t> ý</a:t>
            </a:r>
            <a:endParaRPr lang="en-US" sz="4800" b="1" i="1" dirty="0">
              <a:solidFill>
                <a:schemeClr val="accent1">
                  <a:lumMod val="50000"/>
                </a:schemeClr>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28600" y="5040573"/>
            <a:ext cx="3429000" cy="5246427"/>
          </a:xfrm>
          <a:prstGeom prst="rect">
            <a:avLst/>
          </a:prstGeom>
        </p:spPr>
      </p:pic>
      <p:sp>
        <p:nvSpPr>
          <p:cNvPr id="2" name="TextBox 1"/>
          <p:cNvSpPr txBox="1"/>
          <p:nvPr/>
        </p:nvSpPr>
        <p:spPr>
          <a:xfrm>
            <a:off x="5410200" y="1790700"/>
            <a:ext cx="9677400" cy="738664"/>
          </a:xfrm>
          <a:prstGeom prst="rect">
            <a:avLst/>
          </a:prstGeom>
          <a:noFill/>
        </p:spPr>
        <p:txBody>
          <a:bodyPr wrap="square" rtlCol="0">
            <a:spAutoFit/>
          </a:bodyPr>
          <a:lstStyle/>
          <a:p>
            <a:r>
              <a:rPr lang="en-US" sz="4200" b="1" dirty="0" smtClean="0">
                <a:solidFill>
                  <a:srgbClr val="FF0000"/>
                </a:solidFill>
                <a:latin typeface="Arial" panose="020B0604020202020204" pitchFamily="34" charset="0"/>
                <a:cs typeface="Arial" panose="020B0604020202020204" pitchFamily="34" charset="0"/>
              </a:rPr>
              <a:t>HOÀN THÀNH PHIẾU HỌC TẬP SỐ 2</a:t>
            </a:r>
            <a:endParaRPr lang="en-US" sz="4200" b="1" dirty="0">
              <a:solidFill>
                <a:srgbClr val="FF000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61862736"/>
              </p:ext>
            </p:extLst>
          </p:nvPr>
        </p:nvGraphicFramePr>
        <p:xfrm>
          <a:off x="4152900" y="3015086"/>
          <a:ext cx="12192000" cy="6197600"/>
        </p:xfrm>
        <a:graphic>
          <a:graphicData uri="http://schemas.openxmlformats.org/drawingml/2006/table">
            <a:tbl>
              <a:tblPr firstRow="1" bandRow="1">
                <a:tableStyleId>{5940675A-B579-460E-94D1-54222C63F5DA}</a:tableStyleId>
              </a:tblPr>
              <a:tblGrid>
                <a:gridCol w="5219700">
                  <a:extLst>
                    <a:ext uri="{9D8B030D-6E8A-4147-A177-3AD203B41FA5}">
                      <a16:colId xmlns:a16="http://schemas.microsoft.com/office/drawing/2014/main" xmlns="" val="2319431747"/>
                    </a:ext>
                  </a:extLst>
                </a:gridCol>
                <a:gridCol w="6972300">
                  <a:extLst>
                    <a:ext uri="{9D8B030D-6E8A-4147-A177-3AD203B41FA5}">
                      <a16:colId xmlns:a16="http://schemas.microsoft.com/office/drawing/2014/main" xmlns="" val="1605796546"/>
                    </a:ext>
                  </a:extLst>
                </a:gridCol>
              </a:tblGrid>
              <a:tr h="1549400">
                <a:tc>
                  <a:txBody>
                    <a:bodyPr/>
                    <a:lstStyle/>
                    <a:p>
                      <a:pPr algn="ctr">
                        <a:lnSpc>
                          <a:spcPct val="150000"/>
                        </a:lnSpc>
                      </a:pPr>
                      <a:r>
                        <a:rPr lang="en-US" sz="3200" b="1" dirty="0" smtClean="0">
                          <a:latin typeface="Arial" panose="020B0604020202020204" pitchFamily="34" charset="0"/>
                          <a:cs typeface="Arial" panose="020B0604020202020204" pitchFamily="34" charset="0"/>
                        </a:rPr>
                        <a:t>ĐẶC</a:t>
                      </a:r>
                      <a:r>
                        <a:rPr lang="en-US" sz="3200" b="1" baseline="0" dirty="0" smtClean="0">
                          <a:latin typeface="Arial" panose="020B0604020202020204" pitchFamily="34" charset="0"/>
                          <a:cs typeface="Arial" panose="020B0604020202020204" pitchFamily="34" charset="0"/>
                        </a:rPr>
                        <a:t> ĐIỂM NỔI BẬT</a:t>
                      </a:r>
                      <a:endParaRPr lang="en-US" sz="3200" b="1" dirty="0">
                        <a:latin typeface="Arial" panose="020B0604020202020204" pitchFamily="34" charset="0"/>
                        <a:cs typeface="Arial" panose="020B0604020202020204" pitchFamily="34" charset="0"/>
                      </a:endParaRPr>
                    </a:p>
                  </a:txBody>
                  <a:tcPr anchor="ctr">
                    <a:solidFill>
                      <a:schemeClr val="accent3">
                        <a:lumMod val="40000"/>
                        <a:lumOff val="60000"/>
                      </a:schemeClr>
                    </a:solidFill>
                  </a:tcPr>
                </a:tc>
                <a:tc>
                  <a:txBody>
                    <a:bodyPr/>
                    <a:lstStyle/>
                    <a:p>
                      <a:pPr algn="ctr">
                        <a:lnSpc>
                          <a:spcPct val="150000"/>
                        </a:lnSpc>
                      </a:pPr>
                      <a:r>
                        <a:rPr lang="en-US" sz="3200" b="1" dirty="0" smtClean="0">
                          <a:latin typeface="Arial" panose="020B0604020202020204" pitchFamily="34" charset="0"/>
                          <a:cs typeface="Arial" panose="020B0604020202020204" pitchFamily="34" charset="0"/>
                        </a:rPr>
                        <a:t>THỂ</a:t>
                      </a:r>
                      <a:r>
                        <a:rPr lang="en-US" sz="3200" b="1" baseline="0" dirty="0" smtClean="0">
                          <a:latin typeface="Arial" panose="020B0604020202020204" pitchFamily="34" charset="0"/>
                          <a:cs typeface="Arial" panose="020B0604020202020204" pitchFamily="34" charset="0"/>
                        </a:rPr>
                        <a:t> HIỆN TRONG BÀI THƠ</a:t>
                      </a:r>
                      <a:endParaRPr lang="en-US" sz="3200" b="1" dirty="0">
                        <a:latin typeface="Arial" panose="020B0604020202020204" pitchFamily="34" charset="0"/>
                        <a:cs typeface="Arial" panose="020B0604020202020204" pitchFamily="34" charset="0"/>
                      </a:endParaRPr>
                    </a:p>
                  </a:txBody>
                  <a:tcPr anchor="ctr">
                    <a:solidFill>
                      <a:schemeClr val="accent3">
                        <a:lumMod val="40000"/>
                        <a:lumOff val="60000"/>
                      </a:schemeClr>
                    </a:solidFill>
                  </a:tcPr>
                </a:tc>
                <a:extLst>
                  <a:ext uri="{0D108BD9-81ED-4DB2-BD59-A6C34878D82A}">
                    <a16:rowId xmlns:a16="http://schemas.microsoft.com/office/drawing/2014/main" xmlns="" val="3929568954"/>
                  </a:ext>
                </a:extLst>
              </a:tr>
              <a:tr h="1549400">
                <a:tc>
                  <a:txBody>
                    <a:bodyPr/>
                    <a:lstStyle/>
                    <a:p>
                      <a:pPr algn="just"/>
                      <a:r>
                        <a:rPr lang="en-US" sz="3200" dirty="0" err="1" smtClean="0">
                          <a:latin typeface="Arial" panose="020B0604020202020204" pitchFamily="34" charset="0"/>
                          <a:cs typeface="Arial" panose="020B0604020202020204" pitchFamily="34" charset="0"/>
                        </a:rPr>
                        <a:t>Mạch</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cảm</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xúc</a:t>
                      </a:r>
                      <a:r>
                        <a:rPr lang="en-US" sz="3200" baseline="0" dirty="0" smtClean="0">
                          <a:latin typeface="Arial" panose="020B0604020202020204" pitchFamily="34" charset="0"/>
                          <a:cs typeface="Arial" panose="020B0604020202020204" pitchFamily="34" charset="0"/>
                        </a:rPr>
                        <a:t> của toàn bài</a:t>
                      </a:r>
                      <a:endParaRPr lang="en-US" sz="3200" dirty="0">
                        <a:latin typeface="Arial" panose="020B0604020202020204" pitchFamily="34" charset="0"/>
                        <a:cs typeface="Arial" panose="020B0604020202020204" pitchFamily="34" charset="0"/>
                      </a:endParaRPr>
                    </a:p>
                  </a:txBody>
                  <a:tcPr anchor="ctr"/>
                </a:tc>
                <a:tc>
                  <a:txBody>
                    <a:bodyPr/>
                    <a:lstStyle/>
                    <a:p>
                      <a:endParaRPr lang="en-US" dirty="0"/>
                    </a:p>
                  </a:txBody>
                  <a:tcPr/>
                </a:tc>
                <a:extLst>
                  <a:ext uri="{0D108BD9-81ED-4DB2-BD59-A6C34878D82A}">
                    <a16:rowId xmlns:a16="http://schemas.microsoft.com/office/drawing/2014/main" xmlns="" val="2624966140"/>
                  </a:ext>
                </a:extLst>
              </a:tr>
              <a:tr h="1549400">
                <a:tc>
                  <a:txBody>
                    <a:bodyPr/>
                    <a:lstStyle/>
                    <a:p>
                      <a:pPr algn="just"/>
                      <a:r>
                        <a:rPr lang="en-US" sz="3200" dirty="0" smtClean="0">
                          <a:latin typeface="Arial" panose="020B0604020202020204" pitchFamily="34" charset="0"/>
                          <a:cs typeface="Arial" panose="020B0604020202020204" pitchFamily="34" charset="0"/>
                        </a:rPr>
                        <a:t>Từ</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ngữ</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hình</a:t>
                      </a:r>
                      <a:r>
                        <a:rPr lang="en-US" sz="3200" baseline="0" dirty="0" smtClean="0">
                          <a:latin typeface="Arial" panose="020B0604020202020204" pitchFamily="34" charset="0"/>
                          <a:cs typeface="Arial" panose="020B0604020202020204" pitchFamily="34" charset="0"/>
                        </a:rPr>
                        <a:t> ảnh </a:t>
                      </a:r>
                      <a:r>
                        <a:rPr lang="en-US" sz="3200" baseline="0" dirty="0" err="1" smtClean="0">
                          <a:latin typeface="Arial" panose="020B0604020202020204" pitchFamily="34" charset="0"/>
                          <a:cs typeface="Arial" panose="020B0604020202020204" pitchFamily="34" charset="0"/>
                        </a:rPr>
                        <a:t>độc</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đáo</a:t>
                      </a:r>
                      <a:endParaRPr lang="en-US" sz="3200" dirty="0">
                        <a:latin typeface="Arial" panose="020B0604020202020204" pitchFamily="34" charset="0"/>
                        <a:cs typeface="Arial" panose="020B0604020202020204" pitchFamily="34" charset="0"/>
                      </a:endParaRPr>
                    </a:p>
                  </a:txBody>
                  <a:tcPr anchor="ctr"/>
                </a:tc>
                <a:tc>
                  <a:txBody>
                    <a:bodyPr/>
                    <a:lstStyle/>
                    <a:p>
                      <a:endParaRPr lang="en-US"/>
                    </a:p>
                  </a:txBody>
                  <a:tcPr/>
                </a:tc>
                <a:extLst>
                  <a:ext uri="{0D108BD9-81ED-4DB2-BD59-A6C34878D82A}">
                    <a16:rowId xmlns:a16="http://schemas.microsoft.com/office/drawing/2014/main" xmlns="" val="2027721126"/>
                  </a:ext>
                </a:extLst>
              </a:tr>
              <a:tr h="1549400">
                <a:tc>
                  <a:txBody>
                    <a:bodyPr/>
                    <a:lstStyle/>
                    <a:p>
                      <a:pPr algn="just"/>
                      <a:r>
                        <a:rPr lang="en-US" sz="3200" dirty="0" smtClean="0">
                          <a:latin typeface="Arial" panose="020B0604020202020204" pitchFamily="34" charset="0"/>
                          <a:cs typeface="Arial" panose="020B0604020202020204" pitchFamily="34" charset="0"/>
                        </a:rPr>
                        <a:t>Bài</a:t>
                      </a:r>
                      <a:r>
                        <a:rPr lang="en-US" sz="3200" baseline="0" dirty="0" smtClean="0">
                          <a:latin typeface="Arial" panose="020B0604020202020204" pitchFamily="34" charset="0"/>
                          <a:cs typeface="Arial" panose="020B0604020202020204" pitchFamily="34" charset="0"/>
                        </a:rPr>
                        <a:t> học </a:t>
                      </a:r>
                      <a:r>
                        <a:rPr lang="en-US" sz="3200" baseline="0" dirty="0" err="1" smtClean="0">
                          <a:latin typeface="Arial" panose="020B0604020202020204" pitchFamily="34" charset="0"/>
                          <a:cs typeface="Arial" panose="020B0604020202020204" pitchFamily="34" charset="0"/>
                        </a:rPr>
                        <a:t>nhận</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thức</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dành</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cho</a:t>
                      </a:r>
                      <a:r>
                        <a:rPr lang="en-US" sz="3200" baseline="0" dirty="0" smtClean="0">
                          <a:latin typeface="Arial" panose="020B0604020202020204" pitchFamily="34" charset="0"/>
                          <a:cs typeface="Arial" panose="020B0604020202020204" pitchFamily="34" charset="0"/>
                        </a:rPr>
                        <a:t> bản </a:t>
                      </a:r>
                      <a:r>
                        <a:rPr lang="en-US" sz="3200" baseline="0" dirty="0" err="1" smtClean="0">
                          <a:latin typeface="Arial" panose="020B0604020202020204" pitchFamily="34" charset="0"/>
                          <a:cs typeface="Arial" panose="020B0604020202020204" pitchFamily="34" charset="0"/>
                        </a:rPr>
                        <a:t>thân</a:t>
                      </a:r>
                      <a:endParaRPr lang="en-US" sz="3200" dirty="0">
                        <a:latin typeface="Arial" panose="020B0604020202020204" pitchFamily="34" charset="0"/>
                        <a:cs typeface="Arial" panose="020B0604020202020204" pitchFamily="34" charset="0"/>
                      </a:endParaRPr>
                    </a:p>
                  </a:txBody>
                  <a:tcPr anchor="ctr"/>
                </a:tc>
                <a:tc>
                  <a:txBody>
                    <a:bodyPr/>
                    <a:lstStyle/>
                    <a:p>
                      <a:endParaRPr lang="en-US" dirty="0"/>
                    </a:p>
                  </a:txBody>
                  <a:tcPr/>
                </a:tc>
                <a:extLst>
                  <a:ext uri="{0D108BD9-81ED-4DB2-BD59-A6C34878D82A}">
                    <a16:rowId xmlns:a16="http://schemas.microsoft.com/office/drawing/2014/main" xmlns="" val="2710297347"/>
                  </a:ext>
                </a:extLst>
              </a:tr>
            </a:tbl>
          </a:graphicData>
        </a:graphic>
      </p:graphicFrame>
    </p:spTree>
    <p:extLst>
      <p:ext uri="{BB962C8B-B14F-4D97-AF65-F5344CB8AC3E}">
        <p14:creationId xmlns:p14="http://schemas.microsoft.com/office/powerpoint/2010/main" val="471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p:cNvSpPr/>
          <p:nvPr/>
        </p:nvSpPr>
        <p:spPr>
          <a:xfrm>
            <a:off x="0" y="0"/>
            <a:ext cx="2057400" cy="10402962"/>
          </a:xfrm>
          <a:prstGeom prst="rect">
            <a:avLst/>
          </a:prstGeom>
          <a:solidFill>
            <a:srgbClr val="F9DCA8"/>
          </a:solidFill>
        </p:spPr>
      </p:sp>
      <p:grpSp>
        <p:nvGrpSpPr>
          <p:cNvPr id="9" name="Group 9"/>
          <p:cNvGrpSpPr>
            <a:grpSpLocks noChangeAspect="1"/>
          </p:cNvGrpSpPr>
          <p:nvPr/>
        </p:nvGrpSpPr>
        <p:grpSpPr>
          <a:xfrm rot="1812022">
            <a:off x="15755888" y="9671328"/>
            <a:ext cx="1512269" cy="641385"/>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sp>
        <p:nvSpPr>
          <p:cNvPr id="18" name="TextBox 17"/>
          <p:cNvSpPr txBox="1"/>
          <p:nvPr/>
        </p:nvSpPr>
        <p:spPr>
          <a:xfrm>
            <a:off x="6400799" y="862607"/>
            <a:ext cx="7696200" cy="830997"/>
          </a:xfrm>
          <a:prstGeom prst="rect">
            <a:avLst/>
          </a:prstGeom>
          <a:noFill/>
        </p:spPr>
        <p:txBody>
          <a:bodyPr wrap="square" rtlCol="0">
            <a:spAutoFit/>
          </a:bodyPr>
          <a:lstStyle/>
          <a:p>
            <a:r>
              <a:rPr lang="en-US" sz="4800" b="1" dirty="0" smtClean="0">
                <a:solidFill>
                  <a:schemeClr val="accent1">
                    <a:lumMod val="50000"/>
                  </a:schemeClr>
                </a:solidFill>
                <a:latin typeface="Arial" panose="020B0604020202020204" pitchFamily="34" charset="0"/>
                <a:cs typeface="Arial" panose="020B0604020202020204" pitchFamily="34" charset="0"/>
              </a:rPr>
              <a:t>BƯỚC 2: </a:t>
            </a:r>
            <a:r>
              <a:rPr lang="en-US" sz="4800" b="1" i="1" dirty="0" err="1" smtClean="0">
                <a:solidFill>
                  <a:schemeClr val="accent1">
                    <a:lumMod val="50000"/>
                  </a:schemeClr>
                </a:solidFill>
                <a:latin typeface="Arial" panose="020B0604020202020204" pitchFamily="34" charset="0"/>
                <a:cs typeface="Arial" panose="020B0604020202020204" pitchFamily="34" charset="0"/>
              </a:rPr>
              <a:t>Tìm</a:t>
            </a:r>
            <a:r>
              <a:rPr lang="en-US" sz="4800" b="1" i="1" dirty="0" smtClean="0">
                <a:solidFill>
                  <a:schemeClr val="accent1">
                    <a:lumMod val="50000"/>
                  </a:schemeClr>
                </a:solidFill>
                <a:latin typeface="Arial" panose="020B0604020202020204" pitchFamily="34" charset="0"/>
                <a:cs typeface="Arial" panose="020B0604020202020204" pitchFamily="34" charset="0"/>
              </a:rPr>
              <a:t> ý, </a:t>
            </a:r>
            <a:r>
              <a:rPr lang="en-US" sz="4800" b="1" i="1" dirty="0" err="1" smtClean="0">
                <a:solidFill>
                  <a:schemeClr val="accent1">
                    <a:lumMod val="50000"/>
                  </a:schemeClr>
                </a:solidFill>
                <a:latin typeface="Arial" panose="020B0604020202020204" pitchFamily="34" charset="0"/>
                <a:cs typeface="Arial" panose="020B0604020202020204" pitchFamily="34" charset="0"/>
              </a:rPr>
              <a:t>lập</a:t>
            </a:r>
            <a:r>
              <a:rPr lang="en-US" sz="4800" b="1" i="1" dirty="0" smtClean="0">
                <a:solidFill>
                  <a:schemeClr val="accent1">
                    <a:lumMod val="50000"/>
                  </a:schemeClr>
                </a:solidFill>
                <a:latin typeface="Arial" panose="020B0604020202020204" pitchFamily="34" charset="0"/>
                <a:cs typeface="Arial" panose="020B0604020202020204" pitchFamily="34" charset="0"/>
              </a:rPr>
              <a:t> </a:t>
            </a:r>
            <a:r>
              <a:rPr lang="en-US" sz="4800" b="1" i="1" dirty="0" err="1" smtClean="0">
                <a:solidFill>
                  <a:schemeClr val="accent1">
                    <a:lumMod val="50000"/>
                  </a:schemeClr>
                </a:solidFill>
                <a:latin typeface="Arial" panose="020B0604020202020204" pitchFamily="34" charset="0"/>
                <a:cs typeface="Arial" panose="020B0604020202020204" pitchFamily="34" charset="0"/>
              </a:rPr>
              <a:t>dàn</a:t>
            </a:r>
            <a:r>
              <a:rPr lang="en-US" sz="4800" b="1" i="1" dirty="0" smtClean="0">
                <a:solidFill>
                  <a:schemeClr val="accent1">
                    <a:lumMod val="50000"/>
                  </a:schemeClr>
                </a:solidFill>
                <a:latin typeface="Arial" panose="020B0604020202020204" pitchFamily="34" charset="0"/>
                <a:cs typeface="Arial" panose="020B0604020202020204" pitchFamily="34" charset="0"/>
              </a:rPr>
              <a:t> ý</a:t>
            </a:r>
            <a:endParaRPr lang="en-US" sz="4800" b="1" i="1" dirty="0">
              <a:solidFill>
                <a:schemeClr val="accent1">
                  <a:lumMod val="50000"/>
                </a:schemeClr>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28600" y="5040573"/>
            <a:ext cx="3429000" cy="5246427"/>
          </a:xfrm>
          <a:prstGeom prst="rect">
            <a:avLst/>
          </a:prstGeom>
        </p:spPr>
      </p:pic>
      <p:sp>
        <p:nvSpPr>
          <p:cNvPr id="4" name="Rectangle 3"/>
          <p:cNvSpPr/>
          <p:nvPr/>
        </p:nvSpPr>
        <p:spPr>
          <a:xfrm>
            <a:off x="3115323" y="1866900"/>
            <a:ext cx="14267153" cy="6878806"/>
          </a:xfrm>
          <a:prstGeom prst="rect">
            <a:avLst/>
          </a:prstGeom>
        </p:spPr>
        <p:txBody>
          <a:bodyPr wrap="square">
            <a:spAutoFit/>
          </a:bodyPr>
          <a:lstStyle/>
          <a:p>
            <a:pPr marL="971550" indent="-514350" algn="just">
              <a:lnSpc>
                <a:spcPct val="150000"/>
              </a:lnSpc>
              <a:spcBef>
                <a:spcPts val="600"/>
              </a:spcBef>
              <a:buAutoNum type="alphaLcParenR"/>
            </a:pPr>
            <a:r>
              <a:rPr lang="en-US" sz="4200" b="1" dirty="0" err="1">
                <a:solidFill>
                  <a:srgbClr val="FF0000"/>
                </a:solidFill>
                <a:latin typeface="Arial" panose="020B0604020202020204" pitchFamily="34" charset="0"/>
                <a:ea typeface="Calibri" pitchFamily="34" charset="0"/>
                <a:cs typeface="Arial" panose="020B0604020202020204" pitchFamily="34" charset="0"/>
              </a:rPr>
              <a:t>Tìm</a:t>
            </a:r>
            <a:r>
              <a:rPr lang="en-US" sz="4200" b="1" dirty="0">
                <a:solidFill>
                  <a:srgbClr val="FF0000"/>
                </a:solidFill>
                <a:latin typeface="Arial" panose="020B0604020202020204" pitchFamily="34" charset="0"/>
                <a:ea typeface="Calibri" pitchFamily="34" charset="0"/>
                <a:cs typeface="Arial" panose="020B0604020202020204" pitchFamily="34" charset="0"/>
              </a:rPr>
              <a:t> ý</a:t>
            </a:r>
          </a:p>
          <a:p>
            <a:pPr marL="457200" indent="-457200" algn="just">
              <a:lnSpc>
                <a:spcPct val="150000"/>
              </a:lnSpc>
              <a:buFontTx/>
              <a:buChar char="-"/>
            </a:pPr>
            <a:r>
              <a:rPr lang="en-US" sz="4200" b="1" dirty="0" err="1">
                <a:latin typeface="Arial" panose="020B0604020202020204" pitchFamily="34" charset="0"/>
                <a:cs typeface="Arial" panose="020B0604020202020204" pitchFamily="34" charset="0"/>
              </a:rPr>
              <a:t>Mạch</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cảm</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xúc</a:t>
            </a:r>
            <a:r>
              <a:rPr lang="en-US" sz="4200" b="1" dirty="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bài </a:t>
            </a:r>
            <a:r>
              <a:rPr lang="en-US" sz="4200" dirty="0" err="1">
                <a:latin typeface="Arial" panose="020B0604020202020204" pitchFamily="34" charset="0"/>
                <a:cs typeface="Arial" panose="020B0604020202020204" pitchFamily="34" charset="0"/>
              </a:rPr>
              <a:t>thơ</a:t>
            </a:r>
            <a:r>
              <a:rPr lang="en-US" sz="4200" dirty="0">
                <a:latin typeface="Arial" panose="020B0604020202020204" pitchFamily="34" charset="0"/>
                <a:cs typeface="Arial" panose="020B0604020202020204" pitchFamily="34" charset="0"/>
              </a:rPr>
              <a:t>, thể </a:t>
            </a:r>
            <a:r>
              <a:rPr lang="en-US" sz="4200" dirty="0" err="1">
                <a:latin typeface="Arial" panose="020B0604020202020204" pitchFamily="34" charset="0"/>
                <a:cs typeface="Arial" panose="020B0604020202020204" pitchFamily="34" charset="0"/>
              </a:rPr>
              <a:t>hiện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cảm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xúc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thương</a:t>
            </a:r>
            <a:r>
              <a:rPr lang="en-US" sz="4200" dirty="0">
                <a:latin typeface="Arial" panose="020B0604020202020204" pitchFamily="34" charset="0"/>
                <a:cs typeface="Arial" panose="020B0604020202020204" pitchFamily="34" charset="0"/>
              </a:rPr>
              <a:t> mẹ </a:t>
            </a:r>
            <a:r>
              <a:rPr lang="en-US" sz="4200" dirty="0" err="1">
                <a:latin typeface="Arial" panose="020B0604020202020204" pitchFamily="34" charset="0"/>
                <a:cs typeface="Arial" panose="020B0604020202020204" pitchFamily="34" charset="0"/>
              </a:rPr>
              <a:t>rất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sâu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nặng</a:t>
            </a:r>
            <a:r>
              <a:rPr lang="en-US" sz="4200" dirty="0">
                <a:latin typeface="Arial" panose="020B0604020202020204" pitchFamily="34" charset="0"/>
                <a:cs typeface="Arial" panose="020B0604020202020204" pitchFamily="34" charset="0"/>
              </a:rPr>
              <a:t> của </a:t>
            </a:r>
            <a:r>
              <a:rPr lang="en-US" sz="4200" dirty="0" err="1">
                <a:latin typeface="Arial" panose="020B0604020202020204" pitchFamily="34" charset="0"/>
                <a:cs typeface="Arial" panose="020B0604020202020204" pitchFamily="34" charset="0"/>
              </a:rPr>
              <a:t>anh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sĩ</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Vệ</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quốc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quân</a:t>
            </a:r>
            <a:r>
              <a:rPr lang="en-US" sz="4200" dirty="0">
                <a:latin typeface="Arial" panose="020B0604020202020204" pitchFamily="34" charset="0"/>
                <a:cs typeface="Arial" panose="020B0604020202020204" pitchFamily="34" charset="0"/>
              </a:rPr>
              <a:t> trong khi </a:t>
            </a:r>
            <a:r>
              <a:rPr lang="en-US" sz="4200" dirty="0" err="1">
                <a:latin typeface="Arial" panose="020B0604020202020204" pitchFamily="34" charset="0"/>
                <a:cs typeface="Arial" panose="020B0604020202020204" pitchFamily="34" charset="0"/>
              </a:rPr>
              <a:t>chiến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đấu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không</a:t>
            </a:r>
            <a:r>
              <a:rPr lang="en-US" sz="4200" dirty="0">
                <a:latin typeface="Arial" panose="020B0604020202020204" pitchFamily="34" charset="0"/>
                <a:cs typeface="Arial" panose="020B0604020202020204" pitchFamily="34" charset="0"/>
              </a:rPr>
              <a:t> thể về </a:t>
            </a:r>
            <a:r>
              <a:rPr lang="en-US" sz="4200" dirty="0" err="1">
                <a:latin typeface="Arial" panose="020B0604020202020204" pitchFamily="34" charset="0"/>
                <a:cs typeface="Arial" panose="020B0604020202020204" pitchFamily="34" charset="0"/>
              </a:rPr>
              <a:t>thăm</a:t>
            </a:r>
            <a:r>
              <a:rPr lang="en-US" sz="4200" dirty="0">
                <a:latin typeface="Arial" panose="020B0604020202020204" pitchFamily="34" charset="0"/>
                <a:cs typeface="Arial" panose="020B0604020202020204" pitchFamily="34" charset="0"/>
              </a:rPr>
              <a:t> mẹ.</a:t>
            </a:r>
          </a:p>
          <a:p>
            <a:pPr marL="457200" indent="-457200" algn="just">
              <a:lnSpc>
                <a:spcPct val="150000"/>
              </a:lnSpc>
              <a:buFontTx/>
              <a:buChar char="-"/>
            </a:pPr>
            <a:r>
              <a:rPr lang="en-US" sz="4200" b="1" dirty="0">
                <a:latin typeface="Arial" panose="020B0604020202020204" pitchFamily="34" charset="0"/>
                <a:cs typeface="Arial" panose="020B0604020202020204" pitchFamily="34" charset="0"/>
              </a:rPr>
              <a:t>Từ </a:t>
            </a:r>
            <a:r>
              <a:rPr lang="en-US" sz="4200" b="1" dirty="0" err="1">
                <a:latin typeface="Arial" panose="020B0604020202020204" pitchFamily="34" charset="0"/>
                <a:cs typeface="Arial" panose="020B0604020202020204" pitchFamily="34" charset="0"/>
              </a:rPr>
              <a:t>ngữ</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hình</a:t>
            </a:r>
            <a:r>
              <a:rPr lang="en-US" sz="4200" b="1" dirty="0">
                <a:latin typeface="Arial" panose="020B0604020202020204" pitchFamily="34" charset="0"/>
                <a:cs typeface="Arial" panose="020B0604020202020204" pitchFamily="34" charset="0"/>
              </a:rPr>
              <a:t> ảnh </a:t>
            </a:r>
            <a:r>
              <a:rPr lang="en-US" sz="4200" b="1" dirty="0" err="1">
                <a:latin typeface="Arial" panose="020B0604020202020204" pitchFamily="34" charset="0"/>
                <a:cs typeface="Arial" panose="020B0604020202020204" pitchFamily="34" charset="0"/>
              </a:rPr>
              <a:t>độc</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đáo</a:t>
            </a:r>
            <a:r>
              <a:rPr lang="en-US" sz="4200" b="1" dirty="0">
                <a:latin typeface="Arial" panose="020B0604020202020204" pitchFamily="34" charset="0"/>
                <a:cs typeface="Arial" panose="020B0604020202020204" pitchFamily="34" charset="0"/>
              </a:rPr>
              <a:t>: </a:t>
            </a:r>
          </a:p>
          <a:p>
            <a:pPr lvl="1" algn="just">
              <a:lnSpc>
                <a:spcPct val="150000"/>
              </a:lnSpc>
            </a:pPr>
            <a:r>
              <a:rPr lang="en-US" sz="4200" b="1" dirty="0">
                <a:latin typeface="Arial" panose="020B0604020202020204" pitchFamily="34" charset="0"/>
                <a:cs typeface="Arial" panose="020B0604020202020204" pitchFamily="34" charset="0"/>
              </a:rPr>
              <a:t>+ Từ </a:t>
            </a:r>
            <a:r>
              <a:rPr lang="en-US" sz="4200" b="1" dirty="0" err="1">
                <a:latin typeface="Arial" panose="020B0604020202020204" pitchFamily="34" charset="0"/>
                <a:cs typeface="Arial" panose="020B0604020202020204" pitchFamily="34" charset="0"/>
              </a:rPr>
              <a:t>ngữ</a:t>
            </a:r>
            <a:r>
              <a:rPr lang="en-US" sz="4200" b="1" dirty="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từ </a:t>
            </a:r>
            <a:r>
              <a:rPr lang="en-US" sz="4200" dirty="0" err="1">
                <a:latin typeface="Arial" panose="020B0604020202020204" pitchFamily="34" charset="0"/>
                <a:cs typeface="Arial" panose="020B0604020202020204" pitchFamily="34" charset="0"/>
              </a:rPr>
              <a:t>láy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heo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heo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lâm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thâm</a:t>
            </a:r>
            <a:r>
              <a:rPr lang="en-US" sz="4200" dirty="0">
                <a:latin typeface="Arial" panose="020B0604020202020204" pitchFamily="34" charset="0"/>
                <a:cs typeface="Arial" panose="020B0604020202020204" pitchFamily="34" charset="0"/>
              </a:rPr>
              <a:t>, sớm </a:t>
            </a:r>
            <a:r>
              <a:rPr lang="en-US" sz="4200" dirty="0" err="1">
                <a:latin typeface="Arial" panose="020B0604020202020204" pitchFamily="34" charset="0"/>
                <a:cs typeface="Arial" panose="020B0604020202020204" pitchFamily="34" charset="0"/>
              </a:rPr>
              <a:t>sớm</a:t>
            </a:r>
            <a:r>
              <a:rPr lang="en-US" sz="4200" dirty="0">
                <a:latin typeface="Arial" panose="020B0604020202020204" pitchFamily="34" charset="0"/>
                <a:cs typeface="Arial" panose="020B0604020202020204" pitchFamily="34" charset="0"/>
              </a:rPr>
              <a:t>, chiều </a:t>
            </a:r>
            <a:r>
              <a:rPr lang="en-US" sz="4200" dirty="0" err="1">
                <a:latin typeface="Arial" panose="020B0604020202020204" pitchFamily="34" charset="0"/>
                <a:cs typeface="Arial" panose="020B0604020202020204" pitchFamily="34" charset="0"/>
              </a:rPr>
              <a:t>chiều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quây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quần</a:t>
            </a:r>
            <a:r>
              <a:rPr lang="en-US" sz="4200" dirty="0">
                <a:latin typeface="Arial" panose="020B0604020202020204" pitchFamily="34" charset="0"/>
                <a:cs typeface="Arial" panose="020B0604020202020204" pitchFamily="34" charset="0"/>
              </a:rPr>
              <a:t>…),  từ địa </a:t>
            </a:r>
            <a:r>
              <a:rPr lang="en-US" sz="4200" dirty="0" err="1">
                <a:latin typeface="Arial" panose="020B0604020202020204" pitchFamily="34" charset="0"/>
                <a:cs typeface="Arial" panose="020B0604020202020204" pitchFamily="34" charset="0"/>
              </a:rPr>
              <a:t>phương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bầm</a:t>
            </a:r>
            <a:r>
              <a:rPr lang="en-US" sz="4200" dirty="0">
                <a:latin typeface="Arial" panose="020B0604020202020204" pitchFamily="34" charset="0"/>
                <a:cs typeface="Arial" panose="020B0604020202020204" pitchFamily="34" charset="0"/>
              </a:rPr>
              <a:t>- mẹ</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885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p:cTn id="2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p:cNvSpPr/>
          <p:nvPr/>
        </p:nvSpPr>
        <p:spPr>
          <a:xfrm>
            <a:off x="0" y="0"/>
            <a:ext cx="2057400" cy="10402962"/>
          </a:xfrm>
          <a:prstGeom prst="rect">
            <a:avLst/>
          </a:prstGeom>
          <a:solidFill>
            <a:srgbClr val="F9DCA8"/>
          </a:solidFill>
        </p:spPr>
      </p:sp>
      <p:grpSp>
        <p:nvGrpSpPr>
          <p:cNvPr id="9" name="Group 9"/>
          <p:cNvGrpSpPr>
            <a:grpSpLocks noChangeAspect="1"/>
          </p:cNvGrpSpPr>
          <p:nvPr/>
        </p:nvGrpSpPr>
        <p:grpSpPr>
          <a:xfrm rot="1812022">
            <a:off x="15755888" y="9671328"/>
            <a:ext cx="1512269" cy="641385"/>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sp>
        <p:nvSpPr>
          <p:cNvPr id="18" name="TextBox 17"/>
          <p:cNvSpPr txBox="1"/>
          <p:nvPr/>
        </p:nvSpPr>
        <p:spPr>
          <a:xfrm>
            <a:off x="6400799" y="862607"/>
            <a:ext cx="7696200" cy="830997"/>
          </a:xfrm>
          <a:prstGeom prst="rect">
            <a:avLst/>
          </a:prstGeom>
          <a:noFill/>
        </p:spPr>
        <p:txBody>
          <a:bodyPr wrap="square" rtlCol="0">
            <a:spAutoFit/>
          </a:bodyPr>
          <a:lstStyle/>
          <a:p>
            <a:r>
              <a:rPr lang="en-US" sz="4800" b="1" dirty="0" smtClean="0">
                <a:solidFill>
                  <a:schemeClr val="accent1">
                    <a:lumMod val="50000"/>
                  </a:schemeClr>
                </a:solidFill>
                <a:latin typeface="Arial" panose="020B0604020202020204" pitchFamily="34" charset="0"/>
                <a:cs typeface="Arial" panose="020B0604020202020204" pitchFamily="34" charset="0"/>
              </a:rPr>
              <a:t>BƯỚC 2: </a:t>
            </a:r>
            <a:r>
              <a:rPr lang="en-US" sz="4800" b="1" i="1" dirty="0" err="1" smtClean="0">
                <a:solidFill>
                  <a:schemeClr val="accent1">
                    <a:lumMod val="50000"/>
                  </a:schemeClr>
                </a:solidFill>
                <a:latin typeface="Arial" panose="020B0604020202020204" pitchFamily="34" charset="0"/>
                <a:cs typeface="Arial" panose="020B0604020202020204" pitchFamily="34" charset="0"/>
              </a:rPr>
              <a:t>Tìm</a:t>
            </a:r>
            <a:r>
              <a:rPr lang="en-US" sz="4800" b="1" i="1" dirty="0" smtClean="0">
                <a:solidFill>
                  <a:schemeClr val="accent1">
                    <a:lumMod val="50000"/>
                  </a:schemeClr>
                </a:solidFill>
                <a:latin typeface="Arial" panose="020B0604020202020204" pitchFamily="34" charset="0"/>
                <a:cs typeface="Arial" panose="020B0604020202020204" pitchFamily="34" charset="0"/>
              </a:rPr>
              <a:t> ý, </a:t>
            </a:r>
            <a:r>
              <a:rPr lang="en-US" sz="4800" b="1" i="1" dirty="0" err="1" smtClean="0">
                <a:solidFill>
                  <a:schemeClr val="accent1">
                    <a:lumMod val="50000"/>
                  </a:schemeClr>
                </a:solidFill>
                <a:latin typeface="Arial" panose="020B0604020202020204" pitchFamily="34" charset="0"/>
                <a:cs typeface="Arial" panose="020B0604020202020204" pitchFamily="34" charset="0"/>
              </a:rPr>
              <a:t>lập</a:t>
            </a:r>
            <a:r>
              <a:rPr lang="en-US" sz="4800" b="1" i="1" dirty="0" smtClean="0">
                <a:solidFill>
                  <a:schemeClr val="accent1">
                    <a:lumMod val="50000"/>
                  </a:schemeClr>
                </a:solidFill>
                <a:latin typeface="Arial" panose="020B0604020202020204" pitchFamily="34" charset="0"/>
                <a:cs typeface="Arial" panose="020B0604020202020204" pitchFamily="34" charset="0"/>
              </a:rPr>
              <a:t> </a:t>
            </a:r>
            <a:r>
              <a:rPr lang="en-US" sz="4800" b="1" i="1" dirty="0" err="1" smtClean="0">
                <a:solidFill>
                  <a:schemeClr val="accent1">
                    <a:lumMod val="50000"/>
                  </a:schemeClr>
                </a:solidFill>
                <a:latin typeface="Arial" panose="020B0604020202020204" pitchFamily="34" charset="0"/>
                <a:cs typeface="Arial" panose="020B0604020202020204" pitchFamily="34" charset="0"/>
              </a:rPr>
              <a:t>dàn</a:t>
            </a:r>
            <a:r>
              <a:rPr lang="en-US" sz="4800" b="1" i="1" dirty="0" smtClean="0">
                <a:solidFill>
                  <a:schemeClr val="accent1">
                    <a:lumMod val="50000"/>
                  </a:schemeClr>
                </a:solidFill>
                <a:latin typeface="Arial" panose="020B0604020202020204" pitchFamily="34" charset="0"/>
                <a:cs typeface="Arial" panose="020B0604020202020204" pitchFamily="34" charset="0"/>
              </a:rPr>
              <a:t> ý</a:t>
            </a:r>
            <a:endParaRPr lang="en-US" sz="4800" b="1" i="1" dirty="0">
              <a:solidFill>
                <a:schemeClr val="accent1">
                  <a:lumMod val="50000"/>
                </a:schemeClr>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28600" y="5040573"/>
            <a:ext cx="3429000" cy="5246427"/>
          </a:xfrm>
          <a:prstGeom prst="rect">
            <a:avLst/>
          </a:prstGeom>
        </p:spPr>
      </p:pic>
      <p:sp>
        <p:nvSpPr>
          <p:cNvPr id="4" name="Rectangle 3"/>
          <p:cNvSpPr/>
          <p:nvPr/>
        </p:nvSpPr>
        <p:spPr>
          <a:xfrm>
            <a:off x="3115323" y="1866900"/>
            <a:ext cx="14267153" cy="6878806"/>
          </a:xfrm>
          <a:prstGeom prst="rect">
            <a:avLst/>
          </a:prstGeom>
        </p:spPr>
        <p:txBody>
          <a:bodyPr wrap="square">
            <a:spAutoFit/>
          </a:bodyPr>
          <a:lstStyle/>
          <a:p>
            <a:pPr marL="971550" indent="-514350" algn="just">
              <a:lnSpc>
                <a:spcPct val="150000"/>
              </a:lnSpc>
              <a:spcBef>
                <a:spcPts val="600"/>
              </a:spcBef>
              <a:buAutoNum type="alphaLcParenR"/>
            </a:pPr>
            <a:r>
              <a:rPr lang="en-US" sz="4200" b="1" dirty="0" err="1">
                <a:solidFill>
                  <a:srgbClr val="FF0000"/>
                </a:solidFill>
                <a:latin typeface="Arial" panose="020B0604020202020204" pitchFamily="34" charset="0"/>
                <a:ea typeface="Calibri" pitchFamily="34" charset="0"/>
                <a:cs typeface="Arial" panose="020B0604020202020204" pitchFamily="34" charset="0"/>
              </a:rPr>
              <a:t>Tìm</a:t>
            </a:r>
            <a:r>
              <a:rPr lang="en-US" sz="4200" b="1" dirty="0">
                <a:solidFill>
                  <a:srgbClr val="FF0000"/>
                </a:solidFill>
                <a:latin typeface="Arial" panose="020B0604020202020204" pitchFamily="34" charset="0"/>
                <a:ea typeface="Calibri" pitchFamily="34" charset="0"/>
                <a:cs typeface="Arial" panose="020B0604020202020204" pitchFamily="34" charset="0"/>
              </a:rPr>
              <a:t> ý</a:t>
            </a:r>
          </a:p>
          <a:p>
            <a:pPr marL="457200" indent="-457200" algn="just">
              <a:lnSpc>
                <a:spcPct val="150000"/>
              </a:lnSpc>
              <a:buFontTx/>
              <a:buChar char="-"/>
            </a:pPr>
            <a:r>
              <a:rPr lang="en-US" sz="4200" b="1" dirty="0" smtClean="0">
                <a:latin typeface="Arial" panose="020B0604020202020204" pitchFamily="34" charset="0"/>
                <a:cs typeface="Arial" panose="020B0604020202020204" pitchFamily="34" charset="0"/>
              </a:rPr>
              <a:t>Từ </a:t>
            </a:r>
            <a:r>
              <a:rPr lang="en-US" sz="4200" b="1" dirty="0" err="1">
                <a:latin typeface="Arial" panose="020B0604020202020204" pitchFamily="34" charset="0"/>
                <a:cs typeface="Arial" panose="020B0604020202020204" pitchFamily="34" charset="0"/>
              </a:rPr>
              <a:t>ngữ</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hình</a:t>
            </a:r>
            <a:r>
              <a:rPr lang="en-US" sz="4200" b="1" dirty="0">
                <a:latin typeface="Arial" panose="020B0604020202020204" pitchFamily="34" charset="0"/>
                <a:cs typeface="Arial" panose="020B0604020202020204" pitchFamily="34" charset="0"/>
              </a:rPr>
              <a:t> ảnh </a:t>
            </a:r>
            <a:r>
              <a:rPr lang="en-US" sz="4200" b="1" dirty="0" err="1">
                <a:latin typeface="Arial" panose="020B0604020202020204" pitchFamily="34" charset="0"/>
                <a:cs typeface="Arial" panose="020B0604020202020204" pitchFamily="34" charset="0"/>
              </a:rPr>
              <a:t>độc</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đáo</a:t>
            </a:r>
            <a:r>
              <a:rPr lang="en-US" sz="4200" b="1" dirty="0">
                <a:latin typeface="Arial" panose="020B0604020202020204" pitchFamily="34" charset="0"/>
                <a:cs typeface="Arial" panose="020B0604020202020204" pitchFamily="34" charset="0"/>
              </a:rPr>
              <a:t>: </a:t>
            </a:r>
          </a:p>
          <a:p>
            <a:pPr lvl="1" algn="just">
              <a:lnSpc>
                <a:spcPct val="150000"/>
              </a:lnSpc>
            </a:pPr>
            <a:r>
              <a:rPr lang="vi-VN" sz="4200" dirty="0">
                <a:cs typeface="Arial" panose="020B0604020202020204" pitchFamily="34" charset="0"/>
              </a:rPr>
              <a:t>+ Hình ảnh so sánh độc đáo: cấy mạ non- nỗi thương con; hạt mưa phùn - nỗi thương bầm của người chiến sĩ.</a:t>
            </a:r>
          </a:p>
          <a:p>
            <a:pPr lvl="1" algn="just">
              <a:lnSpc>
                <a:spcPct val="150000"/>
              </a:lnSpc>
            </a:pPr>
            <a:r>
              <a:rPr lang="vi-VN" sz="4200" dirty="0">
                <a:cs typeface="Arial" panose="020B0604020202020204" pitchFamily="34" charset="0"/>
              </a:rPr>
              <a:t>+ Qua bài thơ, em cảm thấy yêu quý mẹ của mình hơn nữa bởi mẹ luôn là người phụ nữ tần tảo, gánh vác công việc ở gia đình dù trong bất kỳ hoàn cảnh nào.</a:t>
            </a:r>
          </a:p>
        </p:txBody>
      </p:sp>
    </p:spTree>
    <p:extLst>
      <p:ext uri="{BB962C8B-B14F-4D97-AF65-F5344CB8AC3E}">
        <p14:creationId xmlns:p14="http://schemas.microsoft.com/office/powerpoint/2010/main" val="139612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p:cNvSpPr/>
          <p:nvPr/>
        </p:nvSpPr>
        <p:spPr>
          <a:xfrm>
            <a:off x="0" y="0"/>
            <a:ext cx="2057400" cy="10402962"/>
          </a:xfrm>
          <a:prstGeom prst="rect">
            <a:avLst/>
          </a:prstGeom>
          <a:solidFill>
            <a:srgbClr val="F9DCA8"/>
          </a:solidFill>
        </p:spPr>
      </p:sp>
      <p:grpSp>
        <p:nvGrpSpPr>
          <p:cNvPr id="9" name="Group 9"/>
          <p:cNvGrpSpPr>
            <a:grpSpLocks noChangeAspect="1"/>
          </p:cNvGrpSpPr>
          <p:nvPr/>
        </p:nvGrpSpPr>
        <p:grpSpPr>
          <a:xfrm rot="1812022">
            <a:off x="15755888" y="9671328"/>
            <a:ext cx="1512269" cy="641385"/>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sp>
        <p:nvSpPr>
          <p:cNvPr id="18" name="TextBox 17"/>
          <p:cNvSpPr txBox="1"/>
          <p:nvPr/>
        </p:nvSpPr>
        <p:spPr>
          <a:xfrm>
            <a:off x="6400800" y="800100"/>
            <a:ext cx="7696200" cy="830997"/>
          </a:xfrm>
          <a:prstGeom prst="rect">
            <a:avLst/>
          </a:prstGeom>
          <a:noFill/>
        </p:spPr>
        <p:txBody>
          <a:bodyPr wrap="square" rtlCol="0">
            <a:spAutoFit/>
          </a:bodyPr>
          <a:lstStyle/>
          <a:p>
            <a:r>
              <a:rPr lang="en-US" sz="4800" b="1" dirty="0" smtClean="0">
                <a:solidFill>
                  <a:schemeClr val="accent1">
                    <a:lumMod val="50000"/>
                  </a:schemeClr>
                </a:solidFill>
                <a:latin typeface="Arial" panose="020B0604020202020204" pitchFamily="34" charset="0"/>
                <a:cs typeface="Arial" panose="020B0604020202020204" pitchFamily="34" charset="0"/>
              </a:rPr>
              <a:t>BƯỚC 2: </a:t>
            </a:r>
            <a:r>
              <a:rPr lang="en-US" sz="4800" b="1" i="1" dirty="0" err="1" smtClean="0">
                <a:solidFill>
                  <a:schemeClr val="accent1">
                    <a:lumMod val="50000"/>
                  </a:schemeClr>
                </a:solidFill>
                <a:latin typeface="Arial" panose="020B0604020202020204" pitchFamily="34" charset="0"/>
                <a:cs typeface="Arial" panose="020B0604020202020204" pitchFamily="34" charset="0"/>
              </a:rPr>
              <a:t>Tìm</a:t>
            </a:r>
            <a:r>
              <a:rPr lang="en-US" sz="4800" b="1" i="1" dirty="0" smtClean="0">
                <a:solidFill>
                  <a:schemeClr val="accent1">
                    <a:lumMod val="50000"/>
                  </a:schemeClr>
                </a:solidFill>
                <a:latin typeface="Arial" panose="020B0604020202020204" pitchFamily="34" charset="0"/>
                <a:cs typeface="Arial" panose="020B0604020202020204" pitchFamily="34" charset="0"/>
              </a:rPr>
              <a:t> ý, </a:t>
            </a:r>
            <a:r>
              <a:rPr lang="en-US" sz="4800" b="1" i="1" dirty="0" err="1" smtClean="0">
                <a:solidFill>
                  <a:schemeClr val="accent1">
                    <a:lumMod val="50000"/>
                  </a:schemeClr>
                </a:solidFill>
                <a:latin typeface="Arial" panose="020B0604020202020204" pitchFamily="34" charset="0"/>
                <a:cs typeface="Arial" panose="020B0604020202020204" pitchFamily="34" charset="0"/>
              </a:rPr>
              <a:t>lập</a:t>
            </a:r>
            <a:r>
              <a:rPr lang="en-US" sz="4800" b="1" i="1" dirty="0" smtClean="0">
                <a:solidFill>
                  <a:schemeClr val="accent1">
                    <a:lumMod val="50000"/>
                  </a:schemeClr>
                </a:solidFill>
                <a:latin typeface="Arial" panose="020B0604020202020204" pitchFamily="34" charset="0"/>
                <a:cs typeface="Arial" panose="020B0604020202020204" pitchFamily="34" charset="0"/>
              </a:rPr>
              <a:t> </a:t>
            </a:r>
            <a:r>
              <a:rPr lang="en-US" sz="4800" b="1" i="1" dirty="0" err="1" smtClean="0">
                <a:solidFill>
                  <a:schemeClr val="accent1">
                    <a:lumMod val="50000"/>
                  </a:schemeClr>
                </a:solidFill>
                <a:latin typeface="Arial" panose="020B0604020202020204" pitchFamily="34" charset="0"/>
                <a:cs typeface="Arial" panose="020B0604020202020204" pitchFamily="34" charset="0"/>
              </a:rPr>
              <a:t>dàn</a:t>
            </a:r>
            <a:r>
              <a:rPr lang="en-US" sz="4800" b="1" i="1" dirty="0" smtClean="0">
                <a:solidFill>
                  <a:schemeClr val="accent1">
                    <a:lumMod val="50000"/>
                  </a:schemeClr>
                </a:solidFill>
                <a:latin typeface="Arial" panose="020B0604020202020204" pitchFamily="34" charset="0"/>
                <a:cs typeface="Arial" panose="020B0604020202020204" pitchFamily="34" charset="0"/>
              </a:rPr>
              <a:t> ý</a:t>
            </a:r>
            <a:endParaRPr lang="en-US" sz="4800" b="1" i="1" dirty="0">
              <a:solidFill>
                <a:schemeClr val="accent1">
                  <a:lumMod val="50000"/>
                </a:schemeClr>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28600" y="5040573"/>
            <a:ext cx="3429000" cy="5246427"/>
          </a:xfrm>
          <a:prstGeom prst="rect">
            <a:avLst/>
          </a:prstGeom>
        </p:spPr>
      </p:pic>
      <p:sp>
        <p:nvSpPr>
          <p:cNvPr id="4" name="Rectangle 3"/>
          <p:cNvSpPr/>
          <p:nvPr/>
        </p:nvSpPr>
        <p:spPr>
          <a:xfrm>
            <a:off x="2886724" y="1797456"/>
            <a:ext cx="14267153" cy="5016758"/>
          </a:xfrm>
          <a:prstGeom prst="rect">
            <a:avLst/>
          </a:prstGeom>
        </p:spPr>
        <p:txBody>
          <a:bodyPr wrap="square">
            <a:spAutoFit/>
          </a:bodyPr>
          <a:lstStyle/>
          <a:p>
            <a:pPr marL="457200" algn="just">
              <a:lnSpc>
                <a:spcPct val="150000"/>
              </a:lnSpc>
              <a:spcBef>
                <a:spcPts val="600"/>
              </a:spcBef>
            </a:pPr>
            <a:r>
              <a:rPr lang="vi-VN" sz="4200" b="1" dirty="0">
                <a:solidFill>
                  <a:srgbClr val="FF0000"/>
                </a:solidFill>
                <a:ea typeface="Calibri" pitchFamily="34" charset="0"/>
                <a:cs typeface="Arial" panose="020B0604020202020204" pitchFamily="34" charset="0"/>
              </a:rPr>
              <a:t>b) Lập dàn ý</a:t>
            </a:r>
          </a:p>
          <a:p>
            <a:pPr marL="914400" lvl="1" algn="just">
              <a:lnSpc>
                <a:spcPct val="150000"/>
              </a:lnSpc>
              <a:spcBef>
                <a:spcPts val="600"/>
              </a:spcBef>
            </a:pPr>
            <a:r>
              <a:rPr lang="en-US" sz="4200" b="1" dirty="0" smtClean="0">
                <a:latin typeface="Arial" panose="020B0604020202020204" pitchFamily="34" charset="0"/>
                <a:ea typeface="Calibri" pitchFamily="34" charset="0"/>
                <a:cs typeface="Arial" panose="020B0604020202020204" pitchFamily="34" charset="0"/>
              </a:rPr>
              <a:t>- </a:t>
            </a:r>
            <a:r>
              <a:rPr lang="vi-VN" sz="4200" b="1" dirty="0" smtClean="0">
                <a:ea typeface="Calibri" pitchFamily="34" charset="0"/>
                <a:cs typeface="Arial" panose="020B0604020202020204" pitchFamily="34" charset="0"/>
              </a:rPr>
              <a:t>Mở </a:t>
            </a:r>
            <a:r>
              <a:rPr lang="vi-VN" sz="4200" b="1" dirty="0">
                <a:ea typeface="Calibri" pitchFamily="34" charset="0"/>
                <a:cs typeface="Arial" panose="020B0604020202020204" pitchFamily="34" charset="0"/>
              </a:rPr>
              <a:t>đoạn: </a:t>
            </a:r>
            <a:r>
              <a:rPr lang="vi-VN" sz="4200" dirty="0">
                <a:ea typeface="Calibri" pitchFamily="34" charset="0"/>
                <a:cs typeface="Arial" panose="020B0604020202020204" pitchFamily="34" charset="0"/>
              </a:rPr>
              <a:t>Bài thơ “Bầm ơi” của nhà thơ Tố Hữu ca ngợi người mẹ và tình yêu con thắm thiết, sâu nặng giữa người chiến sĩ ở ngoài tiền tuyến với người mẹ tần tảo, giàu tình yêu thương con nơi quê nhà.</a:t>
            </a:r>
            <a:endParaRPr lang="vi-VN" sz="4200" dirty="0">
              <a:cs typeface="Arial" panose="020B0604020202020204" pitchFamily="34" charset="0"/>
            </a:endParaRPr>
          </a:p>
        </p:txBody>
      </p:sp>
    </p:spTree>
    <p:extLst>
      <p:ext uri="{BB962C8B-B14F-4D97-AF65-F5344CB8AC3E}">
        <p14:creationId xmlns:p14="http://schemas.microsoft.com/office/powerpoint/2010/main" val="393158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p:cNvSpPr/>
          <p:nvPr/>
        </p:nvSpPr>
        <p:spPr>
          <a:xfrm>
            <a:off x="0" y="0"/>
            <a:ext cx="2057400" cy="10402962"/>
          </a:xfrm>
          <a:prstGeom prst="rect">
            <a:avLst/>
          </a:prstGeom>
          <a:solidFill>
            <a:srgbClr val="F9DCA8"/>
          </a:solidFill>
        </p:spPr>
      </p:sp>
      <p:grpSp>
        <p:nvGrpSpPr>
          <p:cNvPr id="9" name="Group 9"/>
          <p:cNvGrpSpPr>
            <a:grpSpLocks noChangeAspect="1"/>
          </p:cNvGrpSpPr>
          <p:nvPr/>
        </p:nvGrpSpPr>
        <p:grpSpPr>
          <a:xfrm rot="1812022">
            <a:off x="15755888" y="9671328"/>
            <a:ext cx="1512269" cy="641385"/>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sp>
        <p:nvSpPr>
          <p:cNvPr id="18" name="TextBox 17"/>
          <p:cNvSpPr txBox="1"/>
          <p:nvPr/>
        </p:nvSpPr>
        <p:spPr>
          <a:xfrm>
            <a:off x="6400800" y="800100"/>
            <a:ext cx="7696200" cy="830997"/>
          </a:xfrm>
          <a:prstGeom prst="rect">
            <a:avLst/>
          </a:prstGeom>
          <a:noFill/>
        </p:spPr>
        <p:txBody>
          <a:bodyPr wrap="square" rtlCol="0">
            <a:spAutoFit/>
          </a:bodyPr>
          <a:lstStyle/>
          <a:p>
            <a:r>
              <a:rPr lang="en-US" sz="4800" b="1" dirty="0" smtClean="0">
                <a:solidFill>
                  <a:schemeClr val="accent1">
                    <a:lumMod val="50000"/>
                  </a:schemeClr>
                </a:solidFill>
                <a:latin typeface="Arial" panose="020B0604020202020204" pitchFamily="34" charset="0"/>
                <a:cs typeface="Arial" panose="020B0604020202020204" pitchFamily="34" charset="0"/>
              </a:rPr>
              <a:t>BƯỚC 2: </a:t>
            </a:r>
            <a:r>
              <a:rPr lang="en-US" sz="4800" b="1" i="1" dirty="0" err="1" smtClean="0">
                <a:solidFill>
                  <a:schemeClr val="accent1">
                    <a:lumMod val="50000"/>
                  </a:schemeClr>
                </a:solidFill>
                <a:latin typeface="Arial" panose="020B0604020202020204" pitchFamily="34" charset="0"/>
                <a:cs typeface="Arial" panose="020B0604020202020204" pitchFamily="34" charset="0"/>
              </a:rPr>
              <a:t>Tìm</a:t>
            </a:r>
            <a:r>
              <a:rPr lang="en-US" sz="4800" b="1" i="1" dirty="0" smtClean="0">
                <a:solidFill>
                  <a:schemeClr val="accent1">
                    <a:lumMod val="50000"/>
                  </a:schemeClr>
                </a:solidFill>
                <a:latin typeface="Arial" panose="020B0604020202020204" pitchFamily="34" charset="0"/>
                <a:cs typeface="Arial" panose="020B0604020202020204" pitchFamily="34" charset="0"/>
              </a:rPr>
              <a:t> ý, </a:t>
            </a:r>
            <a:r>
              <a:rPr lang="en-US" sz="4800" b="1" i="1" dirty="0" err="1" smtClean="0">
                <a:solidFill>
                  <a:schemeClr val="accent1">
                    <a:lumMod val="50000"/>
                  </a:schemeClr>
                </a:solidFill>
                <a:latin typeface="Arial" panose="020B0604020202020204" pitchFamily="34" charset="0"/>
                <a:cs typeface="Arial" panose="020B0604020202020204" pitchFamily="34" charset="0"/>
              </a:rPr>
              <a:t>lập</a:t>
            </a:r>
            <a:r>
              <a:rPr lang="en-US" sz="4800" b="1" i="1" dirty="0" smtClean="0">
                <a:solidFill>
                  <a:schemeClr val="accent1">
                    <a:lumMod val="50000"/>
                  </a:schemeClr>
                </a:solidFill>
                <a:latin typeface="Arial" panose="020B0604020202020204" pitchFamily="34" charset="0"/>
                <a:cs typeface="Arial" panose="020B0604020202020204" pitchFamily="34" charset="0"/>
              </a:rPr>
              <a:t> </a:t>
            </a:r>
            <a:r>
              <a:rPr lang="en-US" sz="4800" b="1" i="1" dirty="0" err="1" smtClean="0">
                <a:solidFill>
                  <a:schemeClr val="accent1">
                    <a:lumMod val="50000"/>
                  </a:schemeClr>
                </a:solidFill>
                <a:latin typeface="Arial" panose="020B0604020202020204" pitchFamily="34" charset="0"/>
                <a:cs typeface="Arial" panose="020B0604020202020204" pitchFamily="34" charset="0"/>
              </a:rPr>
              <a:t>dàn</a:t>
            </a:r>
            <a:r>
              <a:rPr lang="en-US" sz="4800" b="1" i="1" dirty="0" smtClean="0">
                <a:solidFill>
                  <a:schemeClr val="accent1">
                    <a:lumMod val="50000"/>
                  </a:schemeClr>
                </a:solidFill>
                <a:latin typeface="Arial" panose="020B0604020202020204" pitchFamily="34" charset="0"/>
                <a:cs typeface="Arial" panose="020B0604020202020204" pitchFamily="34" charset="0"/>
              </a:rPr>
              <a:t> ý</a:t>
            </a:r>
            <a:endParaRPr lang="en-US" sz="4800" b="1" i="1" dirty="0">
              <a:solidFill>
                <a:schemeClr val="accent1">
                  <a:lumMod val="50000"/>
                </a:schemeClr>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28600" y="5040573"/>
            <a:ext cx="3429000" cy="5246427"/>
          </a:xfrm>
          <a:prstGeom prst="rect">
            <a:avLst/>
          </a:prstGeom>
        </p:spPr>
      </p:pic>
      <p:sp>
        <p:nvSpPr>
          <p:cNvPr id="4" name="Rectangle 3"/>
          <p:cNvSpPr/>
          <p:nvPr/>
        </p:nvSpPr>
        <p:spPr>
          <a:xfrm>
            <a:off x="2886724" y="1797456"/>
            <a:ext cx="14639276" cy="6063198"/>
          </a:xfrm>
          <a:prstGeom prst="rect">
            <a:avLst/>
          </a:prstGeom>
        </p:spPr>
        <p:txBody>
          <a:bodyPr wrap="square">
            <a:spAutoFit/>
          </a:bodyPr>
          <a:lstStyle/>
          <a:p>
            <a:pPr marL="457200" algn="just">
              <a:lnSpc>
                <a:spcPct val="150000"/>
              </a:lnSpc>
              <a:spcBef>
                <a:spcPts val="600"/>
              </a:spcBef>
            </a:pPr>
            <a:r>
              <a:rPr lang="vi-VN" sz="4200" b="1" dirty="0">
                <a:solidFill>
                  <a:srgbClr val="FF0000"/>
                </a:solidFill>
                <a:ea typeface="Calibri" pitchFamily="34" charset="0"/>
                <a:cs typeface="Arial" panose="020B0604020202020204" pitchFamily="34" charset="0"/>
              </a:rPr>
              <a:t>b) Lập dàn ý</a:t>
            </a:r>
          </a:p>
          <a:p>
            <a:pPr marL="914400" lvl="1" algn="just">
              <a:lnSpc>
                <a:spcPct val="150000"/>
              </a:lnSpc>
              <a:spcBef>
                <a:spcPts val="600"/>
              </a:spcBef>
            </a:pPr>
            <a:r>
              <a:rPr lang="vi-VN" sz="4200" b="1" dirty="0">
                <a:ea typeface="Calibri" pitchFamily="34" charset="0"/>
                <a:cs typeface="Arial" panose="020B0604020202020204" pitchFamily="34" charset="0"/>
              </a:rPr>
              <a:t>- Thân đoạn: </a:t>
            </a:r>
          </a:p>
          <a:p>
            <a:pPr marL="914400" lvl="1" algn="just">
              <a:lnSpc>
                <a:spcPct val="150000"/>
              </a:lnSpc>
              <a:spcBef>
                <a:spcPts val="600"/>
              </a:spcBef>
            </a:pPr>
            <a:r>
              <a:rPr lang="vi-VN" sz="4200" dirty="0">
                <a:ea typeface="Calibri" pitchFamily="34" charset="0"/>
                <a:cs typeface="Arial" panose="020B0604020202020204" pitchFamily="34" charset="0"/>
              </a:rPr>
              <a:t>       </a:t>
            </a:r>
            <a:r>
              <a:rPr lang="vi-VN" sz="4200" dirty="0" smtClean="0">
                <a:ea typeface="Calibri" pitchFamily="34" charset="0"/>
                <a:cs typeface="Arial" panose="020B0604020202020204" pitchFamily="34" charset="0"/>
              </a:rPr>
              <a:t>+</a:t>
            </a:r>
            <a:r>
              <a:rPr lang="en-US" sz="4200" dirty="0" smtClean="0">
                <a:ea typeface="Calibri" pitchFamily="34" charset="0"/>
                <a:cs typeface="Arial" panose="020B0604020202020204" pitchFamily="34" charset="0"/>
              </a:rPr>
              <a:t> </a:t>
            </a:r>
            <a:r>
              <a:rPr lang="vi-VN" sz="4200" dirty="0" smtClean="0">
                <a:ea typeface="Calibri" pitchFamily="34" charset="0"/>
                <a:cs typeface="Arial" panose="020B0604020202020204" pitchFamily="34" charset="0"/>
              </a:rPr>
              <a:t>Cả </a:t>
            </a:r>
            <a:r>
              <a:rPr lang="vi-VN" sz="4200" dirty="0">
                <a:ea typeface="Calibri" pitchFamily="34" charset="0"/>
                <a:cs typeface="Arial" panose="020B0604020202020204" pitchFamily="34" charset="0"/>
              </a:rPr>
              <a:t>bài thơ là lời suy nghĩ của người con ở tiền tuyến nhớ về bầm mà không thể về được với những ngôn từ mộc mạc, bình dị trong đời sống hằng ngày. Nó như là một bức thư mà người con gởi cho mẹ của mình. </a:t>
            </a:r>
          </a:p>
        </p:txBody>
      </p:sp>
    </p:spTree>
    <p:extLst>
      <p:ext uri="{BB962C8B-B14F-4D97-AF65-F5344CB8AC3E}">
        <p14:creationId xmlns:p14="http://schemas.microsoft.com/office/powerpoint/2010/main" val="38386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p:cNvSpPr/>
          <p:nvPr/>
        </p:nvSpPr>
        <p:spPr>
          <a:xfrm>
            <a:off x="0" y="0"/>
            <a:ext cx="2057400" cy="10402962"/>
          </a:xfrm>
          <a:prstGeom prst="rect">
            <a:avLst/>
          </a:prstGeom>
          <a:solidFill>
            <a:srgbClr val="F9DCA8"/>
          </a:solidFill>
        </p:spPr>
      </p:sp>
      <p:grpSp>
        <p:nvGrpSpPr>
          <p:cNvPr id="9" name="Group 9"/>
          <p:cNvGrpSpPr>
            <a:grpSpLocks noChangeAspect="1"/>
          </p:cNvGrpSpPr>
          <p:nvPr/>
        </p:nvGrpSpPr>
        <p:grpSpPr>
          <a:xfrm rot="1812022">
            <a:off x="15755888" y="9671328"/>
            <a:ext cx="1512269" cy="641385"/>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sp>
        <p:nvSpPr>
          <p:cNvPr id="18" name="TextBox 17"/>
          <p:cNvSpPr txBox="1"/>
          <p:nvPr/>
        </p:nvSpPr>
        <p:spPr>
          <a:xfrm>
            <a:off x="6400800" y="800100"/>
            <a:ext cx="7696200" cy="830997"/>
          </a:xfrm>
          <a:prstGeom prst="rect">
            <a:avLst/>
          </a:prstGeom>
          <a:noFill/>
        </p:spPr>
        <p:txBody>
          <a:bodyPr wrap="square" rtlCol="0">
            <a:spAutoFit/>
          </a:bodyPr>
          <a:lstStyle/>
          <a:p>
            <a:r>
              <a:rPr lang="en-US" sz="4800" b="1" dirty="0" smtClean="0">
                <a:solidFill>
                  <a:schemeClr val="accent1">
                    <a:lumMod val="50000"/>
                  </a:schemeClr>
                </a:solidFill>
                <a:latin typeface="Arial" panose="020B0604020202020204" pitchFamily="34" charset="0"/>
                <a:cs typeface="Arial" panose="020B0604020202020204" pitchFamily="34" charset="0"/>
              </a:rPr>
              <a:t>BƯỚC 2: </a:t>
            </a:r>
            <a:r>
              <a:rPr lang="en-US" sz="4800" b="1" i="1" dirty="0" err="1" smtClean="0">
                <a:solidFill>
                  <a:schemeClr val="accent1">
                    <a:lumMod val="50000"/>
                  </a:schemeClr>
                </a:solidFill>
                <a:latin typeface="Arial" panose="020B0604020202020204" pitchFamily="34" charset="0"/>
                <a:cs typeface="Arial" panose="020B0604020202020204" pitchFamily="34" charset="0"/>
              </a:rPr>
              <a:t>Tìm</a:t>
            </a:r>
            <a:r>
              <a:rPr lang="en-US" sz="4800" b="1" i="1" dirty="0" smtClean="0">
                <a:solidFill>
                  <a:schemeClr val="accent1">
                    <a:lumMod val="50000"/>
                  </a:schemeClr>
                </a:solidFill>
                <a:latin typeface="Arial" panose="020B0604020202020204" pitchFamily="34" charset="0"/>
                <a:cs typeface="Arial" panose="020B0604020202020204" pitchFamily="34" charset="0"/>
              </a:rPr>
              <a:t> ý, </a:t>
            </a:r>
            <a:r>
              <a:rPr lang="en-US" sz="4800" b="1" i="1" dirty="0" err="1" smtClean="0">
                <a:solidFill>
                  <a:schemeClr val="accent1">
                    <a:lumMod val="50000"/>
                  </a:schemeClr>
                </a:solidFill>
                <a:latin typeface="Arial" panose="020B0604020202020204" pitchFamily="34" charset="0"/>
                <a:cs typeface="Arial" panose="020B0604020202020204" pitchFamily="34" charset="0"/>
              </a:rPr>
              <a:t>lập</a:t>
            </a:r>
            <a:r>
              <a:rPr lang="en-US" sz="4800" b="1" i="1" dirty="0" smtClean="0">
                <a:solidFill>
                  <a:schemeClr val="accent1">
                    <a:lumMod val="50000"/>
                  </a:schemeClr>
                </a:solidFill>
                <a:latin typeface="Arial" panose="020B0604020202020204" pitchFamily="34" charset="0"/>
                <a:cs typeface="Arial" panose="020B0604020202020204" pitchFamily="34" charset="0"/>
              </a:rPr>
              <a:t> </a:t>
            </a:r>
            <a:r>
              <a:rPr lang="en-US" sz="4800" b="1" i="1" dirty="0" err="1" smtClean="0">
                <a:solidFill>
                  <a:schemeClr val="accent1">
                    <a:lumMod val="50000"/>
                  </a:schemeClr>
                </a:solidFill>
                <a:latin typeface="Arial" panose="020B0604020202020204" pitchFamily="34" charset="0"/>
                <a:cs typeface="Arial" panose="020B0604020202020204" pitchFamily="34" charset="0"/>
              </a:rPr>
              <a:t>dàn</a:t>
            </a:r>
            <a:r>
              <a:rPr lang="en-US" sz="4800" b="1" i="1" dirty="0" smtClean="0">
                <a:solidFill>
                  <a:schemeClr val="accent1">
                    <a:lumMod val="50000"/>
                  </a:schemeClr>
                </a:solidFill>
                <a:latin typeface="Arial" panose="020B0604020202020204" pitchFamily="34" charset="0"/>
                <a:cs typeface="Arial" panose="020B0604020202020204" pitchFamily="34" charset="0"/>
              </a:rPr>
              <a:t> ý</a:t>
            </a:r>
            <a:endParaRPr lang="en-US" sz="4800" b="1" i="1" dirty="0">
              <a:solidFill>
                <a:schemeClr val="accent1">
                  <a:lumMod val="50000"/>
                </a:schemeClr>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28600" y="5040573"/>
            <a:ext cx="3429000" cy="5246427"/>
          </a:xfrm>
          <a:prstGeom prst="rect">
            <a:avLst/>
          </a:prstGeom>
        </p:spPr>
      </p:pic>
      <p:sp>
        <p:nvSpPr>
          <p:cNvPr id="4" name="Rectangle 3"/>
          <p:cNvSpPr/>
          <p:nvPr/>
        </p:nvSpPr>
        <p:spPr>
          <a:xfrm>
            <a:off x="2886724" y="1797456"/>
            <a:ext cx="14639276" cy="6063198"/>
          </a:xfrm>
          <a:prstGeom prst="rect">
            <a:avLst/>
          </a:prstGeom>
        </p:spPr>
        <p:txBody>
          <a:bodyPr wrap="square">
            <a:spAutoFit/>
          </a:bodyPr>
          <a:lstStyle/>
          <a:p>
            <a:pPr marL="457200" algn="just">
              <a:lnSpc>
                <a:spcPct val="150000"/>
              </a:lnSpc>
              <a:spcBef>
                <a:spcPts val="600"/>
              </a:spcBef>
            </a:pPr>
            <a:r>
              <a:rPr lang="vi-VN" sz="4200" b="1" dirty="0">
                <a:solidFill>
                  <a:srgbClr val="FF0000"/>
                </a:solidFill>
                <a:ea typeface="Calibri" pitchFamily="34" charset="0"/>
                <a:cs typeface="Arial" panose="020B0604020202020204" pitchFamily="34" charset="0"/>
              </a:rPr>
              <a:t>b) Lập dàn ý</a:t>
            </a:r>
          </a:p>
          <a:p>
            <a:pPr marL="914400" lvl="1" algn="just">
              <a:lnSpc>
                <a:spcPct val="150000"/>
              </a:lnSpc>
              <a:spcBef>
                <a:spcPts val="600"/>
              </a:spcBef>
            </a:pPr>
            <a:r>
              <a:rPr lang="vi-VN" sz="4200" b="1" dirty="0">
                <a:ea typeface="Calibri" pitchFamily="34" charset="0"/>
                <a:cs typeface="Arial" panose="020B0604020202020204" pitchFamily="34" charset="0"/>
              </a:rPr>
              <a:t>- Thân đoạn: </a:t>
            </a:r>
          </a:p>
          <a:p>
            <a:pPr marL="914400" lvl="1" algn="just">
              <a:lnSpc>
                <a:spcPct val="150000"/>
              </a:lnSpc>
              <a:spcBef>
                <a:spcPts val="600"/>
              </a:spcBef>
            </a:pPr>
            <a:r>
              <a:rPr lang="vi-VN" sz="4200" dirty="0">
                <a:ea typeface="Calibri" pitchFamily="34" charset="0"/>
                <a:cs typeface="Arial" panose="020B0604020202020204" pitchFamily="34" charset="0"/>
              </a:rPr>
              <a:t>       + Hình dáng người bầm hiện lên với cảnh chiều đông, gió bấc như mưa phùn, các làng quê vào vụ cấy đông làm anh chiến sĩ phải chạnh lòng, không nguôi nhớ về bầm - người tần tảo, vất vả nuôi anh khôn lớn. </a:t>
            </a:r>
          </a:p>
        </p:txBody>
      </p:sp>
    </p:spTree>
    <p:extLst>
      <p:ext uri="{BB962C8B-B14F-4D97-AF65-F5344CB8AC3E}">
        <p14:creationId xmlns:p14="http://schemas.microsoft.com/office/powerpoint/2010/main" val="383208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BCB9F"/>
        </a:solidFill>
        <a:effectLst/>
      </p:bgPr>
    </p:bg>
    <p:spTree>
      <p:nvGrpSpPr>
        <p:cNvPr id="1" name=""/>
        <p:cNvGrpSpPr/>
        <p:nvPr/>
      </p:nvGrpSpPr>
      <p:grpSpPr>
        <a:xfrm>
          <a:off x="0" y="0"/>
          <a:ext cx="0" cy="0"/>
          <a:chOff x="0" y="0"/>
          <a:chExt cx="0" cy="0"/>
        </a:xfrm>
      </p:grpSpPr>
      <p:sp>
        <p:nvSpPr>
          <p:cNvPr id="3" name="TextBox 3"/>
          <p:cNvSpPr txBox="1"/>
          <p:nvPr/>
        </p:nvSpPr>
        <p:spPr>
          <a:xfrm>
            <a:off x="6827805" y="542694"/>
            <a:ext cx="9473117" cy="1283300"/>
          </a:xfrm>
          <a:prstGeom prst="rect">
            <a:avLst/>
          </a:prstGeom>
        </p:spPr>
        <p:txBody>
          <a:bodyPr wrap="square" lIns="0" tIns="0" rIns="0" bIns="0" rtlCol="0" anchor="t">
            <a:spAutoFit/>
          </a:bodyPr>
          <a:lstStyle/>
          <a:p>
            <a:pPr algn="ctr">
              <a:lnSpc>
                <a:spcPts val="11440"/>
              </a:lnSpc>
            </a:pPr>
            <a:r>
              <a:rPr lang="en-US" sz="6400" b="1" dirty="0" smtClean="0">
                <a:solidFill>
                  <a:srgbClr val="FFFFFF"/>
                </a:solidFill>
                <a:latin typeface="Arial" panose="020B0604020202020204" pitchFamily="34" charset="0"/>
                <a:cs typeface="Arial" panose="020B0604020202020204" pitchFamily="34" charset="0"/>
              </a:rPr>
              <a:t>KHỞI ĐỘNG</a:t>
            </a:r>
            <a:endParaRPr lang="en-US" sz="6400" b="1" dirty="0">
              <a:solidFill>
                <a:srgbClr val="FFFFFF"/>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257300"/>
            <a:ext cx="3704051" cy="609948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340604">
            <a:off x="937977" y="6087364"/>
            <a:ext cx="3704051" cy="6099486"/>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311189" y="795091"/>
            <a:ext cx="992546" cy="927579"/>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387489" y="3303832"/>
            <a:ext cx="354974" cy="328512"/>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06746" y="5612271"/>
            <a:ext cx="1335446" cy="1248035"/>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389247" y="5612271"/>
            <a:ext cx="354974" cy="328512"/>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6454635" y="7556653"/>
            <a:ext cx="354974" cy="328512"/>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958362" y="9823210"/>
            <a:ext cx="992546" cy="927579"/>
          </a:xfrm>
          <a:prstGeom prst="rect">
            <a:avLst/>
          </a:prstGeom>
        </p:spPr>
      </p:pic>
      <p:sp>
        <p:nvSpPr>
          <p:cNvPr id="2" name="Rectangle 1"/>
          <p:cNvSpPr/>
          <p:nvPr/>
        </p:nvSpPr>
        <p:spPr>
          <a:xfrm>
            <a:off x="5236252" y="1915028"/>
            <a:ext cx="12656224" cy="3096745"/>
          </a:xfrm>
          <a:prstGeom prst="rect">
            <a:avLst/>
          </a:prstGeom>
        </p:spPr>
        <p:txBody>
          <a:bodyPr wrap="square">
            <a:spAutoFit/>
          </a:bodyPr>
          <a:lstStyle/>
          <a:p>
            <a:pPr algn="just">
              <a:lnSpc>
                <a:spcPct val="150000"/>
              </a:lnSpc>
              <a:tabLst>
                <a:tab pos="3778250" algn="l"/>
              </a:tabLst>
            </a:pPr>
            <a:r>
              <a:rPr lang="vi-VN" sz="4500" b="1" i="1" dirty="0">
                <a:solidFill>
                  <a:srgbClr val="000000"/>
                </a:solidFill>
                <a:ea typeface="Times New Roman" panose="02020603050405020304" pitchFamily="18" charset="0"/>
                <a:cs typeface="Times New Roman" panose="02020603050405020304" pitchFamily="18" charset="0"/>
              </a:rPr>
              <a:t>Có bài thơ nào khiến em có ấn tượng sâu sắc nhất không? Khi muốn trình bày cảm xúc về bài thơ đó, em trình bày như thế nào?</a:t>
            </a:r>
            <a:endParaRPr lang="en-US" sz="4500" b="1" dirty="0">
              <a:effectLst/>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16789" y="4766607"/>
            <a:ext cx="6195058" cy="5908603"/>
          </a:xfrm>
          <a:prstGeom prst="rect">
            <a:avLst/>
          </a:prstGeom>
        </p:spPr>
      </p:pic>
    </p:spTree>
    <p:extLst>
      <p:ext uri="{BB962C8B-B14F-4D97-AF65-F5344CB8AC3E}">
        <p14:creationId xmlns:p14="http://schemas.microsoft.com/office/powerpoint/2010/main" val="2886093622"/>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p:cNvSpPr/>
          <p:nvPr/>
        </p:nvSpPr>
        <p:spPr>
          <a:xfrm>
            <a:off x="0" y="0"/>
            <a:ext cx="2057400" cy="10402962"/>
          </a:xfrm>
          <a:prstGeom prst="rect">
            <a:avLst/>
          </a:prstGeom>
          <a:solidFill>
            <a:srgbClr val="F9DCA8"/>
          </a:solidFill>
        </p:spPr>
      </p:sp>
      <p:grpSp>
        <p:nvGrpSpPr>
          <p:cNvPr id="9" name="Group 9"/>
          <p:cNvGrpSpPr>
            <a:grpSpLocks noChangeAspect="1"/>
          </p:cNvGrpSpPr>
          <p:nvPr/>
        </p:nvGrpSpPr>
        <p:grpSpPr>
          <a:xfrm rot="1812022">
            <a:off x="15755888" y="9671328"/>
            <a:ext cx="1512269" cy="641385"/>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sp>
        <p:nvSpPr>
          <p:cNvPr id="18" name="TextBox 17"/>
          <p:cNvSpPr txBox="1"/>
          <p:nvPr/>
        </p:nvSpPr>
        <p:spPr>
          <a:xfrm>
            <a:off x="6400800" y="800100"/>
            <a:ext cx="7696200" cy="830997"/>
          </a:xfrm>
          <a:prstGeom prst="rect">
            <a:avLst/>
          </a:prstGeom>
          <a:noFill/>
        </p:spPr>
        <p:txBody>
          <a:bodyPr wrap="square" rtlCol="0">
            <a:spAutoFit/>
          </a:bodyPr>
          <a:lstStyle/>
          <a:p>
            <a:r>
              <a:rPr lang="en-US" sz="4800" b="1" dirty="0" smtClean="0">
                <a:solidFill>
                  <a:schemeClr val="accent1">
                    <a:lumMod val="50000"/>
                  </a:schemeClr>
                </a:solidFill>
                <a:latin typeface="Arial" panose="020B0604020202020204" pitchFamily="34" charset="0"/>
                <a:cs typeface="Arial" panose="020B0604020202020204" pitchFamily="34" charset="0"/>
              </a:rPr>
              <a:t>BƯỚC 2: </a:t>
            </a:r>
            <a:r>
              <a:rPr lang="en-US" sz="4800" b="1" i="1" dirty="0" err="1" smtClean="0">
                <a:solidFill>
                  <a:schemeClr val="accent1">
                    <a:lumMod val="50000"/>
                  </a:schemeClr>
                </a:solidFill>
                <a:latin typeface="Arial" panose="020B0604020202020204" pitchFamily="34" charset="0"/>
                <a:cs typeface="Arial" panose="020B0604020202020204" pitchFamily="34" charset="0"/>
              </a:rPr>
              <a:t>Tìm</a:t>
            </a:r>
            <a:r>
              <a:rPr lang="en-US" sz="4800" b="1" i="1" dirty="0" smtClean="0">
                <a:solidFill>
                  <a:schemeClr val="accent1">
                    <a:lumMod val="50000"/>
                  </a:schemeClr>
                </a:solidFill>
                <a:latin typeface="Arial" panose="020B0604020202020204" pitchFamily="34" charset="0"/>
                <a:cs typeface="Arial" panose="020B0604020202020204" pitchFamily="34" charset="0"/>
              </a:rPr>
              <a:t> ý, </a:t>
            </a:r>
            <a:r>
              <a:rPr lang="en-US" sz="4800" b="1" i="1" dirty="0" err="1" smtClean="0">
                <a:solidFill>
                  <a:schemeClr val="accent1">
                    <a:lumMod val="50000"/>
                  </a:schemeClr>
                </a:solidFill>
                <a:latin typeface="Arial" panose="020B0604020202020204" pitchFamily="34" charset="0"/>
                <a:cs typeface="Arial" panose="020B0604020202020204" pitchFamily="34" charset="0"/>
              </a:rPr>
              <a:t>lập</a:t>
            </a:r>
            <a:r>
              <a:rPr lang="en-US" sz="4800" b="1" i="1" dirty="0" smtClean="0">
                <a:solidFill>
                  <a:schemeClr val="accent1">
                    <a:lumMod val="50000"/>
                  </a:schemeClr>
                </a:solidFill>
                <a:latin typeface="Arial" panose="020B0604020202020204" pitchFamily="34" charset="0"/>
                <a:cs typeface="Arial" panose="020B0604020202020204" pitchFamily="34" charset="0"/>
              </a:rPr>
              <a:t> </a:t>
            </a:r>
            <a:r>
              <a:rPr lang="en-US" sz="4800" b="1" i="1" dirty="0" err="1" smtClean="0">
                <a:solidFill>
                  <a:schemeClr val="accent1">
                    <a:lumMod val="50000"/>
                  </a:schemeClr>
                </a:solidFill>
                <a:latin typeface="Arial" panose="020B0604020202020204" pitchFamily="34" charset="0"/>
                <a:cs typeface="Arial" panose="020B0604020202020204" pitchFamily="34" charset="0"/>
              </a:rPr>
              <a:t>dàn</a:t>
            </a:r>
            <a:r>
              <a:rPr lang="en-US" sz="4800" b="1" i="1" dirty="0" smtClean="0">
                <a:solidFill>
                  <a:schemeClr val="accent1">
                    <a:lumMod val="50000"/>
                  </a:schemeClr>
                </a:solidFill>
                <a:latin typeface="Arial" panose="020B0604020202020204" pitchFamily="34" charset="0"/>
                <a:cs typeface="Arial" panose="020B0604020202020204" pitchFamily="34" charset="0"/>
              </a:rPr>
              <a:t> ý</a:t>
            </a:r>
            <a:endParaRPr lang="en-US" sz="4800" b="1" i="1" dirty="0">
              <a:solidFill>
                <a:schemeClr val="accent1">
                  <a:lumMod val="50000"/>
                </a:schemeClr>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28600" y="5040573"/>
            <a:ext cx="3429000" cy="5246427"/>
          </a:xfrm>
          <a:prstGeom prst="rect">
            <a:avLst/>
          </a:prstGeom>
        </p:spPr>
      </p:pic>
      <p:sp>
        <p:nvSpPr>
          <p:cNvPr id="4" name="Rectangle 3"/>
          <p:cNvSpPr/>
          <p:nvPr/>
        </p:nvSpPr>
        <p:spPr>
          <a:xfrm>
            <a:off x="2420314" y="1643039"/>
            <a:ext cx="15172676" cy="8079135"/>
          </a:xfrm>
          <a:prstGeom prst="rect">
            <a:avLst/>
          </a:prstGeom>
        </p:spPr>
        <p:txBody>
          <a:bodyPr wrap="square">
            <a:spAutoFit/>
          </a:bodyPr>
          <a:lstStyle/>
          <a:p>
            <a:pPr marL="457200" algn="just">
              <a:lnSpc>
                <a:spcPct val="150000"/>
              </a:lnSpc>
              <a:spcBef>
                <a:spcPts val="600"/>
              </a:spcBef>
            </a:pPr>
            <a:r>
              <a:rPr lang="vi-VN" sz="4200" b="1" dirty="0">
                <a:solidFill>
                  <a:srgbClr val="FF0000"/>
                </a:solidFill>
                <a:ea typeface="Calibri" pitchFamily="34" charset="0"/>
                <a:cs typeface="Arial" panose="020B0604020202020204" pitchFamily="34" charset="0"/>
              </a:rPr>
              <a:t>b) Lập dàn ý</a:t>
            </a:r>
          </a:p>
          <a:p>
            <a:pPr marL="914400" lvl="1" algn="just">
              <a:lnSpc>
                <a:spcPct val="150000"/>
              </a:lnSpc>
              <a:spcBef>
                <a:spcPts val="600"/>
              </a:spcBef>
            </a:pPr>
            <a:r>
              <a:rPr lang="vi-VN" sz="4200" b="1" dirty="0">
                <a:ea typeface="Calibri" pitchFamily="34" charset="0"/>
                <a:cs typeface="Arial" panose="020B0604020202020204" pitchFamily="34" charset="0"/>
              </a:rPr>
              <a:t>- Thân đoạn: </a:t>
            </a:r>
          </a:p>
          <a:p>
            <a:pPr marL="914400" lvl="1" algn="just">
              <a:lnSpc>
                <a:spcPct val="150000"/>
              </a:lnSpc>
              <a:spcBef>
                <a:spcPts val="600"/>
              </a:spcBef>
            </a:pPr>
            <a:r>
              <a:rPr lang="vi-VN" sz="4200" dirty="0">
                <a:ea typeface="Calibri" pitchFamily="34" charset="0"/>
                <a:cs typeface="Arial" panose="020B0604020202020204" pitchFamily="34" charset="0"/>
              </a:rPr>
              <a:t>       + Nó làm cho tôi liên tưởng đến phẩm chất cao đẹp của người phụ nữ Việt Nam suốt đời luôn hi sinh vì con cái. </a:t>
            </a:r>
          </a:p>
          <a:p>
            <a:pPr marL="914400" lvl="1" algn="just">
              <a:lnSpc>
                <a:spcPct val="150000"/>
              </a:lnSpc>
              <a:spcBef>
                <a:spcPts val="600"/>
              </a:spcBef>
            </a:pPr>
            <a:r>
              <a:rPr lang="vi-VN" sz="4200" dirty="0">
                <a:ea typeface="Calibri" pitchFamily="34" charset="0"/>
                <a:cs typeface="Arial" panose="020B0604020202020204" pitchFamily="34" charset="0"/>
              </a:rPr>
              <a:t>       + Các hình ảnh mạ non, hạt mưa phùn qua biện pháp tu từ so sánh đã nhấn mạnh được tình thương bao la của người mẹ đối với con, cũng như con đối với mẹ, không gì có thể đong đếm được. </a:t>
            </a:r>
          </a:p>
        </p:txBody>
      </p:sp>
    </p:spTree>
    <p:extLst>
      <p:ext uri="{BB962C8B-B14F-4D97-AF65-F5344CB8AC3E}">
        <p14:creationId xmlns:p14="http://schemas.microsoft.com/office/powerpoint/2010/main" val="212103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p:cNvSpPr/>
          <p:nvPr/>
        </p:nvSpPr>
        <p:spPr>
          <a:xfrm>
            <a:off x="0" y="0"/>
            <a:ext cx="2057400" cy="10402962"/>
          </a:xfrm>
          <a:prstGeom prst="rect">
            <a:avLst/>
          </a:prstGeom>
          <a:solidFill>
            <a:srgbClr val="F9DCA8"/>
          </a:solidFill>
        </p:spPr>
      </p:sp>
      <p:grpSp>
        <p:nvGrpSpPr>
          <p:cNvPr id="9" name="Group 9"/>
          <p:cNvGrpSpPr>
            <a:grpSpLocks noChangeAspect="1"/>
          </p:cNvGrpSpPr>
          <p:nvPr/>
        </p:nvGrpSpPr>
        <p:grpSpPr>
          <a:xfrm rot="1812022">
            <a:off x="15755888" y="9671328"/>
            <a:ext cx="1512269" cy="641385"/>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sp>
        <p:nvSpPr>
          <p:cNvPr id="18" name="TextBox 17"/>
          <p:cNvSpPr txBox="1"/>
          <p:nvPr/>
        </p:nvSpPr>
        <p:spPr>
          <a:xfrm>
            <a:off x="6400800" y="800100"/>
            <a:ext cx="7696200" cy="830997"/>
          </a:xfrm>
          <a:prstGeom prst="rect">
            <a:avLst/>
          </a:prstGeom>
          <a:noFill/>
        </p:spPr>
        <p:txBody>
          <a:bodyPr wrap="square" rtlCol="0">
            <a:spAutoFit/>
          </a:bodyPr>
          <a:lstStyle/>
          <a:p>
            <a:r>
              <a:rPr lang="en-US" sz="4800" b="1" dirty="0" smtClean="0">
                <a:solidFill>
                  <a:schemeClr val="accent1">
                    <a:lumMod val="50000"/>
                  </a:schemeClr>
                </a:solidFill>
                <a:latin typeface="Arial" panose="020B0604020202020204" pitchFamily="34" charset="0"/>
                <a:cs typeface="Arial" panose="020B0604020202020204" pitchFamily="34" charset="0"/>
              </a:rPr>
              <a:t>BƯỚC 2: </a:t>
            </a:r>
            <a:r>
              <a:rPr lang="en-US" sz="4800" b="1" i="1" dirty="0" err="1" smtClean="0">
                <a:solidFill>
                  <a:schemeClr val="accent1">
                    <a:lumMod val="50000"/>
                  </a:schemeClr>
                </a:solidFill>
                <a:latin typeface="Arial" panose="020B0604020202020204" pitchFamily="34" charset="0"/>
                <a:cs typeface="Arial" panose="020B0604020202020204" pitchFamily="34" charset="0"/>
              </a:rPr>
              <a:t>Tìm</a:t>
            </a:r>
            <a:r>
              <a:rPr lang="en-US" sz="4800" b="1" i="1" dirty="0" smtClean="0">
                <a:solidFill>
                  <a:schemeClr val="accent1">
                    <a:lumMod val="50000"/>
                  </a:schemeClr>
                </a:solidFill>
                <a:latin typeface="Arial" panose="020B0604020202020204" pitchFamily="34" charset="0"/>
                <a:cs typeface="Arial" panose="020B0604020202020204" pitchFamily="34" charset="0"/>
              </a:rPr>
              <a:t> ý, </a:t>
            </a:r>
            <a:r>
              <a:rPr lang="en-US" sz="4800" b="1" i="1" dirty="0" err="1" smtClean="0">
                <a:solidFill>
                  <a:schemeClr val="accent1">
                    <a:lumMod val="50000"/>
                  </a:schemeClr>
                </a:solidFill>
                <a:latin typeface="Arial" panose="020B0604020202020204" pitchFamily="34" charset="0"/>
                <a:cs typeface="Arial" panose="020B0604020202020204" pitchFamily="34" charset="0"/>
              </a:rPr>
              <a:t>lập</a:t>
            </a:r>
            <a:r>
              <a:rPr lang="en-US" sz="4800" b="1" i="1" dirty="0" smtClean="0">
                <a:solidFill>
                  <a:schemeClr val="accent1">
                    <a:lumMod val="50000"/>
                  </a:schemeClr>
                </a:solidFill>
                <a:latin typeface="Arial" panose="020B0604020202020204" pitchFamily="34" charset="0"/>
                <a:cs typeface="Arial" panose="020B0604020202020204" pitchFamily="34" charset="0"/>
              </a:rPr>
              <a:t> </a:t>
            </a:r>
            <a:r>
              <a:rPr lang="en-US" sz="4800" b="1" i="1" dirty="0" err="1" smtClean="0">
                <a:solidFill>
                  <a:schemeClr val="accent1">
                    <a:lumMod val="50000"/>
                  </a:schemeClr>
                </a:solidFill>
                <a:latin typeface="Arial" panose="020B0604020202020204" pitchFamily="34" charset="0"/>
                <a:cs typeface="Arial" panose="020B0604020202020204" pitchFamily="34" charset="0"/>
              </a:rPr>
              <a:t>dàn</a:t>
            </a:r>
            <a:r>
              <a:rPr lang="en-US" sz="4800" b="1" i="1" dirty="0" smtClean="0">
                <a:solidFill>
                  <a:schemeClr val="accent1">
                    <a:lumMod val="50000"/>
                  </a:schemeClr>
                </a:solidFill>
                <a:latin typeface="Arial" panose="020B0604020202020204" pitchFamily="34" charset="0"/>
                <a:cs typeface="Arial" panose="020B0604020202020204" pitchFamily="34" charset="0"/>
              </a:rPr>
              <a:t> ý</a:t>
            </a:r>
            <a:endParaRPr lang="en-US" sz="4800" b="1" i="1" dirty="0">
              <a:solidFill>
                <a:schemeClr val="accent1">
                  <a:lumMod val="50000"/>
                </a:schemeClr>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28600" y="5040573"/>
            <a:ext cx="3429000" cy="5246427"/>
          </a:xfrm>
          <a:prstGeom prst="rect">
            <a:avLst/>
          </a:prstGeom>
        </p:spPr>
      </p:pic>
      <p:sp>
        <p:nvSpPr>
          <p:cNvPr id="4" name="Rectangle 3"/>
          <p:cNvSpPr/>
          <p:nvPr/>
        </p:nvSpPr>
        <p:spPr>
          <a:xfrm>
            <a:off x="2420314" y="1643039"/>
            <a:ext cx="15172676" cy="8079135"/>
          </a:xfrm>
          <a:prstGeom prst="rect">
            <a:avLst/>
          </a:prstGeom>
        </p:spPr>
        <p:txBody>
          <a:bodyPr wrap="square">
            <a:spAutoFit/>
          </a:bodyPr>
          <a:lstStyle/>
          <a:p>
            <a:pPr marL="457200" algn="just">
              <a:lnSpc>
                <a:spcPct val="150000"/>
              </a:lnSpc>
              <a:spcBef>
                <a:spcPts val="600"/>
              </a:spcBef>
            </a:pPr>
            <a:r>
              <a:rPr lang="vi-VN" sz="4200" b="1" dirty="0">
                <a:solidFill>
                  <a:srgbClr val="FF0000"/>
                </a:solidFill>
                <a:ea typeface="Calibri" pitchFamily="34" charset="0"/>
                <a:cs typeface="Arial" panose="020B0604020202020204" pitchFamily="34" charset="0"/>
              </a:rPr>
              <a:t>b) Lập dàn ý</a:t>
            </a:r>
          </a:p>
          <a:p>
            <a:pPr marL="914400" lvl="1" algn="just">
              <a:lnSpc>
                <a:spcPct val="150000"/>
              </a:lnSpc>
              <a:spcBef>
                <a:spcPts val="600"/>
              </a:spcBef>
            </a:pPr>
            <a:r>
              <a:rPr lang="vi-VN" sz="4200" b="1" dirty="0">
                <a:ea typeface="Calibri" pitchFamily="34" charset="0"/>
                <a:cs typeface="Arial" panose="020B0604020202020204" pitchFamily="34" charset="0"/>
              </a:rPr>
              <a:t>- Kết đoạn: </a:t>
            </a:r>
          </a:p>
          <a:p>
            <a:pPr marL="914400" lvl="1" algn="just">
              <a:lnSpc>
                <a:spcPct val="150000"/>
              </a:lnSpc>
              <a:spcBef>
                <a:spcPts val="600"/>
              </a:spcBef>
            </a:pPr>
            <a:r>
              <a:rPr lang="vi-VN" sz="4200" b="1" dirty="0">
                <a:ea typeface="Calibri" pitchFamily="34" charset="0"/>
                <a:cs typeface="Arial" panose="020B0604020202020204" pitchFamily="34" charset="0"/>
              </a:rPr>
              <a:t>      </a:t>
            </a:r>
            <a:r>
              <a:rPr lang="vi-VN" sz="4200" dirty="0">
                <a:ea typeface="Calibri" pitchFamily="34" charset="0"/>
                <a:cs typeface="Arial" panose="020B0604020202020204" pitchFamily="34" charset="0"/>
              </a:rPr>
              <a:t>+ Bài thơ làm tôi cảm nhận được tình cảm sâu sắc của những người mẹ có con phải đi chiến đấu xa nhà cũng như tình cảm những người con dành cho mẹ. </a:t>
            </a:r>
          </a:p>
          <a:p>
            <a:pPr marL="914400" lvl="1" algn="just">
              <a:lnSpc>
                <a:spcPct val="150000"/>
              </a:lnSpc>
              <a:spcBef>
                <a:spcPts val="600"/>
              </a:spcBef>
            </a:pPr>
            <a:r>
              <a:rPr lang="vi-VN" sz="4200" dirty="0">
                <a:ea typeface="Calibri" pitchFamily="34" charset="0"/>
                <a:cs typeface="Arial" panose="020B0604020202020204" pitchFamily="34" charset="0"/>
              </a:rPr>
              <a:t>      + Mẹ luôn dành những điều tốt nhất dành cho mỗi người. Bởi thế, tôi sẽ cố gắng học tập, hiếu thảo thêm nữa để làm cho mẹ và cả gia đình vui lòng.</a:t>
            </a:r>
          </a:p>
        </p:txBody>
      </p:sp>
    </p:spTree>
    <p:extLst>
      <p:ext uri="{BB962C8B-B14F-4D97-AF65-F5344CB8AC3E}">
        <p14:creationId xmlns:p14="http://schemas.microsoft.com/office/powerpoint/2010/main" val="415536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p:cNvSpPr/>
          <p:nvPr/>
        </p:nvSpPr>
        <p:spPr>
          <a:xfrm>
            <a:off x="0" y="0"/>
            <a:ext cx="2057400" cy="10402962"/>
          </a:xfrm>
          <a:prstGeom prst="rect">
            <a:avLst/>
          </a:prstGeom>
          <a:solidFill>
            <a:srgbClr val="F9DCA8"/>
          </a:solidFill>
        </p:spPr>
      </p:sp>
      <p:grpSp>
        <p:nvGrpSpPr>
          <p:cNvPr id="9" name="Group 9"/>
          <p:cNvGrpSpPr>
            <a:grpSpLocks noChangeAspect="1"/>
          </p:cNvGrpSpPr>
          <p:nvPr/>
        </p:nvGrpSpPr>
        <p:grpSpPr>
          <a:xfrm rot="1812022">
            <a:off x="15755888" y="9671328"/>
            <a:ext cx="1512269" cy="641385"/>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sp>
        <p:nvSpPr>
          <p:cNvPr id="18" name="TextBox 17"/>
          <p:cNvSpPr txBox="1"/>
          <p:nvPr/>
        </p:nvSpPr>
        <p:spPr>
          <a:xfrm>
            <a:off x="6400800" y="800100"/>
            <a:ext cx="7696200" cy="830997"/>
          </a:xfrm>
          <a:prstGeom prst="rect">
            <a:avLst/>
          </a:prstGeom>
          <a:noFill/>
        </p:spPr>
        <p:txBody>
          <a:bodyPr wrap="square" rtlCol="0">
            <a:spAutoFit/>
          </a:bodyPr>
          <a:lstStyle/>
          <a:p>
            <a:pPr algn="ctr"/>
            <a:r>
              <a:rPr lang="en-US" sz="4800" b="1" dirty="0" smtClean="0">
                <a:solidFill>
                  <a:schemeClr val="accent1">
                    <a:lumMod val="50000"/>
                  </a:schemeClr>
                </a:solidFill>
                <a:latin typeface="Arial" panose="020B0604020202020204" pitchFamily="34" charset="0"/>
                <a:cs typeface="Arial" panose="020B0604020202020204" pitchFamily="34" charset="0"/>
              </a:rPr>
              <a:t>BƯỚC 3: </a:t>
            </a:r>
            <a:r>
              <a:rPr lang="en-US" sz="4800" b="1" i="1" dirty="0" err="1" smtClean="0">
                <a:solidFill>
                  <a:schemeClr val="accent1">
                    <a:lumMod val="50000"/>
                  </a:schemeClr>
                </a:solidFill>
                <a:latin typeface="Arial" panose="020B0604020202020204" pitchFamily="34" charset="0"/>
                <a:cs typeface="Arial" panose="020B0604020202020204" pitchFamily="34" charset="0"/>
              </a:rPr>
              <a:t>Viết</a:t>
            </a:r>
            <a:r>
              <a:rPr lang="en-US" sz="4800" b="1" i="1" dirty="0" smtClean="0">
                <a:solidFill>
                  <a:schemeClr val="accent1">
                    <a:lumMod val="50000"/>
                  </a:schemeClr>
                </a:solidFill>
                <a:latin typeface="Arial" panose="020B0604020202020204" pitchFamily="34" charset="0"/>
                <a:cs typeface="Arial" panose="020B0604020202020204" pitchFamily="34" charset="0"/>
              </a:rPr>
              <a:t> </a:t>
            </a:r>
            <a:r>
              <a:rPr lang="en-US" sz="4800" b="1" i="1" dirty="0" err="1" smtClean="0">
                <a:solidFill>
                  <a:schemeClr val="accent1">
                    <a:lumMod val="50000"/>
                  </a:schemeClr>
                </a:solidFill>
                <a:latin typeface="Arial" panose="020B0604020202020204" pitchFamily="34" charset="0"/>
                <a:cs typeface="Arial" panose="020B0604020202020204" pitchFamily="34" charset="0"/>
              </a:rPr>
              <a:t>đoạn</a:t>
            </a:r>
            <a:endParaRPr lang="en-US" sz="4800" b="1" i="1" dirty="0">
              <a:solidFill>
                <a:schemeClr val="accent1">
                  <a:lumMod val="50000"/>
                </a:schemeClr>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28600" y="5040573"/>
            <a:ext cx="3429000" cy="5246427"/>
          </a:xfrm>
          <a:prstGeom prst="rect">
            <a:avLst/>
          </a:prstGeom>
        </p:spPr>
      </p:pic>
      <p:sp>
        <p:nvSpPr>
          <p:cNvPr id="4" name="Rectangle 3"/>
          <p:cNvSpPr/>
          <p:nvPr/>
        </p:nvSpPr>
        <p:spPr>
          <a:xfrm>
            <a:off x="2423726" y="2005640"/>
            <a:ext cx="15172676" cy="3034933"/>
          </a:xfrm>
          <a:prstGeom prst="rect">
            <a:avLst/>
          </a:prstGeom>
        </p:spPr>
        <p:txBody>
          <a:bodyPr wrap="square">
            <a:spAutoFit/>
          </a:bodyPr>
          <a:lstStyle/>
          <a:p>
            <a:pPr marL="457200" algn="just">
              <a:lnSpc>
                <a:spcPct val="150000"/>
              </a:lnSpc>
              <a:spcBef>
                <a:spcPts val="600"/>
              </a:spcBef>
            </a:pPr>
            <a:r>
              <a:rPr lang="vi-VN" sz="4200" dirty="0">
                <a:ea typeface="Calibri" pitchFamily="34" charset="0"/>
                <a:cs typeface="Arial" panose="020B0604020202020204" pitchFamily="34" charset="0"/>
              </a:rPr>
              <a:t>- Viết theo dàn ý.</a:t>
            </a:r>
          </a:p>
          <a:p>
            <a:pPr marL="457200" algn="just">
              <a:lnSpc>
                <a:spcPct val="150000"/>
              </a:lnSpc>
              <a:spcBef>
                <a:spcPts val="600"/>
              </a:spcBef>
            </a:pPr>
            <a:r>
              <a:rPr lang="vi-VN" sz="4200" dirty="0">
                <a:ea typeface="Calibri" pitchFamily="34" charset="0"/>
                <a:cs typeface="Arial" panose="020B0604020202020204" pitchFamily="34" charset="0"/>
              </a:rPr>
              <a:t>- Thống nhất ngôi thứ nhất chia sẻ cảm xúc.</a:t>
            </a:r>
          </a:p>
          <a:p>
            <a:pPr marL="457200" algn="just">
              <a:lnSpc>
                <a:spcPct val="150000"/>
              </a:lnSpc>
              <a:spcBef>
                <a:spcPts val="600"/>
              </a:spcBef>
            </a:pPr>
            <a:r>
              <a:rPr lang="vi-VN" sz="4200" dirty="0">
                <a:ea typeface="Calibri" pitchFamily="34" charset="0"/>
                <a:cs typeface="Arial" panose="020B0604020202020204" pitchFamily="34" charset="0"/>
              </a:rPr>
              <a:t>- Kết hợp thêm các từ ngữ liên kết câu, đoạn.</a:t>
            </a:r>
          </a:p>
        </p:txBody>
      </p:sp>
    </p:spTree>
    <p:extLst>
      <p:ext uri="{BB962C8B-B14F-4D97-AF65-F5344CB8AC3E}">
        <p14:creationId xmlns:p14="http://schemas.microsoft.com/office/powerpoint/2010/main" val="110691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3"/>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p:cNvSpPr/>
          <p:nvPr/>
        </p:nvSpPr>
        <p:spPr>
          <a:xfrm>
            <a:off x="0" y="0"/>
            <a:ext cx="2057400" cy="10402962"/>
          </a:xfrm>
          <a:prstGeom prst="rect">
            <a:avLst/>
          </a:prstGeom>
          <a:solidFill>
            <a:srgbClr val="F9DCA8"/>
          </a:solidFill>
        </p:spPr>
      </p:sp>
      <p:grpSp>
        <p:nvGrpSpPr>
          <p:cNvPr id="9" name="Group 9"/>
          <p:cNvGrpSpPr>
            <a:grpSpLocks noChangeAspect="1"/>
          </p:cNvGrpSpPr>
          <p:nvPr/>
        </p:nvGrpSpPr>
        <p:grpSpPr>
          <a:xfrm rot="1812022">
            <a:off x="15755888" y="9671328"/>
            <a:ext cx="1512269" cy="641385"/>
            <a:chOff x="0" y="0"/>
            <a:chExt cx="2527300" cy="1071880"/>
          </a:xfrm>
        </p:grpSpPr>
        <p:sp>
          <p:nvSpPr>
            <p:cNvPr id="10" name="Freeform 10"/>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sp>
        <p:nvSpPr>
          <p:cNvPr id="18" name="TextBox 17"/>
          <p:cNvSpPr txBox="1"/>
          <p:nvPr/>
        </p:nvSpPr>
        <p:spPr>
          <a:xfrm>
            <a:off x="5943600" y="800100"/>
            <a:ext cx="8458200" cy="830997"/>
          </a:xfrm>
          <a:prstGeom prst="rect">
            <a:avLst/>
          </a:prstGeom>
          <a:noFill/>
        </p:spPr>
        <p:txBody>
          <a:bodyPr wrap="square" rtlCol="0">
            <a:spAutoFit/>
          </a:bodyPr>
          <a:lstStyle/>
          <a:p>
            <a:pPr algn="ctr"/>
            <a:r>
              <a:rPr lang="en-US" sz="4800" b="1" dirty="0" smtClean="0">
                <a:solidFill>
                  <a:schemeClr val="accent1">
                    <a:lumMod val="50000"/>
                  </a:schemeClr>
                </a:solidFill>
                <a:latin typeface="Arial" panose="020B0604020202020204" pitchFamily="34" charset="0"/>
                <a:cs typeface="Arial" panose="020B0604020202020204" pitchFamily="34" charset="0"/>
              </a:rPr>
              <a:t>BƯỚC 4: </a:t>
            </a:r>
            <a:r>
              <a:rPr lang="en-US" sz="4800" b="1" i="1" dirty="0" err="1" smtClean="0">
                <a:solidFill>
                  <a:schemeClr val="accent1">
                    <a:lumMod val="50000"/>
                  </a:schemeClr>
                </a:solidFill>
                <a:latin typeface="Arial" panose="020B0604020202020204" pitchFamily="34" charset="0"/>
                <a:cs typeface="Arial" panose="020B0604020202020204" pitchFamily="34" charset="0"/>
              </a:rPr>
              <a:t>Chỉnh</a:t>
            </a:r>
            <a:r>
              <a:rPr lang="en-US" sz="4800" b="1" i="1" dirty="0" smtClean="0">
                <a:solidFill>
                  <a:schemeClr val="accent1">
                    <a:lumMod val="50000"/>
                  </a:schemeClr>
                </a:solidFill>
                <a:latin typeface="Arial" panose="020B0604020202020204" pitchFamily="34" charset="0"/>
                <a:cs typeface="Arial" panose="020B0604020202020204" pitchFamily="34" charset="0"/>
              </a:rPr>
              <a:t> </a:t>
            </a:r>
            <a:r>
              <a:rPr lang="en-US" sz="4800" b="1" i="1" dirty="0" err="1" smtClean="0">
                <a:solidFill>
                  <a:schemeClr val="accent1">
                    <a:lumMod val="50000"/>
                  </a:schemeClr>
                </a:solidFill>
                <a:latin typeface="Arial" panose="020B0604020202020204" pitchFamily="34" charset="0"/>
                <a:cs typeface="Arial" panose="020B0604020202020204" pitchFamily="34" charset="0"/>
              </a:rPr>
              <a:t>sửa</a:t>
            </a:r>
            <a:r>
              <a:rPr lang="en-US" sz="4800" b="1" i="1" dirty="0" smtClean="0">
                <a:solidFill>
                  <a:schemeClr val="accent1">
                    <a:lumMod val="50000"/>
                  </a:schemeClr>
                </a:solidFill>
                <a:latin typeface="Arial" panose="020B0604020202020204" pitchFamily="34" charset="0"/>
                <a:cs typeface="Arial" panose="020B0604020202020204" pitchFamily="34" charset="0"/>
              </a:rPr>
              <a:t> bài </a:t>
            </a:r>
            <a:r>
              <a:rPr lang="en-US" sz="4800" b="1" i="1" dirty="0" err="1" smtClean="0">
                <a:solidFill>
                  <a:schemeClr val="accent1">
                    <a:lumMod val="50000"/>
                  </a:schemeClr>
                </a:solidFill>
                <a:latin typeface="Arial" panose="020B0604020202020204" pitchFamily="34" charset="0"/>
                <a:cs typeface="Arial" panose="020B0604020202020204" pitchFamily="34" charset="0"/>
              </a:rPr>
              <a:t>viết</a:t>
            </a:r>
            <a:endParaRPr lang="en-US" sz="4800" b="1" i="1" dirty="0">
              <a:solidFill>
                <a:schemeClr val="accent1">
                  <a:lumMod val="50000"/>
                </a:schemeClr>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28600" y="5040573"/>
            <a:ext cx="3429000" cy="5246427"/>
          </a:xfrm>
          <a:prstGeom prst="rect">
            <a:avLst/>
          </a:prstGeom>
        </p:spPr>
      </p:pic>
      <p:sp>
        <p:nvSpPr>
          <p:cNvPr id="2" name="TextBox 1"/>
          <p:cNvSpPr txBox="1"/>
          <p:nvPr/>
        </p:nvSpPr>
        <p:spPr>
          <a:xfrm>
            <a:off x="3657600" y="2171700"/>
            <a:ext cx="9753600" cy="1911549"/>
          </a:xfrm>
          <a:prstGeom prst="rect">
            <a:avLst/>
          </a:prstGeom>
          <a:noFill/>
        </p:spPr>
        <p:txBody>
          <a:bodyPr wrap="square" rtlCol="0">
            <a:spAutoFit/>
          </a:bodyPr>
          <a:lstStyle/>
          <a:p>
            <a:pPr marL="285750" indent="-285750">
              <a:lnSpc>
                <a:spcPct val="150000"/>
              </a:lnSpc>
              <a:buFontTx/>
              <a:buChar char="-"/>
            </a:pPr>
            <a:r>
              <a:rPr lang="en-US" sz="4200" dirty="0" smtClean="0">
                <a:latin typeface="Arial" panose="020B0604020202020204" pitchFamily="34" charset="0"/>
                <a:cs typeface="Arial" panose="020B0604020202020204" pitchFamily="34" charset="0"/>
              </a:rPr>
              <a:t>Đọc lại bài</a:t>
            </a:r>
          </a:p>
          <a:p>
            <a:pPr marL="285750" indent="-285750">
              <a:lnSpc>
                <a:spcPct val="150000"/>
              </a:lnSpc>
              <a:buFontTx/>
              <a:buChar char="-"/>
            </a:pPr>
            <a:r>
              <a:rPr lang="en-US" sz="4200" dirty="0" err="1" smtClean="0">
                <a:latin typeface="Arial" panose="020B0604020202020204" pitchFamily="34" charset="0"/>
                <a:cs typeface="Arial" panose="020B0604020202020204" pitchFamily="34" charset="0"/>
              </a:rPr>
              <a:t>Sửa</a:t>
            </a:r>
            <a:r>
              <a:rPr lang="en-US" sz="4200" dirty="0" smtClean="0">
                <a:latin typeface="Arial" panose="020B0604020202020204" pitchFamily="34" charset="0"/>
                <a:cs typeface="Arial" panose="020B0604020202020204" pitchFamily="34" charset="0"/>
              </a:rPr>
              <a:t> lại bài </a:t>
            </a:r>
            <a:r>
              <a:rPr lang="en-US" sz="4200" dirty="0" err="1" smtClean="0">
                <a:latin typeface="Arial" panose="020B0604020202020204" pitchFamily="34" charset="0"/>
                <a:cs typeface="Arial" panose="020B0604020202020204" pitchFamily="34" charset="0"/>
              </a:rPr>
              <a:t>viết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nếu</a:t>
            </a:r>
            <a:r>
              <a:rPr lang="en-US" sz="4200" dirty="0" smtClean="0">
                <a:latin typeface="Arial" panose="020B0604020202020204" pitchFamily="34" charset="0"/>
                <a:cs typeface="Arial" panose="020B0604020202020204" pitchFamily="34" charset="0"/>
              </a:rPr>
              <a:t> cần).</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584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3"/>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886200" y="342900"/>
            <a:ext cx="11125200" cy="2171428"/>
          </a:xfrm>
          <a:prstGeom prst="rect">
            <a:avLst/>
          </a:prstGeom>
          <a:noFill/>
        </p:spPr>
        <p:txBody>
          <a:bodyPr wrap="square" rtlCol="0">
            <a:spAutoFit/>
          </a:bodyPr>
          <a:lstStyle/>
          <a:p>
            <a:pPr algn="ctr">
              <a:lnSpc>
                <a:spcPct val="150000"/>
              </a:lnSpc>
            </a:pPr>
            <a:r>
              <a:rPr lang="en-US" sz="4800" b="1" dirty="0" smtClean="0">
                <a:solidFill>
                  <a:schemeClr val="accent2">
                    <a:lumMod val="75000"/>
                  </a:schemeClr>
                </a:solidFill>
                <a:latin typeface="Arial" panose="020B0604020202020204" pitchFamily="34" charset="0"/>
                <a:cs typeface="Arial" panose="020B0604020202020204" pitchFamily="34" charset="0"/>
              </a:rPr>
              <a:t>BẢNG KIỂM ĐOẠN VĂN GHI LẠI CẢM XÚC VỀ MỘT BÀI THƠ </a:t>
            </a:r>
            <a:endParaRPr lang="en-US" sz="4800" b="1" i="1" dirty="0">
              <a:solidFill>
                <a:schemeClr val="accent2">
                  <a:lumMod val="75000"/>
                </a:schemeClr>
              </a:solidFill>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447874565"/>
              </p:ext>
            </p:extLst>
          </p:nvPr>
        </p:nvGraphicFramePr>
        <p:xfrm>
          <a:off x="1143000" y="2933700"/>
          <a:ext cx="16001999" cy="6400800"/>
        </p:xfrm>
        <a:graphic>
          <a:graphicData uri="http://schemas.openxmlformats.org/drawingml/2006/table">
            <a:tbl>
              <a:tblPr firstRow="1" firstCol="1" bandRow="1">
                <a:tableStyleId>{5940675A-B579-460E-94D1-54222C63F5DA}</a:tableStyleId>
              </a:tblPr>
              <a:tblGrid>
                <a:gridCol w="3048000">
                  <a:extLst>
                    <a:ext uri="{9D8B030D-6E8A-4147-A177-3AD203B41FA5}">
                      <a16:colId xmlns:a16="http://schemas.microsoft.com/office/drawing/2014/main" xmlns="" val="20000"/>
                    </a:ext>
                  </a:extLst>
                </a:gridCol>
                <a:gridCol w="11293416">
                  <a:extLst>
                    <a:ext uri="{9D8B030D-6E8A-4147-A177-3AD203B41FA5}">
                      <a16:colId xmlns:a16="http://schemas.microsoft.com/office/drawing/2014/main" xmlns="" val="20001"/>
                    </a:ext>
                  </a:extLst>
                </a:gridCol>
                <a:gridCol w="1660583">
                  <a:extLst>
                    <a:ext uri="{9D8B030D-6E8A-4147-A177-3AD203B41FA5}">
                      <a16:colId xmlns:a16="http://schemas.microsoft.com/office/drawing/2014/main" xmlns="" val="20002"/>
                    </a:ext>
                  </a:extLst>
                </a:gridCol>
              </a:tblGrid>
              <a:tr h="874147">
                <a:tc>
                  <a:txBody>
                    <a:bodyPr/>
                    <a:lstStyle/>
                    <a:p>
                      <a:pPr marL="0" marR="0" algn="ctr">
                        <a:lnSpc>
                          <a:spcPct val="100000"/>
                        </a:lnSpc>
                        <a:spcBef>
                          <a:spcPts val="0"/>
                        </a:spcBef>
                        <a:spcAft>
                          <a:spcPts val="0"/>
                        </a:spcAft>
                      </a:pPr>
                      <a:r>
                        <a:rPr lang="en-US" sz="2800" b="1" i="0" dirty="0" smtClean="0">
                          <a:solidFill>
                            <a:srgbClr val="FF0000"/>
                          </a:solidFill>
                          <a:effectLst/>
                          <a:latin typeface="Arial" panose="020B0604020202020204" pitchFamily="34" charset="0"/>
                          <a:cs typeface="Arial" panose="020B0604020202020204" pitchFamily="34" charset="0"/>
                        </a:rPr>
                        <a:t>CÁC PHẦN CỦA ĐOẠN VĂN</a:t>
                      </a:r>
                      <a:endParaRPr lang="en-US" sz="2800" b="1" i="0" dirty="0">
                        <a:solidFill>
                          <a:srgbClr val="FF0000"/>
                        </a:solidFill>
                        <a:effectLst/>
                        <a:latin typeface="Arial" panose="020B0604020202020204" pitchFamily="34" charset="0"/>
                        <a:ea typeface="Calibri"/>
                        <a:cs typeface="Arial" panose="020B0604020202020204" pitchFamily="34" charset="0"/>
                      </a:endParaRPr>
                    </a:p>
                  </a:txBody>
                  <a:tcPr marL="60257" marR="60257" marT="0" marB="0" anchor="ctr">
                    <a:solidFill>
                      <a:schemeClr val="accent3">
                        <a:lumMod val="40000"/>
                        <a:lumOff val="60000"/>
                      </a:schemeClr>
                    </a:solidFill>
                  </a:tcPr>
                </a:tc>
                <a:tc>
                  <a:txBody>
                    <a:bodyPr/>
                    <a:lstStyle/>
                    <a:p>
                      <a:pPr marL="0" marR="0" algn="ctr">
                        <a:lnSpc>
                          <a:spcPct val="100000"/>
                        </a:lnSpc>
                        <a:spcBef>
                          <a:spcPts val="0"/>
                        </a:spcBef>
                        <a:spcAft>
                          <a:spcPts val="0"/>
                        </a:spcAft>
                      </a:pPr>
                      <a:r>
                        <a:rPr lang="en-US" sz="2800" b="1" i="0" dirty="0" smtClean="0">
                          <a:solidFill>
                            <a:srgbClr val="FF0000"/>
                          </a:solidFill>
                          <a:effectLst/>
                          <a:latin typeface="Arial" panose="020B0604020202020204" pitchFamily="34" charset="0"/>
                          <a:cs typeface="Arial" panose="020B0604020202020204" pitchFamily="34" charset="0"/>
                        </a:rPr>
                        <a:t>NỘI DUNG KIỂM TRA</a:t>
                      </a:r>
                      <a:endParaRPr lang="en-US" sz="2800" b="1" i="0" dirty="0">
                        <a:solidFill>
                          <a:srgbClr val="FF0000"/>
                        </a:solidFill>
                        <a:effectLst/>
                        <a:latin typeface="Arial" panose="020B0604020202020204" pitchFamily="34" charset="0"/>
                        <a:ea typeface="Calibri"/>
                        <a:cs typeface="Arial" panose="020B0604020202020204" pitchFamily="34" charset="0"/>
                      </a:endParaRPr>
                    </a:p>
                  </a:txBody>
                  <a:tcPr marL="60257" marR="60257" marT="0" marB="0" anchor="ctr">
                    <a:solidFill>
                      <a:schemeClr val="accent3">
                        <a:lumMod val="40000"/>
                        <a:lumOff val="60000"/>
                      </a:schemeClr>
                    </a:solidFill>
                  </a:tcPr>
                </a:tc>
                <a:tc>
                  <a:txBody>
                    <a:bodyPr/>
                    <a:lstStyle/>
                    <a:p>
                      <a:pPr marL="0" marR="0" algn="ctr">
                        <a:lnSpc>
                          <a:spcPct val="100000"/>
                        </a:lnSpc>
                        <a:spcBef>
                          <a:spcPts val="0"/>
                        </a:spcBef>
                        <a:spcAft>
                          <a:spcPts val="600"/>
                        </a:spcAft>
                      </a:pPr>
                      <a:r>
                        <a:rPr lang="en-US" sz="2800" b="1" i="0" dirty="0" smtClean="0">
                          <a:solidFill>
                            <a:srgbClr val="FF0000"/>
                          </a:solidFill>
                          <a:effectLst/>
                          <a:latin typeface="Arial" panose="020B0604020202020204" pitchFamily="34" charset="0"/>
                          <a:cs typeface="Arial" panose="020B0604020202020204" pitchFamily="34" charset="0"/>
                        </a:rPr>
                        <a:t>ĐẠT/ CHƯA ĐẠT</a:t>
                      </a:r>
                      <a:endParaRPr lang="en-US" sz="2800" b="1" i="0" dirty="0">
                        <a:solidFill>
                          <a:srgbClr val="FF0000"/>
                        </a:solidFill>
                        <a:effectLst/>
                        <a:latin typeface="Arial" panose="020B0604020202020204" pitchFamily="34" charset="0"/>
                        <a:ea typeface="Calibri"/>
                        <a:cs typeface="Arial" panose="020B0604020202020204" pitchFamily="34" charset="0"/>
                      </a:endParaRPr>
                    </a:p>
                  </a:txBody>
                  <a:tcPr marL="60257" marR="60257" marT="0" marB="0" anchor="ctr">
                    <a:solidFill>
                      <a:schemeClr val="accent3">
                        <a:lumMod val="40000"/>
                        <a:lumOff val="60000"/>
                      </a:schemeClr>
                    </a:solidFill>
                  </a:tcPr>
                </a:tc>
                <a:extLst>
                  <a:ext uri="{0D108BD9-81ED-4DB2-BD59-A6C34878D82A}">
                    <a16:rowId xmlns:a16="http://schemas.microsoft.com/office/drawing/2014/main" xmlns="" val="10000"/>
                  </a:ext>
                </a:extLst>
              </a:tr>
              <a:tr h="388510">
                <a:tc rowSpan="3">
                  <a:txBody>
                    <a:bodyPr/>
                    <a:lstStyle/>
                    <a:p>
                      <a:pPr marL="0" marR="0" algn="ctr">
                        <a:lnSpc>
                          <a:spcPct val="150000"/>
                        </a:lnSpc>
                        <a:spcBef>
                          <a:spcPts val="600"/>
                        </a:spcBef>
                        <a:spcAft>
                          <a:spcPts val="0"/>
                        </a:spcAft>
                      </a:pPr>
                      <a:r>
                        <a:rPr lang="en-US" sz="2800" b="1" i="0" dirty="0">
                          <a:effectLst/>
                          <a:latin typeface="Arial" panose="020B0604020202020204" pitchFamily="34" charset="0"/>
                          <a:cs typeface="Arial" panose="020B0604020202020204" pitchFamily="34" charset="0"/>
                        </a:rPr>
                        <a:t>Mở </a:t>
                      </a:r>
                      <a:r>
                        <a:rPr lang="en-US" sz="2800" b="1" i="0" dirty="0" err="1">
                          <a:effectLst/>
                          <a:latin typeface="Arial" panose="020B0604020202020204" pitchFamily="34" charset="0"/>
                          <a:cs typeface="Arial" panose="020B0604020202020204" pitchFamily="34" charset="0"/>
                        </a:rPr>
                        <a:t>đoạn</a:t>
                      </a:r>
                      <a:endParaRPr lang="en-US" sz="2800" b="1" i="0" dirty="0">
                        <a:solidFill>
                          <a:srgbClr val="FF0000"/>
                        </a:solidFill>
                        <a:effectLst/>
                        <a:latin typeface="Arial" panose="020B0604020202020204" pitchFamily="34" charset="0"/>
                        <a:ea typeface="Calibri"/>
                        <a:cs typeface="Arial" panose="020B0604020202020204" pitchFamily="34" charset="0"/>
                      </a:endParaRPr>
                    </a:p>
                  </a:txBody>
                  <a:tcPr marL="60257" marR="60257" marT="0" marB="0" anchor="ctr"/>
                </a:tc>
                <a:tc>
                  <a:txBody>
                    <a:bodyPr/>
                    <a:lstStyle/>
                    <a:p>
                      <a:pPr marL="0" marR="0">
                        <a:lnSpc>
                          <a:spcPct val="150000"/>
                        </a:lnSpc>
                        <a:spcBef>
                          <a:spcPts val="0"/>
                        </a:spcBef>
                        <a:spcAft>
                          <a:spcPts val="0"/>
                        </a:spcAft>
                      </a:pPr>
                      <a:r>
                        <a:rPr lang="en-US" sz="2800" i="0" dirty="0">
                          <a:effectLst/>
                          <a:latin typeface="Arial" panose="020B0604020202020204" pitchFamily="34" charset="0"/>
                          <a:cs typeface="Arial" panose="020B0604020202020204" pitchFamily="34" charset="0"/>
                        </a:rPr>
                        <a:t>Mở </a:t>
                      </a:r>
                      <a:r>
                        <a:rPr lang="en-US" sz="2800" i="0" dirty="0" err="1">
                          <a:effectLst/>
                          <a:latin typeface="Arial" panose="020B0604020202020204" pitchFamily="34" charset="0"/>
                          <a:cs typeface="Arial" panose="020B0604020202020204" pitchFamily="34" charset="0"/>
                        </a:rPr>
                        <a:t>đoạn</a:t>
                      </a:r>
                      <a:r>
                        <a:rPr lang="en-US" sz="2800" i="0" dirty="0">
                          <a:effectLst/>
                          <a:latin typeface="Arial" panose="020B0604020202020204" pitchFamily="34" charset="0"/>
                          <a:cs typeface="Arial" panose="020B0604020202020204" pitchFamily="34" charset="0"/>
                        </a:rPr>
                        <a:t> bằng chữ </a:t>
                      </a:r>
                      <a:r>
                        <a:rPr lang="en-US" sz="2800" i="0" dirty="0" err="1">
                          <a:effectLst/>
                          <a:latin typeface="Arial" panose="020B0604020202020204" pitchFamily="34" charset="0"/>
                          <a:cs typeface="Arial" panose="020B0604020202020204" pitchFamily="34" charset="0"/>
                        </a:rPr>
                        <a:t>viết</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hoa</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lùi</a:t>
                      </a:r>
                      <a:r>
                        <a:rPr lang="en-US" sz="2800" i="0" dirty="0">
                          <a:effectLst/>
                          <a:latin typeface="Arial" panose="020B0604020202020204" pitchFamily="34" charset="0"/>
                          <a:cs typeface="Arial" panose="020B0604020202020204" pitchFamily="34" charset="0"/>
                        </a:rPr>
                        <a:t> vào đầu </a:t>
                      </a:r>
                      <a:r>
                        <a:rPr lang="en-US" sz="2800" i="0" dirty="0" err="1">
                          <a:effectLst/>
                          <a:latin typeface="Arial" panose="020B0604020202020204" pitchFamily="34" charset="0"/>
                          <a:cs typeface="Arial" panose="020B0604020202020204" pitchFamily="34" charset="0"/>
                        </a:rPr>
                        <a:t>dòng</a:t>
                      </a:r>
                      <a:r>
                        <a:rPr lang="en-US" sz="2800" i="0" dirty="0">
                          <a:effectLst/>
                          <a:latin typeface="Arial" panose="020B0604020202020204" pitchFamily="34" charset="0"/>
                          <a:cs typeface="Arial" panose="020B0604020202020204" pitchFamily="34" charset="0"/>
                        </a:rPr>
                        <a:t>.</a:t>
                      </a:r>
                      <a:endParaRPr lang="en-US" sz="2800" i="0" dirty="0">
                        <a:solidFill>
                          <a:srgbClr val="000000"/>
                        </a:solidFill>
                        <a:effectLst/>
                        <a:latin typeface="Arial" panose="020B0604020202020204" pitchFamily="34" charset="0"/>
                        <a:ea typeface="Calibri"/>
                        <a:cs typeface="Arial" panose="020B0604020202020204" pitchFamily="34" charset="0"/>
                      </a:endParaRPr>
                    </a:p>
                  </a:txBody>
                  <a:tcPr marL="60257" marR="60257" marT="0" marB="0"/>
                </a:tc>
                <a:tc>
                  <a:txBody>
                    <a:bodyPr/>
                    <a:lstStyle/>
                    <a:p>
                      <a:pPr marL="0" marR="0" algn="ctr">
                        <a:lnSpc>
                          <a:spcPct val="150000"/>
                        </a:lnSpc>
                        <a:spcBef>
                          <a:spcPts val="0"/>
                        </a:spcBef>
                        <a:spcAft>
                          <a:spcPts val="600"/>
                        </a:spcAft>
                      </a:pPr>
                      <a:r>
                        <a:rPr lang="en-US" sz="2800" i="0">
                          <a:effectLst/>
                          <a:latin typeface="Arial" panose="020B0604020202020204" pitchFamily="34" charset="0"/>
                          <a:cs typeface="Arial" panose="020B0604020202020204" pitchFamily="34" charset="0"/>
                        </a:rPr>
                        <a:t> </a:t>
                      </a:r>
                      <a:endParaRPr lang="en-US" sz="2800" i="0">
                        <a:solidFill>
                          <a:srgbClr val="000000"/>
                        </a:solidFill>
                        <a:effectLst/>
                        <a:latin typeface="Arial" panose="020B0604020202020204" pitchFamily="34" charset="0"/>
                        <a:ea typeface="Calibri"/>
                        <a:cs typeface="Arial" panose="020B0604020202020204" pitchFamily="34" charset="0"/>
                      </a:endParaRPr>
                    </a:p>
                  </a:txBody>
                  <a:tcPr marL="60257" marR="60257" marT="0" marB="0"/>
                </a:tc>
                <a:extLst>
                  <a:ext uri="{0D108BD9-81ED-4DB2-BD59-A6C34878D82A}">
                    <a16:rowId xmlns:a16="http://schemas.microsoft.com/office/drawing/2014/main" xmlns="" val="10001"/>
                  </a:ext>
                </a:extLst>
              </a:tr>
              <a:tr h="388510">
                <a:tc vMerge="1">
                  <a:txBody>
                    <a:bodyPr/>
                    <a:lstStyle/>
                    <a:p>
                      <a:endParaRPr lang="en-US"/>
                    </a:p>
                  </a:txBody>
                  <a:tcPr/>
                </a:tc>
                <a:tc>
                  <a:txBody>
                    <a:bodyPr/>
                    <a:lstStyle/>
                    <a:p>
                      <a:pPr marL="0" marR="0">
                        <a:lnSpc>
                          <a:spcPct val="150000"/>
                        </a:lnSpc>
                        <a:spcBef>
                          <a:spcPts val="0"/>
                        </a:spcBef>
                        <a:spcAft>
                          <a:spcPts val="0"/>
                        </a:spcAft>
                      </a:pPr>
                      <a:r>
                        <a:rPr lang="en-US" sz="2800" i="0" dirty="0">
                          <a:effectLst/>
                          <a:latin typeface="Arial" panose="020B0604020202020204" pitchFamily="34" charset="0"/>
                          <a:cs typeface="Arial" panose="020B0604020202020204" pitchFamily="34" charset="0"/>
                        </a:rPr>
                        <a:t>Dùng </a:t>
                      </a:r>
                      <a:r>
                        <a:rPr lang="en-US" sz="2800" i="0" dirty="0" err="1">
                          <a:effectLst/>
                          <a:latin typeface="Arial" panose="020B0604020202020204" pitchFamily="34" charset="0"/>
                          <a:cs typeface="Arial" panose="020B0604020202020204" pitchFamily="34" charset="0"/>
                        </a:rPr>
                        <a:t>ngôi</a:t>
                      </a:r>
                      <a:r>
                        <a:rPr lang="en-US" sz="2800" i="0" dirty="0">
                          <a:effectLst/>
                          <a:latin typeface="Arial" panose="020B0604020202020204" pitchFamily="34" charset="0"/>
                          <a:cs typeface="Arial" panose="020B0604020202020204" pitchFamily="34" charset="0"/>
                        </a:rPr>
                        <a:t> thứ nhất </a:t>
                      </a:r>
                      <a:r>
                        <a:rPr lang="en-US" sz="2800" i="0" dirty="0" err="1">
                          <a:effectLst/>
                          <a:latin typeface="Arial" panose="020B0604020202020204" pitchFamily="34" charset="0"/>
                          <a:cs typeface="Arial" panose="020B0604020202020204" pitchFamily="34" charset="0"/>
                        </a:rPr>
                        <a:t>ghi</a:t>
                      </a:r>
                      <a:r>
                        <a:rPr lang="en-US" sz="2800" i="0" dirty="0">
                          <a:effectLst/>
                          <a:latin typeface="Arial" panose="020B0604020202020204" pitchFamily="34" charset="0"/>
                          <a:cs typeface="Arial" panose="020B0604020202020204" pitchFamily="34" charset="0"/>
                        </a:rPr>
                        <a:t> lại </a:t>
                      </a:r>
                      <a:r>
                        <a:rPr lang="en-US" sz="2800" i="0" dirty="0" err="1">
                          <a:effectLst/>
                          <a:latin typeface="Arial" panose="020B0604020202020204" pitchFamily="34" charset="0"/>
                          <a:cs typeface="Arial" panose="020B0604020202020204" pitchFamily="34" charset="0"/>
                        </a:rPr>
                        <a:t>cảm</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xúc</a:t>
                      </a:r>
                      <a:r>
                        <a:rPr lang="en-US" sz="2800" i="0" dirty="0">
                          <a:effectLst/>
                          <a:latin typeface="Arial" panose="020B0604020202020204" pitchFamily="34" charset="0"/>
                          <a:cs typeface="Arial" panose="020B0604020202020204" pitchFamily="34" charset="0"/>
                        </a:rPr>
                        <a:t> về bài </a:t>
                      </a:r>
                      <a:r>
                        <a:rPr lang="en-US" sz="2800" i="0" dirty="0" err="1">
                          <a:effectLst/>
                          <a:latin typeface="Arial" panose="020B0604020202020204" pitchFamily="34" charset="0"/>
                          <a:cs typeface="Arial" panose="020B0604020202020204" pitchFamily="34" charset="0"/>
                        </a:rPr>
                        <a:t>thơ</a:t>
                      </a:r>
                      <a:r>
                        <a:rPr lang="en-US" sz="2800" i="0" dirty="0">
                          <a:effectLst/>
                          <a:latin typeface="Arial" panose="020B0604020202020204" pitchFamily="34" charset="0"/>
                          <a:cs typeface="Arial" panose="020B0604020202020204" pitchFamily="34" charset="0"/>
                        </a:rPr>
                        <a:t>.</a:t>
                      </a:r>
                      <a:endParaRPr lang="en-US" sz="2800" i="0" dirty="0">
                        <a:solidFill>
                          <a:srgbClr val="000000"/>
                        </a:solidFill>
                        <a:effectLst/>
                        <a:latin typeface="Arial" panose="020B0604020202020204" pitchFamily="34" charset="0"/>
                        <a:ea typeface="Calibri"/>
                        <a:cs typeface="Arial" panose="020B0604020202020204" pitchFamily="34" charset="0"/>
                      </a:endParaRPr>
                    </a:p>
                  </a:txBody>
                  <a:tcPr marL="60257" marR="60257" marT="0" marB="0"/>
                </a:tc>
                <a:tc>
                  <a:txBody>
                    <a:bodyPr/>
                    <a:lstStyle/>
                    <a:p>
                      <a:pPr marL="0" marR="0" algn="ctr">
                        <a:lnSpc>
                          <a:spcPct val="150000"/>
                        </a:lnSpc>
                        <a:spcBef>
                          <a:spcPts val="0"/>
                        </a:spcBef>
                        <a:spcAft>
                          <a:spcPts val="600"/>
                        </a:spcAft>
                      </a:pPr>
                      <a:r>
                        <a:rPr lang="en-US" sz="2800" i="0">
                          <a:effectLst/>
                          <a:latin typeface="Arial" panose="020B0604020202020204" pitchFamily="34" charset="0"/>
                          <a:cs typeface="Arial" panose="020B0604020202020204" pitchFamily="34" charset="0"/>
                        </a:rPr>
                        <a:t> </a:t>
                      </a:r>
                      <a:endParaRPr lang="en-US" sz="2800" i="0">
                        <a:solidFill>
                          <a:srgbClr val="000000"/>
                        </a:solidFill>
                        <a:effectLst/>
                        <a:latin typeface="Arial" panose="020B0604020202020204" pitchFamily="34" charset="0"/>
                        <a:ea typeface="Calibri"/>
                        <a:cs typeface="Arial" panose="020B0604020202020204" pitchFamily="34" charset="0"/>
                      </a:endParaRPr>
                    </a:p>
                  </a:txBody>
                  <a:tcPr marL="60257" marR="60257" marT="0" marB="0"/>
                </a:tc>
                <a:extLst>
                  <a:ext uri="{0D108BD9-81ED-4DB2-BD59-A6C34878D82A}">
                    <a16:rowId xmlns:a16="http://schemas.microsoft.com/office/drawing/2014/main" xmlns="" val="10002"/>
                  </a:ext>
                </a:extLst>
              </a:tr>
              <a:tr h="597378">
                <a:tc vMerge="1">
                  <a:txBody>
                    <a:bodyPr/>
                    <a:lstStyle/>
                    <a:p>
                      <a:endParaRPr lang="en-US"/>
                    </a:p>
                  </a:txBody>
                  <a:tcPr/>
                </a:tc>
                <a:tc>
                  <a:txBody>
                    <a:bodyPr/>
                    <a:lstStyle/>
                    <a:p>
                      <a:pPr marL="0" marR="0">
                        <a:lnSpc>
                          <a:spcPct val="150000"/>
                        </a:lnSpc>
                        <a:spcBef>
                          <a:spcPts val="0"/>
                        </a:spcBef>
                        <a:spcAft>
                          <a:spcPts val="0"/>
                        </a:spcAft>
                      </a:pPr>
                      <a:r>
                        <a:rPr lang="en-US" sz="2800" i="0" dirty="0" err="1">
                          <a:effectLst/>
                          <a:latin typeface="Arial" panose="020B0604020202020204" pitchFamily="34" charset="0"/>
                          <a:cs typeface="Arial" panose="020B0604020202020204" pitchFamily="34" charset="0"/>
                        </a:rPr>
                        <a:t>Nêu</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nhan</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đề</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tên</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tác</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giả</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và</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cảm</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xúc</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khái</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quát</a:t>
                      </a:r>
                      <a:r>
                        <a:rPr lang="en-US" sz="2800" i="0" dirty="0">
                          <a:effectLst/>
                          <a:latin typeface="Arial" panose="020B0604020202020204" pitchFamily="34" charset="0"/>
                          <a:cs typeface="Arial" panose="020B0604020202020204" pitchFamily="34" charset="0"/>
                        </a:rPr>
                        <a:t> về bài </a:t>
                      </a:r>
                      <a:r>
                        <a:rPr lang="en-US" sz="2800" i="0" dirty="0" err="1">
                          <a:effectLst/>
                          <a:latin typeface="Arial" panose="020B0604020202020204" pitchFamily="34" charset="0"/>
                          <a:cs typeface="Arial" panose="020B0604020202020204" pitchFamily="34" charset="0"/>
                        </a:rPr>
                        <a:t>thơ</a:t>
                      </a:r>
                      <a:r>
                        <a:rPr lang="en-US" sz="2800" i="0" dirty="0">
                          <a:effectLst/>
                          <a:latin typeface="Arial" panose="020B0604020202020204" pitchFamily="34" charset="0"/>
                          <a:cs typeface="Arial" panose="020B0604020202020204" pitchFamily="34" charset="0"/>
                        </a:rPr>
                        <a:t>.</a:t>
                      </a:r>
                      <a:endParaRPr lang="en-US" sz="2800" i="0" dirty="0">
                        <a:solidFill>
                          <a:srgbClr val="000000"/>
                        </a:solidFill>
                        <a:effectLst/>
                        <a:latin typeface="Arial" panose="020B0604020202020204" pitchFamily="34" charset="0"/>
                        <a:ea typeface="Calibri"/>
                        <a:cs typeface="Arial" panose="020B0604020202020204" pitchFamily="34" charset="0"/>
                      </a:endParaRPr>
                    </a:p>
                  </a:txBody>
                  <a:tcPr marL="60257" marR="60257" marT="0" marB="0"/>
                </a:tc>
                <a:tc>
                  <a:txBody>
                    <a:bodyPr/>
                    <a:lstStyle/>
                    <a:p>
                      <a:pPr marL="0" marR="0" algn="ctr">
                        <a:lnSpc>
                          <a:spcPct val="150000"/>
                        </a:lnSpc>
                        <a:spcBef>
                          <a:spcPts val="0"/>
                        </a:spcBef>
                        <a:spcAft>
                          <a:spcPts val="600"/>
                        </a:spcAft>
                      </a:pPr>
                      <a:r>
                        <a:rPr lang="en-US" sz="2800" i="0">
                          <a:effectLst/>
                          <a:latin typeface="Arial" panose="020B0604020202020204" pitchFamily="34" charset="0"/>
                          <a:cs typeface="Arial" panose="020B0604020202020204" pitchFamily="34" charset="0"/>
                        </a:rPr>
                        <a:t> </a:t>
                      </a:r>
                      <a:endParaRPr lang="en-US" sz="2800" i="0">
                        <a:solidFill>
                          <a:srgbClr val="000000"/>
                        </a:solidFill>
                        <a:effectLst/>
                        <a:latin typeface="Arial" panose="020B0604020202020204" pitchFamily="34" charset="0"/>
                        <a:ea typeface="Calibri"/>
                        <a:cs typeface="Arial" panose="020B0604020202020204" pitchFamily="34" charset="0"/>
                      </a:endParaRPr>
                    </a:p>
                  </a:txBody>
                  <a:tcPr marL="60257" marR="60257" marT="0" marB="0"/>
                </a:tc>
                <a:extLst>
                  <a:ext uri="{0D108BD9-81ED-4DB2-BD59-A6C34878D82A}">
                    <a16:rowId xmlns:a16="http://schemas.microsoft.com/office/drawing/2014/main" xmlns="" val="10003"/>
                  </a:ext>
                </a:extLst>
              </a:tr>
              <a:tr h="597378">
                <a:tc rowSpan="3">
                  <a:txBody>
                    <a:bodyPr/>
                    <a:lstStyle/>
                    <a:p>
                      <a:pPr marL="0" marR="0" algn="ctr">
                        <a:lnSpc>
                          <a:spcPct val="150000"/>
                        </a:lnSpc>
                        <a:spcBef>
                          <a:spcPts val="600"/>
                        </a:spcBef>
                        <a:spcAft>
                          <a:spcPts val="0"/>
                        </a:spcAft>
                      </a:pPr>
                      <a:r>
                        <a:rPr lang="en-US" sz="2800" b="1" i="0" dirty="0" err="1">
                          <a:effectLst/>
                          <a:latin typeface="Arial" panose="020B0604020202020204" pitchFamily="34" charset="0"/>
                          <a:cs typeface="Arial" panose="020B0604020202020204" pitchFamily="34" charset="0"/>
                        </a:rPr>
                        <a:t>Thân</a:t>
                      </a:r>
                      <a:r>
                        <a:rPr lang="en-US" sz="2800" b="1" i="0" dirty="0">
                          <a:effectLst/>
                          <a:latin typeface="Arial" panose="020B0604020202020204" pitchFamily="34" charset="0"/>
                          <a:cs typeface="Arial" panose="020B0604020202020204" pitchFamily="34" charset="0"/>
                        </a:rPr>
                        <a:t> </a:t>
                      </a:r>
                      <a:r>
                        <a:rPr lang="en-US" sz="2800" b="1" i="0" dirty="0" err="1">
                          <a:effectLst/>
                          <a:latin typeface="Arial" panose="020B0604020202020204" pitchFamily="34" charset="0"/>
                          <a:cs typeface="Arial" panose="020B0604020202020204" pitchFamily="34" charset="0"/>
                        </a:rPr>
                        <a:t>đoạn</a:t>
                      </a:r>
                      <a:endParaRPr lang="en-US" sz="2800" b="1" i="0" dirty="0">
                        <a:solidFill>
                          <a:srgbClr val="FF0000"/>
                        </a:solidFill>
                        <a:effectLst/>
                        <a:latin typeface="Arial" panose="020B0604020202020204" pitchFamily="34" charset="0"/>
                        <a:ea typeface="Calibri"/>
                        <a:cs typeface="Arial" panose="020B0604020202020204" pitchFamily="34" charset="0"/>
                      </a:endParaRPr>
                    </a:p>
                  </a:txBody>
                  <a:tcPr marL="60257" marR="60257" marT="0" marB="0" anchor="ctr"/>
                </a:tc>
                <a:tc>
                  <a:txBody>
                    <a:bodyPr/>
                    <a:lstStyle/>
                    <a:p>
                      <a:pPr marL="0" marR="0">
                        <a:lnSpc>
                          <a:spcPct val="150000"/>
                        </a:lnSpc>
                        <a:spcBef>
                          <a:spcPts val="0"/>
                        </a:spcBef>
                        <a:spcAft>
                          <a:spcPts val="0"/>
                        </a:spcAft>
                      </a:pPr>
                      <a:r>
                        <a:rPr lang="en-US" sz="2800" i="0" dirty="0" err="1">
                          <a:effectLst/>
                          <a:latin typeface="Arial" panose="020B0604020202020204" pitchFamily="34" charset="0"/>
                          <a:cs typeface="Arial" panose="020B0604020202020204" pitchFamily="34" charset="0"/>
                        </a:rPr>
                        <a:t>Trình</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bày</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cảm</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xúc</a:t>
                      </a:r>
                      <a:r>
                        <a:rPr lang="en-US" sz="2800" i="0" dirty="0">
                          <a:effectLst/>
                          <a:latin typeface="Arial" panose="020B0604020202020204" pitchFamily="34" charset="0"/>
                          <a:cs typeface="Arial" panose="020B0604020202020204" pitchFamily="34" charset="0"/>
                        </a:rPr>
                        <a:t> về bài </a:t>
                      </a:r>
                      <a:r>
                        <a:rPr lang="en-US" sz="2800" i="0" dirty="0" err="1">
                          <a:effectLst/>
                          <a:latin typeface="Arial" panose="020B0604020202020204" pitchFamily="34" charset="0"/>
                          <a:cs typeface="Arial" panose="020B0604020202020204" pitchFamily="34" charset="0"/>
                        </a:rPr>
                        <a:t>thơ</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theo</a:t>
                      </a:r>
                      <a:r>
                        <a:rPr lang="en-US" sz="2800" i="0" dirty="0">
                          <a:effectLst/>
                          <a:latin typeface="Arial" panose="020B0604020202020204" pitchFamily="34" charset="0"/>
                          <a:cs typeface="Arial" panose="020B0604020202020204" pitchFamily="34" charset="0"/>
                        </a:rPr>
                        <a:t> một </a:t>
                      </a:r>
                      <a:r>
                        <a:rPr lang="en-US" sz="2800" i="0" dirty="0" err="1">
                          <a:effectLst/>
                          <a:latin typeface="Arial" panose="020B0604020202020204" pitchFamily="34" charset="0"/>
                          <a:cs typeface="Arial" panose="020B0604020202020204" pitchFamily="34" charset="0"/>
                        </a:rPr>
                        <a:t>trình</a:t>
                      </a:r>
                      <a:r>
                        <a:rPr lang="en-US" sz="2800" i="0" dirty="0">
                          <a:effectLst/>
                          <a:latin typeface="Arial" panose="020B0604020202020204" pitchFamily="34" charset="0"/>
                          <a:cs typeface="Arial" panose="020B0604020202020204" pitchFamily="34" charset="0"/>
                        </a:rPr>
                        <a:t> tự hợp </a:t>
                      </a:r>
                      <a:r>
                        <a:rPr lang="en-US" sz="2800" i="0" dirty="0" err="1">
                          <a:effectLst/>
                          <a:latin typeface="Arial" panose="020B0604020202020204" pitchFamily="34" charset="0"/>
                          <a:cs typeface="Arial" panose="020B0604020202020204" pitchFamily="34" charset="0"/>
                        </a:rPr>
                        <a:t>lí</a:t>
                      </a:r>
                      <a:r>
                        <a:rPr lang="en-US" sz="2800" i="0" dirty="0">
                          <a:effectLst/>
                          <a:latin typeface="Arial" panose="020B0604020202020204" pitchFamily="34" charset="0"/>
                          <a:cs typeface="Arial" panose="020B0604020202020204" pitchFamily="34" charset="0"/>
                        </a:rPr>
                        <a:t> bằng một </a:t>
                      </a:r>
                      <a:r>
                        <a:rPr lang="en-US" sz="2800" i="0" dirty="0" err="1">
                          <a:effectLst/>
                          <a:latin typeface="Arial" panose="020B0604020202020204" pitchFamily="34" charset="0"/>
                          <a:cs typeface="Arial" panose="020B0604020202020204" pitchFamily="34" charset="0"/>
                        </a:rPr>
                        <a:t>số</a:t>
                      </a:r>
                      <a:r>
                        <a:rPr lang="en-US" sz="2800" i="0" dirty="0">
                          <a:effectLst/>
                          <a:latin typeface="Arial" panose="020B0604020202020204" pitchFamily="34" charset="0"/>
                          <a:cs typeface="Arial" panose="020B0604020202020204" pitchFamily="34" charset="0"/>
                        </a:rPr>
                        <a:t> câu</a:t>
                      </a:r>
                      <a:endParaRPr lang="en-US" sz="2800" i="0" dirty="0">
                        <a:solidFill>
                          <a:srgbClr val="000000"/>
                        </a:solidFill>
                        <a:effectLst/>
                        <a:latin typeface="Arial" panose="020B0604020202020204" pitchFamily="34" charset="0"/>
                        <a:ea typeface="Calibri"/>
                        <a:cs typeface="Arial" panose="020B0604020202020204" pitchFamily="34" charset="0"/>
                      </a:endParaRPr>
                    </a:p>
                  </a:txBody>
                  <a:tcPr marL="60257" marR="60257" marT="0" marB="0"/>
                </a:tc>
                <a:tc>
                  <a:txBody>
                    <a:bodyPr/>
                    <a:lstStyle/>
                    <a:p>
                      <a:pPr marL="0" marR="0" algn="ctr">
                        <a:lnSpc>
                          <a:spcPct val="150000"/>
                        </a:lnSpc>
                        <a:spcBef>
                          <a:spcPts val="0"/>
                        </a:spcBef>
                        <a:spcAft>
                          <a:spcPts val="600"/>
                        </a:spcAft>
                      </a:pPr>
                      <a:r>
                        <a:rPr lang="en-US" sz="2800" i="0">
                          <a:effectLst/>
                          <a:latin typeface="Arial" panose="020B0604020202020204" pitchFamily="34" charset="0"/>
                          <a:cs typeface="Arial" panose="020B0604020202020204" pitchFamily="34" charset="0"/>
                        </a:rPr>
                        <a:t> </a:t>
                      </a:r>
                      <a:endParaRPr lang="en-US" sz="2800" i="0">
                        <a:solidFill>
                          <a:srgbClr val="000000"/>
                        </a:solidFill>
                        <a:effectLst/>
                        <a:latin typeface="Arial" panose="020B0604020202020204" pitchFamily="34" charset="0"/>
                        <a:ea typeface="Calibri"/>
                        <a:cs typeface="Arial" panose="020B0604020202020204" pitchFamily="34" charset="0"/>
                      </a:endParaRPr>
                    </a:p>
                  </a:txBody>
                  <a:tcPr marL="60257" marR="60257" marT="0" marB="0"/>
                </a:tc>
                <a:extLst>
                  <a:ext uri="{0D108BD9-81ED-4DB2-BD59-A6C34878D82A}">
                    <a16:rowId xmlns:a16="http://schemas.microsoft.com/office/drawing/2014/main" xmlns="" val="10004"/>
                  </a:ext>
                </a:extLst>
              </a:tr>
              <a:tr h="597378">
                <a:tc vMerge="1">
                  <a:txBody>
                    <a:bodyPr/>
                    <a:lstStyle/>
                    <a:p>
                      <a:endParaRPr lang="en-US"/>
                    </a:p>
                  </a:txBody>
                  <a:tcPr/>
                </a:tc>
                <a:tc>
                  <a:txBody>
                    <a:bodyPr/>
                    <a:lstStyle/>
                    <a:p>
                      <a:pPr marL="0" marR="0">
                        <a:lnSpc>
                          <a:spcPct val="150000"/>
                        </a:lnSpc>
                        <a:spcBef>
                          <a:spcPts val="0"/>
                        </a:spcBef>
                        <a:spcAft>
                          <a:spcPts val="0"/>
                        </a:spcAft>
                      </a:pPr>
                      <a:r>
                        <a:rPr lang="en-US" sz="2800" i="0" dirty="0" err="1">
                          <a:effectLst/>
                          <a:latin typeface="Arial" panose="020B0604020202020204" pitchFamily="34" charset="0"/>
                          <a:cs typeface="Arial" panose="020B0604020202020204" pitchFamily="34" charset="0"/>
                        </a:rPr>
                        <a:t>Dẫn</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chứng</a:t>
                      </a:r>
                      <a:r>
                        <a:rPr lang="en-US" sz="2800" i="0" dirty="0">
                          <a:effectLst/>
                          <a:latin typeface="Arial" panose="020B0604020202020204" pitchFamily="34" charset="0"/>
                          <a:cs typeface="Arial" panose="020B0604020202020204" pitchFamily="34" charset="0"/>
                        </a:rPr>
                        <a:t> bằng một </a:t>
                      </a:r>
                      <a:r>
                        <a:rPr lang="en-US" sz="2800" i="0" dirty="0" err="1">
                          <a:effectLst/>
                          <a:latin typeface="Arial" panose="020B0604020202020204" pitchFamily="34" charset="0"/>
                          <a:cs typeface="Arial" panose="020B0604020202020204" pitchFamily="34" charset="0"/>
                        </a:rPr>
                        <a:t>số</a:t>
                      </a:r>
                      <a:r>
                        <a:rPr lang="en-US" sz="2800" i="0" dirty="0">
                          <a:effectLst/>
                          <a:latin typeface="Arial" panose="020B0604020202020204" pitchFamily="34" charset="0"/>
                          <a:cs typeface="Arial" panose="020B0604020202020204" pitchFamily="34" charset="0"/>
                        </a:rPr>
                        <a:t> từ </a:t>
                      </a:r>
                      <a:r>
                        <a:rPr lang="en-US" sz="2800" i="0" dirty="0" err="1">
                          <a:effectLst/>
                          <a:latin typeface="Arial" panose="020B0604020202020204" pitchFamily="34" charset="0"/>
                          <a:cs typeface="Arial" panose="020B0604020202020204" pitchFamily="34" charset="0"/>
                        </a:rPr>
                        <a:t>ngữ</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hình</a:t>
                      </a:r>
                      <a:r>
                        <a:rPr lang="en-US" sz="2800" i="0" dirty="0">
                          <a:effectLst/>
                          <a:latin typeface="Arial" panose="020B0604020202020204" pitchFamily="34" charset="0"/>
                          <a:cs typeface="Arial" panose="020B0604020202020204" pitchFamily="34" charset="0"/>
                        </a:rPr>
                        <a:t> ảnh </a:t>
                      </a:r>
                      <a:r>
                        <a:rPr lang="en-US" sz="2800" i="0" dirty="0" err="1">
                          <a:effectLst/>
                          <a:latin typeface="Arial" panose="020B0604020202020204" pitchFamily="34" charset="0"/>
                          <a:cs typeface="Arial" panose="020B0604020202020204" pitchFamily="34" charset="0"/>
                        </a:rPr>
                        <a:t>gợi</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cảm</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xúc</a:t>
                      </a:r>
                      <a:r>
                        <a:rPr lang="en-US" sz="2800" i="0" dirty="0">
                          <a:effectLst/>
                          <a:latin typeface="Arial" panose="020B0604020202020204" pitchFamily="34" charset="0"/>
                          <a:cs typeface="Arial" panose="020B0604020202020204" pitchFamily="34" charset="0"/>
                        </a:rPr>
                        <a:t> trong bài </a:t>
                      </a:r>
                      <a:r>
                        <a:rPr lang="en-US" sz="2800" i="0" dirty="0" err="1">
                          <a:effectLst/>
                          <a:latin typeface="Arial" panose="020B0604020202020204" pitchFamily="34" charset="0"/>
                          <a:cs typeface="Arial" panose="020B0604020202020204" pitchFamily="34" charset="0"/>
                        </a:rPr>
                        <a:t>thơ</a:t>
                      </a:r>
                      <a:endParaRPr lang="en-US" sz="2800" i="0" dirty="0">
                        <a:solidFill>
                          <a:srgbClr val="000000"/>
                        </a:solidFill>
                        <a:effectLst/>
                        <a:latin typeface="Arial" panose="020B0604020202020204" pitchFamily="34" charset="0"/>
                        <a:ea typeface="Calibri"/>
                        <a:cs typeface="Arial" panose="020B0604020202020204" pitchFamily="34" charset="0"/>
                      </a:endParaRPr>
                    </a:p>
                  </a:txBody>
                  <a:tcPr marL="60257" marR="60257" marT="0" marB="0"/>
                </a:tc>
                <a:tc>
                  <a:txBody>
                    <a:bodyPr/>
                    <a:lstStyle/>
                    <a:p>
                      <a:pPr marL="0" marR="0" algn="ctr">
                        <a:lnSpc>
                          <a:spcPct val="150000"/>
                        </a:lnSpc>
                        <a:spcBef>
                          <a:spcPts val="0"/>
                        </a:spcBef>
                        <a:spcAft>
                          <a:spcPts val="600"/>
                        </a:spcAft>
                      </a:pPr>
                      <a:r>
                        <a:rPr lang="en-US" sz="2800" i="0">
                          <a:effectLst/>
                          <a:latin typeface="Arial" panose="020B0604020202020204" pitchFamily="34" charset="0"/>
                          <a:cs typeface="Arial" panose="020B0604020202020204" pitchFamily="34" charset="0"/>
                        </a:rPr>
                        <a:t> </a:t>
                      </a:r>
                      <a:endParaRPr lang="en-US" sz="2800" i="0">
                        <a:solidFill>
                          <a:srgbClr val="000000"/>
                        </a:solidFill>
                        <a:effectLst/>
                        <a:latin typeface="Arial" panose="020B0604020202020204" pitchFamily="34" charset="0"/>
                        <a:ea typeface="Calibri"/>
                        <a:cs typeface="Arial" panose="020B0604020202020204" pitchFamily="34" charset="0"/>
                      </a:endParaRPr>
                    </a:p>
                  </a:txBody>
                  <a:tcPr marL="60257" marR="60257" marT="0" marB="0"/>
                </a:tc>
                <a:extLst>
                  <a:ext uri="{0D108BD9-81ED-4DB2-BD59-A6C34878D82A}">
                    <a16:rowId xmlns:a16="http://schemas.microsoft.com/office/drawing/2014/main" xmlns="" val="10005"/>
                  </a:ext>
                </a:extLst>
              </a:tr>
              <a:tr h="597378">
                <a:tc vMerge="1">
                  <a:txBody>
                    <a:bodyPr/>
                    <a:lstStyle/>
                    <a:p>
                      <a:endParaRPr lang="en-US"/>
                    </a:p>
                  </a:txBody>
                  <a:tcPr/>
                </a:tc>
                <a:tc>
                  <a:txBody>
                    <a:bodyPr/>
                    <a:lstStyle/>
                    <a:p>
                      <a:pPr marL="0" marR="0">
                        <a:lnSpc>
                          <a:spcPct val="150000"/>
                        </a:lnSpc>
                        <a:spcBef>
                          <a:spcPts val="0"/>
                        </a:spcBef>
                        <a:spcAft>
                          <a:spcPts val="0"/>
                        </a:spcAft>
                      </a:pPr>
                      <a:r>
                        <a:rPr lang="en-US" sz="2800" i="0" dirty="0" err="1">
                          <a:effectLst/>
                          <a:latin typeface="Arial" panose="020B0604020202020204" pitchFamily="34" charset="0"/>
                          <a:cs typeface="Arial" panose="020B0604020202020204" pitchFamily="34" charset="0"/>
                        </a:rPr>
                        <a:t>Sử</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dụng</a:t>
                      </a:r>
                      <a:r>
                        <a:rPr lang="en-US" sz="2800" i="0" dirty="0">
                          <a:effectLst/>
                          <a:latin typeface="Arial" panose="020B0604020202020204" pitchFamily="34" charset="0"/>
                          <a:cs typeface="Arial" panose="020B0604020202020204" pitchFamily="34" charset="0"/>
                        </a:rPr>
                        <a:t> một </a:t>
                      </a:r>
                      <a:r>
                        <a:rPr lang="en-US" sz="2800" i="0" dirty="0" err="1">
                          <a:effectLst/>
                          <a:latin typeface="Arial" panose="020B0604020202020204" pitchFamily="34" charset="0"/>
                          <a:cs typeface="Arial" panose="020B0604020202020204" pitchFamily="34" charset="0"/>
                        </a:rPr>
                        <a:t>số</a:t>
                      </a:r>
                      <a:r>
                        <a:rPr lang="en-US" sz="2800" i="0" dirty="0">
                          <a:effectLst/>
                          <a:latin typeface="Arial" panose="020B0604020202020204" pitchFamily="34" charset="0"/>
                          <a:cs typeface="Arial" panose="020B0604020202020204" pitchFamily="34" charset="0"/>
                        </a:rPr>
                        <a:t> từ </a:t>
                      </a:r>
                      <a:r>
                        <a:rPr lang="en-US" sz="2800" i="0" dirty="0" err="1">
                          <a:effectLst/>
                          <a:latin typeface="Arial" panose="020B0604020202020204" pitchFamily="34" charset="0"/>
                          <a:cs typeface="Arial" panose="020B0604020202020204" pitchFamily="34" charset="0"/>
                        </a:rPr>
                        <a:t>ngữ</a:t>
                      </a:r>
                      <a:r>
                        <a:rPr lang="en-US" sz="2800" i="0" dirty="0">
                          <a:effectLst/>
                          <a:latin typeface="Arial" panose="020B0604020202020204" pitchFamily="34" charset="0"/>
                          <a:cs typeface="Arial" panose="020B0604020202020204" pitchFamily="34" charset="0"/>
                        </a:rPr>
                        <a:t> để </a:t>
                      </a:r>
                      <a:r>
                        <a:rPr lang="en-US" sz="2800" i="0" dirty="0" err="1">
                          <a:effectLst/>
                          <a:latin typeface="Arial" panose="020B0604020202020204" pitchFamily="34" charset="0"/>
                          <a:cs typeface="Arial" panose="020B0604020202020204" pitchFamily="34" charset="0"/>
                        </a:rPr>
                        <a:t>tạo</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sự</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liên</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kết</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chặt</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chẽ</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giữa</a:t>
                      </a:r>
                      <a:r>
                        <a:rPr lang="en-US" sz="2800" i="0" dirty="0">
                          <a:effectLst/>
                          <a:latin typeface="Arial" panose="020B0604020202020204" pitchFamily="34" charset="0"/>
                          <a:cs typeface="Arial" panose="020B0604020202020204" pitchFamily="34" charset="0"/>
                        </a:rPr>
                        <a:t> các câu</a:t>
                      </a:r>
                      <a:endParaRPr lang="en-US" sz="2800" i="0" dirty="0">
                        <a:solidFill>
                          <a:srgbClr val="000000"/>
                        </a:solidFill>
                        <a:effectLst/>
                        <a:latin typeface="Arial" panose="020B0604020202020204" pitchFamily="34" charset="0"/>
                        <a:ea typeface="Calibri"/>
                        <a:cs typeface="Arial" panose="020B0604020202020204" pitchFamily="34" charset="0"/>
                      </a:endParaRPr>
                    </a:p>
                  </a:txBody>
                  <a:tcPr marL="60257" marR="60257" marT="0" marB="0"/>
                </a:tc>
                <a:tc>
                  <a:txBody>
                    <a:bodyPr/>
                    <a:lstStyle/>
                    <a:p>
                      <a:pPr marL="0" marR="0" algn="ctr">
                        <a:lnSpc>
                          <a:spcPct val="150000"/>
                        </a:lnSpc>
                        <a:spcBef>
                          <a:spcPts val="0"/>
                        </a:spcBef>
                        <a:spcAft>
                          <a:spcPts val="600"/>
                        </a:spcAft>
                      </a:pPr>
                      <a:r>
                        <a:rPr lang="en-US" sz="2800" i="0" dirty="0">
                          <a:effectLst/>
                          <a:latin typeface="Arial" panose="020B0604020202020204" pitchFamily="34" charset="0"/>
                          <a:cs typeface="Arial" panose="020B0604020202020204" pitchFamily="34" charset="0"/>
                        </a:rPr>
                        <a:t> </a:t>
                      </a:r>
                      <a:endParaRPr lang="en-US" sz="2800" i="0" dirty="0">
                        <a:solidFill>
                          <a:srgbClr val="000000"/>
                        </a:solidFill>
                        <a:effectLst/>
                        <a:latin typeface="Arial" panose="020B0604020202020204" pitchFamily="34" charset="0"/>
                        <a:ea typeface="Calibri"/>
                        <a:cs typeface="Arial" panose="020B0604020202020204" pitchFamily="34" charset="0"/>
                      </a:endParaRPr>
                    </a:p>
                  </a:txBody>
                  <a:tcPr marL="60257" marR="60257" marT="0" marB="0"/>
                </a:tc>
                <a:extLst>
                  <a:ext uri="{0D108BD9-81ED-4DB2-BD59-A6C34878D82A}">
                    <a16:rowId xmlns:a16="http://schemas.microsoft.com/office/drawing/2014/main" xmlns="" val="10006"/>
                  </a:ext>
                </a:extLst>
              </a:tr>
              <a:tr h="597378">
                <a:tc rowSpan="2">
                  <a:txBody>
                    <a:bodyPr/>
                    <a:lstStyle/>
                    <a:p>
                      <a:pPr marL="0" marR="0" algn="ctr">
                        <a:lnSpc>
                          <a:spcPct val="150000"/>
                        </a:lnSpc>
                        <a:spcBef>
                          <a:spcPts val="600"/>
                        </a:spcBef>
                        <a:spcAft>
                          <a:spcPts val="0"/>
                        </a:spcAft>
                      </a:pPr>
                      <a:r>
                        <a:rPr lang="en-US" sz="2800" b="1" i="0" dirty="0" err="1">
                          <a:effectLst/>
                          <a:latin typeface="Arial" panose="020B0604020202020204" pitchFamily="34" charset="0"/>
                          <a:cs typeface="Arial" panose="020B0604020202020204" pitchFamily="34" charset="0"/>
                        </a:rPr>
                        <a:t>Kết</a:t>
                      </a:r>
                      <a:r>
                        <a:rPr lang="en-US" sz="2800" b="1" i="0" dirty="0">
                          <a:effectLst/>
                          <a:latin typeface="Arial" panose="020B0604020202020204" pitchFamily="34" charset="0"/>
                          <a:cs typeface="Arial" panose="020B0604020202020204" pitchFamily="34" charset="0"/>
                        </a:rPr>
                        <a:t> </a:t>
                      </a:r>
                      <a:r>
                        <a:rPr lang="en-US" sz="2800" b="1" i="0" dirty="0" err="1">
                          <a:effectLst/>
                          <a:latin typeface="Arial" panose="020B0604020202020204" pitchFamily="34" charset="0"/>
                          <a:cs typeface="Arial" panose="020B0604020202020204" pitchFamily="34" charset="0"/>
                        </a:rPr>
                        <a:t>đoạn</a:t>
                      </a:r>
                      <a:endParaRPr lang="en-US" sz="2800" b="1" i="0" dirty="0">
                        <a:solidFill>
                          <a:srgbClr val="FF0000"/>
                        </a:solidFill>
                        <a:effectLst/>
                        <a:latin typeface="Arial" panose="020B0604020202020204" pitchFamily="34" charset="0"/>
                        <a:ea typeface="Calibri"/>
                        <a:cs typeface="Arial" panose="020B0604020202020204" pitchFamily="34" charset="0"/>
                      </a:endParaRPr>
                    </a:p>
                  </a:txBody>
                  <a:tcPr marL="60257" marR="60257" marT="0" marB="0" anchor="ctr"/>
                </a:tc>
                <a:tc>
                  <a:txBody>
                    <a:bodyPr/>
                    <a:lstStyle/>
                    <a:p>
                      <a:pPr marL="0" marR="0">
                        <a:lnSpc>
                          <a:spcPct val="150000"/>
                        </a:lnSpc>
                        <a:spcBef>
                          <a:spcPts val="0"/>
                        </a:spcBef>
                        <a:spcAft>
                          <a:spcPts val="0"/>
                        </a:spcAft>
                      </a:pPr>
                      <a:r>
                        <a:rPr lang="en-US" sz="2800" i="0" dirty="0" err="1">
                          <a:effectLst/>
                          <a:latin typeface="Arial" panose="020B0604020202020204" pitchFamily="34" charset="0"/>
                          <a:cs typeface="Arial" panose="020B0604020202020204" pitchFamily="34" charset="0"/>
                        </a:rPr>
                        <a:t>Khẳng</a:t>
                      </a:r>
                      <a:r>
                        <a:rPr lang="en-US" sz="2800" i="0" dirty="0">
                          <a:effectLst/>
                          <a:latin typeface="Arial" panose="020B0604020202020204" pitchFamily="34" charset="0"/>
                          <a:cs typeface="Arial" panose="020B0604020202020204" pitchFamily="34" charset="0"/>
                        </a:rPr>
                        <a:t> định lại </a:t>
                      </a:r>
                      <a:r>
                        <a:rPr lang="en-US" sz="2800" i="0" dirty="0" err="1">
                          <a:effectLst/>
                          <a:latin typeface="Arial" panose="020B0604020202020204" pitchFamily="34" charset="0"/>
                          <a:cs typeface="Arial" panose="020B0604020202020204" pitchFamily="34" charset="0"/>
                        </a:rPr>
                        <a:t>cảm</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xúc</a:t>
                      </a:r>
                      <a:r>
                        <a:rPr lang="en-US" sz="2800" i="0" dirty="0">
                          <a:effectLst/>
                          <a:latin typeface="Arial" panose="020B0604020202020204" pitchFamily="34" charset="0"/>
                          <a:cs typeface="Arial" panose="020B0604020202020204" pitchFamily="34" charset="0"/>
                        </a:rPr>
                        <a:t> </a:t>
                      </a:r>
                      <a:r>
                        <a:rPr lang="en-US" sz="2800" i="0" dirty="0" err="1">
                          <a:effectLst/>
                          <a:latin typeface="Arial" panose="020B0604020202020204" pitchFamily="34" charset="0"/>
                          <a:cs typeface="Arial" panose="020B0604020202020204" pitchFamily="34" charset="0"/>
                        </a:rPr>
                        <a:t>và</a:t>
                      </a:r>
                      <a:r>
                        <a:rPr lang="en-US" sz="2800" i="0" dirty="0">
                          <a:effectLst/>
                          <a:latin typeface="Arial" panose="020B0604020202020204" pitchFamily="34" charset="0"/>
                          <a:cs typeface="Arial" panose="020B0604020202020204" pitchFamily="34" charset="0"/>
                        </a:rPr>
                        <a:t> ý </a:t>
                      </a:r>
                      <a:r>
                        <a:rPr lang="en-US" sz="2800" i="0" dirty="0" err="1">
                          <a:effectLst/>
                          <a:latin typeface="Arial" panose="020B0604020202020204" pitchFamily="34" charset="0"/>
                          <a:cs typeface="Arial" panose="020B0604020202020204" pitchFamily="34" charset="0"/>
                        </a:rPr>
                        <a:t>nghĩa</a:t>
                      </a:r>
                      <a:r>
                        <a:rPr lang="en-US" sz="2800" i="0" dirty="0">
                          <a:effectLst/>
                          <a:latin typeface="Arial" panose="020B0604020202020204" pitchFamily="34" charset="0"/>
                          <a:cs typeface="Arial" panose="020B0604020202020204" pitchFamily="34" charset="0"/>
                        </a:rPr>
                        <a:t> của bài </a:t>
                      </a:r>
                      <a:r>
                        <a:rPr lang="en-US" sz="2800" i="0" dirty="0" err="1">
                          <a:effectLst/>
                          <a:latin typeface="Arial" panose="020B0604020202020204" pitchFamily="34" charset="0"/>
                          <a:cs typeface="Arial" panose="020B0604020202020204" pitchFamily="34" charset="0"/>
                        </a:rPr>
                        <a:t>thơ</a:t>
                      </a:r>
                      <a:r>
                        <a:rPr lang="en-US" sz="2800" i="0" dirty="0">
                          <a:effectLst/>
                          <a:latin typeface="Arial" panose="020B0604020202020204" pitchFamily="34" charset="0"/>
                          <a:cs typeface="Arial" panose="020B0604020202020204" pitchFamily="34" charset="0"/>
                        </a:rPr>
                        <a:t> với bản </a:t>
                      </a:r>
                      <a:r>
                        <a:rPr lang="en-US" sz="2800" i="0" dirty="0" err="1">
                          <a:effectLst/>
                          <a:latin typeface="Arial" panose="020B0604020202020204" pitchFamily="34" charset="0"/>
                          <a:cs typeface="Arial" panose="020B0604020202020204" pitchFamily="34" charset="0"/>
                        </a:rPr>
                        <a:t>thân</a:t>
                      </a:r>
                      <a:endParaRPr lang="en-US" sz="2800" i="0" dirty="0">
                        <a:solidFill>
                          <a:srgbClr val="000000"/>
                        </a:solidFill>
                        <a:effectLst/>
                        <a:latin typeface="Arial" panose="020B0604020202020204" pitchFamily="34" charset="0"/>
                        <a:ea typeface="Calibri"/>
                        <a:cs typeface="Arial" panose="020B0604020202020204" pitchFamily="34" charset="0"/>
                      </a:endParaRPr>
                    </a:p>
                  </a:txBody>
                  <a:tcPr marL="60257" marR="60257" marT="0" marB="0"/>
                </a:tc>
                <a:tc>
                  <a:txBody>
                    <a:bodyPr/>
                    <a:lstStyle/>
                    <a:p>
                      <a:pPr marL="0" marR="0" algn="ctr">
                        <a:lnSpc>
                          <a:spcPct val="150000"/>
                        </a:lnSpc>
                        <a:spcBef>
                          <a:spcPts val="0"/>
                        </a:spcBef>
                        <a:spcAft>
                          <a:spcPts val="600"/>
                        </a:spcAft>
                      </a:pPr>
                      <a:r>
                        <a:rPr lang="en-US" sz="2800" i="0" dirty="0">
                          <a:effectLst/>
                          <a:latin typeface="Arial" panose="020B0604020202020204" pitchFamily="34" charset="0"/>
                          <a:cs typeface="Arial" panose="020B0604020202020204" pitchFamily="34" charset="0"/>
                        </a:rPr>
                        <a:t> </a:t>
                      </a:r>
                      <a:endParaRPr lang="en-US" sz="2800" i="0" dirty="0">
                        <a:solidFill>
                          <a:srgbClr val="000000"/>
                        </a:solidFill>
                        <a:effectLst/>
                        <a:latin typeface="Arial" panose="020B0604020202020204" pitchFamily="34" charset="0"/>
                        <a:ea typeface="Calibri"/>
                        <a:cs typeface="Arial" panose="020B0604020202020204" pitchFamily="34" charset="0"/>
                      </a:endParaRPr>
                    </a:p>
                  </a:txBody>
                  <a:tcPr marL="60257" marR="60257" marT="0" marB="0"/>
                </a:tc>
                <a:extLst>
                  <a:ext uri="{0D108BD9-81ED-4DB2-BD59-A6C34878D82A}">
                    <a16:rowId xmlns:a16="http://schemas.microsoft.com/office/drawing/2014/main" xmlns="" val="10007"/>
                  </a:ext>
                </a:extLst>
              </a:tr>
              <a:tr h="391141">
                <a:tc vMerge="1">
                  <a:txBody>
                    <a:bodyPr/>
                    <a:lstStyle/>
                    <a:p>
                      <a:endParaRPr lang="en-US"/>
                    </a:p>
                  </a:txBody>
                  <a:tcPr/>
                </a:tc>
                <a:tc>
                  <a:txBody>
                    <a:bodyPr/>
                    <a:lstStyle/>
                    <a:p>
                      <a:pPr marL="0" marR="0">
                        <a:lnSpc>
                          <a:spcPct val="150000"/>
                        </a:lnSpc>
                        <a:spcBef>
                          <a:spcPts val="0"/>
                        </a:spcBef>
                        <a:spcAft>
                          <a:spcPts val="0"/>
                        </a:spcAft>
                      </a:pPr>
                      <a:r>
                        <a:rPr lang="en-US" sz="2800" i="0">
                          <a:effectLst/>
                          <a:latin typeface="Arial" panose="020B0604020202020204" pitchFamily="34" charset="0"/>
                          <a:cs typeface="Arial" panose="020B0604020202020204" pitchFamily="34" charset="0"/>
                        </a:rPr>
                        <a:t>Kết đoạn bằng dấu câu dùng để ngắt đoạn</a:t>
                      </a:r>
                      <a:endParaRPr lang="en-US" sz="2800" i="0">
                        <a:solidFill>
                          <a:srgbClr val="000000"/>
                        </a:solidFill>
                        <a:effectLst/>
                        <a:latin typeface="Arial" panose="020B0604020202020204" pitchFamily="34" charset="0"/>
                        <a:ea typeface="Calibri"/>
                        <a:cs typeface="Arial" panose="020B0604020202020204" pitchFamily="34" charset="0"/>
                      </a:endParaRPr>
                    </a:p>
                  </a:txBody>
                  <a:tcPr marL="60257" marR="60257" marT="0" marB="0"/>
                </a:tc>
                <a:tc>
                  <a:txBody>
                    <a:bodyPr/>
                    <a:lstStyle/>
                    <a:p>
                      <a:pPr marL="0" marR="0" algn="ctr">
                        <a:lnSpc>
                          <a:spcPct val="150000"/>
                        </a:lnSpc>
                        <a:spcBef>
                          <a:spcPts val="0"/>
                        </a:spcBef>
                        <a:spcAft>
                          <a:spcPts val="600"/>
                        </a:spcAft>
                      </a:pPr>
                      <a:r>
                        <a:rPr lang="en-US" sz="2800" i="0" dirty="0">
                          <a:effectLst/>
                          <a:latin typeface="Arial" panose="020B0604020202020204" pitchFamily="34" charset="0"/>
                          <a:cs typeface="Arial" panose="020B0604020202020204" pitchFamily="34" charset="0"/>
                        </a:rPr>
                        <a:t> </a:t>
                      </a:r>
                      <a:endParaRPr lang="en-US" sz="2800" i="0" dirty="0">
                        <a:solidFill>
                          <a:srgbClr val="000000"/>
                        </a:solidFill>
                        <a:effectLst/>
                        <a:latin typeface="Arial" panose="020B0604020202020204" pitchFamily="34" charset="0"/>
                        <a:ea typeface="Calibri"/>
                        <a:cs typeface="Arial" panose="020B0604020202020204" pitchFamily="34" charset="0"/>
                      </a:endParaRPr>
                    </a:p>
                  </a:txBody>
                  <a:tcPr marL="60257" marR="60257" marT="0" marB="0"/>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8686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E1DE"/>
        </a:solidFill>
        <a:effectLst/>
      </p:bgPr>
    </p:bg>
    <p:spTree>
      <p:nvGrpSpPr>
        <p:cNvPr id="1" name=""/>
        <p:cNvGrpSpPr/>
        <p:nvPr/>
      </p:nvGrpSpPr>
      <p:grpSpPr>
        <a:xfrm>
          <a:off x="0" y="0"/>
          <a:ext cx="0" cy="0"/>
          <a:chOff x="0" y="0"/>
          <a:chExt cx="0" cy="0"/>
        </a:xfrm>
      </p:grpSpPr>
      <p:sp>
        <p:nvSpPr>
          <p:cNvPr id="3" name="TextBox 3"/>
          <p:cNvSpPr txBox="1"/>
          <p:nvPr/>
        </p:nvSpPr>
        <p:spPr>
          <a:xfrm>
            <a:off x="2157844" y="551306"/>
            <a:ext cx="7831842" cy="1283300"/>
          </a:xfrm>
          <a:prstGeom prst="rect">
            <a:avLst/>
          </a:prstGeom>
        </p:spPr>
        <p:txBody>
          <a:bodyPr lIns="0" tIns="0" rIns="0" bIns="0" rtlCol="0" anchor="t">
            <a:spAutoFit/>
          </a:bodyPr>
          <a:lstStyle/>
          <a:p>
            <a:pPr algn="ctr">
              <a:lnSpc>
                <a:spcPts val="11440"/>
              </a:lnSpc>
            </a:pPr>
            <a:r>
              <a:rPr lang="en-US" sz="6400" b="1" dirty="0" smtClean="0">
                <a:latin typeface="Arial" panose="020B0604020202020204" pitchFamily="34" charset="0"/>
                <a:cs typeface="Arial" panose="020B0604020202020204" pitchFamily="34" charset="0"/>
              </a:rPr>
              <a:t>VẬN DỤNG</a:t>
            </a:r>
            <a:endParaRPr lang="en-US" sz="6400" b="1" dirty="0">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87506">
            <a:off x="14614152" y="4649038"/>
            <a:ext cx="4083753" cy="6953759"/>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123876">
            <a:off x="12490984" y="-2073969"/>
            <a:ext cx="4083753" cy="6953759"/>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013659" y="4277172"/>
            <a:ext cx="354974" cy="328512"/>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585540" y="2116909"/>
            <a:ext cx="992546" cy="927579"/>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064187" y="9094044"/>
            <a:ext cx="354974" cy="32851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331319" y="6488859"/>
            <a:ext cx="992546" cy="927579"/>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04326" y="864444"/>
            <a:ext cx="354974" cy="328512"/>
          </a:xfrm>
          <a:prstGeom prst="rect">
            <a:avLst/>
          </a:prstGeom>
        </p:spPr>
      </p:pic>
      <p:sp>
        <p:nvSpPr>
          <p:cNvPr id="12" name="Rectangle 11"/>
          <p:cNvSpPr/>
          <p:nvPr/>
        </p:nvSpPr>
        <p:spPr>
          <a:xfrm>
            <a:off x="304800" y="1958774"/>
            <a:ext cx="11811000" cy="2308324"/>
          </a:xfrm>
          <a:prstGeom prst="rect">
            <a:avLst/>
          </a:prstGeom>
        </p:spPr>
        <p:txBody>
          <a:bodyPr wrap="square">
            <a:spAutoFit/>
          </a:bodyPr>
          <a:lstStyle/>
          <a:p>
            <a:pPr algn="ctr">
              <a:lnSpc>
                <a:spcPct val="150000"/>
              </a:lnSpc>
            </a:pPr>
            <a:r>
              <a:rPr lang="en-US" sz="4800" b="1" i="1" dirty="0" err="1">
                <a:solidFill>
                  <a:srgbClr val="FF0000"/>
                </a:solidFill>
                <a:latin typeface="Arial" panose="020B0604020202020204" pitchFamily="34" charset="0"/>
                <a:cs typeface="Arial" panose="020B0604020202020204" pitchFamily="34" charset="0"/>
              </a:rPr>
              <a:t>Viết</a:t>
            </a:r>
            <a:r>
              <a:rPr lang="en-US" sz="4800" b="1" i="1" dirty="0">
                <a:solidFill>
                  <a:srgbClr val="FF0000"/>
                </a:solidFill>
                <a:latin typeface="Arial" panose="020B0604020202020204" pitchFamily="34" charset="0"/>
                <a:cs typeface="Arial" panose="020B0604020202020204" pitchFamily="34" charset="0"/>
              </a:rPr>
              <a:t> </a:t>
            </a:r>
            <a:r>
              <a:rPr lang="en-US" sz="4800" b="1" i="1" dirty="0" err="1">
                <a:solidFill>
                  <a:srgbClr val="FF0000"/>
                </a:solidFill>
                <a:latin typeface="Arial" panose="020B0604020202020204" pitchFamily="34" charset="0"/>
                <a:cs typeface="Arial" panose="020B0604020202020204" pitchFamily="34" charset="0"/>
              </a:rPr>
              <a:t>đoạn</a:t>
            </a:r>
            <a:r>
              <a:rPr lang="en-US" sz="4800" b="1" i="1" dirty="0">
                <a:solidFill>
                  <a:srgbClr val="FF0000"/>
                </a:solidFill>
                <a:latin typeface="Arial" panose="020B0604020202020204" pitchFamily="34" charset="0"/>
                <a:cs typeface="Arial" panose="020B0604020202020204" pitchFamily="34" charset="0"/>
              </a:rPr>
              <a:t> văn (</a:t>
            </a:r>
            <a:r>
              <a:rPr lang="en-US" sz="4800" b="1" i="1" dirty="0" err="1">
                <a:solidFill>
                  <a:srgbClr val="FF0000"/>
                </a:solidFill>
                <a:latin typeface="Arial" panose="020B0604020202020204" pitchFamily="34" charset="0"/>
                <a:cs typeface="Arial" panose="020B0604020202020204" pitchFamily="34" charset="0"/>
              </a:rPr>
              <a:t>khoảng</a:t>
            </a:r>
            <a:r>
              <a:rPr lang="en-US" sz="4800" b="1" i="1" dirty="0">
                <a:solidFill>
                  <a:srgbClr val="FF0000"/>
                </a:solidFill>
                <a:latin typeface="Arial" panose="020B0604020202020204" pitchFamily="34" charset="0"/>
                <a:cs typeface="Arial" panose="020B0604020202020204" pitchFamily="34" charset="0"/>
              </a:rPr>
              <a:t> 200 chữ </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ghi</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a:solidFill>
                  <a:srgbClr val="FF0000"/>
                </a:solidFill>
                <a:latin typeface="Arial" panose="020B0604020202020204" pitchFamily="34" charset="0"/>
                <a:cs typeface="Arial" panose="020B0604020202020204" pitchFamily="34" charset="0"/>
              </a:rPr>
              <a:t>lại </a:t>
            </a:r>
            <a:r>
              <a:rPr lang="en-US" sz="4800" b="1" i="1" dirty="0" err="1">
                <a:solidFill>
                  <a:srgbClr val="FF0000"/>
                </a:solidFill>
                <a:latin typeface="Arial" panose="020B0604020202020204" pitchFamily="34" charset="0"/>
                <a:cs typeface="Arial" panose="020B0604020202020204" pitchFamily="34" charset="0"/>
              </a:rPr>
              <a:t>cảm</a:t>
            </a:r>
            <a:r>
              <a:rPr lang="en-US" sz="4800" b="1" i="1" dirty="0">
                <a:solidFill>
                  <a:srgbClr val="FF0000"/>
                </a:solidFill>
                <a:latin typeface="Arial" panose="020B0604020202020204" pitchFamily="34" charset="0"/>
                <a:cs typeface="Arial" panose="020B0604020202020204" pitchFamily="34" charset="0"/>
              </a:rPr>
              <a:t> </a:t>
            </a:r>
            <a:r>
              <a:rPr lang="en-US" sz="4800" b="1" i="1" dirty="0" err="1">
                <a:solidFill>
                  <a:srgbClr val="FF0000"/>
                </a:solidFill>
                <a:latin typeface="Arial" panose="020B0604020202020204" pitchFamily="34" charset="0"/>
                <a:cs typeface="Arial" panose="020B0604020202020204" pitchFamily="34" charset="0"/>
              </a:rPr>
              <a:t>xúc</a:t>
            </a:r>
            <a:r>
              <a:rPr lang="en-US" sz="4800" b="1" i="1" dirty="0">
                <a:solidFill>
                  <a:srgbClr val="FF0000"/>
                </a:solidFill>
                <a:latin typeface="Arial" panose="020B0604020202020204" pitchFamily="34" charset="0"/>
                <a:cs typeface="Arial" panose="020B0604020202020204" pitchFamily="34" charset="0"/>
              </a:rPr>
              <a:t> một bài </a:t>
            </a:r>
            <a:r>
              <a:rPr lang="en-US" sz="4800" b="1" i="1" dirty="0" err="1">
                <a:solidFill>
                  <a:srgbClr val="FF0000"/>
                </a:solidFill>
                <a:latin typeface="Arial" panose="020B0604020202020204" pitchFamily="34" charset="0"/>
                <a:cs typeface="Arial" panose="020B0604020202020204" pitchFamily="34" charset="0"/>
              </a:rPr>
              <a:t>thơ</a:t>
            </a:r>
            <a:r>
              <a:rPr lang="en-US" sz="4800" b="1" i="1" dirty="0">
                <a:solidFill>
                  <a:srgbClr val="FF0000"/>
                </a:solidFill>
                <a:latin typeface="Arial" panose="020B0604020202020204" pitchFamily="34" charset="0"/>
                <a:cs typeface="Arial" panose="020B0604020202020204" pitchFamily="34" charset="0"/>
              </a:rPr>
              <a:t> mà </a:t>
            </a:r>
            <a:r>
              <a:rPr lang="en-US" sz="4800" b="1" i="1" dirty="0" err="1">
                <a:solidFill>
                  <a:srgbClr val="FF0000"/>
                </a:solidFill>
                <a:latin typeface="Arial" panose="020B0604020202020204" pitchFamily="34" charset="0"/>
                <a:cs typeface="Arial" panose="020B0604020202020204" pitchFamily="34" charset="0"/>
              </a:rPr>
              <a:t>em</a:t>
            </a:r>
            <a:r>
              <a:rPr lang="en-US" sz="4800" b="1" i="1" dirty="0">
                <a:solidFill>
                  <a:srgbClr val="FF0000"/>
                </a:solidFill>
                <a:latin typeface="Arial" panose="020B0604020202020204" pitchFamily="34" charset="0"/>
                <a:cs typeface="Arial" panose="020B0604020202020204" pitchFamily="34" charset="0"/>
              </a:rPr>
              <a:t> </a:t>
            </a:r>
            <a:r>
              <a:rPr lang="en-US" sz="4800" b="1" i="1" dirty="0" smtClean="0">
                <a:solidFill>
                  <a:srgbClr val="FF0000"/>
                </a:solidFill>
                <a:latin typeface="Arial" panose="020B0604020202020204" pitchFamily="34" charset="0"/>
                <a:cs typeface="Arial" panose="020B0604020202020204" pitchFamily="34" charset="0"/>
              </a:rPr>
              <a:t>thích.</a:t>
            </a:r>
            <a:endParaRPr lang="en-US" sz="4800" dirty="0">
              <a:latin typeface="Arial" panose="020B0604020202020204" pitchFamily="34" charset="0"/>
              <a:cs typeface="Arial" panose="020B0604020202020204" pitchFamily="34" charset="0"/>
            </a:endParaRPr>
          </a:p>
        </p:txBody>
      </p:sp>
      <p:sp>
        <p:nvSpPr>
          <p:cNvPr id="13" name="Rectangle 12"/>
          <p:cNvSpPr/>
          <p:nvPr/>
        </p:nvSpPr>
        <p:spPr>
          <a:xfrm>
            <a:off x="981368" y="4259356"/>
            <a:ext cx="12437793" cy="4939814"/>
          </a:xfrm>
          <a:prstGeom prst="rect">
            <a:avLst/>
          </a:prstGeom>
        </p:spPr>
        <p:txBody>
          <a:bodyPr wrap="square">
            <a:spAutoFit/>
          </a:bodyPr>
          <a:lstStyle/>
          <a:p>
            <a:pPr>
              <a:lnSpc>
                <a:spcPct val="150000"/>
              </a:lnSpc>
            </a:pPr>
            <a:r>
              <a:rPr lang="en-US" sz="4200" b="1" u="sng" dirty="0" err="1">
                <a:solidFill>
                  <a:schemeClr val="accent3">
                    <a:lumMod val="50000"/>
                  </a:schemeClr>
                </a:solidFill>
                <a:latin typeface="Arial" panose="020B0604020202020204" pitchFamily="34" charset="0"/>
                <a:cs typeface="Arial" panose="020B0604020202020204" pitchFamily="34" charset="0"/>
              </a:rPr>
              <a:t>Yêu</a:t>
            </a:r>
            <a:r>
              <a:rPr lang="en-US" sz="4200" b="1" u="sng" dirty="0">
                <a:solidFill>
                  <a:schemeClr val="accent3">
                    <a:lumMod val="50000"/>
                  </a:schemeClr>
                </a:solidFill>
                <a:latin typeface="Arial" panose="020B0604020202020204" pitchFamily="34" charset="0"/>
                <a:cs typeface="Arial" panose="020B0604020202020204" pitchFamily="34" charset="0"/>
              </a:rPr>
              <a:t> </a:t>
            </a:r>
            <a:r>
              <a:rPr lang="en-US" sz="4200" b="1" u="sng" dirty="0" err="1">
                <a:solidFill>
                  <a:schemeClr val="accent3">
                    <a:lumMod val="50000"/>
                  </a:schemeClr>
                </a:solidFill>
                <a:latin typeface="Arial" panose="020B0604020202020204" pitchFamily="34" charset="0"/>
                <a:cs typeface="Arial" panose="020B0604020202020204" pitchFamily="34" charset="0"/>
              </a:rPr>
              <a:t>cầu</a:t>
            </a:r>
            <a:r>
              <a:rPr lang="en-US" sz="4200" b="1" u="sng" dirty="0">
                <a:solidFill>
                  <a:schemeClr val="accent3">
                    <a:lumMod val="50000"/>
                  </a:schemeClr>
                </a:solidFill>
                <a:latin typeface="Arial" panose="020B0604020202020204" pitchFamily="34" charset="0"/>
                <a:cs typeface="Arial" panose="020B0604020202020204" pitchFamily="34" charset="0"/>
              </a:rPr>
              <a:t>: </a:t>
            </a:r>
          </a:p>
          <a:p>
            <a:pPr lvl="1">
              <a:lnSpc>
                <a:spcPct val="150000"/>
              </a:lnSpc>
            </a:pPr>
            <a:r>
              <a:rPr lang="en-US" sz="4200" dirty="0" smtClean="0">
                <a:latin typeface="Arial" panose="020B0604020202020204" pitchFamily="34" charset="0"/>
                <a:cs typeface="Arial" panose="020B0604020202020204" pitchFamily="34" charset="0"/>
              </a:rPr>
              <a:t>-</a:t>
            </a:r>
            <a:r>
              <a:rPr lang="en-US" sz="4200" dirty="0" err="1" smtClean="0">
                <a:latin typeface="Arial" panose="020B0604020202020204" pitchFamily="34" charset="0"/>
                <a:cs typeface="Arial" panose="020B0604020202020204" pitchFamily="34" charset="0"/>
              </a:rPr>
              <a:t>Viết</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đúng </a:t>
            </a:r>
            <a:r>
              <a:rPr lang="en-US" sz="4200" dirty="0" err="1">
                <a:latin typeface="Arial" panose="020B0604020202020204" pitchFamily="34" charset="0"/>
                <a:cs typeface="Arial" panose="020B0604020202020204" pitchFamily="34" charset="0"/>
              </a:rPr>
              <a:t>cấu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trúc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đoạn</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văn.</a:t>
            </a:r>
          </a:p>
          <a:p>
            <a:pPr lvl="1">
              <a:lnSpc>
                <a:spcPct val="150000"/>
              </a:lnSpc>
            </a:pP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Đoạn</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văn </a:t>
            </a:r>
            <a:r>
              <a:rPr lang="en-US" sz="4200" dirty="0" err="1">
                <a:latin typeface="Arial" panose="020B0604020202020204" pitchFamily="34" charset="0"/>
                <a:cs typeface="Arial" panose="020B0604020202020204" pitchFamily="34" charset="0"/>
              </a:rPr>
              <a:t>mạch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đảm</a:t>
            </a:r>
            <a:r>
              <a:rPr lang="en-US" sz="4200" dirty="0">
                <a:latin typeface="Arial" panose="020B0604020202020204" pitchFamily="34" charset="0"/>
                <a:cs typeface="Arial" panose="020B0604020202020204" pitchFamily="34" charset="0"/>
              </a:rPr>
              <a:t> bảo </a:t>
            </a:r>
            <a:r>
              <a:rPr lang="en-US" sz="4200" dirty="0" err="1">
                <a:latin typeface="Arial" panose="020B0604020202020204" pitchFamily="34" charset="0"/>
                <a:cs typeface="Arial" panose="020B0604020202020204" pitchFamily="34" charset="0"/>
              </a:rPr>
              <a:t>yêu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cầu</a:t>
            </a:r>
            <a:r>
              <a:rPr lang="en-US" sz="4200" dirty="0">
                <a:latin typeface="Arial" panose="020B0604020202020204" pitchFamily="34" charset="0"/>
                <a:cs typeface="Arial" panose="020B0604020202020204" pitchFamily="34" charset="0"/>
              </a:rPr>
              <a:t> về </a:t>
            </a:r>
            <a:r>
              <a:rPr lang="en-US" sz="4200" dirty="0" err="1">
                <a:latin typeface="Arial" panose="020B0604020202020204" pitchFamily="34" charset="0"/>
                <a:cs typeface="Arial" panose="020B0604020202020204" pitchFamily="34" charset="0"/>
              </a:rPr>
              <a:t>nội</a:t>
            </a:r>
            <a:r>
              <a:rPr lang="en-US" sz="4200" dirty="0">
                <a:latin typeface="Arial" panose="020B0604020202020204" pitchFamily="34" charset="0"/>
                <a:cs typeface="Arial" panose="020B0604020202020204" pitchFamily="34" charset="0"/>
              </a:rPr>
              <a:t> dung </a:t>
            </a:r>
            <a:r>
              <a:rPr lang="en-US" sz="4200" dirty="0" err="1">
                <a:latin typeface="Arial" panose="020B0604020202020204" pitchFamily="34" charset="0"/>
                <a:cs typeface="Arial" panose="020B0604020202020204" pitchFamily="34" charset="0"/>
              </a:rPr>
              <a:t>và</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hình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a:t>
            </a:r>
          </a:p>
          <a:p>
            <a:pPr marL="742950" lvl="1" indent="-285750">
              <a:lnSpc>
                <a:spcPct val="150000"/>
              </a:lnSpc>
              <a:buFontTx/>
              <a:buChar char="-"/>
            </a:pPr>
            <a:r>
              <a:rPr lang="en-US" sz="4200" dirty="0">
                <a:latin typeface="Arial" panose="020B0604020202020204" pitchFamily="34" charset="0"/>
                <a:cs typeface="Arial" panose="020B0604020202020204" pitchFamily="34" charset="0"/>
              </a:rPr>
              <a:t>Chia </a:t>
            </a:r>
            <a:r>
              <a:rPr lang="en-US" sz="4200" dirty="0" err="1">
                <a:latin typeface="Arial" panose="020B0604020202020204" pitchFamily="34" charset="0"/>
                <a:cs typeface="Arial" panose="020B0604020202020204" pitchFamily="34" charset="0"/>
              </a:rPr>
              <a:t>sẻ</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được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cảm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xúc</a:t>
            </a:r>
            <a:r>
              <a:rPr lang="en-US" sz="4200" dirty="0">
                <a:latin typeface="Arial" panose="020B0604020202020204" pitchFamily="34" charset="0"/>
                <a:cs typeface="Arial" panose="020B0604020202020204" pitchFamily="34" charset="0"/>
              </a:rPr>
              <a:t> của bản </a:t>
            </a:r>
            <a:r>
              <a:rPr lang="en-US" sz="4200" dirty="0" err="1">
                <a:latin typeface="Arial" panose="020B0604020202020204" pitchFamily="34" charset="0"/>
                <a:cs typeface="Arial" panose="020B0604020202020204" pitchFamily="34" charset="0"/>
              </a:rPr>
              <a:t>thân</a:t>
            </a:r>
            <a:r>
              <a:rPr lang="en-US" sz="4200" dirty="0">
                <a:latin typeface="Arial" panose="020B0604020202020204" pitchFamily="34" charset="0"/>
                <a:cs typeface="Arial" panose="020B0604020202020204" pitchFamily="34" charset="0"/>
              </a:rPr>
              <a:t> mình.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BCB9F"/>
        </a:solidFill>
        <a:effectLst/>
      </p:bgPr>
    </p:bg>
    <p:spTree>
      <p:nvGrpSpPr>
        <p:cNvPr id="1" name=""/>
        <p:cNvGrpSpPr/>
        <p:nvPr/>
      </p:nvGrpSpPr>
      <p:grpSpPr>
        <a:xfrm>
          <a:off x="0" y="0"/>
          <a:ext cx="0" cy="0"/>
          <a:chOff x="0" y="0"/>
          <a:chExt cx="0" cy="0"/>
        </a:xfrm>
      </p:grpSpPr>
      <p:sp>
        <p:nvSpPr>
          <p:cNvPr id="3" name="TextBox 3"/>
          <p:cNvSpPr txBox="1"/>
          <p:nvPr/>
        </p:nvSpPr>
        <p:spPr>
          <a:xfrm>
            <a:off x="6950908" y="1255992"/>
            <a:ext cx="9473117" cy="1283300"/>
          </a:xfrm>
          <a:prstGeom prst="rect">
            <a:avLst/>
          </a:prstGeom>
        </p:spPr>
        <p:txBody>
          <a:bodyPr wrap="square" lIns="0" tIns="0" rIns="0" bIns="0" rtlCol="0" anchor="t">
            <a:spAutoFit/>
          </a:bodyPr>
          <a:lstStyle/>
          <a:p>
            <a:pPr algn="ctr">
              <a:lnSpc>
                <a:spcPts val="11440"/>
              </a:lnSpc>
            </a:pPr>
            <a:r>
              <a:rPr lang="en-US" sz="6400" b="1" dirty="0" smtClean="0">
                <a:solidFill>
                  <a:srgbClr val="FFFFFF"/>
                </a:solidFill>
                <a:latin typeface="Arial" panose="020B0604020202020204" pitchFamily="34" charset="0"/>
                <a:cs typeface="Arial" panose="020B0604020202020204" pitchFamily="34" charset="0"/>
              </a:rPr>
              <a:t>HƯỚNG DẪN VỀ NHÀ</a:t>
            </a:r>
            <a:endParaRPr lang="en-US" sz="6400" b="1" dirty="0">
              <a:solidFill>
                <a:srgbClr val="FFFFFF"/>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1257300"/>
            <a:ext cx="3704051" cy="6099486"/>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340604">
            <a:off x="937977" y="6087364"/>
            <a:ext cx="3704051" cy="6099486"/>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780875" y="1028700"/>
            <a:ext cx="992546" cy="927579"/>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387489" y="2279950"/>
            <a:ext cx="354974" cy="328512"/>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06746" y="5612271"/>
            <a:ext cx="1335446" cy="1248035"/>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389247" y="5612271"/>
            <a:ext cx="354974" cy="328512"/>
          </a:xfrm>
          <a:prstGeom prst="rect">
            <a:avLst/>
          </a:prstGeom>
        </p:spPr>
      </p:pic>
      <p:pic>
        <p:nvPicPr>
          <p:cNvPr id="11" name="Picture 1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6454635" y="7556653"/>
            <a:ext cx="354974" cy="328512"/>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958362" y="9823210"/>
            <a:ext cx="992546" cy="927579"/>
          </a:xfrm>
          <a:prstGeom prst="rect">
            <a:avLst/>
          </a:prstGeom>
        </p:spPr>
      </p:pic>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t="23327" b="25467"/>
          <a:stretch/>
        </p:blipFill>
        <p:spPr>
          <a:xfrm>
            <a:off x="7967226" y="6852688"/>
            <a:ext cx="7440479" cy="3810001"/>
          </a:xfrm>
          <a:prstGeom prst="rect">
            <a:avLst/>
          </a:prstGeom>
        </p:spPr>
      </p:pic>
      <p:sp>
        <p:nvSpPr>
          <p:cNvPr id="2" name="TextBox 1"/>
          <p:cNvSpPr txBox="1"/>
          <p:nvPr/>
        </p:nvSpPr>
        <p:spPr>
          <a:xfrm>
            <a:off x="4742463" y="2661632"/>
            <a:ext cx="12935937" cy="3769750"/>
          </a:xfrm>
          <a:prstGeom prst="rect">
            <a:avLst/>
          </a:prstGeom>
          <a:noFill/>
        </p:spPr>
        <p:txBody>
          <a:bodyPr wrap="square" rtlCol="0">
            <a:spAutoFit/>
          </a:bodyPr>
          <a:lstStyle/>
          <a:p>
            <a:pPr marL="571500" indent="-571500">
              <a:lnSpc>
                <a:spcPct val="200000"/>
              </a:lnSpc>
              <a:buFont typeface="Wingdings" panose="05000000000000000000" pitchFamily="2" charset="2"/>
              <a:buChar char="q"/>
            </a:pPr>
            <a:r>
              <a:rPr lang="en-US" sz="4200" dirty="0" err="1" smtClean="0">
                <a:latin typeface="Arial" panose="020B0604020202020204" pitchFamily="34" charset="0"/>
                <a:cs typeface="Arial" panose="020B0604020202020204" pitchFamily="34" charset="0"/>
              </a:rPr>
              <a:t>Ôn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luyện</a:t>
            </a:r>
            <a:r>
              <a:rPr lang="en-US" sz="4200" dirty="0" smtClean="0">
                <a:latin typeface="Arial" panose="020B0604020202020204" pitchFamily="34" charset="0"/>
                <a:cs typeface="Arial" panose="020B0604020202020204" pitchFamily="34" charset="0"/>
              </a:rPr>
              <a:t> lại bài </a:t>
            </a:r>
            <a:r>
              <a:rPr lang="en-US" sz="4200" dirty="0" err="1" smtClean="0">
                <a:latin typeface="Arial" panose="020B0604020202020204" pitchFamily="34" charset="0"/>
                <a:cs typeface="Arial" panose="020B0604020202020204" pitchFamily="34" charset="0"/>
              </a:rPr>
              <a:t>cũ</a:t>
            </a:r>
            <a:endParaRPr lang="en-US" sz="4200" dirty="0" smtClean="0">
              <a:latin typeface="Arial" panose="020B0604020202020204" pitchFamily="34" charset="0"/>
              <a:cs typeface="Arial" panose="020B0604020202020204" pitchFamily="34" charset="0"/>
            </a:endParaRPr>
          </a:p>
          <a:p>
            <a:pPr marL="571500" indent="-571500" algn="just">
              <a:lnSpc>
                <a:spcPct val="200000"/>
              </a:lnSpc>
              <a:buFont typeface="Wingdings" panose="05000000000000000000" pitchFamily="2" charset="2"/>
              <a:buChar char="q"/>
            </a:pPr>
            <a:r>
              <a:rPr lang="en-US" sz="4200" dirty="0" err="1" smtClean="0">
                <a:latin typeface="Arial" panose="020B0604020202020204" pitchFamily="34" charset="0"/>
                <a:cs typeface="Arial" panose="020B0604020202020204" pitchFamily="34" charset="0"/>
              </a:rPr>
              <a:t>Chuẩn</a:t>
            </a:r>
            <a:r>
              <a:rPr lang="en-US" sz="4200" dirty="0" smtClean="0">
                <a:latin typeface="Arial" panose="020B0604020202020204" pitchFamily="34" charset="0"/>
                <a:cs typeface="Arial" panose="020B0604020202020204" pitchFamily="34" charset="0"/>
              </a:rPr>
              <a:t> bị bài mới: </a:t>
            </a:r>
            <a:r>
              <a:rPr lang="en-US" sz="4200" b="1" i="1" dirty="0" err="1" smtClean="0">
                <a:latin typeface="Arial" panose="020B0604020202020204" pitchFamily="34" charset="0"/>
                <a:cs typeface="Arial" panose="020B0604020202020204" pitchFamily="34" charset="0"/>
              </a:rPr>
              <a:t>Thảo</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luận</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nhóm</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nhỏ</a:t>
            </a:r>
            <a:r>
              <a:rPr lang="en-US" sz="4200" b="1" i="1" dirty="0" smtClean="0">
                <a:latin typeface="Arial" panose="020B0604020202020204" pitchFamily="34" charset="0"/>
                <a:cs typeface="Arial" panose="020B0604020202020204" pitchFamily="34" charset="0"/>
              </a:rPr>
              <a:t> về một vấn </a:t>
            </a:r>
            <a:r>
              <a:rPr lang="en-US" sz="4200" b="1" i="1" dirty="0" err="1" smtClean="0">
                <a:latin typeface="Arial" panose="020B0604020202020204" pitchFamily="34" charset="0"/>
                <a:cs typeface="Arial" panose="020B0604020202020204" pitchFamily="34" charset="0"/>
              </a:rPr>
              <a:t>đề</a:t>
            </a:r>
            <a:r>
              <a:rPr lang="en-US" sz="4200" b="1" i="1" dirty="0" smtClean="0">
                <a:latin typeface="Arial" panose="020B0604020202020204" pitchFamily="34" charset="0"/>
                <a:cs typeface="Arial" panose="020B0604020202020204" pitchFamily="34" charset="0"/>
              </a:rPr>
              <a:t> cần có </a:t>
            </a:r>
            <a:r>
              <a:rPr lang="en-US" sz="4200" b="1" i="1" dirty="0" err="1" smtClean="0">
                <a:latin typeface="Arial" panose="020B0604020202020204" pitchFamily="34" charset="0"/>
                <a:cs typeface="Arial" panose="020B0604020202020204" pitchFamily="34" charset="0"/>
              </a:rPr>
              <a:t>giải</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pháp</a:t>
            </a:r>
            <a:r>
              <a:rPr lang="en-US" sz="4200" b="1" i="1" dirty="0" smtClean="0">
                <a:latin typeface="Arial" panose="020B0604020202020204" pitchFamily="34" charset="0"/>
                <a:cs typeface="Arial" panose="020B0604020202020204" pitchFamily="34" charset="0"/>
              </a:rPr>
              <a:t> </a:t>
            </a:r>
            <a:r>
              <a:rPr lang="en-US" sz="4200" b="1" i="1" dirty="0" err="1" smtClean="0">
                <a:latin typeface="Arial" panose="020B0604020202020204" pitchFamily="34" charset="0"/>
                <a:cs typeface="Arial" panose="020B0604020202020204" pitchFamily="34" charset="0"/>
              </a:rPr>
              <a:t>thống</a:t>
            </a:r>
            <a:r>
              <a:rPr lang="en-US" sz="4200" b="1" i="1" dirty="0" smtClean="0">
                <a:latin typeface="Arial" panose="020B0604020202020204" pitchFamily="34" charset="0"/>
                <a:cs typeface="Arial" panose="020B0604020202020204" pitchFamily="34" charset="0"/>
              </a:rPr>
              <a:t> nhất</a:t>
            </a:r>
            <a:endParaRPr lang="en-US" sz="4200" b="1" i="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1074607">
            <a:off x="1070787" y="5075127"/>
            <a:ext cx="1026921" cy="435539"/>
            <a:chOff x="0" y="0"/>
            <a:chExt cx="2527300" cy="1071880"/>
          </a:xfrm>
        </p:grpSpPr>
        <p:sp>
          <p:nvSpPr>
            <p:cNvPr id="3" name="Freeform 3"/>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grpSp>
        <p:nvGrpSpPr>
          <p:cNvPr id="4" name="Group 4"/>
          <p:cNvGrpSpPr>
            <a:grpSpLocks noChangeAspect="1"/>
          </p:cNvGrpSpPr>
          <p:nvPr/>
        </p:nvGrpSpPr>
        <p:grpSpPr>
          <a:xfrm rot="-1250312">
            <a:off x="17527731" y="5311911"/>
            <a:ext cx="1026921" cy="435539"/>
            <a:chOff x="0" y="0"/>
            <a:chExt cx="2527300" cy="1071880"/>
          </a:xfrm>
        </p:grpSpPr>
        <p:sp>
          <p:nvSpPr>
            <p:cNvPr id="5" name="Freeform 5"/>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sp>
        <p:nvSpPr>
          <p:cNvPr id="6" name="TextBox 6"/>
          <p:cNvSpPr txBox="1"/>
          <p:nvPr/>
        </p:nvSpPr>
        <p:spPr>
          <a:xfrm>
            <a:off x="2659126" y="3325681"/>
            <a:ext cx="13487400" cy="3118674"/>
          </a:xfrm>
          <a:prstGeom prst="rect">
            <a:avLst/>
          </a:prstGeom>
        </p:spPr>
        <p:txBody>
          <a:bodyPr wrap="square" lIns="0" tIns="0" rIns="0" bIns="0" rtlCol="0" anchor="t">
            <a:spAutoFit/>
          </a:bodyPr>
          <a:lstStyle/>
          <a:p>
            <a:pPr algn="ctr">
              <a:lnSpc>
                <a:spcPct val="150000"/>
              </a:lnSpc>
            </a:pPr>
            <a:r>
              <a:rPr lang="en-US" sz="7200" b="1" dirty="0" smtClean="0">
                <a:solidFill>
                  <a:srgbClr val="5F7783"/>
                </a:solidFill>
                <a:latin typeface="Arial" panose="020B0604020202020204" pitchFamily="34" charset="0"/>
                <a:cs typeface="Arial" panose="020B0604020202020204" pitchFamily="34" charset="0"/>
              </a:rPr>
              <a:t>CẢM ƠN CÁC EM ĐÃ </a:t>
            </a:r>
          </a:p>
          <a:p>
            <a:pPr algn="ctr">
              <a:lnSpc>
                <a:spcPct val="150000"/>
              </a:lnSpc>
            </a:pPr>
            <a:r>
              <a:rPr lang="en-US" sz="7200" b="1" dirty="0" smtClean="0">
                <a:solidFill>
                  <a:srgbClr val="5F7783"/>
                </a:solidFill>
                <a:latin typeface="Arial" panose="020B0604020202020204" pitchFamily="34" charset="0"/>
                <a:cs typeface="Arial" panose="020B0604020202020204" pitchFamily="34" charset="0"/>
              </a:rPr>
              <a:t>LẮNG NGHE BÀI GIẢNG!</a:t>
            </a:r>
            <a:endParaRPr lang="en-US" sz="7200" b="1" dirty="0">
              <a:solidFill>
                <a:srgbClr val="5F7783"/>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56324">
            <a:off x="14459422" y="-1421097"/>
            <a:ext cx="4569985" cy="4899594"/>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71165">
            <a:off x="-896693" y="-486274"/>
            <a:ext cx="3983343" cy="5382895"/>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13833" y="7030517"/>
            <a:ext cx="5443733" cy="393928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12401">
            <a:off x="13766270" y="7255139"/>
            <a:ext cx="3066657" cy="4006322"/>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9225339" y="763323"/>
            <a:ext cx="354974" cy="328512"/>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618609" y="0"/>
            <a:ext cx="992546" cy="927579"/>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7489176" y="4181242"/>
            <a:ext cx="1597647" cy="1493074"/>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090793" y="9743645"/>
            <a:ext cx="1312033" cy="1226155"/>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83333" y="5915861"/>
            <a:ext cx="997166" cy="931897"/>
          </a:xfrm>
          <a:prstGeom prst="rect">
            <a:avLst/>
          </a:prstGeom>
        </p:spPr>
      </p:pic>
      <p:pic>
        <p:nvPicPr>
          <p:cNvPr id="16"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2369546" y="5529681"/>
            <a:ext cx="354974" cy="328512"/>
          </a:xfrm>
          <a:prstGeom prst="rect">
            <a:avLst/>
          </a:prstGeom>
        </p:spPr>
      </p:pic>
      <p:pic>
        <p:nvPicPr>
          <p:cNvPr id="17" name="Picture 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0182210" y="9000158"/>
            <a:ext cx="354974" cy="328512"/>
          </a:xfrm>
          <a:prstGeom prst="rect">
            <a:avLst/>
          </a:prstGeom>
        </p:spPr>
      </p:pic>
      <p:pic>
        <p:nvPicPr>
          <p:cNvPr id="18" name="Picture 1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a:off x="16904326" y="3714689"/>
            <a:ext cx="354974" cy="328512"/>
          </a:xfrm>
          <a:prstGeom prst="rect">
            <a:avLst/>
          </a:prstGeom>
        </p:spPr>
      </p:pic>
    </p:spTree>
    <p:extLst>
      <p:ext uri="{BB962C8B-B14F-4D97-AF65-F5344CB8AC3E}">
        <p14:creationId xmlns:p14="http://schemas.microsoft.com/office/powerpoint/2010/main" val="100372575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208597">
            <a:off x="15491088" y="6046842"/>
            <a:ext cx="4501353" cy="6299603"/>
          </a:xfrm>
          <a:prstGeom prst="rect">
            <a:avLst/>
          </a:prstGeom>
        </p:spPr>
      </p:pic>
      <p:grpSp>
        <p:nvGrpSpPr>
          <p:cNvPr id="3" name="Group 3"/>
          <p:cNvGrpSpPr/>
          <p:nvPr/>
        </p:nvGrpSpPr>
        <p:grpSpPr>
          <a:xfrm>
            <a:off x="1932931" y="3048051"/>
            <a:ext cx="14926467" cy="3875067"/>
            <a:chOff x="-2600305" y="1432319"/>
            <a:chExt cx="19901955" cy="5166758"/>
          </a:xfrm>
        </p:grpSpPr>
        <p:sp>
          <p:nvSpPr>
            <p:cNvPr id="4" name="TextBox 4"/>
            <p:cNvSpPr txBox="1"/>
            <p:nvPr/>
          </p:nvSpPr>
          <p:spPr>
            <a:xfrm>
              <a:off x="-2600305" y="2404337"/>
              <a:ext cx="19901955" cy="4194740"/>
            </a:xfrm>
            <a:prstGeom prst="rect">
              <a:avLst/>
            </a:prstGeom>
          </p:spPr>
          <p:txBody>
            <a:bodyPr wrap="square" lIns="0" tIns="0" rIns="0" bIns="0" rtlCol="0" anchor="t">
              <a:spAutoFit/>
            </a:bodyPr>
            <a:lstStyle/>
            <a:p>
              <a:pPr algn="ctr">
                <a:lnSpc>
                  <a:spcPct val="125000"/>
                </a:lnSpc>
              </a:pPr>
              <a:r>
                <a:rPr lang="en-US" sz="8600" b="1" dirty="0" smtClean="0">
                  <a:solidFill>
                    <a:srgbClr val="5F7783"/>
                  </a:solidFill>
                  <a:latin typeface="Arial" panose="020B0604020202020204" pitchFamily="34" charset="0"/>
                  <a:cs typeface="Arial" panose="020B0604020202020204" pitchFamily="34" charset="0"/>
                </a:rPr>
                <a:t>VIẾT ĐOẠN VĂN GHI LẠI CẢM XÚC VỀ MỘT BÀI THƠ</a:t>
              </a:r>
              <a:endParaRPr lang="en-US" sz="8600" b="1" dirty="0">
                <a:solidFill>
                  <a:srgbClr val="5F7783"/>
                </a:solidFill>
                <a:latin typeface="Arial" panose="020B0604020202020204" pitchFamily="34" charset="0"/>
                <a:cs typeface="Arial" panose="020B0604020202020204" pitchFamily="34" charset="0"/>
              </a:endParaRPr>
            </a:p>
          </p:txBody>
        </p:sp>
        <p:sp>
          <p:nvSpPr>
            <p:cNvPr id="5" name="TextBox 5"/>
            <p:cNvSpPr txBox="1"/>
            <p:nvPr/>
          </p:nvSpPr>
          <p:spPr>
            <a:xfrm>
              <a:off x="3045053" y="1432319"/>
              <a:ext cx="9563170" cy="741912"/>
            </a:xfrm>
            <a:prstGeom prst="rect">
              <a:avLst/>
            </a:prstGeom>
          </p:spPr>
          <p:txBody>
            <a:bodyPr lIns="0" tIns="0" rIns="0" bIns="0" rtlCol="0" anchor="t">
              <a:spAutoFit/>
            </a:bodyPr>
            <a:lstStyle/>
            <a:p>
              <a:pPr algn="ctr">
                <a:lnSpc>
                  <a:spcPts val="3640"/>
                </a:lnSpc>
              </a:pPr>
              <a:r>
                <a:rPr lang="en-US" sz="7200" dirty="0" smtClean="0">
                  <a:solidFill>
                    <a:srgbClr val="5F7783"/>
                  </a:solidFill>
                  <a:latin typeface="Arial" panose="020B0604020202020204" pitchFamily="34" charset="0"/>
                  <a:cs typeface="Arial" panose="020B0604020202020204" pitchFamily="34" charset="0"/>
                </a:rPr>
                <a:t>BÀI 7</a:t>
              </a:r>
            </a:p>
          </p:txBody>
        </p:sp>
      </p:grpSp>
      <p:grpSp>
        <p:nvGrpSpPr>
          <p:cNvPr id="7" name="Group 7"/>
          <p:cNvGrpSpPr>
            <a:grpSpLocks noChangeAspect="1"/>
          </p:cNvGrpSpPr>
          <p:nvPr/>
        </p:nvGrpSpPr>
        <p:grpSpPr>
          <a:xfrm rot="-1250312">
            <a:off x="17527731" y="5311911"/>
            <a:ext cx="1026921" cy="435539"/>
            <a:chOff x="0" y="0"/>
            <a:chExt cx="2527300" cy="1071880"/>
          </a:xfrm>
        </p:grpSpPr>
        <p:sp>
          <p:nvSpPr>
            <p:cNvPr id="8" name="Freeform 8"/>
            <p:cNvSpPr/>
            <p:nvPr/>
          </p:nvSpPr>
          <p:spPr>
            <a:xfrm>
              <a:off x="0" y="0"/>
              <a:ext cx="2527300" cy="1071880"/>
            </a:xfrm>
            <a:custGeom>
              <a:avLst/>
              <a:gdLst/>
              <a:ahLst/>
              <a:cxnLst/>
              <a:rect l="l" t="t" r="r" b="b"/>
              <a:pathLst>
                <a:path w="2527300" h="1071880">
                  <a:moveTo>
                    <a:pt x="260350" y="1071880"/>
                  </a:moveTo>
                  <a:lnTo>
                    <a:pt x="0" y="914400"/>
                  </a:lnTo>
                  <a:lnTo>
                    <a:pt x="524510" y="48260"/>
                  </a:lnTo>
                  <a:lnTo>
                    <a:pt x="941070" y="516890"/>
                  </a:lnTo>
                  <a:lnTo>
                    <a:pt x="1245870" y="0"/>
                  </a:lnTo>
                  <a:lnTo>
                    <a:pt x="1604010" y="500380"/>
                  </a:lnTo>
                  <a:lnTo>
                    <a:pt x="1941830" y="15240"/>
                  </a:lnTo>
                  <a:lnTo>
                    <a:pt x="2527300" y="787400"/>
                  </a:lnTo>
                  <a:lnTo>
                    <a:pt x="2284730" y="971550"/>
                  </a:lnTo>
                  <a:lnTo>
                    <a:pt x="1951990" y="533400"/>
                  </a:lnTo>
                  <a:lnTo>
                    <a:pt x="1607820" y="1028700"/>
                  </a:lnTo>
                  <a:lnTo>
                    <a:pt x="1271270" y="557530"/>
                  </a:lnTo>
                  <a:lnTo>
                    <a:pt x="990600" y="1031240"/>
                  </a:lnTo>
                  <a:lnTo>
                    <a:pt x="571500" y="560070"/>
                  </a:lnTo>
                  <a:close/>
                </a:path>
              </a:pathLst>
            </a:custGeom>
            <a:solidFill>
              <a:srgbClr val="FFFFFF"/>
            </a:solidFill>
            <a:ln>
              <a:solidFill>
                <a:srgbClr val="000000"/>
              </a:solidFill>
            </a:ln>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25689" y="515169"/>
            <a:ext cx="5598889" cy="455037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554199" y="-927038"/>
            <a:ext cx="4990037" cy="403739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39509">
            <a:off x="1518992" y="7913161"/>
            <a:ext cx="4066369" cy="3659732"/>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195579" y="-278833"/>
            <a:ext cx="992546" cy="927579"/>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763027" y="4517888"/>
            <a:ext cx="560556" cy="523865"/>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002704" y="9819227"/>
            <a:ext cx="582072" cy="543973"/>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28700" y="6461741"/>
            <a:ext cx="878815" cy="821293"/>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308480" y="3693304"/>
            <a:ext cx="354974" cy="328512"/>
          </a:xfrm>
          <a:prstGeom prst="rect">
            <a:avLst/>
          </a:prstGeom>
        </p:spPr>
      </p:pic>
      <p:pic>
        <p:nvPicPr>
          <p:cNvPr id="17" name="Picture 17"/>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6025512" y="3852798"/>
            <a:ext cx="354974" cy="328512"/>
          </a:xfrm>
          <a:prstGeom prst="rect">
            <a:avLst/>
          </a:prstGeom>
        </p:spPr>
      </p:pic>
      <p:pic>
        <p:nvPicPr>
          <p:cNvPr id="18" name="Picture 18"/>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9575652" y="9578771"/>
            <a:ext cx="354974" cy="328512"/>
          </a:xfrm>
          <a:prstGeom prst="rect">
            <a:avLst/>
          </a:prstGeom>
        </p:spPr>
      </p:pic>
      <p:pic>
        <p:nvPicPr>
          <p:cNvPr id="19" name="Picture 19"/>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8641489" y="864444"/>
            <a:ext cx="354974" cy="3285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1030799" y="-190500"/>
            <a:ext cx="992546" cy="927579"/>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062389" y="9306191"/>
            <a:ext cx="354974" cy="328512"/>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7907949" y="4080320"/>
            <a:ext cx="354974" cy="328512"/>
          </a:xfrm>
          <a:prstGeom prst="rect">
            <a:avLst/>
          </a:prstGeom>
        </p:spPr>
      </p:pic>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7442383" y="2933700"/>
            <a:ext cx="992546" cy="927579"/>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0675825" y="273289"/>
            <a:ext cx="354974" cy="328512"/>
          </a:xfrm>
          <a:prstGeom prst="rect">
            <a:avLst/>
          </a:prstGeom>
        </p:spPr>
      </p:pic>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7411676" y="9525232"/>
            <a:ext cx="992546" cy="927579"/>
          </a:xfrm>
          <a:prstGeom prst="rect">
            <a:avLst/>
          </a:prstGeom>
        </p:spPr>
      </p:pic>
      <p:sp>
        <p:nvSpPr>
          <p:cNvPr id="22" name="TextBox 21"/>
          <p:cNvSpPr txBox="1"/>
          <p:nvPr/>
        </p:nvSpPr>
        <p:spPr>
          <a:xfrm>
            <a:off x="2057400" y="996314"/>
            <a:ext cx="14325600" cy="2517933"/>
          </a:xfrm>
          <a:prstGeom prst="rect">
            <a:avLst/>
          </a:prstGeom>
          <a:noFill/>
        </p:spPr>
        <p:txBody>
          <a:bodyPr wrap="square" rtlCol="0">
            <a:spAutoFit/>
          </a:bodyPr>
          <a:lstStyle/>
          <a:p>
            <a:pPr algn="just">
              <a:lnSpc>
                <a:spcPct val="150000"/>
              </a:lnSpc>
            </a:pPr>
            <a:r>
              <a:rPr lang="en-US" sz="5600" b="1" i="1" dirty="0" smtClean="0">
                <a:latin typeface="Arial" panose="020B0604020202020204" pitchFamily="34" charset="0"/>
                <a:cs typeface="Arial" panose="020B0604020202020204" pitchFamily="34" charset="0"/>
              </a:rPr>
              <a:t>I. Các </a:t>
            </a:r>
            <a:r>
              <a:rPr lang="en-US" sz="5600" b="1" i="1" dirty="0" err="1" smtClean="0">
                <a:latin typeface="Arial" panose="020B0604020202020204" pitchFamily="34" charset="0"/>
                <a:cs typeface="Arial" panose="020B0604020202020204" pitchFamily="34" charset="0"/>
              </a:rPr>
              <a:t>yêu</a:t>
            </a:r>
            <a:r>
              <a:rPr lang="en-US" sz="5600" b="1" i="1" dirty="0" smtClean="0">
                <a:latin typeface="Arial" panose="020B0604020202020204" pitchFamily="34" charset="0"/>
                <a:cs typeface="Arial" panose="020B0604020202020204" pitchFamily="34" charset="0"/>
              </a:rPr>
              <a:t> </a:t>
            </a:r>
            <a:r>
              <a:rPr lang="en-US" sz="5600" b="1" i="1" dirty="0" err="1" smtClean="0">
                <a:latin typeface="Arial" panose="020B0604020202020204" pitchFamily="34" charset="0"/>
                <a:cs typeface="Arial" panose="020B0604020202020204" pitchFamily="34" charset="0"/>
              </a:rPr>
              <a:t>cầu</a:t>
            </a:r>
            <a:r>
              <a:rPr lang="en-US" sz="5600" b="1" i="1" dirty="0" smtClean="0">
                <a:latin typeface="Arial" panose="020B0604020202020204" pitchFamily="34" charset="0"/>
                <a:cs typeface="Arial" panose="020B0604020202020204" pitchFamily="34" charset="0"/>
              </a:rPr>
              <a:t> </a:t>
            </a:r>
            <a:r>
              <a:rPr lang="en-US" sz="5600" b="1" i="1" dirty="0" err="1" smtClean="0">
                <a:latin typeface="Arial" panose="020B0604020202020204" pitchFamily="34" charset="0"/>
                <a:cs typeface="Arial" panose="020B0604020202020204" pitchFamily="34" charset="0"/>
              </a:rPr>
              <a:t>đối</a:t>
            </a:r>
            <a:r>
              <a:rPr lang="en-US" sz="5600" b="1" i="1" dirty="0" smtClean="0">
                <a:latin typeface="Arial" panose="020B0604020202020204" pitchFamily="34" charset="0"/>
                <a:cs typeface="Arial" panose="020B0604020202020204" pitchFamily="34" charset="0"/>
              </a:rPr>
              <a:t> với </a:t>
            </a:r>
            <a:r>
              <a:rPr lang="en-US" sz="5600" b="1" i="1" dirty="0" err="1" smtClean="0">
                <a:latin typeface="Arial" panose="020B0604020202020204" pitchFamily="34" charset="0"/>
                <a:cs typeface="Arial" panose="020B0604020202020204" pitchFamily="34" charset="0"/>
              </a:rPr>
              <a:t>đoạn</a:t>
            </a:r>
            <a:r>
              <a:rPr lang="en-US" sz="5600" b="1" i="1" dirty="0" smtClean="0">
                <a:latin typeface="Arial" panose="020B0604020202020204" pitchFamily="34" charset="0"/>
                <a:cs typeface="Arial" panose="020B0604020202020204" pitchFamily="34" charset="0"/>
              </a:rPr>
              <a:t> văn </a:t>
            </a:r>
            <a:r>
              <a:rPr lang="en-US" sz="5600" b="1" i="1" dirty="0" err="1" smtClean="0">
                <a:latin typeface="Arial" panose="020B0604020202020204" pitchFamily="34" charset="0"/>
                <a:cs typeface="Arial" panose="020B0604020202020204" pitchFamily="34" charset="0"/>
              </a:rPr>
              <a:t>ghi</a:t>
            </a:r>
            <a:r>
              <a:rPr lang="en-US" sz="5600" b="1" i="1" dirty="0" smtClean="0">
                <a:latin typeface="Arial" panose="020B0604020202020204" pitchFamily="34" charset="0"/>
                <a:cs typeface="Arial" panose="020B0604020202020204" pitchFamily="34" charset="0"/>
              </a:rPr>
              <a:t> lại </a:t>
            </a:r>
            <a:r>
              <a:rPr lang="en-US" sz="5600" b="1" i="1" dirty="0" err="1" smtClean="0">
                <a:latin typeface="Arial" panose="020B0604020202020204" pitchFamily="34" charset="0"/>
                <a:cs typeface="Arial" panose="020B0604020202020204" pitchFamily="34" charset="0"/>
              </a:rPr>
              <a:t>cảm</a:t>
            </a:r>
            <a:r>
              <a:rPr lang="en-US" sz="5600" b="1" i="1" dirty="0" smtClean="0">
                <a:latin typeface="Arial" panose="020B0604020202020204" pitchFamily="34" charset="0"/>
                <a:cs typeface="Arial" panose="020B0604020202020204" pitchFamily="34" charset="0"/>
              </a:rPr>
              <a:t> </a:t>
            </a:r>
            <a:r>
              <a:rPr lang="en-US" sz="5600" b="1" i="1" dirty="0" err="1" smtClean="0">
                <a:latin typeface="Arial" panose="020B0604020202020204" pitchFamily="34" charset="0"/>
                <a:cs typeface="Arial" panose="020B0604020202020204" pitchFamily="34" charset="0"/>
              </a:rPr>
              <a:t>xúc</a:t>
            </a:r>
            <a:r>
              <a:rPr lang="en-US" sz="5600" b="1" i="1" dirty="0" smtClean="0">
                <a:latin typeface="Arial" panose="020B0604020202020204" pitchFamily="34" charset="0"/>
                <a:cs typeface="Arial" panose="020B0604020202020204" pitchFamily="34" charset="0"/>
              </a:rPr>
              <a:t> một bài </a:t>
            </a:r>
            <a:r>
              <a:rPr lang="en-US" sz="5600" b="1" i="1" dirty="0" err="1" smtClean="0">
                <a:latin typeface="Arial" panose="020B0604020202020204" pitchFamily="34" charset="0"/>
                <a:cs typeface="Arial" panose="020B0604020202020204" pitchFamily="34" charset="0"/>
              </a:rPr>
              <a:t>thơ</a:t>
            </a:r>
            <a:endParaRPr lang="en-US" sz="5600" b="1" i="1"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rotWithShape="1">
          <a:blip r:embed="rId13">
            <a:extLst>
              <a:ext uri="{28A0092B-C50C-407E-A947-70E740481C1C}">
                <a14:useLocalDpi xmlns:a14="http://schemas.microsoft.com/office/drawing/2010/main" val="0"/>
              </a:ext>
            </a:extLst>
          </a:blip>
          <a:srcRect l="12801" t="7718" r="15200" b="9081"/>
          <a:stretch/>
        </p:blipFill>
        <p:spPr>
          <a:xfrm>
            <a:off x="1219200" y="5705687"/>
            <a:ext cx="3733800" cy="4314614"/>
          </a:xfrm>
          <a:prstGeom prst="rect">
            <a:avLst/>
          </a:prstGeom>
        </p:spPr>
      </p:pic>
      <p:sp>
        <p:nvSpPr>
          <p:cNvPr id="25" name="Cloud 24"/>
          <p:cNvSpPr/>
          <p:nvPr/>
        </p:nvSpPr>
        <p:spPr>
          <a:xfrm>
            <a:off x="4724400" y="3746755"/>
            <a:ext cx="9829800" cy="3825540"/>
          </a:xfrm>
          <a:prstGeom prst="cloud">
            <a:avLst/>
          </a:prstGeom>
          <a:solidFill>
            <a:schemeClr val="accent6">
              <a:lumMod val="20000"/>
              <a:lumOff val="8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b="1" dirty="0" err="1">
                <a:solidFill>
                  <a:srgbClr val="FF0000"/>
                </a:solidFill>
                <a:latin typeface="Arial" panose="020B0604020202020204" pitchFamily="34" charset="0"/>
                <a:cs typeface="Arial" panose="020B0604020202020204" pitchFamily="34" charset="0"/>
              </a:rPr>
              <a:t>Phân</a:t>
            </a:r>
            <a:r>
              <a:rPr lang="en-US" sz="3800" b="1" dirty="0">
                <a:solidFill>
                  <a:srgbClr val="FF0000"/>
                </a:solidFill>
                <a:latin typeface="Arial" panose="020B0604020202020204" pitchFamily="34" charset="0"/>
                <a:cs typeface="Arial" panose="020B0604020202020204" pitchFamily="34" charset="0"/>
              </a:rPr>
              <a:t> </a:t>
            </a:r>
            <a:r>
              <a:rPr lang="en-US" sz="3800" b="1" dirty="0" err="1">
                <a:solidFill>
                  <a:srgbClr val="FF0000"/>
                </a:solidFill>
                <a:latin typeface="Arial" panose="020B0604020202020204" pitchFamily="34" charset="0"/>
                <a:cs typeface="Arial" panose="020B0604020202020204" pitchFamily="34" charset="0"/>
              </a:rPr>
              <a:t>tích</a:t>
            </a:r>
            <a:r>
              <a:rPr lang="en-US" sz="3800" b="1" dirty="0">
                <a:solidFill>
                  <a:srgbClr val="FF0000"/>
                </a:solidFill>
                <a:latin typeface="Arial" panose="020B0604020202020204" pitchFamily="34" charset="0"/>
                <a:cs typeface="Arial" panose="020B0604020202020204" pitchFamily="34" charset="0"/>
              </a:rPr>
              <a:t> </a:t>
            </a:r>
            <a:r>
              <a:rPr lang="en-US" sz="3800" b="1" dirty="0" err="1">
                <a:solidFill>
                  <a:srgbClr val="FF0000"/>
                </a:solidFill>
                <a:latin typeface="Arial" panose="020B0604020202020204" pitchFamily="34" charset="0"/>
                <a:cs typeface="Arial" panose="020B0604020202020204" pitchFamily="34" charset="0"/>
              </a:rPr>
              <a:t>đoạn</a:t>
            </a:r>
            <a:r>
              <a:rPr lang="en-US" sz="3800" b="1" dirty="0">
                <a:solidFill>
                  <a:srgbClr val="FF0000"/>
                </a:solidFill>
                <a:latin typeface="Arial" panose="020B0604020202020204" pitchFamily="34" charset="0"/>
                <a:cs typeface="Arial" panose="020B0604020202020204" pitchFamily="34" charset="0"/>
              </a:rPr>
              <a:t> văn </a:t>
            </a:r>
            <a:r>
              <a:rPr lang="en-US" sz="3800" b="1" dirty="0" err="1">
                <a:solidFill>
                  <a:srgbClr val="FF0000"/>
                </a:solidFill>
                <a:latin typeface="Arial" panose="020B0604020202020204" pitchFamily="34" charset="0"/>
                <a:cs typeface="Arial" panose="020B0604020202020204" pitchFamily="34" charset="0"/>
              </a:rPr>
              <a:t>ghi</a:t>
            </a:r>
            <a:r>
              <a:rPr lang="en-US" sz="3800" b="1" dirty="0">
                <a:solidFill>
                  <a:srgbClr val="FF0000"/>
                </a:solidFill>
                <a:latin typeface="Arial" panose="020B0604020202020204" pitchFamily="34" charset="0"/>
                <a:cs typeface="Arial" panose="020B0604020202020204" pitchFamily="34" charset="0"/>
              </a:rPr>
              <a:t> lại </a:t>
            </a:r>
            <a:r>
              <a:rPr lang="en-US" sz="3800" b="1" dirty="0" err="1">
                <a:solidFill>
                  <a:srgbClr val="FF0000"/>
                </a:solidFill>
                <a:latin typeface="Arial" panose="020B0604020202020204" pitchFamily="34" charset="0"/>
                <a:cs typeface="Arial" panose="020B0604020202020204" pitchFamily="34" charset="0"/>
              </a:rPr>
              <a:t>cảm</a:t>
            </a:r>
            <a:r>
              <a:rPr lang="en-US" sz="3800" b="1" dirty="0">
                <a:solidFill>
                  <a:srgbClr val="FF0000"/>
                </a:solidFill>
                <a:latin typeface="Arial" panose="020B0604020202020204" pitchFamily="34" charset="0"/>
                <a:cs typeface="Arial" panose="020B0604020202020204" pitchFamily="34" charset="0"/>
              </a:rPr>
              <a:t> </a:t>
            </a:r>
            <a:r>
              <a:rPr lang="en-US" sz="3800" b="1" dirty="0" err="1">
                <a:solidFill>
                  <a:srgbClr val="FF0000"/>
                </a:solidFill>
                <a:latin typeface="Arial" panose="020B0604020202020204" pitchFamily="34" charset="0"/>
                <a:cs typeface="Arial" panose="020B0604020202020204" pitchFamily="34" charset="0"/>
              </a:rPr>
              <a:t>xúc</a:t>
            </a:r>
            <a:r>
              <a:rPr lang="en-US" sz="3800" b="1" dirty="0">
                <a:solidFill>
                  <a:srgbClr val="FF0000"/>
                </a:solidFill>
                <a:latin typeface="Arial" panose="020B0604020202020204" pitchFamily="34" charset="0"/>
                <a:cs typeface="Arial" panose="020B0604020202020204" pitchFamily="34" charset="0"/>
              </a:rPr>
              <a:t> bài </a:t>
            </a:r>
            <a:r>
              <a:rPr lang="en-US" sz="3800" b="1" dirty="0" err="1">
                <a:solidFill>
                  <a:srgbClr val="FF0000"/>
                </a:solidFill>
                <a:latin typeface="Arial" panose="020B0604020202020204" pitchFamily="34" charset="0"/>
                <a:cs typeface="Arial" panose="020B0604020202020204" pitchFamily="34" charset="0"/>
              </a:rPr>
              <a:t>thơ</a:t>
            </a:r>
            <a:r>
              <a:rPr lang="en-US" sz="3800" b="1" dirty="0">
                <a:solidFill>
                  <a:srgbClr val="FF0000"/>
                </a:solidFill>
                <a:latin typeface="Arial" panose="020B0604020202020204" pitchFamily="34" charset="0"/>
                <a:cs typeface="Arial" panose="020B0604020202020204" pitchFamily="34" charset="0"/>
              </a:rPr>
              <a:t>  </a:t>
            </a:r>
            <a:endParaRPr lang="en-US" sz="3800" b="1" dirty="0" smtClean="0">
              <a:solidFill>
                <a:srgbClr val="FF0000"/>
              </a:solidFill>
              <a:latin typeface="Arial" panose="020B0604020202020204" pitchFamily="34" charset="0"/>
              <a:cs typeface="Arial" panose="020B0604020202020204" pitchFamily="34" charset="0"/>
            </a:endParaRPr>
          </a:p>
          <a:p>
            <a:pPr algn="ctr">
              <a:lnSpc>
                <a:spcPct val="150000"/>
              </a:lnSpc>
            </a:pPr>
            <a:r>
              <a:rPr lang="en-US" sz="3800" b="1" dirty="0" smtClean="0">
                <a:solidFill>
                  <a:srgbClr val="FF0000"/>
                </a:solidFill>
                <a:latin typeface="Arial" panose="020B0604020202020204" pitchFamily="34" charset="0"/>
                <a:cs typeface="Arial" panose="020B0604020202020204" pitchFamily="34" charset="0"/>
              </a:rPr>
              <a:t>“</a:t>
            </a:r>
            <a:r>
              <a:rPr lang="en-US" sz="3800" b="1" i="1" dirty="0" err="1">
                <a:solidFill>
                  <a:srgbClr val="FF0000"/>
                </a:solidFill>
                <a:latin typeface="Arial" panose="020B0604020202020204" pitchFamily="34" charset="0"/>
                <a:cs typeface="Arial" panose="020B0604020202020204" pitchFamily="34" charset="0"/>
              </a:rPr>
              <a:t>Những</a:t>
            </a:r>
            <a:r>
              <a:rPr lang="en-US" sz="3800" b="1" i="1" dirty="0">
                <a:solidFill>
                  <a:srgbClr val="FF0000"/>
                </a:solidFill>
                <a:latin typeface="Arial" panose="020B0604020202020204" pitchFamily="34" charset="0"/>
                <a:cs typeface="Arial" panose="020B0604020202020204" pitchFamily="34" charset="0"/>
              </a:rPr>
              <a:t> </a:t>
            </a:r>
            <a:r>
              <a:rPr lang="en-US" sz="3800" b="1" i="1" dirty="0" err="1">
                <a:solidFill>
                  <a:srgbClr val="FF0000"/>
                </a:solidFill>
                <a:latin typeface="Arial" panose="020B0604020202020204" pitchFamily="34" charset="0"/>
                <a:cs typeface="Arial" panose="020B0604020202020204" pitchFamily="34" charset="0"/>
              </a:rPr>
              <a:t>cánh</a:t>
            </a:r>
            <a:r>
              <a:rPr lang="en-US" sz="3800" b="1" i="1" dirty="0">
                <a:solidFill>
                  <a:srgbClr val="FF0000"/>
                </a:solidFill>
                <a:latin typeface="Arial" panose="020B0604020202020204" pitchFamily="34" charset="0"/>
                <a:cs typeface="Arial" panose="020B0604020202020204" pitchFamily="34" charset="0"/>
              </a:rPr>
              <a:t> </a:t>
            </a:r>
            <a:r>
              <a:rPr lang="en-US" sz="3800" b="1" i="1" dirty="0" err="1">
                <a:solidFill>
                  <a:srgbClr val="FF0000"/>
                </a:solidFill>
                <a:latin typeface="Arial" panose="020B0604020202020204" pitchFamily="34" charset="0"/>
                <a:cs typeface="Arial" panose="020B0604020202020204" pitchFamily="34" charset="0"/>
              </a:rPr>
              <a:t>buồm</a:t>
            </a:r>
            <a:r>
              <a:rPr lang="en-US" sz="3800" b="1" dirty="0">
                <a:solidFill>
                  <a:srgbClr val="FF0000"/>
                </a:solidFill>
                <a:latin typeface="Arial" panose="020B0604020202020204" pitchFamily="34" charset="0"/>
                <a:cs typeface="Arial" panose="020B0604020202020204" pitchFamily="34" charset="0"/>
              </a:rPr>
              <a:t>”</a:t>
            </a:r>
            <a:endParaRPr lang="en-US" sz="3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1030799" y="-190500"/>
            <a:ext cx="992546" cy="927579"/>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062389" y="9306191"/>
            <a:ext cx="354974" cy="328512"/>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7907949" y="4080320"/>
            <a:ext cx="354974" cy="328512"/>
          </a:xfrm>
          <a:prstGeom prst="rect">
            <a:avLst/>
          </a:prstGeom>
        </p:spPr>
      </p:pic>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7442383" y="2933700"/>
            <a:ext cx="992546" cy="927579"/>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0675825" y="273289"/>
            <a:ext cx="354974" cy="328512"/>
          </a:xfrm>
          <a:prstGeom prst="rect">
            <a:avLst/>
          </a:prstGeom>
        </p:spPr>
      </p:pic>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7411676" y="9525232"/>
            <a:ext cx="992546" cy="927579"/>
          </a:xfrm>
          <a:prstGeom prst="rect">
            <a:avLst/>
          </a:prstGeom>
        </p:spPr>
      </p:pic>
      <p:sp>
        <p:nvSpPr>
          <p:cNvPr id="11" name="Title 1"/>
          <p:cNvSpPr txBox="1">
            <a:spLocks/>
          </p:cNvSpPr>
          <p:nvPr/>
        </p:nvSpPr>
        <p:spPr>
          <a:xfrm>
            <a:off x="890512" y="800332"/>
            <a:ext cx="16556421" cy="8724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60000"/>
              </a:lnSpc>
            </a:pP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Những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cánh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buồm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một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trong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những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tác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phẩm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nổi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tiếng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của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Hoàng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Trung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Thông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Bài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thơ</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viết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về</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tình</a:t>
            </a:r>
            <a:r>
              <a:rPr lang="en-US" sz="3200" dirty="0" smtClean="0">
                <a:latin typeface="Arial" panose="020B0604020202020204" pitchFamily="34" charset="0"/>
                <a:cs typeface="Arial" panose="020B0604020202020204" pitchFamily="34" charset="0"/>
              </a:rPr>
              <a:t> cha con </a:t>
            </a:r>
            <a:r>
              <a:rPr lang="en-US" sz="3200" dirty="0" err="1" smtClean="0">
                <a:latin typeface="Arial" panose="020B0604020202020204" pitchFamily="34" charset="0"/>
                <a:cs typeface="Arial" panose="020B0604020202020204" pitchFamily="34" charset="0"/>
              </a:rPr>
              <a:t>thiêng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liêng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bằng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giọng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kể</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giản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dị</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chân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thành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đã</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gợi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lên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trong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tôi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nhiều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cảm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xúc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Hình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ảnh</a:t>
            </a:r>
            <a:r>
              <a:rPr lang="en-US" sz="3200" dirty="0" smtClean="0">
                <a:latin typeface="Arial" panose="020B0604020202020204" pitchFamily="34" charset="0"/>
                <a:cs typeface="Arial" panose="020B0604020202020204" pitchFamily="34" charset="0"/>
              </a:rPr>
              <a:t> “cha </a:t>
            </a:r>
            <a:r>
              <a:rPr lang="en-US" sz="3200" dirty="0" err="1" smtClean="0">
                <a:latin typeface="Arial" panose="020B0604020202020204" pitchFamily="34" charset="0"/>
                <a:cs typeface="Arial" panose="020B0604020202020204" pitchFamily="34" charset="0"/>
              </a:rPr>
              <a:t>dắt</a:t>
            </a:r>
            <a:r>
              <a:rPr lang="en-US" sz="3200" dirty="0" smtClean="0">
                <a:latin typeface="Arial" panose="020B0604020202020204" pitchFamily="34" charset="0"/>
                <a:cs typeface="Arial" panose="020B0604020202020204" pitchFamily="34" charset="0"/>
              </a:rPr>
              <a:t> con </a:t>
            </a:r>
            <a:r>
              <a:rPr lang="en-US" sz="3200" dirty="0" err="1" smtClean="0">
                <a:latin typeface="Arial" panose="020B0604020202020204" pitchFamily="34" charset="0"/>
                <a:cs typeface="Arial" panose="020B0604020202020204" pitchFamily="34" charset="0"/>
              </a:rPr>
              <a:t>đi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được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lặp</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lại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nhiều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lần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không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chỉ</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thể</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hiện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tình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cảm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đong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đầy</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yêu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thương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trìu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mến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của</a:t>
            </a:r>
            <a:r>
              <a:rPr lang="en-US" sz="3200" dirty="0" smtClean="0">
                <a:latin typeface="Arial" panose="020B0604020202020204" pitchFamily="34" charset="0"/>
                <a:cs typeface="Arial" panose="020B0604020202020204" pitchFamily="34" charset="0"/>
              </a:rPr>
              <a:t> cha </a:t>
            </a:r>
            <a:r>
              <a:rPr lang="en-US" sz="3200" dirty="0" err="1" smtClean="0">
                <a:latin typeface="Arial" panose="020B0604020202020204" pitchFamily="34" charset="0"/>
                <a:cs typeface="Arial" panose="020B0604020202020204" pitchFamily="34" charset="0"/>
              </a:rPr>
              <a:t>dành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cho</a:t>
            </a:r>
            <a:r>
              <a:rPr lang="en-US" sz="3200" dirty="0" smtClean="0">
                <a:latin typeface="Arial" panose="020B0604020202020204" pitchFamily="34" charset="0"/>
                <a:cs typeface="Arial" panose="020B0604020202020204" pitchFamily="34" charset="0"/>
              </a:rPr>
              <a:t> con </a:t>
            </a:r>
            <a:r>
              <a:rPr lang="en-US" sz="3200" dirty="0" err="1" smtClean="0">
                <a:latin typeface="Arial" panose="020B0604020202020204" pitchFamily="34" charset="0"/>
                <a:cs typeface="Arial" panose="020B0604020202020204" pitchFamily="34" charset="0"/>
              </a:rPr>
              <a:t>mà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còn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gợi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được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sự</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chở</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che</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dẫn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dắt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của</a:t>
            </a:r>
            <a:r>
              <a:rPr lang="en-US" sz="3200" dirty="0" smtClean="0">
                <a:latin typeface="Arial" panose="020B0604020202020204" pitchFamily="34" charset="0"/>
                <a:cs typeface="Arial" panose="020B0604020202020204" pitchFamily="34" charset="0"/>
              </a:rPr>
              <a:t> cha </a:t>
            </a:r>
            <a:r>
              <a:rPr lang="en-US" sz="3200" dirty="0" err="1" smtClean="0">
                <a:latin typeface="Arial" panose="020B0604020202020204" pitchFamily="34" charset="0"/>
                <a:cs typeface="Arial" panose="020B0604020202020204" pitchFamily="34" charset="0"/>
              </a:rPr>
              <a:t>trên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hành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trình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cùng</a:t>
            </a:r>
            <a:r>
              <a:rPr lang="en-US" sz="3200" dirty="0" smtClean="0">
                <a:latin typeface="Arial" panose="020B0604020202020204" pitchFamily="34" charset="0"/>
                <a:cs typeface="Arial" panose="020B0604020202020204" pitchFamily="34" charset="0"/>
              </a:rPr>
              <a:t> con </a:t>
            </a:r>
            <a:r>
              <a:rPr lang="en-US" sz="3200" dirty="0" err="1" smtClean="0">
                <a:latin typeface="Arial" panose="020B0604020202020204" pitchFamily="34" charset="0"/>
                <a:cs typeface="Arial" panose="020B0604020202020204" pitchFamily="34" charset="0"/>
              </a:rPr>
              <a:t>đi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đến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tương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lai</a:t>
            </a:r>
            <a:r>
              <a:rPr lang="en-US" sz="3200" dirty="0" smtClean="0">
                <a:latin typeface="Arial" panose="020B0604020202020204" pitchFamily="34" charset="0"/>
                <a:cs typeface="Arial" panose="020B0604020202020204" pitchFamily="34" charset="0"/>
              </a:rPr>
              <a:t>. Cha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cánh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buồm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đưa</a:t>
            </a:r>
            <a:r>
              <a:rPr lang="en-US" sz="3200" dirty="0" smtClean="0">
                <a:latin typeface="Arial" panose="020B0604020202020204" pitchFamily="34" charset="0"/>
                <a:cs typeface="Arial" panose="020B0604020202020204" pitchFamily="34" charset="0"/>
              </a:rPr>
              <a:t> con </a:t>
            </a:r>
            <a:r>
              <a:rPr lang="en-US" sz="3200" dirty="0" err="1" smtClean="0">
                <a:latin typeface="Arial" panose="020B0604020202020204" pitchFamily="34" charset="0"/>
                <a:cs typeface="Arial" panose="020B0604020202020204" pitchFamily="34" charset="0"/>
              </a:rPr>
              <a:t>đến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những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chân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trời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mới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Một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nội</a:t>
            </a:r>
            <a:r>
              <a:rPr lang="en-US" sz="3200" dirty="0" smtClean="0">
                <a:latin typeface="Arial" panose="020B0604020202020204" pitchFamily="34" charset="0"/>
                <a:cs typeface="Arial" panose="020B0604020202020204" pitchFamily="34" charset="0"/>
              </a:rPr>
              <a:t> dung </a:t>
            </a:r>
            <a:r>
              <a:rPr lang="en-US" sz="3200" dirty="0" err="1" smtClean="0">
                <a:latin typeface="Arial" panose="020B0604020202020204" pitchFamily="34" charset="0"/>
                <a:cs typeface="Arial" panose="020B0604020202020204" pitchFamily="34" charset="0"/>
              </a:rPr>
              <a:t>khác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của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bài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thơ</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cũng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đem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đến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tôi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nhiều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cảm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xúc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Đó</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hình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ảnh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đứa</a:t>
            </a:r>
            <a:r>
              <a:rPr lang="en-US" sz="3200" dirty="0" smtClean="0">
                <a:latin typeface="Arial" panose="020B0604020202020204" pitchFamily="34" charset="0"/>
                <a:cs typeface="Arial" panose="020B0604020202020204" pitchFamily="34" charset="0"/>
              </a:rPr>
              <a:t> con </a:t>
            </a:r>
            <a:r>
              <a:rPr lang="en-US" sz="3200" dirty="0" err="1" smtClean="0">
                <a:latin typeface="Arial" panose="020B0604020202020204" pitchFamily="34" charset="0"/>
                <a:cs typeface="Arial" panose="020B0604020202020204" pitchFamily="34" charset="0"/>
              </a:rPr>
              <a:t>và</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sự</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yêu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thương</a:t>
            </a:r>
            <a:r>
              <a:rPr lang="en-US" sz="3200" dirty="0" smtClean="0">
                <a:latin typeface="Arial" panose="020B0604020202020204" pitchFamily="34" charset="0"/>
                <a:cs typeface="Arial" panose="020B0604020202020204" pitchFamily="34" charset="0"/>
              </a:rPr>
              <a:t>, tin </a:t>
            </a:r>
            <a:r>
              <a:rPr lang="en-US" sz="3200" dirty="0" err="1" smtClean="0">
                <a:latin typeface="Arial" panose="020B0604020202020204" pitchFamily="34" charset="0"/>
                <a:cs typeface="Arial" panose="020B0604020202020204" pitchFamily="34" charset="0"/>
              </a:rPr>
              <a:t>cậy</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của</a:t>
            </a:r>
            <a:r>
              <a:rPr lang="en-US" sz="3200" dirty="0" smtClean="0">
                <a:latin typeface="Arial" panose="020B0604020202020204" pitchFamily="34" charset="0"/>
                <a:cs typeface="Arial" panose="020B0604020202020204" pitchFamily="34" charset="0"/>
              </a:rPr>
              <a:t> con </a:t>
            </a:r>
            <a:r>
              <a:rPr lang="en-US" sz="3200" dirty="0" err="1" smtClean="0">
                <a:latin typeface="Arial" panose="020B0604020202020204" pitchFamily="34" charset="0"/>
                <a:cs typeface="Arial" panose="020B0604020202020204" pitchFamily="34" charset="0"/>
              </a:rPr>
              <a:t>đối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với</a:t>
            </a:r>
            <a:r>
              <a:rPr lang="en-US" sz="3200" dirty="0" smtClean="0">
                <a:latin typeface="Arial" panose="020B0604020202020204" pitchFamily="34" charset="0"/>
                <a:cs typeface="Arial" panose="020B0604020202020204" pitchFamily="34" charset="0"/>
              </a:rPr>
              <a:t> cha. </a:t>
            </a:r>
            <a:r>
              <a:rPr lang="en-US" sz="3200" dirty="0" err="1" smtClean="0">
                <a:latin typeface="Arial" panose="020B0604020202020204" pitchFamily="34" charset="0"/>
                <a:cs typeface="Arial" panose="020B0604020202020204" pitchFamily="34" charset="0"/>
              </a:rPr>
              <a:t>Khi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đọc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những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câu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thơ</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này</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tôi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thấy</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hình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ảnh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mình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trong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đó</a:t>
            </a:r>
            <a:r>
              <a:rPr lang="en-US" sz="3200" dirty="0" smtClean="0">
                <a:latin typeface="Arial" panose="020B0604020202020204" pitchFamily="34" charset="0"/>
                <a:cs typeface="Arial" panose="020B0604020202020204" pitchFamily="34" charset="0"/>
              </a:rPr>
              <a:t>. Qua </a:t>
            </a:r>
            <a:r>
              <a:rPr lang="en-US" sz="3200" dirty="0" err="1" smtClean="0">
                <a:latin typeface="Arial" panose="020B0604020202020204" pitchFamily="34" charset="0"/>
                <a:cs typeface="Arial" panose="020B0604020202020204" pitchFamily="34" charset="0"/>
              </a:rPr>
              <a:t>bài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thơ</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tôi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cảm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nhận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được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tình</a:t>
            </a:r>
            <a:r>
              <a:rPr lang="en-US" sz="3200" dirty="0" smtClean="0">
                <a:latin typeface="Arial" panose="020B0604020202020204" pitchFamily="34" charset="0"/>
                <a:cs typeface="Arial" panose="020B0604020202020204" pitchFamily="34" charset="0"/>
              </a:rPr>
              <a:t> cha con </a:t>
            </a:r>
            <a:r>
              <a:rPr lang="en-US" sz="3200" dirty="0" err="1" smtClean="0">
                <a:latin typeface="Arial" panose="020B0604020202020204" pitchFamily="34" charset="0"/>
                <a:cs typeface="Arial" panose="020B0604020202020204" pitchFamily="34" charset="0"/>
              </a:rPr>
              <a:t>thắm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thiết</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Tình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cảm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ấy</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khiến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tôi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nghĩ</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đến</a:t>
            </a:r>
            <a:r>
              <a:rPr lang="en-US" sz="3200" dirty="0" smtClean="0">
                <a:latin typeface="Arial" panose="020B0604020202020204" pitchFamily="34" charset="0"/>
                <a:cs typeface="Arial" panose="020B0604020202020204" pitchFamily="34" charset="0"/>
              </a:rPr>
              <a:t> cha </a:t>
            </a:r>
            <a:r>
              <a:rPr lang="en-US" sz="3200" dirty="0" err="1" smtClean="0">
                <a:latin typeface="Arial" panose="020B0604020202020204" pitchFamily="34" charset="0"/>
                <a:cs typeface="Arial" panose="020B0604020202020204" pitchFamily="34" charset="0"/>
              </a:rPr>
              <a:t>mình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người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vẫn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luôn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yêu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thương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chăm</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sóc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tôi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chu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đáo</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Tôi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tự</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nhắc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nhở</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mình</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cần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yêu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thương</a:t>
            </a:r>
            <a:r>
              <a:rPr lang="en-US" sz="3200" dirty="0" smtClean="0">
                <a:latin typeface="Arial" panose="020B0604020202020204" pitchFamily="34" charset="0"/>
                <a:cs typeface="Arial" panose="020B0604020202020204" pitchFamily="34" charset="0"/>
              </a:rPr>
              <a:t> cha </a:t>
            </a:r>
            <a:r>
              <a:rPr lang="en-US" sz="3200" dirty="0" err="1" smtClean="0">
                <a:latin typeface="Arial" panose="020B0604020202020204" pitchFamily="34" charset="0"/>
                <a:cs typeface="Arial" panose="020B0604020202020204" pitchFamily="34" charset="0"/>
              </a:rPr>
              <a:t>nhiều</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hơn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nữa</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vì</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tôi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vẫn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đang</a:t>
            </a:r>
            <a:r>
              <a:rPr lang="en-US" sz="3200" dirty="0" smtClean="0">
                <a:latin typeface="Arial" panose="020B0604020202020204" pitchFamily="34" charset="0"/>
                <a:cs typeface="Arial" panose="020B0604020202020204" pitchFamily="34" charset="0"/>
              </a:rPr>
              <a:t> may </a:t>
            </a:r>
            <a:r>
              <a:rPr lang="en-US" sz="3200" dirty="0" err="1" smtClean="0">
                <a:latin typeface="Arial" panose="020B0604020202020204" pitchFamily="34" charset="0"/>
                <a:cs typeface="Arial" panose="020B0604020202020204" pitchFamily="34" charset="0"/>
              </a:rPr>
              <a:t>mắn</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được</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sống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trong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vòng</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tay</a:t>
            </a:r>
            <a:r>
              <a:rPr lang="en-US" sz="3200" dirty="0" smtClean="0">
                <a:latin typeface="Arial" panose="020B0604020202020204" pitchFamily="34" charset="0"/>
                <a:cs typeface="Arial" panose="020B0604020202020204" pitchFamily="34" charset="0"/>
              </a:rPr>
              <a:t> cha.</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684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847642" y="1061471"/>
            <a:ext cx="1200358" cy="1447800"/>
          </a:xfrm>
          <a:prstGeom prst="rect">
            <a:avLst/>
          </a:prstGeom>
        </p:spPr>
      </p:pic>
      <p:sp>
        <p:nvSpPr>
          <p:cNvPr id="13" name="Rectangle 12"/>
          <p:cNvSpPr/>
          <p:nvPr/>
        </p:nvSpPr>
        <p:spPr>
          <a:xfrm>
            <a:off x="2819400" y="631209"/>
            <a:ext cx="13182600" cy="2308324"/>
          </a:xfrm>
          <a:prstGeom prst="rect">
            <a:avLst/>
          </a:prstGeom>
        </p:spPr>
        <p:txBody>
          <a:bodyPr wrap="square">
            <a:spAutoFit/>
          </a:bodyPr>
          <a:lstStyle/>
          <a:p>
            <a:pPr algn="ctr">
              <a:lnSpc>
                <a:spcPct val="150000"/>
              </a:lnSpc>
            </a:pPr>
            <a:r>
              <a:rPr lang="en-US" sz="4800" b="1" dirty="0" err="1">
                <a:solidFill>
                  <a:srgbClr val="FF0000"/>
                </a:solidFill>
                <a:latin typeface="Arial" panose="020B0604020202020204" pitchFamily="34" charset="0"/>
                <a:cs typeface="Arial" panose="020B0604020202020204" pitchFamily="34" charset="0"/>
              </a:rPr>
              <a:t>Phân</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tích</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đoạn</a:t>
            </a:r>
            <a:r>
              <a:rPr lang="en-US" sz="4800" b="1" dirty="0">
                <a:solidFill>
                  <a:srgbClr val="FF0000"/>
                </a:solidFill>
                <a:latin typeface="Arial" panose="020B0604020202020204" pitchFamily="34" charset="0"/>
                <a:cs typeface="Arial" panose="020B0604020202020204" pitchFamily="34" charset="0"/>
              </a:rPr>
              <a:t> văn </a:t>
            </a:r>
            <a:r>
              <a:rPr lang="en-US" sz="4800" b="1" dirty="0" err="1">
                <a:solidFill>
                  <a:srgbClr val="FF0000"/>
                </a:solidFill>
                <a:latin typeface="Arial" panose="020B0604020202020204" pitchFamily="34" charset="0"/>
                <a:cs typeface="Arial" panose="020B0604020202020204" pitchFamily="34" charset="0"/>
              </a:rPr>
              <a:t>ghi</a:t>
            </a:r>
            <a:r>
              <a:rPr lang="en-US" sz="4800" b="1" dirty="0">
                <a:solidFill>
                  <a:srgbClr val="FF0000"/>
                </a:solidFill>
                <a:latin typeface="Arial" panose="020B0604020202020204" pitchFamily="34" charset="0"/>
                <a:cs typeface="Arial" panose="020B0604020202020204" pitchFamily="34" charset="0"/>
              </a:rPr>
              <a:t> lại </a:t>
            </a:r>
            <a:r>
              <a:rPr lang="en-US" sz="4800" b="1" dirty="0" err="1">
                <a:solidFill>
                  <a:srgbClr val="FF0000"/>
                </a:solidFill>
                <a:latin typeface="Arial" panose="020B0604020202020204" pitchFamily="34" charset="0"/>
                <a:cs typeface="Arial" panose="020B0604020202020204" pitchFamily="34" charset="0"/>
              </a:rPr>
              <a:t>cảm</a:t>
            </a:r>
            <a:r>
              <a:rPr lang="en-US" sz="4800" b="1" dirty="0">
                <a:solidFill>
                  <a:srgbClr val="FF0000"/>
                </a:solidFill>
                <a:latin typeface="Arial" panose="020B0604020202020204" pitchFamily="34" charset="0"/>
                <a:cs typeface="Arial" panose="020B0604020202020204" pitchFamily="34" charset="0"/>
              </a:rPr>
              <a:t> </a:t>
            </a:r>
            <a:r>
              <a:rPr lang="en-US" sz="4800" b="1" dirty="0" err="1">
                <a:solidFill>
                  <a:srgbClr val="FF0000"/>
                </a:solidFill>
                <a:latin typeface="Arial" panose="020B0604020202020204" pitchFamily="34" charset="0"/>
                <a:cs typeface="Arial" panose="020B0604020202020204" pitchFamily="34" charset="0"/>
              </a:rPr>
              <a:t>xúc</a:t>
            </a:r>
            <a:r>
              <a:rPr lang="en-US" sz="4800" b="1" dirty="0">
                <a:solidFill>
                  <a:srgbClr val="FF0000"/>
                </a:solidFill>
                <a:latin typeface="Arial" panose="020B0604020202020204" pitchFamily="34" charset="0"/>
                <a:cs typeface="Arial" panose="020B0604020202020204" pitchFamily="34" charset="0"/>
              </a:rPr>
              <a:t> bài </a:t>
            </a:r>
            <a:r>
              <a:rPr lang="en-US" sz="4800" b="1" dirty="0" err="1">
                <a:solidFill>
                  <a:srgbClr val="FF0000"/>
                </a:solidFill>
                <a:latin typeface="Arial" panose="020B0604020202020204" pitchFamily="34" charset="0"/>
                <a:cs typeface="Arial" panose="020B0604020202020204" pitchFamily="34" charset="0"/>
              </a:rPr>
              <a:t>thơ</a:t>
            </a:r>
            <a:r>
              <a:rPr lang="en-US" sz="4800" b="1" dirty="0">
                <a:solidFill>
                  <a:srgbClr val="FF0000"/>
                </a:solidFill>
                <a:latin typeface="Arial" panose="020B0604020202020204" pitchFamily="34" charset="0"/>
                <a:cs typeface="Arial" panose="020B0604020202020204" pitchFamily="34" charset="0"/>
              </a:rPr>
              <a:t>  </a:t>
            </a:r>
          </a:p>
          <a:p>
            <a:pPr algn="ctr">
              <a:lnSpc>
                <a:spcPct val="150000"/>
              </a:lnSpc>
            </a:pPr>
            <a:r>
              <a:rPr lang="en-US" sz="4800" b="1" dirty="0">
                <a:solidFill>
                  <a:srgbClr val="FF0000"/>
                </a:solidFill>
                <a:latin typeface="Arial" panose="020B0604020202020204" pitchFamily="34" charset="0"/>
                <a:cs typeface="Arial" panose="020B0604020202020204" pitchFamily="34" charset="0"/>
              </a:rPr>
              <a:t>“</a:t>
            </a:r>
            <a:r>
              <a:rPr lang="en-US" sz="4800" b="1" i="1" dirty="0" err="1">
                <a:solidFill>
                  <a:srgbClr val="FF0000"/>
                </a:solidFill>
                <a:latin typeface="Arial" panose="020B0604020202020204" pitchFamily="34" charset="0"/>
                <a:cs typeface="Arial" panose="020B0604020202020204" pitchFamily="34" charset="0"/>
              </a:rPr>
              <a:t>Những</a:t>
            </a:r>
            <a:r>
              <a:rPr lang="en-US" sz="4800" b="1" i="1" dirty="0">
                <a:solidFill>
                  <a:srgbClr val="FF0000"/>
                </a:solidFill>
                <a:latin typeface="Arial" panose="020B0604020202020204" pitchFamily="34" charset="0"/>
                <a:cs typeface="Arial" panose="020B0604020202020204" pitchFamily="34" charset="0"/>
              </a:rPr>
              <a:t> </a:t>
            </a:r>
            <a:r>
              <a:rPr lang="en-US" sz="4800" b="1" i="1" dirty="0" err="1">
                <a:solidFill>
                  <a:srgbClr val="FF0000"/>
                </a:solidFill>
                <a:latin typeface="Arial" panose="020B0604020202020204" pitchFamily="34" charset="0"/>
                <a:cs typeface="Arial" panose="020B0604020202020204" pitchFamily="34" charset="0"/>
              </a:rPr>
              <a:t>cánh</a:t>
            </a:r>
            <a:r>
              <a:rPr lang="en-US" sz="4800" b="1" i="1" dirty="0">
                <a:solidFill>
                  <a:srgbClr val="FF0000"/>
                </a:solidFill>
                <a:latin typeface="Arial" panose="020B0604020202020204" pitchFamily="34" charset="0"/>
                <a:cs typeface="Arial" panose="020B0604020202020204" pitchFamily="34" charset="0"/>
              </a:rPr>
              <a:t> </a:t>
            </a:r>
            <a:r>
              <a:rPr lang="en-US" sz="4800" b="1" i="1" dirty="0" err="1">
                <a:solidFill>
                  <a:srgbClr val="FF0000"/>
                </a:solidFill>
                <a:latin typeface="Arial" panose="020B0604020202020204" pitchFamily="34" charset="0"/>
                <a:cs typeface="Arial" panose="020B0604020202020204" pitchFamily="34" charset="0"/>
              </a:rPr>
              <a:t>buồm</a:t>
            </a:r>
            <a:r>
              <a:rPr lang="en-US" sz="4800" b="1" dirty="0">
                <a:solidFill>
                  <a:srgbClr val="FF0000"/>
                </a:solidFill>
                <a:latin typeface="Arial" panose="020B0604020202020204" pitchFamily="34" charset="0"/>
                <a:cs typeface="Arial" panose="020B0604020202020204" pitchFamily="34" charset="0"/>
              </a:rPr>
              <a:t>”</a:t>
            </a:r>
            <a:endParaRPr lang="en-US" sz="4800" b="1" dirty="0">
              <a:latin typeface="Arial" panose="020B0604020202020204" pitchFamily="34" charset="0"/>
              <a:cs typeface="Arial" panose="020B0604020202020204" pitchFamily="34" charset="0"/>
            </a:endParaRPr>
          </a:p>
        </p:txBody>
      </p:sp>
      <p:sp>
        <p:nvSpPr>
          <p:cNvPr id="2" name="TextBox 1"/>
          <p:cNvSpPr txBox="1"/>
          <p:nvPr/>
        </p:nvSpPr>
        <p:spPr>
          <a:xfrm>
            <a:off x="3505200" y="2705100"/>
            <a:ext cx="14630400" cy="5062411"/>
          </a:xfrm>
          <a:prstGeom prst="rect">
            <a:avLst/>
          </a:prstGeom>
          <a:noFill/>
        </p:spPr>
        <p:txBody>
          <a:bodyPr wrap="square" rtlCol="0">
            <a:spAutoFit/>
          </a:bodyPr>
          <a:lstStyle/>
          <a:p>
            <a:pPr marL="285750" indent="-285750">
              <a:lnSpc>
                <a:spcPct val="200000"/>
              </a:lnSpc>
              <a:buFontTx/>
              <a:buChar char="-"/>
            </a:pPr>
            <a:r>
              <a:rPr lang="en-US" sz="4200" b="1" dirty="0" smtClean="0">
                <a:latin typeface="Arial" panose="020B0604020202020204" pitchFamily="34" charset="0"/>
                <a:cs typeface="Arial" panose="020B0604020202020204" pitchFamily="34" charset="0"/>
              </a:rPr>
              <a:t>Kiểu bài: </a:t>
            </a:r>
            <a:r>
              <a:rPr lang="en-US" sz="4200" dirty="0" err="1" smtClean="0">
                <a:latin typeface="Arial" panose="020B0604020202020204" pitchFamily="34" charset="0"/>
                <a:cs typeface="Arial" panose="020B0604020202020204" pitchFamily="34" charset="0"/>
              </a:rPr>
              <a:t>viết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đoạn</a:t>
            </a:r>
            <a:r>
              <a:rPr lang="en-US" sz="4200" dirty="0" smtClean="0">
                <a:latin typeface="Arial" panose="020B0604020202020204" pitchFamily="34" charset="0"/>
                <a:cs typeface="Arial" panose="020B0604020202020204" pitchFamily="34" charset="0"/>
              </a:rPr>
              <a:t> văn </a:t>
            </a:r>
            <a:r>
              <a:rPr lang="en-US" sz="4200" dirty="0" err="1" smtClean="0">
                <a:latin typeface="Arial" panose="020B0604020202020204" pitchFamily="34" charset="0"/>
                <a:cs typeface="Arial" panose="020B0604020202020204" pitchFamily="34" charset="0"/>
              </a:rPr>
              <a:t>biểu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cảm</a:t>
            </a:r>
            <a:endParaRPr lang="en-US" sz="4200" dirty="0" smtClean="0">
              <a:latin typeface="Arial" panose="020B0604020202020204" pitchFamily="34" charset="0"/>
              <a:cs typeface="Arial" panose="020B0604020202020204" pitchFamily="34" charset="0"/>
            </a:endParaRPr>
          </a:p>
          <a:p>
            <a:pPr marL="285750" indent="-285750">
              <a:lnSpc>
                <a:spcPct val="200000"/>
              </a:lnSpc>
              <a:buFontTx/>
              <a:buChar char="-"/>
            </a:pPr>
            <a:r>
              <a:rPr lang="en-US" sz="4200" b="1" dirty="0" err="1" smtClean="0">
                <a:latin typeface="Arial" panose="020B0604020202020204" pitchFamily="34" charset="0"/>
                <a:cs typeface="Arial" panose="020B0604020202020204" pitchFamily="34" charset="0"/>
              </a:rPr>
              <a:t>Đối</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tượng</a:t>
            </a:r>
            <a:r>
              <a:rPr lang="en-US" sz="4200" b="1" dirty="0" smtClean="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bài </a:t>
            </a:r>
            <a:r>
              <a:rPr lang="en-US" sz="4200" dirty="0" err="1" smtClean="0">
                <a:latin typeface="Arial" panose="020B0604020202020204" pitchFamily="34" charset="0"/>
                <a:cs typeface="Arial" panose="020B0604020202020204" pitchFamily="34" charset="0"/>
              </a:rPr>
              <a:t>thơ</a:t>
            </a:r>
            <a:endParaRPr lang="en-US" sz="4200" dirty="0" smtClean="0">
              <a:latin typeface="Arial" panose="020B0604020202020204" pitchFamily="34" charset="0"/>
              <a:cs typeface="Arial" panose="020B0604020202020204" pitchFamily="34" charset="0"/>
            </a:endParaRPr>
          </a:p>
          <a:p>
            <a:pPr marL="285750" indent="-285750">
              <a:lnSpc>
                <a:spcPct val="200000"/>
              </a:lnSpc>
              <a:buFontTx/>
              <a:buChar char="-"/>
            </a:pPr>
            <a:r>
              <a:rPr lang="en-US" sz="4200" b="1" dirty="0" err="1" smtClean="0">
                <a:latin typeface="Arial" panose="020B0604020202020204" pitchFamily="34" charset="0"/>
                <a:cs typeface="Arial" panose="020B0604020202020204" pitchFamily="34" charset="0"/>
              </a:rPr>
              <a:t>Ngôi</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viết</a:t>
            </a:r>
            <a:r>
              <a:rPr lang="en-US" sz="4200" dirty="0" smtClean="0">
                <a:latin typeface="Arial" panose="020B0604020202020204" pitchFamily="34" charset="0"/>
                <a:cs typeface="Arial" panose="020B0604020202020204" pitchFamily="34" charset="0"/>
              </a:rPr>
              <a:t>: ngồi thứ nhất</a:t>
            </a:r>
          </a:p>
          <a:p>
            <a:pPr marL="285750" indent="-285750">
              <a:lnSpc>
                <a:spcPct val="200000"/>
              </a:lnSpc>
              <a:buFontTx/>
              <a:buChar char="-"/>
            </a:pPr>
            <a:r>
              <a:rPr lang="en-US" sz="4200" b="1" dirty="0" err="1" smtClean="0">
                <a:latin typeface="Arial" panose="020B0604020202020204" pitchFamily="34" charset="0"/>
                <a:cs typeface="Arial" panose="020B0604020202020204" pitchFamily="34" charset="0"/>
              </a:rPr>
              <a:t>Cảm</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xúc</a:t>
            </a:r>
            <a:r>
              <a:rPr lang="en-US" sz="4200" b="1"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yêu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thương</a:t>
            </a:r>
            <a:r>
              <a:rPr lang="en-US" sz="4200" dirty="0" smtClean="0">
                <a:latin typeface="Arial" panose="020B0604020202020204" pitchFamily="34" charset="0"/>
                <a:cs typeface="Arial" panose="020B0604020202020204" pitchFamily="34" charset="0"/>
              </a:rPr>
              <a:t> cha, thể </a:t>
            </a:r>
            <a:r>
              <a:rPr lang="en-US" sz="4200" dirty="0" err="1" smtClean="0">
                <a:latin typeface="Arial" panose="020B0604020202020204" pitchFamily="34" charset="0"/>
                <a:cs typeface="Arial" panose="020B0604020202020204" pitchFamily="34" charset="0"/>
              </a:rPr>
              <a:t>hiện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tình</a:t>
            </a:r>
            <a:r>
              <a:rPr lang="en-US" sz="4200" dirty="0" smtClean="0">
                <a:latin typeface="Arial" panose="020B0604020202020204" pitchFamily="34" charset="0"/>
                <a:cs typeface="Arial" panose="020B0604020202020204" pitchFamily="34" charset="0"/>
              </a:rPr>
              <a:t> cha con </a:t>
            </a:r>
            <a:r>
              <a:rPr lang="en-US" sz="4200" dirty="0" err="1" smtClean="0">
                <a:latin typeface="Arial" panose="020B0604020202020204" pitchFamily="34" charset="0"/>
                <a:cs typeface="Arial" panose="020B0604020202020204" pitchFamily="34" charset="0"/>
              </a:rPr>
              <a:t>sâu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sắc</a:t>
            </a:r>
            <a:endParaRPr lang="en-US" sz="4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9">
            <a:extLst>
              <a:ext uri="{28A0092B-C50C-407E-A947-70E740481C1C}">
                <a14:useLocalDpi xmlns:a14="http://schemas.microsoft.com/office/drawing/2010/main" val="0"/>
              </a:ext>
            </a:extLst>
          </a:blip>
          <a:srcRect l="11206" t="4332" r="13594" b="7669"/>
          <a:stretch/>
        </p:blipFill>
        <p:spPr>
          <a:xfrm>
            <a:off x="-90986" y="5905500"/>
            <a:ext cx="3841865" cy="449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90808" y="1"/>
            <a:ext cx="19669617" cy="1638300"/>
          </a:xfrm>
          <a:prstGeom prst="rect">
            <a:avLst/>
          </a:prstGeom>
          <a:solidFill>
            <a:srgbClr val="8BCB9F"/>
          </a:solidFill>
        </p:spPr>
      </p:sp>
      <p:sp>
        <p:nvSpPr>
          <p:cNvPr id="15" name="TextBox 14"/>
          <p:cNvSpPr txBox="1"/>
          <p:nvPr/>
        </p:nvSpPr>
        <p:spPr>
          <a:xfrm>
            <a:off x="5486400" y="342900"/>
            <a:ext cx="7848600" cy="830997"/>
          </a:xfrm>
          <a:prstGeom prst="rect">
            <a:avLst/>
          </a:prstGeom>
          <a:noFill/>
        </p:spPr>
        <p:txBody>
          <a:bodyPr wrap="square" rtlCol="0">
            <a:spAutoFit/>
          </a:bodyPr>
          <a:lstStyle/>
          <a:p>
            <a:r>
              <a:rPr lang="en-US" sz="4800" b="1" dirty="0" smtClean="0">
                <a:solidFill>
                  <a:srgbClr val="FF0000"/>
                </a:solidFill>
                <a:latin typeface="Arial" panose="020B0604020202020204" pitchFamily="34" charset="0"/>
                <a:cs typeface="Arial" panose="020B0604020202020204" pitchFamily="34" charset="0"/>
              </a:rPr>
              <a:t>THẢO LUẬN PHIẾU SỐ 1</a:t>
            </a:r>
            <a:endParaRPr lang="en-US" sz="4800" b="1" dirty="0">
              <a:solidFill>
                <a:srgbClr val="FF0000"/>
              </a:solidFill>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878815892"/>
              </p:ext>
            </p:extLst>
          </p:nvPr>
        </p:nvGraphicFramePr>
        <p:xfrm>
          <a:off x="838200" y="1966984"/>
          <a:ext cx="15697200" cy="7604760"/>
        </p:xfrm>
        <a:graphic>
          <a:graphicData uri="http://schemas.openxmlformats.org/drawingml/2006/table">
            <a:tbl>
              <a:tblPr firstRow="1" bandRow="1">
                <a:tableStyleId>{5940675A-B579-460E-94D1-54222C63F5DA}</a:tableStyleId>
              </a:tblPr>
              <a:tblGrid>
                <a:gridCol w="7772400">
                  <a:extLst>
                    <a:ext uri="{9D8B030D-6E8A-4147-A177-3AD203B41FA5}">
                      <a16:colId xmlns:a16="http://schemas.microsoft.com/office/drawing/2014/main" xmlns="" val="857522458"/>
                    </a:ext>
                  </a:extLst>
                </a:gridCol>
                <a:gridCol w="7924800">
                  <a:extLst>
                    <a:ext uri="{9D8B030D-6E8A-4147-A177-3AD203B41FA5}">
                      <a16:colId xmlns:a16="http://schemas.microsoft.com/office/drawing/2014/main" xmlns="" val="2578064886"/>
                    </a:ext>
                  </a:extLst>
                </a:gridCol>
              </a:tblGrid>
              <a:tr h="1407160">
                <a:tc>
                  <a:txBody>
                    <a:bodyPr/>
                    <a:lstStyle/>
                    <a:p>
                      <a:pPr algn="ctr">
                        <a:lnSpc>
                          <a:spcPct val="150000"/>
                        </a:lnSpc>
                      </a:pPr>
                      <a:r>
                        <a:rPr lang="en-US" sz="3800" b="1" dirty="0" smtClean="0">
                          <a:latin typeface="Arial" panose="020B0604020202020204" pitchFamily="34" charset="0"/>
                          <a:cs typeface="Arial" panose="020B0604020202020204" pitchFamily="34" charset="0"/>
                        </a:rPr>
                        <a:t>ĐẶC</a:t>
                      </a:r>
                      <a:r>
                        <a:rPr lang="en-US" sz="3800" b="1" baseline="0" dirty="0" smtClean="0">
                          <a:latin typeface="Arial" panose="020B0604020202020204" pitchFamily="34" charset="0"/>
                          <a:cs typeface="Arial" panose="020B0604020202020204" pitchFamily="34" charset="0"/>
                        </a:rPr>
                        <a:t> ĐIỂM</a:t>
                      </a:r>
                      <a:endParaRPr lang="en-US" sz="3800" b="1"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lnSpc>
                          <a:spcPct val="150000"/>
                        </a:lnSpc>
                      </a:pPr>
                      <a:r>
                        <a:rPr lang="en-US" sz="3800" b="1" dirty="0" smtClean="0">
                          <a:latin typeface="Arial" panose="020B0604020202020204" pitchFamily="34" charset="0"/>
                          <a:cs typeface="Arial" panose="020B0604020202020204" pitchFamily="34" charset="0"/>
                        </a:rPr>
                        <a:t>THỂ</a:t>
                      </a:r>
                      <a:r>
                        <a:rPr lang="en-US" sz="3800" b="1" baseline="0" dirty="0" smtClean="0">
                          <a:latin typeface="Arial" panose="020B0604020202020204" pitchFamily="34" charset="0"/>
                          <a:cs typeface="Arial" panose="020B0604020202020204" pitchFamily="34" charset="0"/>
                        </a:rPr>
                        <a:t> HIỆN TRONG ĐOẠN VĂN GHI LẠI CẢM XÚC BÀI THƠ</a:t>
                      </a:r>
                      <a:endParaRPr lang="en-US" sz="3800" b="1"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xmlns="" val="108041973"/>
                  </a:ext>
                </a:extLst>
              </a:tr>
              <a:tr h="1407160">
                <a:tc>
                  <a:txBody>
                    <a:bodyPr/>
                    <a:lstStyle/>
                    <a:p>
                      <a:r>
                        <a:rPr lang="en-US" sz="3200" dirty="0" err="1" smtClean="0">
                          <a:latin typeface="Arial" panose="020B0604020202020204" pitchFamily="34" charset="0"/>
                          <a:cs typeface="Arial" panose="020B0604020202020204" pitchFamily="34" charset="0"/>
                        </a:rPr>
                        <a:t>Cấu</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trúc</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đoạn</a:t>
                      </a:r>
                      <a:endParaRPr lang="en-US" sz="3200" dirty="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xmlns="" val="1131190903"/>
                  </a:ext>
                </a:extLst>
              </a:tr>
              <a:tr h="1407160">
                <a:tc>
                  <a:txBody>
                    <a:bodyPr/>
                    <a:lstStyle/>
                    <a:p>
                      <a:r>
                        <a:rPr lang="en-US" sz="3200" dirty="0" err="1" smtClean="0">
                          <a:latin typeface="Arial" panose="020B0604020202020204" pitchFamily="34" charset="0"/>
                          <a:cs typeface="Arial" panose="020B0604020202020204" pitchFamily="34" charset="0"/>
                        </a:rPr>
                        <a:t>Vai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trò</a:t>
                      </a:r>
                      <a:r>
                        <a:rPr lang="en-US" sz="3200" baseline="0" dirty="0" smtClean="0">
                          <a:latin typeface="Arial" panose="020B0604020202020204" pitchFamily="34" charset="0"/>
                          <a:cs typeface="Arial" panose="020B0604020202020204" pitchFamily="34" charset="0"/>
                        </a:rPr>
                        <a:t> của </a:t>
                      </a:r>
                      <a:r>
                        <a:rPr lang="en-US" sz="3200" baseline="0" dirty="0" err="1" smtClean="0">
                          <a:latin typeface="Arial" panose="020B0604020202020204" pitchFamily="34" charset="0"/>
                          <a:cs typeface="Arial" panose="020B0604020202020204" pitchFamily="34" charset="0"/>
                        </a:rPr>
                        <a:t>từng</a:t>
                      </a:r>
                      <a:r>
                        <a:rPr lang="en-US" sz="3200" baseline="0" dirty="0" smtClean="0">
                          <a:latin typeface="Arial" panose="020B0604020202020204" pitchFamily="34" charset="0"/>
                          <a:cs typeface="Arial" panose="020B0604020202020204" pitchFamily="34" charset="0"/>
                        </a:rPr>
                        <a:t> phần trong </a:t>
                      </a:r>
                      <a:r>
                        <a:rPr lang="en-US" sz="3200" baseline="0" dirty="0" err="1" smtClean="0">
                          <a:latin typeface="Arial" panose="020B0604020202020204" pitchFamily="34" charset="0"/>
                          <a:cs typeface="Arial" panose="020B0604020202020204" pitchFamily="34" charset="0"/>
                        </a:rPr>
                        <a:t>đoạn</a:t>
                      </a:r>
                      <a:endParaRPr lang="en-US" sz="3200" dirty="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xmlns="" val="2091181520"/>
                  </a:ext>
                </a:extLst>
              </a:tr>
              <a:tr h="1407160">
                <a:tc>
                  <a:txBody>
                    <a:bodyPr/>
                    <a:lstStyle/>
                    <a:p>
                      <a:r>
                        <a:rPr lang="en-US" sz="3200" dirty="0" err="1" smtClean="0">
                          <a:latin typeface="Arial" panose="020B0604020202020204" pitchFamily="34" charset="0"/>
                          <a:cs typeface="Arial" panose="020B0604020202020204" pitchFamily="34" charset="0"/>
                        </a:rPr>
                        <a:t>Những</a:t>
                      </a:r>
                      <a:r>
                        <a:rPr lang="en-US" sz="3200" baseline="0" dirty="0" smtClean="0">
                          <a:latin typeface="Arial" panose="020B0604020202020204" pitchFamily="34" charset="0"/>
                          <a:cs typeface="Arial" panose="020B0604020202020204" pitchFamily="34" charset="0"/>
                        </a:rPr>
                        <a:t> từ </a:t>
                      </a:r>
                      <a:r>
                        <a:rPr lang="en-US" sz="3200" baseline="0" dirty="0" err="1" smtClean="0">
                          <a:latin typeface="Arial" panose="020B0604020202020204" pitchFamily="34" charset="0"/>
                          <a:cs typeface="Arial" panose="020B0604020202020204" pitchFamily="34" charset="0"/>
                        </a:rPr>
                        <a:t>ngữ</a:t>
                      </a:r>
                      <a:r>
                        <a:rPr lang="en-US" sz="3200" baseline="0" dirty="0" smtClean="0">
                          <a:latin typeface="Arial" panose="020B0604020202020204" pitchFamily="34" charset="0"/>
                          <a:cs typeface="Arial" panose="020B0604020202020204" pitchFamily="34" charset="0"/>
                        </a:rPr>
                        <a:t> thể </a:t>
                      </a:r>
                      <a:r>
                        <a:rPr lang="en-US" sz="3200" baseline="0" dirty="0" err="1" smtClean="0">
                          <a:latin typeface="Arial" panose="020B0604020202020204" pitchFamily="34" charset="0"/>
                          <a:cs typeface="Arial" panose="020B0604020202020204" pitchFamily="34" charset="0"/>
                        </a:rPr>
                        <a:t>hiện</a:t>
                      </a:r>
                      <a:r>
                        <a:rPr lang="en-US" sz="3200" baseline="0" dirty="0" smtClean="0">
                          <a:latin typeface="Arial" panose="020B0604020202020204" pitchFamily="34" charset="0"/>
                          <a:cs typeface="Arial" panose="020B0604020202020204" pitchFamily="34" charset="0"/>
                        </a:rPr>
                        <a:t> trong </a:t>
                      </a:r>
                      <a:r>
                        <a:rPr lang="en-US" sz="3200" baseline="0" dirty="0" err="1" smtClean="0">
                          <a:latin typeface="Arial" panose="020B0604020202020204" pitchFamily="34" charset="0"/>
                          <a:cs typeface="Arial" panose="020B0604020202020204" pitchFamily="34" charset="0"/>
                        </a:rPr>
                        <a:t>đoạn</a:t>
                      </a:r>
                      <a:endParaRPr lang="en-US" sz="3200" dirty="0">
                        <a:latin typeface="Arial" panose="020B0604020202020204" pitchFamily="34" charset="0"/>
                        <a:cs typeface="Arial" panose="020B0604020202020204" pitchFamily="34" charset="0"/>
                      </a:endParaRPr>
                    </a:p>
                  </a:txBody>
                  <a:tcPr/>
                </a:tc>
                <a:tc>
                  <a:txBody>
                    <a:bodyPr/>
                    <a:lstStyle/>
                    <a:p>
                      <a:endParaRPr lang="en-US"/>
                    </a:p>
                  </a:txBody>
                  <a:tcPr/>
                </a:tc>
                <a:extLst>
                  <a:ext uri="{0D108BD9-81ED-4DB2-BD59-A6C34878D82A}">
                    <a16:rowId xmlns:a16="http://schemas.microsoft.com/office/drawing/2014/main" xmlns="" val="368231284"/>
                  </a:ext>
                </a:extLst>
              </a:tr>
              <a:tr h="1407160">
                <a:tc>
                  <a:txBody>
                    <a:bodyPr/>
                    <a:lstStyle/>
                    <a:p>
                      <a:r>
                        <a:rPr lang="vi-VN" sz="3200" dirty="0" smtClean="0">
                          <a:latin typeface="Arial" panose="020B0604020202020204" pitchFamily="34" charset="0"/>
                          <a:cs typeface="Arial" panose="020B0604020202020204" pitchFamily="34" charset="0"/>
                        </a:rPr>
                        <a:t>Từ ngữ được dùng theo kiểu lặp lại hoặc thay thế những từ ngữ tương đương ở những câu trước đó? Tác dụng của nó  </a:t>
                      </a:r>
                    </a:p>
                  </a:txBody>
                  <a:tcPr/>
                </a:tc>
                <a:tc>
                  <a:txBody>
                    <a:bodyPr/>
                    <a:lstStyle/>
                    <a:p>
                      <a:endParaRPr lang="en-US" dirty="0"/>
                    </a:p>
                  </a:txBody>
                  <a:tcPr/>
                </a:tc>
                <a:extLst>
                  <a:ext uri="{0D108BD9-81ED-4DB2-BD59-A6C34878D82A}">
                    <a16:rowId xmlns:a16="http://schemas.microsoft.com/office/drawing/2014/main" xmlns="" val="334107854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90808" y="1"/>
            <a:ext cx="19669617" cy="1638300"/>
          </a:xfrm>
          <a:prstGeom prst="rect">
            <a:avLst/>
          </a:prstGeom>
          <a:solidFill>
            <a:srgbClr val="8BCB9F"/>
          </a:solidFill>
        </p:spPr>
      </p:sp>
      <p:sp>
        <p:nvSpPr>
          <p:cNvPr id="15" name="TextBox 14"/>
          <p:cNvSpPr txBox="1"/>
          <p:nvPr/>
        </p:nvSpPr>
        <p:spPr>
          <a:xfrm>
            <a:off x="5486400" y="342900"/>
            <a:ext cx="7848600" cy="830997"/>
          </a:xfrm>
          <a:prstGeom prst="rect">
            <a:avLst/>
          </a:prstGeom>
          <a:noFill/>
        </p:spPr>
        <p:txBody>
          <a:bodyPr wrap="square" rtlCol="0">
            <a:spAutoFit/>
          </a:bodyPr>
          <a:lstStyle/>
          <a:p>
            <a:pPr algn="ctr"/>
            <a:r>
              <a:rPr lang="en-US" sz="4800" b="1" dirty="0" smtClean="0">
                <a:solidFill>
                  <a:srgbClr val="FF0000"/>
                </a:solidFill>
                <a:latin typeface="Arial" panose="020B0604020202020204" pitchFamily="34" charset="0"/>
                <a:cs typeface="Arial" panose="020B0604020202020204" pitchFamily="34" charset="0"/>
              </a:rPr>
              <a:t>ĐÁP ÁN THẢO LUẬN</a:t>
            </a:r>
            <a:endParaRPr lang="en-US" sz="4800" b="1" dirty="0">
              <a:solidFill>
                <a:srgbClr val="FF0000"/>
              </a:solidFill>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818369724"/>
              </p:ext>
            </p:extLst>
          </p:nvPr>
        </p:nvGraphicFramePr>
        <p:xfrm>
          <a:off x="685800" y="1866900"/>
          <a:ext cx="16764000" cy="8106589"/>
        </p:xfrm>
        <a:graphic>
          <a:graphicData uri="http://schemas.openxmlformats.org/drawingml/2006/table">
            <a:tbl>
              <a:tblPr firstRow="1" bandRow="1">
                <a:tableStyleId>{5940675A-B579-460E-94D1-54222C63F5DA}</a:tableStyleId>
              </a:tblPr>
              <a:tblGrid>
                <a:gridCol w="3824796">
                  <a:extLst>
                    <a:ext uri="{9D8B030D-6E8A-4147-A177-3AD203B41FA5}">
                      <a16:colId xmlns:a16="http://schemas.microsoft.com/office/drawing/2014/main" xmlns="" val="857522458"/>
                    </a:ext>
                  </a:extLst>
                </a:gridCol>
                <a:gridCol w="12939204">
                  <a:extLst>
                    <a:ext uri="{9D8B030D-6E8A-4147-A177-3AD203B41FA5}">
                      <a16:colId xmlns:a16="http://schemas.microsoft.com/office/drawing/2014/main" xmlns="" val="2578064886"/>
                    </a:ext>
                  </a:extLst>
                </a:gridCol>
              </a:tblGrid>
              <a:tr h="1930517">
                <a:tc>
                  <a:txBody>
                    <a:bodyPr/>
                    <a:lstStyle/>
                    <a:p>
                      <a:pPr algn="ctr">
                        <a:lnSpc>
                          <a:spcPct val="150000"/>
                        </a:lnSpc>
                      </a:pPr>
                      <a:r>
                        <a:rPr lang="en-US" sz="3800" b="1" dirty="0" smtClean="0">
                          <a:latin typeface="Arial" panose="020B0604020202020204" pitchFamily="34" charset="0"/>
                          <a:cs typeface="Arial" panose="020B0604020202020204" pitchFamily="34" charset="0"/>
                        </a:rPr>
                        <a:t>ĐẶC</a:t>
                      </a:r>
                      <a:r>
                        <a:rPr lang="en-US" sz="3800" b="1" baseline="0" dirty="0" smtClean="0">
                          <a:latin typeface="Arial" panose="020B0604020202020204" pitchFamily="34" charset="0"/>
                          <a:cs typeface="Arial" panose="020B0604020202020204" pitchFamily="34" charset="0"/>
                        </a:rPr>
                        <a:t> ĐIỂM</a:t>
                      </a:r>
                      <a:endParaRPr lang="en-US" sz="3800" b="1"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lnSpc>
                          <a:spcPct val="150000"/>
                        </a:lnSpc>
                      </a:pPr>
                      <a:r>
                        <a:rPr lang="en-US" sz="3800" b="1" dirty="0" smtClean="0">
                          <a:latin typeface="Arial" panose="020B0604020202020204" pitchFamily="34" charset="0"/>
                          <a:cs typeface="Arial" panose="020B0604020202020204" pitchFamily="34" charset="0"/>
                        </a:rPr>
                        <a:t>THỂ</a:t>
                      </a:r>
                      <a:r>
                        <a:rPr lang="en-US" sz="3800" b="1" baseline="0" dirty="0" smtClean="0">
                          <a:latin typeface="Arial" panose="020B0604020202020204" pitchFamily="34" charset="0"/>
                          <a:cs typeface="Arial" panose="020B0604020202020204" pitchFamily="34" charset="0"/>
                        </a:rPr>
                        <a:t> HIỆN TRONG ĐOẠN VĂN </a:t>
                      </a:r>
                    </a:p>
                    <a:p>
                      <a:pPr algn="ctr">
                        <a:lnSpc>
                          <a:spcPct val="150000"/>
                        </a:lnSpc>
                      </a:pPr>
                      <a:r>
                        <a:rPr lang="en-US" sz="3800" b="1" baseline="0" dirty="0" smtClean="0">
                          <a:latin typeface="Arial" panose="020B0604020202020204" pitchFamily="34" charset="0"/>
                          <a:cs typeface="Arial" panose="020B0604020202020204" pitchFamily="34" charset="0"/>
                        </a:rPr>
                        <a:t>GHI LẠI CẢM XÚC BÀI THƠ</a:t>
                      </a:r>
                      <a:endParaRPr lang="en-US" sz="3800" b="1"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xmlns="" val="108041973"/>
                  </a:ext>
                </a:extLst>
              </a:tr>
              <a:tr h="2374981">
                <a:tc>
                  <a:txBody>
                    <a:bodyPr/>
                    <a:lstStyle/>
                    <a:p>
                      <a:pPr algn="ctr">
                        <a:lnSpc>
                          <a:spcPct val="150000"/>
                        </a:lnSpc>
                      </a:pPr>
                      <a:r>
                        <a:rPr lang="en-US" sz="3200" dirty="0" err="1" smtClean="0">
                          <a:latin typeface="Arial" panose="020B0604020202020204" pitchFamily="34" charset="0"/>
                          <a:cs typeface="Arial" panose="020B0604020202020204" pitchFamily="34" charset="0"/>
                        </a:rPr>
                        <a:t>Cấu</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trúc</a:t>
                      </a:r>
                      <a:r>
                        <a:rPr lang="en-US" sz="3200" baseline="0" dirty="0" smtClean="0">
                          <a:latin typeface="Arial" panose="020B0604020202020204" pitchFamily="34" charset="0"/>
                          <a:cs typeface="Arial" panose="020B0604020202020204" pitchFamily="34" charset="0"/>
                        </a:rPr>
                        <a:t> </a:t>
                      </a:r>
                      <a:r>
                        <a:rPr lang="en-US" sz="3200" baseline="0" dirty="0" err="1" smtClean="0">
                          <a:latin typeface="Arial" panose="020B0604020202020204" pitchFamily="34" charset="0"/>
                          <a:cs typeface="Arial" panose="020B0604020202020204" pitchFamily="34" charset="0"/>
                        </a:rPr>
                        <a:t>đoạn</a:t>
                      </a:r>
                      <a:endParaRPr lang="en-US" sz="3200" dirty="0">
                        <a:latin typeface="Arial" panose="020B0604020202020204" pitchFamily="34" charset="0"/>
                        <a:cs typeface="Arial" panose="020B0604020202020204" pitchFamily="34" charset="0"/>
                      </a:endParaRPr>
                    </a:p>
                  </a:txBody>
                  <a:tcPr anchor="ctr"/>
                </a:tc>
                <a:tc>
                  <a:txBody>
                    <a:bodyPr/>
                    <a:lstStyle/>
                    <a:p>
                      <a:pPr algn="just">
                        <a:lnSpc>
                          <a:spcPct val="150000"/>
                        </a:lnSpc>
                      </a:pPr>
                      <a:r>
                        <a:rPr lang="vi-VN" sz="3200" b="1" i="1" dirty="0" smtClean="0"/>
                        <a:t>- Mở đoạn: </a:t>
                      </a:r>
                      <a:r>
                        <a:rPr lang="vi-VN" sz="3200" dirty="0" smtClean="0"/>
                        <a:t>“Những cánh buồm là…trong tôi nhiều cảm xúc”</a:t>
                      </a:r>
                    </a:p>
                    <a:p>
                      <a:pPr algn="just">
                        <a:lnSpc>
                          <a:spcPct val="150000"/>
                        </a:lnSpc>
                      </a:pPr>
                      <a:r>
                        <a:rPr lang="vi-VN" sz="3200" dirty="0" smtClean="0"/>
                        <a:t>- </a:t>
                      </a:r>
                      <a:r>
                        <a:rPr lang="vi-VN" sz="3200" b="1" i="1" dirty="0" smtClean="0"/>
                        <a:t>Thân đoạn: </a:t>
                      </a:r>
                      <a:r>
                        <a:rPr lang="vi-VN" sz="3200" dirty="0" smtClean="0"/>
                        <a:t>“Hình ảnh…hình ảnh mình trong đó”</a:t>
                      </a:r>
                    </a:p>
                    <a:p>
                      <a:pPr algn="just">
                        <a:lnSpc>
                          <a:spcPct val="150000"/>
                        </a:lnSpc>
                      </a:pPr>
                      <a:r>
                        <a:rPr lang="vi-VN" sz="3200" b="1" i="1" dirty="0" smtClean="0"/>
                        <a:t>- Kết đoạn: </a:t>
                      </a:r>
                      <a:r>
                        <a:rPr lang="vi-VN" sz="3200" dirty="0" smtClean="0"/>
                        <a:t>“Qua bài thơ… trong vòng tay cha”</a:t>
                      </a:r>
                    </a:p>
                  </a:txBody>
                  <a:tcPr anchor="ctr"/>
                </a:tc>
                <a:extLst>
                  <a:ext uri="{0D108BD9-81ED-4DB2-BD59-A6C34878D82A}">
                    <a16:rowId xmlns:a16="http://schemas.microsoft.com/office/drawing/2014/main" xmlns="" val="1131190903"/>
                  </a:ext>
                </a:extLst>
              </a:tr>
              <a:tr h="3801091">
                <a:tc>
                  <a:txBody>
                    <a:bodyPr/>
                    <a:lstStyle/>
                    <a:p>
                      <a:pPr algn="ctr">
                        <a:lnSpc>
                          <a:spcPct val="150000"/>
                        </a:lnSpc>
                      </a:pPr>
                      <a:r>
                        <a:rPr lang="en-US" sz="3200" dirty="0" err="1" smtClean="0">
                          <a:latin typeface="Arial" panose="020B0604020202020204" pitchFamily="34" charset="0"/>
                          <a:cs typeface="Arial" panose="020B0604020202020204" pitchFamily="34" charset="0"/>
                        </a:rPr>
                        <a:t>Vai</a:t>
                      </a:r>
                      <a:r>
                        <a:rPr lang="en-US" sz="3200" dirty="0" smtClean="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trò</a:t>
                      </a:r>
                      <a:r>
                        <a:rPr lang="en-US" sz="3200" baseline="0" dirty="0" smtClean="0">
                          <a:latin typeface="Arial" panose="020B0604020202020204" pitchFamily="34" charset="0"/>
                          <a:cs typeface="Arial" panose="020B0604020202020204" pitchFamily="34" charset="0"/>
                        </a:rPr>
                        <a:t> của </a:t>
                      </a:r>
                      <a:r>
                        <a:rPr lang="en-US" sz="3200" baseline="0" dirty="0" err="1" smtClean="0">
                          <a:latin typeface="Arial" panose="020B0604020202020204" pitchFamily="34" charset="0"/>
                          <a:cs typeface="Arial" panose="020B0604020202020204" pitchFamily="34" charset="0"/>
                        </a:rPr>
                        <a:t>từng</a:t>
                      </a:r>
                      <a:r>
                        <a:rPr lang="en-US" sz="3200" baseline="0" dirty="0" smtClean="0">
                          <a:latin typeface="Arial" panose="020B0604020202020204" pitchFamily="34" charset="0"/>
                          <a:cs typeface="Arial" panose="020B0604020202020204" pitchFamily="34" charset="0"/>
                        </a:rPr>
                        <a:t> phần trong </a:t>
                      </a:r>
                      <a:r>
                        <a:rPr lang="en-US" sz="3200" baseline="0" dirty="0" err="1" smtClean="0">
                          <a:latin typeface="Arial" panose="020B0604020202020204" pitchFamily="34" charset="0"/>
                          <a:cs typeface="Arial" panose="020B0604020202020204" pitchFamily="34" charset="0"/>
                        </a:rPr>
                        <a:t>đoạn</a:t>
                      </a:r>
                      <a:endParaRPr lang="en-US" sz="3200" dirty="0">
                        <a:latin typeface="Arial" panose="020B0604020202020204" pitchFamily="34" charset="0"/>
                        <a:cs typeface="Arial" panose="020B0604020202020204" pitchFamily="34" charset="0"/>
                      </a:endParaRPr>
                    </a:p>
                  </a:txBody>
                  <a:tcPr anchor="ctr"/>
                </a:tc>
                <a:tc>
                  <a:txBody>
                    <a:bodyPr/>
                    <a:lstStyle/>
                    <a:p>
                      <a:pPr>
                        <a:lnSpc>
                          <a:spcPct val="150000"/>
                        </a:lnSpc>
                      </a:pPr>
                      <a:r>
                        <a:rPr lang="vi-VN" sz="3200" b="1" i="1" dirty="0" smtClean="0"/>
                        <a:t>- Mở đoạn: </a:t>
                      </a:r>
                      <a:r>
                        <a:rPr lang="vi-VN" sz="3200" dirty="0" smtClean="0"/>
                        <a:t>Giới thiệu bài thơ Những cánh buồm của nhà thơ Hoàng Trung Thông và cảm xúc về bài thơ (tình cha con sâu nặng).</a:t>
                      </a:r>
                    </a:p>
                    <a:p>
                      <a:pPr>
                        <a:lnSpc>
                          <a:spcPct val="150000"/>
                        </a:lnSpc>
                      </a:pPr>
                      <a:r>
                        <a:rPr lang="vi-VN" sz="3200" b="1" i="1" dirty="0" smtClean="0"/>
                        <a:t>- Thân đoạn: </a:t>
                      </a:r>
                      <a:r>
                        <a:rPr lang="vi-VN" sz="3200" dirty="0" smtClean="0"/>
                        <a:t>tình cảm người cha đối với con và hình ảnh cánh buồm đưa con đến tương lai, dến niềm mơ ước. </a:t>
                      </a:r>
                    </a:p>
                    <a:p>
                      <a:pPr>
                        <a:lnSpc>
                          <a:spcPct val="150000"/>
                        </a:lnSpc>
                      </a:pPr>
                      <a:r>
                        <a:rPr lang="vi-VN" sz="3200" dirty="0" smtClean="0"/>
                        <a:t>- </a:t>
                      </a:r>
                      <a:r>
                        <a:rPr lang="vi-VN" sz="3200" b="1" i="1" dirty="0" smtClean="0"/>
                        <a:t>Kết đoạn: </a:t>
                      </a:r>
                      <a:r>
                        <a:rPr lang="vi-VN" sz="3200" dirty="0" smtClean="0"/>
                        <a:t>cảm xúc và suy ngẫm của nhân vật tôi qua bài thơ</a:t>
                      </a:r>
                    </a:p>
                  </a:txBody>
                  <a:tcPr/>
                </a:tc>
                <a:extLst>
                  <a:ext uri="{0D108BD9-81ED-4DB2-BD59-A6C34878D82A}">
                    <a16:rowId xmlns:a16="http://schemas.microsoft.com/office/drawing/2014/main" xmlns="" val="2091181520"/>
                  </a:ext>
                </a:extLst>
              </a:tr>
            </a:tbl>
          </a:graphicData>
        </a:graphic>
      </p:graphicFrame>
    </p:spTree>
    <p:extLst>
      <p:ext uri="{BB962C8B-B14F-4D97-AF65-F5344CB8AC3E}">
        <p14:creationId xmlns:p14="http://schemas.microsoft.com/office/powerpoint/2010/main" val="335219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90808" y="1"/>
            <a:ext cx="19669617" cy="1638300"/>
          </a:xfrm>
          <a:prstGeom prst="rect">
            <a:avLst/>
          </a:prstGeom>
          <a:solidFill>
            <a:srgbClr val="8BCB9F"/>
          </a:solidFill>
        </p:spPr>
      </p:sp>
      <p:sp>
        <p:nvSpPr>
          <p:cNvPr id="15" name="TextBox 14"/>
          <p:cNvSpPr txBox="1"/>
          <p:nvPr/>
        </p:nvSpPr>
        <p:spPr>
          <a:xfrm>
            <a:off x="5486400" y="342900"/>
            <a:ext cx="7848600" cy="830997"/>
          </a:xfrm>
          <a:prstGeom prst="rect">
            <a:avLst/>
          </a:prstGeom>
          <a:noFill/>
        </p:spPr>
        <p:txBody>
          <a:bodyPr wrap="square" rtlCol="0">
            <a:spAutoFit/>
          </a:bodyPr>
          <a:lstStyle/>
          <a:p>
            <a:pPr algn="ctr"/>
            <a:r>
              <a:rPr lang="en-US" sz="4800" b="1" dirty="0" smtClean="0">
                <a:solidFill>
                  <a:srgbClr val="FF0000"/>
                </a:solidFill>
                <a:latin typeface="Arial" panose="020B0604020202020204" pitchFamily="34" charset="0"/>
                <a:cs typeface="Arial" panose="020B0604020202020204" pitchFamily="34" charset="0"/>
              </a:rPr>
              <a:t>ĐÁP ÁN THẢO LUẬN</a:t>
            </a:r>
            <a:endParaRPr lang="en-US" sz="4800" b="1" dirty="0">
              <a:solidFill>
                <a:srgbClr val="FF0000"/>
              </a:solidFill>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3604070187"/>
              </p:ext>
            </p:extLst>
          </p:nvPr>
        </p:nvGraphicFramePr>
        <p:xfrm>
          <a:off x="762000" y="1866900"/>
          <a:ext cx="16764000" cy="8237418"/>
        </p:xfrm>
        <a:graphic>
          <a:graphicData uri="http://schemas.openxmlformats.org/drawingml/2006/table">
            <a:tbl>
              <a:tblPr firstRow="1" bandRow="1">
                <a:tableStyleId>{5940675A-B579-460E-94D1-54222C63F5DA}</a:tableStyleId>
              </a:tblPr>
              <a:tblGrid>
                <a:gridCol w="3824796">
                  <a:extLst>
                    <a:ext uri="{9D8B030D-6E8A-4147-A177-3AD203B41FA5}">
                      <a16:colId xmlns:a16="http://schemas.microsoft.com/office/drawing/2014/main" xmlns="" val="857522458"/>
                    </a:ext>
                  </a:extLst>
                </a:gridCol>
                <a:gridCol w="12939204">
                  <a:extLst>
                    <a:ext uri="{9D8B030D-6E8A-4147-A177-3AD203B41FA5}">
                      <a16:colId xmlns:a16="http://schemas.microsoft.com/office/drawing/2014/main" xmlns="" val="2578064886"/>
                    </a:ext>
                  </a:extLst>
                </a:gridCol>
              </a:tblGrid>
              <a:tr h="1930517">
                <a:tc>
                  <a:txBody>
                    <a:bodyPr/>
                    <a:lstStyle/>
                    <a:p>
                      <a:pPr algn="ctr">
                        <a:lnSpc>
                          <a:spcPct val="150000"/>
                        </a:lnSpc>
                      </a:pPr>
                      <a:r>
                        <a:rPr lang="en-US" sz="3800" b="1" dirty="0" smtClean="0">
                          <a:latin typeface="Arial" panose="020B0604020202020204" pitchFamily="34" charset="0"/>
                          <a:cs typeface="Arial" panose="020B0604020202020204" pitchFamily="34" charset="0"/>
                        </a:rPr>
                        <a:t>ĐẶC</a:t>
                      </a:r>
                      <a:r>
                        <a:rPr lang="en-US" sz="3800" b="1" baseline="0" dirty="0" smtClean="0">
                          <a:latin typeface="Arial" panose="020B0604020202020204" pitchFamily="34" charset="0"/>
                          <a:cs typeface="Arial" panose="020B0604020202020204" pitchFamily="34" charset="0"/>
                        </a:rPr>
                        <a:t> ĐIỂM</a:t>
                      </a:r>
                      <a:endParaRPr lang="en-US" sz="3800" b="1"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tc>
                  <a:txBody>
                    <a:bodyPr/>
                    <a:lstStyle/>
                    <a:p>
                      <a:pPr algn="ctr">
                        <a:lnSpc>
                          <a:spcPct val="150000"/>
                        </a:lnSpc>
                      </a:pPr>
                      <a:r>
                        <a:rPr lang="en-US" sz="3800" b="1" dirty="0" smtClean="0">
                          <a:latin typeface="Arial" panose="020B0604020202020204" pitchFamily="34" charset="0"/>
                          <a:cs typeface="Arial" panose="020B0604020202020204" pitchFamily="34" charset="0"/>
                        </a:rPr>
                        <a:t>THỂ</a:t>
                      </a:r>
                      <a:r>
                        <a:rPr lang="en-US" sz="3800" b="1" baseline="0" dirty="0" smtClean="0">
                          <a:latin typeface="Arial" panose="020B0604020202020204" pitchFamily="34" charset="0"/>
                          <a:cs typeface="Arial" panose="020B0604020202020204" pitchFamily="34" charset="0"/>
                        </a:rPr>
                        <a:t> HIỆN TRONG ĐOẠN VĂN </a:t>
                      </a:r>
                    </a:p>
                    <a:p>
                      <a:pPr algn="ctr">
                        <a:lnSpc>
                          <a:spcPct val="150000"/>
                        </a:lnSpc>
                      </a:pPr>
                      <a:r>
                        <a:rPr lang="en-US" sz="3800" b="1" baseline="0" dirty="0" smtClean="0">
                          <a:latin typeface="Arial" panose="020B0604020202020204" pitchFamily="34" charset="0"/>
                          <a:cs typeface="Arial" panose="020B0604020202020204" pitchFamily="34" charset="0"/>
                        </a:rPr>
                        <a:t>GHI LẠI CẢM XÚC BÀI THƠ</a:t>
                      </a:r>
                      <a:endParaRPr lang="en-US" sz="3800" b="1" dirty="0">
                        <a:latin typeface="Arial" panose="020B0604020202020204" pitchFamily="34" charset="0"/>
                        <a:cs typeface="Arial" panose="020B0604020202020204" pitchFamily="34" charset="0"/>
                      </a:endParaRPr>
                    </a:p>
                  </a:txBody>
                  <a:tcPr anchor="ctr">
                    <a:solidFill>
                      <a:schemeClr val="accent6">
                        <a:lumMod val="20000"/>
                        <a:lumOff val="80000"/>
                      </a:schemeClr>
                    </a:solidFill>
                  </a:tcPr>
                </a:tc>
                <a:extLst>
                  <a:ext uri="{0D108BD9-81ED-4DB2-BD59-A6C34878D82A}">
                    <a16:rowId xmlns:a16="http://schemas.microsoft.com/office/drawing/2014/main" xmlns="" val="108041973"/>
                  </a:ext>
                </a:extLst>
              </a:tr>
              <a:tr h="2374981">
                <a:tc>
                  <a:txBody>
                    <a:bodyPr/>
                    <a:lstStyle/>
                    <a:p>
                      <a:pPr algn="ctr">
                        <a:lnSpc>
                          <a:spcPct val="150000"/>
                        </a:lnSpc>
                      </a:pPr>
                      <a:r>
                        <a:rPr lang="en-US" sz="2800" dirty="0" err="1" smtClean="0">
                          <a:latin typeface="Arial" panose="020B0604020202020204" pitchFamily="34" charset="0"/>
                          <a:cs typeface="Arial" panose="020B0604020202020204" pitchFamily="34" charset="0"/>
                        </a:rPr>
                        <a:t>Những</a:t>
                      </a:r>
                      <a:r>
                        <a:rPr lang="en-US" sz="2800" dirty="0" smtClean="0">
                          <a:latin typeface="Arial" panose="020B0604020202020204" pitchFamily="34" charset="0"/>
                          <a:cs typeface="Arial" panose="020B0604020202020204" pitchFamily="34" charset="0"/>
                        </a:rPr>
                        <a:t> từ </a:t>
                      </a:r>
                      <a:r>
                        <a:rPr lang="en-US" sz="2800" dirty="0" err="1" smtClean="0">
                          <a:latin typeface="Arial" panose="020B0604020202020204" pitchFamily="34" charset="0"/>
                          <a:cs typeface="Arial" panose="020B0604020202020204" pitchFamily="34" charset="0"/>
                        </a:rPr>
                        <a:t>ngữ</a:t>
                      </a:r>
                      <a:r>
                        <a:rPr lang="en-US" sz="2800" dirty="0" smtClean="0">
                          <a:latin typeface="Arial" panose="020B0604020202020204" pitchFamily="34" charset="0"/>
                          <a:cs typeface="Arial" panose="020B0604020202020204" pitchFamily="34" charset="0"/>
                        </a:rPr>
                        <a:t> thể </a:t>
                      </a:r>
                      <a:r>
                        <a:rPr lang="en-US" sz="2800" dirty="0" err="1" smtClean="0">
                          <a:latin typeface="Arial" panose="020B0604020202020204" pitchFamily="34" charset="0"/>
                          <a:cs typeface="Arial" panose="020B0604020202020204" pitchFamily="34" charset="0"/>
                        </a:rPr>
                        <a:t>hiện</a:t>
                      </a:r>
                      <a:r>
                        <a:rPr lang="en-US" sz="2800" dirty="0" smtClean="0">
                          <a:latin typeface="Arial" panose="020B0604020202020204" pitchFamily="34" charset="0"/>
                          <a:cs typeface="Arial" panose="020B0604020202020204" pitchFamily="34" charset="0"/>
                        </a:rPr>
                        <a:t> trong </a:t>
                      </a:r>
                      <a:r>
                        <a:rPr lang="en-US" sz="2800" dirty="0" err="1" smtClean="0">
                          <a:latin typeface="Arial" panose="020B0604020202020204" pitchFamily="34" charset="0"/>
                          <a:cs typeface="Arial" panose="020B0604020202020204" pitchFamily="34" charset="0"/>
                        </a:rPr>
                        <a:t>đoạn</a:t>
                      </a:r>
                      <a:endParaRPr lang="en-US" sz="2800" dirty="0" smtClean="0">
                        <a:latin typeface="Arial" panose="020B0604020202020204" pitchFamily="34" charset="0"/>
                        <a:cs typeface="Arial" panose="020B0604020202020204" pitchFamily="34" charset="0"/>
                      </a:endParaRPr>
                    </a:p>
                  </a:txBody>
                  <a:tcPr anchor="ctr"/>
                </a:tc>
                <a:tc>
                  <a:txBody>
                    <a:bodyPr/>
                    <a:lstStyle/>
                    <a:p>
                      <a:pPr algn="just">
                        <a:lnSpc>
                          <a:spcPct val="150000"/>
                        </a:lnSpc>
                      </a:pPr>
                      <a:r>
                        <a:rPr lang="vi-VN" sz="3200" b="0" i="0" dirty="0" smtClean="0"/>
                        <a:t>Đong đầy, yêu thương, triều mến, sự yêu thương, thắm thiết.</a:t>
                      </a:r>
                    </a:p>
                  </a:txBody>
                  <a:tcPr anchor="ctr"/>
                </a:tc>
                <a:extLst>
                  <a:ext uri="{0D108BD9-81ED-4DB2-BD59-A6C34878D82A}">
                    <a16:rowId xmlns:a16="http://schemas.microsoft.com/office/drawing/2014/main" xmlns="" val="1131190903"/>
                  </a:ext>
                </a:extLst>
              </a:tr>
              <a:tr h="3801091">
                <a:tc>
                  <a:txBody>
                    <a:bodyPr/>
                    <a:lstStyle/>
                    <a:p>
                      <a:pPr algn="just">
                        <a:lnSpc>
                          <a:spcPct val="150000"/>
                        </a:lnSpc>
                      </a:pPr>
                      <a:r>
                        <a:rPr lang="vi-VN" sz="2800" dirty="0" smtClean="0">
                          <a:latin typeface="+mn-lt"/>
                          <a:cs typeface="Arial" panose="020B0604020202020204" pitchFamily="34" charset="0"/>
                        </a:rPr>
                        <a:t>Từ ngữ được dùng theo kiểu lặp lại hoặc thay thế những từ ngữ tương đương ở những câu trước đó? Tác dụng của nó  </a:t>
                      </a:r>
                    </a:p>
                  </a:txBody>
                  <a:tcPr anchor="ctr"/>
                </a:tc>
                <a:tc>
                  <a:txBody>
                    <a:bodyPr/>
                    <a:lstStyle/>
                    <a:p>
                      <a:pPr>
                        <a:lnSpc>
                          <a:spcPct val="150000"/>
                        </a:lnSpc>
                      </a:pPr>
                      <a:r>
                        <a:rPr lang="vi-VN" sz="3200" b="0" i="0" dirty="0" smtClean="0"/>
                        <a:t>- Lặp lại: tôi nhiều cảm xúc, </a:t>
                      </a:r>
                    </a:p>
                    <a:p>
                      <a:pPr>
                        <a:lnSpc>
                          <a:spcPct val="150000"/>
                        </a:lnSpc>
                      </a:pPr>
                      <a:r>
                        <a:rPr lang="vi-VN" sz="3200" b="0" i="0" dirty="0" smtClean="0"/>
                        <a:t>- Thay thế: (Những cánh buồm - Bài thơ), (tình cha con thắm thiết  - Tình cảm ấy) </a:t>
                      </a:r>
                    </a:p>
                    <a:p>
                      <a:pPr marL="457200" indent="-457200">
                        <a:lnSpc>
                          <a:spcPct val="150000"/>
                        </a:lnSpc>
                        <a:buFont typeface="Symbol" panose="05050102010706020507" pitchFamily="18" charset="2"/>
                        <a:buChar char="Þ"/>
                      </a:pPr>
                      <a:r>
                        <a:rPr lang="vi-VN" sz="3200" b="1" i="1" dirty="0" smtClean="0"/>
                        <a:t>Tạo tính mạch lạc, làm cho các câu trôi chảy, liền mạch với nhau. Góp phần thể hiện được cảm xúc người viết.</a:t>
                      </a:r>
                      <a:endParaRPr lang="en-US" sz="3200" b="1" i="1" dirty="0" smtClean="0"/>
                    </a:p>
                  </a:txBody>
                  <a:tcPr/>
                </a:tc>
                <a:extLst>
                  <a:ext uri="{0D108BD9-81ED-4DB2-BD59-A6C34878D82A}">
                    <a16:rowId xmlns:a16="http://schemas.microsoft.com/office/drawing/2014/main" xmlns="" val="2091181520"/>
                  </a:ext>
                </a:extLst>
              </a:tr>
            </a:tbl>
          </a:graphicData>
        </a:graphic>
      </p:graphicFrame>
    </p:spTree>
    <p:extLst>
      <p:ext uri="{BB962C8B-B14F-4D97-AF65-F5344CB8AC3E}">
        <p14:creationId xmlns:p14="http://schemas.microsoft.com/office/powerpoint/2010/main" val="213413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1743</Words>
  <Application>Microsoft Office PowerPoint</Application>
  <PresentationFormat>Custom</PresentationFormat>
  <Paragraphs>139</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Wingdings</vt:lpstr>
      <vt:lpstr>Symbol</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16</cp:revision>
  <dcterms:created xsi:type="dcterms:W3CDTF">2006-08-16T00:00:00Z</dcterms:created>
  <dcterms:modified xsi:type="dcterms:W3CDTF">2022-02-25T05:43:33Z</dcterms:modified>
  <dc:identifier>DAEt-d3kjac</dc:identifier>
</cp:coreProperties>
</file>