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8" r:id="rId2"/>
    <p:sldId id="357" r:id="rId3"/>
    <p:sldId id="256" r:id="rId4"/>
    <p:sldId id="257" r:id="rId5"/>
    <p:sldId id="258" r:id="rId6"/>
    <p:sldId id="355" r:id="rId7"/>
    <p:sldId id="260" r:id="rId8"/>
    <p:sldId id="261" r:id="rId9"/>
    <p:sldId id="262" r:id="rId10"/>
    <p:sldId id="263" r:id="rId11"/>
    <p:sldId id="356" r:id="rId12"/>
    <p:sldId id="358" r:id="rId13"/>
    <p:sldId id="359" r:id="rId14"/>
    <p:sldId id="326" r:id="rId15"/>
    <p:sldId id="360" r:id="rId16"/>
    <p:sldId id="361" r:id="rId17"/>
    <p:sldId id="332" r:id="rId18"/>
    <p:sldId id="362" r:id="rId19"/>
    <p:sldId id="363" r:id="rId20"/>
    <p:sldId id="364" r:id="rId21"/>
    <p:sldId id="374" r:id="rId22"/>
    <p:sldId id="365" r:id="rId23"/>
    <p:sldId id="366" r:id="rId24"/>
    <p:sldId id="367" r:id="rId25"/>
    <p:sldId id="368" r:id="rId26"/>
    <p:sldId id="369" r:id="rId27"/>
    <p:sldId id="371" r:id="rId28"/>
    <p:sldId id="370" r:id="rId29"/>
    <p:sldId id="372" r:id="rId30"/>
    <p:sldId id="373" r:id="rId31"/>
    <p:sldId id="330" r:id="rId32"/>
    <p:sldId id="375" r:id="rId33"/>
    <p:sldId id="376" r:id="rId34"/>
    <p:sldId id="300"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679"/>
    <a:srgbClr val="C86865"/>
    <a:srgbClr val="A7C46E"/>
    <a:srgbClr val="FA8A7E"/>
    <a:srgbClr val="FA9A90"/>
    <a:srgbClr val="F8D974"/>
    <a:srgbClr val="F8D870"/>
    <a:srgbClr val="F8EAE9"/>
    <a:srgbClr val="F8DB80"/>
    <a:srgbClr val="6A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5" autoAdjust="0"/>
    <p:restoredTop sz="94654"/>
  </p:normalViewPr>
  <p:slideViewPr>
    <p:cSldViewPr>
      <p:cViewPr varScale="1">
        <p:scale>
          <a:sx n="93" d="100"/>
          <a:sy n="93" d="100"/>
        </p:scale>
        <p:origin x="864" y="66"/>
      </p:cViewPr>
      <p:guideLst>
        <p:guide orient="horz" pos="162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F927D-97D4-4E74-AB37-997DDBB715F4}" type="datetimeFigureOut">
              <a:rPr lang="zh-CN" altLang="en-US" smtClean="0"/>
              <a:t>2021/10/24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5CA27-7180-4F6B-A84E-BE3F55DF1844}" type="slidenum">
              <a:rPr lang="zh-CN" altLang="en-US" smtClean="0"/>
              <a:t>‹#›</a:t>
            </a:fld>
            <a:endParaRPr lang="zh-CN" altLang="en-US"/>
          </a:p>
        </p:txBody>
      </p:sp>
    </p:spTree>
    <p:extLst>
      <p:ext uri="{BB962C8B-B14F-4D97-AF65-F5344CB8AC3E}">
        <p14:creationId xmlns:p14="http://schemas.microsoft.com/office/powerpoint/2010/main" val="67798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t>1</a:t>
            </a:fld>
            <a:endParaRPr lang="zh-CN" altLang="en-US"/>
          </a:p>
        </p:txBody>
      </p:sp>
    </p:spTree>
    <p:extLst>
      <p:ext uri="{BB962C8B-B14F-4D97-AF65-F5344CB8AC3E}">
        <p14:creationId xmlns:p14="http://schemas.microsoft.com/office/powerpoint/2010/main" val="148249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14</a:t>
            </a:fld>
            <a:endParaRPr lang="zh-CN" altLang="en-US"/>
          </a:p>
        </p:txBody>
      </p:sp>
    </p:spTree>
    <p:extLst>
      <p:ext uri="{BB962C8B-B14F-4D97-AF65-F5344CB8AC3E}">
        <p14:creationId xmlns:p14="http://schemas.microsoft.com/office/powerpoint/2010/main" val="327745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16</a:t>
            </a:fld>
            <a:endParaRPr lang="zh-CN" altLang="en-US"/>
          </a:p>
        </p:txBody>
      </p:sp>
    </p:spTree>
    <p:extLst>
      <p:ext uri="{BB962C8B-B14F-4D97-AF65-F5344CB8AC3E}">
        <p14:creationId xmlns:p14="http://schemas.microsoft.com/office/powerpoint/2010/main" val="111961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31</a:t>
            </a:fld>
            <a:endParaRPr lang="zh-CN" altLang="en-US"/>
          </a:p>
        </p:txBody>
      </p:sp>
    </p:spTree>
    <p:extLst>
      <p:ext uri="{BB962C8B-B14F-4D97-AF65-F5344CB8AC3E}">
        <p14:creationId xmlns:p14="http://schemas.microsoft.com/office/powerpoint/2010/main" val="288766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t>34</a:t>
            </a:fld>
            <a:endParaRPr lang="zh-CN" altLang="en-US"/>
          </a:p>
        </p:txBody>
      </p:sp>
    </p:spTree>
    <p:extLst>
      <p:ext uri="{BB962C8B-B14F-4D97-AF65-F5344CB8AC3E}">
        <p14:creationId xmlns:p14="http://schemas.microsoft.com/office/powerpoint/2010/main" val="130555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4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2021/10/24</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15094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2021/10/24</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3162373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E21A5-F20C-432A-90B7-131250A6F26E}" type="datetimeFigureOut">
              <a:rPr lang="en-US" smtClean="0"/>
              <a:t>24/10/2021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D5509-DCB5-4261-B64A-0656A6C717F0}" type="slidenum">
              <a:rPr lang="en-US" smtClean="0"/>
              <a:t>‹#›</a:t>
            </a:fld>
            <a:endParaRPr lang="en-US"/>
          </a:p>
        </p:txBody>
      </p:sp>
    </p:spTree>
    <p:extLst>
      <p:ext uri="{BB962C8B-B14F-4D97-AF65-F5344CB8AC3E}">
        <p14:creationId xmlns:p14="http://schemas.microsoft.com/office/powerpoint/2010/main" val="2674928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995847149"/>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20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2021/10/24</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67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2021/10/24</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15383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2021/10/24</a:t>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313964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2021/10/24</a:t>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82623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2021/10/24</a:t>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77011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5"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2021/10/24</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03960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t>2021/10/24</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44436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97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6.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png"/><Relationship Id="rId18" Type="http://schemas.openxmlformats.org/officeDocument/2006/relationships/slide" Target="slide11.xml"/><Relationship Id="rId3" Type="http://schemas.openxmlformats.org/officeDocument/2006/relationships/slide" Target="slide7.xml"/><Relationship Id="rId7" Type="http://schemas.openxmlformats.org/officeDocument/2006/relationships/image" Target="../media/image8.png"/><Relationship Id="rId12" Type="http://schemas.openxmlformats.org/officeDocument/2006/relationships/slide" Target="slide8.xml"/><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slide" Target="slide10.xml"/><Relationship Id="rId20" Type="http://schemas.openxmlformats.org/officeDocument/2006/relationships/slide" Target="slide13.xml"/><Relationship Id="rId1" Type="http://schemas.openxmlformats.org/officeDocument/2006/relationships/slideLayout" Target="../slideLayouts/slideLayout13.xml"/><Relationship Id="rId6" Type="http://schemas.openxmlformats.org/officeDocument/2006/relationships/slide" Target="slide4.xm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slide" Target="slide6.xml"/><Relationship Id="rId19" Type="http://schemas.openxmlformats.org/officeDocument/2006/relationships/slide" Target="slide12.xml"/><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slide" Target="slide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A1C79D-A2C8-40C9-B19F-F304F0812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a:extLst>
              <a:ext uri="{FF2B5EF4-FFF2-40B4-BE49-F238E27FC236}">
                <a16:creationId xmlns:a16="http://schemas.microsoft.com/office/drawing/2014/main" xmlns="" id="{A2AD4977-E8F6-4601-A228-D02B98BE9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1" y="0"/>
            <a:ext cx="9144000" cy="5171515"/>
          </a:xfrm>
          <a:prstGeom prst="rect">
            <a:avLst/>
          </a:prstGeom>
        </p:spPr>
      </p:pic>
      <p:pic>
        <p:nvPicPr>
          <p:cNvPr id="6" name="图片 5">
            <a:extLst>
              <a:ext uri="{FF2B5EF4-FFF2-40B4-BE49-F238E27FC236}">
                <a16:creationId xmlns:a16="http://schemas.microsoft.com/office/drawing/2014/main" xmlns="" id="{8C7B9337-D347-478E-8676-AE1C24A2E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35" y="371016"/>
            <a:ext cx="4694115" cy="5143500"/>
          </a:xfrm>
          <a:prstGeom prst="rect">
            <a:avLst/>
          </a:prstGeom>
        </p:spPr>
      </p:pic>
      <p:sp>
        <p:nvSpPr>
          <p:cNvPr id="15" name="Rectangle 13"/>
          <p:cNvSpPr txBox="1">
            <a:spLocks noChangeArrowheads="1"/>
          </p:cNvSpPr>
          <p:nvPr/>
        </p:nvSpPr>
        <p:spPr bwMode="auto">
          <a:xfrm>
            <a:off x="3563888" y="1332777"/>
            <a:ext cx="5152690" cy="2477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9" tIns="45709" rIns="91419" bIns="45709" anchor="ctr"/>
          <a:lstStyle>
            <a:lvl1pPr marL="342900" indent="-342900"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algn="ctr" eaLnBrk="1" hangingPunct="1">
              <a:spcBef>
                <a:spcPct val="20000"/>
              </a:spcBef>
            </a:pP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Chào</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mừng</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quý</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thầy</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cô</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em</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i="0" dirty="0" err="1">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sinh</a:t>
            </a:r>
            <a:r>
              <a:rPr lang="en-US" altLang="zh-CN"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400" b="1" i="0" dirty="0">
              <a:ln w="9525">
                <a:solidFill>
                  <a:schemeClr val="bg1"/>
                </a:solidFill>
                <a:prstDash val="solid"/>
              </a:ln>
              <a:solidFill>
                <a:srgbClr val="4BACC6"/>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333061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5"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style.rotation</p:attrName>
                                        </p:attrNameLst>
                                      </p:cBhvr>
                                      <p:tavLst>
                                        <p:tav tm="0">
                                          <p:val>
                                            <p:fltVal val="720"/>
                                          </p:val>
                                        </p:tav>
                                        <p:tav tm="100000">
                                          <p:val>
                                            <p:fltVal val="0"/>
                                          </p:val>
                                        </p:tav>
                                      </p:tavLst>
                                    </p:anim>
                                    <p:anim calcmode="lin" valueType="num">
                                      <p:cBhvr>
                                        <p:cTn id="9" dur="2000" fill="hold"/>
                                        <p:tgtEl>
                                          <p:spTgt spid="15"/>
                                        </p:tgtEl>
                                        <p:attrNameLst>
                                          <p:attrName>ppt_h</p:attrName>
                                        </p:attrNameLst>
                                      </p:cBhvr>
                                      <p:tavLst>
                                        <p:tav tm="0">
                                          <p:val>
                                            <p:fltVal val="0"/>
                                          </p:val>
                                        </p:tav>
                                        <p:tav tm="100000">
                                          <p:val>
                                            <p:strVal val="#ppt_h"/>
                                          </p:val>
                                        </p:tav>
                                      </p:tavLst>
                                    </p:anim>
                                    <p:anim calcmode="lin" valueType="num">
                                      <p:cBhvr>
                                        <p:cTn id="10" dur="20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8200"/>
                            </p:stCondLst>
                            <p:childTnLst>
                              <p:par>
                                <p:cTn id="12" presetID="27" presetClass="emph" presetSubtype="0" fill="remove" grpId="4" nodeType="afterEffect">
                                  <p:stCondLst>
                                    <p:cond delay="0"/>
                                  </p:stCondLst>
                                  <p:iterate type="lt">
                                    <p:tmPct val="10000"/>
                                  </p:iterate>
                                  <p:childTnLst>
                                    <p:animClr clrSpc="rgb" dir="cw">
                                      <p:cBhvr override="childStyle">
                                        <p:cTn id="13" dur="250" autoRev="1" fill="remove"/>
                                        <p:tgtEl>
                                          <p:spTgt spid="15"/>
                                        </p:tgtEl>
                                        <p:attrNameLst>
                                          <p:attrName>style.color</p:attrName>
                                        </p:attrNameLst>
                                      </p:cBhvr>
                                      <p:to>
                                        <a:srgbClr val="CC0099"/>
                                      </p:to>
                                    </p:animClr>
                                    <p:animClr clrSpc="rgb" dir="cw">
                                      <p:cBhvr>
                                        <p:cTn id="14" dur="250" autoRev="1" fill="remove"/>
                                        <p:tgtEl>
                                          <p:spTgt spid="15"/>
                                        </p:tgtEl>
                                        <p:attrNameLst>
                                          <p:attrName>fillcolor</p:attrName>
                                        </p:attrNameLst>
                                      </p:cBhvr>
                                      <p:to>
                                        <a:srgbClr val="CC0099"/>
                                      </p:to>
                                    </p:animClr>
                                    <p:set>
                                      <p:cBhvr>
                                        <p:cTn id="15" dur="250" autoRev="1" fill="remove"/>
                                        <p:tgtEl>
                                          <p:spTgt spid="15"/>
                                        </p:tgtEl>
                                        <p:attrNameLst>
                                          <p:attrName>fill.type</p:attrName>
                                        </p:attrNameLst>
                                      </p:cBhvr>
                                      <p:to>
                                        <p:strVal val="solid"/>
                                      </p:to>
                                    </p:set>
                                    <p:set>
                                      <p:cBhvr>
                                        <p:cTn id="16"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5" grpId="1" bldLvl="0" autoUpdateAnimBg="0"/>
      <p:bldP spid="15" grpId="2" bldLvl="0" autoUpdateAnimBg="0"/>
      <p:bldP spid="15" grpId="3" bldLvl="0" autoUpdateAnimBg="0"/>
      <p:bldP spid="15" grpId="4"/>
      <p:bldP spid="15" grpId="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xmlns="" id="{7FA11572-7112-9C48-AB73-999264D76537}"/>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xmlns="" id="{2E0597B8-2949-7745-AA91-C10D15B4933F}"/>
              </a:ext>
            </a:extLst>
          </p:cNvPr>
          <p:cNvSpPr/>
          <p:nvPr/>
        </p:nvSpPr>
        <p:spPr>
          <a:xfrm>
            <a:off x="152579" y="1001107"/>
            <a:ext cx="4572508" cy="3141285"/>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Đảo gì nơi xưa ấy</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Là địa ngục trần gian</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Bao nhiêu người yêu nước</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Xiềng xích vẫn bền gan</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Mỗi lần về thăm đảo</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Nhớ chị Sáu muôn vàn?</a:t>
            </a:r>
          </a:p>
        </p:txBody>
      </p:sp>
      <p:pic>
        <p:nvPicPr>
          <p:cNvPr id="8194" name="Picture 2" descr="Thông tin cẩm nang du lịch Côn Đảo chi tiết">
            <a:extLst>
              <a:ext uri="{FF2B5EF4-FFF2-40B4-BE49-F238E27FC236}">
                <a16:creationId xmlns:a16="http://schemas.microsoft.com/office/drawing/2014/main" xmlns="" id="{7AE6B79D-F032-D644-9F7B-6D923D416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527" y="771550"/>
            <a:ext cx="3931592" cy="2579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xmlns="" id="{A6548719-F40E-5F41-B4A9-01E129B37857}"/>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xmlns="" id="{5C33F642-77F6-A244-A3F1-65EDB0214E97}"/>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Tỉnh gì bát ngát trời xanh</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Quê hương Đồng Khởi lừng danh ngày nào?</a:t>
            </a:r>
          </a:p>
        </p:txBody>
      </p:sp>
      <p:pic>
        <p:nvPicPr>
          <p:cNvPr id="9218" name="Picture 2" descr="Nhân ngày Đồng khởi nói về một tượng đài - Báo Đồng Khởi Online">
            <a:extLst>
              <a:ext uri="{FF2B5EF4-FFF2-40B4-BE49-F238E27FC236}">
                <a16:creationId xmlns:a16="http://schemas.microsoft.com/office/drawing/2014/main" xmlns="" id="{41A72A32-2429-A44F-A8C1-5BB5C404E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51670"/>
            <a:ext cx="4032448" cy="308885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xmlns="" id="{75634A45-C781-6649-9778-0B0D42D97AA6}"/>
              </a:ext>
            </a:extLst>
          </p:cNvPr>
          <p:cNvSpPr/>
          <p:nvPr/>
        </p:nvSpPr>
        <p:spPr>
          <a:xfrm>
            <a:off x="6074039" y="2557098"/>
            <a:ext cx="2242377"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x-none" sz="3000" b="1" dirty="0">
                <a:ln w="0">
                  <a:noFill/>
                </a:ln>
                <a:solidFill>
                  <a:schemeClr val="tx1"/>
                </a:solidFill>
                <a:latin typeface="Times New Roman" panose="02020603050405020304" pitchFamily="18" charset="0"/>
                <a:cs typeface="Times New Roman" panose="02020603050405020304" pitchFamily="18" charset="0"/>
              </a:rPr>
              <a:t>BẾN 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 calcmode="lin" valueType="num">
                                      <p:cBhvr>
                                        <p:cTn id="10" dur="500" fill="hold"/>
                                        <p:tgtEl>
                                          <p:spTgt spid="9218"/>
                                        </p:tgtEl>
                                        <p:attrNameLst>
                                          <p:attrName>ppt_w</p:attrName>
                                        </p:attrNameLst>
                                      </p:cBhvr>
                                      <p:tavLst>
                                        <p:tav tm="0">
                                          <p:val>
                                            <p:fltVal val="0"/>
                                          </p:val>
                                        </p:tav>
                                        <p:tav tm="100000">
                                          <p:val>
                                            <p:strVal val="#ppt_w"/>
                                          </p:val>
                                        </p:tav>
                                      </p:tavLst>
                                    </p:anim>
                                    <p:anim calcmode="lin" valueType="num">
                                      <p:cBhvr>
                                        <p:cTn id="11" dur="500" fill="hold"/>
                                        <p:tgtEl>
                                          <p:spTgt spid="9218"/>
                                        </p:tgtEl>
                                        <p:attrNameLst>
                                          <p:attrName>ppt_h</p:attrName>
                                        </p:attrNameLst>
                                      </p:cBhvr>
                                      <p:tavLst>
                                        <p:tav tm="0">
                                          <p:val>
                                            <p:fltVal val="0"/>
                                          </p:val>
                                        </p:tav>
                                        <p:tav tm="100000">
                                          <p:val>
                                            <p:strVal val="#ppt_h"/>
                                          </p:val>
                                        </p:tav>
                                      </p:tavLst>
                                    </p:anim>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xmlns="" id="{A6548719-F40E-5F41-B4A9-01E129B37857}"/>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a:solidFill>
                  <a:schemeClr val="bg1"/>
                </a:solidFill>
                <a:latin typeface="UTM Staccato " pitchFamily="18" charset="0"/>
              </a:rPr>
              <a:t>Quay về trang 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xmlns="" id="{5C33F642-77F6-A244-A3F1-65EDB0214E97}"/>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a:ln w="0">
                  <a:noFill/>
                </a:ln>
                <a:solidFill>
                  <a:schemeClr val="tx1"/>
                </a:solidFill>
                <a:latin typeface="Times New Roman" panose="02020603050405020304" pitchFamily="18" charset="0"/>
                <a:cs typeface="Times New Roman" panose="02020603050405020304" pitchFamily="18" charset="0"/>
              </a:rPr>
              <a:t>Hoàng Sa thuộc thành phố gì</a:t>
            </a:r>
          </a:p>
          <a:p>
            <a:pPr algn="ctr"/>
            <a:r>
              <a:rPr lang="en-US" sz="3000">
                <a:ln w="0">
                  <a:noFill/>
                </a:ln>
                <a:solidFill>
                  <a:schemeClr val="tx1"/>
                </a:solidFill>
                <a:latin typeface="Times New Roman" panose="02020603050405020304" pitchFamily="18" charset="0"/>
                <a:cs typeface="Times New Roman" panose="02020603050405020304" pitchFamily="18" charset="0"/>
              </a:rPr>
              <a:t>E</a:t>
            </a:r>
            <a:r>
              <a:rPr lang="x-none" sz="3000">
                <a:ln w="0">
                  <a:noFill/>
                </a:ln>
                <a:solidFill>
                  <a:schemeClr val="tx1"/>
                </a:solidFill>
                <a:latin typeface="Times New Roman" panose="02020603050405020304" pitchFamily="18" charset="0"/>
                <a:cs typeface="Times New Roman" panose="02020603050405020304" pitchFamily="18" charset="0"/>
              </a:rPr>
              <a:t>m nào biết được xin ghi sổ vàng?</a:t>
            </a:r>
            <a:endParaRPr lang="x-none" sz="3000" dirty="0">
              <a:ln w="0">
                <a:noFill/>
              </a:ln>
              <a:solidFill>
                <a:schemeClr val="tx1"/>
              </a:solidFill>
              <a:latin typeface="Times New Roman" panose="02020603050405020304" pitchFamily="18" charset="0"/>
              <a:cs typeface="Times New Roman" panose="02020603050405020304" pitchFamily="18" charset="0"/>
            </a:endParaRPr>
          </a:p>
        </p:txBody>
      </p:sp>
      <p:pic>
        <p:nvPicPr>
          <p:cNvPr id="10242" name="Picture 2" descr="Phóng viên CNN nói về chủ quyền Việt Nam ở quần đảo Hoàng Sa">
            <a:extLst>
              <a:ext uri="{FF2B5EF4-FFF2-40B4-BE49-F238E27FC236}">
                <a16:creationId xmlns:a16="http://schemas.microsoft.com/office/drawing/2014/main" xmlns="" id="{736BD369-B5D7-4641-9FDE-9D7867D9A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31798"/>
            <a:ext cx="5100915" cy="318807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xmlns="" id="{A99704D1-81AC-6547-A92F-9ADD0AAB0F1B}"/>
              </a:ext>
            </a:extLst>
          </p:cNvPr>
          <p:cNvSpPr/>
          <p:nvPr/>
        </p:nvSpPr>
        <p:spPr>
          <a:xfrm>
            <a:off x="6074039" y="2557098"/>
            <a:ext cx="2242377"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x-none" sz="3000" b="1" dirty="0">
                <a:ln w="0">
                  <a:noFill/>
                </a:ln>
                <a:solidFill>
                  <a:schemeClr val="tx1"/>
                </a:solidFill>
                <a:latin typeface="Times New Roman" panose="02020603050405020304" pitchFamily="18" charset="0"/>
                <a:cs typeface="Times New Roman" panose="02020603050405020304" pitchFamily="18" charset="0"/>
              </a:rPr>
              <a:t>ĐÀ NẴNG</a:t>
            </a:r>
          </a:p>
        </p:txBody>
      </p:sp>
    </p:spTree>
    <p:extLst>
      <p:ext uri="{BB962C8B-B14F-4D97-AF65-F5344CB8AC3E}">
        <p14:creationId xmlns:p14="http://schemas.microsoft.com/office/powerpoint/2010/main" val="26072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xmlns="" id="{A6548719-F40E-5F41-B4A9-01E129B37857}"/>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xmlns="" id="{5C33F642-77F6-A244-A3F1-65EDB0214E97}"/>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Trường Sa </a:t>
            </a:r>
            <a:r>
              <a:rPr lang="vi-VN" sz="3000" dirty="0">
                <a:ln w="0">
                  <a:noFill/>
                </a:ln>
                <a:solidFill>
                  <a:schemeClr val="tx1"/>
                </a:solidFill>
                <a:latin typeface="Times New Roman" panose="02020603050405020304" pitchFamily="18" charset="0"/>
                <a:cs typeface="Times New Roman" panose="02020603050405020304" pitchFamily="18" charset="0"/>
              </a:rPr>
              <a:t>quần đảo tự hào</a:t>
            </a:r>
          </a:p>
          <a:p>
            <a:pPr algn="ctr"/>
            <a:r>
              <a:rPr lang="vi-VN" sz="3000" dirty="0">
                <a:ln w="0">
                  <a:noFill/>
                </a:ln>
                <a:solidFill>
                  <a:schemeClr val="tx1"/>
                </a:solidFill>
                <a:latin typeface="Times New Roman" panose="02020603050405020304" pitchFamily="18" charset="0"/>
                <a:cs typeface="Times New Roman" panose="02020603050405020304" pitchFamily="18" charset="0"/>
              </a:rPr>
              <a:t>Gắn liền hành chính tỉnh nào, đố em?</a:t>
            </a:r>
            <a:endParaRPr lang="x-none" sz="3000" dirty="0">
              <a:ln w="0">
                <a:noFill/>
              </a:ln>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xmlns="" id="{8F875CF1-CC80-F442-8F6E-4A6602137FCC}"/>
              </a:ext>
            </a:extLst>
          </p:cNvPr>
          <p:cNvSpPr/>
          <p:nvPr/>
        </p:nvSpPr>
        <p:spPr>
          <a:xfrm>
            <a:off x="6074039" y="2586912"/>
            <a:ext cx="2674425"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x-none" sz="3000" b="1" dirty="0">
                <a:ln w="0">
                  <a:noFill/>
                </a:ln>
                <a:solidFill>
                  <a:schemeClr val="tx1"/>
                </a:solidFill>
                <a:latin typeface="Times New Roman" panose="02020603050405020304" pitchFamily="18" charset="0"/>
                <a:cs typeface="Times New Roman" panose="02020603050405020304" pitchFamily="18" charset="0"/>
              </a:rPr>
              <a:t>KHÁNH HOÀ</a:t>
            </a:r>
          </a:p>
        </p:txBody>
      </p:sp>
      <p:pic>
        <p:nvPicPr>
          <p:cNvPr id="11266" name="Picture 2" descr="Hội thảo bàn về chủ quyền quần đảo Trường Sa, Hoàng Sa - Báo Quảng Ngãi  điện tử">
            <a:extLst>
              <a:ext uri="{FF2B5EF4-FFF2-40B4-BE49-F238E27FC236}">
                <a16:creationId xmlns:a16="http://schemas.microsoft.com/office/drawing/2014/main" xmlns="" id="{BA1B70D3-AFDB-5A44-8D6A-8AF93B160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81" y="1883370"/>
            <a:ext cx="5335239" cy="29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5"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2000"/>
                                        <p:tgtEl>
                                          <p:spTgt spid="11266"/>
                                        </p:tgtEl>
                                      </p:cBhvr>
                                    </p:animEffect>
                                    <p:anim calcmode="lin" valueType="num">
                                      <p:cBhvr>
                                        <p:cTn id="11" dur="2000" fill="hold"/>
                                        <p:tgtEl>
                                          <p:spTgt spid="11266"/>
                                        </p:tgtEl>
                                        <p:attrNameLst>
                                          <p:attrName>ppt_w</p:attrName>
                                        </p:attrNameLst>
                                      </p:cBhvr>
                                      <p:tavLst>
                                        <p:tav tm="0" fmla="#ppt_w*sin(2.5*pi*$)">
                                          <p:val>
                                            <p:fltVal val="0"/>
                                          </p:val>
                                        </p:tav>
                                        <p:tav tm="100000">
                                          <p:val>
                                            <p:fltVal val="1"/>
                                          </p:val>
                                        </p:tav>
                                      </p:tavLst>
                                    </p:anim>
                                    <p:anim calcmode="lin" valueType="num">
                                      <p:cBhvr>
                                        <p:cTn id="12" dur="2000" fill="hold"/>
                                        <p:tgtEl>
                                          <p:spTgt spid="112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圆角矩形 21"/>
          <p:cNvSpPr/>
          <p:nvPr/>
        </p:nvSpPr>
        <p:spPr>
          <a:xfrm>
            <a:off x="6516216" y="699542"/>
            <a:ext cx="728796" cy="626640"/>
          </a:xfrm>
          <a:prstGeom prst="roundRect">
            <a:avLst/>
          </a:prstGeom>
          <a:solidFill>
            <a:srgbClr val="F86251">
              <a:alpha val="5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4500" dirty="0">
                <a:latin typeface="+mj-lt"/>
                <a:ea typeface="Arial Unicode MS" panose="020B0604020202020204" pitchFamily="34" charset="-122"/>
                <a:cs typeface="Arial Unicode MS" panose="020B0604020202020204" pitchFamily="34" charset="-122"/>
              </a:rPr>
              <a:t>I</a:t>
            </a:r>
            <a:endParaRPr lang="zh-CN" altLang="en-US" sz="4500" dirty="0">
              <a:latin typeface="+mj-lt"/>
              <a:ea typeface="Arial Unicode MS" panose="020B0604020202020204" pitchFamily="34" charset="-122"/>
              <a:cs typeface="Arial Unicode MS" panose="020B0604020202020204" pitchFamily="34" charset="-122"/>
            </a:endParaRPr>
          </a:p>
        </p:txBody>
      </p:sp>
      <p:sp>
        <p:nvSpPr>
          <p:cNvPr id="2" name="TextBox 1">
            <a:extLst>
              <a:ext uri="{FF2B5EF4-FFF2-40B4-BE49-F238E27FC236}">
                <a16:creationId xmlns:a16="http://schemas.microsoft.com/office/drawing/2014/main" xmlns="" id="{57CF75F4-07F8-C947-AE4F-4D191EF5BF62}"/>
              </a:ext>
            </a:extLst>
          </p:cNvPr>
          <p:cNvSpPr txBox="1"/>
          <p:nvPr/>
        </p:nvSpPr>
        <p:spPr>
          <a:xfrm>
            <a:off x="4860032" y="1635646"/>
            <a:ext cx="4104456" cy="2862322"/>
          </a:xfrm>
          <a:prstGeom prst="rect">
            <a:avLst/>
          </a:prstGeom>
          <a:noFill/>
        </p:spPr>
        <p:txBody>
          <a:bodyPr wrap="square" rtlCol="0">
            <a:spAutoFit/>
          </a:bodyPr>
          <a:lstStyle/>
          <a:p>
            <a:pPr algn="ctr"/>
            <a:r>
              <a:rPr lang="x-none" sz="4500" b="1" dirty="0">
                <a:solidFill>
                  <a:srgbClr val="C00000"/>
                </a:solidFill>
                <a:latin typeface="Times New Roman" panose="02020603050405020304" pitchFamily="18" charset="0"/>
                <a:cs typeface="Times New Roman" panose="02020603050405020304" pitchFamily="18" charset="0"/>
              </a:rPr>
              <a:t>TRẢI NGHIỆM CÙNG </a:t>
            </a:r>
          </a:p>
          <a:p>
            <a:pPr algn="ctr"/>
            <a:r>
              <a:rPr lang="x-none" sz="4500" b="1" dirty="0">
                <a:solidFill>
                  <a:srgbClr val="C00000"/>
                </a:solidFill>
                <a:latin typeface="Times New Roman" panose="02020603050405020304" pitchFamily="18" charset="0"/>
                <a:cs typeface="Times New Roman" panose="02020603050405020304" pitchFamily="18" charset="0"/>
              </a:rPr>
              <a:t>VĂN BẢN</a:t>
            </a:r>
          </a:p>
        </p:txBody>
      </p:sp>
    </p:spTree>
    <p:extLst>
      <p:ext uri="{BB962C8B-B14F-4D97-AF65-F5344CB8AC3E}">
        <p14:creationId xmlns:p14="http://schemas.microsoft.com/office/powerpoint/2010/main" val="3419750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56" presetClass="path" presetSubtype="0" accel="50000" decel="50000" fill="hold" grpId="1" nodeType="withEffect">
                                  <p:stCondLst>
                                    <p:cond delay="0"/>
                                  </p:stCondLst>
                                  <p:childTnLst>
                                    <p:animMotion origin="layout" path="M -0.03733 0.04136 L -5.55556E-7 -3.58025E-6 " pathEditMode="relative" rAng="0" ptsTypes="AA">
                                      <p:cBhvr>
                                        <p:cTn id="9" dur="700" fill="hold"/>
                                        <p:tgtEl>
                                          <p:spTgt spid="22"/>
                                        </p:tgtEl>
                                        <p:attrNameLst>
                                          <p:attrName>ppt_x</p:attrName>
                                          <p:attrName>ppt_y</p:attrName>
                                        </p:attrNameLst>
                                      </p:cBhvr>
                                      <p:rCtr x="1858" y="-2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9">
            <a:extLst>
              <a:ext uri="{FF2B5EF4-FFF2-40B4-BE49-F238E27FC236}">
                <a16:creationId xmlns:a16="http://schemas.microsoft.com/office/drawing/2014/main" xmlns="" id="{E7585577-E6B5-E045-8E7A-DD09560B3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1504" cy="5171515"/>
          </a:xfrm>
          <a:prstGeom prst="rect">
            <a:avLst/>
          </a:prstGeom>
        </p:spPr>
      </p:pic>
      <p:sp>
        <p:nvSpPr>
          <p:cNvPr id="5" name="TextBox 4">
            <a:extLst>
              <a:ext uri="{FF2B5EF4-FFF2-40B4-BE49-F238E27FC236}">
                <a16:creationId xmlns:a16="http://schemas.microsoft.com/office/drawing/2014/main" xmlns="" id="{D438214C-05E2-E64C-8C48-5A886F875644}"/>
              </a:ext>
            </a:extLst>
          </p:cNvPr>
          <p:cNvSpPr txBox="1"/>
          <p:nvPr/>
        </p:nvSpPr>
        <p:spPr>
          <a:xfrm>
            <a:off x="755576" y="1203598"/>
            <a:ext cx="4248472" cy="1169551"/>
          </a:xfrm>
          <a:prstGeom prst="rect">
            <a:avLst/>
          </a:prstGeom>
          <a:noFill/>
        </p:spPr>
        <p:txBody>
          <a:bodyPr wrap="square" rtlCol="0">
            <a:spAutoFit/>
          </a:bodyPr>
          <a:lstStyle/>
          <a:p>
            <a:pPr marL="514350" indent="-514350">
              <a:buAutoNum type="arabicPeriod"/>
            </a:pPr>
            <a:r>
              <a:rPr lang="x-none" sz="3500" b="1" dirty="0">
                <a:latin typeface="Times New Roman" panose="02020603050405020304" pitchFamily="18" charset="0"/>
                <a:cs typeface="Times New Roman" panose="02020603050405020304" pitchFamily="18" charset="0"/>
              </a:rPr>
              <a:t>Đọc</a:t>
            </a:r>
          </a:p>
          <a:p>
            <a:pPr marL="514350" indent="-514350">
              <a:buAutoNum type="arabicPeriod"/>
            </a:pPr>
            <a:r>
              <a:rPr lang="x-none" sz="3500" b="1" dirty="0">
                <a:latin typeface="Times New Roman" panose="02020603050405020304" pitchFamily="18" charset="0"/>
                <a:cs typeface="Times New Roman" panose="02020603050405020304" pitchFamily="18" charset="0"/>
              </a:rPr>
              <a:t>Chú thích</a:t>
            </a:r>
          </a:p>
        </p:txBody>
      </p:sp>
      <p:sp>
        <p:nvSpPr>
          <p:cNvPr id="6" name="Rounded Rectangle 5">
            <a:extLst>
              <a:ext uri="{FF2B5EF4-FFF2-40B4-BE49-F238E27FC236}">
                <a16:creationId xmlns:a16="http://schemas.microsoft.com/office/drawing/2014/main" xmlns="" id="{CB86B1B6-0235-9345-868F-CA12EB64ECA3}"/>
              </a:ext>
            </a:extLst>
          </p:cNvPr>
          <p:cNvSpPr/>
          <p:nvPr/>
        </p:nvSpPr>
        <p:spPr>
          <a:xfrm>
            <a:off x="395536" y="2610249"/>
            <a:ext cx="2952328" cy="672525"/>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x-none" sz="3500" dirty="0">
                <a:ln w="0">
                  <a:noFill/>
                </a:ln>
                <a:solidFill>
                  <a:schemeClr val="tx1"/>
                </a:solidFill>
                <a:latin typeface="Times New Roman" panose="02020603050405020304" pitchFamily="18" charset="0"/>
                <a:cs typeface="Times New Roman" panose="02020603050405020304" pitchFamily="18" charset="0"/>
              </a:rPr>
              <a:t>Long Thành</a:t>
            </a:r>
          </a:p>
        </p:txBody>
      </p:sp>
      <p:sp>
        <p:nvSpPr>
          <p:cNvPr id="7" name="Rounded Rectangle 6">
            <a:extLst>
              <a:ext uri="{FF2B5EF4-FFF2-40B4-BE49-F238E27FC236}">
                <a16:creationId xmlns:a16="http://schemas.microsoft.com/office/drawing/2014/main" xmlns="" id="{D897B637-148A-8047-8944-EA265F023AE5}"/>
              </a:ext>
            </a:extLst>
          </p:cNvPr>
          <p:cNvSpPr/>
          <p:nvPr/>
        </p:nvSpPr>
        <p:spPr>
          <a:xfrm>
            <a:off x="3743400" y="2594248"/>
            <a:ext cx="2952328" cy="672525"/>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x-none" sz="3500" dirty="0">
                <a:ln w="0">
                  <a:noFill/>
                </a:ln>
                <a:solidFill>
                  <a:schemeClr val="tx1"/>
                </a:solidFill>
                <a:latin typeface="Times New Roman" panose="02020603050405020304" pitchFamily="18" charset="0"/>
                <a:cs typeface="Times New Roman" panose="02020603050405020304" pitchFamily="18" charset="0"/>
              </a:rPr>
              <a:t>Lê Lợi</a:t>
            </a:r>
          </a:p>
        </p:txBody>
      </p:sp>
      <p:sp>
        <p:nvSpPr>
          <p:cNvPr id="8" name="Rounded Rectangle 7">
            <a:extLst>
              <a:ext uri="{FF2B5EF4-FFF2-40B4-BE49-F238E27FC236}">
                <a16:creationId xmlns:a16="http://schemas.microsoft.com/office/drawing/2014/main" xmlns="" id="{6D66BB1F-AFC3-354D-B668-939F80903DB4}"/>
              </a:ext>
            </a:extLst>
          </p:cNvPr>
          <p:cNvSpPr/>
          <p:nvPr/>
        </p:nvSpPr>
        <p:spPr>
          <a:xfrm>
            <a:off x="411966" y="3739879"/>
            <a:ext cx="2952328" cy="672525"/>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en-US" sz="3500" dirty="0" err="1">
                <a:ln w="0">
                  <a:noFill/>
                </a:ln>
                <a:solidFill>
                  <a:schemeClr val="tx1"/>
                </a:solidFill>
                <a:latin typeface="Times New Roman" panose="02020603050405020304" pitchFamily="18" charset="0"/>
                <a:cs typeface="Times New Roman" panose="02020603050405020304" pitchFamily="18" charset="0"/>
              </a:rPr>
              <a:t>Đ</a:t>
            </a:r>
            <a:r>
              <a:rPr lang="x-none" sz="3500" dirty="0">
                <a:ln w="0">
                  <a:noFill/>
                </a:ln>
                <a:solidFill>
                  <a:schemeClr val="tx1"/>
                </a:solidFill>
                <a:latin typeface="Times New Roman" panose="02020603050405020304" pitchFamily="18" charset="0"/>
                <a:cs typeface="Times New Roman" panose="02020603050405020304" pitchFamily="18" charset="0"/>
              </a:rPr>
              <a:t>ầm Thị Nại</a:t>
            </a:r>
          </a:p>
        </p:txBody>
      </p:sp>
      <p:sp>
        <p:nvSpPr>
          <p:cNvPr id="9" name="Rounded Rectangle 8">
            <a:extLst>
              <a:ext uri="{FF2B5EF4-FFF2-40B4-BE49-F238E27FC236}">
                <a16:creationId xmlns:a16="http://schemas.microsoft.com/office/drawing/2014/main" xmlns="" id="{A82AFC22-5C67-3A4F-BB03-36C927B7F5D8}"/>
              </a:ext>
            </a:extLst>
          </p:cNvPr>
          <p:cNvSpPr/>
          <p:nvPr/>
        </p:nvSpPr>
        <p:spPr>
          <a:xfrm>
            <a:off x="3759830" y="3723878"/>
            <a:ext cx="2952328" cy="672525"/>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en-US" sz="3500" dirty="0">
                <a:ln w="0">
                  <a:noFill/>
                </a:ln>
                <a:solidFill>
                  <a:schemeClr val="tx1"/>
                </a:solidFill>
                <a:latin typeface="Times New Roman" panose="02020603050405020304" pitchFamily="18" charset="0"/>
                <a:cs typeface="Times New Roman" panose="02020603050405020304" pitchFamily="18" charset="0"/>
              </a:rPr>
              <a:t>H</a:t>
            </a:r>
            <a:r>
              <a:rPr lang="x-none" sz="3500" dirty="0">
                <a:ln w="0">
                  <a:noFill/>
                </a:ln>
                <a:solidFill>
                  <a:schemeClr val="tx1"/>
                </a:solidFill>
                <a:latin typeface="Times New Roman" panose="02020603050405020304" pitchFamily="18" charset="0"/>
                <a:cs typeface="Times New Roman" panose="02020603050405020304" pitchFamily="18" charset="0"/>
              </a:rPr>
              <a:t>òn Vọng Phu</a:t>
            </a:r>
          </a:p>
        </p:txBody>
      </p:sp>
    </p:spTree>
    <p:extLst>
      <p:ext uri="{BB962C8B-B14F-4D97-AF65-F5344CB8AC3E}">
        <p14:creationId xmlns:p14="http://schemas.microsoft.com/office/powerpoint/2010/main" val="2954015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圆角矩形 21"/>
          <p:cNvSpPr/>
          <p:nvPr/>
        </p:nvSpPr>
        <p:spPr>
          <a:xfrm>
            <a:off x="6516216" y="699542"/>
            <a:ext cx="728796" cy="626640"/>
          </a:xfrm>
          <a:prstGeom prst="roundRect">
            <a:avLst/>
          </a:prstGeom>
          <a:solidFill>
            <a:srgbClr val="F86251">
              <a:alpha val="5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4500" dirty="0">
                <a:latin typeface="+mj-lt"/>
                <a:ea typeface="Arial Unicode MS" panose="020B0604020202020204" pitchFamily="34" charset="-122"/>
                <a:cs typeface="Arial Unicode MS" panose="020B0604020202020204" pitchFamily="34" charset="-122"/>
              </a:rPr>
              <a:t>II</a:t>
            </a:r>
            <a:endParaRPr lang="zh-CN" altLang="en-US" sz="4500" dirty="0">
              <a:latin typeface="+mj-lt"/>
              <a:ea typeface="Arial Unicode MS" panose="020B0604020202020204" pitchFamily="34" charset="-122"/>
              <a:cs typeface="Arial Unicode MS" panose="020B0604020202020204" pitchFamily="34" charset="-122"/>
            </a:endParaRPr>
          </a:p>
        </p:txBody>
      </p:sp>
      <p:sp>
        <p:nvSpPr>
          <p:cNvPr id="2" name="TextBox 1">
            <a:extLst>
              <a:ext uri="{FF2B5EF4-FFF2-40B4-BE49-F238E27FC236}">
                <a16:creationId xmlns:a16="http://schemas.microsoft.com/office/drawing/2014/main" xmlns="" id="{57CF75F4-07F8-C947-AE4F-4D191EF5BF62}"/>
              </a:ext>
            </a:extLst>
          </p:cNvPr>
          <p:cNvSpPr txBox="1"/>
          <p:nvPr/>
        </p:nvSpPr>
        <p:spPr>
          <a:xfrm>
            <a:off x="4860032" y="1635646"/>
            <a:ext cx="4104456" cy="2169825"/>
          </a:xfrm>
          <a:prstGeom prst="rect">
            <a:avLst/>
          </a:prstGeom>
          <a:noFill/>
        </p:spPr>
        <p:txBody>
          <a:bodyPr wrap="square" rtlCol="0">
            <a:spAutoFit/>
          </a:bodyPr>
          <a:lstStyle/>
          <a:p>
            <a:pPr algn="ctr"/>
            <a:r>
              <a:rPr lang="x-none" sz="4500" b="1" dirty="0">
                <a:solidFill>
                  <a:srgbClr val="C00000"/>
                </a:solidFill>
                <a:latin typeface="Times New Roman" panose="02020603050405020304" pitchFamily="18" charset="0"/>
                <a:cs typeface="Times New Roman" panose="02020603050405020304" pitchFamily="18" charset="0"/>
              </a:rPr>
              <a:t>SUY NGẪM VÀ </a:t>
            </a:r>
          </a:p>
          <a:p>
            <a:pPr algn="ctr"/>
            <a:r>
              <a:rPr lang="x-none" sz="4500" b="1" dirty="0">
                <a:solidFill>
                  <a:srgbClr val="C00000"/>
                </a:solidFill>
                <a:latin typeface="Times New Roman" panose="02020603050405020304" pitchFamily="18" charset="0"/>
                <a:cs typeface="Times New Roman" panose="02020603050405020304" pitchFamily="18" charset="0"/>
              </a:rPr>
              <a:t>PHẢN HỒI</a:t>
            </a:r>
          </a:p>
        </p:txBody>
      </p:sp>
    </p:spTree>
    <p:extLst>
      <p:ext uri="{BB962C8B-B14F-4D97-AF65-F5344CB8AC3E}">
        <p14:creationId xmlns:p14="http://schemas.microsoft.com/office/powerpoint/2010/main" val="1315697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56" presetClass="path" presetSubtype="0" accel="50000" decel="50000" fill="hold" grpId="1" nodeType="withEffect">
                                  <p:stCondLst>
                                    <p:cond delay="0"/>
                                  </p:stCondLst>
                                  <p:childTnLst>
                                    <p:animMotion origin="layout" path="M -0.03733 0.04136 L -5.55556E-7 -3.58025E-6 " pathEditMode="relative" rAng="0" ptsTypes="AA">
                                      <p:cBhvr>
                                        <p:cTn id="9" dur="700" fill="hold"/>
                                        <p:tgtEl>
                                          <p:spTgt spid="22"/>
                                        </p:tgtEl>
                                        <p:attrNameLst>
                                          <p:attrName>ppt_x</p:attrName>
                                          <p:attrName>ppt_y</p:attrName>
                                        </p:attrNameLst>
                                      </p:cBhvr>
                                      <p:rCtr x="1858" y="-2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9">
            <a:extLst>
              <a:ext uri="{FF2B5EF4-FFF2-40B4-BE49-F238E27FC236}">
                <a16:creationId xmlns:a16="http://schemas.microsoft.com/office/drawing/2014/main" xmlns="" id="{7812E4B6-139A-CA4F-9B27-A7A19506F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1504" cy="5171515"/>
          </a:xfrm>
          <a:prstGeom prst="rect">
            <a:avLst/>
          </a:prstGeom>
        </p:spPr>
      </p:pic>
      <p:pic>
        <p:nvPicPr>
          <p:cNvPr id="4" name="Picture 3" descr="F:\未标题-1.png">
            <a:extLst>
              <a:ext uri="{FF2B5EF4-FFF2-40B4-BE49-F238E27FC236}">
                <a16:creationId xmlns:a16="http://schemas.microsoft.com/office/drawing/2014/main" xmlns="" id="{4051F5C9-66C6-7740-BC29-F9AAE356FD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p:blipFill>
        <p:spPr bwMode="auto">
          <a:xfrm>
            <a:off x="1068864" y="2027808"/>
            <a:ext cx="2327501" cy="3134122"/>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a:extLst>
              <a:ext uri="{FF2B5EF4-FFF2-40B4-BE49-F238E27FC236}">
                <a16:creationId xmlns:a16="http://schemas.microsoft.com/office/drawing/2014/main" xmlns="" id="{5AA2B1F5-514D-994D-AEC5-96042F1E31CA}"/>
              </a:ext>
            </a:extLst>
          </p:cNvPr>
          <p:cNvSpPr/>
          <p:nvPr/>
        </p:nvSpPr>
        <p:spPr>
          <a:xfrm rot="1967514">
            <a:off x="3211078" y="138086"/>
            <a:ext cx="3969792" cy="3853900"/>
          </a:xfrm>
          <a:prstGeom prst="cloudCallout">
            <a:avLst>
              <a:gd name="adj1" fmla="val -20599"/>
              <a:gd name="adj2" fmla="val 79138"/>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81D97B6E-7932-884B-999C-D08B1D24F088}"/>
              </a:ext>
            </a:extLst>
          </p:cNvPr>
          <p:cNvSpPr txBox="1"/>
          <p:nvPr/>
        </p:nvSpPr>
        <p:spPr>
          <a:xfrm rot="1182088">
            <a:off x="3841024" y="510766"/>
            <a:ext cx="2709901" cy="3108543"/>
          </a:xfrm>
          <a:prstGeom prst="rect">
            <a:avLst/>
          </a:prstGeom>
          <a:noFill/>
        </p:spPr>
        <p:txBody>
          <a:bodyPr wrap="square" rtlCol="0">
            <a:spAutoFit/>
          </a:bodyPr>
          <a:lstStyle/>
          <a:p>
            <a:pPr algn="ct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hãy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một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r>
              <a:rPr lang="en-US" sz="2800" i="1" dirty="0">
                <a:latin typeface="Times New Roman" pitchFamily="18" charset="0"/>
                <a:cs typeface="Times New Roman" pitchFamily="18" charset="0"/>
              </a:rPr>
              <a:t> con </a:t>
            </a:r>
            <a:r>
              <a:rPr lang="en-US" sz="2800" i="1" dirty="0" err="1">
                <a:latin typeface="Times New Roman" pitchFamily="18" charset="0"/>
                <a:cs typeface="Times New Roman" pitchFamily="18" charset="0"/>
              </a:rPr>
              <a:t>phố</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biết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phố</a:t>
            </a:r>
            <a:r>
              <a:rPr lang="en-US" sz="2800" i="1" dirty="0">
                <a:latin typeface="Times New Roman" pitchFamily="18" charset="0"/>
                <a:cs typeface="Times New Roman" pitchFamily="18" charset="0"/>
              </a:rPr>
              <a:t> hay </a:t>
            </a:r>
            <a:r>
              <a:rPr lang="en-US" sz="2800" i="1" dirty="0" err="1">
                <a:latin typeface="Times New Roman" pitchFamily="18" charset="0"/>
                <a:cs typeface="Times New Roman" pitchFamily="18" charset="0"/>
              </a:rPr>
              <a:t>được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đặt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a:t>
            </a:r>
          </a:p>
        </p:txBody>
      </p:sp>
    </p:spTree>
    <p:extLst>
      <p:ext uri="{BB962C8B-B14F-4D97-AF65-F5344CB8AC3E}">
        <p14:creationId xmlns:p14="http://schemas.microsoft.com/office/powerpoint/2010/main" val="3790086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A3E915D1-5A72-7848-A182-E505E81302A7}"/>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1. BÀI CA DAO 1</a:t>
            </a:r>
          </a:p>
        </p:txBody>
      </p:sp>
      <p:pic>
        <p:nvPicPr>
          <p:cNvPr id="6" name="Picture 5" descr="TONKIN - UNE RUE A HANOÏ - Phố Hàng Buồm by manhhai">
            <a:extLst>
              <a:ext uri="{FF2B5EF4-FFF2-40B4-BE49-F238E27FC236}">
                <a16:creationId xmlns:a16="http://schemas.microsoft.com/office/drawing/2014/main" xmlns="" id="{1F541F46-0B0E-1147-85C8-8B6394EE0B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6525">
            <a:off x="6228058" y="1619012"/>
            <a:ext cx="2720150" cy="2525209"/>
          </a:xfrm>
          <a:prstGeom prst="rect">
            <a:avLst/>
          </a:prstGeom>
          <a:noFill/>
          <a:ln>
            <a:noFill/>
          </a:ln>
        </p:spPr>
      </p:pic>
      <p:sp>
        <p:nvSpPr>
          <p:cNvPr id="5" name="TextBox 4">
            <a:extLst>
              <a:ext uri="{FF2B5EF4-FFF2-40B4-BE49-F238E27FC236}">
                <a16:creationId xmlns:a16="http://schemas.microsoft.com/office/drawing/2014/main" xmlns="" id="{DEA39776-E020-5841-B921-35972449916D}"/>
              </a:ext>
            </a:extLst>
          </p:cNvPr>
          <p:cNvSpPr txBox="1"/>
          <p:nvPr/>
        </p:nvSpPr>
        <p:spPr>
          <a:xfrm>
            <a:off x="107504" y="627534"/>
            <a:ext cx="6408712" cy="3970318"/>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 Bức tranh phố phường Thăng Long</a:t>
            </a:r>
          </a:p>
          <a:p>
            <a:r>
              <a:rPr lang="x-none" sz="2800" dirty="0">
                <a:latin typeface="Times New Roman" panose="02020603050405020304" pitchFamily="18" charset="0"/>
                <a:cs typeface="Times New Roman" panose="02020603050405020304" pitchFamily="18" charset="0"/>
              </a:rPr>
              <a:t>+ Tên phố: Hàng Bồ, Hàng Bạc, Hàng Gai,…</a:t>
            </a:r>
          </a:p>
          <a:p>
            <a:r>
              <a:rPr lang="x-none" sz="2800" dirty="0">
                <a:latin typeface="Times New Roman" panose="02020603050405020304" pitchFamily="18" charset="0"/>
                <a:cs typeface="Times New Roman" panose="02020603050405020304" pitchFamily="18" charset="0"/>
              </a:rPr>
              <a:t>→ gắn liền với đặc trưng nghề nghiệp.</a:t>
            </a:r>
          </a:p>
          <a:p>
            <a:r>
              <a:rPr lang="x-none" sz="2800" dirty="0">
                <a:latin typeface="Times New Roman" panose="02020603050405020304" pitchFamily="18" charset="0"/>
                <a:cs typeface="Times New Roman" panose="02020603050405020304" pitchFamily="18" charset="0"/>
              </a:rPr>
              <a:t>+ Liệt kê</a:t>
            </a:r>
          </a:p>
          <a:p>
            <a:r>
              <a:rPr lang="x-none" sz="2800" dirty="0">
                <a:latin typeface="Times New Roman" panose="02020603050405020304" pitchFamily="18" charset="0"/>
                <a:cs typeface="Times New Roman" panose="02020603050405020304" pitchFamily="18" charset="0"/>
              </a:rPr>
              <a:t>+ So sánh: phố – mắc cửi, đường – bàn cờ.</a:t>
            </a:r>
          </a:p>
          <a:p>
            <a:r>
              <a:rPr lang="x-none" sz="2800" dirty="0">
                <a:latin typeface="Times New Roman" panose="02020603050405020304" pitchFamily="18" charset="0"/>
                <a:cs typeface="Times New Roman" panose="02020603050405020304" pitchFamily="18" charset="0"/>
              </a:rPr>
              <a:t>→ sự sầm uất, đông đúc, giàu có</a:t>
            </a:r>
          </a:p>
          <a:p>
            <a:r>
              <a:rPr lang="x-none" sz="2800" dirty="0">
                <a:latin typeface="Times New Roman" panose="02020603050405020304" pitchFamily="18" charset="0"/>
                <a:cs typeface="Times New Roman" panose="02020603050405020304" pitchFamily="18" charset="0"/>
              </a:rPr>
              <a:t>     Sự am hiểu về vùng đất Thăng Long</a:t>
            </a:r>
          </a:p>
          <a:p>
            <a:r>
              <a:rPr lang="x-none" sz="2800" dirty="0">
                <a:latin typeface="Times New Roman" panose="02020603050405020304" pitchFamily="18" charset="0"/>
                <a:cs typeface="Times New Roman" panose="02020603050405020304" pitchFamily="18" charset="0"/>
              </a:rPr>
              <a:t>     Niềm tự hào về mảnh đất “nhất kinh kì”</a:t>
            </a:r>
          </a:p>
        </p:txBody>
      </p:sp>
      <p:cxnSp>
        <p:nvCxnSpPr>
          <p:cNvPr id="8" name="Straight Arrow Connector 7">
            <a:extLst>
              <a:ext uri="{FF2B5EF4-FFF2-40B4-BE49-F238E27FC236}">
                <a16:creationId xmlns:a16="http://schemas.microsoft.com/office/drawing/2014/main" xmlns="" id="{1ACB23FD-42D5-7D40-84DF-744B31A57C5A}"/>
              </a:ext>
            </a:extLst>
          </p:cNvPr>
          <p:cNvCxnSpPr/>
          <p:nvPr/>
        </p:nvCxnSpPr>
        <p:spPr>
          <a:xfrm>
            <a:off x="179512" y="3435846"/>
            <a:ext cx="360040" cy="4320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xmlns="" id="{46740CAF-6EA4-C547-BDBF-FF74D746B5E1}"/>
              </a:ext>
            </a:extLst>
          </p:cNvPr>
          <p:cNvCxnSpPr>
            <a:cxnSpLocks/>
          </p:cNvCxnSpPr>
          <p:nvPr/>
        </p:nvCxnSpPr>
        <p:spPr>
          <a:xfrm>
            <a:off x="179512" y="3450600"/>
            <a:ext cx="432048" cy="8930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744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checkerboard(across)">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BEF9F0-1CC3-5C40-BB7B-EE1246A864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99" y="2717077"/>
            <a:ext cx="2720149" cy="2246989"/>
          </a:xfrm>
          <a:prstGeom prst="rect">
            <a:avLst/>
          </a:prstGeom>
          <a:noFill/>
        </p:spPr>
      </p:pic>
      <p:pic>
        <p:nvPicPr>
          <p:cNvPr id="5" name="Picture 4">
            <a:extLst>
              <a:ext uri="{FF2B5EF4-FFF2-40B4-BE49-F238E27FC236}">
                <a16:creationId xmlns:a16="http://schemas.microsoft.com/office/drawing/2014/main" xmlns="" id="{5EEBB59F-49C1-294E-A602-08DE751CD2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6609" y="158039"/>
            <a:ext cx="2957559" cy="2413711"/>
          </a:xfrm>
          <a:prstGeom prst="rect">
            <a:avLst/>
          </a:prstGeom>
          <a:noFill/>
          <a:ln>
            <a:noFill/>
          </a:ln>
        </p:spPr>
      </p:pic>
      <p:pic>
        <p:nvPicPr>
          <p:cNvPr id="6" name="Picture 5">
            <a:extLst>
              <a:ext uri="{FF2B5EF4-FFF2-40B4-BE49-F238E27FC236}">
                <a16:creationId xmlns:a16="http://schemas.microsoft.com/office/drawing/2014/main" xmlns="" id="{3CB4B0F8-C5D4-AF4B-8377-7F9EEEC1393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04173" y="158039"/>
            <a:ext cx="2720150" cy="2413711"/>
          </a:xfrm>
          <a:prstGeom prst="rect">
            <a:avLst/>
          </a:prstGeom>
          <a:noFill/>
          <a:ln>
            <a:noFill/>
          </a:ln>
        </p:spPr>
      </p:pic>
      <p:pic>
        <p:nvPicPr>
          <p:cNvPr id="7" name="Picture 6" descr="TONKIN - UNE RUE A HANOÏ - Phố Hàng Buồm by manhhai">
            <a:extLst>
              <a:ext uri="{FF2B5EF4-FFF2-40B4-BE49-F238E27FC236}">
                <a16:creationId xmlns:a16="http://schemas.microsoft.com/office/drawing/2014/main" xmlns="" id="{4F342AA8-4B72-E847-B24E-0BC8A19644C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4173" y="2709116"/>
            <a:ext cx="2720150" cy="2246989"/>
          </a:xfrm>
          <a:prstGeom prst="rect">
            <a:avLst/>
          </a:prstGeom>
          <a:noFill/>
          <a:ln>
            <a:noFill/>
          </a:ln>
        </p:spPr>
      </p:pic>
      <p:pic>
        <p:nvPicPr>
          <p:cNvPr id="8" name="Picture 7">
            <a:extLst>
              <a:ext uri="{FF2B5EF4-FFF2-40B4-BE49-F238E27FC236}">
                <a16:creationId xmlns:a16="http://schemas.microsoft.com/office/drawing/2014/main" xmlns="" id="{F85A0B4A-4ED7-FD46-9371-459AB5D624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26608" y="2717077"/>
            <a:ext cx="2957559" cy="2246989"/>
          </a:xfrm>
          <a:prstGeom prst="rect">
            <a:avLst/>
          </a:prstGeom>
          <a:noFill/>
          <a:ln>
            <a:noFill/>
          </a:ln>
        </p:spPr>
      </p:pic>
      <p:pic>
        <p:nvPicPr>
          <p:cNvPr id="9" name="Picture 8" descr="Hà Nội Xưa – Phố Hàng Than | 36hn">
            <a:extLst>
              <a:ext uri="{FF2B5EF4-FFF2-40B4-BE49-F238E27FC236}">
                <a16:creationId xmlns:a16="http://schemas.microsoft.com/office/drawing/2014/main" xmlns="" id="{7886DBB4-7631-1F46-AD7D-6A7E6DD1DCC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68721" y="158039"/>
            <a:ext cx="2708627" cy="2413711"/>
          </a:xfrm>
          <a:prstGeom prst="rect">
            <a:avLst/>
          </a:prstGeom>
          <a:noFill/>
          <a:ln>
            <a:noFill/>
          </a:ln>
        </p:spPr>
      </p:pic>
    </p:spTree>
    <p:extLst>
      <p:ext uri="{BB962C8B-B14F-4D97-AF65-F5344CB8AC3E}">
        <p14:creationId xmlns:p14="http://schemas.microsoft.com/office/powerpoint/2010/main" val="3522454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Logo&#10;&#10;Description automatically generated">
            <a:extLst>
              <a:ext uri="{FF2B5EF4-FFF2-40B4-BE49-F238E27FC236}">
                <a16:creationId xmlns:a16="http://schemas.microsoft.com/office/drawing/2014/main" xmlns="" id="{BA656B04-B259-374A-93B3-95DC48F4B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95486"/>
            <a:ext cx="3991372" cy="3991372"/>
          </a:xfrm>
          <a:prstGeom prst="rect">
            <a:avLst/>
          </a:prstGeom>
        </p:spPr>
      </p:pic>
      <p:sp>
        <p:nvSpPr>
          <p:cNvPr id="20" name="TextBox 19">
            <a:extLst>
              <a:ext uri="{FF2B5EF4-FFF2-40B4-BE49-F238E27FC236}">
                <a16:creationId xmlns:a16="http://schemas.microsoft.com/office/drawing/2014/main" xmlns="" id="{BFE8BC72-0A24-0C4B-B275-5E7001943593}"/>
              </a:ext>
            </a:extLst>
          </p:cNvPr>
          <p:cNvSpPr txBox="1"/>
          <p:nvPr/>
        </p:nvSpPr>
        <p:spPr>
          <a:xfrm>
            <a:off x="251520" y="1779662"/>
            <a:ext cx="2808312" cy="1323439"/>
          </a:xfrm>
          <a:prstGeom prst="rect">
            <a:avLst/>
          </a:prstGeom>
          <a:noFill/>
        </p:spPr>
        <p:txBody>
          <a:bodyPr wrap="square" rtlCol="0">
            <a:spAutoFit/>
          </a:bodyPr>
          <a:lstStyle/>
          <a:p>
            <a:pPr algn="ctr"/>
            <a:r>
              <a:rPr lang="x-none" sz="8000" dirty="0">
                <a:solidFill>
                  <a:schemeClr val="accent2">
                    <a:lumMod val="75000"/>
                  </a:schemeClr>
                </a:solidFill>
                <a:latin typeface="Times New Roman" panose="02020603050405020304" pitchFamily="18" charset="0"/>
                <a:cs typeface="Times New Roman" panose="02020603050405020304" pitchFamily="18" charset="0"/>
              </a:rPr>
              <a:t>CHỮ</a:t>
            </a:r>
          </a:p>
        </p:txBody>
      </p:sp>
      <p:sp>
        <p:nvSpPr>
          <p:cNvPr id="96" name="TextBox 95">
            <a:extLst>
              <a:ext uri="{FF2B5EF4-FFF2-40B4-BE49-F238E27FC236}">
                <a16:creationId xmlns:a16="http://schemas.microsoft.com/office/drawing/2014/main" xmlns="" id="{602965F0-1AFA-8A47-BA9C-FF50588B192E}"/>
              </a:ext>
            </a:extLst>
          </p:cNvPr>
          <p:cNvSpPr txBox="1"/>
          <p:nvPr/>
        </p:nvSpPr>
        <p:spPr>
          <a:xfrm>
            <a:off x="5039049" y="1779662"/>
            <a:ext cx="4250478" cy="1323439"/>
          </a:xfrm>
          <a:prstGeom prst="rect">
            <a:avLst/>
          </a:prstGeom>
          <a:noFill/>
        </p:spPr>
        <p:txBody>
          <a:bodyPr wrap="square" rtlCol="0">
            <a:spAutoFit/>
          </a:bodyPr>
          <a:lstStyle/>
          <a:p>
            <a:r>
              <a:rPr lang="x-none" sz="8000" dirty="0">
                <a:solidFill>
                  <a:schemeClr val="accent6">
                    <a:lumMod val="75000"/>
                  </a:schemeClr>
                </a:solidFill>
                <a:latin typeface="Times New Roman" panose="02020603050405020304" pitchFamily="18" charset="0"/>
                <a:cs typeface="Times New Roman" panose="02020603050405020304" pitchFamily="18" charset="0"/>
              </a:rPr>
              <a:t>BÍ</a:t>
            </a:r>
            <a:r>
              <a:rPr lang="x-none" sz="8000" dirty="0">
                <a:latin typeface="Times New Roman" panose="02020603050405020304" pitchFamily="18" charset="0"/>
                <a:cs typeface="Times New Roman" panose="02020603050405020304" pitchFamily="18" charset="0"/>
              </a:rPr>
              <a:t> </a:t>
            </a:r>
            <a:r>
              <a:rPr lang="x-none" sz="8000" dirty="0">
                <a:solidFill>
                  <a:srgbClr val="00B050"/>
                </a:solidFill>
                <a:latin typeface="Times New Roman" panose="02020603050405020304" pitchFamily="18" charset="0"/>
                <a:cs typeface="Times New Roman" panose="02020603050405020304" pitchFamily="18" charset="0"/>
              </a:rPr>
              <a:t>MẬT</a:t>
            </a:r>
          </a:p>
        </p:txBody>
      </p:sp>
    </p:spTree>
    <p:extLst>
      <p:ext uri="{BB962C8B-B14F-4D97-AF65-F5344CB8AC3E}">
        <p14:creationId xmlns:p14="http://schemas.microsoft.com/office/powerpoint/2010/main" val="2473821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childTnLst>
                                    <p:animRot by="120000">
                                      <p:cBhvr>
                                        <p:cTn id="6" dur="50" fill="hold">
                                          <p:stCondLst>
                                            <p:cond delay="0"/>
                                          </p:stCondLst>
                                        </p:cTn>
                                        <p:tgtEl>
                                          <p:spTgt spid="19"/>
                                        </p:tgtEl>
                                        <p:attrNameLst>
                                          <p:attrName>r</p:attrName>
                                        </p:attrNameLst>
                                      </p:cBhvr>
                                    </p:animRot>
                                    <p:animRot by="-240000">
                                      <p:cBhvr>
                                        <p:cTn id="7" dur="100" fill="hold">
                                          <p:stCondLst>
                                            <p:cond delay="100"/>
                                          </p:stCondLst>
                                        </p:cTn>
                                        <p:tgtEl>
                                          <p:spTgt spid="19"/>
                                        </p:tgtEl>
                                        <p:attrNameLst>
                                          <p:attrName>r</p:attrName>
                                        </p:attrNameLst>
                                      </p:cBhvr>
                                    </p:animRot>
                                    <p:animRot by="240000">
                                      <p:cBhvr>
                                        <p:cTn id="8" dur="100" fill="hold">
                                          <p:stCondLst>
                                            <p:cond delay="200"/>
                                          </p:stCondLst>
                                        </p:cTn>
                                        <p:tgtEl>
                                          <p:spTgt spid="19"/>
                                        </p:tgtEl>
                                        <p:attrNameLst>
                                          <p:attrName>r</p:attrName>
                                        </p:attrNameLst>
                                      </p:cBhvr>
                                    </p:animRot>
                                    <p:animRot by="-240000">
                                      <p:cBhvr>
                                        <p:cTn id="9" dur="100" fill="hold">
                                          <p:stCondLst>
                                            <p:cond delay="300"/>
                                          </p:stCondLst>
                                        </p:cTn>
                                        <p:tgtEl>
                                          <p:spTgt spid="19"/>
                                        </p:tgtEl>
                                        <p:attrNameLst>
                                          <p:attrName>r</p:attrName>
                                        </p:attrNameLst>
                                      </p:cBhvr>
                                    </p:animRot>
                                    <p:animRot by="120000">
                                      <p:cBhvr>
                                        <p:cTn id="10" dur="100" fill="hold">
                                          <p:stCondLst>
                                            <p:cond delay="4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 3-CL (2).wav"/>
                                        </p:tgtEl>
                                      </p:cMediaNode>
                                    </p:audio>
                                    <p:set>
                                      <p:cBhvr override="childStyle">
                                        <p:cTn dur="1" fill="hold" display="0" masterRel="nextClick" afterEffect="1"/>
                                        <p:tgtEl>
                                          <p:spTgt spid="19"/>
                                        </p:tgtEl>
                                        <p:attrNameLst>
                                          <p:attrName>style.visibility</p:attrName>
                                        </p:attrNameLst>
                                      </p:cBhvr>
                                      <p:to>
                                        <p:strVal val="hidden"/>
                                      </p:to>
                                    </p:set>
                                  </p:subTnLst>
                                </p:cTn>
                              </p:par>
                              <p:par>
                                <p:cTn id="11" presetID="32" presetClass="emph" presetSubtype="0" repeatCount="indefinite" fill="hold" grpId="0"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Chimes 3-CL (2).wav"/>
                                        </p:tgtEl>
                                      </p:cMediaNode>
                                    </p:audio>
                                    <p:set>
                                      <p:cBhvr override="childStyle">
                                        <p:cTn dur="1" fill="hold" display="0" masterRel="nextClick" afterEffect="1"/>
                                        <p:tgtEl>
                                          <p:spTgt spid="20"/>
                                        </p:tgtEl>
                                        <p:attrNameLst>
                                          <p:attrName>style.visibility</p:attrName>
                                        </p:attrNameLst>
                                      </p:cBhvr>
                                      <p:to>
                                        <p:strVal val="hidden"/>
                                      </p:to>
                                    </p:set>
                                  </p:subTnLst>
                                </p:cTn>
                              </p:par>
                              <p:par>
                                <p:cTn id="17" presetID="32" presetClass="emph" presetSubtype="0" repeatCount="indefinite" fill="hold" grpId="0" nodeType="withEffect">
                                  <p:stCondLst>
                                    <p:cond delay="0"/>
                                  </p:stCondLst>
                                  <p:childTnLst>
                                    <p:animRot by="120000">
                                      <p:cBhvr>
                                        <p:cTn id="18" dur="100" fill="hold">
                                          <p:stCondLst>
                                            <p:cond delay="0"/>
                                          </p:stCondLst>
                                        </p:cTn>
                                        <p:tgtEl>
                                          <p:spTgt spid="96"/>
                                        </p:tgtEl>
                                        <p:attrNameLst>
                                          <p:attrName>r</p:attrName>
                                        </p:attrNameLst>
                                      </p:cBhvr>
                                    </p:animRot>
                                    <p:animRot by="-240000">
                                      <p:cBhvr>
                                        <p:cTn id="19" dur="200" fill="hold">
                                          <p:stCondLst>
                                            <p:cond delay="200"/>
                                          </p:stCondLst>
                                        </p:cTn>
                                        <p:tgtEl>
                                          <p:spTgt spid="96"/>
                                        </p:tgtEl>
                                        <p:attrNameLst>
                                          <p:attrName>r</p:attrName>
                                        </p:attrNameLst>
                                      </p:cBhvr>
                                    </p:animRot>
                                    <p:animRot by="240000">
                                      <p:cBhvr>
                                        <p:cTn id="20" dur="200" fill="hold">
                                          <p:stCondLst>
                                            <p:cond delay="400"/>
                                          </p:stCondLst>
                                        </p:cTn>
                                        <p:tgtEl>
                                          <p:spTgt spid="96"/>
                                        </p:tgtEl>
                                        <p:attrNameLst>
                                          <p:attrName>r</p:attrName>
                                        </p:attrNameLst>
                                      </p:cBhvr>
                                    </p:animRot>
                                    <p:animRot by="-240000">
                                      <p:cBhvr>
                                        <p:cTn id="21" dur="200" fill="hold">
                                          <p:stCondLst>
                                            <p:cond delay="600"/>
                                          </p:stCondLst>
                                        </p:cTn>
                                        <p:tgtEl>
                                          <p:spTgt spid="96"/>
                                        </p:tgtEl>
                                        <p:attrNameLst>
                                          <p:attrName>r</p:attrName>
                                        </p:attrNameLst>
                                      </p:cBhvr>
                                    </p:animRot>
                                    <p:animRot by="120000">
                                      <p:cBhvr>
                                        <p:cTn id="22" dur="200" fill="hold">
                                          <p:stCondLst>
                                            <p:cond delay="800"/>
                                          </p:stCondLst>
                                        </p:cTn>
                                        <p:tgtEl>
                                          <p:spTgt spid="96"/>
                                        </p:tgtEl>
                                        <p:attrNameLst>
                                          <p:attrName>r</p:attrName>
                                        </p:attrNameLst>
                                      </p:cBhvr>
                                    </p:animRot>
                                  </p:childTnLst>
                                  <p:subTnLst>
                                    <p:set>
                                      <p:cBhvr override="childStyle">
                                        <p:cTn dur="1" fill="hold" display="0" masterRel="nextClick" afterEffect="1"/>
                                        <p:tgtEl>
                                          <p:spTgt spid="96"/>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himes 3-CL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BB23A38-8F45-C146-9EC2-002BDB81A503}"/>
              </a:ext>
            </a:extLst>
          </p:cNvPr>
          <p:cNvSpPr txBox="1"/>
          <p:nvPr/>
        </p:nvSpPr>
        <p:spPr>
          <a:xfrm>
            <a:off x="107504" y="627534"/>
            <a:ext cx="4464496" cy="353943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 Tình cảm của “người về”:</a:t>
            </a:r>
          </a:p>
          <a:p>
            <a:r>
              <a:rPr lang="x-none"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nuối</a:t>
            </a:r>
            <a:endParaRPr lang="x-none"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endParaRPr lang="x-none"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Thăng</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a:t>
            </a:r>
            <a:r>
              <a:rPr lang="x-none" sz="2800" dirty="0">
                <a:latin typeface="Times New Roman" panose="02020603050405020304" pitchFamily="18" charset="0"/>
                <a:cs typeface="Times New Roman" panose="02020603050405020304" pitchFamily="18" charset="0"/>
              </a:rPr>
              <a:t> </a:t>
            </a:r>
          </a:p>
        </p:txBody>
      </p:sp>
      <p:sp>
        <p:nvSpPr>
          <p:cNvPr id="5" name="Rounded Rectangle 4">
            <a:extLst>
              <a:ext uri="{FF2B5EF4-FFF2-40B4-BE49-F238E27FC236}">
                <a16:creationId xmlns:a16="http://schemas.microsoft.com/office/drawing/2014/main" xmlns=""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1. BÀI CA DAO 1</a:t>
            </a:r>
          </a:p>
        </p:txBody>
      </p:sp>
      <p:pic>
        <p:nvPicPr>
          <p:cNvPr id="6" name="Picture 5">
            <a:extLst>
              <a:ext uri="{FF2B5EF4-FFF2-40B4-BE49-F238E27FC236}">
                <a16:creationId xmlns:a16="http://schemas.microsoft.com/office/drawing/2014/main" xmlns="" id="{3210132E-5369-364F-9A3A-6FFB5F4476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53816">
            <a:off x="4613967" y="801214"/>
            <a:ext cx="2720149" cy="224698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xmlns="" id="{952B6459-B860-5746-A733-76CCF4469F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978360">
            <a:off x="5678963" y="2526510"/>
            <a:ext cx="2957559" cy="22469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852434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13889-7A3F-394A-87FD-29F00CC624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282"/>
            <a:ext cx="4248472" cy="5169210"/>
          </a:xfrm>
          <a:prstGeom prst="rect">
            <a:avLst/>
          </a:prstGeom>
          <a:noFill/>
          <a:ln>
            <a:noFill/>
          </a:ln>
        </p:spPr>
      </p:pic>
      <p:pic>
        <p:nvPicPr>
          <p:cNvPr id="5" name="Picture 4" descr="A picture containing text, toy, doll&#10;&#10;Description automatically generated">
            <a:extLst>
              <a:ext uri="{FF2B5EF4-FFF2-40B4-BE49-F238E27FC236}">
                <a16:creationId xmlns:a16="http://schemas.microsoft.com/office/drawing/2014/main" xmlns="" id="{17002EF2-B56E-CF41-8277-1E0106A25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31582" y="1347614"/>
            <a:ext cx="3044874" cy="3219822"/>
          </a:xfrm>
          <a:prstGeom prst="rect">
            <a:avLst/>
          </a:prstGeom>
        </p:spPr>
      </p:pic>
    </p:spTree>
    <p:extLst>
      <p:ext uri="{BB962C8B-B14F-4D97-AF65-F5344CB8AC3E}">
        <p14:creationId xmlns:p14="http://schemas.microsoft.com/office/powerpoint/2010/main" val="113198158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2. BÀI CA DAO 2</a:t>
            </a:r>
          </a:p>
        </p:txBody>
      </p:sp>
      <p:pic>
        <p:nvPicPr>
          <p:cNvPr id="3" name="Picture 2" descr="A picture containing toy, accessory, vector graphics&#10;&#10;Description automatically generated">
            <a:extLst>
              <a:ext uri="{FF2B5EF4-FFF2-40B4-BE49-F238E27FC236}">
                <a16:creationId xmlns:a16="http://schemas.microsoft.com/office/drawing/2014/main" xmlns="" id="{A6C3ED8F-38D8-A444-8443-21B0E3B8A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72199" y="915567"/>
            <a:ext cx="3551666" cy="3995624"/>
          </a:xfrm>
          <a:prstGeom prst="rect">
            <a:avLst/>
          </a:prstGeom>
        </p:spPr>
      </p:pic>
      <p:pic>
        <p:nvPicPr>
          <p:cNvPr id="9" name="Picture 8" descr="A picture containing toy, doll&#10;&#10;Description automatically generated">
            <a:extLst>
              <a:ext uri="{FF2B5EF4-FFF2-40B4-BE49-F238E27FC236}">
                <a16:creationId xmlns:a16="http://schemas.microsoft.com/office/drawing/2014/main" xmlns="" id="{0B00DE4F-A960-5949-9CF6-6B73171A5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47" y="1138355"/>
            <a:ext cx="3786680" cy="3786680"/>
          </a:xfrm>
          <a:prstGeom prst="rect">
            <a:avLst/>
          </a:prstGeom>
        </p:spPr>
      </p:pic>
      <p:sp>
        <p:nvSpPr>
          <p:cNvPr id="10" name="TextBox 9">
            <a:extLst>
              <a:ext uri="{FF2B5EF4-FFF2-40B4-BE49-F238E27FC236}">
                <a16:creationId xmlns:a16="http://schemas.microsoft.com/office/drawing/2014/main" xmlns="" id="{28193B60-568B-4E4B-B121-5FD408BDE909}"/>
              </a:ext>
            </a:extLst>
          </p:cNvPr>
          <p:cNvSpPr txBox="1"/>
          <p:nvPr/>
        </p:nvSpPr>
        <p:spPr>
          <a:xfrm>
            <a:off x="107504" y="627534"/>
            <a:ext cx="4752528"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Hình thức: đối đáp </a:t>
            </a:r>
            <a:endParaRPr lang="x-none" sz="2800" b="1" dirty="0">
              <a:latin typeface="Times New Roman" panose="02020603050405020304" pitchFamily="18" charset="0"/>
              <a:cs typeface="Times New Roman" panose="02020603050405020304" pitchFamily="18" charset="0"/>
            </a:endParaRPr>
          </a:p>
        </p:txBody>
      </p:sp>
      <p:sp>
        <p:nvSpPr>
          <p:cNvPr id="11" name="Cloud Callout 10">
            <a:extLst>
              <a:ext uri="{FF2B5EF4-FFF2-40B4-BE49-F238E27FC236}">
                <a16:creationId xmlns:a16="http://schemas.microsoft.com/office/drawing/2014/main" xmlns="" id="{9EB7FC2F-3FF6-4446-9082-BCB781F05F64}"/>
              </a:ext>
            </a:extLst>
          </p:cNvPr>
          <p:cNvSpPr/>
          <p:nvPr/>
        </p:nvSpPr>
        <p:spPr>
          <a:xfrm rot="439102">
            <a:off x="2264824" y="1236406"/>
            <a:ext cx="2421000" cy="2890017"/>
          </a:xfrm>
          <a:prstGeom prst="cloudCallout">
            <a:avLst>
              <a:gd name="adj1" fmla="val -49791"/>
              <a:gd name="adj2" fmla="val 71212"/>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CE1294FE-555E-EF45-8A15-DCBCF6818917}"/>
              </a:ext>
            </a:extLst>
          </p:cNvPr>
          <p:cNvSpPr txBox="1"/>
          <p:nvPr/>
        </p:nvSpPr>
        <p:spPr>
          <a:xfrm rot="402666">
            <a:off x="2537290" y="1840506"/>
            <a:ext cx="2105011" cy="1384995"/>
          </a:xfrm>
          <a:prstGeom prst="rect">
            <a:avLst/>
          </a:prstGeom>
          <a:noFill/>
        </p:spPr>
        <p:txBody>
          <a:bodyPr wrap="square" rtlCol="0">
            <a:spAutoFit/>
          </a:bodyPr>
          <a:lstStyle/>
          <a:p>
            <a:pPr algn="ctr"/>
            <a:r>
              <a:rPr lang="en-US" sz="2800" i="1" dirty="0" err="1">
                <a:latin typeface="Times New Roman" pitchFamily="18" charset="0"/>
                <a:cs typeface="Times New Roman" pitchFamily="18" charset="0"/>
              </a:rPr>
              <a:t>Sông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núi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cao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endParaRPr lang="en-US" sz="2800" i="1" dirty="0">
              <a:latin typeface="Times New Roman" pitchFamily="18" charset="0"/>
              <a:cs typeface="Times New Roman" pitchFamily="18" charset="0"/>
            </a:endParaRPr>
          </a:p>
        </p:txBody>
      </p:sp>
      <p:sp>
        <p:nvSpPr>
          <p:cNvPr id="13" name="Cloud Callout 12">
            <a:extLst>
              <a:ext uri="{FF2B5EF4-FFF2-40B4-BE49-F238E27FC236}">
                <a16:creationId xmlns:a16="http://schemas.microsoft.com/office/drawing/2014/main" xmlns="" id="{EE7063C8-6D37-DE49-87B0-47553FF916AA}"/>
              </a:ext>
            </a:extLst>
          </p:cNvPr>
          <p:cNvSpPr/>
          <p:nvPr/>
        </p:nvSpPr>
        <p:spPr>
          <a:xfrm rot="16872404">
            <a:off x="3915328" y="822559"/>
            <a:ext cx="3148497" cy="3598905"/>
          </a:xfrm>
          <a:prstGeom prst="cloudCallout">
            <a:avLst>
              <a:gd name="adj1" fmla="val -50202"/>
              <a:gd name="adj2" fmla="val 57905"/>
            </a:avLst>
          </a:prstGeom>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en-US">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791BA1C7-E73F-2841-B7B7-59BBED760765}"/>
              </a:ext>
            </a:extLst>
          </p:cNvPr>
          <p:cNvSpPr txBox="1"/>
          <p:nvPr/>
        </p:nvSpPr>
        <p:spPr>
          <a:xfrm rot="20481255">
            <a:off x="4198105" y="1371520"/>
            <a:ext cx="2105011" cy="2246769"/>
          </a:xfrm>
          <a:prstGeom prst="rect">
            <a:avLst/>
          </a:prstGeom>
          <a:noFill/>
        </p:spPr>
        <p:txBody>
          <a:bodyPr wrap="square" rtlCol="0">
            <a:spAutoFit/>
          </a:bodyPr>
          <a:lstStyle/>
          <a:p>
            <a:pPr algn="ctr"/>
            <a:r>
              <a:rPr lang="en-US" sz="2800" i="1" dirty="0" err="1">
                <a:latin typeface="Times New Roman" pitchFamily="18" charset="0"/>
                <a:cs typeface="Times New Roman" pitchFamily="18" charset="0"/>
              </a:rPr>
              <a:t>Sâu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Bạch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Đằng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cao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núi</a:t>
            </a:r>
            <a:r>
              <a:rPr lang="en-US" sz="2800" i="1" dirty="0">
                <a:latin typeface="Times New Roman" pitchFamily="18" charset="0"/>
                <a:cs typeface="Times New Roman" pitchFamily="18" charset="0"/>
              </a:rPr>
              <a:t> Lam </a:t>
            </a:r>
            <a:r>
              <a:rPr lang="en-US" sz="2800" i="1" dirty="0" err="1">
                <a:latin typeface="Times New Roman" pitchFamily="18" charset="0"/>
                <a:cs typeface="Times New Roman" pitchFamily="18" charset="0"/>
              </a:rPr>
              <a:t>Sơn</a:t>
            </a:r>
            <a:r>
              <a:rPr lang="en-US" sz="2800" i="1" dirty="0">
                <a:latin typeface="Times New Roman" pitchFamily="18" charset="0"/>
                <a:cs typeface="Times New Roman" pitchFamily="18" charset="0"/>
              </a:rPr>
              <a:t>…</a:t>
            </a:r>
          </a:p>
        </p:txBody>
      </p:sp>
      <p:sp>
        <p:nvSpPr>
          <p:cNvPr id="15" name="TextBox 14">
            <a:extLst>
              <a:ext uri="{FF2B5EF4-FFF2-40B4-BE49-F238E27FC236}">
                <a16:creationId xmlns:a16="http://schemas.microsoft.com/office/drawing/2014/main" xmlns="" id="{AD78D63D-98D4-CF47-AFBF-7696284B851D}"/>
              </a:ext>
            </a:extLst>
          </p:cNvPr>
          <p:cNvSpPr txBox="1"/>
          <p:nvPr/>
        </p:nvSpPr>
        <p:spPr>
          <a:xfrm>
            <a:off x="142812" y="1227418"/>
            <a:ext cx="5275752" cy="1815882"/>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Niềm tự hào về truyền thống đánh giặc giữ nước</a:t>
            </a:r>
          </a:p>
          <a:p>
            <a:r>
              <a:rPr lang="x-none" sz="2800" b="1" dirty="0">
                <a:latin typeface="Times New Roman" panose="02020603050405020304" pitchFamily="18" charset="0"/>
                <a:cs typeface="Times New Roman" panose="02020603050405020304" pitchFamily="18" charset="0"/>
              </a:rPr>
              <a:t>- Tình yêu đối với quê hương, đất nước</a:t>
            </a:r>
          </a:p>
        </p:txBody>
      </p:sp>
    </p:spTree>
    <p:extLst>
      <p:ext uri="{BB962C8B-B14F-4D97-AF65-F5344CB8AC3E}">
        <p14:creationId xmlns:p14="http://schemas.microsoft.com/office/powerpoint/2010/main" val="3309697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1" nodeType="clickEffect">
                                  <p:stCondLst>
                                    <p:cond delay="0"/>
                                  </p:stCondLst>
                                  <p:childTnLst>
                                    <p:animEffect transition="out" filter="randombar(horizontal)">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4" presetClass="exit" presetSubtype="10" fill="hold" grpId="1" nodeType="withEffect">
                                  <p:stCondLst>
                                    <p:cond delay="0"/>
                                  </p:stCondLst>
                                  <p:childTnLst>
                                    <p:animEffect transition="out" filter="randombar(horizontal)">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00313 0.00247 L 0.62101 -0.01914 " pathEditMode="relative" ptsTypes="AA">
                                      <p:cBhvr>
                                        <p:cTn id="41" dur="2000" fill="hold"/>
                                        <p:tgtEl>
                                          <p:spTgt spid="9"/>
                                        </p:tgtEl>
                                        <p:attrNameLst>
                                          <p:attrName>ppt_x</p:attrName>
                                          <p:attrName>ppt_y</p:attrName>
                                        </p:attrNameLst>
                                      </p:cBhvr>
                                    </p:animMotion>
                                  </p:childTnLst>
                                </p:cTn>
                              </p:par>
                              <p:par>
                                <p:cTn id="42" presetID="3" presetClass="exit" presetSubtype="10" fill="hold" grpId="1" nodeType="withEffect">
                                  <p:stCondLst>
                                    <p:cond delay="0"/>
                                  </p:stCondLst>
                                  <p:childTnLst>
                                    <p:animEffect transition="out" filter="blinds(horizont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3"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p:bldP spid="12" grpId="1"/>
      <p:bldP spid="13" grpId="0" animBg="1"/>
      <p:bldP spid="13" grpId="1" animBg="1"/>
      <p:bldP spid="14" grpId="0"/>
      <p:bldP spid="14" grpId="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3. BÀI CA DAO 3</a:t>
            </a:r>
          </a:p>
        </p:txBody>
      </p:sp>
      <p:sp>
        <p:nvSpPr>
          <p:cNvPr id="10" name="TextBox 9">
            <a:extLst>
              <a:ext uri="{FF2B5EF4-FFF2-40B4-BE49-F238E27FC236}">
                <a16:creationId xmlns:a16="http://schemas.microsoft.com/office/drawing/2014/main" xmlns="" id="{28193B60-568B-4E4B-B121-5FD408BDE909}"/>
              </a:ext>
            </a:extLst>
          </p:cNvPr>
          <p:cNvSpPr txBox="1"/>
          <p:nvPr/>
        </p:nvSpPr>
        <p:spPr>
          <a:xfrm>
            <a:off x="107504" y="627534"/>
            <a:ext cx="54006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Vẻ đẹp của vùng đất Bình Định</a:t>
            </a:r>
            <a:endParaRPr lang="x-none" sz="2800" b="1" dirty="0">
              <a:latin typeface="Times New Roman" panose="02020603050405020304" pitchFamily="18" charset="0"/>
              <a:cs typeface="Times New Roman" panose="02020603050405020304" pitchFamily="18" charset="0"/>
            </a:endParaRPr>
          </a:p>
        </p:txBody>
      </p:sp>
      <p:pic>
        <p:nvPicPr>
          <p:cNvPr id="12290" name="Picture 2" descr="Hòn Vọng Phu Bình Định phẩm hạnh của người phụ nữ Việt Nam">
            <a:extLst>
              <a:ext uri="{FF2B5EF4-FFF2-40B4-BE49-F238E27FC236}">
                <a16:creationId xmlns:a16="http://schemas.microsoft.com/office/drawing/2014/main" xmlns="" id="{EE715133-5704-4343-A713-24D7F304C8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889144"/>
            <a:ext cx="3008932" cy="4011909"/>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22F7A55C-8787-AC44-AE7D-D5DDA44D7447}"/>
              </a:ext>
            </a:extLst>
          </p:cNvPr>
          <p:cNvSpPr txBox="1"/>
          <p:nvPr/>
        </p:nvSpPr>
        <p:spPr>
          <a:xfrm>
            <a:off x="107504" y="1211431"/>
            <a:ext cx="54006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Núi Vọng Phu: ca ngợi lòng thuỷ chung, son sắt của người phụ nữ.</a:t>
            </a:r>
            <a:endParaRPr lang="x-none"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A7089F23-0231-7643-A139-A35C23B20CE6}"/>
              </a:ext>
            </a:extLst>
          </p:cNvPr>
          <p:cNvSpPr txBox="1"/>
          <p:nvPr/>
        </p:nvSpPr>
        <p:spPr>
          <a:xfrm>
            <a:off x="103852" y="2226215"/>
            <a:ext cx="54006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đầm Thị Nại: gợi nhắc chiến công lừng lẫy của nghĩa quân Tây Sơn.</a:t>
            </a:r>
            <a:endParaRPr lang="x-none" sz="2800" dirty="0">
              <a:latin typeface="Times New Roman" panose="02020603050405020304" pitchFamily="18" charset="0"/>
              <a:cs typeface="Times New Roman" panose="02020603050405020304" pitchFamily="18" charset="0"/>
            </a:endParaRPr>
          </a:p>
        </p:txBody>
      </p:sp>
      <p:pic>
        <p:nvPicPr>
          <p:cNvPr id="12292" name="Picture 4" descr="Đầm Thị Nại – Wikipedia tiếng Việt">
            <a:extLst>
              <a:ext uri="{FF2B5EF4-FFF2-40B4-BE49-F238E27FC236}">
                <a16:creationId xmlns:a16="http://schemas.microsoft.com/office/drawing/2014/main" xmlns="" id="{8D11F4C1-74AC-5440-8643-C2BC28CE97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858" y="699542"/>
            <a:ext cx="3260336" cy="216553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Du lịch đầm Thị Nại Quy Nhơn đẹp say đắm lòng người">
            <a:extLst>
              <a:ext uri="{FF2B5EF4-FFF2-40B4-BE49-F238E27FC236}">
                <a16:creationId xmlns:a16="http://schemas.microsoft.com/office/drawing/2014/main" xmlns="" id="{101333B9-B899-1241-8059-39FBF60A8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858" y="3012192"/>
            <a:ext cx="3238226" cy="19400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75C56770-F2DE-ED48-99A9-7491765FDD0A}"/>
              </a:ext>
            </a:extLst>
          </p:cNvPr>
          <p:cNvSpPr txBox="1"/>
          <p:nvPr/>
        </p:nvSpPr>
        <p:spPr>
          <a:xfrm>
            <a:off x="134886" y="3153222"/>
            <a:ext cx="54006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cù lao Xanh: cảnh sắc thiên nhiên tươi đẹp.</a:t>
            </a:r>
            <a:endParaRPr lang="x-none" sz="2800" dirty="0">
              <a:latin typeface="Times New Roman" panose="02020603050405020304" pitchFamily="18" charset="0"/>
              <a:cs typeface="Times New Roman" panose="02020603050405020304" pitchFamily="18" charset="0"/>
            </a:endParaRPr>
          </a:p>
        </p:txBody>
      </p:sp>
      <p:pic>
        <p:nvPicPr>
          <p:cNvPr id="12296" name="Picture 8" descr="TOUR GHÉP CÙ LAO XANH - Khởi hành hàng ngày dù chỉ 1 khách - Quy Nhơn Go  Travel">
            <a:extLst>
              <a:ext uri="{FF2B5EF4-FFF2-40B4-BE49-F238E27FC236}">
                <a16:creationId xmlns:a16="http://schemas.microsoft.com/office/drawing/2014/main" xmlns="" id="{C0B3B25B-31FF-1A46-AC8A-D16C7F34FD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5486" y="908553"/>
            <a:ext cx="3444044" cy="1963178"/>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Tour Cù Lao Xanh 1 ngày: Khám phá hòn ngọc xanh Quy Nhơn - Công ty du lịch  Quy Nhơn Tourist">
            <a:extLst>
              <a:ext uri="{FF2B5EF4-FFF2-40B4-BE49-F238E27FC236}">
                <a16:creationId xmlns:a16="http://schemas.microsoft.com/office/drawing/2014/main" xmlns="" id="{C38E31B8-2CB3-EA4E-91F4-46D3429200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2522" y="2729551"/>
            <a:ext cx="3111184" cy="23333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8426EEAA-5C86-B348-B6AB-6B8B96DDEE77}"/>
              </a:ext>
            </a:extLst>
          </p:cNvPr>
          <p:cNvSpPr txBox="1"/>
          <p:nvPr/>
        </p:nvSpPr>
        <p:spPr>
          <a:xfrm>
            <a:off x="168982" y="3998146"/>
            <a:ext cx="5400600" cy="954107"/>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 bí đỏ nấu canh nước dừa: món ăn dân dã đặt trưng riêng.</a:t>
            </a:r>
          </a:p>
        </p:txBody>
      </p:sp>
      <p:pic>
        <p:nvPicPr>
          <p:cNvPr id="12300" name="Picture 12" descr="Cách Làm Món Bí đỏ hầm dừa đơn giản của Mai Yến - Cookpad">
            <a:extLst>
              <a:ext uri="{FF2B5EF4-FFF2-40B4-BE49-F238E27FC236}">
                <a16:creationId xmlns:a16="http://schemas.microsoft.com/office/drawing/2014/main" xmlns="" id="{D51D5FEC-5CBF-F74D-95F4-90B8B0AB5B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6257" y="627534"/>
            <a:ext cx="3390276" cy="2401507"/>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Cách làm canh bí đỏ với nước cốt dừa béo ngậy cực mát">
            <a:extLst>
              <a:ext uri="{FF2B5EF4-FFF2-40B4-BE49-F238E27FC236}">
                <a16:creationId xmlns:a16="http://schemas.microsoft.com/office/drawing/2014/main" xmlns="" id="{EB448DC0-4452-1249-A834-37B59F1D0F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4779" y="2842161"/>
            <a:ext cx="2814785" cy="225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018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circle(in)">
                                      <p:cBhvr>
                                        <p:cTn id="12" dur="2000"/>
                                        <p:tgtEl>
                                          <p:spTgt spid="1229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12290"/>
                                        </p:tgtEl>
                                      </p:cBhvr>
                                    </p:animEffect>
                                    <p:set>
                                      <p:cBhvr>
                                        <p:cTn id="20" dur="1" fill="hold">
                                          <p:stCondLst>
                                            <p:cond delay="499"/>
                                          </p:stCondLst>
                                        </p:cTn>
                                        <p:tgtEl>
                                          <p:spTgt spid="1229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nodeType="withEffect">
                                  <p:stCondLst>
                                    <p:cond delay="0"/>
                                  </p:stCondLst>
                                  <p:childTnLst>
                                    <p:set>
                                      <p:cBhvr>
                                        <p:cTn id="27" dur="1" fill="hold">
                                          <p:stCondLst>
                                            <p:cond delay="0"/>
                                          </p:stCondLst>
                                        </p:cTn>
                                        <p:tgtEl>
                                          <p:spTgt spid="12292"/>
                                        </p:tgtEl>
                                        <p:attrNameLst>
                                          <p:attrName>style.visibility</p:attrName>
                                        </p:attrNameLst>
                                      </p:cBhvr>
                                      <p:to>
                                        <p:strVal val="visible"/>
                                      </p:to>
                                    </p:set>
                                    <p:animEffect transition="in" filter="blinds(horizontal)">
                                      <p:cBhvr>
                                        <p:cTn id="28" dur="500"/>
                                        <p:tgtEl>
                                          <p:spTgt spid="12292"/>
                                        </p:tgtEl>
                                      </p:cBhvr>
                                    </p:animEffect>
                                  </p:childTnLst>
                                </p:cTn>
                              </p:par>
                              <p:par>
                                <p:cTn id="29" presetID="3" presetClass="entr" presetSubtype="10" fill="hold" nodeType="withEffect">
                                  <p:stCondLst>
                                    <p:cond delay="0"/>
                                  </p:stCondLst>
                                  <p:childTnLst>
                                    <p:set>
                                      <p:cBhvr>
                                        <p:cTn id="30" dur="1" fill="hold">
                                          <p:stCondLst>
                                            <p:cond delay="0"/>
                                          </p:stCondLst>
                                        </p:cTn>
                                        <p:tgtEl>
                                          <p:spTgt spid="12294"/>
                                        </p:tgtEl>
                                        <p:attrNameLst>
                                          <p:attrName>style.visibility</p:attrName>
                                        </p:attrNameLst>
                                      </p:cBhvr>
                                      <p:to>
                                        <p:strVal val="visible"/>
                                      </p:to>
                                    </p:set>
                                    <p:animEffect transition="in" filter="blinds(horizontal)">
                                      <p:cBhvr>
                                        <p:cTn id="31" dur="500"/>
                                        <p:tgtEl>
                                          <p:spTgt spid="1229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2292"/>
                                        </p:tgtEl>
                                      </p:cBhvr>
                                    </p:animEffect>
                                    <p:set>
                                      <p:cBhvr>
                                        <p:cTn id="36" dur="1" fill="hold">
                                          <p:stCondLst>
                                            <p:cond delay="499"/>
                                          </p:stCondLst>
                                        </p:cTn>
                                        <p:tgtEl>
                                          <p:spTgt spid="12292"/>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12294"/>
                                        </p:tgtEl>
                                      </p:cBhvr>
                                    </p:animEffect>
                                    <p:set>
                                      <p:cBhvr>
                                        <p:cTn id="39" dur="1" fill="hold">
                                          <p:stCondLst>
                                            <p:cond delay="499"/>
                                          </p:stCondLst>
                                        </p:cTn>
                                        <p:tgtEl>
                                          <p:spTgt spid="1229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par>
                                <p:cTn id="45" presetID="5" presetClass="entr" presetSubtype="10" fill="hold" nodeType="withEffect">
                                  <p:stCondLst>
                                    <p:cond delay="0"/>
                                  </p:stCondLst>
                                  <p:childTnLst>
                                    <p:set>
                                      <p:cBhvr>
                                        <p:cTn id="46" dur="1" fill="hold">
                                          <p:stCondLst>
                                            <p:cond delay="0"/>
                                          </p:stCondLst>
                                        </p:cTn>
                                        <p:tgtEl>
                                          <p:spTgt spid="12298"/>
                                        </p:tgtEl>
                                        <p:attrNameLst>
                                          <p:attrName>style.visibility</p:attrName>
                                        </p:attrNameLst>
                                      </p:cBhvr>
                                      <p:to>
                                        <p:strVal val="visible"/>
                                      </p:to>
                                    </p:set>
                                    <p:animEffect transition="in" filter="checkerboard(across)">
                                      <p:cBhvr>
                                        <p:cTn id="47" dur="500"/>
                                        <p:tgtEl>
                                          <p:spTgt spid="12298"/>
                                        </p:tgtEl>
                                      </p:cBhvr>
                                    </p:animEffect>
                                  </p:childTnLst>
                                </p:cTn>
                              </p:par>
                              <p:par>
                                <p:cTn id="48" presetID="5" presetClass="entr" presetSubtype="10" fill="hold" nodeType="withEffect">
                                  <p:stCondLst>
                                    <p:cond delay="0"/>
                                  </p:stCondLst>
                                  <p:childTnLst>
                                    <p:set>
                                      <p:cBhvr>
                                        <p:cTn id="49" dur="1" fill="hold">
                                          <p:stCondLst>
                                            <p:cond delay="0"/>
                                          </p:stCondLst>
                                        </p:cTn>
                                        <p:tgtEl>
                                          <p:spTgt spid="12296"/>
                                        </p:tgtEl>
                                        <p:attrNameLst>
                                          <p:attrName>style.visibility</p:attrName>
                                        </p:attrNameLst>
                                      </p:cBhvr>
                                      <p:to>
                                        <p:strVal val="visible"/>
                                      </p:to>
                                    </p:set>
                                    <p:animEffect transition="in" filter="checkerboard(across)">
                                      <p:cBhvr>
                                        <p:cTn id="50" dur="500"/>
                                        <p:tgtEl>
                                          <p:spTgt spid="12296"/>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nodeType="clickEffect">
                                  <p:stCondLst>
                                    <p:cond delay="0"/>
                                  </p:stCondLst>
                                  <p:childTnLst>
                                    <p:animEffect transition="out" filter="checkerboard(across)">
                                      <p:cBhvr>
                                        <p:cTn id="54" dur="500"/>
                                        <p:tgtEl>
                                          <p:spTgt spid="12296"/>
                                        </p:tgtEl>
                                      </p:cBhvr>
                                    </p:animEffect>
                                    <p:set>
                                      <p:cBhvr>
                                        <p:cTn id="55" dur="1" fill="hold">
                                          <p:stCondLst>
                                            <p:cond delay="499"/>
                                          </p:stCondLst>
                                        </p:cTn>
                                        <p:tgtEl>
                                          <p:spTgt spid="12296"/>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12298"/>
                                        </p:tgtEl>
                                      </p:cBhvr>
                                    </p:animEffect>
                                    <p:set>
                                      <p:cBhvr>
                                        <p:cTn id="58" dur="1" fill="hold">
                                          <p:stCondLst>
                                            <p:cond delay="499"/>
                                          </p:stCondLst>
                                        </p:cTn>
                                        <p:tgtEl>
                                          <p:spTgt spid="1229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par>
                                <p:cTn id="64" presetID="3" presetClass="entr" presetSubtype="10" fill="hold" nodeType="withEffect">
                                  <p:stCondLst>
                                    <p:cond delay="0"/>
                                  </p:stCondLst>
                                  <p:childTnLst>
                                    <p:set>
                                      <p:cBhvr>
                                        <p:cTn id="65" dur="1" fill="hold">
                                          <p:stCondLst>
                                            <p:cond delay="0"/>
                                          </p:stCondLst>
                                        </p:cTn>
                                        <p:tgtEl>
                                          <p:spTgt spid="12302"/>
                                        </p:tgtEl>
                                        <p:attrNameLst>
                                          <p:attrName>style.visibility</p:attrName>
                                        </p:attrNameLst>
                                      </p:cBhvr>
                                      <p:to>
                                        <p:strVal val="visible"/>
                                      </p:to>
                                    </p:set>
                                    <p:animEffect transition="in" filter="blinds(horizontal)">
                                      <p:cBhvr>
                                        <p:cTn id="66" dur="500"/>
                                        <p:tgtEl>
                                          <p:spTgt spid="12302"/>
                                        </p:tgtEl>
                                      </p:cBhvr>
                                    </p:animEffect>
                                  </p:childTnLst>
                                </p:cTn>
                              </p:par>
                              <p:par>
                                <p:cTn id="67" presetID="3" presetClass="entr" presetSubtype="10" fill="hold" nodeType="withEffect">
                                  <p:stCondLst>
                                    <p:cond delay="0"/>
                                  </p:stCondLst>
                                  <p:childTnLst>
                                    <p:set>
                                      <p:cBhvr>
                                        <p:cTn id="68" dur="1" fill="hold">
                                          <p:stCondLst>
                                            <p:cond delay="0"/>
                                          </p:stCondLst>
                                        </p:cTn>
                                        <p:tgtEl>
                                          <p:spTgt spid="12300"/>
                                        </p:tgtEl>
                                        <p:attrNameLst>
                                          <p:attrName>style.visibility</p:attrName>
                                        </p:attrNameLst>
                                      </p:cBhvr>
                                      <p:to>
                                        <p:strVal val="visible"/>
                                      </p:to>
                                    </p:set>
                                    <p:animEffect transition="in" filter="blinds(horizontal)">
                                      <p:cBhvr>
                                        <p:cTn id="69"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3. BÀI CA DAO 3</a:t>
            </a:r>
          </a:p>
        </p:txBody>
      </p:sp>
      <p:sp>
        <p:nvSpPr>
          <p:cNvPr id="10" name="TextBox 9">
            <a:extLst>
              <a:ext uri="{FF2B5EF4-FFF2-40B4-BE49-F238E27FC236}">
                <a16:creationId xmlns:a16="http://schemas.microsoft.com/office/drawing/2014/main" xmlns="" id="{28193B60-568B-4E4B-B121-5FD408BDE909}"/>
              </a:ext>
            </a:extLst>
          </p:cNvPr>
          <p:cNvSpPr txBox="1"/>
          <p:nvPr/>
        </p:nvSpPr>
        <p:spPr>
          <a:xfrm>
            <a:off x="107504" y="627534"/>
            <a:ext cx="54006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Nghệ thuật:</a:t>
            </a:r>
            <a:r>
              <a:rPr lang="vi-VN" sz="2800" dirty="0">
                <a:latin typeface="Times New Roman" panose="02020603050405020304" pitchFamily="18" charset="0"/>
                <a:cs typeface="Times New Roman" panose="02020603050405020304" pitchFamily="18" charset="0"/>
              </a:rPr>
              <a:t> điệp từ “có”</a:t>
            </a:r>
            <a:endParaRPr lang="x-none"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22F7A55C-8787-AC44-AE7D-D5DDA44D7447}"/>
              </a:ext>
            </a:extLst>
          </p:cNvPr>
          <p:cNvSpPr txBox="1"/>
          <p:nvPr/>
        </p:nvSpPr>
        <p:spPr>
          <a:xfrm>
            <a:off x="107504" y="1211431"/>
            <a:ext cx="54006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Ý nghĩa:</a:t>
            </a:r>
            <a:endParaRPr lang="x-none" sz="28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A7089F23-0231-7643-A139-A35C23B20CE6}"/>
              </a:ext>
            </a:extLst>
          </p:cNvPr>
          <p:cNvSpPr txBox="1"/>
          <p:nvPr/>
        </p:nvSpPr>
        <p:spPr>
          <a:xfrm>
            <a:off x="107504" y="1780952"/>
            <a:ext cx="4464496"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Gợi ra cảnh trí thiên nhiên, non nước</a:t>
            </a:r>
            <a:endParaRPr lang="x-none"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75C56770-F2DE-ED48-99A9-7491765FDD0A}"/>
              </a:ext>
            </a:extLst>
          </p:cNvPr>
          <p:cNvSpPr txBox="1"/>
          <p:nvPr/>
        </p:nvSpPr>
        <p:spPr>
          <a:xfrm>
            <a:off x="138538" y="2707959"/>
            <a:ext cx="4257851"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Vẻ đẹp tâm hồn, cốt cách, truyền thống, văn hoá vùng đất Bình Định.</a:t>
            </a:r>
            <a:endParaRPr lang="x-none" sz="2800" dirty="0">
              <a:latin typeface="Times New Roman" panose="02020603050405020304" pitchFamily="18" charset="0"/>
              <a:cs typeface="Times New Roman" panose="02020603050405020304" pitchFamily="18" charset="0"/>
            </a:endParaRPr>
          </a:p>
        </p:txBody>
      </p:sp>
      <p:pic>
        <p:nvPicPr>
          <p:cNvPr id="14338" name="Picture 2" descr="Tỉnh Bình Định tiếp tục bứt phá hậu dịch Covid-19 – Trang Ngoại giao Kinh tế">
            <a:extLst>
              <a:ext uri="{FF2B5EF4-FFF2-40B4-BE49-F238E27FC236}">
                <a16:creationId xmlns:a16="http://schemas.microsoft.com/office/drawing/2014/main" xmlns="" id="{ADC24D59-4586-6B40-8FEE-12FC73740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612" y="979184"/>
            <a:ext cx="4239798" cy="353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3. BÀI CA DAO 3</a:t>
            </a:r>
          </a:p>
        </p:txBody>
      </p:sp>
      <p:sp>
        <p:nvSpPr>
          <p:cNvPr id="10" name="TextBox 9">
            <a:extLst>
              <a:ext uri="{FF2B5EF4-FFF2-40B4-BE49-F238E27FC236}">
                <a16:creationId xmlns:a16="http://schemas.microsoft.com/office/drawing/2014/main" xmlns="" id="{28193B60-568B-4E4B-B121-5FD408BDE909}"/>
              </a:ext>
            </a:extLst>
          </p:cNvPr>
          <p:cNvSpPr txBox="1"/>
          <p:nvPr/>
        </p:nvSpPr>
        <p:spPr>
          <a:xfrm>
            <a:off x="107504" y="627534"/>
            <a:ext cx="756084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Đặc điểm thể thơ lục bát qua bài ca dao: </a:t>
            </a:r>
            <a:endParaRPr lang="x-none" sz="2800" b="1"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xmlns="" id="{8D2D5786-A6B6-F047-8E10-EA59D9C3F1D1}"/>
              </a:ext>
            </a:extLst>
          </p:cNvPr>
          <p:cNvGraphicFramePr>
            <a:graphicFrameLocks noGrp="1"/>
          </p:cNvGraphicFramePr>
          <p:nvPr>
            <p:extLst>
              <p:ext uri="{D42A27DB-BD31-4B8C-83A1-F6EECF244321}">
                <p14:modId xmlns:p14="http://schemas.microsoft.com/office/powerpoint/2010/main" val="3293373886"/>
              </p:ext>
            </p:extLst>
          </p:nvPr>
        </p:nvGraphicFramePr>
        <p:xfrm>
          <a:off x="323528" y="1171722"/>
          <a:ext cx="8496944" cy="3848300"/>
        </p:xfrm>
        <a:graphic>
          <a:graphicData uri="http://schemas.openxmlformats.org/drawingml/2006/table">
            <a:tbl>
              <a:tblPr firstRow="1" bandRow="1">
                <a:tableStyleId>{F5AB1C69-6EDB-4FF4-983F-18BD219EF322}</a:tableStyleId>
              </a:tblPr>
              <a:tblGrid>
                <a:gridCol w="3240360">
                  <a:extLst>
                    <a:ext uri="{9D8B030D-6E8A-4147-A177-3AD203B41FA5}">
                      <a16:colId xmlns:a16="http://schemas.microsoft.com/office/drawing/2014/main" xmlns="" val="420954431"/>
                    </a:ext>
                  </a:extLst>
                </a:gridCol>
                <a:gridCol w="5256584">
                  <a:extLst>
                    <a:ext uri="{9D8B030D-6E8A-4147-A177-3AD203B41FA5}">
                      <a16:colId xmlns:a16="http://schemas.microsoft.com/office/drawing/2014/main" xmlns="" val="799050773"/>
                    </a:ext>
                  </a:extLst>
                </a:gridCol>
              </a:tblGrid>
              <a:tr h="689710">
                <a:tc>
                  <a:txBody>
                    <a:bodyPr/>
                    <a:lstStyle/>
                    <a:p>
                      <a:pPr algn="ctr"/>
                      <a:r>
                        <a:rPr lang="x-none" sz="2400" dirty="0">
                          <a:latin typeface="Times New Roman" panose="02020603050405020304" pitchFamily="18" charset="0"/>
                          <a:cs typeface="Times New Roman" panose="02020603050405020304" pitchFamily="18" charset="0"/>
                        </a:rPr>
                        <a:t>Đặc điểm thể loại thơ lục bát</a:t>
                      </a:r>
                    </a:p>
                  </a:txBody>
                  <a:tcPr/>
                </a:tc>
                <a:tc>
                  <a:txBody>
                    <a:bodyPr/>
                    <a:lstStyle/>
                    <a:p>
                      <a:pPr algn="ctr"/>
                      <a:r>
                        <a:rPr lang="x-none" sz="2400" dirty="0">
                          <a:latin typeface="Times New Roman" panose="02020603050405020304" pitchFamily="18" charset="0"/>
                          <a:cs typeface="Times New Roman" panose="02020603050405020304" pitchFamily="18" charset="0"/>
                        </a:rPr>
                        <a:t>Biểu hiện qua bài ca dao số 3</a:t>
                      </a:r>
                    </a:p>
                  </a:txBody>
                  <a:tcPr/>
                </a:tc>
                <a:extLst>
                  <a:ext uri="{0D108BD9-81ED-4DB2-BD59-A6C34878D82A}">
                    <a16:rowId xmlns:a16="http://schemas.microsoft.com/office/drawing/2014/main" xmlns="" val="2933211865"/>
                  </a:ext>
                </a:extLst>
              </a:tr>
              <a:tr h="689710">
                <a:tc>
                  <a:txBody>
                    <a:bodyPr/>
                    <a:lstStyle/>
                    <a:p>
                      <a:r>
                        <a:rPr lang="x-none" sz="2400" dirty="0">
                          <a:latin typeface="Times New Roman" panose="02020603050405020304" pitchFamily="18" charset="0"/>
                          <a:cs typeface="Times New Roman" panose="02020603050405020304" pitchFamily="18" charset="0"/>
                        </a:rPr>
                        <a:t>Số dòng thơ</a:t>
                      </a:r>
                    </a:p>
                  </a:txBody>
                  <a:tcPr/>
                </a:tc>
                <a:tc>
                  <a:txBody>
                    <a:bodyPr/>
                    <a:lstStyle/>
                    <a:p>
                      <a:r>
                        <a:rPr lang="x-none" sz="2400" dirty="0">
                          <a:latin typeface="Times New Roman" panose="02020603050405020304" pitchFamily="18" charset="0"/>
                          <a:cs typeface="Times New Roman" panose="02020603050405020304" pitchFamily="18" charset="0"/>
                        </a:rPr>
                        <a:t>4 dòng (2 dòng lục, 2 dòng bát)</a:t>
                      </a:r>
                    </a:p>
                  </a:txBody>
                  <a:tcPr/>
                </a:tc>
                <a:extLst>
                  <a:ext uri="{0D108BD9-81ED-4DB2-BD59-A6C34878D82A}">
                    <a16:rowId xmlns:a16="http://schemas.microsoft.com/office/drawing/2014/main" xmlns="" val="2364520096"/>
                  </a:ext>
                </a:extLst>
              </a:tr>
              <a:tr h="689710">
                <a:tc>
                  <a:txBody>
                    <a:bodyPr/>
                    <a:lstStyle/>
                    <a:p>
                      <a:r>
                        <a:rPr lang="x-none" sz="2400" dirty="0">
                          <a:latin typeface="Times New Roman" panose="02020603050405020304" pitchFamily="18" charset="0"/>
                          <a:cs typeface="Times New Roman" panose="02020603050405020304" pitchFamily="18" charset="0"/>
                        </a:rPr>
                        <a:t>Số tiếng trong từng dòng</a:t>
                      </a:r>
                    </a:p>
                  </a:txBody>
                  <a:tcPr/>
                </a:tc>
                <a:tc>
                  <a:txBody>
                    <a:bodyPr/>
                    <a:lstStyle/>
                    <a:p>
                      <a:r>
                        <a:rPr lang="x-none" sz="2400" dirty="0">
                          <a:latin typeface="Times New Roman" panose="02020603050405020304" pitchFamily="18" charset="0"/>
                          <a:cs typeface="Times New Roman" panose="02020603050405020304" pitchFamily="18" charset="0"/>
                        </a:rPr>
                        <a:t>Mỗi dòng lục có 6 tiếng, mỗi dòng bát có 8 tiếng</a:t>
                      </a:r>
                    </a:p>
                  </a:txBody>
                  <a:tcPr/>
                </a:tc>
                <a:extLst>
                  <a:ext uri="{0D108BD9-81ED-4DB2-BD59-A6C34878D82A}">
                    <a16:rowId xmlns:a16="http://schemas.microsoft.com/office/drawing/2014/main" xmlns="" val="1061531144"/>
                  </a:ext>
                </a:extLst>
              </a:tr>
              <a:tr h="689710">
                <a:tc>
                  <a:txBody>
                    <a:bodyPr/>
                    <a:lstStyle/>
                    <a:p>
                      <a:r>
                        <a:rPr lang="x-none" sz="2400" dirty="0">
                          <a:latin typeface="Times New Roman" panose="02020603050405020304" pitchFamily="18" charset="0"/>
                          <a:cs typeface="Times New Roman" panose="02020603050405020304" pitchFamily="18" charset="0"/>
                        </a:rPr>
                        <a:t>Vần trong các dòng thơ</a:t>
                      </a:r>
                    </a:p>
                  </a:txBody>
                  <a:tcPr/>
                </a:tc>
                <a:tc>
                  <a:txBody>
                    <a:bodyPr/>
                    <a:lstStyle/>
                    <a:p>
                      <a:r>
                        <a:rPr lang="x-none" sz="2400" dirty="0">
                          <a:latin typeface="Times New Roman" panose="02020603050405020304" pitchFamily="18" charset="0"/>
                          <a:cs typeface="Times New Roman" panose="02020603050405020304" pitchFamily="18" charset="0"/>
                        </a:rPr>
                        <a:t>Phu – cù, xanh – canh – canh </a:t>
                      </a:r>
                    </a:p>
                  </a:txBody>
                  <a:tcPr/>
                </a:tc>
                <a:extLst>
                  <a:ext uri="{0D108BD9-81ED-4DB2-BD59-A6C34878D82A}">
                    <a16:rowId xmlns:a16="http://schemas.microsoft.com/office/drawing/2014/main" xmlns="" val="426511867"/>
                  </a:ext>
                </a:extLst>
              </a:tr>
              <a:tr h="689710">
                <a:tc>
                  <a:txBody>
                    <a:bodyPr/>
                    <a:lstStyle/>
                    <a:p>
                      <a:r>
                        <a:rPr lang="x-none" sz="2400" dirty="0">
                          <a:latin typeface="Times New Roman" panose="02020603050405020304" pitchFamily="18" charset="0"/>
                          <a:cs typeface="Times New Roman" panose="02020603050405020304" pitchFamily="18" charset="0"/>
                        </a:rPr>
                        <a:t>Nhịp thơ của từng dòng</a:t>
                      </a:r>
                    </a:p>
                  </a:txBody>
                  <a:tcPr/>
                </a:tc>
                <a:tc>
                  <a:txBody>
                    <a:bodyPr/>
                    <a:lstStyle/>
                    <a:p>
                      <a:r>
                        <a:rPr lang="x-none" sz="2400" dirty="0">
                          <a:latin typeface="Times New Roman" panose="02020603050405020304" pitchFamily="18" charset="0"/>
                          <a:cs typeface="Times New Roman" panose="02020603050405020304" pitchFamily="18" charset="0"/>
                        </a:rPr>
                        <a:t>Dòng 1: 2/4, dòng 2: 4/4, dòng 3: 4/2, dòng 4: 4/4</a:t>
                      </a:r>
                    </a:p>
                  </a:txBody>
                  <a:tcPr/>
                </a:tc>
                <a:extLst>
                  <a:ext uri="{0D108BD9-81ED-4DB2-BD59-A6C34878D82A}">
                    <a16:rowId xmlns:a16="http://schemas.microsoft.com/office/drawing/2014/main" xmlns="" val="49925641"/>
                  </a:ext>
                </a:extLst>
              </a:tr>
            </a:tbl>
          </a:graphicData>
        </a:graphic>
      </p:graphicFrame>
    </p:spTree>
    <p:extLst>
      <p:ext uri="{BB962C8B-B14F-4D97-AF65-F5344CB8AC3E}">
        <p14:creationId xmlns:p14="http://schemas.microsoft.com/office/powerpoint/2010/main" val="1023976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4. BÀI CA DAO 4</a:t>
            </a:r>
          </a:p>
        </p:txBody>
      </p:sp>
      <p:sp>
        <p:nvSpPr>
          <p:cNvPr id="10" name="TextBox 9">
            <a:extLst>
              <a:ext uri="{FF2B5EF4-FFF2-40B4-BE49-F238E27FC236}">
                <a16:creationId xmlns:a16="http://schemas.microsoft.com/office/drawing/2014/main" xmlns="" id="{28193B60-568B-4E4B-B121-5FD408BDE909}"/>
              </a:ext>
            </a:extLst>
          </p:cNvPr>
          <p:cNvSpPr txBox="1"/>
          <p:nvPr/>
        </p:nvSpPr>
        <p:spPr>
          <a:xfrm>
            <a:off x="179512" y="627534"/>
            <a:ext cx="4896544" cy="4401205"/>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Hình ảnh:</a:t>
            </a:r>
            <a:r>
              <a:rPr lang="vi-VN" sz="2800" dirty="0">
                <a:latin typeface="Times New Roman" panose="02020603050405020304" pitchFamily="18" charset="0"/>
                <a:cs typeface="Times New Roman" panose="02020603050405020304" pitchFamily="18" charset="0"/>
              </a:rPr>
              <a:t> “Cá tôm sẵn bắt, lúa trời sẵn ăn”</a:t>
            </a:r>
          </a:p>
          <a:p>
            <a:r>
              <a:rPr lang="x-none"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a:t>
            </a:r>
            <a:r>
              <a:rPr lang="x-none" sz="2800" dirty="0">
                <a:latin typeface="Times New Roman" panose="02020603050405020304" pitchFamily="18" charset="0"/>
                <a:cs typeface="Times New Roman" panose="02020603050405020304" pitchFamily="18" charset="0"/>
              </a:rPr>
              <a:t>ự trù phú về sản vật mà thiên nhiên đã hào phóng ban tặng cho vùng Đồng Tháp Mười.</a:t>
            </a:r>
          </a:p>
          <a:p>
            <a:r>
              <a:rPr lang="x-none" sz="2800" b="1" dirty="0">
                <a:latin typeface="Times New Roman" panose="02020603050405020304" pitchFamily="18" charset="0"/>
                <a:cs typeface="Times New Roman" panose="02020603050405020304" pitchFamily="18" charset="0"/>
              </a:rPr>
              <a:t>- Nghệ thuật:</a:t>
            </a:r>
            <a:r>
              <a:rPr lang="x-none" sz="2800" dirty="0">
                <a:latin typeface="Times New Roman" panose="02020603050405020304" pitchFamily="18" charset="0"/>
                <a:cs typeface="Times New Roman" panose="02020603050405020304" pitchFamily="18" charset="0"/>
              </a:rPr>
              <a:t> điệp từ “sẵn” → nhiều, sẵn có. </a:t>
            </a:r>
          </a:p>
          <a:p>
            <a:r>
              <a:rPr lang="x-none" sz="2800" b="1" dirty="0">
                <a:solidFill>
                  <a:srgbClr val="FF0000"/>
                </a:solidFill>
                <a:latin typeface="Times New Roman" panose="02020603050405020304" pitchFamily="18" charset="0"/>
                <a:cs typeface="Times New Roman" panose="02020603050405020304" pitchFamily="18" charset="0"/>
              </a:rPr>
              <a:t>👉🏿 Niềm tự hào về sự giàu có, trù phú của thiên nhiên vùng sông nước.</a:t>
            </a:r>
          </a:p>
        </p:txBody>
      </p:sp>
      <p:sp>
        <p:nvSpPr>
          <p:cNvPr id="3" name="AutoShape 2" descr="Mênh mông Đồng Tháp Mười | Mytour.vn">
            <a:extLst>
              <a:ext uri="{FF2B5EF4-FFF2-40B4-BE49-F238E27FC236}">
                <a16:creationId xmlns:a16="http://schemas.microsoft.com/office/drawing/2014/main" xmlns="" id="{48684C2F-2A47-2B4B-8094-863132E69A4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4" name="AutoShape 4" descr="Mênh mông Đồng Tháp Mười | Mytour.vn">
            <a:extLst>
              <a:ext uri="{FF2B5EF4-FFF2-40B4-BE49-F238E27FC236}">
                <a16:creationId xmlns:a16="http://schemas.microsoft.com/office/drawing/2014/main" xmlns="" id="{DA5549BA-7163-734A-9BE3-3C5BCA6792A4}"/>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7" name="Picture 6" descr="An aerial view of a green field&#10;&#10;Description automatically generated with low confidence">
            <a:extLst>
              <a:ext uri="{FF2B5EF4-FFF2-40B4-BE49-F238E27FC236}">
                <a16:creationId xmlns:a16="http://schemas.microsoft.com/office/drawing/2014/main" xmlns="" id="{CEC2B578-66D7-5047-AB2D-7E932CD4E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676" y="597678"/>
            <a:ext cx="3619918" cy="2413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A picture containing grass, outdoor, field, sky&#10;&#10;Description automatically generated">
            <a:extLst>
              <a:ext uri="{FF2B5EF4-FFF2-40B4-BE49-F238E27FC236}">
                <a16:creationId xmlns:a16="http://schemas.microsoft.com/office/drawing/2014/main" xmlns="" id="{439D3E92-45EE-B24F-8227-1C5F2B934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9202" y="2631717"/>
            <a:ext cx="3610763" cy="2413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7615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9">
            <a:extLst>
              <a:ext uri="{FF2B5EF4-FFF2-40B4-BE49-F238E27FC236}">
                <a16:creationId xmlns:a16="http://schemas.microsoft.com/office/drawing/2014/main" xmlns="" id="{7812E4B6-139A-CA4F-9B27-A7A19506F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1504" cy="5171515"/>
          </a:xfrm>
          <a:prstGeom prst="rect">
            <a:avLst/>
          </a:prstGeom>
        </p:spPr>
      </p:pic>
      <p:pic>
        <p:nvPicPr>
          <p:cNvPr id="4" name="Picture 3" descr="F:\未标题-1.png">
            <a:extLst>
              <a:ext uri="{FF2B5EF4-FFF2-40B4-BE49-F238E27FC236}">
                <a16:creationId xmlns:a16="http://schemas.microsoft.com/office/drawing/2014/main" xmlns="" id="{4051F5C9-66C6-7740-BC29-F9AAE356FD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73" t="6174" r="32921" b="7680"/>
          <a:stretch/>
        </p:blipFill>
        <p:spPr bwMode="auto">
          <a:xfrm flipH="1">
            <a:off x="6444208" y="2037393"/>
            <a:ext cx="2139416" cy="3134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1D97B6E-7932-884B-999C-D08B1D24F088}"/>
              </a:ext>
            </a:extLst>
          </p:cNvPr>
          <p:cNvSpPr txBox="1"/>
          <p:nvPr/>
        </p:nvSpPr>
        <p:spPr>
          <a:xfrm>
            <a:off x="560376" y="2270475"/>
            <a:ext cx="5798463" cy="2246769"/>
          </a:xfrm>
          <a:prstGeom prst="rect">
            <a:avLst/>
          </a:prstGeom>
          <a:noFill/>
        </p:spPr>
        <p:txBody>
          <a:bodyPr wrap="square" rtlCol="0">
            <a:spAutoFit/>
          </a:bodyPr>
          <a:lstStyle/>
          <a:p>
            <a:pPr algn="ctr"/>
            <a:r>
              <a:rPr lang="en-US" sz="2800" b="1" i="1" dirty="0" err="1">
                <a:solidFill>
                  <a:schemeClr val="accent2">
                    <a:lumMod val="50000"/>
                  </a:schemeClr>
                </a:solidFill>
                <a:latin typeface="Times New Roman" pitchFamily="18" charset="0"/>
                <a:cs typeface="Times New Roman" pitchFamily="18" charset="0"/>
              </a:rPr>
              <a:t>Những</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vẻ</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đẹp</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nào</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của</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quê</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hương</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đất</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nước</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được</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thể</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hiện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xuyên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suốt</a:t>
            </a:r>
            <a:r>
              <a:rPr lang="en-US" sz="2800" b="1" i="1" dirty="0">
                <a:solidFill>
                  <a:schemeClr val="accent2">
                    <a:lumMod val="50000"/>
                  </a:schemeClr>
                </a:solidFill>
                <a:latin typeface="Times New Roman" pitchFamily="18" charset="0"/>
                <a:cs typeface="Times New Roman" pitchFamily="18" charset="0"/>
              </a:rPr>
              <a:t> 4 </a:t>
            </a:r>
            <a:r>
              <a:rPr lang="en-US" sz="2800" b="1" i="1" dirty="0" err="1">
                <a:solidFill>
                  <a:schemeClr val="accent2">
                    <a:lumMod val="50000"/>
                  </a:schemeClr>
                </a:solidFill>
                <a:latin typeface="Times New Roman" pitchFamily="18" charset="0"/>
                <a:cs typeface="Times New Roman" pitchFamily="18" charset="0"/>
              </a:rPr>
              <a:t>bài</a:t>
            </a:r>
            <a:r>
              <a:rPr lang="en-US" sz="2800" b="1" i="1" dirty="0">
                <a:solidFill>
                  <a:schemeClr val="accent2">
                    <a:lumMod val="50000"/>
                  </a:schemeClr>
                </a:solidFill>
                <a:latin typeface="Times New Roman" pitchFamily="18" charset="0"/>
                <a:cs typeface="Times New Roman" pitchFamily="18" charset="0"/>
              </a:rPr>
              <a:t> ca </a:t>
            </a:r>
            <a:r>
              <a:rPr lang="en-US" sz="2800" b="1" i="1" dirty="0" err="1">
                <a:solidFill>
                  <a:schemeClr val="accent2">
                    <a:lumMod val="50000"/>
                  </a:schemeClr>
                </a:solidFill>
                <a:latin typeface="Times New Roman" pitchFamily="18" charset="0"/>
                <a:cs typeface="Times New Roman" pitchFamily="18" charset="0"/>
              </a:rPr>
              <a:t>dao</a:t>
            </a:r>
            <a:r>
              <a:rPr lang="en-US" sz="2800" b="1" i="1" dirty="0">
                <a:solidFill>
                  <a:schemeClr val="accent2">
                    <a:lumMod val="50000"/>
                  </a:schemeClr>
                </a:solidFill>
                <a:latin typeface="Times New Roman" pitchFamily="18" charset="0"/>
                <a:cs typeface="Times New Roman" pitchFamily="18" charset="0"/>
              </a:rPr>
              <a:t>? Qua </a:t>
            </a:r>
            <a:r>
              <a:rPr lang="en-US" sz="2800" b="1" i="1" dirty="0" err="1">
                <a:solidFill>
                  <a:schemeClr val="accent2">
                    <a:lumMod val="50000"/>
                  </a:schemeClr>
                </a:solidFill>
                <a:latin typeface="Times New Roman" pitchFamily="18" charset="0"/>
                <a:cs typeface="Times New Roman" pitchFamily="18" charset="0"/>
              </a:rPr>
              <a:t>đó</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tác</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giả</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dân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gian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thể</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hiện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tình</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cảm</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gì</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với</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quê</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hương</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Dựa</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vào</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đâu</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em</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nhận</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định</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như</a:t>
            </a:r>
            <a:r>
              <a:rPr lang="en-US" sz="2800" b="1" i="1" dirty="0">
                <a:solidFill>
                  <a:schemeClr val="accent2">
                    <a:lumMod val="50000"/>
                  </a:schemeClr>
                </a:solidFill>
                <a:latin typeface="Times New Roman" pitchFamily="18" charset="0"/>
                <a:cs typeface="Times New Roman" pitchFamily="18" charset="0"/>
              </a:rPr>
              <a:t> </a:t>
            </a:r>
            <a:r>
              <a:rPr lang="en-US" sz="2800" b="1" i="1" dirty="0" err="1">
                <a:solidFill>
                  <a:schemeClr val="accent2">
                    <a:lumMod val="50000"/>
                  </a:schemeClr>
                </a:solidFill>
                <a:latin typeface="Times New Roman" pitchFamily="18" charset="0"/>
                <a:cs typeface="Times New Roman" pitchFamily="18" charset="0"/>
              </a:rPr>
              <a:t>vậy</a:t>
            </a:r>
            <a:endParaRPr lang="en-US" sz="2800" b="1" i="1" dirty="0">
              <a:solidFill>
                <a:schemeClr val="accent2">
                  <a:lumMod val="50000"/>
                </a:schemeClr>
              </a:solidFill>
              <a:latin typeface="Times New Roman" pitchFamily="18" charset="0"/>
              <a:cs typeface="Times New Roman" pitchFamily="18" charset="0"/>
            </a:endParaRPr>
          </a:p>
        </p:txBody>
      </p:sp>
      <p:sp>
        <p:nvSpPr>
          <p:cNvPr id="9" name="Rounded Rectangle 8">
            <a:extLst>
              <a:ext uri="{FF2B5EF4-FFF2-40B4-BE49-F238E27FC236}">
                <a16:creationId xmlns:a16="http://schemas.microsoft.com/office/drawing/2014/main" xmlns="" id="{53A66D32-4A78-E34B-A8CD-3D2EF0E8249D}"/>
              </a:ext>
            </a:extLst>
          </p:cNvPr>
          <p:cNvSpPr/>
          <p:nvPr/>
        </p:nvSpPr>
        <p:spPr>
          <a:xfrm>
            <a:off x="101822" y="347773"/>
            <a:ext cx="4136553" cy="1268432"/>
          </a:xfrm>
          <a:prstGeom prst="roundRect">
            <a:avLst/>
          </a:prstGeom>
        </p:spPr>
        <p:style>
          <a:lnRef idx="2">
            <a:schemeClr val="accent4"/>
          </a:lnRef>
          <a:fillRef idx="1">
            <a:schemeClr val="lt1"/>
          </a:fillRef>
          <a:effectRef idx="0">
            <a:schemeClr val="accent4"/>
          </a:effectRef>
          <a:fontRef idx="minor">
            <a:schemeClr val="dk1"/>
          </a:fontRef>
        </p:style>
        <p:txBody>
          <a:bodyPr wrap="square" lIns="68580" tIns="34290" rIns="68580" bIns="34290" rtlCol="0" anchor="ctr">
            <a:spAutoFit/>
          </a:bodyPr>
          <a:lstStyle/>
          <a:p>
            <a:pPr algn="ctr"/>
            <a:r>
              <a:rPr lang="x-none" sz="3500" dirty="0">
                <a:ln w="0">
                  <a:noFill/>
                </a:ln>
                <a:solidFill>
                  <a:schemeClr val="tx1"/>
                </a:solidFill>
                <a:latin typeface="Times New Roman" panose="02020603050405020304" pitchFamily="18" charset="0"/>
                <a:cs typeface="Times New Roman" panose="02020603050405020304" pitchFamily="18" charset="0"/>
              </a:rPr>
              <a:t>KĨ THUẬT</a:t>
            </a:r>
          </a:p>
          <a:p>
            <a:pPr algn="ctr"/>
            <a:r>
              <a:rPr lang="x-none" sz="3500" dirty="0">
                <a:ln w="0">
                  <a:noFill/>
                </a:ln>
                <a:solidFill>
                  <a:schemeClr val="tx1"/>
                </a:solidFill>
                <a:latin typeface="Times New Roman" panose="02020603050405020304" pitchFamily="18" charset="0"/>
                <a:cs typeface="Times New Roman" panose="02020603050405020304" pitchFamily="18" charset="0"/>
              </a:rPr>
              <a:t>KHĂN TRẢI BÀN</a:t>
            </a:r>
          </a:p>
        </p:txBody>
      </p:sp>
    </p:spTree>
    <p:extLst>
      <p:ext uri="{BB962C8B-B14F-4D97-AF65-F5344CB8AC3E}">
        <p14:creationId xmlns:p14="http://schemas.microsoft.com/office/powerpoint/2010/main" val="3481178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5. VẺ ĐẸP CỦA QUÊ HƯƠNG</a:t>
            </a:r>
          </a:p>
        </p:txBody>
      </p:sp>
      <p:sp>
        <p:nvSpPr>
          <p:cNvPr id="3" name="AutoShape 2" descr="Mênh mông Đồng Tháp Mười | Mytour.vn">
            <a:extLst>
              <a:ext uri="{FF2B5EF4-FFF2-40B4-BE49-F238E27FC236}">
                <a16:creationId xmlns:a16="http://schemas.microsoft.com/office/drawing/2014/main" xmlns="" id="{48684C2F-2A47-2B4B-8094-863132E69A4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4" name="AutoShape 4" descr="Mênh mông Đồng Tháp Mười | Mytour.vn">
            <a:extLst>
              <a:ext uri="{FF2B5EF4-FFF2-40B4-BE49-F238E27FC236}">
                <a16:creationId xmlns:a16="http://schemas.microsoft.com/office/drawing/2014/main" xmlns="" id="{DA5549BA-7163-734A-9BE3-3C5BCA6792A4}"/>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grpSp>
        <p:nvGrpSpPr>
          <p:cNvPr id="8" name="Group 7">
            <a:extLst>
              <a:ext uri="{FF2B5EF4-FFF2-40B4-BE49-F238E27FC236}">
                <a16:creationId xmlns:a16="http://schemas.microsoft.com/office/drawing/2014/main" xmlns="" id="{373E6126-F184-7D45-99FE-9750AB0B3BDB}"/>
              </a:ext>
            </a:extLst>
          </p:cNvPr>
          <p:cNvGrpSpPr/>
          <p:nvPr/>
        </p:nvGrpSpPr>
        <p:grpSpPr>
          <a:xfrm>
            <a:off x="539552" y="740699"/>
            <a:ext cx="1012668" cy="922352"/>
            <a:chOff x="863576" y="1837836"/>
            <a:chExt cx="679049" cy="618487"/>
          </a:xfrm>
        </p:grpSpPr>
        <p:sp>
          <p:nvSpPr>
            <p:cNvPr id="11" name="Freeform 10">
              <a:extLst>
                <a:ext uri="{FF2B5EF4-FFF2-40B4-BE49-F238E27FC236}">
                  <a16:creationId xmlns:a16="http://schemas.microsoft.com/office/drawing/2014/main" xmlns="" id="{DE30EC4E-681B-514A-AB2F-50808F43CD40}"/>
                </a:ext>
              </a:extLst>
            </p:cNvPr>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xmlns="" id="{DE7232BF-8305-D847-9DD2-3389E22BF8A4}"/>
                </a:ext>
              </a:extLst>
            </p:cNvPr>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grpSp>
        <p:nvGrpSpPr>
          <p:cNvPr id="13" name="Group 12">
            <a:extLst>
              <a:ext uri="{FF2B5EF4-FFF2-40B4-BE49-F238E27FC236}">
                <a16:creationId xmlns:a16="http://schemas.microsoft.com/office/drawing/2014/main" xmlns="" id="{B1BD7296-6EDD-AC45-AB6C-82B4E32CA250}"/>
              </a:ext>
            </a:extLst>
          </p:cNvPr>
          <p:cNvGrpSpPr/>
          <p:nvPr/>
        </p:nvGrpSpPr>
        <p:grpSpPr>
          <a:xfrm>
            <a:off x="534886" y="2137009"/>
            <a:ext cx="1012668" cy="922352"/>
            <a:chOff x="863576" y="1837836"/>
            <a:chExt cx="679049" cy="618487"/>
          </a:xfrm>
        </p:grpSpPr>
        <p:sp>
          <p:nvSpPr>
            <p:cNvPr id="14" name="Freeform 13">
              <a:extLst>
                <a:ext uri="{FF2B5EF4-FFF2-40B4-BE49-F238E27FC236}">
                  <a16:creationId xmlns:a16="http://schemas.microsoft.com/office/drawing/2014/main" xmlns="" id="{38B5F25B-C95C-F842-B03B-49053FD757E9}"/>
                </a:ext>
              </a:extLst>
            </p:cNvPr>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xmlns="" id="{3975CACA-874F-7A41-8739-6897187DC651}"/>
                </a:ext>
              </a:extLst>
            </p:cNvPr>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sp>
        <p:nvSpPr>
          <p:cNvPr id="16" name="TextBox 15">
            <a:extLst>
              <a:ext uri="{FF2B5EF4-FFF2-40B4-BE49-F238E27FC236}">
                <a16:creationId xmlns:a16="http://schemas.microsoft.com/office/drawing/2014/main" xmlns="" id="{40822BB2-AC34-054D-82C6-B91CE0659C06}"/>
              </a:ext>
            </a:extLst>
          </p:cNvPr>
          <p:cNvSpPr txBox="1"/>
          <p:nvPr/>
        </p:nvSpPr>
        <p:spPr>
          <a:xfrm>
            <a:off x="1763688" y="888956"/>
            <a:ext cx="6264696" cy="523220"/>
          </a:xfrm>
          <a:prstGeom prst="rect">
            <a:avLst/>
          </a:prstGeom>
          <a:noFill/>
        </p:spPr>
        <p:txBody>
          <a:bodyPr wrap="square" rtlCol="0">
            <a:spAutoFit/>
          </a:bodyPr>
          <a:lstStyle/>
          <a:p>
            <a:r>
              <a:rPr lang="x-none" sz="2800" b="1" dirty="0">
                <a:latin typeface="Times New Roman" panose="02020603050405020304" pitchFamily="18" charset="0"/>
                <a:cs typeface="Times New Roman" panose="02020603050405020304" pitchFamily="18" charset="0"/>
              </a:rPr>
              <a:t>Vẻ đẹp thiên nhiên, cảnh vật</a:t>
            </a:r>
          </a:p>
        </p:txBody>
      </p:sp>
      <p:sp>
        <p:nvSpPr>
          <p:cNvPr id="17" name="TextBox 16">
            <a:extLst>
              <a:ext uri="{FF2B5EF4-FFF2-40B4-BE49-F238E27FC236}">
                <a16:creationId xmlns:a16="http://schemas.microsoft.com/office/drawing/2014/main" xmlns="" id="{129BA4CB-5D18-A347-B046-A4096A6A126D}"/>
              </a:ext>
            </a:extLst>
          </p:cNvPr>
          <p:cNvSpPr txBox="1"/>
          <p:nvPr/>
        </p:nvSpPr>
        <p:spPr>
          <a:xfrm>
            <a:off x="1763688" y="2094696"/>
            <a:ext cx="6264696" cy="954107"/>
          </a:xfrm>
          <a:prstGeom prst="rect">
            <a:avLst/>
          </a:prstGeom>
          <a:noFill/>
        </p:spPr>
        <p:txBody>
          <a:bodyPr wrap="square" rtlCol="0">
            <a:spAutoFit/>
          </a:bodyPr>
          <a:lstStyle/>
          <a:p>
            <a:r>
              <a:rPr lang="x-none" sz="2800" b="1" dirty="0">
                <a:latin typeface="Times New Roman" panose="02020603050405020304" pitchFamily="18" charset="0"/>
                <a:cs typeface="Times New Roman" panose="02020603050405020304" pitchFamily="18" charset="0"/>
              </a:rPr>
              <a:t>Vẻ đẹp con người, truyền thống yêu nước, đấu tranh chống giặc ngoại xâm</a:t>
            </a:r>
          </a:p>
        </p:txBody>
      </p:sp>
      <p:grpSp>
        <p:nvGrpSpPr>
          <p:cNvPr id="18" name="Group 17">
            <a:extLst>
              <a:ext uri="{FF2B5EF4-FFF2-40B4-BE49-F238E27FC236}">
                <a16:creationId xmlns:a16="http://schemas.microsoft.com/office/drawing/2014/main" xmlns="" id="{AAE8157F-A39A-3D4D-910A-9D8E149C6D4A}"/>
              </a:ext>
            </a:extLst>
          </p:cNvPr>
          <p:cNvGrpSpPr/>
          <p:nvPr/>
        </p:nvGrpSpPr>
        <p:grpSpPr>
          <a:xfrm flipH="1">
            <a:off x="534887" y="3651870"/>
            <a:ext cx="1012668" cy="922352"/>
            <a:chOff x="863576" y="1837836"/>
            <a:chExt cx="679049" cy="618487"/>
          </a:xfrm>
        </p:grpSpPr>
        <p:sp>
          <p:nvSpPr>
            <p:cNvPr id="19" name="Freeform 18">
              <a:extLst>
                <a:ext uri="{FF2B5EF4-FFF2-40B4-BE49-F238E27FC236}">
                  <a16:creationId xmlns:a16="http://schemas.microsoft.com/office/drawing/2014/main" xmlns="" id="{5F268334-D18C-5745-8A4F-7B660CB2ABC6}"/>
                </a:ext>
              </a:extLst>
            </p:cNvPr>
            <p:cNvSpPr/>
            <p:nvPr/>
          </p:nvSpPr>
          <p:spPr>
            <a:xfrm rot="5400000">
              <a:off x="893857" y="1807555"/>
              <a:ext cx="618487" cy="679049"/>
            </a:xfrm>
            <a:custGeom>
              <a:avLst/>
              <a:gdLst>
                <a:gd name="connsiteX0" fmla="*/ 0 w 2193166"/>
                <a:gd name="connsiteY0" fmla="*/ 1311341 h 2407922"/>
                <a:gd name="connsiteX1" fmla="*/ 875583 w 2193166"/>
                <a:gd name="connsiteY1" fmla="*/ 237038 h 2407922"/>
                <a:gd name="connsiteX2" fmla="*/ 910475 w 2193166"/>
                <a:gd name="connsiteY2" fmla="*/ 231713 h 2407922"/>
                <a:gd name="connsiteX3" fmla="*/ 1096582 w 2193166"/>
                <a:gd name="connsiteY3" fmla="*/ 0 h 2407922"/>
                <a:gd name="connsiteX4" fmla="*/ 1282688 w 2193166"/>
                <a:gd name="connsiteY4" fmla="*/ 231713 h 2407922"/>
                <a:gd name="connsiteX5" fmla="*/ 1317582 w 2193166"/>
                <a:gd name="connsiteY5" fmla="*/ 237038 h 2407922"/>
                <a:gd name="connsiteX6" fmla="*/ 2193166 w 2193166"/>
                <a:gd name="connsiteY6" fmla="*/ 1311341 h 2407922"/>
                <a:gd name="connsiteX7" fmla="*/ 1096583 w 2193166"/>
                <a:gd name="connsiteY7" fmla="*/ 2407922 h 2407922"/>
                <a:gd name="connsiteX8" fmla="*/ 0 w 2193166"/>
                <a:gd name="connsiteY8" fmla="*/ 1311341 h 24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166" h="2407922">
                  <a:moveTo>
                    <a:pt x="0" y="1311341"/>
                  </a:moveTo>
                  <a:cubicBezTo>
                    <a:pt x="0" y="781419"/>
                    <a:pt x="375888" y="339290"/>
                    <a:pt x="875583" y="237038"/>
                  </a:cubicBezTo>
                  <a:lnTo>
                    <a:pt x="910475" y="231713"/>
                  </a:lnTo>
                  <a:lnTo>
                    <a:pt x="1096582" y="0"/>
                  </a:lnTo>
                  <a:lnTo>
                    <a:pt x="1282688" y="231713"/>
                  </a:lnTo>
                  <a:lnTo>
                    <a:pt x="1317582" y="237038"/>
                  </a:lnTo>
                  <a:cubicBezTo>
                    <a:pt x="1817277" y="339290"/>
                    <a:pt x="2193166" y="781419"/>
                    <a:pt x="2193166" y="1311341"/>
                  </a:cubicBezTo>
                  <a:cubicBezTo>
                    <a:pt x="2193166" y="1916966"/>
                    <a:pt x="1702209" y="2407922"/>
                    <a:pt x="1096583" y="2407922"/>
                  </a:cubicBezTo>
                  <a:cubicBezTo>
                    <a:pt x="490957" y="2407922"/>
                    <a:pt x="0" y="1916966"/>
                    <a:pt x="0" y="1311341"/>
                  </a:cubicBezTo>
                  <a:close/>
                </a:path>
              </a:pathLst>
            </a:custGeom>
            <a:solidFill>
              <a:srgbClr val="FA8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xmlns="" id="{D64902C1-A55E-F040-9B1F-B3755F0C42CA}"/>
                </a:ext>
              </a:extLst>
            </p:cNvPr>
            <p:cNvSpPr/>
            <p:nvPr/>
          </p:nvSpPr>
          <p:spPr>
            <a:xfrm>
              <a:off x="863577" y="1904731"/>
              <a:ext cx="607786" cy="472096"/>
            </a:xfrm>
            <a:prstGeom prst="rect">
              <a:avLst/>
            </a:prstGeom>
            <a:noFill/>
          </p:spPr>
          <p:txBody>
            <a:bodyPr wrap="square" lIns="68580" tIns="34290" rIns="68580" bIns="34290">
              <a:spAutoFit/>
            </a:bodyPr>
            <a:lstStyle/>
            <a:p>
              <a:pPr algn="ctr"/>
              <a:r>
                <a:rPr lang="en-US" sz="4125" dirty="0">
                  <a:ln w="0">
                    <a:noFill/>
                  </a:ln>
                  <a:solidFill>
                    <a:schemeClr val="bg1"/>
                  </a:solidFill>
                  <a:latin typeface="FontAwesome" pitchFamily="2" charset="0"/>
                </a:rPr>
                <a:t></a:t>
              </a:r>
            </a:p>
          </p:txBody>
        </p:sp>
      </p:grpSp>
      <p:sp>
        <p:nvSpPr>
          <p:cNvPr id="21" name="星形: 七角 3">
            <a:extLst>
              <a:ext uri="{FF2B5EF4-FFF2-40B4-BE49-F238E27FC236}">
                <a16:creationId xmlns:a16="http://schemas.microsoft.com/office/drawing/2014/main" xmlns="" id="{821D0FDC-5B37-EC41-AF0C-06EE1303CCC2}"/>
              </a:ext>
            </a:extLst>
          </p:cNvPr>
          <p:cNvSpPr/>
          <p:nvPr/>
        </p:nvSpPr>
        <p:spPr>
          <a:xfrm>
            <a:off x="775785" y="3751631"/>
            <a:ext cx="680924" cy="680924"/>
          </a:xfrm>
          <a:prstGeom prst="star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a:extLst>
              <a:ext uri="{FF2B5EF4-FFF2-40B4-BE49-F238E27FC236}">
                <a16:creationId xmlns:a16="http://schemas.microsoft.com/office/drawing/2014/main" xmlns="" id="{6657BEEE-EF40-5045-9655-83CF6E333FF6}"/>
              </a:ext>
            </a:extLst>
          </p:cNvPr>
          <p:cNvSpPr txBox="1"/>
          <p:nvPr/>
        </p:nvSpPr>
        <p:spPr>
          <a:xfrm>
            <a:off x="1700839" y="3626596"/>
            <a:ext cx="6264696" cy="954107"/>
          </a:xfrm>
          <a:prstGeom prst="rect">
            <a:avLst/>
          </a:prstGeom>
          <a:noFill/>
        </p:spPr>
        <p:txBody>
          <a:bodyPr wrap="square" rtlCol="0">
            <a:spAutoFit/>
          </a:bodyPr>
          <a:lstStyle/>
          <a:p>
            <a:r>
              <a:rPr lang="x-none" sz="2800" b="1" dirty="0">
                <a:latin typeface="Times New Roman" panose="02020603050405020304" pitchFamily="18" charset="0"/>
                <a:cs typeface="Times New Roman" panose="02020603050405020304" pitchFamily="18" charset="0"/>
              </a:rPr>
              <a:t>Niềm tự hào, tình yêu quê hương, đất nước</a:t>
            </a:r>
          </a:p>
        </p:txBody>
      </p:sp>
    </p:spTree>
    <p:extLst>
      <p:ext uri="{BB962C8B-B14F-4D97-AF65-F5344CB8AC3E}">
        <p14:creationId xmlns:p14="http://schemas.microsoft.com/office/powerpoint/2010/main" val="3232348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linds(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linds(horizontal)">
                                      <p:cBhvr>
                                        <p:cTn id="1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6. NHỮNG HÌNH ẢNH ĐỘC ĐÁO TRONG CA DAO</a:t>
            </a:r>
          </a:p>
        </p:txBody>
      </p:sp>
      <p:graphicFrame>
        <p:nvGraphicFramePr>
          <p:cNvPr id="2" name="Table 1">
            <a:extLst>
              <a:ext uri="{FF2B5EF4-FFF2-40B4-BE49-F238E27FC236}">
                <a16:creationId xmlns:a16="http://schemas.microsoft.com/office/drawing/2014/main" xmlns="" id="{E7120E09-F305-7043-891E-0DBF29EB5FF1}"/>
              </a:ext>
            </a:extLst>
          </p:cNvPr>
          <p:cNvGraphicFramePr>
            <a:graphicFrameLocks noGrp="1"/>
          </p:cNvGraphicFramePr>
          <p:nvPr>
            <p:extLst>
              <p:ext uri="{D42A27DB-BD31-4B8C-83A1-F6EECF244321}">
                <p14:modId xmlns:p14="http://schemas.microsoft.com/office/powerpoint/2010/main" val="2396840637"/>
              </p:ext>
            </p:extLst>
          </p:nvPr>
        </p:nvGraphicFramePr>
        <p:xfrm>
          <a:off x="2843808" y="771550"/>
          <a:ext cx="6120681" cy="4123392"/>
        </p:xfrm>
        <a:graphic>
          <a:graphicData uri="http://schemas.openxmlformats.org/drawingml/2006/table">
            <a:tbl>
              <a:tblPr firstRow="1" firstCol="1" bandRow="1">
                <a:tableStyleId>{93296810-A885-4BE3-A3E7-6D5BEEA58F35}</a:tableStyleId>
              </a:tblPr>
              <a:tblGrid>
                <a:gridCol w="1296144">
                  <a:extLst>
                    <a:ext uri="{9D8B030D-6E8A-4147-A177-3AD203B41FA5}">
                      <a16:colId xmlns:a16="http://schemas.microsoft.com/office/drawing/2014/main" xmlns="" val="4040330761"/>
                    </a:ext>
                  </a:extLst>
                </a:gridCol>
                <a:gridCol w="2784310">
                  <a:extLst>
                    <a:ext uri="{9D8B030D-6E8A-4147-A177-3AD203B41FA5}">
                      <a16:colId xmlns:a16="http://schemas.microsoft.com/office/drawing/2014/main" xmlns="" val="940645869"/>
                    </a:ext>
                  </a:extLst>
                </a:gridCol>
                <a:gridCol w="2040227">
                  <a:extLst>
                    <a:ext uri="{9D8B030D-6E8A-4147-A177-3AD203B41FA5}">
                      <a16:colId xmlns:a16="http://schemas.microsoft.com/office/drawing/2014/main" xmlns="" val="1473046826"/>
                    </a:ext>
                  </a:extLst>
                </a:gridCol>
              </a:tblGrid>
              <a:tr h="792088">
                <a:tc>
                  <a:txBody>
                    <a:bodyPr/>
                    <a:lstStyle/>
                    <a:p>
                      <a:pPr algn="ctr">
                        <a:lnSpc>
                          <a:spcPct val="100000"/>
                        </a:lnSpc>
                        <a:spcAft>
                          <a:spcPts val="800"/>
                        </a:spcAft>
                      </a:pP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p>
                    <a:p>
                      <a:pPr algn="ctr">
                        <a:lnSpc>
                          <a:spcPct val="100000"/>
                        </a:lnSpc>
                        <a:spcAft>
                          <a:spcPts val="800"/>
                        </a:spcAft>
                      </a:pPr>
                      <a:r>
                        <a:rPr lang="en-US" sz="2800" dirty="0">
                          <a:effectLst/>
                          <a:latin typeface="Times New Roman" panose="02020603050405020304" pitchFamily="18" charset="0"/>
                          <a:cs typeface="Times New Roman" panose="02020603050405020304" pitchFamily="18" charset="0"/>
                        </a:rPr>
                        <a:t>ca </a:t>
                      </a:r>
                      <a:r>
                        <a:rPr lang="en-US" sz="2800" dirty="0" err="1">
                          <a:effectLst/>
                          <a:latin typeface="Times New Roman" panose="02020603050405020304" pitchFamily="18" charset="0"/>
                          <a:cs typeface="Times New Roman" panose="02020603050405020304" pitchFamily="18" charset="0"/>
                        </a:rPr>
                        <a:t>dao</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0000"/>
                        </a:lnSpc>
                        <a:spcAft>
                          <a:spcPts val="800"/>
                        </a:spcAft>
                      </a:pP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đáo</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0000"/>
                        </a:lnSpc>
                        <a:spcAft>
                          <a:spcPts val="800"/>
                        </a:spcAft>
                      </a:pP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xmlns="" val="2470117645"/>
                  </a:ext>
                </a:extLst>
              </a:tr>
              <a:tr h="792088">
                <a:tc>
                  <a:txBody>
                    <a:bodyPr/>
                    <a:lstStyle/>
                    <a:p>
                      <a:pPr algn="ctr">
                        <a:lnSpc>
                          <a:spcPct val="150000"/>
                        </a:lnSpc>
                        <a:spcAft>
                          <a:spcPts val="800"/>
                        </a:spcAft>
                      </a:pPr>
                      <a:r>
                        <a:rPr lang="en-US" sz="2800" dirty="0">
                          <a:effectLst/>
                          <a:latin typeface="Times New Roman" panose="02020603050405020304" pitchFamily="18" charset="0"/>
                          <a:cs typeface="Times New Roman" panose="02020603050405020304" pitchFamily="18" charset="0"/>
                        </a:rPr>
                        <a:t>1</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50000"/>
                        </a:lnSpc>
                        <a:spcAft>
                          <a:spcPts val="800"/>
                        </a:spcAft>
                      </a:pPr>
                      <a:r>
                        <a:rPr lang="en-US" sz="2800" dirty="0">
                          <a:effectLst/>
                          <a:latin typeface="Times New Roman" panose="02020603050405020304" pitchFamily="18" charset="0"/>
                          <a:cs typeface="Times New Roman" panose="02020603050405020304" pitchFamily="18" charset="0"/>
                        </a:rPr>
                        <a:t> </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50000"/>
                        </a:lnSpc>
                        <a:spcAft>
                          <a:spcPts val="800"/>
                        </a:spcAft>
                      </a:pPr>
                      <a:r>
                        <a:rPr lang="en-US" sz="2800">
                          <a:effectLst/>
                          <a:latin typeface="Times New Roman" panose="02020603050405020304" pitchFamily="18" charset="0"/>
                          <a:cs typeface="Times New Roman" panose="02020603050405020304" pitchFamily="18" charset="0"/>
                        </a:rPr>
                        <a:t> </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xmlns="" val="270567522"/>
                  </a:ext>
                </a:extLst>
              </a:tr>
              <a:tr h="792088">
                <a:tc>
                  <a:txBody>
                    <a:bodyPr/>
                    <a:lstStyle/>
                    <a:p>
                      <a:pPr algn="ctr">
                        <a:lnSpc>
                          <a:spcPct val="150000"/>
                        </a:lnSpc>
                        <a:spcAft>
                          <a:spcPts val="800"/>
                        </a:spcAft>
                      </a:pPr>
                      <a:r>
                        <a:rPr lang="en-US" sz="2800">
                          <a:effectLst/>
                          <a:latin typeface="Times New Roman" panose="02020603050405020304" pitchFamily="18" charset="0"/>
                          <a:cs typeface="Times New Roman" panose="02020603050405020304" pitchFamily="18" charset="0"/>
                        </a:rPr>
                        <a:t>2</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50000"/>
                        </a:lnSpc>
                        <a:spcAft>
                          <a:spcPts val="800"/>
                        </a:spcAft>
                      </a:pPr>
                      <a:r>
                        <a:rPr lang="en-US" sz="2800">
                          <a:effectLst/>
                          <a:latin typeface="Times New Roman" panose="02020603050405020304" pitchFamily="18" charset="0"/>
                          <a:cs typeface="Times New Roman" panose="02020603050405020304" pitchFamily="18" charset="0"/>
                        </a:rPr>
                        <a:t> </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50000"/>
                        </a:lnSpc>
                        <a:spcAft>
                          <a:spcPts val="800"/>
                        </a:spcAft>
                      </a:pPr>
                      <a:r>
                        <a:rPr lang="en-US" sz="2800">
                          <a:effectLst/>
                          <a:latin typeface="Times New Roman" panose="02020603050405020304" pitchFamily="18" charset="0"/>
                          <a:cs typeface="Times New Roman" panose="02020603050405020304" pitchFamily="18" charset="0"/>
                        </a:rPr>
                        <a:t> </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xmlns="" val="4153227540"/>
                  </a:ext>
                </a:extLst>
              </a:tr>
              <a:tr h="792088">
                <a:tc>
                  <a:txBody>
                    <a:bodyPr/>
                    <a:lstStyle/>
                    <a:p>
                      <a:pPr algn="ctr">
                        <a:lnSpc>
                          <a:spcPct val="150000"/>
                        </a:lnSpc>
                        <a:spcAft>
                          <a:spcPts val="800"/>
                        </a:spcAft>
                      </a:pPr>
                      <a:r>
                        <a:rPr lang="en-US" sz="2800">
                          <a:effectLst/>
                          <a:latin typeface="Times New Roman" panose="02020603050405020304" pitchFamily="18" charset="0"/>
                          <a:cs typeface="Times New Roman" panose="02020603050405020304" pitchFamily="18" charset="0"/>
                        </a:rPr>
                        <a:t>3</a:t>
                      </a:r>
                      <a:endParaRPr lang="x-none"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pPr>
                      <a:endParaRPr lang="x-none" sz="2800">
                        <a:effectLst/>
                        <a:latin typeface="Times New Roman" panose="02020603050405020304" pitchFamily="18" charset="0"/>
                        <a:cs typeface="Times New Roman" panose="02020603050405020304" pitchFamily="18" charset="0"/>
                      </a:endParaRPr>
                    </a:p>
                  </a:txBody>
                  <a:tcPr marL="73025" marR="73025" marT="0" marB="0"/>
                </a:tc>
                <a:tc>
                  <a:txBody>
                    <a:bodyPr/>
                    <a:lstStyle/>
                    <a:p>
                      <a:pPr>
                        <a:lnSpc>
                          <a:spcPct val="107000"/>
                        </a:lnSpc>
                      </a:pPr>
                      <a:endParaRPr lang="x-none" sz="2800">
                        <a:effectLst/>
                        <a:latin typeface="Times New Roman" panose="02020603050405020304" pitchFamily="18" charset="0"/>
                        <a:cs typeface="Times New Roman" panose="02020603050405020304" pitchFamily="18" charset="0"/>
                      </a:endParaRPr>
                    </a:p>
                  </a:txBody>
                  <a:tcPr marL="73025" marR="73025" marT="0" marB="0"/>
                </a:tc>
                <a:extLst>
                  <a:ext uri="{0D108BD9-81ED-4DB2-BD59-A6C34878D82A}">
                    <a16:rowId xmlns:a16="http://schemas.microsoft.com/office/drawing/2014/main" xmlns="" val="3793851429"/>
                  </a:ext>
                </a:extLst>
              </a:tr>
              <a:tr h="792088">
                <a:tc>
                  <a:txBody>
                    <a:bodyPr/>
                    <a:lstStyle/>
                    <a:p>
                      <a:pPr algn="ctr">
                        <a:lnSpc>
                          <a:spcPct val="150000"/>
                        </a:lnSpc>
                        <a:spcAft>
                          <a:spcPts val="800"/>
                        </a:spcAft>
                      </a:pPr>
                      <a:r>
                        <a:rPr lang="en-US" sz="2800" dirty="0">
                          <a:effectLst/>
                          <a:latin typeface="Times New Roman" panose="02020603050405020304" pitchFamily="18" charset="0"/>
                          <a:cs typeface="Times New Roman" panose="02020603050405020304" pitchFamily="18" charset="0"/>
                        </a:rPr>
                        <a:t>4</a:t>
                      </a:r>
                      <a:endParaRPr lang="x-none"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pPr>
                      <a:endParaRPr lang="x-none" sz="2800">
                        <a:effectLst/>
                        <a:latin typeface="Times New Roman" panose="02020603050405020304" pitchFamily="18" charset="0"/>
                        <a:cs typeface="Times New Roman" panose="02020603050405020304" pitchFamily="18" charset="0"/>
                      </a:endParaRPr>
                    </a:p>
                  </a:txBody>
                  <a:tcPr marL="73025" marR="73025" marT="0" marB="0"/>
                </a:tc>
                <a:tc>
                  <a:txBody>
                    <a:bodyPr/>
                    <a:lstStyle/>
                    <a:p>
                      <a:pPr>
                        <a:lnSpc>
                          <a:spcPct val="107000"/>
                        </a:lnSpc>
                      </a:pPr>
                      <a:endParaRPr lang="x-none" sz="2800" dirty="0">
                        <a:effectLst/>
                        <a:latin typeface="Times New Roman" panose="02020603050405020304" pitchFamily="18" charset="0"/>
                        <a:cs typeface="Times New Roman" panose="02020603050405020304" pitchFamily="18" charset="0"/>
                      </a:endParaRPr>
                    </a:p>
                  </a:txBody>
                  <a:tcPr marL="73025" marR="73025" marT="0" marB="0"/>
                </a:tc>
                <a:extLst>
                  <a:ext uri="{0D108BD9-81ED-4DB2-BD59-A6C34878D82A}">
                    <a16:rowId xmlns:a16="http://schemas.microsoft.com/office/drawing/2014/main" xmlns="" val="4270542428"/>
                  </a:ext>
                </a:extLst>
              </a:tr>
            </a:tbl>
          </a:graphicData>
        </a:graphic>
      </p:graphicFrame>
      <p:pic>
        <p:nvPicPr>
          <p:cNvPr id="10" name="Picture 9" descr="A picture containing text, toy, doll&#10;&#10;Description automatically generated">
            <a:extLst>
              <a:ext uri="{FF2B5EF4-FFF2-40B4-BE49-F238E27FC236}">
                <a16:creationId xmlns:a16="http://schemas.microsoft.com/office/drawing/2014/main" xmlns="" id="{8615829C-416C-6640-B4BE-C150AB9C6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1670738"/>
            <a:ext cx="3219822" cy="3219822"/>
          </a:xfrm>
          <a:prstGeom prst="rect">
            <a:avLst/>
          </a:prstGeom>
        </p:spPr>
      </p:pic>
    </p:spTree>
    <p:extLst>
      <p:ext uri="{BB962C8B-B14F-4D97-AF65-F5344CB8AC3E}">
        <p14:creationId xmlns:p14="http://schemas.microsoft.com/office/powerpoint/2010/main" val="17340816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900451" y="971550"/>
            <a:ext cx="2300199" cy="1600200"/>
            <a:chOff x="2343268" y="1295400"/>
            <a:chExt cx="3066932" cy="2133600"/>
          </a:xfrm>
        </p:grpSpPr>
        <p:pic>
          <p:nvPicPr>
            <p:cNvPr id="11" name="Picture 10" descr="Bắc Trung Bộ.png"/>
            <p:cNvPicPr>
              <a:picLocks noChangeAspect="1"/>
            </p:cNvPicPr>
            <p:nvPr/>
          </p:nvPicPr>
          <p:blipFill>
            <a:blip r:embed="rId2" cstate="print"/>
            <a:srcRect t="18889" r="29630" b="50000"/>
            <a:stretch>
              <a:fillRect/>
            </a:stretch>
          </p:blipFill>
          <p:spPr>
            <a:xfrm>
              <a:off x="2514600" y="1295400"/>
              <a:ext cx="2895600" cy="2133600"/>
            </a:xfrm>
            <a:prstGeom prst="rect">
              <a:avLst/>
            </a:prstGeom>
          </p:spPr>
        </p:pic>
        <p:sp>
          <p:nvSpPr>
            <p:cNvPr id="28" name="TextBox 27">
              <a:hlinkClick r:id="rId3" action="ppaction://hlinksldjump"/>
            </p:cNvPr>
            <p:cNvSpPr txBox="1"/>
            <p:nvPr/>
          </p:nvSpPr>
          <p:spPr>
            <a:xfrm>
              <a:off x="2343268" y="2352645"/>
              <a:ext cx="1981200" cy="400109"/>
            </a:xfrm>
            <a:prstGeom prst="rect">
              <a:avLst/>
            </a:prstGeom>
            <a:noFill/>
          </p:spPr>
          <p:txBody>
            <a:bodyPr wrap="square" rtlCol="0">
              <a:spAutoFit/>
            </a:bodyPr>
            <a:lstStyle/>
            <a:p>
              <a:pPr algn="ctr"/>
              <a:r>
                <a:rPr lang="en-US" sz="1350" dirty="0" err="1">
                  <a:solidFill>
                    <a:srgbClr val="00B050"/>
                  </a:solidFill>
                  <a:latin typeface="UTM Staccato " pitchFamily="18" charset="0"/>
                </a:rPr>
                <a:t>Bắc</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Trung</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Bộ</a:t>
              </a:r>
              <a:endParaRPr lang="en-US" sz="1350" dirty="0">
                <a:solidFill>
                  <a:srgbClr val="00B050"/>
                </a:solidFill>
                <a:latin typeface="UTM Staccato " pitchFamily="18" charset="0"/>
              </a:endParaRPr>
            </a:p>
          </p:txBody>
        </p:sp>
      </p:grpSp>
      <p:pic>
        <p:nvPicPr>
          <p:cNvPr id="19" name="Picture 18" descr="Quần Đảo VN.png"/>
          <p:cNvPicPr>
            <a:picLocks noChangeAspect="1"/>
          </p:cNvPicPr>
          <p:nvPr/>
        </p:nvPicPr>
        <p:blipFill>
          <a:blip r:embed="rId4" cstate="print"/>
          <a:srcRect l="85185" r="-5556"/>
          <a:stretch>
            <a:fillRect/>
          </a:stretch>
        </p:blipFill>
        <p:spPr>
          <a:xfrm>
            <a:off x="6515100" y="0"/>
            <a:ext cx="628650" cy="5143500"/>
          </a:xfrm>
          <a:prstGeom prst="rect">
            <a:avLst/>
          </a:prstGeom>
        </p:spPr>
      </p:pic>
      <p:grpSp>
        <p:nvGrpSpPr>
          <p:cNvPr id="27" name="Group 26"/>
          <p:cNvGrpSpPr/>
          <p:nvPr/>
        </p:nvGrpSpPr>
        <p:grpSpPr>
          <a:xfrm>
            <a:off x="3943350" y="0"/>
            <a:ext cx="2000250" cy="914400"/>
            <a:chOff x="3733800" y="0"/>
            <a:chExt cx="2667000" cy="1219200"/>
          </a:xfrm>
        </p:grpSpPr>
        <p:pic>
          <p:nvPicPr>
            <p:cNvPr id="9" name="Picture 8" descr="Đông Bắc Bộ.png"/>
            <p:cNvPicPr>
              <a:picLocks noChangeAspect="1"/>
            </p:cNvPicPr>
            <p:nvPr/>
          </p:nvPicPr>
          <p:blipFill>
            <a:blip r:embed="rId5" cstate="print"/>
            <a:srcRect l="29630" r="14814" b="82222"/>
            <a:stretch>
              <a:fillRect/>
            </a:stretch>
          </p:blipFill>
          <p:spPr>
            <a:xfrm>
              <a:off x="3733800" y="0"/>
              <a:ext cx="2286000" cy="1219200"/>
            </a:xfrm>
            <a:prstGeom prst="rect">
              <a:avLst/>
            </a:prstGeom>
          </p:spPr>
        </p:pic>
        <p:sp>
          <p:nvSpPr>
            <p:cNvPr id="20" name="TextBox 19">
              <a:hlinkClick r:id="rId6" action="ppaction://hlinksldjump"/>
            </p:cNvPr>
            <p:cNvSpPr txBox="1"/>
            <p:nvPr/>
          </p:nvSpPr>
          <p:spPr>
            <a:xfrm>
              <a:off x="4876800" y="457200"/>
              <a:ext cx="1524000" cy="400109"/>
            </a:xfrm>
            <a:prstGeom prst="rect">
              <a:avLst/>
            </a:prstGeom>
            <a:noFill/>
          </p:spPr>
          <p:txBody>
            <a:bodyPr wrap="square" rtlCol="0">
              <a:spAutoFit/>
            </a:bodyPr>
            <a:lstStyle/>
            <a:p>
              <a:r>
                <a:rPr lang="en-US" sz="1350" dirty="0" err="1">
                  <a:solidFill>
                    <a:schemeClr val="accent2">
                      <a:lumMod val="60000"/>
                      <a:lumOff val="40000"/>
                    </a:schemeClr>
                  </a:solidFill>
                  <a:latin typeface="UTM Staccato " pitchFamily="18" charset="0"/>
                </a:rPr>
                <a:t>Đông</a:t>
              </a:r>
              <a:r>
                <a:rPr lang="en-US" sz="1350" dirty="0">
                  <a:solidFill>
                    <a:schemeClr val="accent2">
                      <a:lumMod val="60000"/>
                      <a:lumOff val="40000"/>
                    </a:schemeClr>
                  </a:solidFill>
                  <a:latin typeface="UTM Staccato " pitchFamily="18" charset="0"/>
                </a:rPr>
                <a:t> </a:t>
              </a:r>
              <a:r>
                <a:rPr lang="en-US" sz="1350" dirty="0" err="1">
                  <a:solidFill>
                    <a:schemeClr val="accent2">
                      <a:lumMod val="60000"/>
                      <a:lumOff val="40000"/>
                    </a:schemeClr>
                  </a:solidFill>
                  <a:latin typeface="UTM Staccato " pitchFamily="18" charset="0"/>
                </a:rPr>
                <a:t>Bắc</a:t>
              </a:r>
              <a:r>
                <a:rPr lang="en-US" sz="1350" dirty="0">
                  <a:solidFill>
                    <a:schemeClr val="accent2">
                      <a:lumMod val="60000"/>
                      <a:lumOff val="40000"/>
                    </a:schemeClr>
                  </a:solidFill>
                  <a:latin typeface="UTM Staccato " pitchFamily="18" charset="0"/>
                </a:rPr>
                <a:t> </a:t>
              </a:r>
              <a:r>
                <a:rPr lang="en-US" sz="1350" dirty="0" err="1">
                  <a:solidFill>
                    <a:schemeClr val="accent2">
                      <a:lumMod val="60000"/>
                      <a:lumOff val="40000"/>
                    </a:schemeClr>
                  </a:solidFill>
                  <a:latin typeface="UTM Staccato " pitchFamily="18" charset="0"/>
                </a:rPr>
                <a:t>Bộ</a:t>
              </a:r>
              <a:endParaRPr lang="en-US" sz="1350" dirty="0">
                <a:solidFill>
                  <a:schemeClr val="accent2">
                    <a:lumMod val="60000"/>
                    <a:lumOff val="40000"/>
                  </a:schemeClr>
                </a:solidFill>
                <a:latin typeface="UTM Staccato " pitchFamily="18" charset="0"/>
              </a:endParaRPr>
            </a:p>
          </p:txBody>
        </p:sp>
      </p:grpSp>
      <p:grpSp>
        <p:nvGrpSpPr>
          <p:cNvPr id="24" name="Group 23"/>
          <p:cNvGrpSpPr/>
          <p:nvPr/>
        </p:nvGrpSpPr>
        <p:grpSpPr>
          <a:xfrm>
            <a:off x="2486025" y="228600"/>
            <a:ext cx="1914525" cy="914400"/>
            <a:chOff x="1790700" y="304800"/>
            <a:chExt cx="2552700" cy="1219200"/>
          </a:xfrm>
        </p:grpSpPr>
        <p:pic>
          <p:nvPicPr>
            <p:cNvPr id="13" name="Picture 12" descr="Tây Bấc Bộ.png"/>
            <p:cNvPicPr>
              <a:picLocks noChangeAspect="1"/>
            </p:cNvPicPr>
            <p:nvPr/>
          </p:nvPicPr>
          <p:blipFill>
            <a:blip r:embed="rId7" cstate="print"/>
            <a:srcRect l="-16667" t="4444" r="55556" b="77778"/>
            <a:stretch>
              <a:fillRect/>
            </a:stretch>
          </p:blipFill>
          <p:spPr>
            <a:xfrm>
              <a:off x="1828800" y="304800"/>
              <a:ext cx="2514600" cy="1219200"/>
            </a:xfrm>
            <a:prstGeom prst="rect">
              <a:avLst/>
            </a:prstGeom>
          </p:spPr>
        </p:pic>
        <p:sp>
          <p:nvSpPr>
            <p:cNvPr id="22" name="TextBox 21">
              <a:hlinkClick r:id="rId8" action="ppaction://hlinksldjump"/>
            </p:cNvPr>
            <p:cNvSpPr txBox="1"/>
            <p:nvPr/>
          </p:nvSpPr>
          <p:spPr>
            <a:xfrm>
              <a:off x="1790700" y="795381"/>
              <a:ext cx="1371600" cy="400109"/>
            </a:xfrm>
            <a:prstGeom prst="rect">
              <a:avLst/>
            </a:prstGeom>
            <a:noFill/>
          </p:spPr>
          <p:txBody>
            <a:bodyPr wrap="square" rtlCol="0">
              <a:spAutoFit/>
            </a:bodyPr>
            <a:lstStyle/>
            <a:p>
              <a:r>
                <a:rPr lang="en-US" sz="1350" dirty="0" err="1">
                  <a:solidFill>
                    <a:schemeClr val="accent5">
                      <a:lumMod val="60000"/>
                      <a:lumOff val="40000"/>
                    </a:schemeClr>
                  </a:solidFill>
                  <a:latin typeface="UTM Staccato " pitchFamily="18" charset="0"/>
                </a:rPr>
                <a:t>Tây</a:t>
              </a:r>
              <a:r>
                <a:rPr lang="en-US" sz="1350" dirty="0">
                  <a:solidFill>
                    <a:schemeClr val="accent5">
                      <a:lumMod val="60000"/>
                      <a:lumOff val="40000"/>
                    </a:schemeClr>
                  </a:solidFill>
                  <a:latin typeface="UTM Staccato " pitchFamily="18" charset="0"/>
                </a:rPr>
                <a:t> </a:t>
              </a:r>
              <a:r>
                <a:rPr lang="en-US" sz="1350" dirty="0" err="1">
                  <a:solidFill>
                    <a:schemeClr val="accent5">
                      <a:lumMod val="60000"/>
                      <a:lumOff val="40000"/>
                    </a:schemeClr>
                  </a:solidFill>
                  <a:latin typeface="UTM Staccato " pitchFamily="18" charset="0"/>
                </a:rPr>
                <a:t>Bắc</a:t>
              </a:r>
              <a:r>
                <a:rPr lang="en-US" sz="1350" dirty="0">
                  <a:solidFill>
                    <a:schemeClr val="accent5">
                      <a:lumMod val="60000"/>
                      <a:lumOff val="40000"/>
                    </a:schemeClr>
                  </a:solidFill>
                  <a:latin typeface="UTM Staccato " pitchFamily="18" charset="0"/>
                </a:rPr>
                <a:t> </a:t>
              </a:r>
              <a:r>
                <a:rPr lang="en-US" sz="1350" dirty="0" err="1">
                  <a:solidFill>
                    <a:schemeClr val="accent5">
                      <a:lumMod val="60000"/>
                      <a:lumOff val="40000"/>
                    </a:schemeClr>
                  </a:solidFill>
                  <a:latin typeface="UTM Staccato " pitchFamily="18" charset="0"/>
                </a:rPr>
                <a:t>Bộ</a:t>
              </a:r>
              <a:endParaRPr lang="en-US" sz="1350" dirty="0">
                <a:solidFill>
                  <a:schemeClr val="accent5">
                    <a:lumMod val="60000"/>
                    <a:lumOff val="40000"/>
                  </a:schemeClr>
                </a:solidFill>
                <a:latin typeface="UTM Staccato " pitchFamily="18" charset="0"/>
              </a:endParaRPr>
            </a:p>
          </p:txBody>
        </p:sp>
      </p:grpSp>
      <p:grpSp>
        <p:nvGrpSpPr>
          <p:cNvPr id="26" name="Group 25"/>
          <p:cNvGrpSpPr/>
          <p:nvPr/>
        </p:nvGrpSpPr>
        <p:grpSpPr>
          <a:xfrm>
            <a:off x="4229100" y="685800"/>
            <a:ext cx="2286000" cy="571500"/>
            <a:chOff x="4114800" y="914400"/>
            <a:chExt cx="3048000" cy="762000"/>
          </a:xfrm>
        </p:grpSpPr>
        <p:pic>
          <p:nvPicPr>
            <p:cNvPr id="12" name="Picture 11" descr="Đồng Bằng SH.png"/>
            <p:cNvPicPr>
              <a:picLocks noChangeAspect="1"/>
            </p:cNvPicPr>
            <p:nvPr/>
          </p:nvPicPr>
          <p:blipFill>
            <a:blip r:embed="rId9" cstate="print"/>
            <a:srcRect l="38889" t="13333" r="29629" b="75556"/>
            <a:stretch>
              <a:fillRect/>
            </a:stretch>
          </p:blipFill>
          <p:spPr>
            <a:xfrm>
              <a:off x="4114800" y="914400"/>
              <a:ext cx="1295400" cy="762000"/>
            </a:xfrm>
            <a:prstGeom prst="rect">
              <a:avLst/>
            </a:prstGeom>
          </p:spPr>
        </p:pic>
        <p:sp>
          <p:nvSpPr>
            <p:cNvPr id="25" name="TextBox 24">
              <a:hlinkClick r:id="rId10" action="ppaction://hlinksldjump"/>
            </p:cNvPr>
            <p:cNvSpPr txBox="1"/>
            <p:nvPr/>
          </p:nvSpPr>
          <p:spPr>
            <a:xfrm>
              <a:off x="4648200" y="1219200"/>
              <a:ext cx="2514600" cy="400109"/>
            </a:xfrm>
            <a:prstGeom prst="rect">
              <a:avLst/>
            </a:prstGeom>
            <a:noFill/>
          </p:spPr>
          <p:txBody>
            <a:bodyPr wrap="square" rtlCol="0">
              <a:spAutoFit/>
            </a:bodyPr>
            <a:lstStyle/>
            <a:p>
              <a:r>
                <a:rPr lang="en-US" sz="1350" dirty="0" err="1">
                  <a:solidFill>
                    <a:srgbClr val="FF0000"/>
                  </a:solidFill>
                  <a:latin typeface="UTM Staccato " pitchFamily="18" charset="0"/>
                </a:rPr>
                <a:t>Đồng</a:t>
              </a:r>
              <a:r>
                <a:rPr lang="en-US" sz="1350" dirty="0">
                  <a:solidFill>
                    <a:srgbClr val="FF0000"/>
                  </a:solidFill>
                  <a:latin typeface="UTM Staccato " pitchFamily="18" charset="0"/>
                </a:rPr>
                <a:t> </a:t>
              </a:r>
              <a:r>
                <a:rPr lang="en-US" sz="1350" dirty="0" err="1">
                  <a:solidFill>
                    <a:srgbClr val="FF0000"/>
                  </a:solidFill>
                  <a:latin typeface="UTM Staccato " pitchFamily="18" charset="0"/>
                </a:rPr>
                <a:t>Bằng</a:t>
              </a:r>
              <a:r>
                <a:rPr lang="en-US" sz="1350" dirty="0">
                  <a:solidFill>
                    <a:srgbClr val="FF0000"/>
                  </a:solidFill>
                  <a:latin typeface="UTM Staccato " pitchFamily="18" charset="0"/>
                </a:rPr>
                <a:t> </a:t>
              </a:r>
              <a:r>
                <a:rPr lang="en-US" sz="1350" dirty="0" err="1">
                  <a:solidFill>
                    <a:srgbClr val="FF0000"/>
                  </a:solidFill>
                  <a:latin typeface="UTM Staccato " pitchFamily="18" charset="0"/>
                </a:rPr>
                <a:t>Sông</a:t>
              </a:r>
              <a:r>
                <a:rPr lang="en-US" sz="1350" dirty="0">
                  <a:solidFill>
                    <a:srgbClr val="FF0000"/>
                  </a:solidFill>
                  <a:latin typeface="UTM Staccato " pitchFamily="18" charset="0"/>
                </a:rPr>
                <a:t> </a:t>
              </a:r>
              <a:r>
                <a:rPr lang="en-US" sz="1350" dirty="0" err="1">
                  <a:solidFill>
                    <a:srgbClr val="FF0000"/>
                  </a:solidFill>
                  <a:latin typeface="UTM Staccato " pitchFamily="18" charset="0"/>
                </a:rPr>
                <a:t>Hồng</a:t>
              </a:r>
              <a:endParaRPr lang="en-US" sz="1350" dirty="0">
                <a:solidFill>
                  <a:srgbClr val="FF0000"/>
                </a:solidFill>
                <a:latin typeface="UTM Staccato " pitchFamily="18" charset="0"/>
              </a:endParaRPr>
            </a:p>
          </p:txBody>
        </p:sp>
      </p:grpSp>
      <p:grpSp>
        <p:nvGrpSpPr>
          <p:cNvPr id="32" name="Group 31"/>
          <p:cNvGrpSpPr/>
          <p:nvPr/>
        </p:nvGrpSpPr>
        <p:grpSpPr>
          <a:xfrm>
            <a:off x="4857750" y="2457450"/>
            <a:ext cx="2000250" cy="1943100"/>
            <a:chOff x="4953000" y="3276600"/>
            <a:chExt cx="2667000" cy="2590800"/>
          </a:xfrm>
        </p:grpSpPr>
        <p:pic>
          <p:nvPicPr>
            <p:cNvPr id="15" name="Picture 14" descr="Nam trung Bộ.png"/>
            <p:cNvPicPr>
              <a:picLocks noChangeAspect="1"/>
            </p:cNvPicPr>
            <p:nvPr/>
          </p:nvPicPr>
          <p:blipFill>
            <a:blip r:embed="rId11" cstate="print"/>
            <a:srcRect l="59259" t="47778" r="1852" b="14444"/>
            <a:stretch>
              <a:fillRect/>
            </a:stretch>
          </p:blipFill>
          <p:spPr>
            <a:xfrm>
              <a:off x="4953000" y="3276600"/>
              <a:ext cx="1600200" cy="2590800"/>
            </a:xfrm>
            <a:prstGeom prst="rect">
              <a:avLst/>
            </a:prstGeom>
          </p:spPr>
        </p:pic>
        <p:sp>
          <p:nvSpPr>
            <p:cNvPr id="31" name="TextBox 30">
              <a:hlinkClick r:id="rId12" action="ppaction://hlinksldjump"/>
            </p:cNvPr>
            <p:cNvSpPr txBox="1"/>
            <p:nvPr/>
          </p:nvSpPr>
          <p:spPr>
            <a:xfrm>
              <a:off x="6019800" y="4419600"/>
              <a:ext cx="1600200" cy="400109"/>
            </a:xfrm>
            <a:prstGeom prst="rect">
              <a:avLst/>
            </a:prstGeom>
            <a:noFill/>
          </p:spPr>
          <p:txBody>
            <a:bodyPr wrap="square" rtlCol="0">
              <a:spAutoFit/>
            </a:bodyPr>
            <a:lstStyle/>
            <a:p>
              <a:r>
                <a:rPr lang="en-US" sz="1350" dirty="0">
                  <a:solidFill>
                    <a:srgbClr val="7030A0"/>
                  </a:solidFill>
                  <a:latin typeface="UTM Staccato " pitchFamily="18" charset="0"/>
                </a:rPr>
                <a:t>Nam </a:t>
              </a:r>
              <a:r>
                <a:rPr lang="en-US" sz="1350" dirty="0" err="1">
                  <a:solidFill>
                    <a:srgbClr val="7030A0"/>
                  </a:solidFill>
                  <a:latin typeface="UTM Staccato " pitchFamily="18" charset="0"/>
                </a:rPr>
                <a:t>Trung</a:t>
              </a:r>
              <a:r>
                <a:rPr lang="en-US" sz="1350" dirty="0">
                  <a:solidFill>
                    <a:srgbClr val="7030A0"/>
                  </a:solidFill>
                  <a:latin typeface="UTM Staccato " pitchFamily="18" charset="0"/>
                </a:rPr>
                <a:t> </a:t>
              </a:r>
              <a:r>
                <a:rPr lang="en-US" sz="1350" dirty="0" err="1">
                  <a:solidFill>
                    <a:srgbClr val="7030A0"/>
                  </a:solidFill>
                  <a:latin typeface="UTM Staccato " pitchFamily="18" charset="0"/>
                </a:rPr>
                <a:t>Bộ</a:t>
              </a:r>
              <a:endParaRPr lang="en-US" sz="1350" dirty="0">
                <a:solidFill>
                  <a:srgbClr val="7030A0"/>
                </a:solidFill>
                <a:latin typeface="UTM Staccato " pitchFamily="18" charset="0"/>
              </a:endParaRPr>
            </a:p>
          </p:txBody>
        </p:sp>
      </p:grpSp>
      <p:grpSp>
        <p:nvGrpSpPr>
          <p:cNvPr id="34" name="Group 33"/>
          <p:cNvGrpSpPr/>
          <p:nvPr/>
        </p:nvGrpSpPr>
        <p:grpSpPr>
          <a:xfrm>
            <a:off x="3829050" y="2743200"/>
            <a:ext cx="1657350" cy="1428750"/>
            <a:chOff x="3581400" y="3657600"/>
            <a:chExt cx="2209800" cy="1905000"/>
          </a:xfrm>
        </p:grpSpPr>
        <p:pic>
          <p:nvPicPr>
            <p:cNvPr id="16" name="Picture 15" descr="Tây Nguyên.png"/>
            <p:cNvPicPr>
              <a:picLocks noChangeAspect="1"/>
            </p:cNvPicPr>
            <p:nvPr/>
          </p:nvPicPr>
          <p:blipFill>
            <a:blip r:embed="rId13" cstate="print"/>
            <a:srcRect l="44445" t="53333" r="20370" b="18889"/>
            <a:stretch>
              <a:fillRect/>
            </a:stretch>
          </p:blipFill>
          <p:spPr>
            <a:xfrm>
              <a:off x="4343400" y="3657600"/>
              <a:ext cx="1447800" cy="1905000"/>
            </a:xfrm>
            <a:prstGeom prst="rect">
              <a:avLst/>
            </a:prstGeom>
          </p:spPr>
        </p:pic>
        <p:sp>
          <p:nvSpPr>
            <p:cNvPr id="33" name="TextBox 32">
              <a:hlinkClick r:id="rId14" action="ppaction://hlinksldjump"/>
            </p:cNvPr>
            <p:cNvSpPr txBox="1"/>
            <p:nvPr/>
          </p:nvSpPr>
          <p:spPr>
            <a:xfrm>
              <a:off x="3581400" y="4343400"/>
              <a:ext cx="1524000" cy="400109"/>
            </a:xfrm>
            <a:prstGeom prst="rect">
              <a:avLst/>
            </a:prstGeom>
            <a:noFill/>
          </p:spPr>
          <p:txBody>
            <a:bodyPr wrap="square" rtlCol="0">
              <a:spAutoFit/>
            </a:bodyPr>
            <a:lstStyle/>
            <a:p>
              <a:r>
                <a:rPr lang="en-US" sz="1350" dirty="0" err="1">
                  <a:solidFill>
                    <a:schemeClr val="accent2">
                      <a:lumMod val="75000"/>
                    </a:schemeClr>
                  </a:solidFill>
                  <a:latin typeface="UTM Staccato " pitchFamily="18" charset="0"/>
                </a:rPr>
                <a:t>Tây</a:t>
              </a:r>
              <a:r>
                <a:rPr lang="en-US" sz="1350" dirty="0">
                  <a:solidFill>
                    <a:schemeClr val="accent2">
                      <a:lumMod val="75000"/>
                    </a:schemeClr>
                  </a:solidFill>
                  <a:latin typeface="UTM Staccato " pitchFamily="18" charset="0"/>
                </a:rPr>
                <a:t> </a:t>
              </a:r>
              <a:r>
                <a:rPr lang="en-US" sz="1350" dirty="0" err="1">
                  <a:solidFill>
                    <a:schemeClr val="accent2">
                      <a:lumMod val="75000"/>
                    </a:schemeClr>
                  </a:solidFill>
                  <a:latin typeface="UTM Staccato " pitchFamily="18" charset="0"/>
                </a:rPr>
                <a:t>Nguyên</a:t>
              </a:r>
              <a:endParaRPr lang="en-US" sz="1350" dirty="0">
                <a:solidFill>
                  <a:schemeClr val="accent2">
                    <a:lumMod val="75000"/>
                  </a:schemeClr>
                </a:solidFill>
                <a:latin typeface="UTM Staccato " pitchFamily="18" charset="0"/>
              </a:endParaRPr>
            </a:p>
          </p:txBody>
        </p:sp>
      </p:grpSp>
      <p:grpSp>
        <p:nvGrpSpPr>
          <p:cNvPr id="36" name="Group 35"/>
          <p:cNvGrpSpPr/>
          <p:nvPr/>
        </p:nvGrpSpPr>
        <p:grpSpPr>
          <a:xfrm>
            <a:off x="4400550" y="3829050"/>
            <a:ext cx="2000250" cy="871583"/>
            <a:chOff x="4343400" y="5105400"/>
            <a:chExt cx="2667000" cy="1162110"/>
          </a:xfrm>
        </p:grpSpPr>
        <p:pic>
          <p:nvPicPr>
            <p:cNvPr id="18" name="Picture 17" descr="Đông Nam Bộ.png"/>
            <p:cNvPicPr>
              <a:picLocks noChangeAspect="1"/>
            </p:cNvPicPr>
            <p:nvPr/>
          </p:nvPicPr>
          <p:blipFill>
            <a:blip r:embed="rId15" cstate="print"/>
            <a:srcRect l="44444" t="74444" b="13334"/>
            <a:stretch>
              <a:fillRect/>
            </a:stretch>
          </p:blipFill>
          <p:spPr>
            <a:xfrm>
              <a:off x="4343400" y="5105400"/>
              <a:ext cx="2286000" cy="838200"/>
            </a:xfrm>
            <a:prstGeom prst="rect">
              <a:avLst/>
            </a:prstGeom>
          </p:spPr>
        </p:pic>
        <p:sp>
          <p:nvSpPr>
            <p:cNvPr id="35" name="TextBox 34">
              <a:hlinkClick r:id="rId16" action="ppaction://hlinksldjump"/>
            </p:cNvPr>
            <p:cNvSpPr txBox="1"/>
            <p:nvPr/>
          </p:nvSpPr>
          <p:spPr>
            <a:xfrm>
              <a:off x="5105400" y="5867401"/>
              <a:ext cx="1905000" cy="400109"/>
            </a:xfrm>
            <a:prstGeom prst="rect">
              <a:avLst/>
            </a:prstGeom>
            <a:noFill/>
          </p:spPr>
          <p:txBody>
            <a:bodyPr wrap="square" rtlCol="0">
              <a:spAutoFit/>
            </a:bodyPr>
            <a:lstStyle/>
            <a:p>
              <a:r>
                <a:rPr lang="en-US" sz="1350" dirty="0" err="1">
                  <a:solidFill>
                    <a:srgbClr val="FFC000"/>
                  </a:solidFill>
                  <a:latin typeface="UTM Staccato " pitchFamily="18" charset="0"/>
                </a:rPr>
                <a:t>Đông</a:t>
              </a:r>
              <a:r>
                <a:rPr lang="en-US" sz="1350" dirty="0">
                  <a:solidFill>
                    <a:srgbClr val="FFC000"/>
                  </a:solidFill>
                  <a:latin typeface="UTM Staccato " pitchFamily="18" charset="0"/>
                </a:rPr>
                <a:t> Nam </a:t>
              </a:r>
              <a:r>
                <a:rPr lang="en-US" sz="1350" dirty="0" err="1">
                  <a:solidFill>
                    <a:srgbClr val="FFC000"/>
                  </a:solidFill>
                  <a:latin typeface="UTM Staccato " pitchFamily="18" charset="0"/>
                </a:rPr>
                <a:t>Bộ</a:t>
              </a:r>
              <a:endParaRPr lang="en-US" sz="1350" dirty="0">
                <a:solidFill>
                  <a:srgbClr val="FFC000"/>
                </a:solidFill>
                <a:latin typeface="UTM Staccato " pitchFamily="18" charset="0"/>
              </a:endParaRPr>
            </a:p>
          </p:txBody>
        </p:sp>
      </p:grpSp>
      <p:grpSp>
        <p:nvGrpSpPr>
          <p:cNvPr id="38" name="Group 37"/>
          <p:cNvGrpSpPr/>
          <p:nvPr/>
        </p:nvGrpSpPr>
        <p:grpSpPr>
          <a:xfrm>
            <a:off x="1923384" y="4229100"/>
            <a:ext cx="2820066" cy="914400"/>
            <a:chOff x="1040512" y="5638800"/>
            <a:chExt cx="3760088" cy="1219200"/>
          </a:xfrm>
        </p:grpSpPr>
        <p:pic>
          <p:nvPicPr>
            <p:cNvPr id="17" name="Picture 16" descr="Đồng Bằng SCL.png"/>
            <p:cNvPicPr>
              <a:picLocks noChangeAspect="1"/>
            </p:cNvPicPr>
            <p:nvPr/>
          </p:nvPicPr>
          <p:blipFill>
            <a:blip r:embed="rId17" cstate="print"/>
            <a:srcRect t="82222" r="44444"/>
            <a:stretch>
              <a:fillRect/>
            </a:stretch>
          </p:blipFill>
          <p:spPr>
            <a:xfrm>
              <a:off x="2514600" y="5638800"/>
              <a:ext cx="2286000" cy="1219200"/>
            </a:xfrm>
            <a:prstGeom prst="rect">
              <a:avLst/>
            </a:prstGeom>
          </p:spPr>
        </p:pic>
        <p:sp>
          <p:nvSpPr>
            <p:cNvPr id="37" name="TextBox 36">
              <a:hlinkClick r:id="rId18" action="ppaction://hlinksldjump"/>
            </p:cNvPr>
            <p:cNvSpPr txBox="1"/>
            <p:nvPr/>
          </p:nvSpPr>
          <p:spPr>
            <a:xfrm>
              <a:off x="1040512" y="6135085"/>
              <a:ext cx="2708433" cy="400109"/>
            </a:xfrm>
            <a:prstGeom prst="rect">
              <a:avLst/>
            </a:prstGeom>
            <a:noFill/>
          </p:spPr>
          <p:txBody>
            <a:bodyPr wrap="none" rtlCol="0">
              <a:spAutoFit/>
            </a:bodyPr>
            <a:lstStyle/>
            <a:p>
              <a:r>
                <a:rPr lang="en-US" sz="1350" dirty="0" err="1">
                  <a:latin typeface="UTM Staccato " pitchFamily="18" charset="0"/>
                </a:rPr>
                <a:t>Đồng</a:t>
              </a:r>
              <a:r>
                <a:rPr lang="en-US" sz="1350" dirty="0">
                  <a:latin typeface="UTM Staccato " pitchFamily="18" charset="0"/>
                </a:rPr>
                <a:t> </a:t>
              </a:r>
              <a:r>
                <a:rPr lang="en-US" sz="1350" dirty="0" err="1">
                  <a:latin typeface="UTM Staccato " pitchFamily="18" charset="0"/>
                </a:rPr>
                <a:t>Bằng</a:t>
              </a:r>
              <a:r>
                <a:rPr lang="en-US" sz="1350" dirty="0">
                  <a:latin typeface="UTM Staccato " pitchFamily="18" charset="0"/>
                </a:rPr>
                <a:t> </a:t>
              </a:r>
              <a:r>
                <a:rPr lang="en-US" sz="1350" dirty="0" err="1">
                  <a:latin typeface="UTM Staccato " pitchFamily="18" charset="0"/>
                </a:rPr>
                <a:t>Sông</a:t>
              </a:r>
              <a:r>
                <a:rPr lang="en-US" sz="1350" dirty="0">
                  <a:latin typeface="UTM Staccato " pitchFamily="18" charset="0"/>
                </a:rPr>
                <a:t> </a:t>
              </a:r>
              <a:r>
                <a:rPr lang="en-US" sz="1350" dirty="0" err="1">
                  <a:latin typeface="UTM Staccato " pitchFamily="18" charset="0"/>
                </a:rPr>
                <a:t>Cửu</a:t>
              </a:r>
              <a:r>
                <a:rPr lang="en-US" sz="1350" dirty="0">
                  <a:latin typeface="UTM Staccato " pitchFamily="18" charset="0"/>
                </a:rPr>
                <a:t> Long</a:t>
              </a:r>
            </a:p>
          </p:txBody>
        </p:sp>
      </p:grpSp>
      <p:sp>
        <p:nvSpPr>
          <p:cNvPr id="40" name="TextBox 39">
            <a:hlinkClick r:id="rId19" action="ppaction://hlinksldjump"/>
          </p:cNvPr>
          <p:cNvSpPr txBox="1"/>
          <p:nvPr/>
        </p:nvSpPr>
        <p:spPr>
          <a:xfrm>
            <a:off x="6457950" y="2000250"/>
            <a:ext cx="1584088" cy="300082"/>
          </a:xfrm>
          <a:prstGeom prst="rect">
            <a:avLst/>
          </a:prstGeom>
          <a:noFill/>
        </p:spPr>
        <p:txBody>
          <a:bodyPr wrap="none" rtlCol="0">
            <a:spAutoFit/>
          </a:bodyPr>
          <a:lstStyle/>
          <a:p>
            <a:r>
              <a:rPr lang="en-US" sz="1350" dirty="0" err="1">
                <a:solidFill>
                  <a:srgbClr val="00B050"/>
                </a:solidFill>
                <a:latin typeface="UTM Staccato " pitchFamily="18" charset="0"/>
              </a:rPr>
              <a:t>Quần</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Đảo</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Hoàng</a:t>
            </a:r>
            <a:r>
              <a:rPr lang="en-US" sz="1350" dirty="0">
                <a:solidFill>
                  <a:srgbClr val="00B050"/>
                </a:solidFill>
                <a:latin typeface="UTM Staccato " pitchFamily="18" charset="0"/>
              </a:rPr>
              <a:t> Sa</a:t>
            </a:r>
          </a:p>
        </p:txBody>
      </p:sp>
      <p:sp>
        <p:nvSpPr>
          <p:cNvPr id="41" name="TextBox 40">
            <a:hlinkClick r:id="rId20" action="ppaction://hlinksldjump"/>
          </p:cNvPr>
          <p:cNvSpPr txBox="1"/>
          <p:nvPr/>
        </p:nvSpPr>
        <p:spPr>
          <a:xfrm>
            <a:off x="6457950" y="4286250"/>
            <a:ext cx="1640706" cy="300082"/>
          </a:xfrm>
          <a:prstGeom prst="rect">
            <a:avLst/>
          </a:prstGeom>
          <a:noFill/>
        </p:spPr>
        <p:txBody>
          <a:bodyPr wrap="none" rtlCol="0">
            <a:spAutoFit/>
          </a:bodyPr>
          <a:lstStyle/>
          <a:p>
            <a:r>
              <a:rPr lang="en-US" sz="1350" dirty="0" err="1">
                <a:solidFill>
                  <a:srgbClr val="00B050"/>
                </a:solidFill>
                <a:latin typeface="UTM Staccato " pitchFamily="18" charset="0"/>
              </a:rPr>
              <a:t>Quần</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Đảo</a:t>
            </a:r>
            <a:r>
              <a:rPr lang="en-US" sz="1350" dirty="0">
                <a:solidFill>
                  <a:srgbClr val="00B050"/>
                </a:solidFill>
                <a:latin typeface="UTM Staccato " pitchFamily="18" charset="0"/>
              </a:rPr>
              <a:t> </a:t>
            </a:r>
            <a:r>
              <a:rPr lang="en-US" sz="1350" dirty="0" err="1">
                <a:solidFill>
                  <a:srgbClr val="00B050"/>
                </a:solidFill>
                <a:latin typeface="UTM Staccato " pitchFamily="18" charset="0"/>
              </a:rPr>
              <a:t>Trường</a:t>
            </a:r>
            <a:r>
              <a:rPr lang="en-US" sz="1350" dirty="0">
                <a:solidFill>
                  <a:srgbClr val="00B050"/>
                </a:solidFill>
                <a:latin typeface="UTM Staccato " pitchFamily="18" charset="0"/>
              </a:rPr>
              <a:t> Sa</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xmlns="" id="{6E10723E-8789-B047-8A0D-655B93DCE9E5}"/>
              </a:ext>
            </a:extLst>
          </p:cNvPr>
          <p:cNvSpPr/>
          <p:nvPr/>
        </p:nvSpPr>
        <p:spPr>
          <a:xfrm>
            <a:off x="0" y="-20538"/>
            <a:ext cx="9144000" cy="587395"/>
          </a:xfrm>
          <a:prstGeom prst="round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nchor="ctr">
            <a:spAutoFit/>
          </a:bodyPr>
          <a:lstStyle/>
          <a:p>
            <a:pPr algn="ctr"/>
            <a:r>
              <a:rPr lang="x-none" sz="3000" b="1" dirty="0">
                <a:ln w="0">
                  <a:noFill/>
                </a:ln>
                <a:solidFill>
                  <a:schemeClr val="bg1"/>
                </a:solidFill>
                <a:latin typeface="Times New Roman" panose="02020603050405020304" pitchFamily="18" charset="0"/>
                <a:cs typeface="Times New Roman" panose="02020603050405020304" pitchFamily="18" charset="0"/>
              </a:rPr>
              <a:t>6. NHỮNG HÌNH ẢNH ĐỘC ĐÁO TRONG CA DAO</a:t>
            </a:r>
          </a:p>
        </p:txBody>
      </p:sp>
      <p:graphicFrame>
        <p:nvGraphicFramePr>
          <p:cNvPr id="2" name="Table 1">
            <a:extLst>
              <a:ext uri="{FF2B5EF4-FFF2-40B4-BE49-F238E27FC236}">
                <a16:creationId xmlns:a16="http://schemas.microsoft.com/office/drawing/2014/main" xmlns="" id="{E7120E09-F305-7043-891E-0DBF29EB5FF1}"/>
              </a:ext>
            </a:extLst>
          </p:cNvPr>
          <p:cNvGraphicFramePr>
            <a:graphicFrameLocks noGrp="1"/>
          </p:cNvGraphicFramePr>
          <p:nvPr>
            <p:extLst>
              <p:ext uri="{D42A27DB-BD31-4B8C-83A1-F6EECF244321}">
                <p14:modId xmlns:p14="http://schemas.microsoft.com/office/powerpoint/2010/main" val="1647165654"/>
              </p:ext>
            </p:extLst>
          </p:nvPr>
        </p:nvGraphicFramePr>
        <p:xfrm>
          <a:off x="323528" y="771550"/>
          <a:ext cx="8640960" cy="4190216"/>
        </p:xfrm>
        <a:graphic>
          <a:graphicData uri="http://schemas.openxmlformats.org/drawingml/2006/table">
            <a:tbl>
              <a:tblPr firstRow="1" firstCol="1" bandRow="1">
                <a:tableStyleId>{93296810-A885-4BE3-A3E7-6D5BEEA58F35}</a:tableStyleId>
              </a:tblPr>
              <a:tblGrid>
                <a:gridCol w="720080">
                  <a:extLst>
                    <a:ext uri="{9D8B030D-6E8A-4147-A177-3AD203B41FA5}">
                      <a16:colId xmlns:a16="http://schemas.microsoft.com/office/drawing/2014/main" xmlns="" val="4040330761"/>
                    </a:ext>
                  </a:extLst>
                </a:gridCol>
                <a:gridCol w="2664296">
                  <a:extLst>
                    <a:ext uri="{9D8B030D-6E8A-4147-A177-3AD203B41FA5}">
                      <a16:colId xmlns:a16="http://schemas.microsoft.com/office/drawing/2014/main" xmlns="" val="940645869"/>
                    </a:ext>
                  </a:extLst>
                </a:gridCol>
                <a:gridCol w="5256584">
                  <a:extLst>
                    <a:ext uri="{9D8B030D-6E8A-4147-A177-3AD203B41FA5}">
                      <a16:colId xmlns:a16="http://schemas.microsoft.com/office/drawing/2014/main" xmlns="" val="1473046826"/>
                    </a:ext>
                  </a:extLst>
                </a:gridCol>
              </a:tblGrid>
              <a:tr h="792088">
                <a:tc>
                  <a:txBody>
                    <a:bodyPr/>
                    <a:lstStyle/>
                    <a:p>
                      <a:pPr algn="ctr">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Bài</a:t>
                      </a:r>
                      <a:r>
                        <a:rPr lang="en-US" sz="1900" dirty="0">
                          <a:effectLst/>
                          <a:latin typeface="Times New Roman" panose="02020603050405020304" pitchFamily="18" charset="0"/>
                          <a:cs typeface="Times New Roman" panose="02020603050405020304" pitchFamily="18" charset="0"/>
                        </a:rPr>
                        <a:t> </a:t>
                      </a:r>
                    </a:p>
                    <a:p>
                      <a:pPr algn="ctr">
                        <a:lnSpc>
                          <a:spcPct val="100000"/>
                        </a:lnSpc>
                        <a:spcAft>
                          <a:spcPts val="800"/>
                        </a:spcAft>
                      </a:pPr>
                      <a:r>
                        <a:rPr lang="en-US" sz="1900" dirty="0">
                          <a:effectLst/>
                          <a:latin typeface="Times New Roman" panose="02020603050405020304" pitchFamily="18" charset="0"/>
                          <a:cs typeface="Times New Roman" panose="02020603050405020304" pitchFamily="18" charset="0"/>
                        </a:rPr>
                        <a:t>CD</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Từ</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ngữ</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hình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ảnh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độc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đáo</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Giải</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thích</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xmlns="" val="2470117645"/>
                  </a:ext>
                </a:extLst>
              </a:tr>
              <a:tr h="792088">
                <a:tc>
                  <a:txBody>
                    <a:bodyPr/>
                    <a:lstStyle/>
                    <a:p>
                      <a:pPr algn="ctr">
                        <a:lnSpc>
                          <a:spcPct val="100000"/>
                        </a:lnSpc>
                        <a:spcAft>
                          <a:spcPts val="800"/>
                        </a:spcAft>
                      </a:pPr>
                      <a:r>
                        <a:rPr lang="en-US" sz="1900" dirty="0">
                          <a:effectLst/>
                          <a:latin typeface="Times New Roman" panose="02020603050405020304" pitchFamily="18" charset="0"/>
                          <a:cs typeface="Times New Roman" panose="02020603050405020304" pitchFamily="18" charset="0"/>
                        </a:rPr>
                        <a:t>1</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0000"/>
                        </a:lnSpc>
                        <a:spcAft>
                          <a:spcPts val="800"/>
                        </a:spcAft>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Phồn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hoa</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thứ</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nhất</a:t>
                      </a:r>
                      <a:r>
                        <a:rPr lang="en-US" sz="1900" dirty="0">
                          <a:effectLst/>
                          <a:latin typeface="Times New Roman" panose="02020603050405020304" pitchFamily="18" charset="0"/>
                          <a:cs typeface="Times New Roman" panose="02020603050405020304" pitchFamily="18" charset="0"/>
                        </a:rPr>
                        <a:t> Long </a:t>
                      </a:r>
                      <a:r>
                        <a:rPr lang="en-US" sz="1900" dirty="0" err="1">
                          <a:effectLst/>
                          <a:latin typeface="Times New Roman" panose="02020603050405020304" pitchFamily="18" charset="0"/>
                          <a:cs typeface="Times New Roman" panose="02020603050405020304" pitchFamily="18" charset="0"/>
                        </a:rPr>
                        <a:t>Thành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Phố</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giăng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mắc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cửi</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đường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quanh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bàn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cờ</a:t>
                      </a:r>
                      <a:r>
                        <a:rPr lang="en-US" sz="1900" dirty="0">
                          <a:effectLst/>
                          <a:latin typeface="Times New Roman" panose="02020603050405020304" pitchFamily="18" charset="0"/>
                          <a:cs typeface="Times New Roman" panose="02020603050405020304" pitchFamily="18" charset="0"/>
                        </a:rPr>
                        <a:t>.</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Câu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thơ</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gợi</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lên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hình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ảnh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thành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Thăng</a:t>
                      </a:r>
                      <a:r>
                        <a:rPr lang="en-US" sz="1900" dirty="0">
                          <a:effectLst/>
                          <a:latin typeface="Times New Roman" panose="02020603050405020304" pitchFamily="18" charset="0"/>
                          <a:cs typeface="Times New Roman" panose="02020603050405020304" pitchFamily="18" charset="0"/>
                        </a:rPr>
                        <a:t> Long </a:t>
                      </a:r>
                      <a:r>
                        <a:rPr lang="en-US" sz="1900" dirty="0" err="1">
                          <a:effectLst/>
                          <a:latin typeface="Times New Roman" panose="02020603050405020304" pitchFamily="18" charset="0"/>
                          <a:cs typeface="Times New Roman" panose="02020603050405020304" pitchFamily="18" charset="0"/>
                        </a:rPr>
                        <a:t>đông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đúc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nhộn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nhịp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tấp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nập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đường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xá</a:t>
                      </a:r>
                      <a:r>
                        <a:rPr lang="en-US" sz="1900" dirty="0">
                          <a:effectLst/>
                          <a:latin typeface="Times New Roman" panose="02020603050405020304" pitchFamily="18" charset="0"/>
                          <a:cs typeface="Times New Roman" panose="02020603050405020304" pitchFamily="18" charset="0"/>
                        </a:rPr>
                        <a:t>.</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xmlns="" val="270567522"/>
                  </a:ext>
                </a:extLst>
              </a:tr>
              <a:tr h="792088">
                <a:tc>
                  <a:txBody>
                    <a:bodyPr/>
                    <a:lstStyle/>
                    <a:p>
                      <a:pPr algn="ctr">
                        <a:lnSpc>
                          <a:spcPct val="100000"/>
                        </a:lnSpc>
                        <a:spcAft>
                          <a:spcPts val="800"/>
                        </a:spcAft>
                      </a:pPr>
                      <a:r>
                        <a:rPr lang="en-US" sz="1900" dirty="0">
                          <a:effectLst/>
                          <a:latin typeface="Times New Roman" panose="02020603050405020304" pitchFamily="18" charset="0"/>
                          <a:cs typeface="Times New Roman" panose="02020603050405020304" pitchFamily="18" charset="0"/>
                        </a:rPr>
                        <a:t>2</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Sâu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nhất</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sông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Bạch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Đằng</a:t>
                      </a:r>
                      <a:r>
                        <a:rPr lang="en-US" sz="1900" dirty="0">
                          <a:effectLst/>
                          <a:latin typeface="Times New Roman" panose="02020603050405020304" pitchFamily="18" charset="0"/>
                          <a:cs typeface="Times New Roman" panose="02020603050405020304" pitchFamily="18" charset="0"/>
                        </a:rPr>
                        <a:t>/ Ba </a:t>
                      </a:r>
                      <a:r>
                        <a:rPr lang="en-US" sz="1900" dirty="0" err="1">
                          <a:effectLst/>
                          <a:latin typeface="Times New Roman" panose="02020603050405020304" pitchFamily="18" charset="0"/>
                          <a:cs typeface="Times New Roman" panose="02020603050405020304" pitchFamily="18" charset="0"/>
                        </a:rPr>
                        <a:t>lần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giặc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ba</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lần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giặc</a:t>
                      </a:r>
                      <a:r>
                        <a:rPr lang="en-US" sz="1900" dirty="0">
                          <a:effectLst/>
                          <a:latin typeface="Times New Roman" panose="02020603050405020304" pitchFamily="18" charset="0"/>
                          <a:cs typeface="Times New Roman" panose="02020603050405020304" pitchFamily="18" charset="0"/>
                        </a:rPr>
                        <a:t> tan</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0000"/>
                        </a:lnSpc>
                        <a:spcAft>
                          <a:spcPts val="800"/>
                        </a:spcAft>
                      </a:pPr>
                      <a:r>
                        <a:rPr lang="en-US" sz="1900" dirty="0" err="1">
                          <a:effectLst/>
                          <a:latin typeface="Times New Roman" panose="02020603050405020304" pitchFamily="18" charset="0"/>
                          <a:cs typeface="Times New Roman" panose="02020603050405020304" pitchFamily="18" charset="0"/>
                        </a:rPr>
                        <a:t>Thể</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hiện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được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vẻ</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đẹp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lòng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hào</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về</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lịch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sử</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quê</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hương</a:t>
                      </a:r>
                      <a:r>
                        <a:rPr lang="en-US" sz="1900" dirty="0">
                          <a:effectLst/>
                          <a:latin typeface="Times New Roman" panose="02020603050405020304" pitchFamily="18" charset="0"/>
                          <a:cs typeface="Times New Roman" panose="02020603050405020304" pitchFamily="18" charset="0"/>
                        </a:rPr>
                        <a:t>.</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xmlns="" val="4153227540"/>
                  </a:ext>
                </a:extLst>
              </a:tr>
              <a:tr h="792088">
                <a:tc>
                  <a:txBody>
                    <a:bodyPr/>
                    <a:lstStyle/>
                    <a:p>
                      <a:pPr algn="ctr">
                        <a:lnSpc>
                          <a:spcPct val="100000"/>
                        </a:lnSpc>
                        <a:spcAft>
                          <a:spcPts val="800"/>
                        </a:spcAft>
                      </a:pPr>
                      <a:r>
                        <a:rPr lang="en-US" sz="1900">
                          <a:effectLst/>
                          <a:latin typeface="Times New Roman" panose="02020603050405020304" pitchFamily="18" charset="0"/>
                          <a:cs typeface="Times New Roman" panose="02020603050405020304" pitchFamily="18" charset="0"/>
                        </a:rPr>
                        <a:t>3</a:t>
                      </a:r>
                      <a:endParaRPr lang="x-none"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0000"/>
                        </a:lnSpc>
                      </a:pPr>
                      <a:r>
                        <a:rPr lang="x-none" sz="1900" dirty="0">
                          <a:effectLst/>
                          <a:latin typeface="Times New Roman" panose="02020603050405020304" pitchFamily="18" charset="0"/>
                          <a:cs typeface="Times New Roman" panose="02020603050405020304" pitchFamily="18" charset="0"/>
                        </a:rPr>
                        <a:t>Có đầm Thị Nại, có cù lao Xanh</a:t>
                      </a:r>
                    </a:p>
                  </a:txBody>
                  <a:tcPr marL="73025" marR="73025" marT="0" marB="0"/>
                </a:tc>
                <a:tc>
                  <a:txBody>
                    <a:bodyPr/>
                    <a:lstStyle/>
                    <a:p>
                      <a:pPr algn="just">
                        <a:lnSpc>
                          <a:spcPct val="100000"/>
                        </a:lnSpc>
                      </a:pPr>
                      <a:r>
                        <a:rPr lang="x-none" sz="1900" dirty="0">
                          <a:effectLst/>
                          <a:latin typeface="Times New Roman" panose="02020603050405020304" pitchFamily="18" charset="0"/>
                          <a:cs typeface="Times New Roman" panose="02020603050405020304" pitchFamily="18" charset="0"/>
                        </a:rPr>
                        <a:t>Câu ca dao gợi đến những danh thắng gắn liền với lịch sử đấu tranh của dân tộc, đồng thời thể hiện lòng tự hào về những cảnh đẹp quê hương.</a:t>
                      </a:r>
                    </a:p>
                  </a:txBody>
                  <a:tcPr marL="73025" marR="73025" marT="0" marB="0"/>
                </a:tc>
                <a:extLst>
                  <a:ext uri="{0D108BD9-81ED-4DB2-BD59-A6C34878D82A}">
                    <a16:rowId xmlns:a16="http://schemas.microsoft.com/office/drawing/2014/main" xmlns="" val="3793851429"/>
                  </a:ext>
                </a:extLst>
              </a:tr>
              <a:tr h="792088">
                <a:tc>
                  <a:txBody>
                    <a:bodyPr/>
                    <a:lstStyle/>
                    <a:p>
                      <a:pPr algn="ctr">
                        <a:lnSpc>
                          <a:spcPct val="100000"/>
                        </a:lnSpc>
                        <a:spcAft>
                          <a:spcPts val="800"/>
                        </a:spcAft>
                      </a:pPr>
                      <a:r>
                        <a:rPr lang="en-US" sz="1900" dirty="0">
                          <a:effectLst/>
                          <a:latin typeface="Times New Roman" panose="02020603050405020304" pitchFamily="18" charset="0"/>
                          <a:cs typeface="Times New Roman" panose="02020603050405020304" pitchFamily="18" charset="0"/>
                        </a:rPr>
                        <a:t>4</a:t>
                      </a:r>
                      <a:endParaRPr lang="x-none"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0000"/>
                        </a:lnSpc>
                      </a:pPr>
                      <a:r>
                        <a:rPr lang="x-none" sz="1900" dirty="0">
                          <a:effectLst/>
                          <a:latin typeface="Times New Roman" panose="02020603050405020304" pitchFamily="18" charset="0"/>
                          <a:cs typeface="Times New Roman" panose="02020603050405020304" pitchFamily="18" charset="0"/>
                        </a:rPr>
                        <a:t>Tôm sẵn bắt, trời sẵn ăn</a:t>
                      </a:r>
                    </a:p>
                  </a:txBody>
                  <a:tcPr marL="73025" marR="73025" marT="0" marB="0"/>
                </a:tc>
                <a:tc>
                  <a:txBody>
                    <a:bodyPr/>
                    <a:lstStyle/>
                    <a:p>
                      <a:pPr algn="just">
                        <a:lnSpc>
                          <a:spcPct val="100000"/>
                        </a:lnSpc>
                      </a:pPr>
                      <a:r>
                        <a:rPr lang="x-none" sz="1900" dirty="0">
                          <a:effectLst/>
                          <a:latin typeface="Times New Roman" panose="02020603050405020304" pitchFamily="18" charset="0"/>
                          <a:cs typeface="Times New Roman" panose="02020603050405020304" pitchFamily="18" charset="0"/>
                        </a:rPr>
                        <a:t>Hình ảnh thể hiện sự trù phú, giàu có của thiên nhiên ban tặng người dân Tháp Mười.</a:t>
                      </a:r>
                    </a:p>
                  </a:txBody>
                  <a:tcPr marL="73025" marR="73025" marT="0" marB="0"/>
                </a:tc>
                <a:extLst>
                  <a:ext uri="{0D108BD9-81ED-4DB2-BD59-A6C34878D82A}">
                    <a16:rowId xmlns:a16="http://schemas.microsoft.com/office/drawing/2014/main" xmlns="" val="4270542428"/>
                  </a:ext>
                </a:extLst>
              </a:tr>
            </a:tbl>
          </a:graphicData>
        </a:graphic>
      </p:graphicFrame>
    </p:spTree>
    <p:extLst>
      <p:ext uri="{BB962C8B-B14F-4D97-AF65-F5344CB8AC3E}">
        <p14:creationId xmlns:p14="http://schemas.microsoft.com/office/powerpoint/2010/main" val="83277786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圆角矩形 21"/>
          <p:cNvSpPr/>
          <p:nvPr/>
        </p:nvSpPr>
        <p:spPr>
          <a:xfrm>
            <a:off x="6516216" y="1426880"/>
            <a:ext cx="728796" cy="626640"/>
          </a:xfrm>
          <a:prstGeom prst="roundRect">
            <a:avLst/>
          </a:prstGeom>
          <a:solidFill>
            <a:srgbClr val="F86251">
              <a:alpha val="54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4500" dirty="0">
                <a:latin typeface="+mj-lt"/>
                <a:ea typeface="Arial Unicode MS" panose="020B0604020202020204" pitchFamily="34" charset="-122"/>
                <a:cs typeface="Arial Unicode MS" panose="020B0604020202020204" pitchFamily="34" charset="-122"/>
              </a:rPr>
              <a:t>III</a:t>
            </a:r>
            <a:endParaRPr lang="zh-CN" altLang="en-US" sz="4500" dirty="0">
              <a:latin typeface="+mj-lt"/>
              <a:ea typeface="Arial Unicode MS" panose="020B0604020202020204" pitchFamily="34" charset="-122"/>
              <a:cs typeface="Arial Unicode MS" panose="020B0604020202020204" pitchFamily="34" charset="-122"/>
            </a:endParaRPr>
          </a:p>
        </p:txBody>
      </p:sp>
      <p:sp>
        <p:nvSpPr>
          <p:cNvPr id="2" name="TextBox 1">
            <a:extLst>
              <a:ext uri="{FF2B5EF4-FFF2-40B4-BE49-F238E27FC236}">
                <a16:creationId xmlns:a16="http://schemas.microsoft.com/office/drawing/2014/main" xmlns="" id="{57CF75F4-07F8-C947-AE4F-4D191EF5BF62}"/>
              </a:ext>
            </a:extLst>
          </p:cNvPr>
          <p:cNvSpPr txBox="1"/>
          <p:nvPr/>
        </p:nvSpPr>
        <p:spPr>
          <a:xfrm>
            <a:off x="5004048" y="2362984"/>
            <a:ext cx="3960440" cy="784830"/>
          </a:xfrm>
          <a:prstGeom prst="rect">
            <a:avLst/>
          </a:prstGeom>
          <a:noFill/>
        </p:spPr>
        <p:txBody>
          <a:bodyPr wrap="square" rtlCol="0">
            <a:spAutoFit/>
          </a:bodyPr>
          <a:lstStyle/>
          <a:p>
            <a:pPr algn="ctr"/>
            <a:r>
              <a:rPr lang="x-none" sz="4500" b="1" dirty="0">
                <a:solidFill>
                  <a:srgbClr val="C0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900043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56" presetClass="path" presetSubtype="0" accel="50000" decel="50000" fill="hold" grpId="1" nodeType="withEffect">
                                  <p:stCondLst>
                                    <p:cond delay="0"/>
                                  </p:stCondLst>
                                  <p:childTnLst>
                                    <p:animMotion origin="layout" path="M -0.03733 0.04136 L -5.55556E-7 -1.60494E-6 " pathEditMode="relative" rAng="0" ptsTypes="AA">
                                      <p:cBhvr>
                                        <p:cTn id="9" dur="700" fill="hold"/>
                                        <p:tgtEl>
                                          <p:spTgt spid="22"/>
                                        </p:tgtEl>
                                        <p:attrNameLst>
                                          <p:attrName>ppt_x</p:attrName>
                                          <p:attrName>ppt_y</p:attrName>
                                        </p:attrNameLst>
                                      </p:cBhvr>
                                      <p:rCtr x="1858" y="-2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245" descr="22">
            <a:extLst>
              <a:ext uri="{FF2B5EF4-FFF2-40B4-BE49-F238E27FC236}">
                <a16:creationId xmlns:a16="http://schemas.microsoft.com/office/drawing/2014/main" xmlns="" id="{B22E721D-CF2F-F14B-A1B2-4E702474E520}"/>
              </a:ext>
            </a:extLst>
          </p:cNvPr>
          <p:cNvPicPr>
            <a:picLocks noChangeAspect="1"/>
          </p:cNvPicPr>
          <p:nvPr/>
        </p:nvPicPr>
        <p:blipFill>
          <a:blip r:embed="rId2"/>
          <a:stretch>
            <a:fillRect/>
          </a:stretch>
        </p:blipFill>
        <p:spPr>
          <a:xfrm>
            <a:off x="1115616" y="0"/>
            <a:ext cx="5066757" cy="4669796"/>
          </a:xfrm>
          <a:prstGeom prst="rect">
            <a:avLst/>
          </a:prstGeom>
          <a:noFill/>
          <a:ln w="9525">
            <a:noFill/>
          </a:ln>
        </p:spPr>
      </p:pic>
      <p:pic>
        <p:nvPicPr>
          <p:cNvPr id="5" name="Picture 3" descr="F:\未标题-1.png">
            <a:extLst>
              <a:ext uri="{FF2B5EF4-FFF2-40B4-BE49-F238E27FC236}">
                <a16:creationId xmlns:a16="http://schemas.microsoft.com/office/drawing/2014/main" xmlns="" id="{B5F77F60-8AEF-D54F-A89E-8B36D744E7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26" t="18942" r="23264" b="17870"/>
          <a:stretch/>
        </p:blipFill>
        <p:spPr bwMode="auto">
          <a:xfrm>
            <a:off x="6190690" y="2283718"/>
            <a:ext cx="2333377" cy="29840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315A3719-D1FB-7544-982A-227C09B20D2B}"/>
              </a:ext>
            </a:extLst>
          </p:cNvPr>
          <p:cNvSpPr txBox="1"/>
          <p:nvPr/>
        </p:nvSpPr>
        <p:spPr>
          <a:xfrm>
            <a:off x="1453612" y="1491630"/>
            <a:ext cx="4390764" cy="2677656"/>
          </a:xfrm>
          <a:prstGeom prst="rect">
            <a:avLst/>
          </a:prstGeom>
          <a:noFill/>
        </p:spPr>
        <p:txBody>
          <a:bodyPr wrap="square" rtlCol="0">
            <a:spAutoFit/>
          </a:bodyPr>
          <a:lstStyle/>
          <a:p>
            <a:pPr algn="ct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4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ca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ca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tỉnh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826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anim calcmode="lin" valueType="num">
                                      <p:cBhvr>
                                        <p:cTn id="15" dur="750" fill="hold"/>
                                        <p:tgtEl>
                                          <p:spTgt spid="5"/>
                                        </p:tgtEl>
                                        <p:attrNameLst>
                                          <p:attrName>ppt_x</p:attrName>
                                        </p:attrNameLst>
                                      </p:cBhvr>
                                      <p:tavLst>
                                        <p:tav tm="0">
                                          <p:val>
                                            <p:strVal val="#ppt_x"/>
                                          </p:val>
                                        </p:tav>
                                        <p:tav tm="100000">
                                          <p:val>
                                            <p:strVal val="#ppt_x"/>
                                          </p:val>
                                        </p:tav>
                                      </p:tavLst>
                                    </p:anim>
                                    <p:anim calcmode="lin" valueType="num">
                                      <p:cBhvr>
                                        <p:cTn id="16"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linds(horizontal)">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32CF87-D4CE-AC44-BD8F-177533A90B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91598" y="123478"/>
            <a:ext cx="6425141" cy="4011910"/>
          </a:xfrm>
          <a:prstGeom prst="rect">
            <a:avLst/>
          </a:prstGeom>
          <a:noFill/>
        </p:spPr>
      </p:pic>
      <p:sp>
        <p:nvSpPr>
          <p:cNvPr id="5" name="TextBox 4">
            <a:extLst>
              <a:ext uri="{FF2B5EF4-FFF2-40B4-BE49-F238E27FC236}">
                <a16:creationId xmlns:a16="http://schemas.microsoft.com/office/drawing/2014/main" xmlns="" id="{7E4EA55B-6D1B-0249-9120-AF09667D5258}"/>
              </a:ext>
            </a:extLst>
          </p:cNvPr>
          <p:cNvSpPr txBox="1"/>
          <p:nvPr/>
        </p:nvSpPr>
        <p:spPr>
          <a:xfrm>
            <a:off x="-17039" y="400246"/>
            <a:ext cx="2284783" cy="3170099"/>
          </a:xfrm>
          <a:prstGeom prst="rect">
            <a:avLst/>
          </a:prstGeom>
          <a:noFill/>
        </p:spPr>
        <p:txBody>
          <a:bodyPr wrap="square" rtlCol="0">
            <a:spAutoFit/>
          </a:bodyPr>
          <a:lstStyle/>
          <a:p>
            <a:pPr algn="ctr"/>
            <a:r>
              <a:rPr lang="x-none" sz="5000" dirty="0">
                <a:solidFill>
                  <a:schemeClr val="accent6">
                    <a:lumMod val="75000"/>
                  </a:schemeClr>
                </a:solidFill>
                <a:latin typeface="#9Slide06 SVNJonitha Script" panose="02000000000000000000" pitchFamily="2" charset="0"/>
              </a:rPr>
              <a:t>MẢNH GHÉP</a:t>
            </a:r>
          </a:p>
          <a:p>
            <a:pPr algn="ctr"/>
            <a:r>
              <a:rPr lang="x-none" sz="5000" dirty="0">
                <a:solidFill>
                  <a:schemeClr val="accent6">
                    <a:lumMod val="75000"/>
                  </a:schemeClr>
                </a:solidFill>
                <a:latin typeface="#9Slide06 SVNJonitha Script" panose="02000000000000000000" pitchFamily="2" charset="0"/>
              </a:rPr>
              <a:t>BÍ</a:t>
            </a:r>
          </a:p>
          <a:p>
            <a:pPr algn="ctr"/>
            <a:r>
              <a:rPr lang="x-none" sz="5000" dirty="0">
                <a:solidFill>
                  <a:schemeClr val="accent6">
                    <a:lumMod val="75000"/>
                  </a:schemeClr>
                </a:solidFill>
                <a:latin typeface="#9Slide06 SVNJonitha Script" panose="02000000000000000000" pitchFamily="2" charset="0"/>
              </a:rPr>
              <a:t>MẬT</a:t>
            </a:r>
          </a:p>
        </p:txBody>
      </p:sp>
      <p:sp>
        <p:nvSpPr>
          <p:cNvPr id="6" name="Màu vàng">
            <a:extLst>
              <a:ext uri="{FF2B5EF4-FFF2-40B4-BE49-F238E27FC236}">
                <a16:creationId xmlns:a16="http://schemas.microsoft.com/office/drawing/2014/main" xmlns="" id="{D8E6B180-B28F-704B-9EE9-D71B79166248}"/>
              </a:ext>
            </a:extLst>
          </p:cNvPr>
          <p:cNvSpPr/>
          <p:nvPr/>
        </p:nvSpPr>
        <p:spPr>
          <a:xfrm>
            <a:off x="2267745" y="123477"/>
            <a:ext cx="2160240" cy="201600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x-none" sz="3000" dirty="0">
              <a:ln w="0">
                <a:noFill/>
              </a:ln>
              <a:solidFill>
                <a:schemeClr val="bg1"/>
              </a:solidFill>
              <a:latin typeface="FontAwesome" pitchFamily="2" charset="0"/>
            </a:endParaRPr>
          </a:p>
        </p:txBody>
      </p:sp>
      <p:sp>
        <p:nvSpPr>
          <p:cNvPr id="7" name="Màu đỏ">
            <a:extLst>
              <a:ext uri="{FF2B5EF4-FFF2-40B4-BE49-F238E27FC236}">
                <a16:creationId xmlns:a16="http://schemas.microsoft.com/office/drawing/2014/main" xmlns="" id="{F21B287E-35BF-0242-BEB4-868F3276183F}"/>
              </a:ext>
            </a:extLst>
          </p:cNvPr>
          <p:cNvSpPr/>
          <p:nvPr/>
        </p:nvSpPr>
        <p:spPr>
          <a:xfrm>
            <a:off x="4430743" y="123476"/>
            <a:ext cx="2160240" cy="1980000"/>
          </a:xfrm>
          <a:prstGeom prst="rect">
            <a:avLst/>
          </a:prstGeom>
          <a:solidFill>
            <a:srgbClr val="C86865"/>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x-none" sz="3000" dirty="0">
              <a:ln w="0">
                <a:noFill/>
              </a:ln>
              <a:solidFill>
                <a:schemeClr val="bg1"/>
              </a:solidFill>
              <a:latin typeface="FontAwesome" pitchFamily="2" charset="0"/>
            </a:endParaRPr>
          </a:p>
        </p:txBody>
      </p:sp>
      <p:sp>
        <p:nvSpPr>
          <p:cNvPr id="8" name="Màu xanh lá cây">
            <a:extLst>
              <a:ext uri="{FF2B5EF4-FFF2-40B4-BE49-F238E27FC236}">
                <a16:creationId xmlns:a16="http://schemas.microsoft.com/office/drawing/2014/main" xmlns="" id="{B99C7CEC-6183-BA45-919C-C10EA298381B}"/>
              </a:ext>
            </a:extLst>
          </p:cNvPr>
          <p:cNvSpPr/>
          <p:nvPr/>
        </p:nvSpPr>
        <p:spPr>
          <a:xfrm>
            <a:off x="6590983" y="123476"/>
            <a:ext cx="2160240" cy="1980000"/>
          </a:xfrm>
          <a:prstGeom prst="rect">
            <a:avLst/>
          </a:prstGeom>
          <a:solidFill>
            <a:srgbClr val="AFC679"/>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x-none" sz="3000" dirty="0">
              <a:ln w="0">
                <a:noFill/>
              </a:ln>
              <a:solidFill>
                <a:schemeClr val="bg1"/>
              </a:solidFill>
              <a:latin typeface="FontAwesome" pitchFamily="2" charset="0"/>
            </a:endParaRPr>
          </a:p>
        </p:txBody>
      </p:sp>
      <p:sp>
        <p:nvSpPr>
          <p:cNvPr id="9" name="Màu tím">
            <a:extLst>
              <a:ext uri="{FF2B5EF4-FFF2-40B4-BE49-F238E27FC236}">
                <a16:creationId xmlns:a16="http://schemas.microsoft.com/office/drawing/2014/main" xmlns="" id="{09C358AD-4371-DB46-B0B0-F8910F5C90B5}"/>
              </a:ext>
            </a:extLst>
          </p:cNvPr>
          <p:cNvSpPr/>
          <p:nvPr/>
        </p:nvSpPr>
        <p:spPr>
          <a:xfrm>
            <a:off x="2261010" y="2109115"/>
            <a:ext cx="2160240" cy="2016000"/>
          </a:xfrm>
          <a:prstGeom prst="rect">
            <a:avLst/>
          </a:prstGeom>
          <a:solidFill>
            <a:srgbClr val="7030A0"/>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x-none" sz="3000" dirty="0">
              <a:ln w="0">
                <a:noFill/>
              </a:ln>
              <a:solidFill>
                <a:schemeClr val="bg1"/>
              </a:solidFill>
              <a:latin typeface="FontAwesome" pitchFamily="2" charset="0"/>
            </a:endParaRPr>
          </a:p>
        </p:txBody>
      </p:sp>
      <p:sp>
        <p:nvSpPr>
          <p:cNvPr id="10" name="Màu xanh da trời">
            <a:extLst>
              <a:ext uri="{FF2B5EF4-FFF2-40B4-BE49-F238E27FC236}">
                <a16:creationId xmlns:a16="http://schemas.microsoft.com/office/drawing/2014/main" xmlns="" id="{D5C4EEBD-34DD-AF46-8E1F-4812E6B11B92}"/>
              </a:ext>
            </a:extLst>
          </p:cNvPr>
          <p:cNvSpPr/>
          <p:nvPr/>
        </p:nvSpPr>
        <p:spPr>
          <a:xfrm>
            <a:off x="4424008" y="2109114"/>
            <a:ext cx="2160240" cy="2016000"/>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x-none" sz="3000" dirty="0">
              <a:ln w="0">
                <a:noFill/>
              </a:ln>
              <a:solidFill>
                <a:schemeClr val="bg1"/>
              </a:solidFill>
              <a:latin typeface="FontAwesome" pitchFamily="2" charset="0"/>
            </a:endParaRPr>
          </a:p>
        </p:txBody>
      </p:sp>
      <p:sp>
        <p:nvSpPr>
          <p:cNvPr id="11" name="Màu cam">
            <a:extLst>
              <a:ext uri="{FF2B5EF4-FFF2-40B4-BE49-F238E27FC236}">
                <a16:creationId xmlns:a16="http://schemas.microsoft.com/office/drawing/2014/main" xmlns="" id="{6168B834-5880-5748-92D3-D1389F0C690F}"/>
              </a:ext>
            </a:extLst>
          </p:cNvPr>
          <p:cNvSpPr/>
          <p:nvPr/>
        </p:nvSpPr>
        <p:spPr>
          <a:xfrm>
            <a:off x="6584533" y="2103476"/>
            <a:ext cx="2160240" cy="2016000"/>
          </a:xfrm>
          <a:prstGeom prst="rect">
            <a:avLst/>
          </a:prstGeom>
          <a:solidFill>
            <a:schemeClr val="accent6">
              <a:lumMod val="75000"/>
            </a:schemeClr>
          </a:solidFill>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spAutoFit/>
          </a:bodyPr>
          <a:lstStyle/>
          <a:p>
            <a:pPr marL="457200" indent="-457200" algn="ctr">
              <a:buFont typeface="Arial" panose="020B0604020202020204" pitchFamily="34" charset="0"/>
              <a:buChar char="•"/>
            </a:pPr>
            <a:endParaRPr lang="x-none" sz="3000" dirty="0">
              <a:ln w="0">
                <a:noFill/>
              </a:ln>
              <a:solidFill>
                <a:schemeClr val="bg1"/>
              </a:solidFill>
              <a:latin typeface="FontAwesome" pitchFamily="2" charset="0"/>
            </a:endParaRPr>
          </a:p>
        </p:txBody>
      </p:sp>
      <p:sp>
        <p:nvSpPr>
          <p:cNvPr id="12" name="TextBox 11">
            <a:extLst>
              <a:ext uri="{FF2B5EF4-FFF2-40B4-BE49-F238E27FC236}">
                <a16:creationId xmlns:a16="http://schemas.microsoft.com/office/drawing/2014/main" xmlns="" id="{4449E304-EE2F-7847-B354-6F73D7B3A3A7}"/>
              </a:ext>
            </a:extLst>
          </p:cNvPr>
          <p:cNvSpPr txBox="1"/>
          <p:nvPr/>
        </p:nvSpPr>
        <p:spPr>
          <a:xfrm>
            <a:off x="3359680" y="4299645"/>
            <a:ext cx="5059749" cy="523220"/>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Phố gì có dáng lừ lừ cua đi?</a:t>
            </a:r>
          </a:p>
        </p:txBody>
      </p:sp>
      <p:sp>
        <p:nvSpPr>
          <p:cNvPr id="13" name="TextBox 12">
            <a:extLst>
              <a:ext uri="{FF2B5EF4-FFF2-40B4-BE49-F238E27FC236}">
                <a16:creationId xmlns:a16="http://schemas.microsoft.com/office/drawing/2014/main" xmlns="" id="{2BB31F49-4422-674E-9F2F-772FC1D049A0}"/>
              </a:ext>
            </a:extLst>
          </p:cNvPr>
          <p:cNvSpPr txBox="1"/>
          <p:nvPr/>
        </p:nvSpPr>
        <p:spPr>
          <a:xfrm>
            <a:off x="2778211" y="4308384"/>
            <a:ext cx="5940152" cy="523220"/>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Phố gì vật gáy hừng đông rạng dần?</a:t>
            </a:r>
          </a:p>
        </p:txBody>
      </p:sp>
      <p:sp>
        <p:nvSpPr>
          <p:cNvPr id="14" name="TextBox 13">
            <a:extLst>
              <a:ext uri="{FF2B5EF4-FFF2-40B4-BE49-F238E27FC236}">
                <a16:creationId xmlns:a16="http://schemas.microsoft.com/office/drawing/2014/main" xmlns="" id="{1C3EFD8E-E975-CD4E-AE40-FBF1198023E6}"/>
              </a:ext>
            </a:extLst>
          </p:cNvPr>
          <p:cNvSpPr txBox="1"/>
          <p:nvPr/>
        </p:nvSpPr>
        <p:spPr>
          <a:xfrm>
            <a:off x="2660291" y="4354836"/>
            <a:ext cx="5940152" cy="523220"/>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Phố gì bao bọc quanh thân thể mình?</a:t>
            </a:r>
          </a:p>
        </p:txBody>
      </p:sp>
      <p:sp>
        <p:nvSpPr>
          <p:cNvPr id="15" name="TextBox 14">
            <a:extLst>
              <a:ext uri="{FF2B5EF4-FFF2-40B4-BE49-F238E27FC236}">
                <a16:creationId xmlns:a16="http://schemas.microsoft.com/office/drawing/2014/main" xmlns="" id="{646C4BC9-D8B5-2C49-AC59-B28F0504EAAF}"/>
              </a:ext>
            </a:extLst>
          </p:cNvPr>
          <p:cNvSpPr txBox="1"/>
          <p:nvPr/>
        </p:nvSpPr>
        <p:spPr>
          <a:xfrm>
            <a:off x="2737501" y="4411017"/>
            <a:ext cx="5940152" cy="523220"/>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Phố gì tới bữa cầm tay?</a:t>
            </a:r>
          </a:p>
        </p:txBody>
      </p:sp>
      <p:sp>
        <p:nvSpPr>
          <p:cNvPr id="16" name="TextBox 15">
            <a:extLst>
              <a:ext uri="{FF2B5EF4-FFF2-40B4-BE49-F238E27FC236}">
                <a16:creationId xmlns:a16="http://schemas.microsoft.com/office/drawing/2014/main" xmlns="" id="{9BED09FB-0FD4-A244-AA0B-10FFD557E3E8}"/>
              </a:ext>
            </a:extLst>
          </p:cNvPr>
          <p:cNvSpPr txBox="1"/>
          <p:nvPr/>
        </p:nvSpPr>
        <p:spPr>
          <a:xfrm>
            <a:off x="2759003" y="4339041"/>
            <a:ext cx="5940152" cy="523220"/>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Phố gì căng gió ra khơi?</a:t>
            </a:r>
          </a:p>
        </p:txBody>
      </p:sp>
      <p:sp>
        <p:nvSpPr>
          <p:cNvPr id="17" name="TextBox 16">
            <a:extLst>
              <a:ext uri="{FF2B5EF4-FFF2-40B4-BE49-F238E27FC236}">
                <a16:creationId xmlns:a16="http://schemas.microsoft.com/office/drawing/2014/main" xmlns="" id="{1562F9B9-15FF-7B4D-B3C7-81E1F667B8D1}"/>
              </a:ext>
            </a:extLst>
          </p:cNvPr>
          <p:cNvSpPr txBox="1"/>
          <p:nvPr/>
        </p:nvSpPr>
        <p:spPr>
          <a:xfrm>
            <a:off x="2698376" y="4289662"/>
            <a:ext cx="5940152" cy="523220"/>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Phố gì che nắng che mưa mái đầu?</a:t>
            </a:r>
          </a:p>
        </p:txBody>
      </p:sp>
      <p:sp>
        <p:nvSpPr>
          <p:cNvPr id="18" name="TextBox 17">
            <a:extLst>
              <a:ext uri="{FF2B5EF4-FFF2-40B4-BE49-F238E27FC236}">
                <a16:creationId xmlns:a16="http://schemas.microsoft.com/office/drawing/2014/main" xmlns="" id="{79AA876C-7D93-AA45-AE48-02C56C08E297}"/>
              </a:ext>
            </a:extLst>
          </p:cNvPr>
          <p:cNvSpPr txBox="1"/>
          <p:nvPr/>
        </p:nvSpPr>
        <p:spPr>
          <a:xfrm>
            <a:off x="2728921" y="10066472"/>
            <a:ext cx="5940152" cy="523220"/>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Phố gì đen nhẻm trời ơi?</a:t>
            </a:r>
          </a:p>
        </p:txBody>
      </p:sp>
      <p:sp>
        <p:nvSpPr>
          <p:cNvPr id="19" name="Rounded Rectangle 18">
            <a:extLst>
              <a:ext uri="{FF2B5EF4-FFF2-40B4-BE49-F238E27FC236}">
                <a16:creationId xmlns:a16="http://schemas.microsoft.com/office/drawing/2014/main" xmlns="" id="{53455184-FC3F-D643-B8A7-072483C29AEB}"/>
              </a:ext>
            </a:extLst>
          </p:cNvPr>
          <p:cNvSpPr/>
          <p:nvPr/>
        </p:nvSpPr>
        <p:spPr>
          <a:xfrm>
            <a:off x="3746621" y="4314516"/>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Hàng Ngang</a:t>
            </a:r>
          </a:p>
        </p:txBody>
      </p:sp>
      <p:sp>
        <p:nvSpPr>
          <p:cNvPr id="20" name="Rounded Rectangle 19">
            <a:extLst>
              <a:ext uri="{FF2B5EF4-FFF2-40B4-BE49-F238E27FC236}">
                <a16:creationId xmlns:a16="http://schemas.microsoft.com/office/drawing/2014/main" xmlns="" id="{B3B698AD-0C2F-EB4E-9223-4FBD2D230D5F}"/>
              </a:ext>
            </a:extLst>
          </p:cNvPr>
          <p:cNvSpPr/>
          <p:nvPr/>
        </p:nvSpPr>
        <p:spPr>
          <a:xfrm>
            <a:off x="3746621" y="4314516"/>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Hàng Gà</a:t>
            </a:r>
          </a:p>
        </p:txBody>
      </p:sp>
      <p:sp>
        <p:nvSpPr>
          <p:cNvPr id="21" name="Rounded Rectangle 20">
            <a:extLst>
              <a:ext uri="{FF2B5EF4-FFF2-40B4-BE49-F238E27FC236}">
                <a16:creationId xmlns:a16="http://schemas.microsoft.com/office/drawing/2014/main" xmlns="" id="{46946BB3-7D29-404E-ADEB-AF5A1E9FAF3E}"/>
              </a:ext>
            </a:extLst>
          </p:cNvPr>
          <p:cNvSpPr/>
          <p:nvPr/>
        </p:nvSpPr>
        <p:spPr>
          <a:xfrm>
            <a:off x="3746621" y="4308009"/>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Hàng Da</a:t>
            </a:r>
          </a:p>
        </p:txBody>
      </p:sp>
      <p:sp>
        <p:nvSpPr>
          <p:cNvPr id="22" name="Rounded Rectangle 21">
            <a:extLst>
              <a:ext uri="{FF2B5EF4-FFF2-40B4-BE49-F238E27FC236}">
                <a16:creationId xmlns:a16="http://schemas.microsoft.com/office/drawing/2014/main" xmlns="" id="{9A8B25D9-D867-E84D-9A99-E92346AF9885}"/>
              </a:ext>
            </a:extLst>
          </p:cNvPr>
          <p:cNvSpPr/>
          <p:nvPr/>
        </p:nvSpPr>
        <p:spPr>
          <a:xfrm>
            <a:off x="3757304" y="4330549"/>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Hàng Bát</a:t>
            </a:r>
          </a:p>
        </p:txBody>
      </p:sp>
      <p:sp>
        <p:nvSpPr>
          <p:cNvPr id="23" name="Rounded Rectangle 22">
            <a:extLst>
              <a:ext uri="{FF2B5EF4-FFF2-40B4-BE49-F238E27FC236}">
                <a16:creationId xmlns:a16="http://schemas.microsoft.com/office/drawing/2014/main" xmlns="" id="{BF9BCBAF-0F2A-614B-81CD-D22203B1B8E6}"/>
              </a:ext>
            </a:extLst>
          </p:cNvPr>
          <p:cNvSpPr/>
          <p:nvPr/>
        </p:nvSpPr>
        <p:spPr>
          <a:xfrm>
            <a:off x="3787553" y="4293070"/>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Hàng Buồm</a:t>
            </a:r>
          </a:p>
        </p:txBody>
      </p:sp>
      <p:sp>
        <p:nvSpPr>
          <p:cNvPr id="24" name="Rounded Rectangle 23">
            <a:extLst>
              <a:ext uri="{FF2B5EF4-FFF2-40B4-BE49-F238E27FC236}">
                <a16:creationId xmlns:a16="http://schemas.microsoft.com/office/drawing/2014/main" xmlns="" id="{1F5D546F-FC7F-0E42-8670-C0270B869595}"/>
              </a:ext>
            </a:extLst>
          </p:cNvPr>
          <p:cNvSpPr/>
          <p:nvPr/>
        </p:nvSpPr>
        <p:spPr>
          <a:xfrm>
            <a:off x="3817802" y="4379761"/>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Hàng Nón</a:t>
            </a:r>
          </a:p>
        </p:txBody>
      </p:sp>
      <p:sp>
        <p:nvSpPr>
          <p:cNvPr id="25" name="Rounded Rectangle 24">
            <a:extLst>
              <a:ext uri="{FF2B5EF4-FFF2-40B4-BE49-F238E27FC236}">
                <a16:creationId xmlns:a16="http://schemas.microsoft.com/office/drawing/2014/main" xmlns="" id="{46DDBCDC-30FE-9B42-A7AC-F2F5056A9989}"/>
              </a:ext>
            </a:extLst>
          </p:cNvPr>
          <p:cNvSpPr/>
          <p:nvPr/>
        </p:nvSpPr>
        <p:spPr>
          <a:xfrm>
            <a:off x="320081" y="10121868"/>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Hàng Than</a:t>
            </a:r>
          </a:p>
        </p:txBody>
      </p:sp>
      <p:sp>
        <p:nvSpPr>
          <p:cNvPr id="26" name="Oval 25">
            <a:extLst>
              <a:ext uri="{FF2B5EF4-FFF2-40B4-BE49-F238E27FC236}">
                <a16:creationId xmlns:a16="http://schemas.microsoft.com/office/drawing/2014/main" xmlns="" id="{B9EC523B-718D-CF45-BF1A-A5B5D95377A8}"/>
              </a:ext>
            </a:extLst>
          </p:cNvPr>
          <p:cNvSpPr/>
          <p:nvPr/>
        </p:nvSpPr>
        <p:spPr>
          <a:xfrm>
            <a:off x="2904539" y="677023"/>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x-none" sz="3500" b="1" dirty="0">
                <a:ln w="0">
                  <a:noFill/>
                </a:ln>
                <a:solidFill>
                  <a:schemeClr val="tx1"/>
                </a:solidFill>
                <a:latin typeface="FontAwesome" pitchFamily="2" charset="0"/>
              </a:rPr>
              <a:t>1</a:t>
            </a:r>
          </a:p>
        </p:txBody>
      </p:sp>
      <p:sp>
        <p:nvSpPr>
          <p:cNvPr id="27" name="Oval 26">
            <a:extLst>
              <a:ext uri="{FF2B5EF4-FFF2-40B4-BE49-F238E27FC236}">
                <a16:creationId xmlns:a16="http://schemas.microsoft.com/office/drawing/2014/main" xmlns="" id="{59243D68-7D1D-F44D-AA50-F58D17093ED5}"/>
              </a:ext>
            </a:extLst>
          </p:cNvPr>
          <p:cNvSpPr/>
          <p:nvPr/>
        </p:nvSpPr>
        <p:spPr>
          <a:xfrm>
            <a:off x="5064779" y="704094"/>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x-none" sz="3500" b="1" dirty="0">
                <a:ln w="0">
                  <a:noFill/>
                </a:ln>
                <a:solidFill>
                  <a:schemeClr val="tx1"/>
                </a:solidFill>
                <a:latin typeface="FontAwesome" pitchFamily="2" charset="0"/>
              </a:rPr>
              <a:t>2</a:t>
            </a:r>
          </a:p>
        </p:txBody>
      </p:sp>
      <p:sp>
        <p:nvSpPr>
          <p:cNvPr id="28" name="Oval 27">
            <a:extLst>
              <a:ext uri="{FF2B5EF4-FFF2-40B4-BE49-F238E27FC236}">
                <a16:creationId xmlns:a16="http://schemas.microsoft.com/office/drawing/2014/main" xmlns="" id="{4BE5625B-D91D-4D4D-AFA3-022697C80AA4}"/>
              </a:ext>
            </a:extLst>
          </p:cNvPr>
          <p:cNvSpPr/>
          <p:nvPr/>
        </p:nvSpPr>
        <p:spPr>
          <a:xfrm>
            <a:off x="7225019" y="731165"/>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x-none" sz="3500" b="1" dirty="0">
                <a:ln w="0">
                  <a:noFill/>
                </a:ln>
                <a:solidFill>
                  <a:schemeClr val="tx1"/>
                </a:solidFill>
                <a:latin typeface="FontAwesome" pitchFamily="2" charset="0"/>
              </a:rPr>
              <a:t>3</a:t>
            </a:r>
          </a:p>
        </p:txBody>
      </p:sp>
      <p:sp>
        <p:nvSpPr>
          <p:cNvPr id="29" name="Oval 28">
            <a:extLst>
              <a:ext uri="{FF2B5EF4-FFF2-40B4-BE49-F238E27FC236}">
                <a16:creationId xmlns:a16="http://schemas.microsoft.com/office/drawing/2014/main" xmlns="" id="{6FA065A3-09C7-6549-8685-71F9B2D9861F}"/>
              </a:ext>
            </a:extLst>
          </p:cNvPr>
          <p:cNvSpPr/>
          <p:nvPr/>
        </p:nvSpPr>
        <p:spPr>
          <a:xfrm>
            <a:off x="2904539" y="2695211"/>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x-none" sz="3500" b="1" dirty="0">
                <a:ln w="0">
                  <a:noFill/>
                </a:ln>
                <a:solidFill>
                  <a:schemeClr val="tx1"/>
                </a:solidFill>
                <a:latin typeface="FontAwesome" pitchFamily="2" charset="0"/>
              </a:rPr>
              <a:t>4</a:t>
            </a:r>
          </a:p>
        </p:txBody>
      </p:sp>
      <p:sp>
        <p:nvSpPr>
          <p:cNvPr id="30" name="Oval 29">
            <a:extLst>
              <a:ext uri="{FF2B5EF4-FFF2-40B4-BE49-F238E27FC236}">
                <a16:creationId xmlns:a16="http://schemas.microsoft.com/office/drawing/2014/main" xmlns="" id="{A12CB0DB-21A9-094C-A575-56146866BEB5}"/>
              </a:ext>
            </a:extLst>
          </p:cNvPr>
          <p:cNvSpPr/>
          <p:nvPr/>
        </p:nvSpPr>
        <p:spPr>
          <a:xfrm>
            <a:off x="5064779" y="2722282"/>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x-none" sz="3500" b="1" dirty="0">
                <a:ln w="0">
                  <a:noFill/>
                </a:ln>
                <a:solidFill>
                  <a:schemeClr val="tx1"/>
                </a:solidFill>
                <a:latin typeface="FontAwesome" pitchFamily="2" charset="0"/>
              </a:rPr>
              <a:t>5</a:t>
            </a:r>
          </a:p>
        </p:txBody>
      </p:sp>
      <p:sp>
        <p:nvSpPr>
          <p:cNvPr id="31" name="Oval 30">
            <a:extLst>
              <a:ext uri="{FF2B5EF4-FFF2-40B4-BE49-F238E27FC236}">
                <a16:creationId xmlns:a16="http://schemas.microsoft.com/office/drawing/2014/main" xmlns="" id="{DBB3E3D9-717B-0B41-A763-FA0E63582CD1}"/>
              </a:ext>
            </a:extLst>
          </p:cNvPr>
          <p:cNvSpPr/>
          <p:nvPr/>
        </p:nvSpPr>
        <p:spPr>
          <a:xfrm>
            <a:off x="7225019" y="2749353"/>
            <a:ext cx="913263" cy="854765"/>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nchor="ctr">
            <a:spAutoFit/>
          </a:bodyPr>
          <a:lstStyle/>
          <a:p>
            <a:pPr algn="ctr"/>
            <a:r>
              <a:rPr lang="x-none" sz="3500" b="1" dirty="0">
                <a:ln w="0">
                  <a:noFill/>
                </a:ln>
                <a:solidFill>
                  <a:schemeClr val="tx1"/>
                </a:solidFill>
                <a:latin typeface="FontAwesome" pitchFamily="2" charset="0"/>
              </a:rPr>
              <a:t>6</a:t>
            </a:r>
          </a:p>
        </p:txBody>
      </p:sp>
      <p:sp>
        <p:nvSpPr>
          <p:cNvPr id="32" name="Rounded Rectangle 31">
            <a:extLst>
              <a:ext uri="{FF2B5EF4-FFF2-40B4-BE49-F238E27FC236}">
                <a16:creationId xmlns:a16="http://schemas.microsoft.com/office/drawing/2014/main" xmlns="" id="{A44448AD-D408-2F47-B0A8-FEA5AC2D7474}"/>
              </a:ext>
            </a:extLst>
          </p:cNvPr>
          <p:cNvSpPr/>
          <p:nvPr/>
        </p:nvSpPr>
        <p:spPr>
          <a:xfrm>
            <a:off x="3970202" y="4532161"/>
            <a:ext cx="2909449" cy="587395"/>
          </a:xfrm>
          <a:prstGeom prst="roundRect">
            <a:avLst/>
          </a:pr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Hàng Nón</a:t>
            </a:r>
          </a:p>
        </p:txBody>
      </p:sp>
    </p:spTree>
    <p:extLst>
      <p:ext uri="{BB962C8B-B14F-4D97-AF65-F5344CB8AC3E}">
        <p14:creationId xmlns:p14="http://schemas.microsoft.com/office/powerpoint/2010/main" val="491938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 3-CL (2).wav"/>
                                        </p:tgtEl>
                                      </p:cMediaNode>
                                    </p:audio>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dissolv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6"/>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nextCondLst>
                <p:cond evt="onClick" delay="0">
                  <p:tgtEl>
                    <p:spTgt spid="26"/>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par>
                                <p:cTn id="33" presetID="3" presetClass="exit" presetSubtype="10" fill="hold" grpId="0" nodeType="withEffect">
                                  <p:stCondLst>
                                    <p:cond delay="0"/>
                                  </p:stCondLst>
                                  <p:childTnLst>
                                    <p:animEffect transition="out" filter="blinds(horizontal)">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par>
                                <p:cTn id="48" presetID="5" presetClass="exit" presetSubtype="10" fill="hold" grpId="1" nodeType="withEffect">
                                  <p:stCondLst>
                                    <p:cond delay="0"/>
                                  </p:stCondLst>
                                  <p:childTnLst>
                                    <p:animEffect transition="out" filter="checkerboard(across)">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heckerboard(across)">
                                      <p:cBhvr>
                                        <p:cTn id="56" dur="500"/>
                                        <p:tgtEl>
                                          <p:spTgt spid="20"/>
                                        </p:tgtEl>
                                      </p:cBhvr>
                                    </p:animEffect>
                                  </p:childTnLst>
                                </p:cTn>
                              </p:par>
                              <p:par>
                                <p:cTn id="57" presetID="14" presetClass="exit" presetSubtype="10" fill="hold" grpId="1" nodeType="withEffect">
                                  <p:stCondLst>
                                    <p:cond delay="0"/>
                                  </p:stCondLst>
                                  <p:childTnLst>
                                    <p:animEffect transition="out" filter="randombar(horizontal)">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4" presetClass="exit" presetSubtype="10" fill="hold" grpId="0" nodeType="withEffect">
                                  <p:stCondLst>
                                    <p:cond delay="0"/>
                                  </p:stCondLst>
                                  <p:childTnLst>
                                    <p:animEffect transition="out" filter="randombar(horizontal)">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14" presetClass="exit" presetSubtype="10" fill="hold" grpId="0" nodeType="withEffect">
                                  <p:stCondLst>
                                    <p:cond delay="0"/>
                                  </p:stCondLst>
                                  <p:childTnLst>
                                    <p:animEffect transition="out" filter="randombar(horizontal)">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28"/>
                    </p:tgtEl>
                  </p:cond>
                </p:stCondLst>
                <p:endSync evt="end" delay="0">
                  <p:rtn val="all"/>
                </p:endSync>
                <p:childTnLst>
                  <p:par>
                    <p:cTn id="67" fill="hold">
                      <p:stCondLst>
                        <p:cond delay="0"/>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heckerboard(across)">
                                      <p:cBhvr>
                                        <p:cTn id="71" dur="500"/>
                                        <p:tgtEl>
                                          <p:spTgt spid="14"/>
                                        </p:tgtEl>
                                      </p:cBhvr>
                                    </p:animEffect>
                                  </p:childTnLst>
                                </p:cTn>
                              </p:par>
                              <p:par>
                                <p:cTn id="72" presetID="3" presetClass="exit" presetSubtype="10" fill="hold" grpId="1" nodeType="withEffect">
                                  <p:stCondLst>
                                    <p:cond delay="0"/>
                                  </p:stCondLst>
                                  <p:childTnLst>
                                    <p:animEffect transition="out" filter="blinds(horizontal)">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linds(horizontal)">
                                      <p:cBhvr>
                                        <p:cTn id="80" dur="500"/>
                                        <p:tgtEl>
                                          <p:spTgt spid="21"/>
                                        </p:tgtEl>
                                      </p:cBhvr>
                                    </p:animEffect>
                                  </p:childTnLst>
                                </p:cTn>
                              </p:par>
                              <p:par>
                                <p:cTn id="81" presetID="3" presetClass="exit" presetSubtype="10" fill="hold" grpId="1" nodeType="withEffect">
                                  <p:stCondLst>
                                    <p:cond delay="0"/>
                                  </p:stCondLst>
                                  <p:childTnLst>
                                    <p:animEffect transition="out" filter="blinds(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3" presetClass="exit" presetSubtype="10" fill="hold" grpId="0" nodeType="withEffect">
                                  <p:stCondLst>
                                    <p:cond delay="0"/>
                                  </p:stCondLst>
                                  <p:childTnLst>
                                    <p:animEffect transition="out" filter="blinds(horizontal)">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3" presetClass="exit" presetSubtype="10" fill="hold" grpId="0" nodeType="withEffect">
                                  <p:stCondLst>
                                    <p:cond delay="0"/>
                                  </p:stCondLst>
                                  <p:childTnLst>
                                    <p:animEffect transition="out" filter="blinds(horizontal)">
                                      <p:cBhvr>
                                        <p:cTn id="88" dur="500"/>
                                        <p:tgtEl>
                                          <p:spTgt spid="8"/>
                                        </p:tgtEl>
                                      </p:cBhvr>
                                    </p:animEffect>
                                    <p:set>
                                      <p:cBhvr>
                                        <p:cTn id="8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0" restart="whenNotActive" fill="hold" evtFilter="cancelBubble" nodeType="interactiveSeq">
                <p:stCondLst>
                  <p:cond evt="onClick" delay="0">
                    <p:tgtEl>
                      <p:spTgt spid="29"/>
                    </p:tgtEl>
                  </p:cond>
                </p:stCondLst>
                <p:endSync evt="end" delay="0">
                  <p:rtn val="all"/>
                </p:endSync>
                <p:childTnLst>
                  <p:par>
                    <p:cTn id="91" fill="hold">
                      <p:stCondLst>
                        <p:cond delay="0"/>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dissolve">
                                      <p:cBhvr>
                                        <p:cTn id="95" dur="500"/>
                                        <p:tgtEl>
                                          <p:spTgt spid="15"/>
                                        </p:tgtEl>
                                      </p:cBhvr>
                                    </p:animEffect>
                                  </p:childTnLst>
                                </p:cTn>
                              </p:par>
                              <p:par>
                                <p:cTn id="96" presetID="3" presetClass="exit" presetSubtype="10" fill="hold" grpId="1" nodeType="withEffect">
                                  <p:stCondLst>
                                    <p:cond delay="0"/>
                                  </p:stCondLst>
                                  <p:childTnLst>
                                    <p:animEffect transition="out" filter="blinds(horizontal)">
                                      <p:cBhvr>
                                        <p:cTn id="97" dur="500"/>
                                        <p:tgtEl>
                                          <p:spTgt spid="21"/>
                                        </p:tgtEl>
                                      </p:cBhvr>
                                    </p:animEffect>
                                    <p:set>
                                      <p:cBhvr>
                                        <p:cTn id="9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9" restart="whenNotActive" fill="hold" evtFilter="cancelBubble" nodeType="interactiveSeq">
                <p:stCondLst>
                  <p:cond evt="onClick" delay="0">
                    <p:tgtEl>
                      <p:spTgt spid="9"/>
                    </p:tgtEl>
                  </p:cond>
                </p:stCondLst>
                <p:endSync evt="end" delay="0">
                  <p:rtn val="all"/>
                </p:endSync>
                <p:childTnLst>
                  <p:par>
                    <p:cTn id="100" fill="hold">
                      <p:stCondLst>
                        <p:cond delay="0"/>
                      </p:stCondLst>
                      <p:childTnLst>
                        <p:par>
                          <p:cTn id="101" fill="hold">
                            <p:stCondLst>
                              <p:cond delay="0"/>
                            </p:stCondLst>
                            <p:childTnLst>
                              <p:par>
                                <p:cTn id="102" presetID="5" presetClass="entr" presetSubtype="10"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checkerboard(across)">
                                      <p:cBhvr>
                                        <p:cTn id="104" dur="500"/>
                                        <p:tgtEl>
                                          <p:spTgt spid="22"/>
                                        </p:tgtEl>
                                      </p:cBhvr>
                                    </p:animEffect>
                                  </p:childTnLst>
                                </p:cTn>
                              </p:par>
                              <p:par>
                                <p:cTn id="105" presetID="3" presetClass="exit" presetSubtype="10" fill="hold" grpId="1" nodeType="withEffect">
                                  <p:stCondLst>
                                    <p:cond delay="0"/>
                                  </p:stCondLst>
                                  <p:childTnLst>
                                    <p:animEffect transition="out" filter="blinds(horizontal)">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3" presetClass="exit" presetSubtype="10" fill="hold" grpId="0" nodeType="withEffect">
                                  <p:stCondLst>
                                    <p:cond delay="0"/>
                                  </p:stCondLst>
                                  <p:childTnLst>
                                    <p:animEffect transition="out" filter="blinds(horizontal)">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par>
                                <p:cTn id="111" presetID="3" presetClass="exit" presetSubtype="10" fill="hold" grpId="0" nodeType="withEffect">
                                  <p:stCondLst>
                                    <p:cond delay="0"/>
                                  </p:stCondLst>
                                  <p:childTnLst>
                                    <p:animEffect transition="out" filter="blinds(horizontal)">
                                      <p:cBhvr>
                                        <p:cTn id="112" dur="500"/>
                                        <p:tgtEl>
                                          <p:spTgt spid="9"/>
                                        </p:tgtEl>
                                      </p:cBhvr>
                                    </p:animEffect>
                                    <p:set>
                                      <p:cBhvr>
                                        <p:cTn id="1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4" restart="whenNotActive" fill="hold" evtFilter="cancelBubble" nodeType="interactiveSeq">
                <p:stCondLst>
                  <p:cond evt="onClick" delay="0">
                    <p:tgtEl>
                      <p:spTgt spid="30"/>
                    </p:tgtEl>
                  </p:cond>
                </p:stCondLst>
                <p:endSync evt="end" delay="0">
                  <p:rtn val="all"/>
                </p:endSync>
                <p:childTnLst>
                  <p:par>
                    <p:cTn id="115" fill="hold">
                      <p:stCondLst>
                        <p:cond delay="0"/>
                      </p:stCondLst>
                      <p:childTnLst>
                        <p:par>
                          <p:cTn id="116" fill="hold">
                            <p:stCondLst>
                              <p:cond delay="0"/>
                            </p:stCondLst>
                            <p:childTnLst>
                              <p:par>
                                <p:cTn id="117" presetID="5" presetClass="entr" presetSubtype="10" fill="hold" grpId="0" nodeType="click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checkerboard(across)">
                                      <p:cBhvr>
                                        <p:cTn id="119" dur="500"/>
                                        <p:tgtEl>
                                          <p:spTgt spid="16"/>
                                        </p:tgtEl>
                                      </p:cBhvr>
                                    </p:animEffect>
                                  </p:childTnLst>
                                </p:cTn>
                              </p:par>
                              <p:par>
                                <p:cTn id="120" presetID="12" presetClass="exit" presetSubtype="4" fill="hold" grpId="1" nodeType="withEffect">
                                  <p:stCondLst>
                                    <p:cond delay="0"/>
                                  </p:stCondLst>
                                  <p:childTnLst>
                                    <p:anim calcmode="lin" valueType="num">
                                      <p:cBhvr additive="base">
                                        <p:cTn id="121" dur="500"/>
                                        <p:tgtEl>
                                          <p:spTgt spid="22"/>
                                        </p:tgtEl>
                                        <p:attrNameLst>
                                          <p:attrName>ppt_y</p:attrName>
                                        </p:attrNameLst>
                                      </p:cBhvr>
                                      <p:tavLst>
                                        <p:tav tm="0">
                                          <p:val>
                                            <p:strVal val="#ppt_y"/>
                                          </p:val>
                                        </p:tav>
                                        <p:tav tm="100000">
                                          <p:val>
                                            <p:strVal val="#ppt_y+#ppt_h*1.125000"/>
                                          </p:val>
                                        </p:tav>
                                      </p:tavLst>
                                    </p:anim>
                                    <p:animEffect transition="out" filter="wipe(down)">
                                      <p:cBhvr>
                                        <p:cTn id="122" dur="500"/>
                                        <p:tgtEl>
                                          <p:spTgt spid="22"/>
                                        </p:tgtEl>
                                      </p:cBhvr>
                                    </p:animEffect>
                                    <p:set>
                                      <p:cBhvr>
                                        <p:cTn id="12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4" restart="whenNotActive" fill="hold" evtFilter="cancelBubble" nodeType="interactiveSeq">
                <p:stCondLst>
                  <p:cond evt="onClick" delay="0">
                    <p:tgtEl>
                      <p:spTgt spid="10"/>
                    </p:tgtEl>
                  </p:cond>
                </p:stCondLst>
                <p:endSync evt="end" delay="0">
                  <p:rtn val="all"/>
                </p:endSync>
                <p:childTnLst>
                  <p:par>
                    <p:cTn id="125" fill="hold">
                      <p:stCondLst>
                        <p:cond delay="0"/>
                      </p:stCondLst>
                      <p:childTnLst>
                        <p:par>
                          <p:cTn id="126" fill="hold">
                            <p:stCondLst>
                              <p:cond delay="0"/>
                            </p:stCondLst>
                            <p:childTnLst>
                              <p:par>
                                <p:cTn id="127" presetID="5" presetClass="entr" presetSubtype="10" fill="hold" grpId="0"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checkerboard(across)">
                                      <p:cBhvr>
                                        <p:cTn id="129" dur="500"/>
                                        <p:tgtEl>
                                          <p:spTgt spid="23"/>
                                        </p:tgtEl>
                                      </p:cBhvr>
                                    </p:animEffect>
                                  </p:childTnLst>
                                </p:cTn>
                              </p:par>
                              <p:par>
                                <p:cTn id="130" presetID="14" presetClass="exit" presetSubtype="10" fill="hold" grpId="1" nodeType="withEffect">
                                  <p:stCondLst>
                                    <p:cond delay="0"/>
                                  </p:stCondLst>
                                  <p:childTnLst>
                                    <p:animEffect transition="out" filter="randombar(horizontal)">
                                      <p:cBhvr>
                                        <p:cTn id="131" dur="500"/>
                                        <p:tgtEl>
                                          <p:spTgt spid="16"/>
                                        </p:tgtEl>
                                      </p:cBhvr>
                                    </p:animEffect>
                                    <p:set>
                                      <p:cBhvr>
                                        <p:cTn id="132" dur="1" fill="hold">
                                          <p:stCondLst>
                                            <p:cond delay="499"/>
                                          </p:stCondLst>
                                        </p:cTn>
                                        <p:tgtEl>
                                          <p:spTgt spid="16"/>
                                        </p:tgtEl>
                                        <p:attrNameLst>
                                          <p:attrName>style.visibility</p:attrName>
                                        </p:attrNameLst>
                                      </p:cBhvr>
                                      <p:to>
                                        <p:strVal val="hidden"/>
                                      </p:to>
                                    </p:set>
                                  </p:childTnLst>
                                </p:cTn>
                              </p:par>
                              <p:par>
                                <p:cTn id="133" presetID="14" presetClass="exit" presetSubtype="10" fill="hold" grpId="0" nodeType="withEffect">
                                  <p:stCondLst>
                                    <p:cond delay="0"/>
                                  </p:stCondLst>
                                  <p:childTnLst>
                                    <p:animEffect transition="out" filter="randombar(horizontal)">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14" presetClass="exit" presetSubtype="10" fill="hold" grpId="0" nodeType="withEffect">
                                  <p:stCondLst>
                                    <p:cond delay="0"/>
                                  </p:stCondLst>
                                  <p:childTnLst>
                                    <p:animEffect transition="out" filter="randombar(horizontal)">
                                      <p:cBhvr>
                                        <p:cTn id="137" dur="500"/>
                                        <p:tgtEl>
                                          <p:spTgt spid="10"/>
                                        </p:tgtEl>
                                      </p:cBhvr>
                                    </p:animEffect>
                                    <p:set>
                                      <p:cBhvr>
                                        <p:cTn id="13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39" restart="whenNotActive" fill="hold" evtFilter="cancelBubble" nodeType="interactiveSeq">
                <p:stCondLst>
                  <p:cond evt="onClick" delay="0">
                    <p:tgtEl>
                      <p:spTgt spid="31"/>
                    </p:tgtEl>
                  </p:cond>
                </p:stCondLst>
                <p:endSync evt="end" delay="0">
                  <p:rtn val="all"/>
                </p:endSync>
                <p:childTnLst>
                  <p:par>
                    <p:cTn id="140" fill="hold">
                      <p:stCondLst>
                        <p:cond delay="0"/>
                      </p:stCondLst>
                      <p:childTnLst>
                        <p:par>
                          <p:cTn id="141" fill="hold">
                            <p:stCondLst>
                              <p:cond delay="0"/>
                            </p:stCondLst>
                            <p:childTnLst>
                              <p:par>
                                <p:cTn id="142" presetID="5" presetClass="entr" presetSubtype="10" fill="hold" grpId="0" nodeType="clickEffect">
                                  <p:stCondLst>
                                    <p:cond delay="0"/>
                                  </p:stCondLst>
                                  <p:childTnLst>
                                    <p:set>
                                      <p:cBhvr>
                                        <p:cTn id="143" dur="1" fill="hold">
                                          <p:stCondLst>
                                            <p:cond delay="0"/>
                                          </p:stCondLst>
                                        </p:cTn>
                                        <p:tgtEl>
                                          <p:spTgt spid="17"/>
                                        </p:tgtEl>
                                        <p:attrNameLst>
                                          <p:attrName>style.visibility</p:attrName>
                                        </p:attrNameLst>
                                      </p:cBhvr>
                                      <p:to>
                                        <p:strVal val="visible"/>
                                      </p:to>
                                    </p:set>
                                    <p:animEffect transition="in" filter="checkerboard(across)">
                                      <p:cBhvr>
                                        <p:cTn id="144" dur="500"/>
                                        <p:tgtEl>
                                          <p:spTgt spid="17"/>
                                        </p:tgtEl>
                                      </p:cBhvr>
                                    </p:animEffect>
                                  </p:childTnLst>
                                </p:cTn>
                              </p:par>
                              <p:par>
                                <p:cTn id="145" presetID="3" presetClass="exit" presetSubtype="10" fill="hold" grpId="1" nodeType="withEffect">
                                  <p:stCondLst>
                                    <p:cond delay="0"/>
                                  </p:stCondLst>
                                  <p:childTnLst>
                                    <p:animEffect transition="out" filter="blinds(horizontal)">
                                      <p:cBhvr>
                                        <p:cTn id="146" dur="500"/>
                                        <p:tgtEl>
                                          <p:spTgt spid="23"/>
                                        </p:tgtEl>
                                      </p:cBhvr>
                                    </p:animEffect>
                                    <p:set>
                                      <p:cBhvr>
                                        <p:cTn id="14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8" restart="whenNotActive" fill="hold" evtFilter="cancelBubble" nodeType="interactiveSeq">
                <p:stCondLst>
                  <p:cond evt="onClick" delay="0">
                    <p:tgtEl>
                      <p:spTgt spid="11"/>
                    </p:tgtEl>
                  </p:cond>
                </p:stCondLst>
                <p:endSync evt="end" delay="0">
                  <p:rtn val="all"/>
                </p:endSync>
                <p:childTnLst>
                  <p:par>
                    <p:cTn id="149" fill="hold">
                      <p:stCondLst>
                        <p:cond delay="0"/>
                      </p:stCondLst>
                      <p:childTnLst>
                        <p:par>
                          <p:cTn id="150" fill="hold">
                            <p:stCondLst>
                              <p:cond delay="0"/>
                            </p:stCondLst>
                            <p:childTnLst>
                              <p:par>
                                <p:cTn id="151" presetID="9" presetClass="entr" presetSubtype="0" fill="hold" grpId="0" nodeType="click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dissolve">
                                      <p:cBhvr>
                                        <p:cTn id="153" dur="500"/>
                                        <p:tgtEl>
                                          <p:spTgt spid="24"/>
                                        </p:tgtEl>
                                      </p:cBhvr>
                                    </p:animEffect>
                                  </p:childTnLst>
                                </p:cTn>
                              </p:par>
                              <p:par>
                                <p:cTn id="154" presetID="22" presetClass="exit" presetSubtype="4" fill="hold" grpId="1" nodeType="withEffect">
                                  <p:stCondLst>
                                    <p:cond delay="0"/>
                                  </p:stCondLst>
                                  <p:childTnLst>
                                    <p:animEffect transition="out" filter="wipe(down)">
                                      <p:cBhvr>
                                        <p:cTn id="155" dur="500"/>
                                        <p:tgtEl>
                                          <p:spTgt spid="17"/>
                                        </p:tgtEl>
                                      </p:cBhvr>
                                    </p:animEffect>
                                    <p:set>
                                      <p:cBhvr>
                                        <p:cTn id="156" dur="1" fill="hold">
                                          <p:stCondLst>
                                            <p:cond delay="499"/>
                                          </p:stCondLst>
                                        </p:cTn>
                                        <p:tgtEl>
                                          <p:spTgt spid="17"/>
                                        </p:tgtEl>
                                        <p:attrNameLst>
                                          <p:attrName>style.visibility</p:attrName>
                                        </p:attrNameLst>
                                      </p:cBhvr>
                                      <p:to>
                                        <p:strVal val="hidden"/>
                                      </p:to>
                                    </p:set>
                                  </p:childTnLst>
                                </p:cTn>
                              </p:par>
                              <p:par>
                                <p:cTn id="157" presetID="22" presetClass="exit" presetSubtype="4" fill="hold" grpId="0" nodeType="withEffect">
                                  <p:stCondLst>
                                    <p:cond delay="0"/>
                                  </p:stCondLst>
                                  <p:childTnLst>
                                    <p:animEffect transition="out" filter="wipe(down)">
                                      <p:cBhvr>
                                        <p:cTn id="158" dur="500"/>
                                        <p:tgtEl>
                                          <p:spTgt spid="11"/>
                                        </p:tgtEl>
                                      </p:cBhvr>
                                    </p:animEffect>
                                    <p:set>
                                      <p:cBhvr>
                                        <p:cTn id="159" dur="1" fill="hold">
                                          <p:stCondLst>
                                            <p:cond delay="499"/>
                                          </p:stCondLst>
                                        </p:cTn>
                                        <p:tgtEl>
                                          <p:spTgt spid="11"/>
                                        </p:tgtEl>
                                        <p:attrNameLst>
                                          <p:attrName>style.visibility</p:attrName>
                                        </p:attrNameLst>
                                      </p:cBhvr>
                                      <p:to>
                                        <p:strVal val="hidden"/>
                                      </p:to>
                                    </p:set>
                                  </p:childTnLst>
                                </p:cTn>
                              </p:par>
                              <p:par>
                                <p:cTn id="160" presetID="22" presetClass="exit" presetSubtype="4" fill="hold" grpId="0" nodeType="withEffect">
                                  <p:stCondLst>
                                    <p:cond delay="0"/>
                                  </p:stCondLst>
                                  <p:childTnLst>
                                    <p:animEffect transition="out" filter="wipe(down)">
                                      <p:cBhvr>
                                        <p:cTn id="161" dur="500"/>
                                        <p:tgtEl>
                                          <p:spTgt spid="31"/>
                                        </p:tgtEl>
                                      </p:cBhvr>
                                    </p:animEffect>
                                    <p:set>
                                      <p:cBhvr>
                                        <p:cTn id="162" dur="1" fill="hold">
                                          <p:stCondLst>
                                            <p:cond delay="499"/>
                                          </p:stCondLst>
                                        </p:cTn>
                                        <p:tgtEl>
                                          <p:spTgt spid="3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4" presetClass="exit" presetSubtype="10" fill="hold" grpId="1" nodeType="clickEffect">
                                  <p:stCondLst>
                                    <p:cond delay="0"/>
                                  </p:stCondLst>
                                  <p:childTnLst>
                                    <p:animEffect transition="out" filter="randombar(horizontal)">
                                      <p:cBhvr>
                                        <p:cTn id="166" dur="500"/>
                                        <p:tgtEl>
                                          <p:spTgt spid="24"/>
                                        </p:tgtEl>
                                      </p:cBhvr>
                                    </p:animEffect>
                                    <p:set>
                                      <p:cBhvr>
                                        <p:cTn id="1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 grpId="0"/>
      <p:bldP spid="6" grpId="0" animBg="1"/>
      <p:bldP spid="7" grpId="0" animBg="1"/>
      <p:bldP spid="8" grpId="0" animBg="1"/>
      <p:bldP spid="9" grpId="0" animBg="1"/>
      <p:bldP spid="10" grpId="0" animBg="1"/>
      <p:bldP spid="11" grpId="0" animBg="1"/>
      <p:bldP spid="12" grpId="0"/>
      <p:bldP spid="12" grpId="1"/>
      <p:bldP spid="13" grpId="0"/>
      <p:bldP spid="13" grpId="1"/>
      <p:bldP spid="14" grpId="0"/>
      <p:bldP spid="14" grpId="1"/>
      <p:bldP spid="15" grpId="0"/>
      <p:bldP spid="15" grpId="1"/>
      <p:bldP spid="16" grpId="0"/>
      <p:bldP spid="16" grpId="1"/>
      <p:bldP spid="17" grpId="0"/>
      <p:bldP spid="17" grpId="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7" grpId="0" animBg="1"/>
      <p:bldP spid="28" grpId="0" animBg="1"/>
      <p:bldP spid="29" grpId="0" animBg="1"/>
      <p:bldP spid="30" grpId="0" animBg="1"/>
      <p:bldP spid="31" grpId="0" animBg="1"/>
      <p:bldP spid="32" grpId="0" animBg="1"/>
      <p:bldP spid="32"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7F45C39A-F5CF-4C35-A818-EBBE180E2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a:extLst>
              <a:ext uri="{FF2B5EF4-FFF2-40B4-BE49-F238E27FC236}">
                <a16:creationId xmlns:a16="http://schemas.microsoft.com/office/drawing/2014/main" xmlns="" id="{096903A7-8D23-43A3-8209-9B59AEAB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0"/>
            <a:ext cx="9144000" cy="5171515"/>
          </a:xfrm>
          <a:prstGeom prst="rect">
            <a:avLst/>
          </a:prstGeom>
        </p:spPr>
      </p:pic>
      <p:sp>
        <p:nvSpPr>
          <p:cNvPr id="6" name="TextBox 8"/>
          <p:cNvSpPr txBox="1">
            <a:spLocks noChangeArrowheads="1"/>
          </p:cNvSpPr>
          <p:nvPr/>
        </p:nvSpPr>
        <p:spPr bwMode="auto">
          <a:xfrm>
            <a:off x="3352028" y="2067694"/>
            <a:ext cx="2948164" cy="707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32" tIns="45715" rIns="91432" bIns="4571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dist" eaLnBrk="1" hangingPunct="1"/>
            <a:r>
              <a:rPr lang="vi-VN" altLang="zh-CN" sz="4000" b="1" dirty="0">
                <a:ln w="13462">
                  <a:solidFill>
                    <a:schemeClr val="bg1"/>
                  </a:solidFill>
                  <a:prstDash val="solid"/>
                </a:ln>
                <a:solidFill>
                  <a:srgbClr val="4BACC6"/>
                </a:solidFill>
                <a:effectLst>
                  <a:outerShdw dist="38100" dir="2700000" algn="bl" rotWithShape="0">
                    <a:schemeClr val="accent5"/>
                  </a:outerShdw>
                </a:effectLst>
                <a:latin typeface="迷你简雁翎" panose="02010609000101010101" pitchFamily="49" charset="-122"/>
                <a:ea typeface="迷你简雁翎" panose="02010609000101010101" pitchFamily="49" charset="-122"/>
              </a:rPr>
              <a:t>TẠM BIỆT</a:t>
            </a:r>
            <a:endParaRPr lang="zh-CN" altLang="en-US" sz="4000" b="1" dirty="0">
              <a:ln w="13462">
                <a:solidFill>
                  <a:schemeClr val="bg1"/>
                </a:solidFill>
                <a:prstDash val="solid"/>
              </a:ln>
              <a:solidFill>
                <a:srgbClr val="4BACC6"/>
              </a:solidFill>
              <a:effectLst>
                <a:outerShdw dist="38100" dir="2700000" algn="bl" rotWithShape="0">
                  <a:schemeClr val="accent5"/>
                </a:outerShdw>
              </a:effectLst>
              <a:latin typeface="迷你简雁翎" panose="02010609000101010101" pitchFamily="49" charset="-122"/>
              <a:ea typeface="迷你简雁翎" panose="02010609000101010101" pitchFamily="49" charset="-122"/>
            </a:endParaRPr>
          </a:p>
        </p:txBody>
      </p:sp>
      <p:pic>
        <p:nvPicPr>
          <p:cNvPr id="3" name="图片 2">
            <a:extLst>
              <a:ext uri="{FF2B5EF4-FFF2-40B4-BE49-F238E27FC236}">
                <a16:creationId xmlns:a16="http://schemas.microsoft.com/office/drawing/2014/main" xmlns="" id="{45F1731D-6DAF-47B9-9D5E-7C4577F0F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28015"/>
            <a:ext cx="6120680" cy="5143500"/>
          </a:xfrm>
          <a:prstGeom prst="rect">
            <a:avLst/>
          </a:prstGeom>
        </p:spPr>
      </p:pic>
    </p:spTree>
    <p:extLst>
      <p:ext uri="{BB962C8B-B14F-4D97-AF65-F5344CB8AC3E}">
        <p14:creationId xmlns:p14="http://schemas.microsoft.com/office/powerpoint/2010/main" val="27514729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hlinkClick r:id="rId2" action="ppaction://hlinksldjump"/>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2" name="Rounded Rectangle 1">
            <a:extLst>
              <a:ext uri="{FF2B5EF4-FFF2-40B4-BE49-F238E27FC236}">
                <a16:creationId xmlns:a16="http://schemas.microsoft.com/office/drawing/2014/main" xmlns="" id="{B97AC4F8-0A21-6B4D-88D8-618B02EB9268}"/>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Tỉnh gì có đỉnh Xi Păng</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Sa Pa mây trắng dung dăng bốn mùa?</a:t>
            </a:r>
          </a:p>
        </p:txBody>
      </p:sp>
      <p:pic>
        <p:nvPicPr>
          <p:cNvPr id="2050" name="Picture 2" descr="Nâng cấp Sa Pa thành thị xã của Lào Cai - Báo Nhân Dân">
            <a:extLst>
              <a:ext uri="{FF2B5EF4-FFF2-40B4-BE49-F238E27FC236}">
                <a16:creationId xmlns:a16="http://schemas.microsoft.com/office/drawing/2014/main" xmlns="" id="{2EA6BD9A-7A2A-904C-8A53-9414DF4CC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99" y="1776207"/>
            <a:ext cx="5006578" cy="334046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xmlns="" id="{3CF742D1-C466-F942-8B33-F548ACBCC171}"/>
              </a:ext>
            </a:extLst>
          </p:cNvPr>
          <p:cNvSpPr/>
          <p:nvPr/>
        </p:nvSpPr>
        <p:spPr>
          <a:xfrm>
            <a:off x="5940152" y="2068276"/>
            <a:ext cx="2466933"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x-none" sz="3000" b="1" dirty="0">
                <a:ln w="0">
                  <a:noFill/>
                </a:ln>
                <a:solidFill>
                  <a:schemeClr val="tx1"/>
                </a:solidFill>
                <a:latin typeface="Times New Roman" panose="02020603050405020304" pitchFamily="18" charset="0"/>
                <a:cs typeface="Times New Roman" panose="02020603050405020304" pitchFamily="18" charset="0"/>
              </a:rPr>
              <a:t>LÀO CAI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xmlns="" id="{9519D61D-CB2F-E648-9DB6-0931DF8476DD}"/>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xmlns="" id="{C8817D6A-8808-AB49-9E33-658FC66B3873}"/>
              </a:ext>
            </a:extLst>
          </p:cNvPr>
          <p:cNvSpPr/>
          <p:nvPr/>
        </p:nvSpPr>
        <p:spPr>
          <a:xfrm>
            <a:off x="1085089" y="195486"/>
            <a:ext cx="6552728" cy="2119729"/>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Tỉnh gì xứ sở vàng đen</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Có chùa Yên Tử mây chen thông ngàn</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Có Hạ Long đẹp tuyệt trần</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Một lần đến vạn muôn lần mê say</a:t>
            </a:r>
          </a:p>
        </p:txBody>
      </p:sp>
      <p:pic>
        <p:nvPicPr>
          <p:cNvPr id="3074" name="Picture 2" descr="Hạ Long - Sửng Sốt - Titop 2 ngày 1 đêm - BestPrice">
            <a:extLst>
              <a:ext uri="{FF2B5EF4-FFF2-40B4-BE49-F238E27FC236}">
                <a16:creationId xmlns:a16="http://schemas.microsoft.com/office/drawing/2014/main" xmlns="" id="{DA699A7A-1B61-7C49-99A1-F603C83FFF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43" y="2542085"/>
            <a:ext cx="3979710" cy="2524821"/>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xmlns="" id="{B83F62A8-92BF-C845-AD71-8858EE288A6D}"/>
              </a:ext>
            </a:extLst>
          </p:cNvPr>
          <p:cNvSpPr/>
          <p:nvPr/>
        </p:nvSpPr>
        <p:spPr>
          <a:xfrm>
            <a:off x="4675956" y="3217100"/>
            <a:ext cx="3280420"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x-none" sz="3000" b="1" dirty="0">
                <a:ln w="0">
                  <a:noFill/>
                </a:ln>
                <a:solidFill>
                  <a:schemeClr val="tx1"/>
                </a:solidFill>
                <a:latin typeface="Times New Roman" panose="02020603050405020304" pitchFamily="18" charset="0"/>
                <a:cs typeface="Times New Roman" panose="02020603050405020304" pitchFamily="18" charset="0"/>
              </a:rPr>
              <a:t>QUẢNG NINH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xmlns="" id="{1895C3ED-FCBB-354F-B82B-57EFC10156DF}"/>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xmlns="" id="{33AA1D40-37F2-744E-B782-A3113950D302}"/>
              </a:ext>
            </a:extLst>
          </p:cNvPr>
          <p:cNvSpPr/>
          <p:nvPr/>
        </p:nvSpPr>
        <p:spPr>
          <a:xfrm>
            <a:off x="323528" y="745718"/>
            <a:ext cx="4680520" cy="3652064"/>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Thành phố xanh hoà bình</a:t>
            </a:r>
          </a:p>
          <a:p>
            <a:pPr algn="ctr"/>
            <a:r>
              <a:rPr lang="en-US" sz="3000" dirty="0">
                <a:ln w="0">
                  <a:noFill/>
                </a:ln>
                <a:solidFill>
                  <a:schemeClr val="tx1"/>
                </a:solidFill>
                <a:latin typeface="Times New Roman" panose="02020603050405020304" pitchFamily="18" charset="0"/>
                <a:cs typeface="Times New Roman" panose="02020603050405020304" pitchFamily="18" charset="0"/>
              </a:rPr>
              <a:t>S</a:t>
            </a:r>
            <a:r>
              <a:rPr lang="x-none" sz="3000" dirty="0">
                <a:ln w="0">
                  <a:noFill/>
                </a:ln>
                <a:solidFill>
                  <a:schemeClr val="tx1"/>
                </a:solidFill>
                <a:latin typeface="Times New Roman" panose="02020603050405020304" pitchFamily="18" charset="0"/>
                <a:cs typeface="Times New Roman" panose="02020603050405020304" pitchFamily="18" charset="0"/>
              </a:rPr>
              <a:t>oi bóng dòng sông đổ</a:t>
            </a:r>
          </a:p>
          <a:p>
            <a:pPr algn="ctr"/>
            <a:r>
              <a:rPr lang="en-US" sz="3000" dirty="0">
                <a:ln w="0">
                  <a:noFill/>
                </a:ln>
                <a:solidFill>
                  <a:schemeClr val="tx1"/>
                </a:solidFill>
                <a:latin typeface="Times New Roman" panose="02020603050405020304" pitchFamily="18" charset="0"/>
                <a:cs typeface="Times New Roman" panose="02020603050405020304" pitchFamily="18" charset="0"/>
              </a:rPr>
              <a:t>L</a:t>
            </a:r>
            <a:r>
              <a:rPr lang="x-none" sz="3000" dirty="0">
                <a:ln w="0">
                  <a:noFill/>
                </a:ln>
                <a:solidFill>
                  <a:schemeClr val="tx1"/>
                </a:solidFill>
                <a:latin typeface="Times New Roman" panose="02020603050405020304" pitchFamily="18" charset="0"/>
                <a:cs typeface="Times New Roman" panose="02020603050405020304" pitchFamily="18" charset="0"/>
              </a:rPr>
              <a:t>ịch sử ngàn năm qua</a:t>
            </a:r>
          </a:p>
          <a:p>
            <a:pPr algn="ctr"/>
            <a:r>
              <a:rPr lang="en-US" sz="3000" dirty="0">
                <a:ln w="0">
                  <a:noFill/>
                </a:ln>
                <a:solidFill>
                  <a:schemeClr val="tx1"/>
                </a:solidFill>
                <a:latin typeface="Times New Roman" panose="02020603050405020304" pitchFamily="18" charset="0"/>
                <a:cs typeface="Times New Roman" panose="02020603050405020304" pitchFamily="18" charset="0"/>
              </a:rPr>
              <a:t>B</a:t>
            </a:r>
            <a:r>
              <a:rPr lang="x-none" sz="3000" dirty="0">
                <a:ln w="0">
                  <a:noFill/>
                </a:ln>
                <a:solidFill>
                  <a:schemeClr val="tx1"/>
                </a:solidFill>
                <a:latin typeface="Times New Roman" panose="02020603050405020304" pitchFamily="18" charset="0"/>
                <a:cs typeface="Times New Roman" panose="02020603050405020304" pitchFamily="18" charset="0"/>
              </a:rPr>
              <a:t>ao dấu son còn đó</a:t>
            </a:r>
          </a:p>
          <a:p>
            <a:pPr algn="ctr"/>
            <a:r>
              <a:rPr lang="en-US" sz="3000" dirty="0" err="1">
                <a:ln w="0">
                  <a:noFill/>
                </a:ln>
                <a:solidFill>
                  <a:schemeClr val="tx1"/>
                </a:solidFill>
                <a:latin typeface="Times New Roman" panose="02020603050405020304" pitchFamily="18" charset="0"/>
                <a:cs typeface="Times New Roman" panose="02020603050405020304" pitchFamily="18" charset="0"/>
              </a:rPr>
              <a:t>Đ</a:t>
            </a:r>
            <a:r>
              <a:rPr lang="x-none" sz="3000" dirty="0">
                <a:ln w="0">
                  <a:noFill/>
                </a:ln>
                <a:solidFill>
                  <a:schemeClr val="tx1"/>
                </a:solidFill>
                <a:latin typeface="Times New Roman" panose="02020603050405020304" pitchFamily="18" charset="0"/>
                <a:cs typeface="Times New Roman" panose="02020603050405020304" pitchFamily="18" charset="0"/>
              </a:rPr>
              <a:t>ây Ba Đình, Đống Đa</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Đây Hồ Gươm, Tháp Bút</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Mãi mãi bản hùng ca?</a:t>
            </a:r>
          </a:p>
        </p:txBody>
      </p:sp>
      <p:pic>
        <p:nvPicPr>
          <p:cNvPr id="4098" name="Picture 2" descr="Không phát hiện cụ rùa ở Hồ Gươm">
            <a:extLst>
              <a:ext uri="{FF2B5EF4-FFF2-40B4-BE49-F238E27FC236}">
                <a16:creationId xmlns:a16="http://schemas.microsoft.com/office/drawing/2014/main" xmlns="" id="{D948AAE4-3348-194D-A869-D1ADE9450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7494"/>
            <a:ext cx="3797052" cy="244827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xmlns="" id="{D7855544-D972-6249-A641-7035606A77B0}"/>
              </a:ext>
            </a:extLst>
          </p:cNvPr>
          <p:cNvSpPr/>
          <p:nvPr/>
        </p:nvSpPr>
        <p:spPr>
          <a:xfrm>
            <a:off x="5406380" y="3182648"/>
            <a:ext cx="3280420"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x-none" sz="3000" b="1" dirty="0">
                <a:ln w="0">
                  <a:noFill/>
                </a:ln>
                <a:solidFill>
                  <a:schemeClr val="tx1"/>
                </a:solidFill>
                <a:latin typeface="Times New Roman" panose="02020603050405020304" pitchFamily="18" charset="0"/>
                <a:cs typeface="Times New Roman" panose="02020603050405020304" pitchFamily="18" charset="0"/>
              </a:rPr>
              <a:t>HÀ NỘI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xmlns="" id="{C6A55893-749C-D64B-A374-817D68FF8272}"/>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xmlns="" id="{128805C3-9C46-B94D-9C28-6407EEF667E0}"/>
              </a:ext>
            </a:extLst>
          </p:cNvPr>
          <p:cNvSpPr/>
          <p:nvPr/>
        </p:nvSpPr>
        <p:spPr>
          <a:xfrm>
            <a:off x="611560" y="195486"/>
            <a:ext cx="8136904" cy="2119729"/>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Tỉnh gì có cầu Hiền Lương</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Trăm năm còn mãi nhớ thương một thời</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Có sông Bến Hải xanh trời</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Có Thành Cổ vọng muôn đời tráng ca?</a:t>
            </a:r>
          </a:p>
        </p:txBody>
      </p:sp>
      <p:sp>
        <p:nvSpPr>
          <p:cNvPr id="8" name="Rounded Rectangle 7">
            <a:extLst>
              <a:ext uri="{FF2B5EF4-FFF2-40B4-BE49-F238E27FC236}">
                <a16:creationId xmlns:a16="http://schemas.microsoft.com/office/drawing/2014/main" xmlns="" id="{DABEC8D0-8307-C94D-99C7-DA8F3D11FB24}"/>
              </a:ext>
            </a:extLst>
          </p:cNvPr>
          <p:cNvSpPr/>
          <p:nvPr/>
        </p:nvSpPr>
        <p:spPr>
          <a:xfrm>
            <a:off x="5652120" y="2990942"/>
            <a:ext cx="2829593"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x-none" sz="3000" b="1" dirty="0">
                <a:ln w="0">
                  <a:noFill/>
                </a:ln>
                <a:solidFill>
                  <a:schemeClr val="tx1"/>
                </a:solidFill>
                <a:latin typeface="Times New Roman" panose="02020603050405020304" pitchFamily="18" charset="0"/>
                <a:cs typeface="Times New Roman" panose="02020603050405020304" pitchFamily="18" charset="0"/>
              </a:rPr>
              <a:t>QUẢNG TRỊ</a:t>
            </a:r>
          </a:p>
        </p:txBody>
      </p:sp>
      <p:pic>
        <p:nvPicPr>
          <p:cNvPr id="5122" name="Picture 2" descr="Thành cổ Quảng Trị - Di tích quốc gia đặc biệt của Việt Nam">
            <a:extLst>
              <a:ext uri="{FF2B5EF4-FFF2-40B4-BE49-F238E27FC236}">
                <a16:creationId xmlns:a16="http://schemas.microsoft.com/office/drawing/2014/main" xmlns="" id="{18A6C2A7-0250-FE45-9078-978A1BD1F8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019" y="2544925"/>
            <a:ext cx="4060032"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randombar(horizontal)">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xmlns="" id="{48584C02-3C89-484F-B90A-E2EB4F6ABB7A}"/>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xmlns="" id="{F16B636C-B79B-2747-AE7E-C0D4BD63386B}"/>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Tỉnh gì có vịnh Cam Ranh</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Nha Trang biển đẹp nổi danh xa gần</a:t>
            </a:r>
          </a:p>
        </p:txBody>
      </p:sp>
      <p:sp>
        <p:nvSpPr>
          <p:cNvPr id="8" name="Rounded Rectangle 7">
            <a:extLst>
              <a:ext uri="{FF2B5EF4-FFF2-40B4-BE49-F238E27FC236}">
                <a16:creationId xmlns:a16="http://schemas.microsoft.com/office/drawing/2014/main" xmlns="" id="{2761DDB6-96CA-5A45-BF1B-15D496BFAAED}"/>
              </a:ext>
            </a:extLst>
          </p:cNvPr>
          <p:cNvSpPr/>
          <p:nvPr/>
        </p:nvSpPr>
        <p:spPr>
          <a:xfrm>
            <a:off x="5970479" y="2657202"/>
            <a:ext cx="2707195" cy="584332"/>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x-none" sz="3000" b="1" dirty="0">
                <a:ln w="0">
                  <a:noFill/>
                </a:ln>
                <a:solidFill>
                  <a:schemeClr val="tx1"/>
                </a:solidFill>
                <a:latin typeface="Times New Roman" panose="02020603050405020304" pitchFamily="18" charset="0"/>
                <a:cs typeface="Times New Roman" panose="02020603050405020304" pitchFamily="18" charset="0"/>
              </a:rPr>
              <a:t>KHÁNH HOÀ</a:t>
            </a:r>
          </a:p>
        </p:txBody>
      </p:sp>
      <p:pic>
        <p:nvPicPr>
          <p:cNvPr id="6146" name="Picture 2" descr="Vịnh Cam Ranh - Cảng Biển Nước Sâu Quân Sự Quan Trọng Tuyệt Đẹp">
            <a:extLst>
              <a:ext uri="{FF2B5EF4-FFF2-40B4-BE49-F238E27FC236}">
                <a16:creationId xmlns:a16="http://schemas.microsoft.com/office/drawing/2014/main" xmlns="" id="{56B65891-F418-2744-9E74-FA9779674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32" y="1779662"/>
            <a:ext cx="5596112" cy="314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hlinkClick r:id="rId2" action="ppaction://hlinksldjump"/>
            <a:extLst>
              <a:ext uri="{FF2B5EF4-FFF2-40B4-BE49-F238E27FC236}">
                <a16:creationId xmlns:a16="http://schemas.microsoft.com/office/drawing/2014/main" xmlns="" id="{E8C605E9-38B1-CA48-A7F3-05247687F6AE}"/>
              </a:ext>
            </a:extLst>
          </p:cNvPr>
          <p:cNvSpPr/>
          <p:nvPr/>
        </p:nvSpPr>
        <p:spPr>
          <a:xfrm flipH="1">
            <a:off x="7524328" y="4254065"/>
            <a:ext cx="1224136" cy="86261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dirty="0">
                <a:solidFill>
                  <a:schemeClr val="bg1"/>
                </a:solidFill>
                <a:latin typeface="UTM Staccato " pitchFamily="18" charset="0"/>
              </a:rPr>
              <a:t>Quay </a:t>
            </a:r>
            <a:r>
              <a:rPr lang="en-US" sz="1350" dirty="0" err="1">
                <a:solidFill>
                  <a:schemeClr val="bg1"/>
                </a:solidFill>
                <a:latin typeface="UTM Staccato " pitchFamily="18" charset="0"/>
              </a:rPr>
              <a:t>về</a:t>
            </a:r>
            <a:r>
              <a:rPr lang="en-US" sz="1350" dirty="0">
                <a:solidFill>
                  <a:schemeClr val="bg1"/>
                </a:solidFill>
                <a:latin typeface="UTM Staccato " pitchFamily="18" charset="0"/>
              </a:rPr>
              <a:t> </a:t>
            </a:r>
            <a:r>
              <a:rPr lang="en-US" sz="1350" dirty="0" err="1">
                <a:solidFill>
                  <a:schemeClr val="bg1"/>
                </a:solidFill>
                <a:latin typeface="UTM Staccato " pitchFamily="18" charset="0"/>
              </a:rPr>
              <a:t>trang</a:t>
            </a:r>
            <a:r>
              <a:rPr lang="en-US" sz="1350" dirty="0">
                <a:solidFill>
                  <a:schemeClr val="bg1"/>
                </a:solidFill>
                <a:latin typeface="UTM Staccato " pitchFamily="18" charset="0"/>
              </a:rPr>
              <a:t> </a:t>
            </a:r>
            <a:r>
              <a:rPr lang="en-US" sz="1350" dirty="0" err="1">
                <a:solidFill>
                  <a:schemeClr val="bg1"/>
                </a:solidFill>
                <a:latin typeface="UTM Staccato " pitchFamily="18" charset="0"/>
              </a:rPr>
              <a:t>chủ</a:t>
            </a:r>
            <a:endParaRPr lang="en-US" sz="1350" dirty="0">
              <a:solidFill>
                <a:schemeClr val="bg1"/>
              </a:solidFill>
              <a:latin typeface="UTM Staccato " pitchFamily="18" charset="0"/>
            </a:endParaRPr>
          </a:p>
        </p:txBody>
      </p:sp>
      <p:sp>
        <p:nvSpPr>
          <p:cNvPr id="7" name="Rounded Rectangle 6">
            <a:extLst>
              <a:ext uri="{FF2B5EF4-FFF2-40B4-BE49-F238E27FC236}">
                <a16:creationId xmlns:a16="http://schemas.microsoft.com/office/drawing/2014/main" xmlns="" id="{6ECE2C54-EB48-1149-95B1-8A526AC51C8C}"/>
              </a:ext>
            </a:extLst>
          </p:cNvPr>
          <p:cNvSpPr/>
          <p:nvPr/>
        </p:nvSpPr>
        <p:spPr>
          <a:xfrm>
            <a:off x="611560" y="546499"/>
            <a:ext cx="8136904" cy="1098173"/>
          </a:xfrm>
          <a:prstGeom prst="roundRect">
            <a:avLst/>
          </a:prstGeom>
          <a:solidFill>
            <a:schemeClr val="accent3">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wrap="square" lIns="68580" tIns="34290" rIns="68580" bIns="34290" rtlCol="0" anchor="ctr">
            <a:spAutoFit/>
          </a:bodyPr>
          <a:lstStyle/>
          <a:p>
            <a:pPr algn="ctr"/>
            <a:r>
              <a:rPr lang="x-none" sz="3000" dirty="0">
                <a:ln w="0">
                  <a:noFill/>
                </a:ln>
                <a:solidFill>
                  <a:schemeClr val="tx1"/>
                </a:solidFill>
                <a:latin typeface="Times New Roman" panose="02020603050405020304" pitchFamily="18" charset="0"/>
                <a:cs typeface="Times New Roman" panose="02020603050405020304" pitchFamily="18" charset="0"/>
              </a:rPr>
              <a:t>Đường lên bát ngát thông reo</a:t>
            </a:r>
          </a:p>
          <a:p>
            <a:pPr algn="ctr"/>
            <a:r>
              <a:rPr lang="x-none" sz="3000" dirty="0">
                <a:ln w="0">
                  <a:noFill/>
                </a:ln>
                <a:solidFill>
                  <a:schemeClr val="tx1"/>
                </a:solidFill>
                <a:latin typeface="Times New Roman" panose="02020603050405020304" pitchFamily="18" charset="0"/>
                <a:cs typeface="Times New Roman" panose="02020603050405020304" pitchFamily="18" charset="0"/>
              </a:rPr>
              <a:t>Ở đâu thung lũng tình yêu sương mờ</a:t>
            </a:r>
          </a:p>
        </p:txBody>
      </p:sp>
      <p:sp>
        <p:nvSpPr>
          <p:cNvPr id="8" name="Rounded Rectangle 7">
            <a:extLst>
              <a:ext uri="{FF2B5EF4-FFF2-40B4-BE49-F238E27FC236}">
                <a16:creationId xmlns:a16="http://schemas.microsoft.com/office/drawing/2014/main" xmlns="" id="{7A244D5B-4645-D44F-B740-784AD33683D0}"/>
              </a:ext>
            </a:extLst>
          </p:cNvPr>
          <p:cNvSpPr/>
          <p:nvPr/>
        </p:nvSpPr>
        <p:spPr>
          <a:xfrm>
            <a:off x="6074039" y="2557098"/>
            <a:ext cx="2242377" cy="587395"/>
          </a:xfrm>
          <a:prstGeom prst="roundRect">
            <a:avLst/>
          </a:prstGeom>
          <a:ln/>
        </p:spPr>
        <p:style>
          <a:lnRef idx="2">
            <a:schemeClr val="accent6"/>
          </a:lnRef>
          <a:fillRef idx="1">
            <a:schemeClr val="lt1"/>
          </a:fillRef>
          <a:effectRef idx="0">
            <a:schemeClr val="accent6"/>
          </a:effectRef>
          <a:fontRef idx="minor">
            <a:schemeClr val="dk1"/>
          </a:fontRef>
        </p:style>
        <p:txBody>
          <a:bodyPr wrap="square" lIns="68580" tIns="34290" rIns="68580" bIns="34290" rtlCol="0" anchor="ctr">
            <a:spAutoFit/>
          </a:bodyPr>
          <a:lstStyle/>
          <a:p>
            <a:pPr algn="ctr"/>
            <a:r>
              <a:rPr lang="x-none" sz="3000" b="1" dirty="0">
                <a:ln w="0">
                  <a:noFill/>
                </a:ln>
                <a:solidFill>
                  <a:schemeClr val="tx1"/>
                </a:solidFill>
                <a:latin typeface="Times New Roman" panose="02020603050405020304" pitchFamily="18" charset="0"/>
                <a:cs typeface="Times New Roman" panose="02020603050405020304" pitchFamily="18" charset="0"/>
              </a:rPr>
              <a:t>ĐÀ LẠT</a:t>
            </a:r>
          </a:p>
        </p:txBody>
      </p:sp>
      <p:pic>
        <p:nvPicPr>
          <p:cNvPr id="7170" name="Picture 2" descr="Thuyết minh về Đà Lạt- dành cho Hướng dẫn viên - VIET - EDU TECHNOLOGY AND  EDUCATION JSC">
            <a:extLst>
              <a:ext uri="{FF2B5EF4-FFF2-40B4-BE49-F238E27FC236}">
                <a16:creationId xmlns:a16="http://schemas.microsoft.com/office/drawing/2014/main" xmlns="" id="{870BD915-380A-B346-8E4B-BA99B1338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51670"/>
            <a:ext cx="4860533" cy="3075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square" lIns="68580" tIns="34290" rIns="68580" bIns="34290" anchor="ctr">
        <a:spAutoFit/>
      </a:bodyPr>
      <a:lstStyle>
        <a:defPPr marL="457200" indent="-457200" algn="ctr">
          <a:buFont typeface="Arial" panose="020B0604020202020204" pitchFamily="34" charset="0"/>
          <a:buChar char="•"/>
          <a:defRPr sz="3000" dirty="0">
            <a:ln w="0">
              <a:noFill/>
            </a:ln>
            <a:solidFill>
              <a:schemeClr val="bg1"/>
            </a:solidFill>
            <a:latin typeface="FontAwesome" pitchFamily="2" charset="0"/>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5085</TotalTime>
  <Words>1286</Words>
  <Application>Microsoft Office PowerPoint</Application>
  <PresentationFormat>On-screen Show (16:9)</PresentationFormat>
  <Paragraphs>199</Paragraphs>
  <Slides>34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 Unicode MS</vt:lpstr>
      <vt:lpstr>微软雅黑</vt:lpstr>
      <vt:lpstr>宋体</vt:lpstr>
      <vt:lpstr>#9Slide06 SVNJonitha Script</vt:lpstr>
      <vt:lpstr>Arial</vt:lpstr>
      <vt:lpstr>Calibri</vt:lpstr>
      <vt:lpstr>FontAwesome</vt:lpstr>
      <vt:lpstr>Times New Roman</vt:lpstr>
      <vt:lpstr>UTM Staccato </vt:lpstr>
      <vt:lpstr>迷你简雁翎</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cp:lastModifiedBy>
  <cp:revision>512</cp:revision>
  <dcterms:created xsi:type="dcterms:W3CDTF">2014-04-26T02:40:12Z</dcterms:created>
  <dcterms:modified xsi:type="dcterms:W3CDTF">2021-10-24T11:43:11Z</dcterms:modified>
</cp:coreProperties>
</file>