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7" r:id="rId5"/>
    <p:sldMasterId id="2147483729" r:id="rId6"/>
  </p:sldMasterIdLst>
  <p:notesMasterIdLst>
    <p:notesMasterId r:id="rId29"/>
  </p:notesMasterIdLst>
  <p:sldIdLst>
    <p:sldId id="258" r:id="rId7"/>
    <p:sldId id="282" r:id="rId8"/>
    <p:sldId id="268" r:id="rId9"/>
    <p:sldId id="2007577954" r:id="rId10"/>
    <p:sldId id="265" r:id="rId11"/>
    <p:sldId id="2007577959" r:id="rId12"/>
    <p:sldId id="2007577958" r:id="rId13"/>
    <p:sldId id="2007577956" r:id="rId14"/>
    <p:sldId id="260" r:id="rId15"/>
    <p:sldId id="2007577896" r:id="rId16"/>
    <p:sldId id="2007577960" r:id="rId17"/>
    <p:sldId id="261" r:id="rId18"/>
    <p:sldId id="2007577961" r:id="rId19"/>
    <p:sldId id="2007577962" r:id="rId20"/>
    <p:sldId id="523" r:id="rId21"/>
    <p:sldId id="2007577964" r:id="rId22"/>
    <p:sldId id="2007577965" r:id="rId23"/>
    <p:sldId id="2007577963" r:id="rId24"/>
    <p:sldId id="2007577966" r:id="rId25"/>
    <p:sldId id="2007577678" r:id="rId26"/>
    <p:sldId id="2007577967" r:id="rId27"/>
    <p:sldId id="20075779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9D7E3-C706-443D-B417-79ECC94D7C10}" type="datetimeFigureOut">
              <a:rPr lang="en-SG" smtClean="0"/>
              <a:t>2/7/2024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235BB-ADB5-4AC7-B01C-38201DB79411}" type="slidenum">
              <a:rPr lang="en-SG" smtClean="0"/>
              <a:t>‹#›</a:t>
            </a:fld>
            <a:endParaRPr lang="en-SG"/>
          </a:p>
        </p:txBody>
      </p:sp>
    </p:spTree>
    <p:extLst>
      <p:ext uri="{BB962C8B-B14F-4D97-AF65-F5344CB8AC3E}">
        <p14:creationId xmlns:p14="http://schemas.microsoft.com/office/powerpoint/2010/main" val="371115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96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2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8.png"/><Relationship Id="rId2" Type="http://schemas.openxmlformats.org/officeDocument/2006/relationships/image" Target="../media/image2.png"/><Relationship Id="rId16"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4.svg"/><Relationship Id="rId9"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0.png"/><Relationship Id="rId4" Type="http://schemas.openxmlformats.org/officeDocument/2006/relationships/image" Target="../media/image4.svg"/><Relationship Id="rId9"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4.svg"/><Relationship Id="rId9"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6.png"/><Relationship Id="rId4" Type="http://schemas.openxmlformats.org/officeDocument/2006/relationships/image" Target="../media/image4.sv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3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2.png"/><Relationship Id="rId4" Type="http://schemas.openxmlformats.org/officeDocument/2006/relationships/image" Target="../media/image4.svg"/><Relationship Id="rId9"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14.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8.png"/><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9.png"/><Relationship Id="rId4" Type="http://schemas.openxmlformats.org/officeDocument/2006/relationships/image" Target="../media/image4.sv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1.png"/><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4.svg"/><Relationship Id="rId9"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0.png"/><Relationship Id="rId5" Type="http://schemas.openxmlformats.org/officeDocument/2006/relationships/hyperlink" Target="https://pptmon.com/" TargetMode="External"/><Relationship Id="rId10"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36.png"/><Relationship Id="rId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4.svg"/><Relationship Id="rId9"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5281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915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7477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94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56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8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0204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07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25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20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69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70137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193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591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7671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998932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68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9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8933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8052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11835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36313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498215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89617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6234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678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12684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1" y="365126"/>
            <a:ext cx="7734300" cy="581183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770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29909"/>
          <a:stretch/>
        </p:blipFill>
        <p:spPr>
          <a:xfrm>
            <a:off x="5771192" y="6892699"/>
            <a:ext cx="2239204" cy="246221"/>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1138" y="385278"/>
            <a:ext cx="2070862" cy="3127569"/>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8768" y="4496368"/>
            <a:ext cx="4531782" cy="2361633"/>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6173" y="2311653"/>
            <a:ext cx="2375817" cy="886499"/>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404032" y="5624834"/>
            <a:ext cx="1212729" cy="773026"/>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51733" y="4185158"/>
            <a:ext cx="1624065" cy="2212701"/>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09287" y="375512"/>
            <a:ext cx="1382937" cy="1737537"/>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338316"/>
            <a:ext cx="2416806" cy="2205609"/>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16806" y="375512"/>
            <a:ext cx="787210" cy="687923"/>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8414" y="4572016"/>
            <a:ext cx="992879" cy="1943206"/>
          </a:xfrm>
          <a:prstGeom prst="rect">
            <a:avLst/>
          </a:prstGeom>
        </p:spPr>
      </p:pic>
    </p:spTree>
    <p:extLst>
      <p:ext uri="{BB962C8B-B14F-4D97-AF65-F5344CB8AC3E}">
        <p14:creationId xmlns:p14="http://schemas.microsoft.com/office/powerpoint/2010/main" val="50324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849" y="5078962"/>
            <a:ext cx="1382937" cy="1737537"/>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442" y="2632"/>
            <a:ext cx="1489318" cy="1304926"/>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11190" y="63500"/>
            <a:ext cx="964512" cy="92196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53746" y="5804830"/>
            <a:ext cx="914866" cy="865223"/>
          </a:xfrm>
          <a:prstGeom prst="rect">
            <a:avLst/>
          </a:prstGeom>
        </p:spPr>
      </p:pic>
    </p:spTree>
    <p:extLst>
      <p:ext uri="{BB962C8B-B14F-4D97-AF65-F5344CB8AC3E}">
        <p14:creationId xmlns:p14="http://schemas.microsoft.com/office/powerpoint/2010/main" val="3599853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5589" y="98514"/>
            <a:ext cx="1269467" cy="659555"/>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52438" y="5554124"/>
            <a:ext cx="1851008" cy="1262374"/>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4963" y="5929936"/>
            <a:ext cx="801394" cy="7091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676444" y="47992"/>
            <a:ext cx="1120534" cy="1163086"/>
          </a:xfrm>
          <a:prstGeom prst="rect">
            <a:avLst/>
          </a:prstGeom>
        </p:spPr>
      </p:pic>
    </p:spTree>
    <p:extLst>
      <p:ext uri="{BB962C8B-B14F-4D97-AF65-F5344CB8AC3E}">
        <p14:creationId xmlns:p14="http://schemas.microsoft.com/office/powerpoint/2010/main" val="724761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29909"/>
          <a:stretch/>
        </p:blipFill>
        <p:spPr>
          <a:xfrm>
            <a:off x="5771192" y="6892699"/>
            <a:ext cx="2239204" cy="246221"/>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07668" y="5142222"/>
            <a:ext cx="2184333" cy="1354570"/>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4505" y="116349"/>
            <a:ext cx="2489288" cy="2432553"/>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71116" y="4393306"/>
            <a:ext cx="1985757" cy="2464694"/>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87726" y="5659785"/>
            <a:ext cx="822671" cy="801393"/>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2850" y="100591"/>
            <a:ext cx="2588577" cy="3198489"/>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714" y="172978"/>
            <a:ext cx="1049615" cy="879407"/>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440350" y="5648835"/>
            <a:ext cx="900682" cy="666647"/>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92222" y="3125714"/>
            <a:ext cx="1219823" cy="2226886"/>
          </a:xfrm>
          <a:prstGeom prst="rect">
            <a:avLst/>
          </a:prstGeom>
        </p:spPr>
      </p:pic>
    </p:spTree>
    <p:extLst>
      <p:ext uri="{BB962C8B-B14F-4D97-AF65-F5344CB8AC3E}">
        <p14:creationId xmlns:p14="http://schemas.microsoft.com/office/powerpoint/2010/main" val="3539032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324632" y="6373249"/>
            <a:ext cx="2375817" cy="484752"/>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87786" y="4907704"/>
            <a:ext cx="1404215" cy="1950297"/>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6083" y="59614"/>
            <a:ext cx="1794273" cy="936142"/>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6900" y="97691"/>
            <a:ext cx="914866" cy="595727"/>
          </a:xfrm>
          <a:prstGeom prst="rect">
            <a:avLst/>
          </a:prstGeom>
        </p:spPr>
      </p:pic>
    </p:spTree>
    <p:extLst>
      <p:ext uri="{BB962C8B-B14F-4D97-AF65-F5344CB8AC3E}">
        <p14:creationId xmlns:p14="http://schemas.microsoft.com/office/powerpoint/2010/main" val="4120071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6543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948" y="0"/>
            <a:ext cx="978696" cy="999972"/>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5954506"/>
            <a:ext cx="2480705" cy="903495"/>
          </a:xfrm>
          <a:prstGeom prst="rect">
            <a:avLst/>
          </a:prstGeom>
        </p:spPr>
      </p:pic>
    </p:spTree>
    <p:extLst>
      <p:ext uri="{BB962C8B-B14F-4D97-AF65-F5344CB8AC3E}">
        <p14:creationId xmlns:p14="http://schemas.microsoft.com/office/powerpoint/2010/main" val="3941295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833695" cy="1155218"/>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35642" y="31448"/>
            <a:ext cx="617002" cy="61700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5948852"/>
            <a:ext cx="3692473" cy="909148"/>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11199122" y="5195714"/>
            <a:ext cx="992879" cy="1662287"/>
          </a:xfrm>
          <a:prstGeom prst="rect">
            <a:avLst/>
          </a:prstGeom>
        </p:spPr>
      </p:pic>
    </p:spTree>
    <p:extLst>
      <p:ext uri="{BB962C8B-B14F-4D97-AF65-F5344CB8AC3E}">
        <p14:creationId xmlns:p14="http://schemas.microsoft.com/office/powerpoint/2010/main" val="107578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10007668" y="5635352"/>
            <a:ext cx="2184333" cy="1222649"/>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787210" cy="2016543"/>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64378" y="1"/>
            <a:ext cx="822671" cy="801393"/>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5513788"/>
            <a:ext cx="2457589" cy="1344213"/>
          </a:xfrm>
          <a:prstGeom prst="rect">
            <a:avLst/>
          </a:prstGeom>
        </p:spPr>
      </p:pic>
    </p:spTree>
    <p:extLst>
      <p:ext uri="{BB962C8B-B14F-4D97-AF65-F5344CB8AC3E}">
        <p14:creationId xmlns:p14="http://schemas.microsoft.com/office/powerpoint/2010/main" val="3931476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5625322"/>
            <a:ext cx="1512540" cy="1232678"/>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34687" y="0"/>
            <a:ext cx="1212729" cy="773026"/>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10399780" y="5738252"/>
            <a:ext cx="1792220" cy="1119748"/>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7615" y="1"/>
            <a:ext cx="858131" cy="695017"/>
          </a:xfrm>
          <a:prstGeom prst="rect">
            <a:avLst/>
          </a:prstGeom>
        </p:spPr>
      </p:pic>
    </p:spTree>
    <p:extLst>
      <p:ext uri="{BB962C8B-B14F-4D97-AF65-F5344CB8AC3E}">
        <p14:creationId xmlns:p14="http://schemas.microsoft.com/office/powerpoint/2010/main" val="1843217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924428" y="1673730"/>
            <a:ext cx="3510548" cy="3510542"/>
          </a:xfrm>
          <a:prstGeom prst="ellipse">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6230" y="883507"/>
            <a:ext cx="1382937" cy="1737537"/>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22329" y="4907704"/>
            <a:ext cx="1404215" cy="1950297"/>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00928" y="5522734"/>
            <a:ext cx="1851008" cy="1262374"/>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9144572" y="1"/>
            <a:ext cx="2652406" cy="1209741"/>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6410" y="4496368"/>
            <a:ext cx="4531782" cy="2361633"/>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837" y="383523"/>
            <a:ext cx="1787181" cy="999969"/>
          </a:xfrm>
          <a:prstGeom prst="rect">
            <a:avLst/>
          </a:prstGeom>
        </p:spPr>
      </p:pic>
    </p:spTree>
    <p:extLst>
      <p:ext uri="{BB962C8B-B14F-4D97-AF65-F5344CB8AC3E}">
        <p14:creationId xmlns:p14="http://schemas.microsoft.com/office/powerpoint/2010/main" val="2895918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938757"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4681538"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8424319"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7497977" y="0"/>
            <a:ext cx="1992849" cy="1098270"/>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828926" cy="1270804"/>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280" y="271883"/>
            <a:ext cx="900682" cy="666647"/>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3936100"/>
            <a:ext cx="2957361" cy="2921901"/>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11454818" y="6057390"/>
            <a:ext cx="737182" cy="800610"/>
          </a:xfrm>
          <a:prstGeom prst="rect">
            <a:avLst/>
          </a:prstGeom>
        </p:spPr>
      </p:pic>
    </p:spTree>
    <p:extLst>
      <p:ext uri="{BB962C8B-B14F-4D97-AF65-F5344CB8AC3E}">
        <p14:creationId xmlns:p14="http://schemas.microsoft.com/office/powerpoint/2010/main" val="1253005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1008358"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6326484"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21161" y="365867"/>
            <a:ext cx="2375817" cy="886499"/>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022" y="5655679"/>
            <a:ext cx="822671" cy="801393"/>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939532" cy="1450142"/>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10894472" y="5254752"/>
            <a:ext cx="1297529" cy="1603249"/>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1008358" y="6404838"/>
            <a:ext cx="736430" cy="453162"/>
          </a:xfrm>
          <a:prstGeom prst="rect">
            <a:avLst/>
          </a:prstGeom>
        </p:spPr>
      </p:pic>
    </p:spTree>
    <p:extLst>
      <p:ext uri="{BB962C8B-B14F-4D97-AF65-F5344CB8AC3E}">
        <p14:creationId xmlns:p14="http://schemas.microsoft.com/office/powerpoint/2010/main" val="2065463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90847" y="1612760"/>
            <a:ext cx="1794273" cy="936142"/>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65209" y="4986399"/>
            <a:ext cx="1269467" cy="659555"/>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0802" y="4015164"/>
            <a:ext cx="617002" cy="61700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493630" y="715044"/>
            <a:ext cx="1489318" cy="1304926"/>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16490" y="1665370"/>
            <a:ext cx="801394" cy="7091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30791" y="4532071"/>
            <a:ext cx="964512" cy="92196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082" y="787458"/>
            <a:ext cx="1120534" cy="1163086"/>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4804535"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1247859"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8361210"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65821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343300" y="298383"/>
            <a:ext cx="11505400" cy="3034065"/>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4874510"/>
            <a:ext cx="4353300" cy="1983491"/>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346" y="3469680"/>
            <a:ext cx="1212729" cy="773026"/>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1626" y="4914794"/>
            <a:ext cx="992879" cy="1943206"/>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12179" y="3900532"/>
            <a:ext cx="893591" cy="758842"/>
          </a:xfrm>
          <a:prstGeom prst="rect">
            <a:avLst/>
          </a:prstGeom>
        </p:spPr>
      </p:pic>
    </p:spTree>
    <p:extLst>
      <p:ext uri="{BB962C8B-B14F-4D97-AF65-F5344CB8AC3E}">
        <p14:creationId xmlns:p14="http://schemas.microsoft.com/office/powerpoint/2010/main" val="79289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2779" y="3715484"/>
            <a:ext cx="1624065" cy="2212701"/>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641580" y="436368"/>
            <a:ext cx="1985757" cy="2801334"/>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4576" y="6013292"/>
            <a:ext cx="1049615" cy="879407"/>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22510" y="5928185"/>
            <a:ext cx="914866" cy="865223"/>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10621" y="4425448"/>
            <a:ext cx="2489288" cy="2432553"/>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8683" y="49852"/>
            <a:ext cx="1219823" cy="2226886"/>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7468193" y="723085"/>
            <a:ext cx="2563220" cy="5415776"/>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08731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66483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1138" y="3730432"/>
            <a:ext cx="2070862" cy="3127569"/>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81944" y="389908"/>
            <a:ext cx="978696" cy="999972"/>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243509"/>
            <a:ext cx="2124050" cy="2021216"/>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945091" y="945616"/>
            <a:ext cx="6633748" cy="4966769"/>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914446"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4966" y="5859760"/>
            <a:ext cx="2375817" cy="886499"/>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8990278" y="1"/>
            <a:ext cx="2652406" cy="1259027"/>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2016" y="6185967"/>
            <a:ext cx="914866" cy="595727"/>
          </a:xfrm>
          <a:prstGeom prst="rect">
            <a:avLst/>
          </a:prstGeom>
        </p:spPr>
      </p:pic>
    </p:spTree>
    <p:extLst>
      <p:ext uri="{BB962C8B-B14F-4D97-AF65-F5344CB8AC3E}">
        <p14:creationId xmlns:p14="http://schemas.microsoft.com/office/powerpoint/2010/main" val="2043476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90824"/>
            <a:ext cx="2184333" cy="1354570"/>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4812" y="82741"/>
            <a:ext cx="1382937" cy="1737537"/>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1110132" y="4963962"/>
            <a:ext cx="3751662" cy="1894038"/>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99122" y="2652322"/>
            <a:ext cx="992879" cy="1943206"/>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614026" y="155122"/>
            <a:ext cx="858131" cy="695017"/>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4033831" y="895349"/>
            <a:ext cx="7067557" cy="4608515"/>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477252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156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80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665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7846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2754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137767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96297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83209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036524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1348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6611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483794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36733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60988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2024/7/2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84964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52018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11536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2024/7/2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387663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2024/7/2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72951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8590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2024/7/2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482270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2024/7/2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382356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2024/7/2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8170952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579978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295214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389020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13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2/7/2024</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20993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2/7/2024</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66324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069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2024/7/2</a:t>
            </a:fld>
            <a:endParaRPr kumimoji="1"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4442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657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txStyles>
    <p:titleStyle>
      <a:lvl1pPr algn="l" defTabSz="914446"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46" rtl="0" eaLnBrk="1" latinLnBrk="1" hangingPunct="1">
        <a:defRPr sz="1800" kern="1200">
          <a:solidFill>
            <a:schemeClr val="tx1"/>
          </a:solidFill>
          <a:latin typeface="+mn-lt"/>
          <a:ea typeface="+mn-ea"/>
          <a:cs typeface="+mn-cs"/>
        </a:defRPr>
      </a:lvl1pPr>
      <a:lvl2pPr marL="457223" algn="l" defTabSz="914446" rtl="0" eaLnBrk="1" latinLnBrk="1" hangingPunct="1">
        <a:defRPr sz="1800" kern="1200">
          <a:solidFill>
            <a:schemeClr val="tx1"/>
          </a:solidFill>
          <a:latin typeface="+mn-lt"/>
          <a:ea typeface="+mn-ea"/>
          <a:cs typeface="+mn-cs"/>
        </a:defRPr>
      </a:lvl2pPr>
      <a:lvl3pPr marL="914446" algn="l" defTabSz="914446" rtl="0" eaLnBrk="1" latinLnBrk="1" hangingPunct="1">
        <a:defRPr sz="1800" kern="1200">
          <a:solidFill>
            <a:schemeClr val="tx1"/>
          </a:solidFill>
          <a:latin typeface="+mn-lt"/>
          <a:ea typeface="+mn-ea"/>
          <a:cs typeface="+mn-cs"/>
        </a:defRPr>
      </a:lvl3pPr>
      <a:lvl4pPr marL="1371669" algn="l" defTabSz="914446" rtl="0" eaLnBrk="1" latinLnBrk="1" hangingPunct="1">
        <a:defRPr sz="1800" kern="1200">
          <a:solidFill>
            <a:schemeClr val="tx1"/>
          </a:solidFill>
          <a:latin typeface="+mn-lt"/>
          <a:ea typeface="+mn-ea"/>
          <a:cs typeface="+mn-cs"/>
        </a:defRPr>
      </a:lvl4pPr>
      <a:lvl5pPr marL="1828891" algn="l" defTabSz="914446" rtl="0" eaLnBrk="1" latinLnBrk="1" hangingPunct="1">
        <a:defRPr sz="1800" kern="1200">
          <a:solidFill>
            <a:schemeClr val="tx1"/>
          </a:solidFill>
          <a:latin typeface="+mn-lt"/>
          <a:ea typeface="+mn-ea"/>
          <a:cs typeface="+mn-cs"/>
        </a:defRPr>
      </a:lvl5pPr>
      <a:lvl6pPr marL="2286114" algn="l" defTabSz="914446" rtl="0" eaLnBrk="1" latinLnBrk="1" hangingPunct="1">
        <a:defRPr sz="1800" kern="1200">
          <a:solidFill>
            <a:schemeClr val="tx1"/>
          </a:solidFill>
          <a:latin typeface="+mn-lt"/>
          <a:ea typeface="+mn-ea"/>
          <a:cs typeface="+mn-cs"/>
        </a:defRPr>
      </a:lvl6pPr>
      <a:lvl7pPr marL="2743337" algn="l" defTabSz="914446" rtl="0" eaLnBrk="1" latinLnBrk="1" hangingPunct="1">
        <a:defRPr sz="1800" kern="1200">
          <a:solidFill>
            <a:schemeClr val="tx1"/>
          </a:solidFill>
          <a:latin typeface="+mn-lt"/>
          <a:ea typeface="+mn-ea"/>
          <a:cs typeface="+mn-cs"/>
        </a:defRPr>
      </a:lvl7pPr>
      <a:lvl8pPr marL="3200560" algn="l" defTabSz="914446" rtl="0" eaLnBrk="1" latinLnBrk="1" hangingPunct="1">
        <a:defRPr sz="1800" kern="1200">
          <a:solidFill>
            <a:schemeClr val="tx1"/>
          </a:solidFill>
          <a:latin typeface="+mn-lt"/>
          <a:ea typeface="+mn-ea"/>
          <a:cs typeface="+mn-cs"/>
        </a:defRPr>
      </a:lvl8pPr>
      <a:lvl9pPr marL="3657783" algn="l" defTabSz="914446"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960924180"/>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2024/7/2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18319888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9.sv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80.svg"/><Relationship Id="rId5" Type="http://schemas.openxmlformats.org/officeDocument/2006/relationships/image" Target="../media/image64.png"/><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87.sv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68.png"/><Relationship Id="rId5" Type="http://schemas.openxmlformats.org/officeDocument/2006/relationships/image" Target="../media/image85.svg"/><Relationship Id="rId4" Type="http://schemas.openxmlformats.org/officeDocument/2006/relationships/image" Target="../media/image67.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87.sv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68.png"/><Relationship Id="rId5" Type="http://schemas.openxmlformats.org/officeDocument/2006/relationships/image" Target="../media/image85.svg"/><Relationship Id="rId4" Type="http://schemas.openxmlformats.org/officeDocument/2006/relationships/image" Target="../media/image67.png"/><Relationship Id="rId9" Type="http://schemas.openxmlformats.org/officeDocument/2006/relationships/image" Target="../media/image80.sv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4.png"/><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4.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openxmlformats.org/officeDocument/2006/relationships/image" Target="../media/image9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92.svg"/><Relationship Id="rId4" Type="http://schemas.openxmlformats.org/officeDocument/2006/relationships/image" Target="../media/image72.png"/><Relationship Id="rId9" Type="http://schemas.openxmlformats.org/officeDocument/2006/relationships/image" Target="../media/image96.svg"/></Relationships>
</file>

<file path=ppt/slides/_rels/slide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7.svg"/><Relationship Id="rId4" Type="http://schemas.openxmlformats.org/officeDocument/2006/relationships/image" Target="../media/image46.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4.png"/><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4.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4.sv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4.sv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4.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787C1-00F6-DA72-49C3-0A8BB59ABDD8}"/>
              </a:ext>
            </a:extLst>
          </p:cNvPr>
          <p:cNvPicPr>
            <a:picLocks noChangeAspect="1"/>
          </p:cNvPicPr>
          <p:nvPr/>
        </p:nvPicPr>
        <p:blipFill>
          <a:blip r:embed="rId2"/>
          <a:stretch>
            <a:fillRect/>
          </a:stretch>
        </p:blipFill>
        <p:spPr>
          <a:xfrm>
            <a:off x="0" y="0"/>
            <a:ext cx="12192000" cy="6854653"/>
          </a:xfrm>
          <a:prstGeom prst="rect">
            <a:avLst/>
          </a:prstGeom>
        </p:spPr>
      </p:pic>
      <p:sp>
        <p:nvSpPr>
          <p:cNvPr id="2" name="Rectangle 1">
            <a:extLst>
              <a:ext uri="{FF2B5EF4-FFF2-40B4-BE49-F238E27FC236}">
                <a16:creationId xmlns:a16="http://schemas.microsoft.com/office/drawing/2014/main" id="{9C760D3A-F630-05F0-352F-054A466455B6}"/>
              </a:ext>
            </a:extLst>
          </p:cNvPr>
          <p:cNvSpPr/>
          <p:nvPr/>
        </p:nvSpPr>
        <p:spPr>
          <a:xfrm>
            <a:off x="2384385" y="1222502"/>
            <a:ext cx="7709902"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BIỆN PHÁP TU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CHƠI CHỮ, ĐIỆP THANH, ĐIỆP VẦN: </a:t>
            </a:r>
            <a:endParaRPr kumimoji="0" lang="en-SG"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rPr>
              <a:t>ĐẶC ĐIỂM VÀ TÁC DỤNG</a:t>
            </a:r>
            <a:endParaRPr kumimoji="0" lang="en-SG" sz="4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a:extLst>
              <a:ext uri="{FF2B5EF4-FFF2-40B4-BE49-F238E27FC236}">
                <a16:creationId xmlns:a16="http://schemas.microsoft.com/office/drawing/2014/main" id="{FEFA7631-A5C6-F3F1-37B5-9AE7E75583E6}"/>
              </a:ext>
            </a:extLst>
          </p:cNvPr>
          <p:cNvSpPr/>
          <p:nvPr/>
        </p:nvSpPr>
        <p:spPr>
          <a:xfrm>
            <a:off x="162045" y="4722471"/>
            <a:ext cx="3090441" cy="2030475"/>
          </a:xfrm>
          <a:custGeom>
            <a:avLst/>
            <a:gdLst/>
            <a:ahLst/>
            <a:cxnLst/>
            <a:rect l="l" t="t" r="r" b="b"/>
            <a:pathLst>
              <a:path w="3964422" h="3185953">
                <a:moveTo>
                  <a:pt x="0" y="0"/>
                </a:moveTo>
                <a:lnTo>
                  <a:pt x="3964422" y="0"/>
                </a:lnTo>
                <a:lnTo>
                  <a:pt x="3964422" y="3185953"/>
                </a:lnTo>
                <a:lnTo>
                  <a:pt x="0" y="31859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1888;p33">
            <a:extLst>
              <a:ext uri="{FF2B5EF4-FFF2-40B4-BE49-F238E27FC236}">
                <a16:creationId xmlns:a16="http://schemas.microsoft.com/office/drawing/2014/main" id="{91AC8897-A561-7585-E081-4174F1D8EB38}"/>
              </a:ext>
            </a:extLst>
          </p:cNvPr>
          <p:cNvSpPr/>
          <p:nvPr/>
        </p:nvSpPr>
        <p:spPr>
          <a:xfrm>
            <a:off x="2834539" y="5734825"/>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7" name="Google Shape;1888;p33">
            <a:extLst>
              <a:ext uri="{FF2B5EF4-FFF2-40B4-BE49-F238E27FC236}">
                <a16:creationId xmlns:a16="http://schemas.microsoft.com/office/drawing/2014/main" id="{91AC8897-A561-7585-E081-4174F1D8EB38}"/>
              </a:ext>
            </a:extLst>
          </p:cNvPr>
          <p:cNvSpPr/>
          <p:nvPr/>
        </p:nvSpPr>
        <p:spPr>
          <a:xfrm>
            <a:off x="-89381" y="59194"/>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a:t>
            </a:r>
            <a:r>
              <a:rPr lang="en-US" sz="2400" b="1" dirty="0" smtClean="0">
                <a:solidFill>
                  <a:schemeClr val="accent5"/>
                </a:solidFill>
                <a:latin typeface="Times New Roman" panose="02020603050405020304" pitchFamily="18" charset="0"/>
                <a:ea typeface="Nunito"/>
                <a:cs typeface="Times New Roman" panose="02020603050405020304" pitchFamily="18" charset="0"/>
                <a:sym typeface="Nunito"/>
              </a:rPr>
              <a:t>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36381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D3FA35DE-47CD-55DB-E4E5-95659E553722}"/>
              </a:ext>
            </a:extLst>
          </p:cNvPr>
          <p:cNvSpPr/>
          <p:nvPr/>
        </p:nvSpPr>
        <p:spPr>
          <a:xfrm flipH="1">
            <a:off x="5934698" y="1791993"/>
            <a:ext cx="5326404" cy="444199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41405D-1C57-7B15-E27E-721F28A66562}"/>
              </a:ext>
            </a:extLst>
          </p:cNvPr>
          <p:cNvSpPr txBox="1"/>
          <p:nvPr/>
        </p:nvSpPr>
        <p:spPr>
          <a:xfrm>
            <a:off x="6578600" y="2641601"/>
            <a:ext cx="4013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2 HS lần lượt thảo luận các bài tập từ 1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artoon of a child and child sitting at a table&#10;&#10;Description automatically generated">
            <a:extLst>
              <a:ext uri="{FF2B5EF4-FFF2-40B4-BE49-F238E27FC236}">
                <a16:creationId xmlns:a16="http://schemas.microsoft.com/office/drawing/2014/main" id="{E3F7A68A-3EF7-9BB7-0AF0-C557174B9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576" y="3797886"/>
            <a:ext cx="4590171" cy="3060114"/>
          </a:xfrm>
          <a:prstGeom prst="rect">
            <a:avLst/>
          </a:prstGeom>
        </p:spPr>
      </p:pic>
      <p:sp>
        <p:nvSpPr>
          <p:cNvPr id="9" name="Rectangle 8"/>
          <p:cNvSpPr/>
          <p:nvPr/>
        </p:nvSpPr>
        <p:spPr>
          <a:xfrm>
            <a:off x="1000144" y="2075640"/>
            <a:ext cx="535724" cy="369332"/>
          </a:xfrm>
          <a:prstGeom prst="rect">
            <a:avLst/>
          </a:prstGeom>
        </p:spPr>
        <p:txBody>
          <a:bodyPr wrap="none">
            <a:spAutoFit/>
          </a:bodyPr>
          <a:lstStyle/>
          <a:p>
            <a:r>
              <a:rPr lang="en-US" smtClean="0">
                <a:solidFill>
                  <a:schemeClr val="bg1"/>
                </a:solidFill>
              </a:rPr>
              <a:t>151</a:t>
            </a:r>
            <a:endParaRPr lang="en-US" dirty="0">
              <a:solidFill>
                <a:schemeClr val="bg1"/>
              </a:solidFill>
            </a:endParaRPr>
          </a:p>
        </p:txBody>
      </p:sp>
      <p:sp>
        <p:nvSpPr>
          <p:cNvPr id="10" name="Rectangle 9"/>
          <p:cNvSpPr/>
          <p:nvPr/>
        </p:nvSpPr>
        <p:spPr>
          <a:xfrm>
            <a:off x="1207893" y="738116"/>
            <a:ext cx="595035" cy="369332"/>
          </a:xfrm>
          <a:prstGeom prst="rect">
            <a:avLst/>
          </a:prstGeom>
        </p:spPr>
        <p:txBody>
          <a:bodyPr wrap="none">
            <a:spAutoFit/>
          </a:bodyPr>
          <a:lstStyle/>
          <a:p>
            <a:r>
              <a:rPr lang="en-GB" b="1" dirty="0" err="1" smtClean="0">
                <a:solidFill>
                  <a:schemeClr val="bg1"/>
                </a:solidFill>
                <a:latin typeface="Times New Roman" panose="02020603050405020304" pitchFamily="18" charset="0"/>
                <a:cs typeface="Times New Roman" panose="02020603050405020304" pitchFamily="18" charset="0"/>
              </a:rPr>
              <a:t>ffull</a:t>
            </a:r>
            <a:endParaRPr lang="en-US" dirty="0">
              <a:solidFill>
                <a:schemeClr val="bg1"/>
              </a:solidFill>
            </a:endParaRPr>
          </a:p>
        </p:txBody>
      </p:sp>
    </p:spTree>
    <p:extLst>
      <p:ext uri="{BB962C8B-B14F-4D97-AF65-F5344CB8AC3E}">
        <p14:creationId xmlns:p14="http://schemas.microsoft.com/office/powerpoint/2010/main" val="10042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159852" y="244038"/>
            <a:ext cx="11766890" cy="1253545"/>
            <a:chOff x="156536" y="104747"/>
            <a:chExt cx="17678321" cy="2034483"/>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34" name="Table 33">
            <a:extLst>
              <a:ext uri="{FF2B5EF4-FFF2-40B4-BE49-F238E27FC236}">
                <a16:creationId xmlns:a16="http://schemas.microsoft.com/office/drawing/2014/main" id="{22A47813-3080-6E3F-7870-1E6C30FAC88B}"/>
              </a:ext>
            </a:extLst>
          </p:cNvPr>
          <p:cNvGraphicFramePr>
            <a:graphicFrameLocks noGrp="1"/>
          </p:cNvGraphicFramePr>
          <p:nvPr/>
        </p:nvGraphicFramePr>
        <p:xfrm>
          <a:off x="372447" y="1550975"/>
          <a:ext cx="11554295" cy="5064760"/>
        </p:xfrm>
        <a:graphic>
          <a:graphicData uri="http://schemas.openxmlformats.org/drawingml/2006/table">
            <a:tbl>
              <a:tblPr firstRow="1" firstCol="1" bandRow="1">
                <a:tableStyleId>{7DF18680-E054-41AD-8BC1-D1AEF772440D}</a:tableStyleId>
              </a:tblPr>
              <a:tblGrid>
                <a:gridCol w="819746">
                  <a:extLst>
                    <a:ext uri="{9D8B030D-6E8A-4147-A177-3AD203B41FA5}">
                      <a16:colId xmlns:a16="http://schemas.microsoft.com/office/drawing/2014/main" val="107458993"/>
                    </a:ext>
                  </a:extLst>
                </a:gridCol>
                <a:gridCol w="6748041">
                  <a:extLst>
                    <a:ext uri="{9D8B030D-6E8A-4147-A177-3AD203B41FA5}">
                      <a16:colId xmlns:a16="http://schemas.microsoft.com/office/drawing/2014/main" val="4104631523"/>
                    </a:ext>
                  </a:extLst>
                </a:gridCol>
                <a:gridCol w="3986508">
                  <a:extLst>
                    <a:ext uri="{9D8B030D-6E8A-4147-A177-3AD203B41FA5}">
                      <a16:colId xmlns:a16="http://schemas.microsoft.com/office/drawing/2014/main" val="495105759"/>
                    </a:ext>
                  </a:extLst>
                </a:gridCol>
              </a:tblGrid>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Câu</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Biện</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pháp</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tu</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từ</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chơi</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chữ</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Tác</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dụng</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9180084"/>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a</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tạo ra ý nghĩa bất ngờ, thú vị, làm tăng sức hấp dẫn cho VB.</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162585"/>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b</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E9F1F5"/>
                          </a:solidFill>
                          <a:effectLst/>
                          <a:latin typeface="Times New Roman" panose="02020603050405020304" pitchFamily="18" charset="0"/>
                          <a:ea typeface="+mn-ea"/>
                          <a:cs typeface="Times New Roman" panose="02020603050405020304" pitchFamily="18" charset="0"/>
                        </a:rPr>
                        <a:t>tạo ra những liên tưởng bất ngờ, thú vị, gây ấn tượng cho người đọc</a:t>
                      </a:r>
                      <a:endParaRPr lang="en-SG" sz="2900" kern="100" dirty="0">
                        <a:solidFill>
                          <a:srgbClr val="E9F1F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0916133"/>
                  </a:ext>
                </a:extLst>
              </a:tr>
              <a:tr h="161290">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c</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solidFill>
                            <a:srgbClr val="D0E3EA"/>
                          </a:solidFill>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biện pháp chơi chữ dựa trên hiện tượng đồng âm: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1</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một món ăn và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2</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“không” </a:t>
                      </a:r>
                      <a:endParaRPr lang="en-SG" sz="2900" kern="100" dirty="0">
                        <a:solidFill>
                          <a:srgbClr val="D0E3E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khiến cho cách diễn đạt trở nên thú vị, hấp dẫn.</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1421488"/>
                  </a:ext>
                </a:extLst>
              </a:tr>
            </a:tbl>
          </a:graphicData>
        </a:graphic>
      </p:graphicFrame>
      <p:sp>
        <p:nvSpPr>
          <p:cNvPr id="36" name="TextBox 35">
            <a:extLst>
              <a:ext uri="{FF2B5EF4-FFF2-40B4-BE49-F238E27FC236}">
                <a16:creationId xmlns:a16="http://schemas.microsoft.com/office/drawing/2014/main" id="{748B77A4-19E6-D94F-9694-437EA5795071}"/>
              </a:ext>
            </a:extLst>
          </p:cNvPr>
          <p:cNvSpPr txBox="1"/>
          <p:nvPr/>
        </p:nvSpPr>
        <p:spPr>
          <a:xfrm>
            <a:off x="1578318" y="268847"/>
            <a:ext cx="99776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 1b, 1 c:</a:t>
            </a:r>
            <a:endParaRPr kumimoji="0" lang="en-SG"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66A2C57-4F42-F5F7-8F4D-4045C37B7CCD}"/>
              </a:ext>
            </a:extLst>
          </p:cNvPr>
          <p:cNvSpPr txBox="1"/>
          <p:nvPr/>
        </p:nvSpPr>
        <p:spPr>
          <a:xfrm>
            <a:off x="1301431" y="1989676"/>
            <a:ext cx="6534630" cy="18774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Bi</a:t>
            </a:r>
            <a:r>
              <a:rPr lang="en-US" sz="2900" noProof="0" dirty="0" smtClean="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pháp tu từ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sz="2900" dirty="0" err="1" smtClean="0">
                <a:solidFill>
                  <a:prstClr val="black"/>
                </a:solidFill>
                <a:latin typeface="Times New Roman" panose="02020603050405020304" pitchFamily="18" charset="0"/>
                <a:cs typeface="Times New Roman" panose="02020603050405020304" pitchFamily="18" charset="0"/>
              </a:rPr>
              <a:t>ơi</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 dựa </a:t>
            </a:r>
            <a:r>
              <a:rPr kumimoji="0" lang="en-US" sz="29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hi</a:t>
            </a:r>
            <a:r>
              <a:rPr lang="en-US" sz="2900" noProof="0" dirty="0" err="1" smtClean="0">
                <a:solidFill>
                  <a:prstClr val="black"/>
                </a:solidFill>
                <a:latin typeface="Times New Roman" panose="02020603050405020304" pitchFamily="18" charset="0"/>
                <a:cs typeface="Times New Roman" panose="02020603050405020304" pitchFamily="18" charset="0"/>
              </a:rPr>
              <a:t>ện</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tượng đồng </a:t>
            </a:r>
            <a:r>
              <a:rPr lang="en-US" sz="2900" dirty="0">
                <a:solidFill>
                  <a:prstClr val="black"/>
                </a:solidFill>
                <a:latin typeface="Times New Roman" panose="02020603050405020304" pitchFamily="18" charset="0"/>
                <a:cs typeface="Times New Roman" panose="02020603050405020304" pitchFamily="18" charset="0"/>
              </a:rPr>
              <a:t>â</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“quốc quốc” (chim cuốc – nước), hiện tượng gần âm “gia gia (da da) (chim đa đa – nhà</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E77EF439-2F48-CA65-45F9-DA55297A2FE7}"/>
              </a:ext>
            </a:extLst>
          </p:cNvPr>
          <p:cNvSpPr txBox="1"/>
          <p:nvPr/>
        </p:nvSpPr>
        <p:spPr>
          <a:xfrm>
            <a:off x="7983416" y="2082276"/>
            <a:ext cx="3836137"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ý nghĩa bất ngờ, thú vị, làm tăng sức hấp dẫn cho VB.</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24C119F9-C600-2E0E-3D61-7A220BD5E1BE}"/>
              </a:ext>
            </a:extLst>
          </p:cNvPr>
          <p:cNvSpPr txBox="1"/>
          <p:nvPr/>
        </p:nvSpPr>
        <p:spPr>
          <a:xfrm>
            <a:off x="1236021" y="3821837"/>
            <a:ext cx="6600040"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lang="en-US" sz="290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pháp tu từ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sz="2900" dirty="0" err="1" smtClean="0">
                <a:solidFill>
                  <a:prstClr val="black"/>
                </a:solidFill>
                <a:latin typeface="Times New Roman" panose="02020603050405020304" pitchFamily="18" charset="0"/>
                <a:cs typeface="Times New Roman" panose="02020603050405020304" pitchFamily="18" charset="0"/>
              </a:rPr>
              <a:t>ơi</a:t>
            </a:r>
            <a:r>
              <a:rPr lang="en-US" sz="2900" dirty="0" smtClean="0">
                <a:solidFill>
                  <a:prstClr val="black"/>
                </a:solidFill>
                <a:latin typeface="Times New Roman" panose="02020603050405020304" pitchFamily="18"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chữ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dựa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lang="en-US" sz="2900" dirty="0">
                <a:solidFill>
                  <a:prstClr val="black"/>
                </a:solidFill>
                <a:latin typeface="Times New Roman" panose="02020603050405020304" pitchFamily="18" charset="0"/>
                <a:cs typeface="Times New Roman" panose="02020603050405020304" pitchFamily="18" charset="0"/>
              </a:rPr>
              <a:t>ê</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 hi</a:t>
            </a:r>
            <a:r>
              <a:rPr lang="en-US" sz="2900" noProof="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tượng nói lái cá đối – cối đá, mèo đuôi cụt – mút đuôi kèo</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23F34C1F-1DC3-A6C1-8B9B-36C196747061}"/>
              </a:ext>
            </a:extLst>
          </p:cNvPr>
          <p:cNvSpPr txBox="1"/>
          <p:nvPr/>
        </p:nvSpPr>
        <p:spPr>
          <a:xfrm>
            <a:off x="8009408" y="3787797"/>
            <a:ext cx="3836137"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những liên tưởng bất ngờ, thú vị, gây ấn tượng cho người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8104506A-61AB-1C0F-50DD-7CD326390CE6}"/>
              </a:ext>
            </a:extLst>
          </p:cNvPr>
          <p:cNvSpPr txBox="1"/>
          <p:nvPr/>
        </p:nvSpPr>
        <p:spPr>
          <a:xfrm>
            <a:off x="1236021" y="5160041"/>
            <a:ext cx="6600040"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9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iện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pháp chơi chữ dựa trên hiện tượng đồng âm: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một món ăn và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“không” </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9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DFE13C39-9197-9BB7-1ECA-32A5227927D4}"/>
              </a:ext>
            </a:extLst>
          </p:cNvPr>
          <p:cNvSpPr txBox="1"/>
          <p:nvPr/>
        </p:nvSpPr>
        <p:spPr>
          <a:xfrm>
            <a:off x="8009408" y="5287364"/>
            <a:ext cx="3917334" cy="98488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khiến cho cách diễn đạt trở nên thú vị, hấp dẫn.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03316" y="240356"/>
            <a:ext cx="9453800" cy="1022567"/>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302981" y="219111"/>
            <a:ext cx="936065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1161A991-9818-9717-71AD-390579D3C6B5}"/>
              </a:ext>
            </a:extLst>
          </p:cNvPr>
          <p:cNvGraphicFramePr>
            <a:graphicFrameLocks noGrp="1"/>
          </p:cNvGraphicFramePr>
          <p:nvPr/>
        </p:nvGraphicFramePr>
        <p:xfrm>
          <a:off x="315686" y="1453334"/>
          <a:ext cx="11549744" cy="5185555"/>
        </p:xfrm>
        <a:graphic>
          <a:graphicData uri="http://schemas.openxmlformats.org/drawingml/2006/table">
            <a:tbl>
              <a:tblPr firstRow="1" firstCol="1" bandRow="1">
                <a:tableStyleId>{10A1B5D5-9B99-4C35-A422-299274C87663}</a:tableStyleId>
              </a:tblPr>
              <a:tblGrid>
                <a:gridCol w="544285">
                  <a:extLst>
                    <a:ext uri="{9D8B030D-6E8A-4147-A177-3AD203B41FA5}">
                      <a16:colId xmlns:a16="http://schemas.microsoft.com/office/drawing/2014/main" val="2205321449"/>
                    </a:ext>
                  </a:extLst>
                </a:gridCol>
                <a:gridCol w="6357258">
                  <a:extLst>
                    <a:ext uri="{9D8B030D-6E8A-4147-A177-3AD203B41FA5}">
                      <a16:colId xmlns:a16="http://schemas.microsoft.com/office/drawing/2014/main" val="3887535549"/>
                    </a:ext>
                  </a:extLst>
                </a:gridCol>
                <a:gridCol w="2043025">
                  <a:extLst>
                    <a:ext uri="{9D8B030D-6E8A-4147-A177-3AD203B41FA5}">
                      <a16:colId xmlns:a16="http://schemas.microsoft.com/office/drawing/2014/main" val="2045174505"/>
                    </a:ext>
                  </a:extLst>
                </a:gridCol>
                <a:gridCol w="2605176">
                  <a:extLst>
                    <a:ext uri="{9D8B030D-6E8A-4147-A177-3AD203B41FA5}">
                      <a16:colId xmlns:a16="http://schemas.microsoft.com/office/drawing/2014/main" val="650032031"/>
                    </a:ext>
                  </a:extLst>
                </a:gridCol>
              </a:tblGrid>
              <a:tr h="1285948">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Câu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nói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có</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sử</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biện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pháp</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từ</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chơi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chữ</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Đặc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điểm</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Tác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3661669303"/>
                  </a:ext>
                </a:extLst>
              </a:tr>
              <a:tr h="1622958">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1</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547916"/>
                  </a:ext>
                </a:extLst>
              </a:tr>
              <a:tr h="1735663">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2</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053002"/>
                  </a:ext>
                </a:extLst>
              </a:tr>
              <a:tr h="540986">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3</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2117926"/>
                  </a:ext>
                </a:extLst>
              </a:tr>
            </a:tbl>
          </a:graphicData>
        </a:graphic>
      </p:graphicFrame>
      <p:sp>
        <p:nvSpPr>
          <p:cNvPr id="34" name="TextBox 33">
            <a:extLst>
              <a:ext uri="{FF2B5EF4-FFF2-40B4-BE49-F238E27FC236}">
                <a16:creationId xmlns:a16="http://schemas.microsoft.com/office/drawing/2014/main" id="{EAEF6072-6386-2F90-FDD2-46B115DB9C48}"/>
              </a:ext>
            </a:extLst>
          </p:cNvPr>
          <p:cNvSpPr txBox="1"/>
          <p:nvPr/>
        </p:nvSpPr>
        <p:spPr>
          <a:xfrm>
            <a:off x="929828" y="2908365"/>
            <a:ext cx="6449784" cy="1077218"/>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Đụng là cháy – chạy là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Chả sợ gì – chỉ sợ già</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E2014434-0CC6-5BE8-0C3D-8D32E52F1CE7}"/>
              </a:ext>
            </a:extLst>
          </p:cNvPr>
          <p:cNvSpPr txBox="1"/>
          <p:nvPr/>
        </p:nvSpPr>
        <p:spPr>
          <a:xfrm>
            <a:off x="929828" y="4551064"/>
            <a:ext cx="6195783"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Đừng ví anh là biển / Mà ví anh là của em.</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959CDA53-C016-3C9C-17C4-69DAFBAF3B4E}"/>
              </a:ext>
            </a:extLst>
          </p:cNvPr>
          <p:cNvSpPr txBox="1"/>
          <p:nvPr/>
        </p:nvSpPr>
        <p:spPr>
          <a:xfrm>
            <a:off x="7209065" y="2870200"/>
            <a:ext cx="20111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nói lái</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25DB2CA-A059-EC6C-ACC9-3D6F07E7C456}"/>
              </a:ext>
            </a:extLst>
          </p:cNvPr>
          <p:cNvSpPr txBox="1"/>
          <p:nvPr/>
        </p:nvSpPr>
        <p:spPr>
          <a:xfrm>
            <a:off x="7209065" y="4405169"/>
            <a:ext cx="20111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đồng âm</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34A20F08-B034-FC84-C3E3-A9BC0A4BDCE8}"/>
              </a:ext>
            </a:extLst>
          </p:cNvPr>
          <p:cNvSpPr txBox="1"/>
          <p:nvPr/>
        </p:nvSpPr>
        <p:spPr>
          <a:xfrm>
            <a:off x="9353725" y="3346682"/>
            <a:ext cx="2416629"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Gây tiếng cười, hài hước dí dỏm cho người nghe</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86806" y="185278"/>
            <a:ext cx="11639936" cy="1194784"/>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626407" y="312499"/>
            <a:ext cx="992958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b</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232771"/>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15" name="Table 14">
            <a:extLst>
              <a:ext uri="{FF2B5EF4-FFF2-40B4-BE49-F238E27FC236}">
                <a16:creationId xmlns:a16="http://schemas.microsoft.com/office/drawing/2014/main" id="{FE3911B3-4511-D616-8246-4D47FABAF082}"/>
              </a:ext>
            </a:extLst>
          </p:cNvPr>
          <p:cNvGraphicFramePr>
            <a:graphicFrameLocks noGrp="1"/>
          </p:cNvGraphicFramePr>
          <p:nvPr/>
        </p:nvGraphicFramePr>
        <p:xfrm>
          <a:off x="418249" y="1497973"/>
          <a:ext cx="11508493" cy="5127254"/>
        </p:xfrm>
        <a:graphic>
          <a:graphicData uri="http://schemas.openxmlformats.org/drawingml/2006/table">
            <a:tbl>
              <a:tblPr firstRow="1" firstCol="1" bandRow="1">
                <a:tableStyleId>{10A1B5D5-9B99-4C35-A422-299274C87663}</a:tableStyleId>
              </a:tblPr>
              <a:tblGrid>
                <a:gridCol w="790065">
                  <a:extLst>
                    <a:ext uri="{9D8B030D-6E8A-4147-A177-3AD203B41FA5}">
                      <a16:colId xmlns:a16="http://schemas.microsoft.com/office/drawing/2014/main" val="276058888"/>
                    </a:ext>
                  </a:extLst>
                </a:gridCol>
                <a:gridCol w="5366657">
                  <a:extLst>
                    <a:ext uri="{9D8B030D-6E8A-4147-A177-3AD203B41FA5}">
                      <a16:colId xmlns:a16="http://schemas.microsoft.com/office/drawing/2014/main" val="2502485332"/>
                    </a:ext>
                  </a:extLst>
                </a:gridCol>
                <a:gridCol w="5351771">
                  <a:extLst>
                    <a:ext uri="{9D8B030D-6E8A-4147-A177-3AD203B41FA5}">
                      <a16:colId xmlns:a16="http://schemas.microsoft.com/office/drawing/2014/main" val="1214867406"/>
                    </a:ext>
                  </a:extLst>
                </a:gridCol>
              </a:tblGrid>
              <a:tr h="660942">
                <a:tc>
                  <a:txBody>
                    <a:bodyPr/>
                    <a:lstStyle/>
                    <a:p>
                      <a:pPr algn="just">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Câu</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Biện</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pháp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tu</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từ</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điệp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thanh</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Tác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dụng</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53155288"/>
                  </a:ext>
                </a:extLst>
              </a:tr>
              <a:tr h="2181222">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a</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765831"/>
                  </a:ext>
                </a:extLst>
              </a:tr>
              <a:tr h="2285090">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b</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601260"/>
                  </a:ext>
                </a:extLst>
              </a:tr>
            </a:tbl>
          </a:graphicData>
        </a:graphic>
      </p:graphicFrame>
      <p:sp>
        <p:nvSpPr>
          <p:cNvPr id="26" name="TextBox 25">
            <a:extLst>
              <a:ext uri="{FF2B5EF4-FFF2-40B4-BE49-F238E27FC236}">
                <a16:creationId xmlns:a16="http://schemas.microsoft.com/office/drawing/2014/main" id="{18937075-2D44-6C71-73C2-FECBD159AF57}"/>
              </a:ext>
            </a:extLst>
          </p:cNvPr>
          <p:cNvSpPr txBox="1"/>
          <p:nvPr/>
        </p:nvSpPr>
        <p:spPr>
          <a:xfrm>
            <a:off x="1209162" y="2781733"/>
            <a:ext cx="6096000"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sử dụng toàn thanh bằng </a:t>
            </a:r>
            <a:endParaRPr kumimoji="0" lang="en-SG"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1764D59-1BA2-ADE6-F280-41D3CEFF5520}"/>
              </a:ext>
            </a:extLst>
          </p:cNvPr>
          <p:cNvSpPr txBox="1"/>
          <p:nvPr/>
        </p:nvSpPr>
        <p:spPr>
          <a:xfrm>
            <a:off x="6591198" y="2105366"/>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tạo nên âm hưởng nhẹ nhàng, tăng tính tạo hình và sức biểu cảm cho hai dòng thơ đồng thời gợi liên tưởng về một không gian mênh mông, nhiều cảm xúc.</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EE8373C7-4F76-EC2A-DAF1-B59C74E6A889}"/>
              </a:ext>
            </a:extLst>
          </p:cNvPr>
          <p:cNvSpPr txBox="1"/>
          <p:nvPr/>
        </p:nvSpPr>
        <p:spPr>
          <a:xfrm>
            <a:off x="1209163" y="4352948"/>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Dòng thơ đầu sử dụng 5/7 thanh trắc liên tiếp (Tài cao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thấp chí khí uất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khi dòng thơ thứ hai sử dụng toàn thanh bằng (Giang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B92D3758-49A4-BEB0-930A-5AF330820BBA}"/>
              </a:ext>
            </a:extLst>
          </p:cNvPr>
          <p:cNvSpPr txBox="1"/>
          <p:nvPr/>
        </p:nvSpPr>
        <p:spPr>
          <a:xfrm>
            <a:off x="6623856" y="4515422"/>
            <a:ext cx="5182553" cy="181588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đối lập này (điệp thanh trắc – điệp thanh bằng) tạo nên nhạc tính, tăng sức biểu cảm, góp phần thể hiện ý nghĩa của hai dòng thơ.</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94EEA-D521-D73F-354D-2601238C31FF}"/>
              </a:ext>
            </a:extLst>
          </p:cNvPr>
          <p:cNvPicPr>
            <a:picLocks noChangeAspect="1"/>
          </p:cNvPicPr>
          <p:nvPr/>
        </p:nvPicPr>
        <p:blipFill>
          <a:blip r:embed="rId2"/>
          <a:stretch>
            <a:fillRect/>
          </a:stretch>
        </p:blipFill>
        <p:spPr>
          <a:xfrm>
            <a:off x="0" y="1674"/>
            <a:ext cx="12192000" cy="6854653"/>
          </a:xfrm>
          <a:prstGeom prst="rect">
            <a:avLst/>
          </a:prstGeom>
        </p:spPr>
      </p:pic>
      <p:sp>
        <p:nvSpPr>
          <p:cNvPr id="5" name="TextBox 4">
            <a:extLst>
              <a:ext uri="{FF2B5EF4-FFF2-40B4-BE49-F238E27FC236}">
                <a16:creationId xmlns:a16="http://schemas.microsoft.com/office/drawing/2014/main" id="{673FB4DF-AB0C-3B6E-6E2F-A0CE3999C964}"/>
              </a:ext>
            </a:extLst>
          </p:cNvPr>
          <p:cNvSpPr txBox="1"/>
          <p:nvPr/>
        </p:nvSpPr>
        <p:spPr>
          <a:xfrm>
            <a:off x="2477675" y="163628"/>
            <a:ext cx="735046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HS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 trích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tính trong đoạn trích này, sau đó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E75F195-B710-AC29-CA3C-E41C41D54F84}"/>
              </a:ext>
            </a:extLst>
          </p:cNvPr>
          <p:cNvCxnSpPr>
            <a:cxnSpLocks/>
          </p:cNvCxnSpPr>
          <p:nvPr/>
        </p:nvCxnSpPr>
        <p:spPr>
          <a:xfrm>
            <a:off x="6082937" y="2010795"/>
            <a:ext cx="1" cy="4858595"/>
          </a:xfrm>
          <a:prstGeom prst="line">
            <a:avLst/>
          </a:prstGeom>
          <a:ln w="2857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285112E-53C7-4F6A-4D49-F25EB3751840}"/>
              </a:ext>
            </a:extLst>
          </p:cNvPr>
          <p:cNvSpPr txBox="1"/>
          <p:nvPr/>
        </p:nvSpPr>
        <p:spPr>
          <a:xfrm>
            <a:off x="83030" y="2040390"/>
            <a:ext cx="5647209" cy="4401205"/>
          </a:xfrm>
          <a:prstGeom prst="rect">
            <a:avLst/>
          </a:prstGeom>
          <a:noFill/>
        </p:spPr>
        <p:txBody>
          <a:bodyPr wrap="square">
            <a:spAutoFit/>
          </a:bodyPr>
          <a:lstStyle/>
          <a:p>
            <a:pPr algn="just">
              <a:spcAft>
                <a:spcPts val="800"/>
              </a:spcAf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đoạn trích, tác giả đã sử dụng rất nhiều thanh bằng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uyền</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Cảnh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ven sông</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ở </a:t>
            </a:r>
            <a:r>
              <a:rPr lang="en-US" sz="28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đây</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t>
            </a:r>
            <a:r>
              <a:rPr lang="en-US" sz="2800" i="1" noProof="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ặng</a:t>
            </a:r>
            <a:r>
              <a:rPr lang="en-US" sz="2800" i="1" noProof="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 như từ đời Trần đời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quãng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này</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cũng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lặ</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đến thế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th</a:t>
            </a:r>
            <a:r>
              <a:rPr lang="en-US" sz="28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28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Thuyền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800" b="0" i="1"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lang="en-US" sz="28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ên</a:t>
            </a:r>
            <a:r>
              <a:rPr lang="en-US" sz="28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mấy lá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lang="en-US" sz="28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non đầu mùa.</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t>
            </a:r>
            <a:r>
              <a:rPr lang="en-US" sz="28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bóng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đặc biệt vị trí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 các câu luôn là thanh bằng. </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15F4F0D-2A48-E904-1AF3-3825B327A9CF}"/>
              </a:ext>
            </a:extLst>
          </p:cNvPr>
          <p:cNvSpPr txBox="1"/>
          <p:nvPr/>
        </p:nvSpPr>
        <p:spPr>
          <a:xfrm>
            <a:off x="6209810" y="2010795"/>
            <a:ext cx="581890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Việc sử dụng nhiều thanh bằng như vậy tạo nên nhạc tính, tăng sức biểu cảm cho VB, gợi ra một không gian tĩnh lặng đến vô cùng.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159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F46236B-A131-0CA6-9482-0DD9468874A1}"/>
              </a:ext>
            </a:extLst>
          </p:cNvPr>
          <p:cNvGrpSpPr/>
          <p:nvPr/>
        </p:nvGrpSpPr>
        <p:grpSpPr>
          <a:xfrm>
            <a:off x="849942" y="2806700"/>
            <a:ext cx="4962873" cy="1567587"/>
            <a:chOff x="0" y="0"/>
            <a:chExt cx="15990205" cy="13045860"/>
          </a:xfrm>
          <a:solidFill>
            <a:schemeClr val="accent2">
              <a:lumMod val="20000"/>
              <a:lumOff val="80000"/>
            </a:schemeClr>
          </a:solidFill>
        </p:grpSpPr>
        <p:sp>
          <p:nvSpPr>
            <p:cNvPr id="13" name="Freeform 3">
              <a:extLst>
                <a:ext uri="{FF2B5EF4-FFF2-40B4-BE49-F238E27FC236}">
                  <a16:creationId xmlns:a16="http://schemas.microsoft.com/office/drawing/2014/main" id="{EEFE31D9-2F22-D04A-A9A4-F55765955F1D}"/>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14" name="Group 4">
            <a:extLst>
              <a:ext uri="{FF2B5EF4-FFF2-40B4-BE49-F238E27FC236}">
                <a16:creationId xmlns:a16="http://schemas.microsoft.com/office/drawing/2014/main" id="{EAAA17A0-49DD-5053-7013-300F5BFA6F6B}"/>
              </a:ext>
            </a:extLst>
          </p:cNvPr>
          <p:cNvGrpSpPr/>
          <p:nvPr/>
        </p:nvGrpSpPr>
        <p:grpSpPr>
          <a:xfrm>
            <a:off x="6433851" y="2806161"/>
            <a:ext cx="5046950" cy="1567999"/>
            <a:chOff x="0" y="0"/>
            <a:chExt cx="15990205" cy="13045860"/>
          </a:xfrm>
          <a:solidFill>
            <a:schemeClr val="accent2">
              <a:lumMod val="20000"/>
              <a:lumOff val="80000"/>
            </a:schemeClr>
          </a:solidFill>
        </p:grpSpPr>
        <p:sp>
          <p:nvSpPr>
            <p:cNvPr id="15" name="Freeform 5">
              <a:extLst>
                <a:ext uri="{FF2B5EF4-FFF2-40B4-BE49-F238E27FC236}">
                  <a16:creationId xmlns:a16="http://schemas.microsoft.com/office/drawing/2014/main" id="{818826E3-EF0B-DA94-6E89-4C01EC858066}"/>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22" name="Group 13">
            <a:extLst>
              <a:ext uri="{FF2B5EF4-FFF2-40B4-BE49-F238E27FC236}">
                <a16:creationId xmlns:a16="http://schemas.microsoft.com/office/drawing/2014/main" id="{E86F1D94-F363-6B69-17A4-BA42E3A804C0}"/>
              </a:ext>
            </a:extLst>
          </p:cNvPr>
          <p:cNvGrpSpPr/>
          <p:nvPr/>
        </p:nvGrpSpPr>
        <p:grpSpPr>
          <a:xfrm>
            <a:off x="373198" y="3089175"/>
            <a:ext cx="1010676" cy="1088831"/>
            <a:chOff x="0" y="0"/>
            <a:chExt cx="2021352" cy="2177661"/>
          </a:xfrm>
        </p:grpSpPr>
        <p:sp>
          <p:nvSpPr>
            <p:cNvPr id="23" name="Freeform 14">
              <a:extLst>
                <a:ext uri="{FF2B5EF4-FFF2-40B4-BE49-F238E27FC236}">
                  <a16:creationId xmlns:a16="http://schemas.microsoft.com/office/drawing/2014/main" id="{FD505FDA-6011-5F81-958C-9702F421FC61}"/>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4" name="TextBox 15">
              <a:extLst>
                <a:ext uri="{FF2B5EF4-FFF2-40B4-BE49-F238E27FC236}">
                  <a16:creationId xmlns:a16="http://schemas.microsoft.com/office/drawing/2014/main" id="{B2D0A0D1-D000-B6A7-9029-B88C011FEAE8}"/>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a:ln>
                    <a:noFill/>
                  </a:ln>
                  <a:solidFill>
                    <a:srgbClr val="FFF8EF"/>
                  </a:solidFill>
                  <a:effectLst/>
                  <a:uLnTx/>
                  <a:uFillTx/>
                  <a:latin typeface="Darumadrop One"/>
                  <a:cs typeface="+mn-cs"/>
                </a:rPr>
                <a:t>1.</a:t>
              </a:r>
            </a:p>
          </p:txBody>
        </p:sp>
      </p:grpSp>
      <p:grpSp>
        <p:nvGrpSpPr>
          <p:cNvPr id="25" name="Group 16">
            <a:extLst>
              <a:ext uri="{FF2B5EF4-FFF2-40B4-BE49-F238E27FC236}">
                <a16:creationId xmlns:a16="http://schemas.microsoft.com/office/drawing/2014/main" id="{92D5EC43-ABAE-4133-C739-38BA7F392195}"/>
              </a:ext>
            </a:extLst>
          </p:cNvPr>
          <p:cNvGrpSpPr/>
          <p:nvPr/>
        </p:nvGrpSpPr>
        <p:grpSpPr>
          <a:xfrm>
            <a:off x="10872204" y="2946725"/>
            <a:ext cx="1010676" cy="1088831"/>
            <a:chOff x="0" y="0"/>
            <a:chExt cx="2021352" cy="2177661"/>
          </a:xfrm>
        </p:grpSpPr>
        <p:sp>
          <p:nvSpPr>
            <p:cNvPr id="26" name="Freeform 17">
              <a:extLst>
                <a:ext uri="{FF2B5EF4-FFF2-40B4-BE49-F238E27FC236}">
                  <a16:creationId xmlns:a16="http://schemas.microsoft.com/office/drawing/2014/main" id="{BFA01A25-4AF8-4763-7772-55CCD0CD714B}"/>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7" name="TextBox 18">
              <a:extLst>
                <a:ext uri="{FF2B5EF4-FFF2-40B4-BE49-F238E27FC236}">
                  <a16:creationId xmlns:a16="http://schemas.microsoft.com/office/drawing/2014/main" id="{F14C0AB8-B4B5-6FB2-ED5D-52C5FAF084BA}"/>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dirty="0">
                  <a:ln>
                    <a:noFill/>
                  </a:ln>
                  <a:solidFill>
                    <a:srgbClr val="FFF8EF"/>
                  </a:solidFill>
                  <a:effectLst/>
                  <a:uLnTx/>
                  <a:uFillTx/>
                  <a:latin typeface="Darumadrop One"/>
                  <a:cs typeface="+mn-cs"/>
                </a:rPr>
                <a:t>2.</a:t>
              </a:r>
            </a:p>
          </p:txBody>
        </p:sp>
      </p:grpSp>
      <p:sp>
        <p:nvSpPr>
          <p:cNvPr id="28" name="Freeform 11">
            <a:extLst>
              <a:ext uri="{FF2B5EF4-FFF2-40B4-BE49-F238E27FC236}">
                <a16:creationId xmlns:a16="http://schemas.microsoft.com/office/drawing/2014/main" id="{0CB4D68C-96C1-DDE7-1C6C-FCEC298472C7}"/>
              </a:ext>
            </a:extLst>
          </p:cNvPr>
          <p:cNvSpPr/>
          <p:nvPr/>
        </p:nvSpPr>
        <p:spPr>
          <a:xfrm rot="7301682" flipH="1">
            <a:off x="572865" y="4211272"/>
            <a:ext cx="464339" cy="1864137"/>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grpSp>
        <p:nvGrpSpPr>
          <p:cNvPr id="29" name="Group 3">
            <a:extLst>
              <a:ext uri="{FF2B5EF4-FFF2-40B4-BE49-F238E27FC236}">
                <a16:creationId xmlns:a16="http://schemas.microsoft.com/office/drawing/2014/main" id="{E8D7465F-0537-F044-A653-BD2BC08368D0}"/>
              </a:ext>
            </a:extLst>
          </p:cNvPr>
          <p:cNvGrpSpPr/>
          <p:nvPr/>
        </p:nvGrpSpPr>
        <p:grpSpPr>
          <a:xfrm>
            <a:off x="1720075" y="4708203"/>
            <a:ext cx="9248695" cy="1783260"/>
            <a:chOff x="0" y="0"/>
            <a:chExt cx="5740378" cy="584912"/>
          </a:xfrm>
        </p:grpSpPr>
        <p:sp>
          <p:nvSpPr>
            <p:cNvPr id="30" name="Freeform 4">
              <a:extLst>
                <a:ext uri="{FF2B5EF4-FFF2-40B4-BE49-F238E27FC236}">
                  <a16:creationId xmlns:a16="http://schemas.microsoft.com/office/drawing/2014/main" id="{E368263C-8F04-8F09-E9E4-143BF85B6B4A}"/>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sp>
          <p:nvSpPr>
            <p:cNvPr id="31" name="TextBox 5">
              <a:extLst>
                <a:ext uri="{FF2B5EF4-FFF2-40B4-BE49-F238E27FC236}">
                  <a16:creationId xmlns:a16="http://schemas.microsoft.com/office/drawing/2014/main" id="{B30BB4AF-EF15-5E06-D591-DAE72DA78A09}"/>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17" name="Freeform 7">
            <a:extLst>
              <a:ext uri="{FF2B5EF4-FFF2-40B4-BE49-F238E27FC236}">
                <a16:creationId xmlns:a16="http://schemas.microsoft.com/office/drawing/2014/main" id="{37EB5F88-C309-84A8-4A99-0CFFEEBCB05D}"/>
              </a:ext>
            </a:extLst>
          </p:cNvPr>
          <p:cNvSpPr/>
          <p:nvPr/>
        </p:nvSpPr>
        <p:spPr>
          <a:xfrm rot="615198" flipH="1">
            <a:off x="10572116" y="4245185"/>
            <a:ext cx="1706317" cy="949647"/>
          </a:xfrm>
          <a:custGeom>
            <a:avLst/>
            <a:gdLst/>
            <a:ahLst/>
            <a:cxnLst/>
            <a:rect l="l" t="t" r="r" b="b"/>
            <a:pathLst>
              <a:path w="2559476" h="1424470">
                <a:moveTo>
                  <a:pt x="2559476" y="0"/>
                </a:moveTo>
                <a:lnTo>
                  <a:pt x="0" y="0"/>
                </a:lnTo>
                <a:lnTo>
                  <a:pt x="0" y="1424470"/>
                </a:lnTo>
                <a:lnTo>
                  <a:pt x="2559476" y="1424470"/>
                </a:lnTo>
                <a:lnTo>
                  <a:pt x="2559476"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3" name="TextBox 2">
            <a:extLst>
              <a:ext uri="{FF2B5EF4-FFF2-40B4-BE49-F238E27FC236}">
                <a16:creationId xmlns:a16="http://schemas.microsoft.com/office/drawing/2014/main" id="{0EF074B5-DA49-5F8C-E215-8B93BFE69EAE}"/>
              </a:ext>
            </a:extLst>
          </p:cNvPr>
          <p:cNvSpPr txBox="1"/>
          <p:nvPr/>
        </p:nvSpPr>
        <p:spPr>
          <a:xfrm>
            <a:off x="849942" y="290155"/>
            <a:ext cx="10501220" cy="2903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ngừng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nâng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hổ</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A3B79DB-72D5-BBB1-7B88-4CBCBCBBAE94}"/>
              </a:ext>
            </a:extLst>
          </p:cNvPr>
          <p:cNvSpPr txBox="1"/>
          <p:nvPr/>
        </p:nvSpPr>
        <p:spPr>
          <a:xfrm>
            <a:off x="1466564" y="2974191"/>
            <a:ext cx="412703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 pháp điệp thanh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dòng thơ sử dụng toàn thanh bằng.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9DA4A6-0A04-4530-74E2-5CAD9D674FF9}"/>
              </a:ext>
            </a:extLst>
          </p:cNvPr>
          <p:cNvSpPr txBox="1"/>
          <p:nvPr/>
        </p:nvSpPr>
        <p:spPr>
          <a:xfrm>
            <a:off x="6449421" y="2941092"/>
            <a:ext cx="438100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điệp vần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GB"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âm</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ương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“ưng”, “ơi”.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3207BBF-1AB2-C104-FDAD-73B71EBA19F7}"/>
              </a:ext>
            </a:extLst>
          </p:cNvPr>
          <p:cNvSpPr txBox="1"/>
          <p:nvPr/>
        </p:nvSpPr>
        <p:spPr>
          <a:xfrm>
            <a:off x="1795941" y="4700981"/>
            <a:ext cx="903448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Biện pháp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noProof="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ệ</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 và điệp vần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góp phần quan trọng làm nên nhạc tính cho hai dòng thơ, đồng thời gợi cho người đọc hình dung về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t>
            </a:r>
            <a:r>
              <a:rPr lang="en-US" sz="2800" noProof="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ộ</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kh</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 đầy chất thơ, không gian cảm xúc của con người.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7A30F39-E86D-ADB6-22F6-A983C186492C}"/>
              </a:ext>
            </a:extLst>
          </p:cNvPr>
          <p:cNvCxnSpPr>
            <a:cxnSpLocks/>
          </p:cNvCxnSpPr>
          <p:nvPr/>
        </p:nvCxnSpPr>
        <p:spPr>
          <a:xfrm>
            <a:off x="31877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A8F2D7-C792-5059-6728-F4F6A1CA222C}"/>
              </a:ext>
            </a:extLst>
          </p:cNvPr>
          <p:cNvCxnSpPr>
            <a:cxnSpLocks/>
          </p:cNvCxnSpPr>
          <p:nvPr/>
        </p:nvCxnSpPr>
        <p:spPr>
          <a:xfrm>
            <a:off x="42545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9D01E4-46EF-8793-D6EC-89396C3B3EAB}"/>
              </a:ext>
            </a:extLst>
          </p:cNvPr>
          <p:cNvCxnSpPr>
            <a:cxnSpLocks/>
          </p:cNvCxnSpPr>
          <p:nvPr/>
        </p:nvCxnSpPr>
        <p:spPr>
          <a:xfrm>
            <a:off x="3784600" y="20828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0ABBA3-E608-1CF0-4704-431DAF4699C5}"/>
              </a:ext>
            </a:extLst>
          </p:cNvPr>
          <p:cNvCxnSpPr>
            <a:cxnSpLocks/>
          </p:cNvCxnSpPr>
          <p:nvPr/>
        </p:nvCxnSpPr>
        <p:spPr>
          <a:xfrm>
            <a:off x="71120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9FDBA4B7-7E34-92B5-C70C-B666E6765070}"/>
              </a:ext>
            </a:extLst>
          </p:cNvPr>
          <p:cNvCxnSpPr>
            <a:cxnSpLocks/>
          </p:cNvCxnSpPr>
          <p:nvPr/>
        </p:nvCxnSpPr>
        <p:spPr>
          <a:xfrm>
            <a:off x="78867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C03DCF03-FB25-5489-FFB4-2C3150F58011}"/>
              </a:ext>
            </a:extLst>
          </p:cNvPr>
          <p:cNvCxnSpPr>
            <a:cxnSpLocks/>
          </p:cNvCxnSpPr>
          <p:nvPr/>
        </p:nvCxnSpPr>
        <p:spPr>
          <a:xfrm>
            <a:off x="8801100" y="15367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E98F170-7B69-F755-618D-CB50F05C79A1}"/>
              </a:ext>
            </a:extLst>
          </p:cNvPr>
          <p:cNvCxnSpPr>
            <a:cxnSpLocks/>
          </p:cNvCxnSpPr>
          <p:nvPr/>
        </p:nvCxnSpPr>
        <p:spPr>
          <a:xfrm>
            <a:off x="80391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89C4386-9ABE-0DD2-1FBF-3A1E2EC8CE1F}"/>
              </a:ext>
            </a:extLst>
          </p:cNvPr>
          <p:cNvCxnSpPr>
            <a:cxnSpLocks/>
          </p:cNvCxnSpPr>
          <p:nvPr/>
        </p:nvCxnSpPr>
        <p:spPr>
          <a:xfrm>
            <a:off x="75184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97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par>
                                <p:cTn id="21" presetID="2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par>
                                <p:cTn id="36" presetID="22" presetClass="entr" presetSubtype="4"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8" name="TextBox 7">
            <a:extLst>
              <a:ext uri="{FF2B5EF4-FFF2-40B4-BE49-F238E27FC236}">
                <a16:creationId xmlns:a16="http://schemas.microsoft.com/office/drawing/2014/main" id="{8E6C4E88-C300-BCCB-63B6-DB35EAF59D1D}"/>
              </a:ext>
            </a:extLst>
          </p:cNvPr>
          <p:cNvSpPr txBox="1"/>
          <p:nvPr/>
        </p:nvSpPr>
        <p:spPr>
          <a:xfrm>
            <a:off x="6128878" y="5434731"/>
            <a:ext cx="574962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Tất cả những yếu tố này đã làm nên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GB"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hài hoà về âm thanh,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nhạc tính cho đoạn thơ.</a:t>
            </a:r>
            <a:endParaRPr kumimoji="0" lang="en-SG"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06F13632-DEE2-6DE9-856C-993EC6D01B70}"/>
              </a:ext>
            </a:extLst>
          </p:cNvPr>
          <p:cNvSpPr txBox="1"/>
          <p:nvPr/>
        </p:nvSpPr>
        <p:spPr>
          <a:xfrm>
            <a:off x="7708900" y="1450201"/>
            <a:ext cx="6096000"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Chủ</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yếu 4/3</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154B637-5612-6842-0A63-C2AD1CF75818}"/>
              </a:ext>
            </a:extLst>
          </p:cNvPr>
          <p:cNvSpPr txBox="1"/>
          <p:nvPr/>
        </p:nvSpPr>
        <p:spPr>
          <a:xfrm>
            <a:off x="7708900" y="2042299"/>
            <a:ext cx="426721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 sự lặp lại các âm tiết có vần “ôi” (rồi – tôi – tôi)</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66D2C05B-2265-B872-E6AF-ABB624335912}"/>
              </a:ext>
            </a:extLst>
          </p:cNvPr>
          <p:cNvSpPr txBox="1"/>
          <p:nvPr/>
        </p:nvSpPr>
        <p:spPr>
          <a:xfrm>
            <a:off x="7801387" y="3169238"/>
            <a:ext cx="4174727"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 lặp lại các thanh bằng (Rồi </a:t>
            </a:r>
            <a:r>
              <a:rPr kumimoji="0" lang="en-US" sz="30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 h</a:t>
            </a:r>
            <a:r>
              <a:rPr lang="en-US" sz="3000" kern="100" dirty="0" smtClean="0">
                <a:solidFill>
                  <a:srgbClr val="000000"/>
                </a:solidFill>
                <a:latin typeface="Times New Roman" panose="02020603050405020304" pitchFamily="18" charset="0"/>
                <a:cs typeface="Times New Roman" panose="02020603050405020304" pitchFamily="18" charset="0"/>
                <a:sym typeface="Arial"/>
              </a:rPr>
              <a:t>ô</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 </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nào, </a:t>
            </a:r>
            <a:r>
              <a:rPr lang="en-US" sz="3000" kern="100" dirty="0" err="1" smtClean="0">
                <a:solidFill>
                  <a:srgbClr val="000000"/>
                </a:solidFill>
                <a:latin typeface="Times New Roman" panose="02020603050405020304" pitchFamily="18" charset="0"/>
                <a:cs typeface="Times New Roman" panose="02020603050405020304" pitchFamily="18" charset="0"/>
                <a:sym typeface="Arial"/>
              </a:rPr>
              <a:t>tôi</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thấy </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a:t>
            </a:r>
            <a:r>
              <a:rPr lang="en-US" sz="3000" kern="100" dirty="0" err="1" smtClean="0">
                <a:solidFill>
                  <a:srgbClr val="000000"/>
                </a:solidFill>
                <a:latin typeface="Times New Roman" panose="02020603050405020304" pitchFamily="18" charset="0"/>
                <a:cs typeface="Times New Roman" panose="02020603050405020304" pitchFamily="18" charset="0"/>
                <a:sym typeface="Arial"/>
              </a:rPr>
              <a:t>ôi</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Nhẹ nhàng </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a:t>
            </a:r>
            <a:r>
              <a:rPr lang="en-US" sz="3000" kern="100" dirty="0">
                <a:solidFill>
                  <a:srgbClr val="000000"/>
                </a:solidFill>
                <a:latin typeface="Times New Roman" panose="02020603050405020304" pitchFamily="18" charset="0"/>
                <a:cs typeface="Times New Roman" panose="02020603050405020304" pitchFamily="18" charset="0"/>
                <a:sym typeface="Arial"/>
              </a:rPr>
              <a:t>ư</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con chim </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a:t>
            </a:r>
            <a:r>
              <a:rPr kumimoji="0" lang="en-US"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1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lơi</a:t>
            </a:r>
            <a:r>
              <a:rPr kumimoji="0" lang="vi-VN" sz="3000" b="0" i="0" u="none" strike="noStrike" kern="1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92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khái quát nội dung bài học</a:t>
            </a:r>
            <a:endParaRPr kumimoji="0" lang="en-SG" sz="4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470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图片 6">
            <a:extLst>
              <a:ext uri="{FF2B5EF4-FFF2-40B4-BE49-F238E27FC236}">
                <a16:creationId xmlns:a16="http://schemas.microsoft.com/office/drawing/2014/main" id="{C907779A-6D11-E6AB-9893-238BF4978937}"/>
              </a:ext>
            </a:extLst>
          </p:cNvPr>
          <p:cNvPicPr>
            <a:picLocks noChangeAspect="1"/>
          </p:cNvPicPr>
          <p:nvPr/>
        </p:nvPicPr>
        <p:blipFill>
          <a:blip r:embed="rId4">
            <a:extLst>
              <a:ext uri="{28A0092B-C50C-407E-A947-70E740481C1C}">
                <a14:useLocalDpi xmlns:a14="http://schemas.microsoft.com/office/drawing/2010/main" val="0"/>
              </a:ext>
            </a:extLst>
          </a:blip>
          <a:srcRect l="4235" t="8414" b="37346"/>
          <a:stretch>
            <a:fillRect/>
          </a:stretch>
        </p:blipFill>
        <p:spPr>
          <a:xfrm>
            <a:off x="3865097" y="3097523"/>
            <a:ext cx="3866483" cy="3445990"/>
          </a:xfrm>
          <a:prstGeom prst="rect">
            <a:avLst/>
          </a:prstGeom>
        </p:spPr>
      </p:pic>
      <p:grpSp>
        <p:nvGrpSpPr>
          <p:cNvPr id="9" name="组合 10">
            <a:extLst>
              <a:ext uri="{FF2B5EF4-FFF2-40B4-BE49-F238E27FC236}">
                <a16:creationId xmlns:a16="http://schemas.microsoft.com/office/drawing/2014/main" id="{B7D50729-98F8-0FEC-49E2-965C726FDE2D}"/>
              </a:ext>
            </a:extLst>
          </p:cNvPr>
          <p:cNvGrpSpPr/>
          <p:nvPr/>
        </p:nvGrpSpPr>
        <p:grpSpPr>
          <a:xfrm>
            <a:off x="461016" y="2132070"/>
            <a:ext cx="2978151" cy="3954145"/>
            <a:chOff x="863" y="6427"/>
            <a:chExt cx="4690" cy="6227"/>
          </a:xfrm>
        </p:grpSpPr>
        <p:grpSp>
          <p:nvGrpSpPr>
            <p:cNvPr id="10" name="组合 11">
              <a:extLst>
                <a:ext uri="{FF2B5EF4-FFF2-40B4-BE49-F238E27FC236}">
                  <a16:creationId xmlns:a16="http://schemas.microsoft.com/office/drawing/2014/main" id="{3DA159EB-CCF8-B831-252E-ACE94FEF15AF}"/>
                </a:ext>
              </a:extLst>
            </p:cNvPr>
            <p:cNvGrpSpPr/>
            <p:nvPr/>
          </p:nvGrpSpPr>
          <p:grpSpPr>
            <a:xfrm>
              <a:off x="2522" y="6427"/>
              <a:ext cx="1146" cy="1146"/>
              <a:chOff x="3250" y="6121"/>
              <a:chExt cx="1146" cy="1146"/>
            </a:xfrm>
          </p:grpSpPr>
          <p:sp>
            <p:nvSpPr>
              <p:cNvPr id="12" name="椭圆 1">
                <a:extLst>
                  <a:ext uri="{FF2B5EF4-FFF2-40B4-BE49-F238E27FC236}">
                    <a16:creationId xmlns:a16="http://schemas.microsoft.com/office/drawing/2014/main" id="{C3C6AC55-FAC4-AC50-643B-3AC96D31935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CF5302C6-2A5B-DD86-79BD-04AAA8E266F0}"/>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1" name="TextBox 76">
              <a:extLst>
                <a:ext uri="{FF2B5EF4-FFF2-40B4-BE49-F238E27FC236}">
                  <a16:creationId xmlns:a16="http://schemas.microsoft.com/office/drawing/2014/main" id="{DBBB4F3B-12F5-DBE5-B074-3BF61B2C542D}"/>
                </a:ext>
              </a:extLst>
            </p:cNvPr>
            <p:cNvSpPr txBox="1"/>
            <p:nvPr/>
          </p:nvSpPr>
          <p:spPr>
            <a:xfrm>
              <a:off x="863" y="7856"/>
              <a:ext cx="4690" cy="47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组合 33">
            <a:extLst>
              <a:ext uri="{FF2B5EF4-FFF2-40B4-BE49-F238E27FC236}">
                <a16:creationId xmlns:a16="http://schemas.microsoft.com/office/drawing/2014/main" id="{D932D8C5-EB2C-2B42-A681-0F11F125AE56}"/>
              </a:ext>
            </a:extLst>
          </p:cNvPr>
          <p:cNvGrpSpPr/>
          <p:nvPr/>
        </p:nvGrpSpPr>
        <p:grpSpPr>
          <a:xfrm>
            <a:off x="7912289" y="1606329"/>
            <a:ext cx="3805555" cy="3410585"/>
            <a:chOff x="4223" y="6427"/>
            <a:chExt cx="5993" cy="5371"/>
          </a:xfrm>
        </p:grpSpPr>
        <p:grpSp>
          <p:nvGrpSpPr>
            <p:cNvPr id="15" name="组合 34">
              <a:extLst>
                <a:ext uri="{FF2B5EF4-FFF2-40B4-BE49-F238E27FC236}">
                  <a16:creationId xmlns:a16="http://schemas.microsoft.com/office/drawing/2014/main" id="{2EC1A816-24DF-61B5-4EDE-C442C90098EB}"/>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630B8873-0AD1-05BE-A9D3-00AF6C666076}"/>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8" name="TextBox 32">
                <a:extLst>
                  <a:ext uri="{FF2B5EF4-FFF2-40B4-BE49-F238E27FC236}">
                    <a16:creationId xmlns:a16="http://schemas.microsoft.com/office/drawing/2014/main" id="{764F56DC-0A3C-C19B-6ADA-BE8E73E3D7DA}"/>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6" name="TextBox 76">
              <a:extLst>
                <a:ext uri="{FF2B5EF4-FFF2-40B4-BE49-F238E27FC236}">
                  <a16:creationId xmlns:a16="http://schemas.microsoft.com/office/drawing/2014/main" id="{4E8C523B-B160-56E1-C156-FF6AAED9EEF2}"/>
                </a:ext>
              </a:extLst>
            </p:cNvPr>
            <p:cNvSpPr txBox="1"/>
            <p:nvPr/>
          </p:nvSpPr>
          <p:spPr>
            <a:xfrm>
              <a:off x="4223" y="7775"/>
              <a:ext cx="5993" cy="40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2">
            <a:extLst>
              <a:ext uri="{FF2B5EF4-FFF2-40B4-BE49-F238E27FC236}">
                <a16:creationId xmlns:a16="http://schemas.microsoft.com/office/drawing/2014/main" id="{2A4E1460-9694-E598-89A6-4555EC1AA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332" y="1395846"/>
            <a:ext cx="1701677" cy="1701677"/>
          </a:xfrm>
          <a:prstGeom prst="rect">
            <a:avLst/>
          </a:prstGeom>
        </p:spPr>
      </p:pic>
      <p:pic>
        <p:nvPicPr>
          <p:cNvPr id="20" name="图片 40">
            <a:extLst>
              <a:ext uri="{FF2B5EF4-FFF2-40B4-BE49-F238E27FC236}">
                <a16:creationId xmlns:a16="http://schemas.microsoft.com/office/drawing/2014/main" id="{A08D845A-BB11-9DEE-32C4-7953C659F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587" y="865462"/>
            <a:ext cx="1701677" cy="1701677"/>
          </a:xfrm>
          <a:prstGeom prst="rect">
            <a:avLst/>
          </a:prstGeom>
        </p:spPr>
      </p:pic>
    </p:spTree>
    <p:extLst>
      <p:ext uri="{BB962C8B-B14F-4D97-AF65-F5344CB8AC3E}">
        <p14:creationId xmlns:p14="http://schemas.microsoft.com/office/powerpoint/2010/main" val="10774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MỞ ĐẦU</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4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757FB-B3A6-075F-3B3E-EEED615BD93D}"/>
              </a:ext>
            </a:extLst>
          </p:cNvPr>
          <p:cNvPicPr>
            <a:picLocks noChangeAspect="1"/>
          </p:cNvPicPr>
          <p:nvPr/>
        </p:nvPicPr>
        <p:blipFill>
          <a:blip r:embed="rId2"/>
          <a:stretch>
            <a:fillRect/>
          </a:stretch>
        </p:blipFill>
        <p:spPr>
          <a:xfrm>
            <a:off x="0" y="5970"/>
            <a:ext cx="12192000" cy="8033129"/>
          </a:xfrm>
          <a:prstGeom prst="rect">
            <a:avLst/>
          </a:prstGeom>
        </p:spPr>
      </p:pic>
      <p:sp>
        <p:nvSpPr>
          <p:cNvPr id="5" name="TextBox 4">
            <a:extLst>
              <a:ext uri="{FF2B5EF4-FFF2-40B4-BE49-F238E27FC236}">
                <a16:creationId xmlns:a16="http://schemas.microsoft.com/office/drawing/2014/main" id="{039F00C1-2169-AB19-AD1E-62D2C9826A8A}"/>
              </a:ext>
            </a:extLst>
          </p:cNvPr>
          <p:cNvSpPr txBox="1"/>
          <p:nvPr/>
        </p:nvSpPr>
        <p:spPr>
          <a:xfrm>
            <a:off x="836043" y="37532"/>
            <a:ext cx="824285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Khái quát về các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biện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pháp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tu</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chữ</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thanh</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vần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3600" b="1" i="0" u="none" strike="noStrike" kern="1200" cap="none" spc="0" normalizeH="0" baseline="0" noProof="0" dirty="0">
              <a:ln>
                <a:noFill/>
              </a:ln>
              <a:solidFill>
                <a:srgbClr val="EC5F7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969305B-A42C-3DA9-5D25-32F48D5FF934}"/>
              </a:ext>
            </a:extLst>
          </p:cNvPr>
          <p:cNvSpPr txBox="1"/>
          <p:nvPr/>
        </p:nvSpPr>
        <p:spPr>
          <a:xfrm>
            <a:off x="4706226" y="1863975"/>
            <a:ext cx="3125720"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thanh là biện pháp tu từ lặp lại thanh diệu (thường là cùng thuộc thanh bằng hay thanh trắc) nhằm mục đích tạo nên nhạc tính, tăng tính tạo hình và sức biểu cảm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AAACD0AA-E941-515D-E6E7-345A49595B11}"/>
              </a:ext>
            </a:extLst>
          </p:cNvPr>
          <p:cNvSpPr txBox="1"/>
          <p:nvPr/>
        </p:nvSpPr>
        <p:spPr>
          <a:xfrm>
            <a:off x="8865707" y="1983708"/>
            <a:ext cx="2928729"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vần là biện pháp tu từ lặp lại những âm tiết có phần vẫn giống nhau nhằm mục đích làm tăng sức biểu cảm và nhạc tính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任意多边形: 形状 9">
            <a:extLst>
              <a:ext uri="{FF2B5EF4-FFF2-40B4-BE49-F238E27FC236}">
                <a16:creationId xmlns:a16="http://schemas.microsoft.com/office/drawing/2014/main" id="{98266396-B9B7-9803-8BE5-8F669759AD38}"/>
              </a:ext>
            </a:extLst>
          </p:cNvPr>
          <p:cNvSpPr/>
          <p:nvPr/>
        </p:nvSpPr>
        <p:spPr>
          <a:xfrm>
            <a:off x="656516" y="5429106"/>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9" name="任意多边形: 形状 9">
            <a:extLst>
              <a:ext uri="{FF2B5EF4-FFF2-40B4-BE49-F238E27FC236}">
                <a16:creationId xmlns:a16="http://schemas.microsoft.com/office/drawing/2014/main" id="{D1D73FA8-5256-6406-B00D-D3E22B7B1DA6}"/>
              </a:ext>
            </a:extLst>
          </p:cNvPr>
          <p:cNvSpPr/>
          <p:nvPr/>
        </p:nvSpPr>
        <p:spPr>
          <a:xfrm>
            <a:off x="4957470" y="5437094"/>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0" name="任意多边形: 形状 9">
            <a:extLst>
              <a:ext uri="{FF2B5EF4-FFF2-40B4-BE49-F238E27FC236}">
                <a16:creationId xmlns:a16="http://schemas.microsoft.com/office/drawing/2014/main" id="{CA13EE5C-C9DC-76E9-F45D-1F660B02BE3B}"/>
              </a:ext>
            </a:extLst>
          </p:cNvPr>
          <p:cNvSpPr/>
          <p:nvPr/>
        </p:nvSpPr>
        <p:spPr>
          <a:xfrm>
            <a:off x="8892833" y="5437093"/>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FB431E43-05E3-6BF4-DF3F-FBAD0C130B6A}"/>
              </a:ext>
            </a:extLst>
          </p:cNvPr>
          <p:cNvSpPr txBox="1"/>
          <p:nvPr/>
        </p:nvSpPr>
        <p:spPr>
          <a:xfrm>
            <a:off x="333149" y="5517018"/>
            <a:ext cx="11525702" cy="1138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Khi sử dụng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chữ</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vần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vào giao tiếp cần sử dụng đúng nơi, đúng chỗ, đúng mục đích, không nên lạm dụng. </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FF241153-78D3-A19E-88FF-F21595240510}"/>
              </a:ext>
            </a:extLst>
          </p:cNvPr>
          <p:cNvSpPr/>
          <p:nvPr/>
        </p:nvSpPr>
        <p:spPr>
          <a:xfrm>
            <a:off x="2921000" y="1639330"/>
            <a:ext cx="1092200" cy="3394313"/>
          </a:xfrm>
          <a:prstGeom prst="round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33836FEF-3B14-043D-3DEB-3B8B8BDF8B12}"/>
              </a:ext>
            </a:extLst>
          </p:cNvPr>
          <p:cNvSpPr txBox="1"/>
          <p:nvPr/>
        </p:nvSpPr>
        <p:spPr>
          <a:xfrm>
            <a:off x="597416" y="1665018"/>
            <a:ext cx="341578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 chữ là biện pháp tu từ sử dụng âm thanh, từ ngữ để tạo ra ý nghĩa bất ngờ, thú vị, làm tăng sức hấp dẫn cho văn bản. Chơi chữ có thể dựa trên hiện tượng đồng âm, lối nói gần âm, cách điệp âm, lối nói lái, lối tách từ ... </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8774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16">
            <a:extLst>
              <a:ext uri="{FF2B5EF4-FFF2-40B4-BE49-F238E27FC236}">
                <a16:creationId xmlns:a16="http://schemas.microsoft.com/office/drawing/2014/main" id="{48615974-6518-87D2-1134-97CE768B57E6}"/>
              </a:ext>
            </a:extLst>
          </p:cNvPr>
          <p:cNvSpPr/>
          <p:nvPr/>
        </p:nvSpPr>
        <p:spPr>
          <a:xfrm>
            <a:off x="8118240" y="2985912"/>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18">
            <a:extLst>
              <a:ext uri="{FF2B5EF4-FFF2-40B4-BE49-F238E27FC236}">
                <a16:creationId xmlns:a16="http://schemas.microsoft.com/office/drawing/2014/main" id="{85259BCB-B4D4-EE53-E00B-9FADB2D486BD}"/>
              </a:ext>
            </a:extLst>
          </p:cNvPr>
          <p:cNvSpPr/>
          <p:nvPr/>
        </p:nvSpPr>
        <p:spPr>
          <a:xfrm>
            <a:off x="7376629" y="139635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lvl="0">
              <a:buClr>
                <a:srgbClr val="000000"/>
              </a:buClr>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4"/>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5"/>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9" name="Group 4">
            <a:extLst>
              <a:ext uri="{FF2B5EF4-FFF2-40B4-BE49-F238E27FC236}">
                <a16:creationId xmlns:a16="http://schemas.microsoft.com/office/drawing/2014/main"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7">
            <a:extLst>
              <a:ext uri="{FF2B5EF4-FFF2-40B4-BE49-F238E27FC236}">
                <a16:creationId xmlns:a16="http://schemas.microsoft.com/office/drawing/2014/main" id="{536AA5D3-9627-86EB-77B5-8B13C67B6F49}"/>
              </a:ext>
            </a:extLst>
          </p:cNvPr>
          <p:cNvSpPr/>
          <p:nvPr/>
        </p:nvSpPr>
        <p:spPr>
          <a:xfrm>
            <a:off x="8194876" y="3710114"/>
            <a:ext cx="2855647" cy="3147886"/>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8">
            <a:extLst>
              <a:ext uri="{FF2B5EF4-FFF2-40B4-BE49-F238E27FC236}">
                <a16:creationId xmlns:a16="http://schemas.microsoft.com/office/drawing/2014/main" id="{D3CD1092-CCE1-4F99-57C8-5918D45D599E}"/>
              </a:ext>
            </a:extLst>
          </p:cNvPr>
          <p:cNvSpPr/>
          <p:nvPr/>
        </p:nvSpPr>
        <p:spPr>
          <a:xfrm rot="20862549">
            <a:off x="5898411" y="2986737"/>
            <a:ext cx="1650683" cy="217716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57F6532-D464-6EC3-FB58-89FF69263208}"/>
              </a:ext>
            </a:extLst>
          </p:cNvPr>
          <p:cNvSpPr txBox="1"/>
          <p:nvPr/>
        </p:nvSpPr>
        <p:spPr>
          <a:xfrm>
            <a:off x="833812" y="2270103"/>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B490AD7-D317-8276-A7A0-30C6EE2C78DF}"/>
              </a:ext>
            </a:extLst>
          </p:cNvPr>
          <p:cNvSpPr txBox="1"/>
          <p:nvPr/>
        </p:nvSpPr>
        <p:spPr>
          <a:xfrm>
            <a:off x="833812" y="3982876"/>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7" name="Bài hát- CON CUA ĐÁ (NGỌC CỪ - PHAN NGẠN - 1965)">
            <a:hlinkClick r:id="" action="ppaction://media"/>
            <a:extLst>
              <a:ext uri="{FF2B5EF4-FFF2-40B4-BE49-F238E27FC236}">
                <a16:creationId xmlns:a16="http://schemas.microsoft.com/office/drawing/2014/main" id="{1850C643-B745-A853-4016-192BF8267C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93979" y="50540"/>
            <a:ext cx="2076311" cy="2076311"/>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r>
              <a:rPr lang="en-GB" b="1" dirty="0" err="1" smtClean="0">
                <a:solidFill>
                  <a:schemeClr val="bg1"/>
                </a:solidFill>
                <a:latin typeface="Times New Roman" panose="02020603050405020304" pitchFamily="18" charset="0"/>
                <a:cs typeface="Times New Roman" panose="02020603050405020304" pitchFamily="18" charset="0"/>
              </a:rPr>
              <a:t>Nguyễn</a:t>
            </a:r>
            <a:r>
              <a:rPr lang="en-GB" b="1" dirty="0" smtClean="0">
                <a:solidFill>
                  <a:schemeClr val="bg1"/>
                </a:solidFill>
                <a:latin typeface="Times New Roman" panose="02020603050405020304" pitchFamily="18" charset="0"/>
                <a:cs typeface="Times New Roman" panose="02020603050405020304" pitchFamily="18" charset="0"/>
              </a:rPr>
              <a:t> </a:t>
            </a:r>
            <a:r>
              <a:rPr lang="en-GB" b="1" dirty="0" err="1" smtClean="0">
                <a:solidFill>
                  <a:schemeClr val="bg1"/>
                </a:solidFill>
                <a:latin typeface="Times New Roman" panose="02020603050405020304" pitchFamily="18" charset="0"/>
                <a:cs typeface="Times New Roman" panose="02020603050405020304" pitchFamily="18" charset="0"/>
              </a:rPr>
              <a:t>nhâm</a:t>
            </a:r>
            <a:r>
              <a:rPr lang="en-GB" b="1" dirty="0" smtClean="0">
                <a:solidFill>
                  <a:schemeClr val="bg1"/>
                </a:solidFill>
                <a:latin typeface="Times New Roman" panose="02020603050405020304" pitchFamily="18" charset="0"/>
                <a:cs typeface="Times New Roman" panose="02020603050405020304" pitchFamily="18" charset="0"/>
              </a:rPr>
              <a:t> 891</a:t>
            </a:r>
            <a:endParaRPr lang="en-US" dirty="0">
              <a:solidFill>
                <a:schemeClr val="bg1"/>
              </a:solidFill>
            </a:endParaRPr>
          </a:p>
        </p:txBody>
      </p:sp>
    </p:spTree>
    <p:extLst>
      <p:ext uri="{BB962C8B-B14F-4D97-AF65-F5344CB8AC3E}">
        <p14:creationId xmlns:p14="http://schemas.microsoft.com/office/powerpoint/2010/main"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86"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57"/>
                </p:tgtEl>
              </p:cMediaNode>
            </p:audio>
          </p:childTnLst>
        </p:cTn>
      </p:par>
    </p:tnLst>
    <p:bldLst>
      <p:bldP spid="29" grpId="0" animBg="1"/>
      <p:bldP spid="30" grpId="0" animBg="1"/>
      <p:bldP spid="12" grpId="0" animBg="1"/>
      <p:bldP spid="17" grpId="0" animBg="1"/>
      <p:bldP spid="28"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HÌNH THÀNH KIẾN THỨC</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3760132" y="6112574"/>
            <a:ext cx="300082" cy="369332"/>
          </a:xfrm>
          <a:prstGeom prst="rect">
            <a:avLst/>
          </a:prstGeom>
        </p:spPr>
        <p:txBody>
          <a:bodyPr wrap="none">
            <a:spAutoFit/>
          </a:bodyPr>
          <a:lstStyle/>
          <a:p>
            <a:r>
              <a:rPr lang="en-GB" b="1" dirty="0">
                <a:solidFill>
                  <a:schemeClr val="bg1"/>
                </a:solidFill>
                <a:latin typeface="Times New Roman" panose="02020603050405020304" pitchFamily="18" charset="0"/>
                <a:cs typeface="Times New Roman" panose="02020603050405020304" pitchFamily="18" charset="0"/>
              </a:rPr>
              <a:t>1</a:t>
            </a:r>
            <a:endParaRPr lang="en-US" dirty="0">
              <a:solidFill>
                <a:schemeClr val="bg1"/>
              </a:solidFill>
            </a:endParaRPr>
          </a:p>
        </p:txBody>
      </p:sp>
    </p:spTree>
    <p:extLst>
      <p:ext uri="{BB962C8B-B14F-4D97-AF65-F5344CB8AC3E}">
        <p14:creationId xmlns:p14="http://schemas.microsoft.com/office/powerpoint/2010/main" val="24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755792" y="353474"/>
            <a:ext cx="5054158" cy="1821032"/>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87333" y="358291"/>
            <a:ext cx="4817763" cy="172354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ví dụ rút ra khái niệm về biện pháp chơi chữ</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1831333"/>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77928" y="151316"/>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958365" y="265825"/>
            <a:ext cx="5191662" cy="184665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biện pháp tu từ chơi chữ dựa trên hiện tượng đồng âm (lợi. – “lợi ích” và lợi - “phần thịt bao quanh chân răng”) với mục đích tạo ra sắc thái hài hước, dí dỏm, làm tăng sức hấp dẫn cho bài ca dao.</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2"/>
          <p:cNvGrpSpPr/>
          <p:nvPr/>
        </p:nvGrpSpPr>
        <p:grpSpPr>
          <a:xfrm>
            <a:off x="349204" y="2575450"/>
            <a:ext cx="6019562" cy="4158357"/>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23698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383929" y="3162299"/>
            <a:ext cx="5909745" cy="352917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là biện pháp tu từ sử dụng âm thanh, từ ngữ để tạo ra ý nghĩa bất ngờ, thú vị, làm tăng sức hấp dẫn cho văn bản.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có thể dựa trên hiện tượng đồng âm, lối nói gần âm, cách điệp âm, lối nói lái, lối tách từ ...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tu từ này thường được sử dụng trong sáng tác văn chương (đặc biệt là trong thơ văn trào phúng) và trong cuộc sống hằng ngày.</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094419" y="1674295"/>
            <a:ext cx="6400800" cy="40060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 già đi chợ Cầu Đông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 xem một quẻ lấy chồng lợi chăng?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Thầy bói xem quẻ nói rằng: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 thì có lợi, nhưng răng không còn.</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(Ca dao)</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25518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xEl>
                                              <p:pRg st="1" end="1"/>
                                            </p:txEl>
                                          </p:spTgt>
                                        </p:tgtEl>
                                        <p:attrNameLst>
                                          <p:attrName>style.visibility</p:attrName>
                                        </p:attrNameLst>
                                      </p:cBhvr>
                                      <p:to>
                                        <p:strVal val="visible"/>
                                      </p:to>
                                    </p:set>
                                    <p:animEffect transition="in" filter="barn(inVertical)">
                                      <p:cBhvr>
                                        <p:cTn id="22" dur="500"/>
                                        <p:tgtEl>
                                          <p:spTgt spid="3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barn(inVertical)">
                                      <p:cBhvr>
                                        <p:cTn id="2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533735"/>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27101" y="286948"/>
            <a:ext cx="4817763" cy="25853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30162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sử dụng sáu thanh bằng liên tiếp trong mỗi dòng thơ gọi ra một không gian rất nhẹ và rất thơ.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trường hợp này, biện pháp điệp thanh giúp tăng tính tạo hình và sức biểu cảm cho sự diễn đạt, đồng thời góp phần làm nên nhạc tính cho đoạn thơ.</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568539" y="4544708"/>
            <a:ext cx="5710490" cy="215443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thanh là biện pháp tu từ lặp lại thanh diệu (thường là cùng thuộc thanh bằng hay thanh trắc) nhằm mục đích tạo nên nhạc tính, tăng tính tạo hình và sức biểu cảm cho văn bản.</a:t>
            </a:r>
            <a:endParaRPr kumimoji="0" lang="en-SG" sz="3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69789" y="2638473"/>
            <a:ext cx="5548865" cy="29854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 trời quanh tôi làm bằng to</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 trời quanh tôi làm bằng thơ.</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Diệu, Nhị hồ)</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40093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5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912610"/>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767683" y="240605"/>
            <a:ext cx="4984771"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HS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lặp lại các âm tiết có vần “ang” góp phần quan trọng làm nên nhạc tính cho hai dòng thơ, đồng thời gợi cho người đọc hình dung về một không gian rộng lớn, khoáng đạt.</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451511" y="4633865"/>
            <a:ext cx="5866669" cy="196977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vần là biện pháp tu từ lặp lại những âm tiết có phần vẫn giống nhau nhằm mục đích làm tăng sức biểu cảm và nhạc tính cho văn bản.</a:t>
            </a:r>
            <a:endParaRPr kumimoji="0" lang="en-SG" sz="5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220926" y="5774906"/>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57467" y="2407652"/>
            <a:ext cx="55488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Lá bàng đang đỏ ngọn cây</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Sếp giang mang lạnh đang bay ngang trời</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(Tố Hữu, Tiếng háy sang xuân)</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790587" y="3915527"/>
            <a:ext cx="63602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1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085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 về biện pháp tu từ chơi chữ, điệp thanh, điệp vần</a:t>
            </a:r>
            <a:endParaRPr kumimoji="0" lang="en-SG"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817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1442</TotalTime>
  <Words>1568</Words>
  <Application>Microsoft Office PowerPoint</Application>
  <PresentationFormat>Widescreen</PresentationFormat>
  <Paragraphs>162</Paragraphs>
  <Slides>22</Slides>
  <Notes>3</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22</vt:i4>
      </vt:variant>
    </vt:vector>
  </HeadingPairs>
  <TitlesOfParts>
    <vt:vector size="47" baseType="lpstr">
      <vt:lpstr>DengXian</vt:lpstr>
      <vt:lpstr>宋体</vt:lpstr>
      <vt:lpstr>Aptos</vt:lpstr>
      <vt:lpstr>Arial</vt:lpstr>
      <vt:lpstr>Arial Unicode MS</vt:lpstr>
      <vt:lpstr>Calibri</vt:lpstr>
      <vt:lpstr>Calibri Light</vt:lpstr>
      <vt:lpstr>Darumadrop One</vt:lpstr>
      <vt:lpstr>Fira Sans</vt:lpstr>
      <vt:lpstr>Fira Sans Extra Condensed</vt:lpstr>
      <vt:lpstr>Microsoft YaHei</vt:lpstr>
      <vt:lpstr>Nunito</vt:lpstr>
      <vt:lpstr>Poppins Light</vt:lpstr>
      <vt:lpstr>Times New Roman</vt:lpstr>
      <vt:lpstr>Wingdings</vt:lpstr>
      <vt:lpstr>仓耳羽辰体-谷力 W04</vt:lpstr>
      <vt:lpstr>字魂27号-布丁体</vt:lpstr>
      <vt:lpstr>字魂36号-正文宋楷</vt:lpstr>
      <vt:lpstr>小考拉体</vt:lpstr>
      <vt:lpstr>1_Office Theme</vt:lpstr>
      <vt:lpstr>2_Office Theme</vt:lpstr>
      <vt:lpstr>Office 主题</vt:lpstr>
      <vt:lpstr>PPTMON theme</vt:lpstr>
      <vt:lpstr>Class Planning Infographics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170</cp:revision>
  <dcterms:created xsi:type="dcterms:W3CDTF">2024-06-09T14:43:57Z</dcterms:created>
  <dcterms:modified xsi:type="dcterms:W3CDTF">2024-07-02T10:44:21Z</dcterms:modified>
</cp:coreProperties>
</file>