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6" r:id="rId4"/>
    <p:sldId id="258" r:id="rId5"/>
    <p:sldId id="271" r:id="rId6"/>
    <p:sldId id="259" r:id="rId7"/>
    <p:sldId id="297" r:id="rId8"/>
    <p:sldId id="298" r:id="rId9"/>
    <p:sldId id="299" r:id="rId10"/>
    <p:sldId id="302" r:id="rId11"/>
    <p:sldId id="303" r:id="rId12"/>
    <p:sldId id="287" r:id="rId13"/>
    <p:sldId id="288" r:id="rId14"/>
    <p:sldId id="289" r:id="rId15"/>
    <p:sldId id="290" r:id="rId16"/>
    <p:sldId id="291" r:id="rId17"/>
    <p:sldId id="262" r:id="rId18"/>
    <p:sldId id="283" r:id="rId19"/>
    <p:sldId id="282" r:id="rId20"/>
    <p:sldId id="281" r:id="rId21"/>
    <p:sldId id="295" r:id="rId22"/>
    <p:sldId id="301" r:id="rId23"/>
    <p:sldId id="280" r:id="rId24"/>
    <p:sldId id="304" r:id="rId25"/>
    <p:sldId id="279" r:id="rId26"/>
    <p:sldId id="275" r:id="rId27"/>
    <p:sldId id="278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:…………………………………………………………..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279" y="441669"/>
            <a:ext cx="8040222" cy="457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42" y="898933"/>
            <a:ext cx="6773220" cy="575390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99642" y="1937287"/>
            <a:ext cx="10492351" cy="4037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/>
              <a:t>Định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hướng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nội</a:t>
            </a:r>
            <a:r>
              <a:rPr lang="en-US" sz="3600" b="1" dirty="0" smtClean="0"/>
              <a:t> dung </a:t>
            </a:r>
            <a:r>
              <a:rPr lang="en-US" sz="3600" b="1" dirty="0" err="1" smtClean="0"/>
              <a:t>tìm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hiểu</a:t>
            </a:r>
            <a:r>
              <a:rPr lang="en-US" sz="3600" b="1" dirty="0" smtClean="0"/>
              <a:t>:</a:t>
            </a:r>
            <a:endParaRPr lang="en-US" sz="3600" b="1" dirty="0" smtClean="0"/>
          </a:p>
          <a:p>
            <a:pPr algn="just"/>
            <a:r>
              <a:rPr lang="vi-VN" sz="3600" dirty="0"/>
              <a:t>Không gian trong tranh gợi cảm giác về khoảng cách xa gần của những hình ảnh được thể hiện </a:t>
            </a:r>
            <a:r>
              <a:rPr lang="vi-VN" sz="3600" dirty="0" smtClean="0"/>
              <a:t>trong</a:t>
            </a:r>
            <a:r>
              <a:rPr lang="en-US" sz="3600" dirty="0" smtClean="0"/>
              <a:t> </a:t>
            </a:r>
            <a:r>
              <a:rPr lang="vi-VN" sz="3600" dirty="0" smtClean="0"/>
              <a:t>mặt </a:t>
            </a:r>
            <a:r>
              <a:rPr lang="vi-VN" sz="3600" dirty="0"/>
              <a:t>phẳng hai chiều. Không gian trong tranh có nhiều cách diễn tả như: xử lí sắc độ theo lối viễn thị, gần rõ </a:t>
            </a:r>
            <a:r>
              <a:rPr lang="vi-VN" sz="3600" dirty="0" smtClean="0"/>
              <a:t>–</a:t>
            </a:r>
            <a:r>
              <a:rPr lang="en-US" sz="3600" dirty="0" smtClean="0"/>
              <a:t> </a:t>
            </a:r>
            <a:r>
              <a:rPr lang="vi-VN" sz="3600" dirty="0" smtClean="0"/>
              <a:t>xa </a:t>
            </a:r>
            <a:r>
              <a:rPr lang="vi-VN" sz="3600" dirty="0"/>
              <a:t>mờ hay gần to – xa nhỏ.</a:t>
            </a:r>
            <a:endParaRPr 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5573" y="394327"/>
            <a:ext cx="4396258" cy="142231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2478" y="181180"/>
            <a:ext cx="8004890" cy="63746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159" y="359774"/>
            <a:ext cx="4460018" cy="1127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9" y="1541386"/>
            <a:ext cx="5329496" cy="4933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485" y="1874647"/>
            <a:ext cx="5358052" cy="44997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2409" y="1413884"/>
            <a:ext cx="11469328" cy="351457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8461" y="222219"/>
            <a:ext cx="7034582" cy="64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82" y="373425"/>
            <a:ext cx="2505425" cy="9812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2773" y="1940640"/>
            <a:ext cx="41897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mĩ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b="1" i="1" dirty="0" err="1"/>
              <a:t>Quang</a:t>
            </a:r>
            <a:r>
              <a:rPr lang="en-US" sz="2400" b="1" i="1" dirty="0"/>
              <a:t> </a:t>
            </a:r>
            <a:r>
              <a:rPr lang="en-US" sz="2400" b="1" i="1" dirty="0" err="1"/>
              <a:t>cảnh</a:t>
            </a:r>
            <a:r>
              <a:rPr lang="en-US" sz="2400" b="1" i="1" dirty="0"/>
              <a:t> </a:t>
            </a:r>
            <a:r>
              <a:rPr lang="en-US" sz="2400" b="1" i="1" dirty="0" err="1"/>
              <a:t>Tô-lê-đô</a:t>
            </a:r>
            <a:r>
              <a:rPr lang="en-US" sz="2400" b="1" i="1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gợi</a:t>
            </a:r>
            <a:r>
              <a:rPr lang="en-US" sz="2400" dirty="0"/>
              <a:t> ý:</a:t>
            </a:r>
            <a:endParaRPr lang="en-US" sz="2400" dirty="0"/>
          </a:p>
          <a:p>
            <a:r>
              <a:rPr lang="en-US" sz="2400" dirty="0"/>
              <a:t>−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,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  <a:endParaRPr lang="en-US" sz="2400" dirty="0"/>
          </a:p>
          <a:p>
            <a:r>
              <a:rPr lang="en-US" sz="2400" dirty="0"/>
              <a:t>− </a:t>
            </a:r>
            <a:r>
              <a:rPr lang="en-US" sz="2400" dirty="0" err="1"/>
              <a:t>Hậu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,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  <a:endParaRPr lang="en-US" sz="2400" dirty="0"/>
          </a:p>
          <a:p>
            <a:r>
              <a:rPr lang="en-US" sz="2400" dirty="0"/>
              <a:t>−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?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992" y="1728550"/>
            <a:ext cx="11556040" cy="35021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7212" y="2463343"/>
            <a:ext cx="5833241" cy="740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Định</a:t>
            </a:r>
            <a:r>
              <a:rPr lang="en-US" sz="3200" dirty="0" smtClean="0"/>
              <a:t> </a:t>
            </a:r>
            <a:r>
              <a:rPr lang="en-US" sz="3200" dirty="0" err="1" smtClean="0"/>
              <a:t>hướng</a:t>
            </a:r>
            <a:r>
              <a:rPr lang="en-US" sz="3200" dirty="0" smtClean="0"/>
              <a:t> </a:t>
            </a:r>
            <a:r>
              <a:rPr lang="en-US" sz="3200" dirty="0" err="1" smtClean="0"/>
              <a:t>nội</a:t>
            </a:r>
            <a:r>
              <a:rPr lang="en-US" sz="3200" dirty="0" smtClean="0"/>
              <a:t> dung </a:t>
            </a:r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 smtClean="0"/>
              <a:t>hiểu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510" y="134914"/>
            <a:ext cx="10441656" cy="2073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30" y="3459157"/>
            <a:ext cx="10431331" cy="16290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7559" y="224598"/>
            <a:ext cx="7192379" cy="64397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0582" y="332782"/>
            <a:ext cx="9550482" cy="56195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566" y="596685"/>
            <a:ext cx="10977785" cy="555770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224" y="199533"/>
            <a:ext cx="7906853" cy="1267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24" y="1551022"/>
            <a:ext cx="5630858" cy="5059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65" y="2306569"/>
            <a:ext cx="5127383" cy="371926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453" y="475549"/>
            <a:ext cx="6211167" cy="5410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483" y="1673461"/>
            <a:ext cx="4602637" cy="372854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6147" y="282995"/>
            <a:ext cx="3461026" cy="1398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50" y="1899608"/>
            <a:ext cx="4407391" cy="3261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941" y="1899608"/>
            <a:ext cx="2346385" cy="3261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42" y="597118"/>
            <a:ext cx="3858163" cy="535379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035" y="802393"/>
            <a:ext cx="5959115" cy="5420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832" y="1559583"/>
            <a:ext cx="5222629" cy="411784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635" y="532954"/>
            <a:ext cx="2801987" cy="900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2634" y="1658713"/>
            <a:ext cx="101964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/>
              <a:t>Tranh</a:t>
            </a:r>
            <a:r>
              <a:rPr lang="en-US" sz="4000" dirty="0"/>
              <a:t> </a:t>
            </a:r>
            <a:r>
              <a:rPr lang="en-US" sz="4000" dirty="0" err="1"/>
              <a:t>tĩnh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mô</a:t>
            </a:r>
            <a:r>
              <a:rPr lang="en-US" sz="4000" dirty="0"/>
              <a:t>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,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, </a:t>
            </a:r>
            <a:r>
              <a:rPr lang="en-US" sz="4000" dirty="0" err="1"/>
              <a:t>quả</a:t>
            </a:r>
            <a:r>
              <a:rPr lang="en-US" sz="4000" dirty="0"/>
              <a:t>, </a:t>
            </a:r>
            <a:r>
              <a:rPr lang="en-US" sz="4000" dirty="0" err="1"/>
              <a:t>bình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,...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sắp</a:t>
            </a:r>
            <a:r>
              <a:rPr lang="en-US" sz="4000" dirty="0"/>
              <a:t> </a:t>
            </a:r>
            <a:r>
              <a:rPr lang="en-US" sz="4000" dirty="0" err="1"/>
              <a:t>xếp</a:t>
            </a:r>
            <a:r>
              <a:rPr lang="en-US" sz="4000" dirty="0"/>
              <a:t> </a:t>
            </a:r>
            <a:r>
              <a:rPr lang="en-US" sz="4000" dirty="0" err="1"/>
              <a:t>cố</a:t>
            </a:r>
            <a:r>
              <a:rPr lang="en-US" sz="4000" dirty="0"/>
              <a:t> </a:t>
            </a:r>
            <a:r>
              <a:rPr lang="en-US" sz="4000" dirty="0" err="1"/>
              <a:t>định</a:t>
            </a:r>
            <a:r>
              <a:rPr lang="en-US" sz="4000" dirty="0"/>
              <a:t>,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 smtClean="0"/>
              <a:t>theo</a:t>
            </a:r>
            <a:r>
              <a:rPr lang="en-US" sz="4000" dirty="0" smtClean="0"/>
              <a:t> ý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: </a:t>
            </a:r>
            <a:r>
              <a:rPr lang="en-US" sz="4000" dirty="0" err="1"/>
              <a:t>tái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r>
              <a:rPr lang="en-US" sz="4000" dirty="0"/>
              <a:t> hay </a:t>
            </a:r>
            <a:r>
              <a:rPr lang="en-US" sz="4000" dirty="0" err="1"/>
              <a:t>sáng</a:t>
            </a:r>
            <a:r>
              <a:rPr lang="en-US" sz="4000" dirty="0"/>
              <a:t> </a:t>
            </a:r>
            <a:r>
              <a:rPr lang="en-US" sz="4000" dirty="0" err="1"/>
              <a:t>tạo</a:t>
            </a:r>
            <a:r>
              <a:rPr lang="en-US" sz="4000" dirty="0"/>
              <a:t>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riêng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sở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r>
              <a:rPr lang="en-US" sz="4000" dirty="0"/>
              <a:t> </a:t>
            </a:r>
            <a:r>
              <a:rPr lang="en-US" sz="4000" dirty="0" err="1"/>
              <a:t>vẽ</a:t>
            </a:r>
            <a:r>
              <a:rPr lang="en-US" sz="4000" dirty="0"/>
              <a:t>.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01" y="4952677"/>
            <a:ext cx="10698068" cy="115268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043" y="2258019"/>
            <a:ext cx="293914" cy="13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110" y="928907"/>
            <a:ext cx="11297699" cy="51851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3932" y="148164"/>
            <a:ext cx="8078712" cy="632348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032" y="428117"/>
            <a:ext cx="11012437" cy="3801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74" y="4452401"/>
            <a:ext cx="10764752" cy="19052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93372" y="2533973"/>
            <a:ext cx="9066508" cy="3936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 smtClean="0"/>
              <a:t>Định</a:t>
            </a:r>
            <a:r>
              <a:rPr lang="en-US" sz="4800" dirty="0" smtClean="0"/>
              <a:t> </a:t>
            </a:r>
            <a:r>
              <a:rPr lang="en-US" sz="4800" dirty="0" err="1" smtClean="0"/>
              <a:t>hướng</a:t>
            </a:r>
            <a:r>
              <a:rPr lang="en-US" sz="4800" dirty="0" smtClean="0"/>
              <a:t> </a:t>
            </a:r>
            <a:r>
              <a:rPr lang="en-US" sz="4800" dirty="0" err="1" smtClean="0"/>
              <a:t>nội</a:t>
            </a:r>
            <a:r>
              <a:rPr lang="en-US" sz="4800" dirty="0" smtClean="0"/>
              <a:t> dung </a:t>
            </a:r>
            <a:r>
              <a:rPr lang="en-US" sz="4800" dirty="0" err="1" smtClean="0"/>
              <a:t>tìm</a:t>
            </a:r>
            <a:r>
              <a:rPr lang="en-US" sz="4800" dirty="0" smtClean="0"/>
              <a:t> </a:t>
            </a:r>
            <a:r>
              <a:rPr lang="en-US" sz="4800" dirty="0" err="1" smtClean="0"/>
              <a:t>hiểu</a:t>
            </a:r>
            <a:r>
              <a:rPr lang="en-US" sz="4800" dirty="0" smtClean="0"/>
              <a:t>:</a:t>
            </a:r>
            <a:endParaRPr lang="en-US" sz="4800" dirty="0" smtClean="0"/>
          </a:p>
          <a:p>
            <a:pPr algn="just"/>
            <a:r>
              <a:rPr lang="vi-VN" sz="3200" dirty="0"/>
              <a:t>– Không gian trong tác phẩm hội hoạ thời kì trung đại được diễn tả theo những cách nào?</a:t>
            </a:r>
            <a:endParaRPr lang="vi-VN" sz="3200" dirty="0"/>
          </a:p>
          <a:p>
            <a:pPr algn="just"/>
            <a:r>
              <a:rPr lang="vi-VN" sz="3200" dirty="0"/>
              <a:t>– Hoạ sĩ sử dụng màu sắc trong diễn tả không gian như thế nào?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419" y="846339"/>
            <a:ext cx="8802328" cy="13527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3593" y="413052"/>
            <a:ext cx="8999377" cy="61914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482" y="495729"/>
            <a:ext cx="11378806" cy="559510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2533" y="290633"/>
            <a:ext cx="6516449" cy="62088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9551" y="408144"/>
            <a:ext cx="1020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Mở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rộng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7897" y="1088229"/>
            <a:ext cx="8221222" cy="52394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279" y="441669"/>
            <a:ext cx="8040222" cy="457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189" y="968996"/>
            <a:ext cx="7060027" cy="53374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279" y="441669"/>
            <a:ext cx="8040222" cy="457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301" y="970927"/>
            <a:ext cx="7037045" cy="56081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1058</Words>
  <Application>WPS Presentation</Application>
  <PresentationFormat>Widescreen</PresentationFormat>
  <Paragraphs>24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MĨ THUẬT LỚP 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BAN QUYEN 21AK22.COM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An Nhi Lê Nguyễn</cp:lastModifiedBy>
  <cp:revision>27</cp:revision>
  <dcterms:created xsi:type="dcterms:W3CDTF">2022-09-04T03:11:00Z</dcterms:created>
  <dcterms:modified xsi:type="dcterms:W3CDTF">2025-01-15T13:35:46Z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11EBD5A3F2014228A2E24844D9955181_12</vt:lpwstr>
  </property>
  <property fmtid="{D5CDD505-2E9C-101B-9397-08002B2CF9AE}" pid="3" name="KSOProductBuildVer">
    <vt:lpwstr>1033-12.2.0.19805</vt:lpwstr>
  </property>
</Properties>
</file>