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291" r:id="rId3"/>
    <p:sldId id="292" r:id="rId4"/>
    <p:sldId id="293" r:id="rId5"/>
    <p:sldId id="295" r:id="rId6"/>
    <p:sldId id="346" r:id="rId7"/>
    <p:sldId id="297" r:id="rId8"/>
    <p:sldId id="298" r:id="rId9"/>
    <p:sldId id="347" r:id="rId10"/>
    <p:sldId id="348" r:id="rId11"/>
    <p:sldId id="299" r:id="rId12"/>
    <p:sldId id="341" r:id="rId13"/>
    <p:sldId id="351" r:id="rId14"/>
    <p:sldId id="352" r:id="rId15"/>
    <p:sldId id="302" r:id="rId16"/>
    <p:sldId id="349" r:id="rId17"/>
    <p:sldId id="350" r:id="rId18"/>
    <p:sldId id="342" r:id="rId19"/>
    <p:sldId id="345" r:id="rId20"/>
    <p:sldId id="306" r:id="rId21"/>
    <p:sldId id="339" r:id="rId22"/>
    <p:sldId id="343" r:id="rId23"/>
    <p:sldId id="340" r:id="rId24"/>
    <p:sldId id="344" r:id="rId25"/>
    <p:sldId id="30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66FF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562A9-27E0-4802-91A1-BEE9E5A5873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BE5EF-7E7C-40F6-98BD-ACF446D18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8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9222-D5AC-4F8B-BCBA-839DC579A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6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文本占位符 53250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6868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14076-E5E6-4619-B872-6CFC22A6F3A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1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0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4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38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6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999B8-2292-44A8-9875-CC669A2ECC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00FBC-6796-447B-866E-EA05EC1505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961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0BE41-CFC2-44BB-80FB-EE618D1834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04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39EC5-5305-4AF0-9284-DDBE2F332D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879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8165E-DFC3-47BA-B8CC-CCAEDC7AAE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19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083DF-0F9E-47B5-89E1-DDCE980BEB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851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A0FF3-D158-476E-B552-26B809C4A5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928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6D757-68A5-4FE0-BD2F-1ABF8062BE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956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7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E8B38-7AE9-4E24-A367-D2F6074E84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30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ED53C-5075-4465-B01D-9AC634D150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855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5FEEC-032D-497F-BE56-F2231EA93F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218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3CFB6-7359-489A-9FF0-4156D3BF97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83959-731A-41BC-9D40-0CDAA4EBA5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69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3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0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72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3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0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C0105-B749-47F5-8022-6650E161034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92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92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4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062C9-D7EF-4ACB-877A-4E873AB08B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4218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ulichnga.com/song-volga-dong-chay-tam-hon-nga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lle.vn/du-lich/budapest-nang-tho-cua-dong-danube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etnamnet.vn/ngam-chieu-thu-binh-yen-o-lang-que-dong-au-qua-lang-kinh-du-khach-nguoi-viet-2215491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68491" y="1077516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Tiết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38 - </a:t>
            </a: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21: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362200" y="609601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1999453" y="48992"/>
            <a:ext cx="7692278" cy="952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kern="10" dirty="0" err="1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Chöông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1 – CHAÂU AÂU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3" y="964447"/>
            <a:ext cx="11804071" cy="581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-127198" y="1560329"/>
            <a:ext cx="122986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800" i="0" u="none" dirty="0">
                <a:solidFill>
                  <a:srgbClr val="FF0000"/>
                </a:solidFill>
                <a:latin typeface="Tahoma" pitchFamily="34" charset="0"/>
              </a:rPr>
              <a:t>THIÊN NHIÊN CHÂU ÂU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2600" y="9525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1: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7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1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260748" y="1118518"/>
            <a:ext cx="28154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0194" y="1649653"/>
            <a:ext cx="11815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0194" y="2305794"/>
            <a:ext cx="11815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2/3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ĐB.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91884" y="608182"/>
            <a:ext cx="533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4640" y="4154789"/>
            <a:ext cx="9790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 -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5736" y="4770342"/>
            <a:ext cx="11815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-vi, U-Ran,..)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736" y="5405677"/>
            <a:ext cx="10930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(An-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Các-pát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-ca,…)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1" y="-17114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F25C5B-4362-CB67-F757-BD2025D4E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030" y="791459"/>
            <a:ext cx="914171" cy="9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2467" grpId="0"/>
      <p:bldP spid="33" grpId="0"/>
      <p:bldP spid="40" grpId="0"/>
      <p:bldP spid="38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057" y="222033"/>
            <a:ext cx="5994115" cy="6439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513" y="1491786"/>
            <a:ext cx="5860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-31793" y="1523208"/>
            <a:ext cx="57412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H3,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98-99: </a:t>
            </a: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971" y="2980881"/>
            <a:ext cx="5413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87276" y="786357"/>
            <a:ext cx="308008" cy="461665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3800" y="3792405"/>
            <a:ext cx="308008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18198" y="3330740"/>
            <a:ext cx="308008" cy="461665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72451" y="4626775"/>
            <a:ext cx="308008" cy="461665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4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709463" y="2506085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256671" y="263137"/>
            <a:ext cx="1752600" cy="342900"/>
          </a:xfrm>
          <a:prstGeom prst="wedgeRectCallout">
            <a:avLst>
              <a:gd name="adj1" fmla="val 52927"/>
              <a:gd name="adj2" fmla="val 16796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8399612" y="3013179"/>
            <a:ext cx="1752600" cy="342900"/>
          </a:xfrm>
          <a:prstGeom prst="wedgeRectCallout">
            <a:avLst>
              <a:gd name="adj1" fmla="val 27114"/>
              <a:gd name="adj2" fmla="val 12867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địa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7889454" y="3955115"/>
            <a:ext cx="2005317" cy="426228"/>
          </a:xfrm>
          <a:prstGeom prst="wedgeRectCallout">
            <a:avLst>
              <a:gd name="adj1" fmla="val -95504"/>
              <a:gd name="adj2" fmla="val 15710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728" y="3572065"/>
            <a:ext cx="563936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Trên sườn núi An-pơ 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ại sao thảm thực vật lại thay đổi như vậy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232828" y="1059460"/>
            <a:ext cx="23595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252728" y="623685"/>
            <a:ext cx="21150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5621" y="3312213"/>
            <a:ext cx="527328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02D4D1-FDBC-3704-0560-3F4CAD3D3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800" y="661330"/>
            <a:ext cx="914479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14BAB3-5AAF-FAF2-06DB-770899EA9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426" y="4626775"/>
            <a:ext cx="4122716" cy="24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305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4" grpId="1"/>
      <p:bldP spid="20" grpId="0"/>
      <p:bldP spid="27" grpId="0" animBg="1"/>
      <p:bldP spid="28" grpId="0" animBg="1"/>
      <p:bldP spid="29" grpId="0" animBg="1"/>
      <p:bldP spid="30" grpId="0" animBg="1"/>
      <p:bldP spid="6" grpId="0"/>
      <p:bldP spid="6" grpId="1"/>
      <p:bldP spid="33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ăm những vườn quốc gia “ăn khách” nhất nước Mỹ | VTV.VN">
            <a:extLst>
              <a:ext uri="{FF2B5EF4-FFF2-40B4-BE49-F238E27FC236}">
                <a16:creationId xmlns:a16="http://schemas.microsoft.com/office/drawing/2014/main" id="{089375A5-65AC-8BD0-1C19-32F086AF0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64" y="132193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7B4130-CA70-55D1-2204-37CEC3C25429}"/>
              </a:ext>
            </a:extLst>
          </p:cNvPr>
          <p:cNvSpPr txBox="1"/>
          <p:nvPr/>
        </p:nvSpPr>
        <p:spPr>
          <a:xfrm>
            <a:off x="1267626" y="4503633"/>
            <a:ext cx="4090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9E85C-1735-D83C-253C-DA4084B01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438" y="2092651"/>
            <a:ext cx="5829300" cy="388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7DEAC-A60D-68B6-E6EF-7CE803DFA636}"/>
              </a:ext>
            </a:extLst>
          </p:cNvPr>
          <p:cNvSpPr txBox="1"/>
          <p:nvPr/>
        </p:nvSpPr>
        <p:spPr>
          <a:xfrm>
            <a:off x="7101556" y="6083181"/>
            <a:ext cx="421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taiga ở Nga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750271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03503-F45F-351C-F7A6-2A1252E8F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" y="141540"/>
            <a:ext cx="6072759" cy="3943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087A59-2782-3385-B1F5-2B16B2328912}"/>
              </a:ext>
            </a:extLst>
          </p:cNvPr>
          <p:cNvSpPr txBox="1"/>
          <p:nvPr/>
        </p:nvSpPr>
        <p:spPr>
          <a:xfrm>
            <a:off x="1431646" y="4170348"/>
            <a:ext cx="3255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FDDE67-6091-CE99-836C-6657D7EB8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241" y="2021346"/>
            <a:ext cx="6072759" cy="3943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B69FA3-8CA2-0BB3-DF2D-BAAE7D85CD94}"/>
              </a:ext>
            </a:extLst>
          </p:cNvPr>
          <p:cNvSpPr txBox="1"/>
          <p:nvPr/>
        </p:nvSpPr>
        <p:spPr>
          <a:xfrm>
            <a:off x="6608748" y="6255254"/>
            <a:ext cx="5415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dirty="0">
                <a:solidFill>
                  <a:srgbClr val="1F1F1F"/>
                </a:solidFill>
                <a:latin typeface="+mj-lt"/>
              </a:rPr>
              <a:t>Greenland - Băng đảo lớn nhất hành tinh</a:t>
            </a:r>
          </a:p>
        </p:txBody>
      </p:sp>
    </p:spTree>
    <p:extLst>
      <p:ext uri="{BB962C8B-B14F-4D97-AF65-F5344CB8AC3E}">
        <p14:creationId xmlns:p14="http://schemas.microsoft.com/office/powerpoint/2010/main" val="2557357929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325315" y="1772339"/>
            <a:ext cx="40180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c. Sông ngòi</a:t>
            </a:r>
          </a:p>
        </p:txBody>
      </p:sp>
      <p:sp>
        <p:nvSpPr>
          <p:cNvPr id="2" name="Rectangle 1"/>
          <p:cNvSpPr/>
          <p:nvPr/>
        </p:nvSpPr>
        <p:spPr>
          <a:xfrm>
            <a:off x="256506" y="2248892"/>
            <a:ext cx="535765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1.1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100,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Âu:Vôn-ga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Rai-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8817" y="565166"/>
            <a:ext cx="6543183" cy="6219037"/>
            <a:chOff x="5648817" y="565166"/>
            <a:chExt cx="6543183" cy="62190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8817" y="565166"/>
              <a:ext cx="6543183" cy="58749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39274" y="6414871"/>
              <a:ext cx="3707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Hình</a:t>
              </a:r>
              <a:r>
                <a:rPr lang="en-US" dirty="0"/>
                <a:t> 1.1. </a:t>
              </a:r>
              <a:r>
                <a:rPr lang="en-US" dirty="0" err="1"/>
                <a:t>Bản</a:t>
              </a:r>
              <a:r>
                <a:rPr lang="en-US" dirty="0"/>
                <a:t> </a:t>
              </a:r>
              <a:r>
                <a:rPr lang="en-US" dirty="0" err="1"/>
                <a:t>đồ</a:t>
              </a:r>
              <a:r>
                <a:rPr lang="en-US" dirty="0"/>
                <a:t> </a:t>
              </a:r>
              <a:r>
                <a:rPr lang="en-US" dirty="0" err="1"/>
                <a:t>tự</a:t>
              </a:r>
              <a:r>
                <a:rPr lang="en-US" dirty="0"/>
                <a:t> </a:t>
              </a:r>
              <a:r>
                <a:rPr lang="en-US" dirty="0" err="1"/>
                <a:t>nhiên</a:t>
              </a:r>
              <a:r>
                <a:rPr lang="en-US" dirty="0"/>
                <a:t> </a:t>
              </a:r>
              <a:r>
                <a:rPr lang="en-US" dirty="0" err="1"/>
                <a:t>châu</a:t>
              </a:r>
              <a:r>
                <a:rPr lang="en-US" dirty="0"/>
                <a:t> </a:t>
              </a:r>
              <a:r>
                <a:rPr lang="en-US" dirty="0" err="1"/>
                <a:t>Âu</a:t>
              </a:r>
              <a:endParaRPr lang="en-US" dirty="0"/>
            </a:p>
          </p:txBody>
        </p:sp>
      </p:grpSp>
      <p:sp>
        <p:nvSpPr>
          <p:cNvPr id="14" name="Freeform 13"/>
          <p:cNvSpPr/>
          <p:nvPr/>
        </p:nvSpPr>
        <p:spPr>
          <a:xfrm>
            <a:off x="7638472" y="3415746"/>
            <a:ext cx="500695" cy="482000"/>
          </a:xfrm>
          <a:custGeom>
            <a:avLst/>
            <a:gdLst>
              <a:gd name="connsiteX0" fmla="*/ 0 w 500695"/>
              <a:gd name="connsiteY0" fmla="*/ 10946 h 482000"/>
              <a:gd name="connsiteX1" fmla="*/ 110837 w 500695"/>
              <a:gd name="connsiteY1" fmla="*/ 10946 h 482000"/>
              <a:gd name="connsiteX2" fmla="*/ 120073 w 500695"/>
              <a:gd name="connsiteY2" fmla="*/ 47891 h 482000"/>
              <a:gd name="connsiteX3" fmla="*/ 138546 w 500695"/>
              <a:gd name="connsiteY3" fmla="*/ 84837 h 482000"/>
              <a:gd name="connsiteX4" fmla="*/ 147782 w 500695"/>
              <a:gd name="connsiteY4" fmla="*/ 131018 h 482000"/>
              <a:gd name="connsiteX5" fmla="*/ 157019 w 500695"/>
              <a:gd name="connsiteY5" fmla="*/ 158727 h 482000"/>
              <a:gd name="connsiteX6" fmla="*/ 175491 w 500695"/>
              <a:gd name="connsiteY6" fmla="*/ 241855 h 482000"/>
              <a:gd name="connsiteX7" fmla="*/ 240146 w 500695"/>
              <a:gd name="connsiteY7" fmla="*/ 306509 h 482000"/>
              <a:gd name="connsiteX8" fmla="*/ 258619 w 500695"/>
              <a:gd name="connsiteY8" fmla="*/ 334218 h 482000"/>
              <a:gd name="connsiteX9" fmla="*/ 369455 w 500695"/>
              <a:gd name="connsiteY9" fmla="*/ 343455 h 482000"/>
              <a:gd name="connsiteX10" fmla="*/ 387928 w 500695"/>
              <a:gd name="connsiteY10" fmla="*/ 371164 h 482000"/>
              <a:gd name="connsiteX11" fmla="*/ 489528 w 500695"/>
              <a:gd name="connsiteY11" fmla="*/ 343455 h 482000"/>
              <a:gd name="connsiteX12" fmla="*/ 498764 w 500695"/>
              <a:gd name="connsiteY12" fmla="*/ 482000 h 4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0695" h="482000">
                <a:moveTo>
                  <a:pt x="0" y="10946"/>
                </a:moveTo>
                <a:cubicBezTo>
                  <a:pt x="33734" y="4199"/>
                  <a:pt x="77507" y="-9885"/>
                  <a:pt x="110837" y="10946"/>
                </a:cubicBezTo>
                <a:cubicBezTo>
                  <a:pt x="121601" y="17674"/>
                  <a:pt x="115616" y="36005"/>
                  <a:pt x="120073" y="47891"/>
                </a:cubicBezTo>
                <a:cubicBezTo>
                  <a:pt x="124908" y="60783"/>
                  <a:pt x="132388" y="72522"/>
                  <a:pt x="138546" y="84837"/>
                </a:cubicBezTo>
                <a:cubicBezTo>
                  <a:pt x="141625" y="100231"/>
                  <a:pt x="143974" y="115788"/>
                  <a:pt x="147782" y="131018"/>
                </a:cubicBezTo>
                <a:cubicBezTo>
                  <a:pt x="150143" y="140463"/>
                  <a:pt x="154907" y="149223"/>
                  <a:pt x="157019" y="158727"/>
                </a:cubicBezTo>
                <a:cubicBezTo>
                  <a:pt x="157157" y="159347"/>
                  <a:pt x="165895" y="229860"/>
                  <a:pt x="175491" y="241855"/>
                </a:cubicBezTo>
                <a:cubicBezTo>
                  <a:pt x="194531" y="265655"/>
                  <a:pt x="223239" y="281150"/>
                  <a:pt x="240146" y="306509"/>
                </a:cubicBezTo>
                <a:cubicBezTo>
                  <a:pt x="246304" y="315745"/>
                  <a:pt x="247945" y="331168"/>
                  <a:pt x="258619" y="334218"/>
                </a:cubicBezTo>
                <a:cubicBezTo>
                  <a:pt x="294266" y="344403"/>
                  <a:pt x="332510" y="340376"/>
                  <a:pt x="369455" y="343455"/>
                </a:cubicBezTo>
                <a:cubicBezTo>
                  <a:pt x="375613" y="352691"/>
                  <a:pt x="377043" y="368987"/>
                  <a:pt x="387928" y="371164"/>
                </a:cubicBezTo>
                <a:cubicBezTo>
                  <a:pt x="440993" y="381777"/>
                  <a:pt x="455405" y="366203"/>
                  <a:pt x="489528" y="343455"/>
                </a:cubicBezTo>
                <a:cubicBezTo>
                  <a:pt x="506978" y="413256"/>
                  <a:pt x="498764" y="367706"/>
                  <a:pt x="498764" y="482000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 rot="1693480">
            <a:off x="7454408" y="3414266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Rai-</a:t>
            </a: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nơ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869382" y="3916218"/>
            <a:ext cx="1874982" cy="692727"/>
          </a:xfrm>
          <a:custGeom>
            <a:avLst/>
            <a:gdLst>
              <a:gd name="connsiteX0" fmla="*/ 0 w 1874982"/>
              <a:gd name="connsiteY0" fmla="*/ 83127 h 692727"/>
              <a:gd name="connsiteX1" fmla="*/ 64654 w 1874982"/>
              <a:gd name="connsiteY1" fmla="*/ 73891 h 692727"/>
              <a:gd name="connsiteX2" fmla="*/ 101600 w 1874982"/>
              <a:gd name="connsiteY2" fmla="*/ 46182 h 692727"/>
              <a:gd name="connsiteX3" fmla="*/ 166254 w 1874982"/>
              <a:gd name="connsiteY3" fmla="*/ 9237 h 692727"/>
              <a:gd name="connsiteX4" fmla="*/ 323273 w 1874982"/>
              <a:gd name="connsiteY4" fmla="*/ 0 h 692727"/>
              <a:gd name="connsiteX5" fmla="*/ 434109 w 1874982"/>
              <a:gd name="connsiteY5" fmla="*/ 9237 h 692727"/>
              <a:gd name="connsiteX6" fmla="*/ 452582 w 1874982"/>
              <a:gd name="connsiteY6" fmla="*/ 36946 h 692727"/>
              <a:gd name="connsiteX7" fmla="*/ 480291 w 1874982"/>
              <a:gd name="connsiteY7" fmla="*/ 101600 h 692727"/>
              <a:gd name="connsiteX8" fmla="*/ 535709 w 1874982"/>
              <a:gd name="connsiteY8" fmla="*/ 120073 h 692727"/>
              <a:gd name="connsiteX9" fmla="*/ 628073 w 1874982"/>
              <a:gd name="connsiteY9" fmla="*/ 147782 h 692727"/>
              <a:gd name="connsiteX10" fmla="*/ 683491 w 1874982"/>
              <a:gd name="connsiteY10" fmla="*/ 138546 h 692727"/>
              <a:gd name="connsiteX11" fmla="*/ 831273 w 1874982"/>
              <a:gd name="connsiteY11" fmla="*/ 147782 h 692727"/>
              <a:gd name="connsiteX12" fmla="*/ 886691 w 1874982"/>
              <a:gd name="connsiteY12" fmla="*/ 193964 h 692727"/>
              <a:gd name="connsiteX13" fmla="*/ 914400 w 1874982"/>
              <a:gd name="connsiteY13" fmla="*/ 258618 h 692727"/>
              <a:gd name="connsiteX14" fmla="*/ 923636 w 1874982"/>
              <a:gd name="connsiteY14" fmla="*/ 517237 h 692727"/>
              <a:gd name="connsiteX15" fmla="*/ 1043709 w 1874982"/>
              <a:gd name="connsiteY15" fmla="*/ 526473 h 692727"/>
              <a:gd name="connsiteX16" fmla="*/ 1071418 w 1874982"/>
              <a:gd name="connsiteY16" fmla="*/ 554182 h 692727"/>
              <a:gd name="connsiteX17" fmla="*/ 1126836 w 1874982"/>
              <a:gd name="connsiteY17" fmla="*/ 572655 h 692727"/>
              <a:gd name="connsiteX18" fmla="*/ 1237673 w 1874982"/>
              <a:gd name="connsiteY18" fmla="*/ 609600 h 692727"/>
              <a:gd name="connsiteX19" fmla="*/ 1256145 w 1874982"/>
              <a:gd name="connsiteY19" fmla="*/ 637309 h 692727"/>
              <a:gd name="connsiteX20" fmla="*/ 1311563 w 1874982"/>
              <a:gd name="connsiteY20" fmla="*/ 683491 h 692727"/>
              <a:gd name="connsiteX21" fmla="*/ 1339273 w 1874982"/>
              <a:gd name="connsiteY21" fmla="*/ 692727 h 692727"/>
              <a:gd name="connsiteX22" fmla="*/ 1403927 w 1874982"/>
              <a:gd name="connsiteY22" fmla="*/ 674255 h 692727"/>
              <a:gd name="connsiteX23" fmla="*/ 1431636 w 1874982"/>
              <a:gd name="connsiteY23" fmla="*/ 665018 h 692727"/>
              <a:gd name="connsiteX24" fmla="*/ 1496291 w 1874982"/>
              <a:gd name="connsiteY24" fmla="*/ 683491 h 692727"/>
              <a:gd name="connsiteX25" fmla="*/ 1524000 w 1874982"/>
              <a:gd name="connsiteY25" fmla="*/ 674255 h 692727"/>
              <a:gd name="connsiteX26" fmla="*/ 1579418 w 1874982"/>
              <a:gd name="connsiteY26" fmla="*/ 665018 h 692727"/>
              <a:gd name="connsiteX27" fmla="*/ 1588654 w 1874982"/>
              <a:gd name="connsiteY27" fmla="*/ 637309 h 692727"/>
              <a:gd name="connsiteX28" fmla="*/ 1607127 w 1874982"/>
              <a:gd name="connsiteY28" fmla="*/ 609600 h 692727"/>
              <a:gd name="connsiteX29" fmla="*/ 1681018 w 1874982"/>
              <a:gd name="connsiteY29" fmla="*/ 591127 h 692727"/>
              <a:gd name="connsiteX30" fmla="*/ 1717963 w 1874982"/>
              <a:gd name="connsiteY30" fmla="*/ 443346 h 692727"/>
              <a:gd name="connsiteX31" fmla="*/ 1745673 w 1874982"/>
              <a:gd name="connsiteY31" fmla="*/ 424873 h 692727"/>
              <a:gd name="connsiteX32" fmla="*/ 1874982 w 1874982"/>
              <a:gd name="connsiteY32" fmla="*/ 434109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74982" h="692727">
                <a:moveTo>
                  <a:pt x="0" y="83127"/>
                </a:moveTo>
                <a:cubicBezTo>
                  <a:pt x="21551" y="80048"/>
                  <a:pt x="44195" y="81331"/>
                  <a:pt x="64654" y="73891"/>
                </a:cubicBezTo>
                <a:cubicBezTo>
                  <a:pt x="79121" y="68630"/>
                  <a:pt x="89073" y="55130"/>
                  <a:pt x="101600" y="46182"/>
                </a:cubicBezTo>
                <a:cubicBezTo>
                  <a:pt x="113883" y="37408"/>
                  <a:pt x="152722" y="11170"/>
                  <a:pt x="166254" y="9237"/>
                </a:cubicBezTo>
                <a:cubicBezTo>
                  <a:pt x="218157" y="1822"/>
                  <a:pt x="270933" y="3079"/>
                  <a:pt x="323273" y="0"/>
                </a:cubicBezTo>
                <a:cubicBezTo>
                  <a:pt x="360218" y="3079"/>
                  <a:pt x="398462" y="-948"/>
                  <a:pt x="434109" y="9237"/>
                </a:cubicBezTo>
                <a:cubicBezTo>
                  <a:pt x="444783" y="12287"/>
                  <a:pt x="447618" y="27017"/>
                  <a:pt x="452582" y="36946"/>
                </a:cubicBezTo>
                <a:cubicBezTo>
                  <a:pt x="460904" y="53591"/>
                  <a:pt x="464913" y="90067"/>
                  <a:pt x="480291" y="101600"/>
                </a:cubicBezTo>
                <a:cubicBezTo>
                  <a:pt x="495869" y="113283"/>
                  <a:pt x="518293" y="111365"/>
                  <a:pt x="535709" y="120073"/>
                </a:cubicBezTo>
                <a:cubicBezTo>
                  <a:pt x="589405" y="146922"/>
                  <a:pt x="559073" y="136283"/>
                  <a:pt x="628073" y="147782"/>
                </a:cubicBezTo>
                <a:cubicBezTo>
                  <a:pt x="716280" y="177183"/>
                  <a:pt x="590711" y="143429"/>
                  <a:pt x="683491" y="138546"/>
                </a:cubicBezTo>
                <a:lnTo>
                  <a:pt x="831273" y="147782"/>
                </a:lnTo>
                <a:cubicBezTo>
                  <a:pt x="853367" y="162511"/>
                  <a:pt x="870529" y="171337"/>
                  <a:pt x="886691" y="193964"/>
                </a:cubicBezTo>
                <a:cubicBezTo>
                  <a:pt x="900955" y="213934"/>
                  <a:pt x="906863" y="236008"/>
                  <a:pt x="914400" y="258618"/>
                </a:cubicBezTo>
                <a:cubicBezTo>
                  <a:pt x="917479" y="344824"/>
                  <a:pt x="886134" y="439554"/>
                  <a:pt x="923636" y="517237"/>
                </a:cubicBezTo>
                <a:cubicBezTo>
                  <a:pt x="941088" y="553387"/>
                  <a:pt x="1004765" y="516737"/>
                  <a:pt x="1043709" y="526473"/>
                </a:cubicBezTo>
                <a:cubicBezTo>
                  <a:pt x="1056381" y="529641"/>
                  <a:pt x="1060000" y="547838"/>
                  <a:pt x="1071418" y="554182"/>
                </a:cubicBezTo>
                <a:cubicBezTo>
                  <a:pt x="1088440" y="563638"/>
                  <a:pt x="1126836" y="572655"/>
                  <a:pt x="1126836" y="572655"/>
                </a:cubicBezTo>
                <a:cubicBezTo>
                  <a:pt x="1192128" y="637947"/>
                  <a:pt x="1103424" y="560783"/>
                  <a:pt x="1237673" y="609600"/>
                </a:cubicBezTo>
                <a:cubicBezTo>
                  <a:pt x="1248105" y="613394"/>
                  <a:pt x="1249039" y="628781"/>
                  <a:pt x="1256145" y="637309"/>
                </a:cubicBezTo>
                <a:cubicBezTo>
                  <a:pt x="1270734" y="654817"/>
                  <a:pt x="1290806" y="673113"/>
                  <a:pt x="1311563" y="683491"/>
                </a:cubicBezTo>
                <a:cubicBezTo>
                  <a:pt x="1320271" y="687845"/>
                  <a:pt x="1330036" y="689648"/>
                  <a:pt x="1339273" y="692727"/>
                </a:cubicBezTo>
                <a:lnTo>
                  <a:pt x="1403927" y="674255"/>
                </a:lnTo>
                <a:cubicBezTo>
                  <a:pt x="1413252" y="671457"/>
                  <a:pt x="1421900" y="665018"/>
                  <a:pt x="1431636" y="665018"/>
                </a:cubicBezTo>
                <a:cubicBezTo>
                  <a:pt x="1443231" y="665018"/>
                  <a:pt x="1483226" y="679136"/>
                  <a:pt x="1496291" y="683491"/>
                </a:cubicBezTo>
                <a:cubicBezTo>
                  <a:pt x="1505527" y="680412"/>
                  <a:pt x="1514496" y="676367"/>
                  <a:pt x="1524000" y="674255"/>
                </a:cubicBezTo>
                <a:cubicBezTo>
                  <a:pt x="1542282" y="670192"/>
                  <a:pt x="1563158" y="674310"/>
                  <a:pt x="1579418" y="665018"/>
                </a:cubicBezTo>
                <a:cubicBezTo>
                  <a:pt x="1587871" y="660188"/>
                  <a:pt x="1584300" y="646017"/>
                  <a:pt x="1588654" y="637309"/>
                </a:cubicBezTo>
                <a:cubicBezTo>
                  <a:pt x="1593618" y="627380"/>
                  <a:pt x="1597198" y="614564"/>
                  <a:pt x="1607127" y="609600"/>
                </a:cubicBezTo>
                <a:cubicBezTo>
                  <a:pt x="1629835" y="598246"/>
                  <a:pt x="1681018" y="591127"/>
                  <a:pt x="1681018" y="591127"/>
                </a:cubicBezTo>
                <a:cubicBezTo>
                  <a:pt x="1752410" y="543534"/>
                  <a:pt x="1677854" y="603782"/>
                  <a:pt x="1717963" y="443346"/>
                </a:cubicBezTo>
                <a:cubicBezTo>
                  <a:pt x="1720655" y="432576"/>
                  <a:pt x="1736436" y="431031"/>
                  <a:pt x="1745673" y="424873"/>
                </a:cubicBezTo>
                <a:cubicBezTo>
                  <a:pt x="1831662" y="437157"/>
                  <a:pt x="1788557" y="434109"/>
                  <a:pt x="1874982" y="434109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 rot="1693480">
            <a:off x="8660191" y="4177592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76873" y="2641600"/>
            <a:ext cx="1311563" cy="1202307"/>
          </a:xfrm>
          <a:custGeom>
            <a:avLst/>
            <a:gdLst>
              <a:gd name="connsiteX0" fmla="*/ 0 w 1311563"/>
              <a:gd name="connsiteY0" fmla="*/ 230909 h 1202307"/>
              <a:gd name="connsiteX1" fmla="*/ 64654 w 1311563"/>
              <a:gd name="connsiteY1" fmla="*/ 240145 h 1202307"/>
              <a:gd name="connsiteX2" fmla="*/ 101600 w 1311563"/>
              <a:gd name="connsiteY2" fmla="*/ 258618 h 1202307"/>
              <a:gd name="connsiteX3" fmla="*/ 203200 w 1311563"/>
              <a:gd name="connsiteY3" fmla="*/ 249382 h 1202307"/>
              <a:gd name="connsiteX4" fmla="*/ 230909 w 1311563"/>
              <a:gd name="connsiteY4" fmla="*/ 221673 h 1202307"/>
              <a:gd name="connsiteX5" fmla="*/ 249382 w 1311563"/>
              <a:gd name="connsiteY5" fmla="*/ 193964 h 1202307"/>
              <a:gd name="connsiteX6" fmla="*/ 323272 w 1311563"/>
              <a:gd name="connsiteY6" fmla="*/ 157018 h 1202307"/>
              <a:gd name="connsiteX7" fmla="*/ 350982 w 1311563"/>
              <a:gd name="connsiteY7" fmla="*/ 138545 h 1202307"/>
              <a:gd name="connsiteX8" fmla="*/ 461818 w 1311563"/>
              <a:gd name="connsiteY8" fmla="*/ 101600 h 1202307"/>
              <a:gd name="connsiteX9" fmla="*/ 508000 w 1311563"/>
              <a:gd name="connsiteY9" fmla="*/ 73891 h 1202307"/>
              <a:gd name="connsiteX10" fmla="*/ 535709 w 1311563"/>
              <a:gd name="connsiteY10" fmla="*/ 64655 h 1202307"/>
              <a:gd name="connsiteX11" fmla="*/ 628072 w 1311563"/>
              <a:gd name="connsiteY11" fmla="*/ 27709 h 1202307"/>
              <a:gd name="connsiteX12" fmla="*/ 683491 w 1311563"/>
              <a:gd name="connsiteY12" fmla="*/ 9236 h 1202307"/>
              <a:gd name="connsiteX13" fmla="*/ 711200 w 1311563"/>
              <a:gd name="connsiteY13" fmla="*/ 0 h 1202307"/>
              <a:gd name="connsiteX14" fmla="*/ 886691 w 1311563"/>
              <a:gd name="connsiteY14" fmla="*/ 55418 h 1202307"/>
              <a:gd name="connsiteX15" fmla="*/ 905163 w 1311563"/>
              <a:gd name="connsiteY15" fmla="*/ 83127 h 1202307"/>
              <a:gd name="connsiteX16" fmla="*/ 914400 w 1311563"/>
              <a:gd name="connsiteY16" fmla="*/ 212436 h 1202307"/>
              <a:gd name="connsiteX17" fmla="*/ 951345 w 1311563"/>
              <a:gd name="connsiteY17" fmla="*/ 230909 h 1202307"/>
              <a:gd name="connsiteX18" fmla="*/ 969818 w 1311563"/>
              <a:gd name="connsiteY18" fmla="*/ 267855 h 1202307"/>
              <a:gd name="connsiteX19" fmla="*/ 960582 w 1311563"/>
              <a:gd name="connsiteY19" fmla="*/ 452582 h 1202307"/>
              <a:gd name="connsiteX20" fmla="*/ 932872 w 1311563"/>
              <a:gd name="connsiteY20" fmla="*/ 489527 h 1202307"/>
              <a:gd name="connsiteX21" fmla="*/ 895927 w 1311563"/>
              <a:gd name="connsiteY21" fmla="*/ 563418 h 1202307"/>
              <a:gd name="connsiteX22" fmla="*/ 886691 w 1311563"/>
              <a:gd name="connsiteY22" fmla="*/ 591127 h 1202307"/>
              <a:gd name="connsiteX23" fmla="*/ 868218 w 1311563"/>
              <a:gd name="connsiteY23" fmla="*/ 618836 h 1202307"/>
              <a:gd name="connsiteX24" fmla="*/ 858982 w 1311563"/>
              <a:gd name="connsiteY24" fmla="*/ 858982 h 1202307"/>
              <a:gd name="connsiteX25" fmla="*/ 840509 w 1311563"/>
              <a:gd name="connsiteY25" fmla="*/ 923636 h 1202307"/>
              <a:gd name="connsiteX26" fmla="*/ 849745 w 1311563"/>
              <a:gd name="connsiteY26" fmla="*/ 988291 h 1202307"/>
              <a:gd name="connsiteX27" fmla="*/ 886691 w 1311563"/>
              <a:gd name="connsiteY27" fmla="*/ 997527 h 1202307"/>
              <a:gd name="connsiteX28" fmla="*/ 1071418 w 1311563"/>
              <a:gd name="connsiteY28" fmla="*/ 1025236 h 1202307"/>
              <a:gd name="connsiteX29" fmla="*/ 1136072 w 1311563"/>
              <a:gd name="connsiteY29" fmla="*/ 1071418 h 1202307"/>
              <a:gd name="connsiteX30" fmla="*/ 1246909 w 1311563"/>
              <a:gd name="connsiteY30" fmla="*/ 1136073 h 1202307"/>
              <a:gd name="connsiteX31" fmla="*/ 1256145 w 1311563"/>
              <a:gd name="connsiteY31" fmla="*/ 1163782 h 1202307"/>
              <a:gd name="connsiteX32" fmla="*/ 1265382 w 1311563"/>
              <a:gd name="connsiteY32" fmla="*/ 1200727 h 1202307"/>
              <a:gd name="connsiteX33" fmla="*/ 1293091 w 1311563"/>
              <a:gd name="connsiteY33" fmla="*/ 1191491 h 1202307"/>
              <a:gd name="connsiteX34" fmla="*/ 1311563 w 1311563"/>
              <a:gd name="connsiteY34" fmla="*/ 1154545 h 120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11563" h="1202307">
                <a:moveTo>
                  <a:pt x="0" y="230909"/>
                </a:moveTo>
                <a:cubicBezTo>
                  <a:pt x="21551" y="233988"/>
                  <a:pt x="43651" y="234417"/>
                  <a:pt x="64654" y="240145"/>
                </a:cubicBezTo>
                <a:cubicBezTo>
                  <a:pt x="77938" y="243768"/>
                  <a:pt x="87862" y="257702"/>
                  <a:pt x="101600" y="258618"/>
                </a:cubicBezTo>
                <a:cubicBezTo>
                  <a:pt x="135531" y="260880"/>
                  <a:pt x="169333" y="252461"/>
                  <a:pt x="203200" y="249382"/>
                </a:cubicBezTo>
                <a:cubicBezTo>
                  <a:pt x="212436" y="240146"/>
                  <a:pt x="222547" y="231708"/>
                  <a:pt x="230909" y="221673"/>
                </a:cubicBezTo>
                <a:cubicBezTo>
                  <a:pt x="238016" y="213145"/>
                  <a:pt x="240288" y="200330"/>
                  <a:pt x="249382" y="193964"/>
                </a:cubicBezTo>
                <a:cubicBezTo>
                  <a:pt x="271941" y="178172"/>
                  <a:pt x="300359" y="172293"/>
                  <a:pt x="323272" y="157018"/>
                </a:cubicBezTo>
                <a:lnTo>
                  <a:pt x="350982" y="138545"/>
                </a:lnTo>
                <a:cubicBezTo>
                  <a:pt x="391630" y="77571"/>
                  <a:pt x="344435" y="132902"/>
                  <a:pt x="461818" y="101600"/>
                </a:cubicBezTo>
                <a:cubicBezTo>
                  <a:pt x="479164" y="96974"/>
                  <a:pt x="491943" y="81919"/>
                  <a:pt x="508000" y="73891"/>
                </a:cubicBezTo>
                <a:cubicBezTo>
                  <a:pt x="516708" y="69537"/>
                  <a:pt x="526473" y="67734"/>
                  <a:pt x="535709" y="64655"/>
                </a:cubicBezTo>
                <a:cubicBezTo>
                  <a:pt x="597308" y="18454"/>
                  <a:pt x="545703" y="48301"/>
                  <a:pt x="628072" y="27709"/>
                </a:cubicBezTo>
                <a:cubicBezTo>
                  <a:pt x="646963" y="22986"/>
                  <a:pt x="665018" y="15394"/>
                  <a:pt x="683491" y="9236"/>
                </a:cubicBezTo>
                <a:lnTo>
                  <a:pt x="711200" y="0"/>
                </a:lnTo>
                <a:cubicBezTo>
                  <a:pt x="864558" y="19170"/>
                  <a:pt x="832203" y="-20866"/>
                  <a:pt x="886691" y="55418"/>
                </a:cubicBezTo>
                <a:cubicBezTo>
                  <a:pt x="893143" y="64451"/>
                  <a:pt x="899006" y="73891"/>
                  <a:pt x="905163" y="83127"/>
                </a:cubicBezTo>
                <a:cubicBezTo>
                  <a:pt x="908242" y="126230"/>
                  <a:pt x="901511" y="171190"/>
                  <a:pt x="914400" y="212436"/>
                </a:cubicBezTo>
                <a:cubicBezTo>
                  <a:pt x="918507" y="225578"/>
                  <a:pt x="941609" y="221173"/>
                  <a:pt x="951345" y="230909"/>
                </a:cubicBezTo>
                <a:cubicBezTo>
                  <a:pt x="961081" y="240645"/>
                  <a:pt x="963660" y="255540"/>
                  <a:pt x="969818" y="267855"/>
                </a:cubicBezTo>
                <a:cubicBezTo>
                  <a:pt x="966739" y="329431"/>
                  <a:pt x="970718" y="391768"/>
                  <a:pt x="960582" y="452582"/>
                </a:cubicBezTo>
                <a:cubicBezTo>
                  <a:pt x="958051" y="467767"/>
                  <a:pt x="940629" y="476230"/>
                  <a:pt x="932872" y="489527"/>
                </a:cubicBezTo>
                <a:cubicBezTo>
                  <a:pt x="918997" y="513313"/>
                  <a:pt x="908242" y="538788"/>
                  <a:pt x="895927" y="563418"/>
                </a:cubicBezTo>
                <a:cubicBezTo>
                  <a:pt x="891573" y="572126"/>
                  <a:pt x="891045" y="582419"/>
                  <a:pt x="886691" y="591127"/>
                </a:cubicBezTo>
                <a:cubicBezTo>
                  <a:pt x="881727" y="601056"/>
                  <a:pt x="874376" y="609600"/>
                  <a:pt x="868218" y="618836"/>
                </a:cubicBezTo>
                <a:cubicBezTo>
                  <a:pt x="865139" y="698885"/>
                  <a:pt x="864311" y="779052"/>
                  <a:pt x="858982" y="858982"/>
                </a:cubicBezTo>
                <a:cubicBezTo>
                  <a:pt x="858016" y="873474"/>
                  <a:pt x="845604" y="908349"/>
                  <a:pt x="840509" y="923636"/>
                </a:cubicBezTo>
                <a:cubicBezTo>
                  <a:pt x="843588" y="945188"/>
                  <a:pt x="838207" y="969830"/>
                  <a:pt x="849745" y="988291"/>
                </a:cubicBezTo>
                <a:cubicBezTo>
                  <a:pt x="856473" y="999056"/>
                  <a:pt x="874805" y="993070"/>
                  <a:pt x="886691" y="997527"/>
                </a:cubicBezTo>
                <a:cubicBezTo>
                  <a:pt x="1000222" y="1040101"/>
                  <a:pt x="793605" y="1007873"/>
                  <a:pt x="1071418" y="1025236"/>
                </a:cubicBezTo>
                <a:cubicBezTo>
                  <a:pt x="1120395" y="1074213"/>
                  <a:pt x="1075288" y="1034947"/>
                  <a:pt x="1136072" y="1071418"/>
                </a:cubicBezTo>
                <a:cubicBezTo>
                  <a:pt x="1257070" y="1144017"/>
                  <a:pt x="1126615" y="1075926"/>
                  <a:pt x="1246909" y="1136073"/>
                </a:cubicBezTo>
                <a:cubicBezTo>
                  <a:pt x="1249988" y="1145309"/>
                  <a:pt x="1253470" y="1154421"/>
                  <a:pt x="1256145" y="1163782"/>
                </a:cubicBezTo>
                <a:cubicBezTo>
                  <a:pt x="1259632" y="1175988"/>
                  <a:pt x="1255227" y="1193111"/>
                  <a:pt x="1265382" y="1200727"/>
                </a:cubicBezTo>
                <a:cubicBezTo>
                  <a:pt x="1273171" y="1206568"/>
                  <a:pt x="1283855" y="1194570"/>
                  <a:pt x="1293091" y="1191491"/>
                </a:cubicBezTo>
                <a:lnTo>
                  <a:pt x="1311563" y="1154545"/>
                </a:ln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 rot="1693480">
            <a:off x="9729080" y="3016994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Vôn</a:t>
            </a:r>
            <a:r>
              <a:rPr lang="en-US" altLang="en-US" sz="1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-</a:t>
            </a: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ga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0226" y="4485499"/>
            <a:ext cx="5167442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+ Cho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Rai-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5638" y="1463962"/>
            <a:ext cx="23499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29910" y="982499"/>
            <a:ext cx="20320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8" y="-118787"/>
            <a:ext cx="904775" cy="76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ED201A-8791-9A6B-832D-2AAC670F5487}"/>
              </a:ext>
            </a:extLst>
          </p:cNvPr>
          <p:cNvSpPr txBox="1"/>
          <p:nvPr/>
        </p:nvSpPr>
        <p:spPr>
          <a:xfrm>
            <a:off x="254529" y="2413803"/>
            <a:ext cx="52591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222222"/>
                </a:solidFill>
                <a:effectLst/>
                <a:latin typeface="+mj-lt"/>
              </a:rPr>
              <a:t>- Sông ngòi dày đặc, lượng nước dồi dào.</a:t>
            </a:r>
          </a:p>
          <a:p>
            <a:pPr algn="just"/>
            <a:r>
              <a:rPr lang="vi-VN" sz="4000" b="1" i="0" dirty="0">
                <a:solidFill>
                  <a:srgbClr val="222222"/>
                </a:solidFill>
                <a:effectLst/>
                <a:latin typeface="+mj-lt"/>
              </a:rPr>
              <a:t>- Các sông quan trọng: Đa-nuyp, Rai-nơ và Vôn-ga.</a:t>
            </a:r>
          </a:p>
        </p:txBody>
      </p:sp>
    </p:spTree>
    <p:extLst>
      <p:ext uri="{BB962C8B-B14F-4D97-AF65-F5344CB8AC3E}">
        <p14:creationId xmlns:p14="http://schemas.microsoft.com/office/powerpoint/2010/main" val="77443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4" grpId="0" animBg="1"/>
      <p:bldP spid="17" grpId="0"/>
      <p:bldP spid="19" grpId="0" animBg="1"/>
      <p:bldP spid="20" grpId="0"/>
      <p:bldP spid="23" grpId="0" animBg="1"/>
      <p:bldP spid="24" grpId="0"/>
      <p:bldP spid="2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ông Volga – dòng chảy tâm hồn Nga">
            <a:extLst>
              <a:ext uri="{FF2B5EF4-FFF2-40B4-BE49-F238E27FC236}">
                <a16:creationId xmlns:a16="http://schemas.microsoft.com/office/drawing/2014/main" id="{3D40CEB5-1E33-0122-A0B9-F2F8B91F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" y="357010"/>
            <a:ext cx="6130183" cy="428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7A3DA3-0337-B337-A845-26F646D9C5A2}"/>
              </a:ext>
            </a:extLst>
          </p:cNvPr>
          <p:cNvSpPr txBox="1"/>
          <p:nvPr/>
        </p:nvSpPr>
        <p:spPr>
          <a:xfrm>
            <a:off x="1425011" y="4724893"/>
            <a:ext cx="3745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0" i="0" u="none" strike="noStrike" dirty="0">
                <a:effectLst/>
                <a:latin typeface="Google Sans"/>
                <a:hlinkClick r:id="rId3"/>
              </a:rPr>
              <a:t>Sông Volga – dòng chảy tâm hồn Nga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3746EB-75D0-8A35-B535-16171A9E2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705" y="2307365"/>
            <a:ext cx="5902295" cy="3948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F16A4-BDD2-FAE7-2267-7F5981A69BBC}"/>
              </a:ext>
            </a:extLst>
          </p:cNvPr>
          <p:cNvSpPr txBox="1"/>
          <p:nvPr/>
        </p:nvSpPr>
        <p:spPr>
          <a:xfrm>
            <a:off x="7077808" y="6340048"/>
            <a:ext cx="6768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/>
            <a:r>
              <a:rPr lang="vi-VN" b="0" i="0" strike="noStrike" dirty="0">
                <a:solidFill>
                  <a:srgbClr val="FF0000"/>
                </a:solidFill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Budapest</a:t>
            </a:r>
            <a:r>
              <a:rPr lang="en-US" b="0" i="0" strike="noStrike" dirty="0">
                <a:solidFill>
                  <a:srgbClr val="FF0000"/>
                </a:solidFill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vi-VN" b="0" i="0" strike="noStrike" dirty="0">
                <a:solidFill>
                  <a:srgbClr val="FF0000"/>
                </a:solidFill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Nàng thơ của dòng </a:t>
            </a:r>
            <a:r>
              <a:rPr lang="vi-VN" sz="1800" b="1" i="0" dirty="0">
                <a:solidFill>
                  <a:srgbClr val="FF0000"/>
                </a:solidFill>
                <a:effectLst/>
                <a:latin typeface="+mj-lt"/>
              </a:rPr>
              <a:t>Đa-nuyp</a:t>
            </a:r>
            <a:endParaRPr lang="vi-VN" b="0" i="0" strike="noStrike" dirty="0">
              <a:solidFill>
                <a:srgbClr val="FF0000"/>
              </a:solidFill>
              <a:effectLst/>
              <a:latin typeface="+mj-lt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107219825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ác nước sông Rhine - Tuyệt tác của thiên nhiên Thụy Sĩ">
            <a:extLst>
              <a:ext uri="{FF2B5EF4-FFF2-40B4-BE49-F238E27FC236}">
                <a16:creationId xmlns:a16="http://schemas.microsoft.com/office/drawing/2014/main" id="{347D1AFD-103C-3034-0894-D253B6AB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4" y="0"/>
            <a:ext cx="6580261" cy="450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F620D0-1C4D-EEF4-1609-0DA19FBE5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99873"/>
            <a:ext cx="6096000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E69049-1F3F-FC76-ED32-33E79508CE17}"/>
              </a:ext>
            </a:extLst>
          </p:cNvPr>
          <p:cNvSpPr txBox="1"/>
          <p:nvPr/>
        </p:nvSpPr>
        <p:spPr>
          <a:xfrm>
            <a:off x="97565" y="4960160"/>
            <a:ext cx="4782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i="0" dirty="0">
                <a:solidFill>
                  <a:srgbClr val="04183B"/>
                </a:solidFill>
                <a:effectLst/>
                <a:latin typeface="Arial" panose="020B0604020202020204" pitchFamily="34" charset="0"/>
              </a:rPr>
              <a:t>Sông R</a:t>
            </a:r>
            <a:r>
              <a:rPr lang="en-US" b="1" i="0" dirty="0">
                <a:solidFill>
                  <a:srgbClr val="04183B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vi-VN" b="1" i="0" dirty="0">
                <a:solidFill>
                  <a:srgbClr val="04183B"/>
                </a:solidFill>
                <a:effectLst/>
                <a:latin typeface="Arial" panose="020B0604020202020204" pitchFamily="34" charset="0"/>
              </a:rPr>
              <a:t>in</a:t>
            </a:r>
            <a:r>
              <a:rPr lang="en-US" b="1" dirty="0">
                <a:solidFill>
                  <a:srgbClr val="04183B"/>
                </a:solidFill>
                <a:latin typeface="Arial" panose="020B0604020202020204" pitchFamily="34" charset="0"/>
              </a:rPr>
              <a:t>ơ</a:t>
            </a:r>
            <a:r>
              <a:rPr lang="vi-VN" b="1" i="0" dirty="0">
                <a:solidFill>
                  <a:srgbClr val="04183B"/>
                </a:solidFill>
                <a:effectLst/>
                <a:latin typeface="Arial" panose="020B0604020202020204" pitchFamily="34" charset="0"/>
              </a:rPr>
              <a:t> - nơi khởi nguồn của nền văn minh châu Âu</a:t>
            </a:r>
          </a:p>
        </p:txBody>
      </p:sp>
    </p:spTree>
    <p:extLst>
      <p:ext uri="{BB962C8B-B14F-4D97-AF65-F5344CB8AC3E}">
        <p14:creationId xmlns:p14="http://schemas.microsoft.com/office/powerpoint/2010/main" val="908821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Sông ngòi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54" y="2804048"/>
            <a:ext cx="6664569" cy="263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1.1, 1.2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aseline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152932" y="2342736"/>
            <a:ext cx="4349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Các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ới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thiên nhiên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823" y="565166"/>
            <a:ext cx="5515177" cy="61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7110" y="576782"/>
            <a:ext cx="5558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30438" y="1088386"/>
            <a:ext cx="50821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Các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ới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thiên nhiên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AA046-AD46-2CEF-1D43-CD998647FA4F}"/>
              </a:ext>
            </a:extLst>
          </p:cNvPr>
          <p:cNvSpPr txBox="1"/>
          <p:nvPr/>
        </p:nvSpPr>
        <p:spPr>
          <a:xfrm>
            <a:off x="227192" y="1611606"/>
            <a:ext cx="1173761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atin typeface="+mj-lt"/>
              </a:rPr>
              <a:t>- Thảm thực vật thay đổi từ tây sang đông và từ bắc xuống nam</a:t>
            </a:r>
            <a:r>
              <a:rPr lang="en-US" sz="4000" b="1" dirty="0">
                <a:latin typeface="+mj-lt"/>
              </a:rPr>
              <a:t>.</a:t>
            </a:r>
          </a:p>
          <a:p>
            <a:r>
              <a:rPr lang="en-US" sz="4000" b="1" dirty="0">
                <a:latin typeface="+mj-lt"/>
              </a:rPr>
              <a:t> </a:t>
            </a:r>
            <a:r>
              <a:rPr lang="vi-VN" sz="4000" b="1" dirty="0">
                <a:latin typeface="+mj-lt"/>
              </a:rPr>
              <a:t>+ Ven biển Tây Âu có rừng lá rộng, vào sâu nội địa có rừng lá kim</a:t>
            </a:r>
            <a:r>
              <a:rPr lang="en-US" sz="4000" b="1" dirty="0">
                <a:latin typeface="+mj-lt"/>
              </a:rPr>
              <a:t>.</a:t>
            </a:r>
            <a:endParaRPr lang="vi-VN" sz="4000" b="1" dirty="0">
              <a:latin typeface="+mj-lt"/>
            </a:endParaRPr>
          </a:p>
          <a:p>
            <a:r>
              <a:rPr lang="vi-VN" sz="4000" b="1" dirty="0">
                <a:latin typeface="+mj-lt"/>
              </a:rPr>
              <a:t> + Phía đông nam có thảo nguyên và ven biển Địa trung hải có rừng lá cứng</a:t>
            </a:r>
            <a:r>
              <a:rPr lang="en-US" sz="4000" b="1" dirty="0">
                <a:latin typeface="+mj-lt"/>
              </a:rPr>
              <a:t>.</a:t>
            </a:r>
            <a:endParaRPr lang="vi-VN" sz="4000" b="1" dirty="0">
              <a:latin typeface="+mj-lt"/>
            </a:endParaRPr>
          </a:p>
          <a:p>
            <a:r>
              <a:rPr lang="vi-VN" sz="4000" b="1" dirty="0">
                <a:latin typeface="+mj-lt"/>
              </a:rPr>
              <a:t>- Động vật phong phú và đa dạng: gấu nâu, chim gõ kiến, gà rừng, nai sừng tấm, đại bàng…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1031C-CE12-F6F4-5387-147A7A91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562" y="613238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0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7" y="134754"/>
            <a:ext cx="5130473" cy="3242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24" y="134754"/>
            <a:ext cx="5411630" cy="3242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8" y="3301465"/>
            <a:ext cx="5130472" cy="3416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24" y="3377023"/>
            <a:ext cx="5411630" cy="33414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1327" y="2871332"/>
            <a:ext cx="1311075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Đài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nguyên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9324" y="3007691"/>
            <a:ext cx="2301012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nguyên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ôn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đới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328" y="6349100"/>
            <a:ext cx="1396724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Rừng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lá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kim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9324" y="6349100"/>
            <a:ext cx="395807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Rừng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bụi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gai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lá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cứng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địa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trung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hải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65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055"/>
          <p:cNvSpPr txBox="1">
            <a:spLocks noChangeArrowheads="1"/>
          </p:cNvSpPr>
          <p:nvPr/>
        </p:nvSpPr>
        <p:spPr bwMode="auto">
          <a:xfrm>
            <a:off x="0" y="-181733"/>
            <a:ext cx="12192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54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KHỞI ĐỘNG</a:t>
            </a:r>
            <a:endParaRPr lang="vi-VN" altLang="zh-CN" sz="54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698912"/>
            <a:ext cx="3892525" cy="2522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368" y="705097"/>
            <a:ext cx="4161534" cy="2522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978" y="3123083"/>
            <a:ext cx="224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phố</a:t>
            </a:r>
            <a:r>
              <a:rPr lang="en-US" b="1" dirty="0"/>
              <a:t> ROMA (Ý)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7206" y="3154816"/>
            <a:ext cx="287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phố</a:t>
            </a:r>
            <a:r>
              <a:rPr lang="en-US" b="1" dirty="0"/>
              <a:t> </a:t>
            </a:r>
            <a:r>
              <a:rPr lang="en-US" b="1" dirty="0" err="1"/>
              <a:t>Luân</a:t>
            </a:r>
            <a:r>
              <a:rPr lang="en-US" b="1" dirty="0"/>
              <a:t> </a:t>
            </a:r>
            <a:r>
              <a:rPr lang="en-US" b="1" dirty="0" err="1"/>
              <a:t>Đôn</a:t>
            </a:r>
            <a:r>
              <a:rPr lang="en-US" b="1" dirty="0"/>
              <a:t> (</a:t>
            </a:r>
            <a:r>
              <a:rPr lang="en-US" b="1" dirty="0" err="1"/>
              <a:t>Anh</a:t>
            </a:r>
            <a:r>
              <a:rPr lang="en-US" b="1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14" y="582555"/>
            <a:ext cx="3973080" cy="2640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92379" y="3191408"/>
            <a:ext cx="274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phố</a:t>
            </a:r>
            <a:r>
              <a:rPr lang="en-US" b="1" dirty="0"/>
              <a:t> Paris (</a:t>
            </a:r>
            <a:r>
              <a:rPr lang="en-US" b="1" dirty="0" err="1"/>
              <a:t>Pháp</a:t>
            </a:r>
            <a:r>
              <a:rPr lang="en-US" b="1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3091"/>
            <a:ext cx="4095173" cy="26812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633" y="6466223"/>
            <a:ext cx="302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phố</a:t>
            </a:r>
            <a:r>
              <a:rPr lang="en-US" b="1" dirty="0"/>
              <a:t> FLORENCE (Ý)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744" y="3899418"/>
            <a:ext cx="3899189" cy="25974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8815" y="6483114"/>
            <a:ext cx="282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phố</a:t>
            </a:r>
            <a:r>
              <a:rPr lang="en-US" b="1" dirty="0"/>
              <a:t> VENICE (Ý)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02" y="3930072"/>
            <a:ext cx="4046105" cy="2536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33165" y="6466223"/>
            <a:ext cx="265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phố</a:t>
            </a:r>
            <a:r>
              <a:rPr lang="en-US" b="1" dirty="0"/>
              <a:t> AMSTERDAM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3477007"/>
            <a:ext cx="1207149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sát hình và cho biết đây là những địa danh nào ở châu Âu?</a:t>
            </a:r>
          </a:p>
          <a:p>
            <a:pPr algn="ctr" eaLnBrk="0" hangingPunct="0"/>
            <a:endParaRPr lang="nl-NL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418324" y="3877155"/>
            <a:ext cx="8575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hãy kể một số thông tin mà em biết về châu Âu?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-86677"/>
            <a:ext cx="951345" cy="80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89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/>
      <p:bldP spid="7" grpId="0"/>
      <p:bldP spid="9" grpId="0"/>
      <p:bldP spid="11" grpId="0"/>
      <p:bldP spid="13" grpId="0"/>
      <p:bldP spid="15" grpId="0"/>
      <p:bldP spid="16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3048000" y="2667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LUYỆN TẬP</a:t>
            </a: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619250" y="853589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29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486" y="1369715"/>
            <a:ext cx="7162800" cy="4200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6654" y="5704994"/>
            <a:ext cx="9197741" cy="1015663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000" b="1" dirty="0" err="1">
                <a:solidFill>
                  <a:srgbClr val="FFFF00"/>
                </a:solidFill>
              </a:rPr>
              <a:t>Dựa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vào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hình</a:t>
            </a:r>
            <a:r>
              <a:rPr lang="en-US" sz="2000" b="1" dirty="0">
                <a:solidFill>
                  <a:srgbClr val="FFFF00"/>
                </a:solidFill>
              </a:rPr>
              <a:t> 1.2, </a:t>
            </a:r>
            <a:r>
              <a:rPr lang="en-US" sz="2000" b="1" dirty="0" err="1">
                <a:solidFill>
                  <a:srgbClr val="FFFF00"/>
                </a:solidFill>
              </a:rPr>
              <a:t>em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hãy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biết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hai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trạm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khí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tượng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trên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đây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thuộc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kiểu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khí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hậu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nào</a:t>
            </a:r>
            <a:r>
              <a:rPr lang="en-US" sz="2000" b="1" dirty="0">
                <a:solidFill>
                  <a:srgbClr val="FFFF00"/>
                </a:solidFill>
              </a:rPr>
              <a:t>?</a:t>
            </a:r>
          </a:p>
          <a:p>
            <a:pPr marL="342900" indent="-342900">
              <a:buAutoNum type="alphaLcPeriod"/>
            </a:pPr>
            <a:r>
              <a:rPr lang="en-US" sz="2000" b="1" dirty="0" err="1">
                <a:solidFill>
                  <a:srgbClr val="FFFF00"/>
                </a:solidFill>
              </a:rPr>
              <a:t>Nhận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xét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đặc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điểm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nhiệt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độ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và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lượng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mưa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tại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hai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trạm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khí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tượng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trên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321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481858"/>
              </p:ext>
            </p:extLst>
          </p:nvPr>
        </p:nvGraphicFramePr>
        <p:xfrm>
          <a:off x="1246909" y="1880017"/>
          <a:ext cx="10510981" cy="3707984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706255">
                  <a:extLst>
                    <a:ext uri="{9D8B030D-6E8A-4147-A177-3AD203B41FA5}">
                      <a16:colId xmlns:a16="http://schemas.microsoft.com/office/drawing/2014/main" val="101097487"/>
                    </a:ext>
                  </a:extLst>
                </a:gridCol>
                <a:gridCol w="4193860">
                  <a:extLst>
                    <a:ext uri="{9D8B030D-6E8A-4147-A177-3AD203B41FA5}">
                      <a16:colId xmlns:a16="http://schemas.microsoft.com/office/drawing/2014/main" val="1387373050"/>
                    </a:ext>
                  </a:extLst>
                </a:gridCol>
                <a:gridCol w="3610866">
                  <a:extLst>
                    <a:ext uri="{9D8B030D-6E8A-4147-A177-3AD203B41FA5}">
                      <a16:colId xmlns:a16="http://schemas.microsoft.com/office/drawing/2014/main" val="2652766709"/>
                    </a:ext>
                  </a:extLst>
                </a:gridCol>
              </a:tblGrid>
              <a:tr h="8240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solidFill>
                            <a:srgbClr val="FF66FF"/>
                          </a:solidFill>
                          <a:effectLst/>
                        </a:rPr>
                        <a:t>            </a:t>
                      </a:r>
                      <a:r>
                        <a:rPr lang="en-US" sz="2000" dirty="0" err="1">
                          <a:solidFill>
                            <a:srgbClr val="FF66FF"/>
                          </a:solidFill>
                          <a:effectLst/>
                        </a:rPr>
                        <a:t>Biểu</a:t>
                      </a:r>
                      <a:r>
                        <a:rPr lang="en-US" sz="2000" baseline="0" dirty="0">
                          <a:solidFill>
                            <a:srgbClr val="FF66FF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66FF"/>
                          </a:solidFill>
                          <a:effectLst/>
                        </a:rPr>
                        <a:t>đồ</a:t>
                      </a:r>
                      <a:r>
                        <a:rPr lang="en-US" sz="2000" dirty="0">
                          <a:solidFill>
                            <a:srgbClr val="FF66FF"/>
                          </a:solidFill>
                          <a:effectLst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66FF"/>
                          </a:solidFill>
                          <a:effectLst/>
                        </a:rPr>
                        <a:t>Trạm</a:t>
                      </a:r>
                      <a:r>
                        <a:rPr lang="en-US" sz="2000" dirty="0">
                          <a:solidFill>
                            <a:srgbClr val="FF66FF"/>
                          </a:solidFill>
                          <a:effectLst/>
                        </a:rPr>
                        <a:t>)</a:t>
                      </a:r>
                      <a:endParaRPr lang="en-US" sz="2400" dirty="0">
                        <a:solidFill>
                          <a:srgbClr val="FF66FF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 err="1">
                          <a:solidFill>
                            <a:srgbClr val="FF66FF"/>
                          </a:solidFill>
                          <a:effectLst/>
                        </a:rPr>
                        <a:t>Đặc</a:t>
                      </a:r>
                      <a:r>
                        <a:rPr lang="en-US" sz="2000" dirty="0">
                          <a:solidFill>
                            <a:srgbClr val="FF66FF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66FF"/>
                          </a:solidFill>
                          <a:effectLst/>
                        </a:rPr>
                        <a:t>điểm</a:t>
                      </a:r>
                      <a:endParaRPr lang="en-US" sz="2400" dirty="0">
                        <a:solidFill>
                          <a:srgbClr val="FF66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vi-VN" sz="2400" dirty="0">
                          <a:solidFill>
                            <a:srgbClr val="FF66FF"/>
                          </a:solidFill>
                          <a:effectLst/>
                        </a:rPr>
                        <a:t>Bret (Pháp)</a:t>
                      </a:r>
                      <a:endParaRPr lang="en-US" sz="2400" dirty="0">
                        <a:solidFill>
                          <a:srgbClr val="FF66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vi-VN" sz="2400" dirty="0">
                          <a:solidFill>
                            <a:srgbClr val="FF66FF"/>
                          </a:solidFill>
                          <a:effectLst/>
                        </a:rPr>
                        <a:t>Ca-dan (Liên bang Nga)</a:t>
                      </a:r>
                      <a:endParaRPr lang="en-US" sz="2400" dirty="0">
                        <a:solidFill>
                          <a:srgbClr val="FF66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005143"/>
                  </a:ext>
                </a:extLst>
              </a:tr>
              <a:tr h="18684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Khí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hậu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: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Nhiệt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độ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(</a:t>
                      </a:r>
                      <a:r>
                        <a:rPr lang="en-US" sz="2000" baseline="30000" dirty="0" err="1">
                          <a:solidFill>
                            <a:srgbClr val="FFFF00"/>
                          </a:solidFill>
                          <a:effectLst/>
                        </a:rPr>
                        <a:t>o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C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)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Lượng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mưa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(mm)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Biên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độ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nhiệt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</a:rPr>
                        <a:t>Cao </a:t>
                      </a:r>
                      <a:r>
                        <a:rPr lang="en-US" sz="2000" dirty="0" err="1">
                          <a:effectLst/>
                        </a:rPr>
                        <a:t>nhất</a:t>
                      </a:r>
                      <a:r>
                        <a:rPr lang="en-US" sz="2000" dirty="0">
                          <a:effectLst/>
                        </a:rPr>
                        <a:t> (18</a:t>
                      </a:r>
                      <a:r>
                        <a:rPr lang="en-US" sz="2000" baseline="30000" dirty="0">
                          <a:effectLst/>
                        </a:rPr>
                        <a:t>o</a:t>
                      </a:r>
                      <a:r>
                        <a:rPr lang="en-US" sz="2000" dirty="0">
                          <a:effectLst/>
                        </a:rPr>
                        <a:t>C),</a:t>
                      </a:r>
                      <a:r>
                        <a:rPr lang="en-US" sz="2000" dirty="0" err="1">
                          <a:effectLst/>
                        </a:rPr>
                        <a:t>Thấp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nhất</a:t>
                      </a:r>
                      <a:r>
                        <a:rPr lang="en-US" sz="2000" dirty="0">
                          <a:effectLst/>
                        </a:rPr>
                        <a:t> (8</a:t>
                      </a:r>
                      <a:r>
                        <a:rPr lang="en-US" sz="2000" baseline="30000" dirty="0">
                          <a:effectLst/>
                        </a:rPr>
                        <a:t>o</a:t>
                      </a:r>
                      <a:r>
                        <a:rPr lang="en-US" sz="2000" dirty="0">
                          <a:effectLst/>
                        </a:rPr>
                        <a:t>C)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vi-VN" sz="2000" dirty="0">
                          <a:effectLst/>
                        </a:rPr>
                        <a:t>tương đối lớn (820 mm)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</a:rPr>
                        <a:t>10</a:t>
                      </a:r>
                      <a:r>
                        <a:rPr lang="en-US" sz="2000" baseline="30000" dirty="0">
                          <a:effectLst/>
                        </a:rPr>
                        <a:t>o</a:t>
                      </a:r>
                      <a:r>
                        <a:rPr lang="en-US" sz="2000" dirty="0">
                          <a:effectLst/>
                        </a:rPr>
                        <a:t>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(-8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Mưa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ít</a:t>
                      </a:r>
                      <a:r>
                        <a:rPr lang="en-US" sz="2000" dirty="0">
                          <a:effectLst/>
                        </a:rPr>
                        <a:t> (</a:t>
                      </a:r>
                      <a:r>
                        <a:rPr lang="vi-VN" sz="2000" dirty="0">
                          <a:effectLst/>
                        </a:rPr>
                        <a:t>443 mm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</a:rPr>
                        <a:t>28</a:t>
                      </a:r>
                      <a:r>
                        <a:rPr lang="en-US" sz="2000" baseline="30000" dirty="0">
                          <a:effectLst/>
                        </a:rPr>
                        <a:t>o</a:t>
                      </a:r>
                      <a:r>
                        <a:rPr lang="en-US" sz="2000" dirty="0">
                          <a:effectLst/>
                        </a:rPr>
                        <a:t>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3563743"/>
                  </a:ext>
                </a:extLst>
              </a:tr>
              <a:tr h="10154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 err="1">
                          <a:solidFill>
                            <a:srgbClr val="00FF00"/>
                          </a:solidFill>
                          <a:effectLst/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FF00"/>
                          </a:solidFill>
                          <a:effectLst/>
                        </a:rPr>
                        <a:t>kiểu</a:t>
                      </a:r>
                      <a:r>
                        <a:rPr lang="en-US" sz="2000" dirty="0">
                          <a:solidFill>
                            <a:srgbClr val="00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FF00"/>
                          </a:solidFill>
                          <a:effectLst/>
                        </a:rPr>
                        <a:t>khí</a:t>
                      </a:r>
                      <a:r>
                        <a:rPr lang="en-US" sz="2000" dirty="0">
                          <a:solidFill>
                            <a:srgbClr val="00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FF00"/>
                          </a:solidFill>
                          <a:effectLst/>
                        </a:rPr>
                        <a:t>hậu</a:t>
                      </a:r>
                      <a:endParaRPr lang="en-US" sz="2400" dirty="0">
                        <a:solidFill>
                          <a:srgbClr val="00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200" dirty="0" err="1">
                          <a:effectLst/>
                        </a:rPr>
                        <a:t>Ôn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đới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hải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dương</a:t>
                      </a:r>
                      <a:r>
                        <a:rPr lang="en-US" sz="2200" dirty="0">
                          <a:effectLst/>
                        </a:rPr>
                        <a:t> (</a:t>
                      </a:r>
                      <a:r>
                        <a:rPr lang="en-US" sz="2200" dirty="0" err="1">
                          <a:effectLst/>
                        </a:rPr>
                        <a:t>mùa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hè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mát</a:t>
                      </a:r>
                      <a:r>
                        <a:rPr lang="en-US" sz="2200" dirty="0">
                          <a:effectLst/>
                        </a:rPr>
                        <a:t>, </a:t>
                      </a:r>
                      <a:r>
                        <a:rPr lang="en-US" sz="2200" dirty="0" err="1">
                          <a:effectLst/>
                        </a:rPr>
                        <a:t>mùa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đông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không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lạnh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lắm</a:t>
                      </a:r>
                      <a:r>
                        <a:rPr lang="en-US" sz="2200" dirty="0">
                          <a:effectLst/>
                        </a:rPr>
                        <a:t>).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200" dirty="0" err="1">
                          <a:effectLst/>
                        </a:rPr>
                        <a:t>Ôn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đới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lục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địa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7137137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1246909" y="1880017"/>
            <a:ext cx="2687782" cy="7892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54796" y="898306"/>
            <a:ext cx="7094250" cy="631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70510">
              <a:lnSpc>
                <a:spcPct val="120000"/>
              </a:lnSpc>
            </a:pP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Nhận xét đặc điểm nhiệt độ, lượng mưa: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80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3086100" y="152001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VẬN DỤNG – MỞ RỘNG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1390650" y="883066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057400" y="6396335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0650" y="1981083"/>
            <a:ext cx="10017903" cy="304698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FF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tầm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tóm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sưu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tầm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baseline="0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i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i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Chia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29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85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 lịch Châu Âu - Vẻ đẹp mùa thu Châu Â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296" y="551006"/>
            <a:ext cx="8938235" cy="5027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8535" y="6338515"/>
            <a:ext cx="4615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http://youtube.com/watch?v=r82-MKFNDrQ</a:t>
            </a:r>
          </a:p>
        </p:txBody>
      </p:sp>
    </p:spTree>
    <p:extLst>
      <p:ext uri="{BB962C8B-B14F-4D97-AF65-F5344CB8AC3E}">
        <p14:creationId xmlns:p14="http://schemas.microsoft.com/office/powerpoint/2010/main" val="336225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38915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68" y="4069532"/>
            <a:ext cx="9202832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38917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52" y="250469"/>
            <a:ext cx="5730032" cy="620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图片 38918" descr="1-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30" y="2282937"/>
            <a:ext cx="2119671" cy="41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38916" descr="1-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38" y="1516598"/>
            <a:ext cx="2554852" cy="54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4413387" y="1143271"/>
            <a:ext cx="3733800" cy="39482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730" tIns="27865" rIns="55730" bIns="2786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3800" y="1560271"/>
            <a:ext cx="4726806" cy="445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0" tIns="27865" rIns="55730" bIns="27865">
            <a:spAutoFit/>
          </a:bodyPr>
          <a:lstStyle>
            <a:lvl1pPr marL="457200" indent="-4572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Nghiên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2.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xã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hội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châu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 algn="just">
              <a:defRPr/>
            </a:pP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defRPr/>
            </a:pP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 Chia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defRPr/>
            </a:pP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6" y="111261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6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649649" y="1887546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>
                <a:solidFill>
                  <a:srgbClr val="8064A2">
                    <a:lumMod val="75000"/>
                  </a:srgbClr>
                </a:solidFill>
                <a:latin typeface="Times New Roman" pitchFamily="18" charset="0"/>
              </a:rPr>
              <a:t>Bài</a:t>
            </a:r>
            <a:r>
              <a:rPr lang="en-US" u="none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</a:rPr>
              <a:t> 1:</a:t>
            </a:r>
          </a:p>
        </p:txBody>
      </p:sp>
      <p:pic>
        <p:nvPicPr>
          <p:cNvPr id="10247" name="Picture 18" descr="snews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49" y="6165850"/>
            <a:ext cx="8001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116531" y="3733722"/>
            <a:ext cx="10385657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Nội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DUNG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endParaRPr lang="en-US" sz="3200" cap="all" dirty="0">
              <a:ln w="0"/>
              <a:solidFill>
                <a:srgbClr val="0066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nl-NL" sz="32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1. Vị trí địa lí, hình dạng và kích thước lãnh thổ châu Âu.</a:t>
            </a:r>
            <a:endParaRPr lang="en-US" sz="3200" cap="all" dirty="0">
              <a:ln w="0"/>
              <a:solidFill>
                <a:srgbClr val="9933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-106611" y="2491186"/>
            <a:ext cx="122986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6000" i="0" u="none" dirty="0">
                <a:solidFill>
                  <a:srgbClr val="333399"/>
                </a:solidFill>
                <a:latin typeface="Tahoma" pitchFamily="34" charset="0"/>
              </a:rPr>
              <a:t>THIÊN NHIÊN CHÂU ÂU</a:t>
            </a:r>
          </a:p>
        </p:txBody>
      </p:sp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2748030" y="955635"/>
            <a:ext cx="7692278" cy="952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kern="10" dirty="0" err="1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Chöông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1 – CHAÂU AÂU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42711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2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614" y="187764"/>
            <a:ext cx="6222529" cy="6544384"/>
          </a:xfrm>
          <a:prstGeom prst="rect">
            <a:avLst/>
          </a:prstGeom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79089" y="1532699"/>
            <a:ext cx="47450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 Đọc thông tin trong mục 1 và quan sát Hình 1, hãy: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2126" y="2321183"/>
            <a:ext cx="5415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Trình bày đặc điểm vị trí địa lí, hình dạng và kích thước châu Âu.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311" y="33039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Kể tên các biển và đại dương quanh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115" y="4373574"/>
            <a:ext cx="422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Vị trí địa lí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114" y="4864433"/>
            <a:ext cx="447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Giới hạn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627" y="722532"/>
            <a:ext cx="5338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dang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8207688" y="888179"/>
            <a:ext cx="1160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71ºB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9061499" y="5554824"/>
            <a:ext cx="10615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36ºB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 rot="21146826">
            <a:off x="9442504" y="463268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đen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 rot="821923">
            <a:off x="6759250" y="5503151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 rot="21114856">
            <a:off x="6938237" y="3226540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Bắc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 rot="18805078">
            <a:off x="8020103" y="2962768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tích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 rot="20229981">
            <a:off x="8885734" y="1334045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trắng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7817356" y="632372"/>
            <a:ext cx="1940668" cy="287777"/>
          </a:xfrm>
          <a:prstGeom prst="wedgeRectCallout">
            <a:avLst>
              <a:gd name="adj1" fmla="val 48487"/>
              <a:gd name="adj2" fmla="val 1288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400" b="1" dirty="0"/>
          </a:p>
          <a:p>
            <a:pPr algn="ctr" eaLnBrk="1" hangingPunct="1">
              <a:defRPr/>
            </a:pP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 rot="18118226">
            <a:off x="5709463" y="2506085"/>
            <a:ext cx="1752600" cy="342900"/>
          </a:xfrm>
          <a:prstGeom prst="wedgeRectCallout">
            <a:avLst>
              <a:gd name="adj1" fmla="val -9550"/>
              <a:gd name="adj2" fmla="val -4829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 rot="3078216">
            <a:off x="10388775" y="2444951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6877" y="1445189"/>
            <a:ext cx="5387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–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U-ran.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36</a:t>
            </a:r>
            <a:r>
              <a:rPr lang="en-US" sz="2400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71</a:t>
            </a:r>
            <a:r>
              <a:rPr lang="en-US" sz="2400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4443421"/>
            <a:ext cx="538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2400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926" y="3282835"/>
            <a:ext cx="5387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xẻ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9014" y="54198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Em có nhận xét gì về đường bờ biển của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821923">
            <a:off x="6771350" y="5489858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 rot="19151095">
            <a:off x="7580186" y="2436215"/>
            <a:ext cx="1685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-vi</a:t>
            </a: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 rot="1560806">
            <a:off x="5732056" y="4732912"/>
            <a:ext cx="11940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I-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bê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-rich</a:t>
            </a: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 rot="2152928">
            <a:off x="7618878" y="5008672"/>
            <a:ext cx="2316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I-ta-li-a</a:t>
            </a: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 rot="1857826">
            <a:off x="7933673" y="4778776"/>
            <a:ext cx="2738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căng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66922" y="1751798"/>
            <a:ext cx="92402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</a:rPr>
              <a:t>CHÂU Á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861"/>
            <a:ext cx="1010653" cy="85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4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9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4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67" grpId="1"/>
      <p:bldP spid="3" grpId="0"/>
      <p:bldP spid="3" grpId="1"/>
      <p:bldP spid="11" grpId="0"/>
      <p:bldP spid="11" grpId="1"/>
      <p:bldP spid="12" grpId="0"/>
      <p:bldP spid="12" grpId="1"/>
      <p:bldP spid="21" grpId="0" animBg="1"/>
      <p:bldP spid="4" grpId="0"/>
      <p:bldP spid="4" grpId="1"/>
      <p:bldP spid="5" grpId="0"/>
      <p:bldP spid="34" grpId="0" animBg="1"/>
      <p:bldP spid="35" grpId="0" animBg="1"/>
      <p:bldP spid="37" grpId="0"/>
      <p:bldP spid="33" grpId="0"/>
      <p:bldP spid="39" grpId="0"/>
      <p:bldP spid="40" grpId="0"/>
      <p:bldP spid="41" grpId="0"/>
      <p:bldP spid="41" grpId="1"/>
      <p:bldP spid="44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B303EF-7716-BB7B-BEAC-92E5D3F288D5}"/>
              </a:ext>
            </a:extLst>
          </p:cNvPr>
          <p:cNvSpPr txBox="1"/>
          <p:nvPr/>
        </p:nvSpPr>
        <p:spPr>
          <a:xfrm>
            <a:off x="291759" y="668376"/>
            <a:ext cx="11608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dang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3A43C8A-92C2-6DA1-A5E2-C32730BE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559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2BB20-F8C9-1CD8-9615-56C368D54D0E}"/>
              </a:ext>
            </a:extLst>
          </p:cNvPr>
          <p:cNvSpPr txBox="1"/>
          <p:nvPr/>
        </p:nvSpPr>
        <p:spPr>
          <a:xfrm>
            <a:off x="291759" y="1402730"/>
            <a:ext cx="116084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Châu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Á –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U-ran. </a:t>
            </a:r>
          </a:p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4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xẻ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54DDA8-F43B-A496-5480-1AF40769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622" y="3709104"/>
            <a:ext cx="914171" cy="9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6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4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112" y="1201948"/>
            <a:ext cx="4638575" cy="1865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12" y="3260415"/>
            <a:ext cx="4775204" cy="3112197"/>
          </a:xfrm>
          <a:prstGeom prst="rect">
            <a:avLst/>
          </a:prstGeom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62799" y="485388"/>
            <a:ext cx="22723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9176" y="106514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F283B-9030-9391-3513-7EDAAE256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560" y="485388"/>
            <a:ext cx="7083439" cy="6082262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998C35F8-90BB-D012-1BA0-113143A1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841" y="409999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5298494-BFE6-17BC-22C2-C9263DF5A73C}"/>
              </a:ext>
            </a:extLst>
          </p:cNvPr>
          <p:cNvSpPr txBox="1">
            <a:spLocks noChangeArrowheads="1"/>
          </p:cNvSpPr>
          <p:nvPr/>
        </p:nvSpPr>
        <p:spPr bwMode="auto">
          <a:xfrm rot="20822104">
            <a:off x="9619807" y="2251616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66AE091B-67AC-E99F-8AB3-0AD9DBCCE489}"/>
              </a:ext>
            </a:extLst>
          </p:cNvPr>
          <p:cNvSpPr txBox="1">
            <a:spLocks noChangeArrowheads="1"/>
          </p:cNvSpPr>
          <p:nvPr/>
        </p:nvSpPr>
        <p:spPr bwMode="auto">
          <a:xfrm rot="21422445">
            <a:off x="6961671" y="4062532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C627DEF1-0322-6708-5785-25C1A1C03203}"/>
              </a:ext>
            </a:extLst>
          </p:cNvPr>
          <p:cNvSpPr txBox="1">
            <a:spLocks noChangeArrowheads="1"/>
          </p:cNvSpPr>
          <p:nvPr/>
        </p:nvSpPr>
        <p:spPr bwMode="auto">
          <a:xfrm rot="19143586">
            <a:off x="7184261" y="2066425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-vi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FCC026D4-D16B-165B-DBB5-B6E5A11B9745}"/>
              </a:ext>
            </a:extLst>
          </p:cNvPr>
          <p:cNvSpPr>
            <a:spLocks noChangeArrowheads="1"/>
          </p:cNvSpPr>
          <p:nvPr/>
        </p:nvSpPr>
        <p:spPr bwMode="auto">
          <a:xfrm rot="3078216">
            <a:off x="10348571" y="1936637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F510BDD8-F30F-6F83-056D-081296F9A139}"/>
              </a:ext>
            </a:extLst>
          </p:cNvPr>
          <p:cNvSpPr txBox="1">
            <a:spLocks noChangeArrowheads="1"/>
          </p:cNvSpPr>
          <p:nvPr/>
        </p:nvSpPr>
        <p:spPr bwMode="auto">
          <a:xfrm rot="1151697">
            <a:off x="8246797" y="4077920"/>
            <a:ext cx="13890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3872048D-0724-BD26-EFCD-C6A0A7439B88}"/>
              </a:ext>
            </a:extLst>
          </p:cNvPr>
          <p:cNvSpPr txBox="1">
            <a:spLocks noChangeArrowheads="1"/>
          </p:cNvSpPr>
          <p:nvPr/>
        </p:nvSpPr>
        <p:spPr bwMode="auto">
          <a:xfrm rot="20822104">
            <a:off x="8072604" y="3212641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31588EE4-6592-F57E-2C7D-F5DC6E7CF188}"/>
              </a:ext>
            </a:extLst>
          </p:cNvPr>
          <p:cNvSpPr txBox="1">
            <a:spLocks noChangeArrowheads="1"/>
          </p:cNvSpPr>
          <p:nvPr/>
        </p:nvSpPr>
        <p:spPr bwMode="auto">
          <a:xfrm rot="1693480">
            <a:off x="5244460" y="4759668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422902B0-8FB3-16CF-B1B4-D008F3CB4791}"/>
              </a:ext>
            </a:extLst>
          </p:cNvPr>
          <p:cNvSpPr txBox="1">
            <a:spLocks noChangeArrowheads="1"/>
          </p:cNvSpPr>
          <p:nvPr/>
        </p:nvSpPr>
        <p:spPr bwMode="auto">
          <a:xfrm rot="1740630">
            <a:off x="8332963" y="4726083"/>
            <a:ext cx="13030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D. Ban-</a:t>
            </a:r>
            <a:r>
              <a:rPr lang="en-US" alt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cang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429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8234" y="2998617"/>
            <a:ext cx="39046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Dãy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An-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pơ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sộ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Khám phá dãy núi Alps ở Thụy Sĩ được mệnh danh là nóc nhà của Châu Âu">
            <a:extLst>
              <a:ext uri="{FF2B5EF4-FFF2-40B4-BE49-F238E27FC236}">
                <a16:creationId xmlns:a16="http://schemas.microsoft.com/office/drawing/2014/main" id="{13CAFAEA-5AE2-5926-B54E-AB6291A6A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23" y="361906"/>
            <a:ext cx="7987543" cy="567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296171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B0BFD2-FA5E-89C3-8CCE-305FC6919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547" y="92836"/>
            <a:ext cx="9540145" cy="6555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EDE7A-3503-8B50-147C-488EB7759EE8}"/>
              </a:ext>
            </a:extLst>
          </p:cNvPr>
          <p:cNvSpPr txBox="1"/>
          <p:nvPr/>
        </p:nvSpPr>
        <p:spPr>
          <a:xfrm>
            <a:off x="145278" y="2135517"/>
            <a:ext cx="21962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sng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</a:t>
            </a:r>
            <a:r>
              <a:rPr lang="vi-VN" sz="2800" b="1" i="0" u="sng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hiều thu bình yên ở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đồng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bằng</a:t>
            </a:r>
            <a:r>
              <a:rPr lang="vi-VN" sz="2800" b="1" i="0" u="sng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Đông Âu</a:t>
            </a:r>
          </a:p>
        </p:txBody>
      </p:sp>
    </p:spTree>
    <p:extLst>
      <p:ext uri="{BB962C8B-B14F-4D97-AF65-F5344CB8AC3E}">
        <p14:creationId xmlns:p14="http://schemas.microsoft.com/office/powerpoint/2010/main" val="326100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E8F086-E3C0-3026-A655-CDCEA1364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917" y="0"/>
            <a:ext cx="9725113" cy="685800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D7298C51-5BF2-13B6-3A65-1ABA53C97DB4}"/>
              </a:ext>
            </a:extLst>
          </p:cNvPr>
          <p:cNvSpPr txBox="1">
            <a:spLocks noChangeArrowheads="1"/>
          </p:cNvSpPr>
          <p:nvPr/>
        </p:nvSpPr>
        <p:spPr bwMode="auto">
          <a:xfrm rot="20822104">
            <a:off x="8860136" y="2174289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692CC3D-A6E6-C58C-101F-EFD39D9FD164}"/>
              </a:ext>
            </a:extLst>
          </p:cNvPr>
          <p:cNvSpPr txBox="1">
            <a:spLocks noChangeArrowheads="1"/>
          </p:cNvSpPr>
          <p:nvPr/>
        </p:nvSpPr>
        <p:spPr bwMode="auto">
          <a:xfrm rot="20822104">
            <a:off x="6980510" y="3319981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B3791-9626-A0D8-2010-1555B7F73238}"/>
              </a:ext>
            </a:extLst>
          </p:cNvPr>
          <p:cNvSpPr txBox="1"/>
          <p:nvPr/>
        </p:nvSpPr>
        <p:spPr>
          <a:xfrm>
            <a:off x="348436" y="125852"/>
            <a:ext cx="46593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648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1534</Words>
  <Application>Microsoft Office PowerPoint</Application>
  <PresentationFormat>Widescreen</PresentationFormat>
  <Paragraphs>179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Google Sans</vt:lpstr>
      <vt:lpstr>Tahoma</vt:lpstr>
      <vt:lpstr>Times New Roman</vt:lpstr>
      <vt:lpstr>VNI-Broad</vt:lpstr>
      <vt:lpstr>VNI-Times</vt:lpstr>
      <vt:lpstr>Office Theme</vt:lpstr>
      <vt:lpstr>Mountain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</dc:creator>
  <cp:lastModifiedBy>Windows 10</cp:lastModifiedBy>
  <cp:revision>49</cp:revision>
  <dcterms:created xsi:type="dcterms:W3CDTF">2022-07-30T09:50:02Z</dcterms:created>
  <dcterms:modified xsi:type="dcterms:W3CDTF">2024-09-08T14:17:13Z</dcterms:modified>
</cp:coreProperties>
</file>