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63" r:id="rId3"/>
    <p:sldId id="364" r:id="rId4"/>
    <p:sldId id="365" r:id="rId5"/>
    <p:sldId id="366" r:id="rId6"/>
    <p:sldId id="362" r:id="rId7"/>
    <p:sldId id="262" r:id="rId8"/>
    <p:sldId id="379" r:id="rId9"/>
    <p:sldId id="343" r:id="rId10"/>
    <p:sldId id="380" r:id="rId11"/>
    <p:sldId id="367" r:id="rId12"/>
    <p:sldId id="377" r:id="rId13"/>
    <p:sldId id="374" r:id="rId14"/>
    <p:sldId id="378" r:id="rId15"/>
    <p:sldId id="375" r:id="rId16"/>
    <p:sldId id="337" r:id="rId17"/>
    <p:sldId id="370" r:id="rId18"/>
    <p:sldId id="371" r:id="rId19"/>
    <p:sldId id="372" r:id="rId20"/>
    <p:sldId id="369" r:id="rId21"/>
    <p:sldId id="338" r:id="rId22"/>
    <p:sldId id="358" r:id="rId23"/>
    <p:sldId id="339" r:id="rId24"/>
    <p:sldId id="361" r:id="rId25"/>
    <p:sldId id="359" r:id="rId26"/>
    <p:sldId id="360" r:id="rId27"/>
    <p:sldId id="345" r:id="rId28"/>
    <p:sldId id="346" r:id="rId29"/>
    <p:sldId id="347" r:id="rId30"/>
    <p:sldId id="348" r:id="rId31"/>
    <p:sldId id="349" r:id="rId32"/>
    <p:sldId id="352" r:id="rId33"/>
    <p:sldId id="353" r:id="rId34"/>
    <p:sldId id="354" r:id="rId35"/>
    <p:sldId id="355" r:id="rId36"/>
    <p:sldId id="356" r:id="rId37"/>
    <p:sldId id="351" r:id="rId38"/>
    <p:sldId id="35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DD"/>
    <a:srgbClr val="ADE646"/>
    <a:srgbClr val="FFFF00"/>
    <a:srgbClr val="FFFF66"/>
    <a:srgbClr val="FFCC00"/>
    <a:srgbClr val="F4960C"/>
    <a:srgbClr val="E214A7"/>
    <a:srgbClr val="00FF00"/>
    <a:srgbClr val="00642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706" autoAdjust="0"/>
  </p:normalViewPr>
  <p:slideViewPr>
    <p:cSldViewPr>
      <p:cViewPr>
        <p:scale>
          <a:sx n="60" d="100"/>
          <a:sy n="60" d="100"/>
        </p:scale>
        <p:origin x="960"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01/10/2024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1</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01/10/2024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01/10/2024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01/10/2024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01/10/2024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01/10/2024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01/10/2024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01/10/2024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01/10/2024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01/10/2024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01/10/2024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01/10/2024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01/10/2024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gif"/><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gif"/><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gif"/><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gif"/><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gif"/><Relationship Id="rId4" Type="http://schemas.openxmlformats.org/officeDocument/2006/relationships/image" Target="../media/image23.jpe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9.png"/><Relationship Id="rId5" Type="http://schemas.microsoft.com/office/2007/relationships/media" Target="../media/media3.mp3"/><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12149667"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9502019" y="1078761"/>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43400"/>
            <a:ext cx="12191999"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8890217" y="-1476732"/>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28599" y="1066800"/>
            <a:ext cx="7833429" cy="1143000"/>
          </a:xfrm>
        </p:spPr>
        <p:txBody>
          <a:bodyPr>
            <a:noAutofit/>
          </a:bodyPr>
          <a:lstStyle/>
          <a:p>
            <a:r>
              <a:rPr lang="en-US" sz="4200" b="1" dirty="0" smtClean="0">
                <a:ln w="10541" cmpd="sng">
                  <a:solidFill>
                    <a:schemeClr val="accent1">
                      <a:shade val="88000"/>
                      <a:satMod val="110000"/>
                    </a:schemeClr>
                  </a:solidFill>
                  <a:prstDash val="solid"/>
                </a:ln>
                <a:solidFill>
                  <a:srgbClr val="FF0000"/>
                </a:solidFill>
                <a:latin typeface="Cambria" pitchFamily="18" charset="0"/>
              </a:rPr>
              <a:t>CHÀO MỪNG CÁC EM HỌC SINH </a:t>
            </a:r>
            <a:br>
              <a:rPr lang="en-US" sz="4200" b="1" dirty="0" smtClean="0">
                <a:ln w="10541" cmpd="sng">
                  <a:solidFill>
                    <a:schemeClr val="accent1">
                      <a:shade val="88000"/>
                      <a:satMod val="110000"/>
                    </a:schemeClr>
                  </a:solidFill>
                  <a:prstDash val="solid"/>
                </a:ln>
                <a:solidFill>
                  <a:srgbClr val="FF0000"/>
                </a:solidFill>
                <a:latin typeface="Cambria" pitchFamily="18" charset="0"/>
              </a:rPr>
            </a:br>
            <a:r>
              <a:rPr lang="en-US" sz="4200" b="1" dirty="0" smtClean="0">
                <a:ln w="10541" cmpd="sng">
                  <a:solidFill>
                    <a:schemeClr val="accent1">
                      <a:shade val="88000"/>
                      <a:satMod val="110000"/>
                    </a:schemeClr>
                  </a:solidFill>
                  <a:prstDash val="solid"/>
                </a:ln>
                <a:solidFill>
                  <a:srgbClr val="FF0000"/>
                </a:solidFill>
                <a:latin typeface="Cambria" pitchFamily="18" charset="0"/>
              </a:rPr>
              <a:t>ĐẾN VỚI BÀI HỌC ĐỊA LÍ 7</a:t>
            </a:r>
            <a:endParaRPr lang="en-US" sz="42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3" name="Rectangle 12"/>
          <p:cNvSpPr/>
          <p:nvPr/>
        </p:nvSpPr>
        <p:spPr>
          <a:xfrm>
            <a:off x="26283" y="2437048"/>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26283" y="2716431"/>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flipV="1">
            <a:off x="6877" y="3043350"/>
            <a:ext cx="80128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395854" y="-2"/>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1482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9" name="Picture 7" descr="http://www.perceptions.couk.com/imgs/Earth_Rotates_200_x_200.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8840" y="985470"/>
            <a:ext cx="3162580" cy="31625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2231808-4386-5E43-8295-3F201E9119DF}"/>
              </a:ext>
            </a:extLst>
          </p:cNvPr>
          <p:cNvPicPr>
            <a:picLocks noChangeAspect="1"/>
          </p:cNvPicPr>
          <p:nvPr/>
        </p:nvPicPr>
        <p:blipFill>
          <a:blip r:embed="rId8"/>
          <a:stretch>
            <a:fillRect/>
          </a:stretch>
        </p:blipFill>
        <p:spPr>
          <a:xfrm>
            <a:off x="46339" y="-577"/>
            <a:ext cx="715661" cy="715661"/>
          </a:xfrm>
          <a:prstGeom prst="rect">
            <a:avLst/>
          </a:prstGeom>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par>
                                <p:cTn id="22" presetID="2" presetClass="exit" presetSubtype="1" fill="hold" grpId="0" nodeType="with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0-ppt_h/2"/>
                                          </p:val>
                                        </p:tav>
                                      </p:tavLst>
                                    </p:anim>
                                    <p:set>
                                      <p:cBhvr>
                                        <p:cTn id="25" dur="1" fill="hold">
                                          <p:stCondLst>
                                            <p:cond delay="499"/>
                                          </p:stCondLst>
                                        </p:cTn>
                                        <p:tgtEl>
                                          <p:spTgt spid="9"/>
                                        </p:tgtEl>
                                        <p:attrNameLst>
                                          <p:attrName>style.visibility</p:attrName>
                                        </p:attrNameLst>
                                      </p:cBhvr>
                                      <p:to>
                                        <p:strVal val="hidden"/>
                                      </p:to>
                                    </p:set>
                                  </p:childTnLst>
                                </p:cTn>
                              </p:par>
                              <p:par>
                                <p:cTn id="26" presetID="2" presetClass="exit" presetSubtype="1" fill="hold" grpId="0" nodeType="with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ppt_x"/>
                                          </p:val>
                                        </p:tav>
                                      </p:tavLst>
                                    </p:anim>
                                    <p:anim calcmode="lin" valueType="num">
                                      <p:cBhvr additive="base">
                                        <p:cTn id="28" dur="500"/>
                                        <p:tgtEl>
                                          <p:spTgt spid="13"/>
                                        </p:tgtEl>
                                        <p:attrNameLst>
                                          <p:attrName>ppt_y</p:attrName>
                                        </p:attrNameLst>
                                      </p:cBhvr>
                                      <p:tavLst>
                                        <p:tav tm="0">
                                          <p:val>
                                            <p:strVal val="ppt_y"/>
                                          </p:val>
                                        </p:tav>
                                        <p:tav tm="100000">
                                          <p:val>
                                            <p:strVal val="0-ppt_h/2"/>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1" fill="hold" grpId="1" nodeType="withEffect">
                                  <p:stCondLst>
                                    <p:cond delay="0"/>
                                  </p:stCondLst>
                                  <p:childTnLst>
                                    <p:anim calcmode="lin" valueType="num">
                                      <p:cBhvr additive="base">
                                        <p:cTn id="31" dur="500"/>
                                        <p:tgtEl>
                                          <p:spTgt spid="17"/>
                                        </p:tgtEl>
                                        <p:attrNameLst>
                                          <p:attrName>ppt_x</p:attrName>
                                        </p:attrNameLst>
                                      </p:cBhvr>
                                      <p:tavLst>
                                        <p:tav tm="0">
                                          <p:val>
                                            <p:strVal val="ppt_x"/>
                                          </p:val>
                                        </p:tav>
                                        <p:tav tm="100000">
                                          <p:val>
                                            <p:strVal val="ppt_x"/>
                                          </p:val>
                                        </p:tav>
                                      </p:tavLst>
                                    </p:anim>
                                    <p:anim calcmode="lin" valueType="num">
                                      <p:cBhvr additive="base">
                                        <p:cTn id="32" dur="500"/>
                                        <p:tgtEl>
                                          <p:spTgt spid="17"/>
                                        </p:tgtEl>
                                        <p:attrNameLst>
                                          <p:attrName>ppt_y</p:attrName>
                                        </p:attrNameLst>
                                      </p:cBhvr>
                                      <p:tavLst>
                                        <p:tav tm="0">
                                          <p:val>
                                            <p:strVal val="ppt_y"/>
                                          </p:val>
                                        </p:tav>
                                        <p:tav tm="100000">
                                          <p:val>
                                            <p:strVal val="0-ppt_h/2"/>
                                          </p:val>
                                        </p:tav>
                                      </p:tavLst>
                                    </p:anim>
                                    <p:set>
                                      <p:cBhvr>
                                        <p:cTn id="33" dur="1" fill="hold">
                                          <p:stCondLst>
                                            <p:cond delay="499"/>
                                          </p:stCondLst>
                                        </p:cTn>
                                        <p:tgtEl>
                                          <p:spTgt spid="17"/>
                                        </p:tgtEl>
                                        <p:attrNameLst>
                                          <p:attrName>style.visibility</p:attrName>
                                        </p:attrNameLst>
                                      </p:cBhvr>
                                      <p:to>
                                        <p:strVal val="hidden"/>
                                      </p:to>
                                    </p:set>
                                  </p:childTnLst>
                                </p:cTn>
                              </p:par>
                              <p:par>
                                <p:cTn id="34" presetID="2" presetClass="exit" presetSubtype="1" fill="hold" grpId="1" nodeType="withEffect">
                                  <p:stCondLst>
                                    <p:cond delay="0"/>
                                  </p:stCondLst>
                                  <p:childTnLst>
                                    <p:anim calcmode="lin" valueType="num">
                                      <p:cBhvr additive="base">
                                        <p:cTn id="35" dur="500"/>
                                        <p:tgtEl>
                                          <p:spTgt spid="18"/>
                                        </p:tgtEl>
                                        <p:attrNameLst>
                                          <p:attrName>ppt_x</p:attrName>
                                        </p:attrNameLst>
                                      </p:cBhvr>
                                      <p:tavLst>
                                        <p:tav tm="0">
                                          <p:val>
                                            <p:strVal val="ppt_x"/>
                                          </p:val>
                                        </p:tav>
                                        <p:tav tm="100000">
                                          <p:val>
                                            <p:strVal val="ppt_x"/>
                                          </p:val>
                                        </p:tav>
                                      </p:tavLst>
                                    </p:anim>
                                    <p:anim calcmode="lin" valueType="num">
                                      <p:cBhvr additive="base">
                                        <p:cTn id="36" dur="500"/>
                                        <p:tgtEl>
                                          <p:spTgt spid="18"/>
                                        </p:tgtEl>
                                        <p:attrNameLst>
                                          <p:attrName>ppt_y</p:attrName>
                                        </p:attrNameLst>
                                      </p:cBhvr>
                                      <p:tavLst>
                                        <p:tav tm="0">
                                          <p:val>
                                            <p:strVal val="ppt_y"/>
                                          </p:val>
                                        </p:tav>
                                        <p:tav tm="100000">
                                          <p:val>
                                            <p:strVal val="0-ppt_h/2"/>
                                          </p:val>
                                        </p:tav>
                                      </p:tavLst>
                                    </p:anim>
                                    <p:set>
                                      <p:cBhvr>
                                        <p:cTn id="37" dur="1" fill="hold">
                                          <p:stCondLst>
                                            <p:cond delay="499"/>
                                          </p:stCondLst>
                                        </p:cTn>
                                        <p:tgtEl>
                                          <p:spTgt spid="18"/>
                                        </p:tgtEl>
                                        <p:attrNameLst>
                                          <p:attrName>style.visibility</p:attrName>
                                        </p:attrNameLst>
                                      </p:cBhvr>
                                      <p:to>
                                        <p:strVal val="hidden"/>
                                      </p:to>
                                    </p:set>
                                  </p:childTnLst>
                                </p:cTn>
                              </p:par>
                              <p:par>
                                <p:cTn id="38" presetID="2" presetClass="exit" presetSubtype="1" fill="hold" grpId="0" nodeType="withEffect">
                                  <p:stCondLst>
                                    <p:cond delay="0"/>
                                  </p:stCondLst>
                                  <p:childTnLst>
                                    <p:anim calcmode="lin" valueType="num">
                                      <p:cBhvr additive="base">
                                        <p:cTn id="39" dur="500"/>
                                        <p:tgtEl>
                                          <p:spTgt spid="15"/>
                                        </p:tgtEl>
                                        <p:attrNameLst>
                                          <p:attrName>ppt_x</p:attrName>
                                        </p:attrNameLst>
                                      </p:cBhvr>
                                      <p:tavLst>
                                        <p:tav tm="0">
                                          <p:val>
                                            <p:strVal val="ppt_x"/>
                                          </p:val>
                                        </p:tav>
                                        <p:tav tm="100000">
                                          <p:val>
                                            <p:strVal val="ppt_x"/>
                                          </p:val>
                                        </p:tav>
                                      </p:tavLst>
                                    </p:anim>
                                    <p:anim calcmode="lin" valueType="num">
                                      <p:cBhvr additive="base">
                                        <p:cTn id="40" dur="500"/>
                                        <p:tgtEl>
                                          <p:spTgt spid="15"/>
                                        </p:tgtEl>
                                        <p:attrNameLst>
                                          <p:attrName>ppt_y</p:attrName>
                                        </p:attrNameLst>
                                      </p:cBhvr>
                                      <p:tavLst>
                                        <p:tav tm="0">
                                          <p:val>
                                            <p:strVal val="ppt_y"/>
                                          </p:val>
                                        </p:tav>
                                        <p:tav tm="100000">
                                          <p:val>
                                            <p:strVal val="0-ppt_h/2"/>
                                          </p:val>
                                        </p:tav>
                                      </p:tavLst>
                                    </p:anim>
                                    <p:set>
                                      <p:cBhvr>
                                        <p:cTn id="41" dur="1" fill="hold">
                                          <p:stCondLst>
                                            <p:cond delay="499"/>
                                          </p:stCondLst>
                                        </p:cTn>
                                        <p:tgtEl>
                                          <p:spTgt spid="15"/>
                                        </p:tgtEl>
                                        <p:attrNameLst>
                                          <p:attrName>style.visibility</p:attrName>
                                        </p:attrNameLst>
                                      </p:cBhvr>
                                      <p:to>
                                        <p:strVal val="hidden"/>
                                      </p:to>
                                    </p:set>
                                  </p:childTnLst>
                                </p:cTn>
                              </p:par>
                              <p:par>
                                <p:cTn id="42" presetID="2" presetClass="exit" presetSubtype="1" fill="hold" grpId="0" nodeType="withEffect">
                                  <p:stCondLst>
                                    <p:cond delay="0"/>
                                  </p:stCondLst>
                                  <p:childTnLst>
                                    <p:anim calcmode="lin" valueType="num">
                                      <p:cBhvr additive="base">
                                        <p:cTn id="43" dur="500"/>
                                        <p:tgtEl>
                                          <p:spTgt spid="2"/>
                                        </p:tgtEl>
                                        <p:attrNameLst>
                                          <p:attrName>ppt_x</p:attrName>
                                        </p:attrNameLst>
                                      </p:cBhvr>
                                      <p:tavLst>
                                        <p:tav tm="0">
                                          <p:val>
                                            <p:strVal val="ppt_x"/>
                                          </p:val>
                                        </p:tav>
                                        <p:tav tm="100000">
                                          <p:val>
                                            <p:strVal val="ppt_x"/>
                                          </p:val>
                                        </p:tav>
                                      </p:tavLst>
                                    </p:anim>
                                    <p:anim calcmode="lin" valueType="num">
                                      <p:cBhvr additive="base">
                                        <p:cTn id="44" dur="500"/>
                                        <p:tgtEl>
                                          <p:spTgt spid="2"/>
                                        </p:tgtEl>
                                        <p:attrNameLst>
                                          <p:attrName>ppt_y</p:attrName>
                                        </p:attrNameLst>
                                      </p:cBhvr>
                                      <p:tavLst>
                                        <p:tav tm="0">
                                          <p:val>
                                            <p:strVal val="ppt_y"/>
                                          </p:val>
                                        </p:tav>
                                        <p:tav tm="100000">
                                          <p:val>
                                            <p:strVal val="0-ppt_h/2"/>
                                          </p:val>
                                        </p:tav>
                                      </p:tavLst>
                                    </p:anim>
                                    <p:set>
                                      <p:cBhvr>
                                        <p:cTn id="45" dur="1" fill="hold">
                                          <p:stCondLst>
                                            <p:cond delay="499"/>
                                          </p:stCondLst>
                                        </p:cTn>
                                        <p:tgtEl>
                                          <p:spTgt spid="2"/>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24"/>
                                        </p:tgtEl>
                                        <p:attrNameLst>
                                          <p:attrName>ppt_x</p:attrName>
                                        </p:attrNameLst>
                                      </p:cBhvr>
                                      <p:tavLst>
                                        <p:tav tm="0">
                                          <p:val>
                                            <p:strVal val="ppt_x"/>
                                          </p:val>
                                        </p:tav>
                                        <p:tav tm="100000">
                                          <p:val>
                                            <p:strVal val="ppt_x"/>
                                          </p:val>
                                        </p:tav>
                                      </p:tavLst>
                                    </p:anim>
                                    <p:anim calcmode="lin" valueType="num">
                                      <p:cBhvr additive="base">
                                        <p:cTn id="48" dur="500"/>
                                        <p:tgtEl>
                                          <p:spTgt spid="24"/>
                                        </p:tgtEl>
                                        <p:attrNameLst>
                                          <p:attrName>ppt_y</p:attrName>
                                        </p:attrNameLst>
                                      </p:cBhvr>
                                      <p:tavLst>
                                        <p:tav tm="0">
                                          <p:val>
                                            <p:strVal val="ppt_y"/>
                                          </p:val>
                                        </p:tav>
                                        <p:tav tm="100000">
                                          <p:val>
                                            <p:strVal val="1+ppt_h/2"/>
                                          </p:val>
                                        </p:tav>
                                      </p:tavLst>
                                    </p:anim>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7" grpId="0" animBg="1"/>
      <p:bldP spid="17" grpId="1" animBg="1"/>
      <p:bldP spid="18" grpId="0" animBg="1"/>
      <p:bldP spid="18" grpId="1" animBg="1"/>
      <p:bldP spid="2"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https://img.loigiaihay.com/picture/2022/0308/ae7b6c9b939d5cc3058c.jpg"/>
          <p:cNvPicPr/>
          <p:nvPr/>
        </p:nvPicPr>
        <p:blipFill>
          <a:blip r:embed="rId3">
            <a:extLst>
              <a:ext uri="{28A0092B-C50C-407E-A947-70E740481C1C}">
                <a14:useLocalDpi xmlns:a14="http://schemas.microsoft.com/office/drawing/2010/main" val="0"/>
              </a:ext>
            </a:extLst>
          </a:blip>
          <a:srcRect/>
          <a:stretch>
            <a:fillRect/>
          </a:stretch>
        </p:blipFill>
        <p:spPr bwMode="auto">
          <a:xfrm>
            <a:off x="184517" y="981834"/>
            <a:ext cx="6478613" cy="5876166"/>
          </a:xfrm>
          <a:prstGeom prst="rect">
            <a:avLst/>
          </a:prstGeom>
          <a:noFill/>
          <a:ln>
            <a:noFill/>
          </a:ln>
        </p:spPr>
      </p:pic>
      <p:sp>
        <p:nvSpPr>
          <p:cNvPr id="17" name="Rectangle 16"/>
          <p:cNvSpPr/>
          <p:nvPr/>
        </p:nvSpPr>
        <p:spPr>
          <a:xfrm>
            <a:off x="0" y="-12699"/>
            <a:ext cx="794375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184516" y="410334"/>
            <a:ext cx="647861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1. </a:t>
            </a:r>
            <a:r>
              <a:rPr lang="en-US" sz="2400" b="1" dirty="0" err="1" smtClean="0">
                <a:solidFill>
                  <a:srgbClr val="0D30DD"/>
                </a:solidFill>
                <a:latin typeface="Times New Roman" panose="02020603050405020304" pitchFamily="18" charset="0"/>
                <a:cs typeface="Times New Roman" panose="02020603050405020304" pitchFamily="18" charset="0"/>
              </a:rPr>
              <a:t>Vị</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trí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địa</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lí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kích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thước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và</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hình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dạng</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8000" y="2600226"/>
            <a:ext cx="5029200" cy="2308324"/>
          </a:xfrm>
          <a:prstGeom prst="rect">
            <a:avLst/>
          </a:prstGeom>
        </p:spPr>
        <p:txBody>
          <a:bodyPr wrap="square">
            <a:spAutoFit/>
          </a:bodyPr>
          <a:lstStyle/>
          <a:p>
            <a:pPr algn="just">
              <a:lnSpc>
                <a:spcPct val="120000"/>
              </a:lnSpc>
              <a:spcAft>
                <a:spcPts val="0"/>
              </a:spcAft>
            </a:pP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Việt</a:t>
            </a:r>
            <a:r>
              <a:rPr lang="en-US" sz="2400" b="1" i="1" dirty="0">
                <a:latin typeface="Times New Roman" panose="02020603050405020304" pitchFamily="18" charset="0"/>
                <a:ea typeface="Times New Roman" panose="02020603050405020304" pitchFamily="18" charset="0"/>
              </a:rPr>
              <a:t> Nam </a:t>
            </a:r>
            <a:r>
              <a:rPr lang="en-US" sz="2400" b="1" i="1" dirty="0" err="1">
                <a:latin typeface="Times New Roman" panose="02020603050405020304" pitchFamily="18" charset="0"/>
                <a:ea typeface="Times New Roman" panose="02020603050405020304" pitchFamily="18" charset="0"/>
              </a:rPr>
              <a:t>nằm</a:t>
            </a:r>
            <a:r>
              <a:rPr lang="en-US" sz="2400" b="1" i="1" dirty="0">
                <a:latin typeface="Times New Roman" panose="02020603050405020304" pitchFamily="18" charset="0"/>
                <a:ea typeface="Times New Roman" panose="02020603050405020304" pitchFamily="18" charset="0"/>
              </a:rPr>
              <a:t> ở </a:t>
            </a:r>
            <a:r>
              <a:rPr lang="en-US" sz="2400" b="1" i="1" dirty="0" err="1">
                <a:latin typeface="Times New Roman" panose="02020603050405020304" pitchFamily="18" charset="0"/>
                <a:ea typeface="Times New Roman" panose="02020603050405020304" pitchFamily="18" charset="0"/>
              </a:rPr>
              <a:t>phía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nào</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của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châu</a:t>
            </a:r>
            <a:r>
              <a:rPr lang="en-US" sz="2400" b="1" i="1" dirty="0">
                <a:latin typeface="Times New Roman" panose="02020603050405020304" pitchFamily="18" charset="0"/>
                <a:ea typeface="Times New Roman" panose="02020603050405020304" pitchFamily="18" charset="0"/>
              </a:rPr>
              <a:t> Á?</a:t>
            </a:r>
            <a:endParaRPr lang="en-US" sz="2400" dirty="0">
              <a:latin typeface="Times New Roman" panose="02020603050405020304" pitchFamily="18" charset="0"/>
              <a:ea typeface="Calibri" panose="020F0502020204030204" pitchFamily="34" charset="0"/>
            </a:endParaRPr>
          </a:p>
          <a:p>
            <a:pPr algn="just">
              <a:lnSpc>
                <a:spcPct val="120000"/>
              </a:lnSpc>
              <a:spcAft>
                <a:spcPts val="0"/>
              </a:spcAft>
            </a:pP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Vị</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trí</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địa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lí</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và</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hình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dạng</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lãnh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thổ</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châu</a:t>
            </a:r>
            <a:r>
              <a:rPr lang="en-US" sz="2400" b="1" i="1" dirty="0">
                <a:latin typeface="Times New Roman" panose="02020603050405020304" pitchFamily="18" charset="0"/>
                <a:ea typeface="Times New Roman" panose="02020603050405020304" pitchFamily="18" charset="0"/>
              </a:rPr>
              <a:t> Á </a:t>
            </a:r>
            <a:r>
              <a:rPr lang="en-US" sz="2400" b="1" i="1" dirty="0" err="1">
                <a:latin typeface="Times New Roman" panose="02020603050405020304" pitchFamily="18" charset="0"/>
                <a:ea typeface="Times New Roman" panose="02020603050405020304" pitchFamily="18" charset="0"/>
              </a:rPr>
              <a:t>thuận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lợi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gì</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cho</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phát</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triển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kinh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tế</a:t>
            </a:r>
            <a:r>
              <a:rPr lang="en-US" sz="2400" b="1"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
        <p:nvSpPr>
          <p:cNvPr id="10" name="Freeform 9"/>
          <p:cNvSpPr/>
          <p:nvPr/>
        </p:nvSpPr>
        <p:spPr>
          <a:xfrm>
            <a:off x="4222671" y="4406900"/>
            <a:ext cx="264545" cy="501650"/>
          </a:xfrm>
          <a:custGeom>
            <a:avLst/>
            <a:gdLst>
              <a:gd name="connsiteX0" fmla="*/ 31829 w 264545"/>
              <a:gd name="connsiteY0" fmla="*/ 0 h 501650"/>
              <a:gd name="connsiteX1" fmla="*/ 79 w 264545"/>
              <a:gd name="connsiteY1" fmla="*/ 69850 h 501650"/>
              <a:gd name="connsiteX2" fmla="*/ 25479 w 264545"/>
              <a:gd name="connsiteY2" fmla="*/ 114300 h 501650"/>
              <a:gd name="connsiteX3" fmla="*/ 101679 w 264545"/>
              <a:gd name="connsiteY3" fmla="*/ 184150 h 501650"/>
              <a:gd name="connsiteX4" fmla="*/ 196929 w 264545"/>
              <a:gd name="connsiteY4" fmla="*/ 247650 h 501650"/>
              <a:gd name="connsiteX5" fmla="*/ 241379 w 264545"/>
              <a:gd name="connsiteY5" fmla="*/ 311150 h 501650"/>
              <a:gd name="connsiteX6" fmla="*/ 260429 w 264545"/>
              <a:gd name="connsiteY6" fmla="*/ 387350 h 501650"/>
              <a:gd name="connsiteX7" fmla="*/ 260429 w 264545"/>
              <a:gd name="connsiteY7" fmla="*/ 425450 h 501650"/>
              <a:gd name="connsiteX8" fmla="*/ 215979 w 264545"/>
              <a:gd name="connsiteY8" fmla="*/ 469900 h 501650"/>
              <a:gd name="connsiteX9" fmla="*/ 146129 w 264545"/>
              <a:gd name="connsiteY9" fmla="*/ 488950 h 501650"/>
              <a:gd name="connsiteX10" fmla="*/ 114379 w 264545"/>
              <a:gd name="connsiteY10" fmla="*/ 501650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545" h="501650">
                <a:moveTo>
                  <a:pt x="31829" y="0"/>
                </a:moveTo>
                <a:cubicBezTo>
                  <a:pt x="16483" y="25400"/>
                  <a:pt x="1137" y="50800"/>
                  <a:pt x="79" y="69850"/>
                </a:cubicBezTo>
                <a:cubicBezTo>
                  <a:pt x="-979" y="88900"/>
                  <a:pt x="8546" y="95250"/>
                  <a:pt x="25479" y="114300"/>
                </a:cubicBezTo>
                <a:cubicBezTo>
                  <a:pt x="42412" y="133350"/>
                  <a:pt x="73104" y="161925"/>
                  <a:pt x="101679" y="184150"/>
                </a:cubicBezTo>
                <a:cubicBezTo>
                  <a:pt x="130254" y="206375"/>
                  <a:pt x="173646" y="226483"/>
                  <a:pt x="196929" y="247650"/>
                </a:cubicBezTo>
                <a:cubicBezTo>
                  <a:pt x="220212" y="268817"/>
                  <a:pt x="230796" y="287867"/>
                  <a:pt x="241379" y="311150"/>
                </a:cubicBezTo>
                <a:cubicBezTo>
                  <a:pt x="251962" y="334433"/>
                  <a:pt x="257254" y="368300"/>
                  <a:pt x="260429" y="387350"/>
                </a:cubicBezTo>
                <a:cubicBezTo>
                  <a:pt x="263604" y="406400"/>
                  <a:pt x="267837" y="411692"/>
                  <a:pt x="260429" y="425450"/>
                </a:cubicBezTo>
                <a:cubicBezTo>
                  <a:pt x="253021" y="439208"/>
                  <a:pt x="235029" y="459317"/>
                  <a:pt x="215979" y="469900"/>
                </a:cubicBezTo>
                <a:cubicBezTo>
                  <a:pt x="196929" y="480483"/>
                  <a:pt x="163062" y="483658"/>
                  <a:pt x="146129" y="488950"/>
                </a:cubicBezTo>
                <a:cubicBezTo>
                  <a:pt x="129196" y="494242"/>
                  <a:pt x="121787" y="497946"/>
                  <a:pt x="114379" y="5016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6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228739" y="827923"/>
            <a:ext cx="5252285" cy="388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2. </a:t>
            </a:r>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89014" y="1228463"/>
            <a:ext cx="3265638" cy="335156"/>
          </a:xfrm>
          <a:prstGeom prst="rect">
            <a:avLst/>
          </a:prstGeom>
        </p:spPr>
        <p:txBody>
          <a:bodyPr wrap="none">
            <a:spAutoFit/>
          </a:bodyPr>
          <a:lstStyle/>
          <a:p>
            <a:pPr>
              <a:lnSpc>
                <a:spcPts val="165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1973924"/>
              </p:ext>
            </p:extLst>
          </p:nvPr>
        </p:nvGraphicFramePr>
        <p:xfrm>
          <a:off x="266602" y="4876800"/>
          <a:ext cx="11762329" cy="1828800"/>
        </p:xfrm>
        <a:graphic>
          <a:graphicData uri="http://schemas.openxmlformats.org/drawingml/2006/table">
            <a:tbl>
              <a:tblPr firstRow="1" firstCol="1" bandRow="1">
                <a:tableStyleId>{616DA210-FB5B-4158-B5E0-FEB733F419BA}</a:tableStyleId>
              </a:tblPr>
              <a:tblGrid>
                <a:gridCol w="5638661">
                  <a:extLst>
                    <a:ext uri="{9D8B030D-6E8A-4147-A177-3AD203B41FA5}">
                      <a16:colId xmlns:a16="http://schemas.microsoft.com/office/drawing/2014/main" val="2431703366"/>
                    </a:ext>
                  </a:extLst>
                </a:gridCol>
                <a:gridCol w="6123668">
                  <a:extLst>
                    <a:ext uri="{9D8B030D-6E8A-4147-A177-3AD203B41FA5}">
                      <a16:colId xmlns:a16="http://schemas.microsoft.com/office/drawing/2014/main" val="3626233996"/>
                    </a:ext>
                  </a:extLst>
                </a:gridCol>
              </a:tblGrid>
              <a:tr h="276744">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59854"/>
                  </a:ext>
                </a:extLst>
              </a:tr>
              <a:tr h="276744">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Diện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787581"/>
                  </a:ext>
                </a:extLst>
              </a:tr>
              <a:tr h="276744">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634963"/>
                  </a:ext>
                </a:extLst>
              </a:tr>
              <a:tr h="276744">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634076"/>
                  </a:ext>
                </a:extLst>
              </a:tr>
              <a:tr h="276744">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274479"/>
                  </a:ext>
                </a:extLst>
              </a:tr>
            </a:tbl>
          </a:graphicData>
        </a:graphic>
      </p:graphicFrame>
      <p:sp>
        <p:nvSpPr>
          <p:cNvPr id="9" name="TextBox 8"/>
          <p:cNvSpPr txBox="1"/>
          <p:nvPr/>
        </p:nvSpPr>
        <p:spPr>
          <a:xfrm>
            <a:off x="7924800" y="622854"/>
            <a:ext cx="422625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BÁO CÁO </a:t>
            </a:r>
            <a:endParaRPr lang="en-US" sz="2400" b="1" dirty="0"/>
          </a:p>
        </p:txBody>
      </p:sp>
      <p:sp>
        <p:nvSpPr>
          <p:cNvPr id="17" name="Rectangle 16"/>
          <p:cNvSpPr/>
          <p:nvPr/>
        </p:nvSpPr>
        <p:spPr>
          <a:xfrm>
            <a:off x="68756" y="116482"/>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003355907"/>
              </p:ext>
            </p:extLst>
          </p:nvPr>
        </p:nvGraphicFramePr>
        <p:xfrm>
          <a:off x="289866" y="1823194"/>
          <a:ext cx="11739065" cy="2528529"/>
        </p:xfrm>
        <a:graphic>
          <a:graphicData uri="http://schemas.openxmlformats.org/drawingml/2006/table">
            <a:tbl>
              <a:tblPr firstRow="1" firstCol="1" bandRow="1">
                <a:tableStyleId>{BDBED569-4797-4DF1-A0F4-6AAB3CD982D8}</a:tableStyleId>
              </a:tblPr>
              <a:tblGrid>
                <a:gridCol w="5620360">
                  <a:extLst>
                    <a:ext uri="{9D8B030D-6E8A-4147-A177-3AD203B41FA5}">
                      <a16:colId xmlns:a16="http://schemas.microsoft.com/office/drawing/2014/main" val="896384875"/>
                    </a:ext>
                  </a:extLst>
                </a:gridCol>
                <a:gridCol w="6118705">
                  <a:extLst>
                    <a:ext uri="{9D8B030D-6E8A-4147-A177-3AD203B41FA5}">
                      <a16:colId xmlns:a16="http://schemas.microsoft.com/office/drawing/2014/main" val="3963094533"/>
                    </a:ext>
                  </a:extLst>
                </a:gridCol>
              </a:tblGrid>
              <a:tr h="338908">
                <a:tc>
                  <a:txBody>
                    <a:bodyPr/>
                    <a:lstStyle/>
                    <a:p>
                      <a:pPr algn="just">
                        <a:lnSpc>
                          <a:spcPct val="100000"/>
                        </a:lnSpc>
                        <a:spcAft>
                          <a:spcPts val="0"/>
                        </a:spcAft>
                      </a:pP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Khu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núi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nguyên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nguyên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709423"/>
                  </a:ext>
                </a:extLst>
              </a:tr>
              <a:tr h="338908">
                <a:tc>
                  <a:txBody>
                    <a:bodyPr/>
                    <a:lstStyle/>
                    <a:p>
                      <a:pPr algn="just">
                        <a:lnSpc>
                          <a:spcPct val="100000"/>
                        </a:lnSpc>
                        <a:spcAft>
                          <a:spcPts val="0"/>
                        </a:spcAft>
                      </a:pPr>
                      <a:r>
                        <a:rPr lang="en-US" sz="2200">
                          <a:effectLst/>
                          <a:latin typeface="Times New Roman" panose="02020603050405020304" pitchFamily="18" charset="0"/>
                          <a:cs typeface="Times New Roman" panose="02020603050405020304" pitchFamily="18" charset="0"/>
                        </a:rPr>
                        <a:t>Diện tích</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512977"/>
                  </a:ext>
                </a:extLst>
              </a:tr>
              <a:tr h="558304">
                <a:tc>
                  <a:txBody>
                    <a:bodyPr/>
                    <a:lstStyle/>
                    <a:p>
                      <a:pPr algn="just">
                        <a:lnSpc>
                          <a:spcPct val="100000"/>
                        </a:lnSpc>
                        <a:spcAft>
                          <a:spcPts val="0"/>
                        </a:spcAft>
                      </a:pPr>
                      <a:r>
                        <a:rPr lang="en-US" sz="2200" dirty="0" err="1" smtClean="0">
                          <a:effectLst/>
                          <a:latin typeface="Times New Roman" panose="02020603050405020304" pitchFamily="18" charset="0"/>
                          <a:cs typeface="Times New Roman" panose="02020603050405020304" pitchFamily="18" charset="0"/>
                        </a:rPr>
                        <a:t>Tên</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các</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dãy</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núi</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sơn</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nguyên</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cao</a:t>
                      </a:r>
                      <a:r>
                        <a:rPr lang="en-US" sz="2200" baseline="0" dirty="0" smtClean="0">
                          <a:effectLst/>
                          <a:latin typeface="Times New Roman" panose="02020603050405020304" pitchFamily="18" charset="0"/>
                          <a:cs typeface="Times New Roman" panose="02020603050405020304" pitchFamily="18" charset="0"/>
                        </a:rPr>
                        <a:t> </a:t>
                      </a:r>
                      <a:r>
                        <a:rPr lang="en-US" sz="2200" baseline="0" dirty="0" err="1" smtClean="0">
                          <a:effectLst/>
                          <a:latin typeface="Times New Roman" panose="02020603050405020304" pitchFamily="18" charset="0"/>
                          <a:cs typeface="Times New Roman" panose="02020603050405020304" pitchFamily="18" charset="0"/>
                        </a:rPr>
                        <a:t>nguyên</a:t>
                      </a:r>
                      <a:r>
                        <a:rPr lang="en-US" sz="2200" baseline="0" dirty="0" smtClean="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200" i="1" baseline="0" dirty="0" smtClean="0">
                          <a:effectLst/>
                          <a:latin typeface="Times New Roman" panose="02020603050405020304" pitchFamily="18" charset="0"/>
                          <a:cs typeface="Times New Roman" panose="02020603050405020304" pitchFamily="18" charset="0"/>
                        </a:rPr>
                        <a:t>(</a:t>
                      </a:r>
                      <a:r>
                        <a:rPr lang="en-US" sz="2200" i="1" baseline="0" dirty="0" err="1" smtClean="0">
                          <a:effectLst/>
                          <a:latin typeface="Times New Roman" panose="02020603050405020304" pitchFamily="18" charset="0"/>
                          <a:cs typeface="Times New Roman" panose="02020603050405020304" pitchFamily="18" charset="0"/>
                        </a:rPr>
                        <a:t>Tên</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sơn</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nguyên</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và</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đỉnh</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núi</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cao</a:t>
                      </a:r>
                      <a:r>
                        <a:rPr lang="en-US" sz="2200" i="1" baseline="0" dirty="0" smtClean="0">
                          <a:effectLst/>
                          <a:latin typeface="Times New Roman" panose="02020603050405020304" pitchFamily="18" charset="0"/>
                          <a:cs typeface="Times New Roman" panose="02020603050405020304" pitchFamily="18" charset="0"/>
                        </a:rPr>
                        <a:t> </a:t>
                      </a:r>
                      <a:r>
                        <a:rPr lang="en-US" sz="2200" i="1" baseline="0" dirty="0" err="1" smtClean="0">
                          <a:effectLst/>
                          <a:latin typeface="Times New Roman" panose="02020603050405020304" pitchFamily="18" charset="0"/>
                          <a:cs typeface="Times New Roman" panose="02020603050405020304" pitchFamily="18" charset="0"/>
                        </a:rPr>
                        <a:t>nhất</a:t>
                      </a:r>
                      <a:r>
                        <a:rPr lang="en-US" sz="2200" i="1" baseline="0" dirty="0" smtClean="0">
                          <a:effectLst/>
                          <a:latin typeface="Times New Roman" panose="02020603050405020304" pitchFamily="18" charset="0"/>
                          <a:cs typeface="Times New Roman" panose="02020603050405020304" pitchFamily="18" charset="0"/>
                        </a:rPr>
                        <a:t>)</a:t>
                      </a: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0042658"/>
                  </a:ext>
                </a:extLst>
              </a:tr>
              <a:tr h="445660">
                <a:tc>
                  <a:txBody>
                    <a:bodyPr/>
                    <a:lstStyle/>
                    <a:p>
                      <a:pPr algn="just">
                        <a:lnSpc>
                          <a:spcPct val="100000"/>
                        </a:lnSpc>
                        <a:spcAft>
                          <a:spcPts val="0"/>
                        </a:spcAft>
                      </a:pPr>
                      <a:r>
                        <a:rPr lang="en-US" sz="2200" dirty="0" err="1" smtClean="0">
                          <a:effectLst/>
                          <a:latin typeface="Times New Roman" panose="02020603050405020304" pitchFamily="18" charset="0"/>
                          <a:ea typeface="+mn-ea"/>
                          <a:cs typeface="Times New Roman" panose="02020603050405020304" pitchFamily="18" charset="0"/>
                        </a:rPr>
                        <a:t>Đặc</a:t>
                      </a:r>
                      <a:r>
                        <a:rPr lang="en-US" sz="2200" baseline="0" dirty="0" smtClean="0">
                          <a:effectLst/>
                          <a:latin typeface="Times New Roman" panose="02020603050405020304" pitchFamily="18" charset="0"/>
                          <a:ea typeface="+mn-ea"/>
                          <a:cs typeface="Times New Roman" panose="02020603050405020304" pitchFamily="18" charset="0"/>
                        </a:rPr>
                        <a:t> </a:t>
                      </a:r>
                      <a:r>
                        <a:rPr lang="en-US" sz="2200" baseline="0" dirty="0" err="1" smtClean="0">
                          <a:effectLst/>
                          <a:latin typeface="Times New Roman" panose="02020603050405020304" pitchFamily="18" charset="0"/>
                          <a:ea typeface="+mn-ea"/>
                          <a:cs typeface="Times New Roman" panose="02020603050405020304" pitchFamily="18" charset="0"/>
                        </a:rPr>
                        <a:t>điểm</a:t>
                      </a:r>
                      <a:r>
                        <a:rPr lang="en-US" sz="2200" baseline="0" dirty="0" smtClean="0">
                          <a:effectLst/>
                          <a:latin typeface="Times New Roman" panose="02020603050405020304" pitchFamily="18" charset="0"/>
                          <a:ea typeface="+mn-ea"/>
                          <a:cs typeface="Times New Roman" panose="02020603050405020304" pitchFamily="18" charset="0"/>
                        </a:rPr>
                        <a:t> </a:t>
                      </a:r>
                      <a:r>
                        <a:rPr lang="en-US" sz="2200" baseline="0" dirty="0" err="1" smtClean="0">
                          <a:effectLst/>
                          <a:latin typeface="Times New Roman" panose="02020603050405020304" pitchFamily="18" charset="0"/>
                          <a:ea typeface="+mn-ea"/>
                          <a:cs typeface="Times New Roman" panose="02020603050405020304" pitchFamily="18" charset="0"/>
                        </a:rPr>
                        <a:t>hình</a:t>
                      </a:r>
                      <a:r>
                        <a:rPr lang="en-US" sz="2200" baseline="0" dirty="0" smtClean="0">
                          <a:effectLst/>
                          <a:latin typeface="Times New Roman" panose="02020603050405020304" pitchFamily="18" charset="0"/>
                          <a:ea typeface="+mn-ea"/>
                          <a:cs typeface="Times New Roman" panose="02020603050405020304" pitchFamily="18" charset="0"/>
                        </a:rPr>
                        <a:t> </a:t>
                      </a:r>
                      <a:r>
                        <a:rPr lang="en-US" sz="2200" baseline="0" dirty="0" err="1" smtClean="0">
                          <a:effectLst/>
                          <a:latin typeface="Times New Roman" panose="02020603050405020304" pitchFamily="18" charset="0"/>
                          <a:ea typeface="+mn-ea"/>
                          <a:cs typeface="Times New Roman" panose="02020603050405020304" pitchFamily="18" charset="0"/>
                        </a:rPr>
                        <a:t>thái</a:t>
                      </a:r>
                      <a:r>
                        <a:rPr lang="en-US" sz="2200" baseline="0" dirty="0" smtClean="0">
                          <a:effectLst/>
                          <a:latin typeface="Times New Roman" panose="02020603050405020304" pitchFamily="18" charset="0"/>
                          <a:ea typeface="+mn-ea"/>
                          <a:cs typeface="Times New Roman" panose="02020603050405020304" pitchFamily="18" charset="0"/>
                        </a:rPr>
                        <a:t> </a:t>
                      </a:r>
                      <a:r>
                        <a:rPr lang="en-US" sz="2200" baseline="0" dirty="0" err="1" smtClean="0">
                          <a:effectLst/>
                          <a:latin typeface="Times New Roman" panose="02020603050405020304" pitchFamily="18" charset="0"/>
                          <a:ea typeface="+mn-ea"/>
                          <a:cs typeface="Times New Roman" panose="02020603050405020304" pitchFamily="18" charset="0"/>
                        </a:rPr>
                        <a:t>địa</a:t>
                      </a:r>
                      <a:r>
                        <a:rPr lang="en-US" sz="2200" baseline="0" dirty="0" smtClean="0">
                          <a:effectLst/>
                          <a:latin typeface="Times New Roman" panose="02020603050405020304" pitchFamily="18" charset="0"/>
                          <a:ea typeface="+mn-ea"/>
                          <a:cs typeface="Times New Roman" panose="02020603050405020304" pitchFamily="18" charset="0"/>
                        </a:rPr>
                        <a:t> </a:t>
                      </a:r>
                      <a:r>
                        <a:rPr lang="en-US" sz="2200" baseline="0" dirty="0" err="1" smtClean="0">
                          <a:effectLst/>
                          <a:latin typeface="Times New Roman" panose="02020603050405020304" pitchFamily="18" charset="0"/>
                          <a:ea typeface="+mn-ea"/>
                          <a:cs typeface="Times New Roman" panose="02020603050405020304" pitchFamily="18" charset="0"/>
                        </a:rPr>
                        <a:t>hình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351366"/>
                  </a:ext>
                </a:extLst>
              </a:tr>
              <a:tr h="338908">
                <a:tc>
                  <a:txBody>
                    <a:bodyPr/>
                    <a:lstStyle/>
                    <a:p>
                      <a:pPr algn="just">
                        <a:lnSpc>
                          <a:spcPct val="100000"/>
                        </a:lnSpc>
                        <a:spcAft>
                          <a:spcPts val="0"/>
                        </a:spcAft>
                      </a:pPr>
                      <a:r>
                        <a:rPr lang="en-US" sz="2200" dirty="0" err="1">
                          <a:effectLst/>
                          <a:latin typeface="Times New Roman" panose="02020603050405020304" pitchFamily="18" charset="0"/>
                          <a:cs typeface="Times New Roman" panose="02020603050405020304" pitchFamily="18" charset="0"/>
                        </a:rPr>
                        <a:t>Thuận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lợi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633090"/>
                  </a:ext>
                </a:extLst>
              </a:tr>
              <a:tr h="395585">
                <a:tc>
                  <a:txBody>
                    <a:bodyPr/>
                    <a:lstStyle/>
                    <a:p>
                      <a:pPr algn="just">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Khó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khăn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527298"/>
                  </a:ext>
                </a:extLst>
              </a:tr>
            </a:tbl>
          </a:graphicData>
        </a:graphic>
      </p:graphicFrame>
      <p:sp>
        <p:nvSpPr>
          <p:cNvPr id="2" name="TextBox 1"/>
          <p:cNvSpPr txBox="1"/>
          <p:nvPr/>
        </p:nvSpPr>
        <p:spPr>
          <a:xfrm>
            <a:off x="5105400" y="1298117"/>
            <a:ext cx="1600200"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Tổ</a:t>
            </a:r>
            <a:r>
              <a:rPr lang="en-US" sz="2400" b="1" dirty="0" smtClean="0">
                <a:solidFill>
                  <a:srgbClr val="FF0000"/>
                </a:solidFill>
                <a:latin typeface="Times New Roman" panose="02020603050405020304" pitchFamily="18" charset="0"/>
                <a:cs typeface="Times New Roman" panose="02020603050405020304" pitchFamily="18" charset="0"/>
              </a:rPr>
              <a:t> 1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09804" y="4415135"/>
            <a:ext cx="1600200"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Tổ</a:t>
            </a:r>
            <a:r>
              <a:rPr lang="en-US" sz="2400" b="1" dirty="0" smtClean="0">
                <a:solidFill>
                  <a:srgbClr val="FF0000"/>
                </a:solidFill>
                <a:latin typeface="Times New Roman" panose="02020603050405020304" pitchFamily="18" charset="0"/>
                <a:cs typeface="Times New Roman" panose="02020603050405020304" pitchFamily="18" charset="0"/>
              </a:rPr>
              <a:t> 3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4</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19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4" grpId="0"/>
      <p:bldP spid="9" grpId="0" animBg="1"/>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2022/0308/ae7b6c9b939d5cc3058c.j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482"/>
            <a:ext cx="9296400" cy="6701118"/>
          </a:xfrm>
          <a:prstGeom prst="rect">
            <a:avLst/>
          </a:prstGeom>
          <a:noFill/>
          <a:ln>
            <a:noFill/>
          </a:ln>
        </p:spPr>
      </p:pic>
    </p:spTree>
    <p:extLst>
      <p:ext uri="{BB962C8B-B14F-4D97-AF65-F5344CB8AC3E}">
        <p14:creationId xmlns:p14="http://schemas.microsoft.com/office/powerpoint/2010/main" val="390285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711380"/>
            <a:ext cx="12082296" cy="6146620"/>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itle 1"/>
          <p:cNvSpPr txBox="1">
            <a:spLocks/>
          </p:cNvSpPr>
          <p:nvPr/>
        </p:nvSpPr>
        <p:spPr>
          <a:xfrm>
            <a:off x="269931" y="754800"/>
            <a:ext cx="5252285" cy="388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2. </a:t>
            </a:r>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57200" y="1172759"/>
            <a:ext cx="3265638" cy="335156"/>
          </a:xfrm>
          <a:prstGeom prst="rect">
            <a:avLst/>
          </a:prstGeom>
        </p:spPr>
        <p:txBody>
          <a:bodyPr wrap="none">
            <a:spAutoFit/>
          </a:bodyPr>
          <a:lstStyle/>
          <a:p>
            <a:pPr>
              <a:lnSpc>
                <a:spcPts val="165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6021166"/>
              </p:ext>
            </p:extLst>
          </p:nvPr>
        </p:nvGraphicFramePr>
        <p:xfrm>
          <a:off x="252002" y="1546127"/>
          <a:ext cx="11569545" cy="5029433"/>
        </p:xfrm>
        <a:graphic>
          <a:graphicData uri="http://schemas.openxmlformats.org/drawingml/2006/table">
            <a:tbl>
              <a:tblPr firstRow="1" firstCol="1" bandRow="1">
                <a:tableStyleId>{BDBED569-4797-4DF1-A0F4-6AAB3CD982D8}</a:tableStyleId>
              </a:tblPr>
              <a:tblGrid>
                <a:gridCol w="3692469">
                  <a:extLst>
                    <a:ext uri="{9D8B030D-6E8A-4147-A177-3AD203B41FA5}">
                      <a16:colId xmlns:a16="http://schemas.microsoft.com/office/drawing/2014/main" val="896384875"/>
                    </a:ext>
                  </a:extLst>
                </a:gridCol>
                <a:gridCol w="7877076">
                  <a:extLst>
                    <a:ext uri="{9D8B030D-6E8A-4147-A177-3AD203B41FA5}">
                      <a16:colId xmlns:a16="http://schemas.microsoft.com/office/drawing/2014/main" val="3963094533"/>
                    </a:ext>
                  </a:extLst>
                </a:gridCol>
              </a:tblGrid>
              <a:tr h="505309">
                <a:tc>
                  <a:txBody>
                    <a:bodyPr/>
                    <a:lstStyle/>
                    <a:p>
                      <a:pPr algn="just">
                        <a:lnSpc>
                          <a:spcPct val="100000"/>
                        </a:lnSpc>
                        <a:spcAft>
                          <a:spcPts val="0"/>
                        </a:spcAft>
                      </a:pPr>
                      <a:endPar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500" dirty="0" err="1">
                          <a:effectLst/>
                          <a:latin typeface="Times New Roman" panose="02020603050405020304" pitchFamily="18" charset="0"/>
                          <a:cs typeface="Times New Roman" panose="02020603050405020304" pitchFamily="18" charset="0"/>
                        </a:rPr>
                        <a:t>Khu</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vực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núi</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sơn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nguyên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và</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cao</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nguyên</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709423"/>
                  </a:ext>
                </a:extLst>
              </a:tr>
              <a:tr h="505309">
                <a:tc>
                  <a:txBody>
                    <a:bodyPr/>
                    <a:lstStyle/>
                    <a:p>
                      <a:pPr algn="just">
                        <a:lnSpc>
                          <a:spcPct val="100000"/>
                        </a:lnSpc>
                        <a:spcAft>
                          <a:spcPts val="0"/>
                        </a:spcAft>
                      </a:pPr>
                      <a:r>
                        <a:rPr lang="en-US" sz="2500">
                          <a:effectLst/>
                          <a:latin typeface="Times New Roman" panose="02020603050405020304" pitchFamily="18" charset="0"/>
                          <a:cs typeface="Times New Roman" panose="02020603050405020304" pitchFamily="18" charset="0"/>
                        </a:rPr>
                        <a:t>Diện tích</a:t>
                      </a:r>
                      <a:endParaRPr lang="en-US" sz="25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500" dirty="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Chiếm</a:t>
                      </a:r>
                      <a:r>
                        <a:rPr lang="en-US" sz="2500" baseline="0" dirty="0" smtClean="0">
                          <a:effectLst/>
                          <a:latin typeface="Times New Roman" panose="02020603050405020304" pitchFamily="18" charset="0"/>
                          <a:cs typeface="Times New Roman" panose="02020603050405020304" pitchFamily="18" charset="0"/>
                        </a:rPr>
                        <a:t> ¾ </a:t>
                      </a:r>
                      <a:r>
                        <a:rPr lang="en-US" sz="2500" baseline="0" dirty="0" err="1" smtClean="0">
                          <a:effectLst/>
                          <a:latin typeface="Times New Roman" panose="02020603050405020304" pitchFamily="18" charset="0"/>
                          <a:cs typeface="Times New Roman" panose="02020603050405020304" pitchFamily="18" charset="0"/>
                        </a:rPr>
                        <a:t>diện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tích</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lãnh</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thổ</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512977"/>
                  </a:ext>
                </a:extLst>
              </a:tr>
              <a:tr h="505309">
                <a:tc>
                  <a:txBody>
                    <a:bodyPr/>
                    <a:lstStyle/>
                    <a:p>
                      <a:pPr algn="just">
                        <a:lnSpc>
                          <a:spcPct val="100000"/>
                        </a:lnSpc>
                        <a:spcAft>
                          <a:spcPts val="0"/>
                        </a:spcAft>
                      </a:pPr>
                      <a:r>
                        <a:rPr lang="en-US" sz="2500" dirty="0" err="1" smtClean="0">
                          <a:effectLst/>
                          <a:latin typeface="Times New Roman" panose="02020603050405020304" pitchFamily="18" charset="0"/>
                          <a:cs typeface="Times New Roman" panose="02020603050405020304" pitchFamily="18" charset="0"/>
                        </a:rPr>
                        <a:t>Tên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các</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dãy</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núi</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sơn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nguyên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cao</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nguyên</a:t>
                      </a:r>
                      <a:r>
                        <a:rPr lang="en-US" sz="2500" baseline="0" dirty="0" smtClean="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500" i="1" baseline="0" dirty="0" smtClean="0">
                          <a:effectLst/>
                          <a:latin typeface="Times New Roman" panose="02020603050405020304" pitchFamily="18" charset="0"/>
                          <a:cs typeface="Times New Roman" panose="02020603050405020304" pitchFamily="18" charset="0"/>
                        </a:rPr>
                        <a:t>(</a:t>
                      </a:r>
                      <a:r>
                        <a:rPr lang="en-US" sz="2500" i="1" baseline="0" dirty="0" err="1" smtClean="0">
                          <a:effectLst/>
                          <a:latin typeface="Times New Roman" panose="02020603050405020304" pitchFamily="18" charset="0"/>
                          <a:cs typeface="Times New Roman" panose="02020603050405020304" pitchFamily="18" charset="0"/>
                        </a:rPr>
                        <a:t>Tên</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sơn</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nguyên</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và</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đỉnh</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núi</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cao</a:t>
                      </a:r>
                      <a:r>
                        <a:rPr lang="en-US" sz="2500" i="1" baseline="0" dirty="0" smtClean="0">
                          <a:effectLst/>
                          <a:latin typeface="Times New Roman" panose="02020603050405020304" pitchFamily="18" charset="0"/>
                          <a:cs typeface="Times New Roman" panose="02020603050405020304" pitchFamily="18" charset="0"/>
                        </a:rPr>
                        <a:t> </a:t>
                      </a:r>
                      <a:r>
                        <a:rPr lang="en-US" sz="2500" i="1" baseline="0" dirty="0" err="1" smtClean="0">
                          <a:effectLst/>
                          <a:latin typeface="Times New Roman" panose="02020603050405020304" pitchFamily="18" charset="0"/>
                          <a:cs typeface="Times New Roman" panose="02020603050405020304" pitchFamily="18" charset="0"/>
                        </a:rPr>
                        <a:t>nhất</a:t>
                      </a:r>
                      <a:r>
                        <a:rPr lang="en-US" sz="2500" i="1" baseline="0" dirty="0" smtClean="0">
                          <a:effectLst/>
                          <a:latin typeface="Times New Roman" panose="02020603050405020304" pitchFamily="18" charset="0"/>
                          <a:cs typeface="Times New Roman" panose="02020603050405020304" pitchFamily="18" charset="0"/>
                        </a:rPr>
                        <a:t>)</a:t>
                      </a:r>
                      <a:endParaRPr lang="en-US" sz="25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Dãy</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Hy</a:t>
                      </a:r>
                      <a:r>
                        <a:rPr lang="en-US" sz="2500" baseline="0" dirty="0" smtClean="0">
                          <a:effectLst/>
                          <a:latin typeface="Times New Roman" panose="02020603050405020304" pitchFamily="18" charset="0"/>
                          <a:cs typeface="Times New Roman" panose="02020603050405020304" pitchFamily="18" charset="0"/>
                        </a:rPr>
                        <a:t>-ma-lay-a (8848m); </a:t>
                      </a:r>
                      <a:r>
                        <a:rPr lang="en-US" sz="2500" baseline="0" dirty="0" err="1" smtClean="0">
                          <a:effectLst/>
                          <a:latin typeface="Times New Roman" panose="02020603050405020304" pitchFamily="18" charset="0"/>
                          <a:cs typeface="Times New Roman" panose="02020603050405020304" pitchFamily="18" charset="0"/>
                        </a:rPr>
                        <a:t>Dãy</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Thiên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Sơn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Dãy</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Đại</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Hưng</a:t>
                      </a:r>
                      <a:r>
                        <a:rPr lang="en-US" sz="2500" baseline="0" dirty="0" smtClean="0">
                          <a:effectLst/>
                          <a:latin typeface="Times New Roman" panose="02020603050405020304" pitchFamily="18" charset="0"/>
                          <a:cs typeface="Times New Roman" panose="02020603050405020304" pitchFamily="18" charset="0"/>
                        </a:rPr>
                        <a:t> An…</a:t>
                      </a:r>
                    </a:p>
                    <a:p>
                      <a:pPr algn="just">
                        <a:lnSpc>
                          <a:spcPct val="100000"/>
                        </a:lnSpc>
                        <a:spcAft>
                          <a:spcPts val="0"/>
                        </a:spcAft>
                      </a:pP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Sơn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Tây</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Tạng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(4500m); SN.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Đê</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-Can; SN. I-Ran…</a:t>
                      </a:r>
                    </a:p>
                    <a:p>
                      <a:pPr algn="just">
                        <a:lnSpc>
                          <a:spcPct val="100000"/>
                        </a:lnSpc>
                        <a:spcAft>
                          <a:spcPts val="0"/>
                        </a:spcAft>
                      </a:pP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Cao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Trung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Xi-</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bia</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Cao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nguên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Mông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Cổ</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0042658"/>
                  </a:ext>
                </a:extLst>
              </a:tr>
              <a:tr h="664477">
                <a:tc>
                  <a:txBody>
                    <a:bodyPr/>
                    <a:lstStyle/>
                    <a:p>
                      <a:pPr algn="just">
                        <a:lnSpc>
                          <a:spcPct val="100000"/>
                        </a:lnSpc>
                        <a:spcAft>
                          <a:spcPts val="0"/>
                        </a:spcAft>
                      </a:pPr>
                      <a:r>
                        <a:rPr lang="en-US" sz="2500" dirty="0" err="1" smtClean="0">
                          <a:effectLst/>
                          <a:latin typeface="Times New Roman" panose="02020603050405020304" pitchFamily="18" charset="0"/>
                          <a:ea typeface="+mn-ea"/>
                          <a:cs typeface="Times New Roman" panose="02020603050405020304" pitchFamily="18" charset="0"/>
                        </a:rPr>
                        <a:t>Đặc</a:t>
                      </a:r>
                      <a:r>
                        <a:rPr lang="en-US" sz="2500" baseline="0" dirty="0" smtClean="0">
                          <a:effectLst/>
                          <a:latin typeface="Times New Roman" panose="02020603050405020304" pitchFamily="18" charset="0"/>
                          <a:ea typeface="+mn-ea"/>
                          <a:cs typeface="Times New Roman" panose="02020603050405020304" pitchFamily="18" charset="0"/>
                        </a:rPr>
                        <a:t> </a:t>
                      </a:r>
                      <a:r>
                        <a:rPr lang="en-US" sz="2500" baseline="0" dirty="0" err="1" smtClean="0">
                          <a:effectLst/>
                          <a:latin typeface="Times New Roman" panose="02020603050405020304" pitchFamily="18" charset="0"/>
                          <a:ea typeface="+mn-ea"/>
                          <a:cs typeface="Times New Roman" panose="02020603050405020304" pitchFamily="18" charset="0"/>
                        </a:rPr>
                        <a:t>điểm</a:t>
                      </a:r>
                      <a:r>
                        <a:rPr lang="en-US" sz="2500" baseline="0" dirty="0" smtClean="0">
                          <a:effectLst/>
                          <a:latin typeface="Times New Roman" panose="02020603050405020304" pitchFamily="18" charset="0"/>
                          <a:ea typeface="+mn-ea"/>
                          <a:cs typeface="Times New Roman" panose="02020603050405020304" pitchFamily="18" charset="0"/>
                        </a:rPr>
                        <a:t> </a:t>
                      </a:r>
                      <a:r>
                        <a:rPr lang="en-US" sz="2500" baseline="0" dirty="0" err="1" smtClean="0">
                          <a:effectLst/>
                          <a:latin typeface="Times New Roman" panose="02020603050405020304" pitchFamily="18" charset="0"/>
                          <a:ea typeface="+mn-ea"/>
                          <a:cs typeface="Times New Roman" panose="02020603050405020304" pitchFamily="18" charset="0"/>
                        </a:rPr>
                        <a:t>hình</a:t>
                      </a:r>
                      <a:r>
                        <a:rPr lang="en-US" sz="2500" baseline="0" dirty="0" smtClean="0">
                          <a:effectLst/>
                          <a:latin typeface="Times New Roman" panose="02020603050405020304" pitchFamily="18" charset="0"/>
                          <a:ea typeface="+mn-ea"/>
                          <a:cs typeface="Times New Roman" panose="02020603050405020304" pitchFamily="18" charset="0"/>
                        </a:rPr>
                        <a:t> </a:t>
                      </a:r>
                      <a:r>
                        <a:rPr lang="en-US" sz="2500" baseline="0" dirty="0" err="1" smtClean="0">
                          <a:effectLst/>
                          <a:latin typeface="Times New Roman" panose="02020603050405020304" pitchFamily="18" charset="0"/>
                          <a:ea typeface="+mn-ea"/>
                          <a:cs typeface="Times New Roman" panose="02020603050405020304" pitchFamily="18" charset="0"/>
                        </a:rPr>
                        <a:t>thái</a:t>
                      </a:r>
                      <a:r>
                        <a:rPr lang="en-US" sz="2500" baseline="0" dirty="0" smtClean="0">
                          <a:effectLst/>
                          <a:latin typeface="Times New Roman" panose="02020603050405020304" pitchFamily="18" charset="0"/>
                          <a:ea typeface="+mn-ea"/>
                          <a:cs typeface="Times New Roman" panose="02020603050405020304" pitchFamily="18" charset="0"/>
                        </a:rPr>
                        <a:t> </a:t>
                      </a:r>
                      <a:r>
                        <a:rPr lang="en-US" sz="2500" baseline="0" dirty="0" err="1" smtClean="0">
                          <a:effectLst/>
                          <a:latin typeface="Times New Roman" panose="02020603050405020304" pitchFamily="18" charset="0"/>
                          <a:ea typeface="+mn-ea"/>
                          <a:cs typeface="Times New Roman" panose="02020603050405020304" pitchFamily="18" charset="0"/>
                        </a:rPr>
                        <a:t>địa</a:t>
                      </a:r>
                      <a:r>
                        <a:rPr lang="en-US" sz="2500" baseline="0" dirty="0" smtClean="0">
                          <a:effectLst/>
                          <a:latin typeface="Times New Roman" panose="02020603050405020304" pitchFamily="18" charset="0"/>
                          <a:ea typeface="+mn-ea"/>
                          <a:cs typeface="Times New Roman" panose="02020603050405020304" pitchFamily="18" charset="0"/>
                        </a:rPr>
                        <a:t> </a:t>
                      </a:r>
                      <a:r>
                        <a:rPr lang="en-US" sz="2500" baseline="0" dirty="0" err="1" smtClean="0">
                          <a:effectLst/>
                          <a:latin typeface="Times New Roman" panose="02020603050405020304" pitchFamily="18" charset="0"/>
                          <a:ea typeface="+mn-ea"/>
                          <a:cs typeface="Times New Roman" panose="02020603050405020304" pitchFamily="18" charset="0"/>
                        </a:rPr>
                        <a:t>hình</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50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Càng</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về</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phía</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biển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địa</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hình</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càng</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thấp</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dần</a:t>
                      </a:r>
                      <a:endParaRPr lang="en-US" sz="2500" baseline="0" dirty="0" smtClean="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núi</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tây</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tây</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bắc</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nam</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bắc</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nam</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351366"/>
                  </a:ext>
                </a:extLst>
              </a:tr>
              <a:tr h="505309">
                <a:tc>
                  <a:txBody>
                    <a:bodyPr/>
                    <a:lstStyle/>
                    <a:p>
                      <a:pPr algn="just">
                        <a:lnSpc>
                          <a:spcPct val="100000"/>
                        </a:lnSpc>
                        <a:spcAft>
                          <a:spcPts val="0"/>
                        </a:spcAft>
                      </a:pPr>
                      <a:r>
                        <a:rPr lang="en-US" sz="2500" dirty="0" err="1">
                          <a:effectLst/>
                          <a:latin typeface="Times New Roman" panose="02020603050405020304" pitchFamily="18" charset="0"/>
                          <a:cs typeface="Times New Roman" panose="02020603050405020304" pitchFamily="18" charset="0"/>
                        </a:rPr>
                        <a:t>Thuận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lợi</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Phát</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triển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chăn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nuôi</a:t>
                      </a:r>
                      <a:r>
                        <a:rPr lang="en-US" sz="2500" baseline="0" dirty="0" smtClean="0">
                          <a:effectLst/>
                          <a:latin typeface="Times New Roman" panose="02020603050405020304" pitchFamily="18" charset="0"/>
                          <a:cs typeface="Times New Roman" panose="02020603050405020304" pitchFamily="18" charset="0"/>
                        </a:rPr>
                        <a:t> du </a:t>
                      </a:r>
                      <a:r>
                        <a:rPr lang="en-US" sz="2500" baseline="0" dirty="0" err="1" smtClean="0">
                          <a:effectLst/>
                          <a:latin typeface="Times New Roman" panose="02020603050405020304" pitchFamily="18" charset="0"/>
                          <a:cs typeface="Times New Roman" panose="02020603050405020304" pitchFamily="18" charset="0"/>
                        </a:rPr>
                        <a:t>mục</a:t>
                      </a:r>
                      <a:endParaRPr lang="en-US" sz="2500" baseline="0" dirty="0" smtClean="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cây</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5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sản</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633090"/>
                  </a:ext>
                </a:extLst>
              </a:tr>
              <a:tr h="589815">
                <a:tc>
                  <a:txBody>
                    <a:bodyPr/>
                    <a:lstStyle/>
                    <a:p>
                      <a:pPr algn="just">
                        <a:lnSpc>
                          <a:spcPct val="107000"/>
                        </a:lnSpc>
                        <a:spcAft>
                          <a:spcPts val="0"/>
                        </a:spcAft>
                      </a:pPr>
                      <a:r>
                        <a:rPr lang="en-US" sz="2500" dirty="0" err="1">
                          <a:effectLst/>
                          <a:latin typeface="Times New Roman" panose="02020603050405020304" pitchFamily="18" charset="0"/>
                          <a:cs typeface="Times New Roman" panose="02020603050405020304" pitchFamily="18" charset="0"/>
                        </a:rPr>
                        <a:t>Khó</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khăn</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500" dirty="0">
                          <a:effectLst/>
                          <a:latin typeface="Times New Roman" panose="02020603050405020304" pitchFamily="18" charset="0"/>
                          <a:cs typeface="Times New Roman" panose="02020603050405020304" pitchFamily="18" charset="0"/>
                        </a:rPr>
                        <a:t> </a:t>
                      </a:r>
                      <a:r>
                        <a:rPr lang="en-US" sz="2500" dirty="0" smtClean="0">
                          <a:effectLst/>
                          <a:latin typeface="Times New Roman" panose="02020603050405020304" pitchFamily="18" charset="0"/>
                          <a:cs typeface="Times New Roman" panose="02020603050405020304" pitchFamily="18" charset="0"/>
                        </a:rPr>
                        <a:t>- </a:t>
                      </a:r>
                      <a:r>
                        <a:rPr lang="en-US" sz="2500" dirty="0" err="1" smtClean="0">
                          <a:effectLst/>
                          <a:latin typeface="Times New Roman" panose="02020603050405020304" pitchFamily="18" charset="0"/>
                          <a:cs typeface="Times New Roman" panose="02020603050405020304" pitchFamily="18" charset="0"/>
                        </a:rPr>
                        <a:t>Xói</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mòn</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sạt</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lở</a:t>
                      </a:r>
                      <a:r>
                        <a:rPr lang="en-US" sz="2500" baseline="0" dirty="0" smtClean="0">
                          <a:effectLst/>
                          <a:latin typeface="Times New Roman" panose="02020603050405020304" pitchFamily="18" charset="0"/>
                          <a:cs typeface="Times New Roman" panose="02020603050405020304" pitchFamily="18" charset="0"/>
                        </a:rPr>
                        <a:t> </a:t>
                      </a:r>
                      <a:r>
                        <a:rPr lang="en-US" sz="2500" baseline="0" dirty="0" err="1" smtClean="0">
                          <a:effectLst/>
                          <a:latin typeface="Times New Roman" panose="02020603050405020304" pitchFamily="18" charset="0"/>
                          <a:cs typeface="Times New Roman" panose="02020603050405020304" pitchFamily="18" charset="0"/>
                        </a:rPr>
                        <a:t>đất</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527298"/>
                  </a:ext>
                </a:extLst>
              </a:tr>
            </a:tbl>
          </a:graphicData>
        </a:graphic>
      </p:graphicFrame>
      <p:sp>
        <p:nvSpPr>
          <p:cNvPr id="17" name="Rectangle 16"/>
          <p:cNvSpPr/>
          <p:nvPr/>
        </p:nvSpPr>
        <p:spPr>
          <a:xfrm>
            <a:off x="68756" y="116482"/>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46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mg.loigiaihay.com/picture/2022/0308/ae7b6c9b939d5cc3058c.j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482"/>
            <a:ext cx="9296400" cy="6701118"/>
          </a:xfrm>
          <a:prstGeom prst="rect">
            <a:avLst/>
          </a:prstGeom>
          <a:noFill/>
          <a:ln>
            <a:noFill/>
          </a:ln>
        </p:spPr>
      </p:pic>
    </p:spTree>
    <p:extLst>
      <p:ext uri="{BB962C8B-B14F-4D97-AF65-F5344CB8AC3E}">
        <p14:creationId xmlns:p14="http://schemas.microsoft.com/office/powerpoint/2010/main" val="2485744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556" y="781202"/>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itle 1"/>
          <p:cNvSpPr txBox="1">
            <a:spLocks/>
          </p:cNvSpPr>
          <p:nvPr/>
        </p:nvSpPr>
        <p:spPr>
          <a:xfrm>
            <a:off x="538915" y="839660"/>
            <a:ext cx="5252285" cy="388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2. </a:t>
            </a:r>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85385" y="1265850"/>
            <a:ext cx="3265638" cy="335156"/>
          </a:xfrm>
          <a:prstGeom prst="rect">
            <a:avLst/>
          </a:prstGeom>
        </p:spPr>
        <p:txBody>
          <a:bodyPr wrap="none">
            <a:spAutoFit/>
          </a:bodyPr>
          <a:lstStyle/>
          <a:p>
            <a:pPr>
              <a:lnSpc>
                <a:spcPts val="165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2430022"/>
              </p:ext>
            </p:extLst>
          </p:nvPr>
        </p:nvGraphicFramePr>
        <p:xfrm>
          <a:off x="104615" y="1780728"/>
          <a:ext cx="5457985" cy="4421183"/>
        </p:xfrm>
        <a:graphic>
          <a:graphicData uri="http://schemas.openxmlformats.org/drawingml/2006/table">
            <a:tbl>
              <a:tblPr firstRow="1" firstCol="1" bandRow="1">
                <a:tableStyleId>{616DA210-FB5B-4158-B5E0-FEB733F419BA}</a:tableStyleId>
              </a:tblPr>
              <a:tblGrid>
                <a:gridCol w="1202125">
                  <a:extLst>
                    <a:ext uri="{9D8B030D-6E8A-4147-A177-3AD203B41FA5}">
                      <a16:colId xmlns:a16="http://schemas.microsoft.com/office/drawing/2014/main" val="2431703366"/>
                    </a:ext>
                  </a:extLst>
                </a:gridCol>
                <a:gridCol w="4255860">
                  <a:extLst>
                    <a:ext uri="{9D8B030D-6E8A-4147-A177-3AD203B41FA5}">
                      <a16:colId xmlns:a16="http://schemas.microsoft.com/office/drawing/2014/main" val="3626233996"/>
                    </a:ext>
                  </a:extLst>
                </a:gridCol>
              </a:tblGrid>
              <a:tr h="397823">
                <a:tc>
                  <a:txBody>
                    <a:bodyPr/>
                    <a:lstStyle/>
                    <a:p>
                      <a:pPr algn="just">
                        <a:lnSpc>
                          <a:spcPct val="100000"/>
                        </a:lnSpc>
                        <a:spcAft>
                          <a:spcPts val="0"/>
                        </a:spcAft>
                      </a:pP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59854"/>
                  </a:ext>
                </a:extLst>
              </a:tr>
              <a:tr h="397823">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Diện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chiếm</a:t>
                      </a:r>
                      <a:r>
                        <a:rPr lang="en-US" sz="2400" baseline="0" dirty="0" smtClean="0">
                          <a:effectLst/>
                          <a:latin typeface="Times New Roman" panose="02020603050405020304" pitchFamily="18" charset="0"/>
                          <a:cs typeface="Times New Roman" panose="02020603050405020304" pitchFamily="18" charset="0"/>
                        </a:rPr>
                        <a:t> ¼ </a:t>
                      </a:r>
                      <a:r>
                        <a:rPr lang="en-US" sz="2400" baseline="0" dirty="0" err="1" smtClean="0">
                          <a:effectLst/>
                          <a:latin typeface="Times New Roman" panose="02020603050405020304" pitchFamily="18" charset="0"/>
                          <a:cs typeface="Times New Roman" panose="02020603050405020304" pitchFamily="18" charset="0"/>
                        </a:rPr>
                        <a:t>diện</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tích</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châu</a:t>
                      </a:r>
                      <a:r>
                        <a:rPr lang="en-US" sz="2400" baseline="0" dirty="0" smtClean="0">
                          <a:effectLst/>
                          <a:latin typeface="Times New Roman" panose="02020603050405020304" pitchFamily="18" charset="0"/>
                          <a:cs typeface="Times New Roman" panose="02020603050405020304" pitchFamily="18" charset="0"/>
                        </a:rPr>
                        <a:t> 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787581"/>
                  </a:ext>
                </a:extLst>
              </a:tr>
              <a:tr h="397823">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ĐB</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Tây</a:t>
                      </a:r>
                      <a:r>
                        <a:rPr lang="en-US" sz="2400" baseline="0" dirty="0" smtClean="0">
                          <a:effectLst/>
                          <a:latin typeface="Times New Roman" panose="02020603050405020304" pitchFamily="18" charset="0"/>
                          <a:cs typeface="Times New Roman" panose="02020603050405020304" pitchFamily="18" charset="0"/>
                        </a:rPr>
                        <a:t> Xi-Bia; ĐB </a:t>
                      </a:r>
                      <a:r>
                        <a:rPr lang="en-US" sz="2400" baseline="0" dirty="0" err="1" smtClean="0">
                          <a:effectLst/>
                          <a:latin typeface="Times New Roman" panose="02020603050405020304" pitchFamily="18" charset="0"/>
                          <a:cs typeface="Times New Roman" panose="02020603050405020304" pitchFamily="18" charset="0"/>
                        </a:rPr>
                        <a:t>Ấn-Hằng</a:t>
                      </a:r>
                      <a:r>
                        <a:rPr lang="en-US" sz="2400" baseline="0" dirty="0" smtClean="0">
                          <a:effectLst/>
                          <a:latin typeface="Times New Roman" panose="02020603050405020304" pitchFamily="18" charset="0"/>
                          <a:cs typeface="Times New Roman" panose="02020603050405020304" pitchFamily="18" charset="0"/>
                        </a:rPr>
                        <a:t>; ĐB </a:t>
                      </a:r>
                      <a:r>
                        <a:rPr lang="en-US" sz="2400" baseline="0" dirty="0" err="1" smtClean="0">
                          <a:effectLst/>
                          <a:latin typeface="Times New Roman" panose="02020603050405020304" pitchFamily="18" charset="0"/>
                          <a:cs typeface="Times New Roman" panose="02020603050405020304" pitchFamily="18" charset="0"/>
                        </a:rPr>
                        <a:t>Hoa</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Bắc</a:t>
                      </a:r>
                      <a:r>
                        <a:rPr lang="en-US" sz="2400" baseline="0" dirty="0" smtClean="0">
                          <a:effectLst/>
                          <a:latin typeface="Times New Roman" panose="02020603050405020304" pitchFamily="18" charset="0"/>
                          <a:cs typeface="Times New Roman" panose="02020603050405020304" pitchFamily="18" charset="0"/>
                        </a:rPr>
                        <a:t>; ĐB </a:t>
                      </a:r>
                      <a:r>
                        <a:rPr lang="en-US" sz="2400" baseline="0" dirty="0" err="1" smtClean="0">
                          <a:effectLst/>
                          <a:latin typeface="Times New Roman" panose="02020603050405020304" pitchFamily="18" charset="0"/>
                          <a:cs typeface="Times New Roman" panose="02020603050405020304" pitchFamily="18" charset="0"/>
                        </a:rPr>
                        <a:t>Tu</a:t>
                      </a:r>
                      <a:r>
                        <a:rPr lang="en-US" sz="2400" baseline="0" dirty="0" smtClean="0">
                          <a:effectLst/>
                          <a:latin typeface="Times New Roman" panose="02020603050405020304" pitchFamily="18" charset="0"/>
                          <a:cs typeface="Times New Roman" panose="02020603050405020304" pitchFamily="18" charset="0"/>
                        </a:rPr>
                        <a:t>-Ran….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634963"/>
                  </a:ext>
                </a:extLst>
              </a:tr>
              <a:tr h="397823">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Chủ</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yếu</a:t>
                      </a:r>
                      <a:r>
                        <a:rPr lang="en-US" sz="2400" baseline="0" dirty="0" smtClean="0">
                          <a:effectLst/>
                          <a:latin typeface="Times New Roman" panose="02020603050405020304" pitchFamily="18" charset="0"/>
                          <a:cs typeface="Times New Roman" panose="02020603050405020304" pitchFamily="18" charset="0"/>
                        </a:rPr>
                        <a:t> ở </a:t>
                      </a:r>
                      <a:r>
                        <a:rPr lang="en-US" sz="2400" baseline="0" dirty="0" err="1" smtClean="0">
                          <a:effectLst/>
                          <a:latin typeface="Times New Roman" panose="02020603050405020304" pitchFamily="18" charset="0"/>
                          <a:cs typeface="Times New Roman" panose="02020603050405020304" pitchFamily="18" charset="0"/>
                        </a:rPr>
                        <a:t>ven</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biển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634076"/>
                  </a:ext>
                </a:extLst>
              </a:tr>
              <a:tr h="397823">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Thuận lợi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Cho</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sản</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xuất</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và</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định</a:t>
                      </a:r>
                      <a:r>
                        <a:rPr lang="en-US" sz="2400" baseline="0" dirty="0" smtClean="0">
                          <a:effectLst/>
                          <a:latin typeface="Times New Roman" panose="02020603050405020304" pitchFamily="18" charset="0"/>
                          <a:cs typeface="Times New Roman" panose="02020603050405020304" pitchFamily="18" charset="0"/>
                        </a:rPr>
                        <a:t> </a:t>
                      </a:r>
                      <a:r>
                        <a:rPr lang="en-US" sz="2400" baseline="0" dirty="0" err="1" smtClean="0">
                          <a:effectLst/>
                          <a:latin typeface="Times New Roman" panose="02020603050405020304" pitchFamily="18" charset="0"/>
                          <a:cs typeface="Times New Roman" panose="02020603050405020304" pitchFamily="18" charset="0"/>
                        </a:rPr>
                        <a:t>cư</a:t>
                      </a:r>
                      <a:r>
                        <a:rPr lang="en-US" sz="2400" baseline="0" dirty="0" smtClean="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nơi</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cư</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đúc</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nền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0274479"/>
                  </a:ext>
                </a:extLst>
              </a:tr>
            </a:tbl>
          </a:graphicData>
        </a:graphic>
      </p:graphicFrame>
      <p:sp>
        <p:nvSpPr>
          <p:cNvPr id="17" name="Rectangle 16"/>
          <p:cNvSpPr/>
          <p:nvPr/>
        </p:nvSpPr>
        <p:spPr>
          <a:xfrm>
            <a:off x="68756" y="116482"/>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https://img.loigiaihay.com/picture/2022/0308/ae7b6c9b939d5cc3058c.jpg"/>
          <p:cNvPicPr/>
          <p:nvPr/>
        </p:nvPicPr>
        <p:blipFill>
          <a:blip r:embed="rId2">
            <a:extLst>
              <a:ext uri="{28A0092B-C50C-407E-A947-70E740481C1C}">
                <a14:useLocalDpi xmlns:a14="http://schemas.microsoft.com/office/drawing/2010/main" val="0"/>
              </a:ext>
            </a:extLst>
          </a:blip>
          <a:srcRect/>
          <a:stretch>
            <a:fillRect/>
          </a:stretch>
        </p:blipFill>
        <p:spPr bwMode="auto">
          <a:xfrm>
            <a:off x="5653659" y="628990"/>
            <a:ext cx="6504931" cy="5619410"/>
          </a:xfrm>
          <a:prstGeom prst="rect">
            <a:avLst/>
          </a:prstGeom>
          <a:noFill/>
          <a:ln>
            <a:noFill/>
          </a:ln>
        </p:spPr>
      </p:pic>
    </p:spTree>
    <p:extLst>
      <p:ext uri="{BB962C8B-B14F-4D97-AF65-F5344CB8AC3E}">
        <p14:creationId xmlns:p14="http://schemas.microsoft.com/office/powerpoint/2010/main" val="888542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556" y="781202"/>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itle 1"/>
          <p:cNvSpPr txBox="1">
            <a:spLocks/>
          </p:cNvSpPr>
          <p:nvPr/>
        </p:nvSpPr>
        <p:spPr>
          <a:xfrm>
            <a:off x="117382" y="827660"/>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2. </a:t>
            </a:r>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2596" y="1399160"/>
            <a:ext cx="3265638" cy="335156"/>
          </a:xfrm>
          <a:prstGeom prst="rect">
            <a:avLst/>
          </a:prstGeom>
        </p:spPr>
        <p:txBody>
          <a:bodyPr wrap="none">
            <a:spAutoFit/>
          </a:bodyPr>
          <a:lstStyle/>
          <a:p>
            <a:pPr>
              <a:lnSpc>
                <a:spcPts val="165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17382" y="1789244"/>
            <a:ext cx="4988018" cy="3416320"/>
          </a:xfrm>
          <a:prstGeom prst="rect">
            <a:avLst/>
          </a:prstGeom>
        </p:spPr>
        <p:txBody>
          <a:bodyPr wrap="square">
            <a:spAutoFit/>
          </a:bodyPr>
          <a:lstStyle/>
          <a:p>
            <a:pPr algn="just">
              <a:spcAft>
                <a:spcPts val="0"/>
              </a:spcAft>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5.1) </a:t>
            </a:r>
            <a:r>
              <a:rPr lang="en-US" sz="24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SGK/113,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0"/>
              </a:spcAft>
              <a:buAutoNum type="arabicPeriod"/>
            </a:pP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spcAft>
                <a:spcPts val="0"/>
              </a:spcAft>
              <a:buAutoNum type="arabicPeriod"/>
            </a:pP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khoáng</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Châu</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Á?</a:t>
            </a:r>
          </a:p>
          <a:p>
            <a:pPr marL="457200" indent="-457200" algn="just">
              <a:spcAft>
                <a:spcPts val="0"/>
              </a:spcAft>
              <a:buAutoNum type="arabicPeriod"/>
            </a:pP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thác</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khoáng</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châu</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Á?</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 name="Picture 22" descr="https://img.loigiaihay.com/picture/2022/0308/ae7b6c9b939d5cc3058c.jp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72821"/>
            <a:ext cx="6821519" cy="5299379"/>
          </a:xfrm>
          <a:prstGeom prst="rect">
            <a:avLst/>
          </a:prstGeom>
          <a:noFill/>
          <a:ln>
            <a:noFill/>
          </a:ln>
        </p:spPr>
      </p:pic>
      <p:sp>
        <p:nvSpPr>
          <p:cNvPr id="17" name="Rectangle 16"/>
          <p:cNvSpPr/>
          <p:nvPr/>
        </p:nvSpPr>
        <p:spPr>
          <a:xfrm>
            <a:off x="10363200" y="5334000"/>
            <a:ext cx="1716119"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91400" y="36576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16034">
            <a:off x="6116013" y="2640271"/>
            <a:ext cx="642856" cy="1080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29800" y="2438400"/>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53500" y="4333875"/>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556" y="90506"/>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962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in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barn(inVertical)">
                                      <p:cBhvr>
                                        <p:cTn id="26" dur="5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wipe(down)">
                                      <p:cBhvr>
                                        <p:cTn id="3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5504" y="605135"/>
            <a:ext cx="2438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LUYỆN TẬP</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9125" y="1104290"/>
            <a:ext cx="11792245"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2600" b="1" dirty="0" err="1" smtClean="0">
                <a:latin typeface="Times New Roman" panose="02020603050405020304" pitchFamily="18" charset="0"/>
                <a:cs typeface="Times New Roman" panose="02020603050405020304" pitchFamily="18" charset="0"/>
              </a:rPr>
              <a:t>Câu</a:t>
            </a:r>
            <a:r>
              <a:rPr lang="en-US" sz="2600" b="1" dirty="0" smtClean="0">
                <a:latin typeface="Times New Roman" panose="02020603050405020304" pitchFamily="18" charset="0"/>
                <a:cs typeface="Times New Roman" panose="02020603050405020304" pitchFamily="18" charset="0"/>
              </a:rPr>
              <a:t> 1: </a:t>
            </a:r>
            <a:r>
              <a:rPr lang="en-US" sz="2600" b="1" dirty="0" err="1" smtClean="0">
                <a:latin typeface="Times New Roman" panose="02020603050405020304" pitchFamily="18" charset="0"/>
                <a:cs typeface="Times New Roman" panose="02020603050405020304" pitchFamily="18" charset="0"/>
              </a:rPr>
              <a:t>Điền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từ</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còn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thiếu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ô </a:t>
            </a:r>
            <a:r>
              <a:rPr lang="en-US" sz="2600" b="1" dirty="0" err="1" smtClean="0">
                <a:latin typeface="Times New Roman" panose="02020603050405020304" pitchFamily="18" charset="0"/>
                <a:cs typeface="Times New Roman" panose="02020603050405020304" pitchFamily="18" charset="0"/>
              </a:rPr>
              <a:t>trống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sau</a:t>
            </a:r>
            <a:r>
              <a:rPr lang="en-US" sz="2600" b="1" dirty="0" smtClean="0">
                <a:latin typeface="Times New Roman" panose="02020603050405020304" pitchFamily="18" charset="0"/>
                <a:cs typeface="Times New Roman" panose="02020603050405020304" pitchFamily="18" charset="0"/>
              </a:rPr>
              <a:t>:</a:t>
            </a:r>
          </a:p>
          <a:p>
            <a:pPr marL="457200" indent="-457200">
              <a:lnSpc>
                <a:spcPct val="150000"/>
              </a:lnSpc>
              <a:buFont typeface="+mj-lt"/>
              <a:buAutoNum type="alphaLcParenR"/>
            </a:pPr>
            <a:r>
              <a:rPr lang="en-US" sz="2600" dirty="0" err="1" smtClean="0">
                <a:latin typeface="Times New Roman" panose="02020603050405020304" pitchFamily="18" charset="0"/>
                <a:cs typeface="Times New Roman" panose="02020603050405020304" pitchFamily="18" charset="0"/>
              </a:rPr>
              <a:t>Vị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địa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lãnh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thổ</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châu</a:t>
            </a:r>
            <a:r>
              <a:rPr lang="en-US" sz="2600" dirty="0" smtClean="0">
                <a:latin typeface="Times New Roman" panose="02020603050405020304" pitchFamily="18" charset="0"/>
                <a:cs typeface="Times New Roman" panose="02020603050405020304" pitchFamily="18" charset="0"/>
              </a:rPr>
              <a:t> Á </a:t>
            </a:r>
            <a:r>
              <a:rPr lang="en-US" sz="2600" dirty="0" err="1" smtClean="0">
                <a:latin typeface="Times New Roman" panose="02020603050405020304" pitchFamily="18" charset="0"/>
                <a:cs typeface="Times New Roman" panose="02020603050405020304" pitchFamily="18" charset="0"/>
              </a:rPr>
              <a:t>kéo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từ</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tới</a:t>
            </a:r>
            <a:r>
              <a:rPr lang="en-US" sz="2600" dirty="0" smtClean="0">
                <a:latin typeface="Times New Roman" panose="02020603050405020304" pitchFamily="18" charset="0"/>
                <a:cs typeface="Times New Roman" panose="02020603050405020304" pitchFamily="18" charset="0"/>
              </a:rPr>
              <a:t> …………</a:t>
            </a:r>
          </a:p>
          <a:p>
            <a:pPr marL="457200" indent="-457200">
              <a:lnSpc>
                <a:spcPct val="150000"/>
              </a:lnSpc>
              <a:buFont typeface="+mj-lt"/>
              <a:buAutoNum type="alphaLcParenR"/>
            </a:pPr>
            <a:r>
              <a:rPr lang="en-US" sz="2600" dirty="0" err="1" smtClean="0">
                <a:latin typeface="Times New Roman" panose="02020603050405020304" pitchFamily="18" charset="0"/>
                <a:cs typeface="Times New Roman" panose="02020603050405020304" pitchFamily="18" charset="0"/>
              </a:rPr>
              <a:t>Châu</a:t>
            </a:r>
            <a:r>
              <a:rPr lang="en-US" sz="2600" dirty="0" smtClean="0">
                <a:latin typeface="Times New Roman" panose="02020603050405020304" pitchFamily="18" charset="0"/>
                <a:cs typeface="Times New Roman" panose="02020603050405020304" pitchFamily="18" charset="0"/>
              </a:rPr>
              <a:t> Á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châu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lục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phía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tây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phía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tây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nam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 qua </a:t>
            </a:r>
            <a:r>
              <a:rPr lang="en-US" sz="2600" dirty="0" err="1" smtClean="0">
                <a:latin typeface="Times New Roman" panose="02020603050405020304" pitchFamily="18" charset="0"/>
                <a:cs typeface="Times New Roman" panose="02020603050405020304" pitchFamily="18" charset="0"/>
              </a:rPr>
              <a:t>eo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đất</a:t>
            </a:r>
            <a:r>
              <a:rPr lang="en-US" sz="2600" dirty="0" smtClean="0">
                <a:latin typeface="Times New Roman" panose="02020603050405020304" pitchFamily="18" charset="0"/>
                <a:cs typeface="Times New Roman" panose="02020603050405020304" pitchFamily="18" charset="0"/>
              </a:rPr>
              <a:t>…………</a:t>
            </a:r>
          </a:p>
          <a:p>
            <a:pPr marL="457200" indent="-457200">
              <a:lnSpc>
                <a:spcPct val="150000"/>
              </a:lnSpc>
              <a:buFont typeface="+mj-lt"/>
              <a:buAutoNum type="alphaLcParenR"/>
            </a:pPr>
            <a:r>
              <a:rPr lang="en-US" sz="2600" dirty="0" smtClean="0">
                <a:latin typeface="Times New Roman" panose="02020603050405020304" pitchFamily="18" charset="0"/>
                <a:cs typeface="Times New Roman" panose="02020603050405020304" pitchFamily="18" charset="0"/>
              </a:rPr>
              <a:t>Ba </a:t>
            </a:r>
            <a:r>
              <a:rPr lang="en-US" sz="2600" dirty="0" err="1" smtClean="0">
                <a:latin typeface="Times New Roman" panose="02020603050405020304" pitchFamily="18" charset="0"/>
                <a:cs typeface="Times New Roman" panose="02020603050405020304" pitchFamily="18" charset="0"/>
              </a:rPr>
              <a:t>mặt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còn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biển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dương</a:t>
            </a:r>
            <a:r>
              <a:rPr lang="en-US" sz="2600" dirty="0" smtClean="0">
                <a:latin typeface="Times New Roman" panose="02020603050405020304" pitchFamily="18" charset="0"/>
                <a:cs typeface="Times New Roman" panose="02020603050405020304" pitchFamily="18" charset="0"/>
              </a:rPr>
              <a:t>: </a:t>
            </a:r>
          </a:p>
          <a:p>
            <a:pPr>
              <a:lnSpc>
                <a:spcPct val="150000"/>
              </a:lnSpc>
            </a:pPr>
            <a:r>
              <a:rPr lang="en-US" sz="2600" dirty="0" err="1" smtClean="0">
                <a:latin typeface="Times New Roman" panose="02020603050405020304" pitchFamily="18" charset="0"/>
                <a:cs typeface="Times New Roman" panose="02020603050405020304" pitchFamily="18" charset="0"/>
              </a:rPr>
              <a:t>Phía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t>
            </a:r>
            <a:r>
              <a:rPr lang="en-US" sz="2600" dirty="0" err="1" smtClean="0">
                <a:latin typeface="Times New Roman" panose="02020603050405020304" pitchFamily="18" charset="0"/>
                <a:cs typeface="Times New Roman" panose="02020603050405020304" pitchFamily="18" charset="0"/>
              </a:rPr>
              <a:t>ắc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a:t>
            </a:r>
          </a:p>
          <a:p>
            <a:pPr>
              <a:lnSpc>
                <a:spcPct val="150000"/>
              </a:lnSpc>
            </a:pPr>
            <a:r>
              <a:rPr lang="en-US" sz="2600" dirty="0" err="1" smtClean="0">
                <a:latin typeface="Times New Roman" panose="02020603050405020304" pitchFamily="18" charset="0"/>
                <a:cs typeface="Times New Roman" panose="02020603050405020304" pitchFamily="18" charset="0"/>
              </a:rPr>
              <a:t>Phía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p>
          <a:p>
            <a:pPr>
              <a:lnSpc>
                <a:spcPct val="150000"/>
              </a:lnSpc>
            </a:pPr>
            <a:r>
              <a:rPr lang="en-US" sz="2600" dirty="0" err="1" smtClean="0">
                <a:latin typeface="Times New Roman" panose="02020603050405020304" pitchFamily="18" charset="0"/>
                <a:cs typeface="Times New Roman" panose="02020603050405020304" pitchFamily="18" charset="0"/>
              </a:rPr>
              <a:t>Phía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nam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giáp</a:t>
            </a:r>
            <a:r>
              <a:rPr lang="en-US" sz="2600" dirty="0" smtClean="0">
                <a:latin typeface="Times New Roman" panose="02020603050405020304" pitchFamily="18" charset="0"/>
                <a:cs typeface="Times New Roman" panose="02020603050405020304" pitchFamily="18" charset="0"/>
              </a:rPr>
              <a:t> ……………..</a:t>
            </a:r>
          </a:p>
        </p:txBody>
      </p:sp>
      <p:sp>
        <p:nvSpPr>
          <p:cNvPr id="11" name="Rectangle 10"/>
          <p:cNvSpPr/>
          <p:nvPr/>
        </p:nvSpPr>
        <p:spPr>
          <a:xfrm>
            <a:off x="13556" y="90506"/>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10000" y="2321243"/>
            <a:ext cx="73757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2</a:t>
            </a:r>
          </a:p>
        </p:txBody>
      </p:sp>
      <p:sp>
        <p:nvSpPr>
          <p:cNvPr id="13" name="TextBox 12"/>
          <p:cNvSpPr txBox="1"/>
          <p:nvPr/>
        </p:nvSpPr>
        <p:spPr>
          <a:xfrm>
            <a:off x="9601200" y="1676399"/>
            <a:ext cx="1600200" cy="492443"/>
          </a:xfrm>
          <a:prstGeom prst="rect">
            <a:avLst/>
          </a:prstGeom>
          <a:noFill/>
        </p:spPr>
        <p:txBody>
          <a:bodyPr wrap="square" rtlCol="0">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Xích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đạo</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458200" y="2248508"/>
            <a:ext cx="14478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a:t>
            </a:r>
            <a:r>
              <a:rPr lang="en-US" sz="2600" dirty="0" err="1" smtClean="0">
                <a:solidFill>
                  <a:srgbClr val="FF0000"/>
                </a:solidFill>
                <a:latin typeface="Times New Roman" panose="02020603050405020304" pitchFamily="18" charset="0"/>
                <a:cs typeface="Times New Roman" panose="02020603050405020304" pitchFamily="18" charset="0"/>
              </a:rPr>
              <a:t>hâu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Âu</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20000" y="1676400"/>
            <a:ext cx="131983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a:t>
            </a:r>
            <a:r>
              <a:rPr lang="en-US" sz="2600" dirty="0" err="1" smtClean="0">
                <a:solidFill>
                  <a:srgbClr val="FF0000"/>
                </a:solidFill>
                <a:latin typeface="Times New Roman" panose="02020603050405020304" pitchFamily="18" charset="0"/>
                <a:cs typeface="Times New Roman" panose="02020603050405020304" pitchFamily="18" charset="0"/>
              </a:rPr>
              <a:t>ực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Bắc</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54785" y="2931034"/>
            <a:ext cx="15240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a:t>
            </a:r>
            <a:r>
              <a:rPr lang="en-US" sz="2600" smtClean="0">
                <a:solidFill>
                  <a:srgbClr val="FF0000"/>
                </a:solidFill>
                <a:latin typeface="Times New Roman" panose="02020603050405020304" pitchFamily="18" charset="0"/>
                <a:cs typeface="Times New Roman" panose="02020603050405020304" pitchFamily="18" charset="0"/>
              </a:rPr>
              <a:t>hâu</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Phi</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38800" y="2931033"/>
            <a:ext cx="1330304" cy="492443"/>
          </a:xfrm>
          <a:prstGeom prst="rect">
            <a:avLst/>
          </a:prstGeom>
          <a:noFill/>
        </p:spPr>
        <p:txBody>
          <a:bodyPr wrap="square" rtlCol="0">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Xuy</a:t>
            </a:r>
            <a:r>
              <a:rPr lang="en-US" sz="2600" dirty="0" smtClean="0">
                <a:solidFill>
                  <a:srgbClr val="FF0000"/>
                </a:solidFill>
                <a:latin typeface="Times New Roman" panose="02020603050405020304" pitchFamily="18" charset="0"/>
                <a:cs typeface="Times New Roman" panose="02020603050405020304" pitchFamily="18" charset="0"/>
              </a:rPr>
              <a:t>-ê</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282750" y="4079557"/>
            <a:ext cx="2594050" cy="492443"/>
          </a:xfrm>
          <a:prstGeom prst="rect">
            <a:avLst/>
          </a:prstGeom>
          <a:noFill/>
        </p:spPr>
        <p:txBody>
          <a:bodyPr wrap="square" rtlCol="0">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Bắc</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Băng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Dương</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38400" y="4648200"/>
            <a:ext cx="2594050" cy="492443"/>
          </a:xfrm>
          <a:prstGeom prst="rect">
            <a:avLst/>
          </a:prstGeom>
          <a:noFill/>
        </p:spPr>
        <p:txBody>
          <a:bodyPr wrap="square" rtlCol="0">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Thái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Dương</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38400" y="5298757"/>
            <a:ext cx="2594050" cy="492443"/>
          </a:xfrm>
          <a:prstGeom prst="rect">
            <a:avLst/>
          </a:prstGeom>
          <a:noFill/>
        </p:spPr>
        <p:txBody>
          <a:bodyPr wrap="square" rtlCol="0">
            <a:spAutoFit/>
          </a:bodyPr>
          <a:lstStyle/>
          <a:p>
            <a:r>
              <a:rPr lang="en-US" sz="2600" dirty="0" err="1" smtClean="0">
                <a:solidFill>
                  <a:srgbClr val="FF0000"/>
                </a:solidFill>
                <a:latin typeface="Times New Roman" panose="02020603050405020304" pitchFamily="18" charset="0"/>
                <a:cs typeface="Times New Roman" panose="02020603050405020304" pitchFamily="18" charset="0"/>
              </a:rPr>
              <a:t>Ấn</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Độ</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Dương</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222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5504" y="623021"/>
            <a:ext cx="2438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LUYỆN TẬP</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54747" y="1084686"/>
            <a:ext cx="11792245" cy="646331"/>
          </a:xfrm>
          <a:prstGeom prst="rect">
            <a:avLst/>
          </a:prstGeom>
          <a:noFill/>
        </p:spPr>
        <p:txBody>
          <a:bodyPr wrap="square" rtlCol="0">
            <a:spAutoFit/>
          </a:bodyPr>
          <a:lstStyle/>
          <a:p>
            <a:pPr>
              <a:lnSpc>
                <a:spcPct val="150000"/>
              </a:lnSpc>
            </a:pPr>
            <a:r>
              <a:rPr lang="en-US" sz="2400" b="1" dirty="0" err="1" smtClean="0">
                <a:latin typeface="Times New Roman" panose="02020603050405020304" pitchFamily="18" charset="0"/>
                <a:cs typeface="Times New Roman" panose="02020603050405020304" pitchFamily="18" charset="0"/>
              </a:rPr>
              <a:t>Chọn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đúng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nhất</a:t>
            </a:r>
            <a:endParaRPr lang="en-US" sz="2400" b="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554747" y="1817986"/>
            <a:ext cx="112014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pPr>
            <a:r>
              <a:rPr lang="en-US" sz="2400" b="1" dirty="0" err="1" smtClean="0">
                <a:solidFill>
                  <a:srgbClr val="333333"/>
                </a:solidFill>
                <a:latin typeface="Times New Roman" panose="02020603050405020304" pitchFamily="18" charset="0"/>
                <a:cs typeface="Times New Roman" panose="02020603050405020304" pitchFamily="18" charset="0"/>
              </a:rPr>
              <a:t>Câu</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smtClean="0">
                <a:solidFill>
                  <a:srgbClr val="333333"/>
                </a:solidFill>
                <a:latin typeface="Times New Roman" panose="02020603050405020304" pitchFamily="18" charset="0"/>
                <a:cs typeface="Times New Roman" panose="02020603050405020304" pitchFamily="18" charset="0"/>
              </a:rPr>
              <a:t>2: </a:t>
            </a:r>
            <a:r>
              <a:rPr lang="vi-VN" sz="2400" b="1" dirty="0" smtClean="0">
                <a:solidFill>
                  <a:srgbClr val="333333"/>
                </a:solidFill>
                <a:latin typeface="Times New Roman" panose="02020603050405020304" pitchFamily="18" charset="0"/>
                <a:cs typeface="Times New Roman" panose="02020603050405020304" pitchFamily="18" charset="0"/>
              </a:rPr>
              <a:t>Nhận </a:t>
            </a:r>
            <a:r>
              <a:rPr lang="vi-VN" sz="2400" b="1" dirty="0">
                <a:solidFill>
                  <a:srgbClr val="333333"/>
                </a:solidFill>
                <a:latin typeface="Times New Roman" panose="02020603050405020304" pitchFamily="18" charset="0"/>
                <a:cs typeface="Times New Roman" panose="02020603050405020304" pitchFamily="18" charset="0"/>
              </a:rPr>
              <a:t>định nào sau đây </a:t>
            </a:r>
            <a:r>
              <a:rPr lang="vi-VN" sz="2400" b="1" u="sng" dirty="0">
                <a:solidFill>
                  <a:srgbClr val="333333"/>
                </a:solidFill>
                <a:latin typeface="Times New Roman" panose="02020603050405020304" pitchFamily="18" charset="0"/>
                <a:cs typeface="Times New Roman" panose="02020603050405020304" pitchFamily="18" charset="0"/>
              </a:rPr>
              <a:t>không đúng</a:t>
            </a:r>
            <a:r>
              <a:rPr lang="vi-VN" sz="2400" b="1" dirty="0">
                <a:solidFill>
                  <a:srgbClr val="333333"/>
                </a:solidFill>
                <a:latin typeface="Times New Roman" panose="02020603050405020304" pitchFamily="18" charset="0"/>
                <a:cs typeface="Times New Roman" panose="02020603050405020304" pitchFamily="18" charset="0"/>
              </a:rPr>
              <a:t> về Châu Á</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A. Châu Á có nguồn khoáng sản rất phong phú và trữ lượng lớn. </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B. Khoáng sản có vai trò quan trọng với nhiều quốc gia ở châu Á. </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C. Một số khoáng sản ở châu Á có trữ lượng bậc nhất thế giới. </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D. Hoạt động khai thác khoáng sản ở châu Á hiện đại và gắn với bảo vệ môi </a:t>
            </a:r>
            <a:r>
              <a:rPr lang="vi-VN" sz="2400" dirty="0" smtClean="0">
                <a:solidFill>
                  <a:srgbClr val="333333"/>
                </a:solidFill>
                <a:latin typeface="Times New Roman" panose="02020603050405020304" pitchFamily="18" charset="0"/>
                <a:cs typeface="Times New Roman" panose="02020603050405020304" pitchFamily="18" charset="0"/>
              </a:rPr>
              <a:t>trường</a:t>
            </a:r>
            <a:r>
              <a:rPr lang="en-US" sz="2400" dirty="0" smtClean="0">
                <a:solidFill>
                  <a:srgbClr val="333333"/>
                </a:solidFill>
                <a:latin typeface="Times New Roman" panose="02020603050405020304" pitchFamily="18" charset="0"/>
                <a:cs typeface="Times New Roman" panose="02020603050405020304" pitchFamily="18" charset="0"/>
              </a:rPr>
              <a:t>.</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554747" y="4343400"/>
            <a:ext cx="11201400"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pPr>
            <a:r>
              <a:rPr lang="en-US" sz="2400" b="1" dirty="0" err="1" smtClean="0">
                <a:solidFill>
                  <a:srgbClr val="333333"/>
                </a:solidFill>
                <a:latin typeface="Times New Roman" panose="02020603050405020304" pitchFamily="18" charset="0"/>
                <a:cs typeface="Times New Roman" panose="02020603050405020304" pitchFamily="18" charset="0"/>
              </a:rPr>
              <a:t>Câu</a:t>
            </a:r>
            <a:r>
              <a:rPr lang="en-US" sz="2400" b="1" dirty="0" smtClean="0">
                <a:solidFill>
                  <a:srgbClr val="333333"/>
                </a:solidFill>
                <a:latin typeface="Times New Roman" panose="02020603050405020304" pitchFamily="18" charset="0"/>
                <a:cs typeface="Times New Roman" panose="02020603050405020304" pitchFamily="18" charset="0"/>
              </a:rPr>
              <a:t> </a:t>
            </a:r>
            <a:r>
              <a:rPr lang="en-US" sz="2400" b="1" dirty="0" smtClean="0">
                <a:solidFill>
                  <a:srgbClr val="333333"/>
                </a:solidFill>
                <a:latin typeface="Times New Roman" panose="02020603050405020304" pitchFamily="18" charset="0"/>
                <a:cs typeface="Times New Roman" panose="02020603050405020304" pitchFamily="18" charset="0"/>
              </a:rPr>
              <a:t>3</a:t>
            </a:r>
            <a:r>
              <a:rPr lang="vi-VN" sz="2400" b="1" dirty="0" smtClean="0">
                <a:solidFill>
                  <a:srgbClr val="333333"/>
                </a:solidFill>
                <a:latin typeface="Times New Roman" panose="02020603050405020304" pitchFamily="18" charset="0"/>
                <a:cs typeface="Times New Roman" panose="02020603050405020304" pitchFamily="18" charset="0"/>
              </a:rPr>
              <a:t>:</a:t>
            </a:r>
            <a:r>
              <a:rPr lang="vi-VN" sz="2400" b="1" dirty="0">
                <a:solidFill>
                  <a:srgbClr val="333333"/>
                </a:solidFill>
                <a:latin typeface="Times New Roman" panose="02020603050405020304" pitchFamily="18" charset="0"/>
                <a:cs typeface="Times New Roman" panose="02020603050405020304" pitchFamily="18" charset="0"/>
              </a:rPr>
              <a:t> Châu Á </a:t>
            </a:r>
            <a:r>
              <a:rPr lang="vi-VN" sz="2400" b="1" u="sng" dirty="0">
                <a:solidFill>
                  <a:srgbClr val="333333"/>
                </a:solidFill>
                <a:latin typeface="Times New Roman" panose="02020603050405020304" pitchFamily="18" charset="0"/>
                <a:cs typeface="Times New Roman" panose="02020603050405020304" pitchFamily="18" charset="0"/>
              </a:rPr>
              <a:t>không</a:t>
            </a:r>
            <a:r>
              <a:rPr lang="vi-VN" sz="2400" b="1" dirty="0">
                <a:solidFill>
                  <a:srgbClr val="333333"/>
                </a:solidFill>
                <a:latin typeface="Times New Roman" panose="02020603050405020304" pitchFamily="18" charset="0"/>
                <a:cs typeface="Times New Roman" panose="02020603050405020304" pitchFamily="18" charset="0"/>
              </a:rPr>
              <a:t> tiếp giáp với đại dương nào sau đây</a:t>
            </a:r>
            <a:r>
              <a:rPr lang="vi-VN" sz="2400" dirty="0">
                <a:solidFill>
                  <a:srgbClr val="333333"/>
                </a:solidFill>
                <a:latin typeface="Times New Roman" panose="02020603050405020304" pitchFamily="18" charset="0"/>
                <a:cs typeface="Times New Roman" panose="02020603050405020304" pitchFamily="18" charset="0"/>
              </a:rPr>
              <a:t>?</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A. Đại Tây Dương.</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B. Bắc Băng Dương.</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C. Thái Bình Dương.</a:t>
            </a:r>
          </a:p>
          <a:p>
            <a:pPr algn="just">
              <a:spcBef>
                <a:spcPts val="600"/>
              </a:spcBef>
            </a:pPr>
            <a:r>
              <a:rPr lang="vi-VN" sz="2400" dirty="0">
                <a:solidFill>
                  <a:srgbClr val="333333"/>
                </a:solidFill>
                <a:latin typeface="Times New Roman" panose="02020603050405020304" pitchFamily="18" charset="0"/>
                <a:cs typeface="Times New Roman" panose="02020603050405020304" pitchFamily="18" charset="0"/>
              </a:rPr>
              <a:t>D. Ấn Độ Dương.</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13556" y="90506"/>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881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4" end="4"/>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730986"/>
            <a:ext cx="24384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VẬN DỤNG</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7147" y="1371600"/>
            <a:ext cx="1074420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đoạn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ngắn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châu</a:t>
            </a:r>
            <a:r>
              <a:rPr lang="en-US" sz="2800" b="1" dirty="0" smtClean="0">
                <a:latin typeface="Times New Roman" panose="02020603050405020304" pitchFamily="18" charset="0"/>
                <a:cs typeface="Times New Roman" panose="02020603050405020304" pitchFamily="18" charset="0"/>
              </a:rPr>
              <a:t> Á?</a:t>
            </a:r>
            <a:endParaRPr 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81644" y="2516688"/>
            <a:ext cx="11076956"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tham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khảo</a:t>
            </a:r>
            <a:r>
              <a:rPr lang="en-US" sz="2800" dirty="0" smtClean="0">
                <a:solidFill>
                  <a:srgbClr val="FF0000"/>
                </a:solidFill>
                <a:latin typeface="Times New Roman" panose="02020603050405020304" pitchFamily="18" charset="0"/>
                <a:cs typeface="Times New Roman" panose="02020603050405020304" pitchFamily="18" charset="0"/>
              </a:rPr>
              <a:t>:</a:t>
            </a:r>
          </a:p>
          <a:p>
            <a:pPr indent="457200" algn="just"/>
            <a:r>
              <a:rPr lang="vi-VN" sz="2800" dirty="0" smtClean="0">
                <a:solidFill>
                  <a:srgbClr val="000000"/>
                </a:solidFill>
                <a:latin typeface="Times New Roman" panose="02020603050405020304" pitchFamily="18" charset="0"/>
                <a:cs typeface="Times New Roman" panose="02020603050405020304" pitchFamily="18" charset="0"/>
              </a:rPr>
              <a:t>Đồng </a:t>
            </a:r>
            <a:r>
              <a:rPr lang="vi-VN" sz="2800" dirty="0">
                <a:solidFill>
                  <a:srgbClr val="000000"/>
                </a:solidFill>
                <a:latin typeface="Times New Roman" panose="02020603050405020304" pitchFamily="18" charset="0"/>
                <a:cs typeface="Times New Roman" panose="02020603050405020304" pitchFamily="18" charset="0"/>
              </a:rPr>
              <a:t>bằng sông Cửu Long, là đồng bằng lớn nhất Việt Nam. Có diện </a:t>
            </a:r>
            <a:r>
              <a:rPr lang="vi-VN" sz="2800" dirty="0" smtClean="0">
                <a:solidFill>
                  <a:srgbClr val="000000"/>
                </a:solidFill>
                <a:latin typeface="Times New Roman" panose="02020603050405020304" pitchFamily="18" charset="0"/>
                <a:cs typeface="Times New Roman" panose="02020603050405020304" pitchFamily="18" charset="0"/>
              </a:rPr>
              <a:t>tích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khoảng</a:t>
            </a:r>
            <a:r>
              <a:rPr lang="vi-VN" sz="2800" dirty="0">
                <a:solidFill>
                  <a:srgbClr val="202122"/>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40</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nghìn</a:t>
            </a:r>
            <a:r>
              <a:rPr lang="vi-VN" sz="2800" dirty="0" smtClean="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km², được bồi đắp bởi phù sa phần hạ lưu sông Mê-công (chảy trên địa phận Việt Nam, đổ ra biển Đông bằng 9 cửa sông nên còn được gọi là sông Cửu Long).  Đồng bằng có đất phù sa màu mỡ, đây là vựa lúa lớn nhất của Việt Nam góp phần đưa Việt Nam trở thành quốc gia đứng thứ hai thế giới về xuất khẩu gạo.</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13556" y="90506"/>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949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400" y="76200"/>
            <a:ext cx="861605" cy="86160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3555211" y="217491"/>
            <a:ext cx="5075699" cy="5022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KHỞI ĐỘNG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9" name="Title 1"/>
          <p:cNvSpPr txBox="1">
            <a:spLocks/>
          </p:cNvSpPr>
          <p:nvPr/>
        </p:nvSpPr>
        <p:spPr>
          <a:xfrm>
            <a:off x="1600201"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2"/>
          <p:cNvSpPr>
            <a:spLocks noChangeArrowheads="1"/>
          </p:cNvSpPr>
          <p:nvPr/>
        </p:nvSpPr>
        <p:spPr bwMode="auto">
          <a:xfrm>
            <a:off x="495652" y="1219200"/>
            <a:ext cx="8943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dirty="0" err="1">
                <a:solidFill>
                  <a:srgbClr val="0000FF"/>
                </a:solidFill>
              </a:rPr>
              <a:t>Câu</a:t>
            </a:r>
            <a:r>
              <a:rPr lang="en-US" altLang="en-US" sz="3600" b="1" dirty="0">
                <a:solidFill>
                  <a:srgbClr val="0000FF"/>
                </a:solidFill>
              </a:rPr>
              <a:t> 1. </a:t>
            </a:r>
            <a:r>
              <a:rPr lang="en-US" altLang="en-US" sz="3600" b="1" dirty="0" err="1">
                <a:solidFill>
                  <a:srgbClr val="0000FF"/>
                </a:solidFill>
              </a:rPr>
              <a:t>Bắc</a:t>
            </a:r>
            <a:r>
              <a:rPr lang="en-US" altLang="en-US" sz="3600" b="1" dirty="0">
                <a:solidFill>
                  <a:srgbClr val="0000FF"/>
                </a:solidFill>
              </a:rPr>
              <a:t> </a:t>
            </a:r>
            <a:r>
              <a:rPr lang="en-US" altLang="en-US" sz="3600" b="1" dirty="0" err="1">
                <a:solidFill>
                  <a:srgbClr val="0000FF"/>
                </a:solidFill>
              </a:rPr>
              <a:t>Kinh</a:t>
            </a:r>
            <a:r>
              <a:rPr lang="en-US" altLang="en-US" sz="3600" b="1" dirty="0">
                <a:solidFill>
                  <a:srgbClr val="0000FF"/>
                </a:solidFill>
              </a:rPr>
              <a:t> </a:t>
            </a:r>
            <a:r>
              <a:rPr lang="en-US" altLang="en-US" sz="3600" b="1" dirty="0" err="1">
                <a:solidFill>
                  <a:srgbClr val="0000FF"/>
                </a:solidFill>
              </a:rPr>
              <a:t>là</a:t>
            </a:r>
            <a:r>
              <a:rPr lang="en-US" altLang="en-US" sz="3600" b="1" dirty="0">
                <a:solidFill>
                  <a:srgbClr val="0000FF"/>
                </a:solidFill>
              </a:rPr>
              <a:t> </a:t>
            </a:r>
            <a:r>
              <a:rPr lang="en-US" altLang="en-US" sz="3600" b="1" dirty="0" err="1">
                <a:solidFill>
                  <a:srgbClr val="0000FF"/>
                </a:solidFill>
              </a:rPr>
              <a:t>thủ</a:t>
            </a:r>
            <a:r>
              <a:rPr lang="en-US" altLang="en-US" sz="3600" b="1" dirty="0">
                <a:solidFill>
                  <a:srgbClr val="0000FF"/>
                </a:solidFill>
              </a:rPr>
              <a:t> </a:t>
            </a:r>
            <a:r>
              <a:rPr lang="en-US" altLang="en-US" sz="3600" b="1" dirty="0" err="1">
                <a:solidFill>
                  <a:srgbClr val="0000FF"/>
                </a:solidFill>
              </a:rPr>
              <a:t>đô</a:t>
            </a:r>
            <a:r>
              <a:rPr lang="en-US" altLang="en-US" sz="3600" b="1" dirty="0">
                <a:solidFill>
                  <a:srgbClr val="0000FF"/>
                </a:solidFill>
              </a:rPr>
              <a:t> </a:t>
            </a:r>
            <a:r>
              <a:rPr lang="en-US" altLang="en-US" sz="3600" b="1" dirty="0" err="1">
                <a:solidFill>
                  <a:srgbClr val="0000FF"/>
                </a:solidFill>
              </a:rPr>
              <a:t>của</a:t>
            </a:r>
            <a:r>
              <a:rPr lang="en-US" altLang="en-US" sz="3600" b="1" dirty="0">
                <a:solidFill>
                  <a:srgbClr val="0000FF"/>
                </a:solidFill>
              </a:rPr>
              <a:t> </a:t>
            </a:r>
            <a:r>
              <a:rPr lang="en-US" altLang="en-US" sz="3600" b="1" dirty="0" err="1">
                <a:solidFill>
                  <a:srgbClr val="0000FF"/>
                </a:solidFill>
              </a:rPr>
              <a:t>quốc</a:t>
            </a:r>
            <a:r>
              <a:rPr lang="en-US" altLang="en-US" sz="3600" b="1" dirty="0">
                <a:solidFill>
                  <a:srgbClr val="0000FF"/>
                </a:solidFill>
              </a:rPr>
              <a:t> </a:t>
            </a:r>
            <a:r>
              <a:rPr lang="en-US" altLang="en-US" sz="3600" b="1" dirty="0" err="1">
                <a:solidFill>
                  <a:srgbClr val="0000FF"/>
                </a:solidFill>
              </a:rPr>
              <a:t>gia</a:t>
            </a:r>
            <a:r>
              <a:rPr lang="en-US" altLang="en-US" sz="3600" b="1" dirty="0">
                <a:solidFill>
                  <a:srgbClr val="0000FF"/>
                </a:solidFill>
              </a:rPr>
              <a:t> </a:t>
            </a:r>
            <a:r>
              <a:rPr lang="en-US" altLang="en-US" sz="3600" b="1" dirty="0" err="1">
                <a:solidFill>
                  <a:srgbClr val="0000FF"/>
                </a:solidFill>
              </a:rPr>
              <a:t>nào</a:t>
            </a:r>
            <a:r>
              <a:rPr lang="en-US" altLang="en-US" sz="3600" b="1" dirty="0">
                <a:solidFill>
                  <a:srgbClr val="0000FF"/>
                </a:solidFill>
              </a:rPr>
              <a:t>?</a:t>
            </a:r>
          </a:p>
        </p:txBody>
      </p:sp>
      <p:pic>
        <p:nvPicPr>
          <p:cNvPr id="7" name="Picture 10" descr="Tin kinh tế Trung Quốc – Trang Ngoại giao K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2030413"/>
            <a:ext cx="390683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Trung Quốc (China) | Hồ sơ - Sự kiện - Nhân chứ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2030413"/>
            <a:ext cx="38258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Khám phá Bắc Kinh - thủ đô với diện tích rộng lớn và đông dân bật nhất  Trung Quố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288" y="2030413"/>
            <a:ext cx="404971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287838" y="5221288"/>
            <a:ext cx="3351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dirty="0">
                <a:solidFill>
                  <a:srgbClr val="00B050"/>
                </a:solidFill>
              </a:rPr>
              <a:t>TRUNG QUỐC</a:t>
            </a:r>
            <a:endParaRPr lang="en-US" altLang="en-US" sz="3500" b="1" dirty="0">
              <a:solidFill>
                <a:srgbClr val="00B050"/>
              </a:solidFill>
            </a:endParaRPr>
          </a:p>
        </p:txBody>
      </p:sp>
    </p:spTree>
    <p:extLst>
      <p:ext uri="{BB962C8B-B14F-4D97-AF65-F5344CB8AC3E}">
        <p14:creationId xmlns:p14="http://schemas.microsoft.com/office/powerpoint/2010/main" val="353304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1676400"/>
            <a:ext cx="9144000" cy="3416320"/>
          </a:xfrm>
          <a:prstGeom prst="rect">
            <a:avLst/>
          </a:prstGeom>
          <a:effectLst>
            <a:glow rad="139700">
              <a:schemeClr val="accent4">
                <a:satMod val="175000"/>
                <a:alpha val="40000"/>
              </a:schemeClr>
            </a:glow>
          </a:effectLst>
        </p:spPr>
        <p:txBody>
          <a:bodyPr wrap="square">
            <a:spAutoFit/>
          </a:bodyPr>
          <a:lstStyle/>
          <a:p>
            <a:pPr algn="ctr"/>
            <a:r>
              <a:rPr lang="en-US" sz="7200" b="1" dirty="0">
                <a:ln w="22225">
                  <a:solidFill>
                    <a:schemeClr val="accent2"/>
                  </a:solidFill>
                  <a:prstDash val="solid"/>
                </a:ln>
                <a:solidFill>
                  <a:schemeClr val="accent6">
                    <a:lumMod val="75000"/>
                  </a:schemeClr>
                </a:solidFill>
              </a:rPr>
              <a:t>CẢM ƠN QUÝ THẦY </a:t>
            </a:r>
            <a:r>
              <a:rPr lang="en-US" sz="7200" b="1" dirty="0" smtClean="0">
                <a:ln w="22225">
                  <a:solidFill>
                    <a:schemeClr val="accent2"/>
                  </a:solidFill>
                  <a:prstDash val="solid"/>
                </a:ln>
                <a:solidFill>
                  <a:schemeClr val="accent6">
                    <a:lumMod val="75000"/>
                  </a:schemeClr>
                </a:solidFill>
              </a:rPr>
              <a:t>CÔ</a:t>
            </a:r>
          </a:p>
          <a:p>
            <a:pPr algn="ctr"/>
            <a:r>
              <a:rPr lang="en-US" sz="7200" b="1" dirty="0" smtClean="0">
                <a:ln w="22225">
                  <a:solidFill>
                    <a:schemeClr val="accent2"/>
                  </a:solidFill>
                  <a:prstDash val="solid"/>
                </a:ln>
                <a:solidFill>
                  <a:schemeClr val="accent6">
                    <a:lumMod val="75000"/>
                  </a:schemeClr>
                </a:solidFill>
              </a:rPr>
              <a:t>VÀ </a:t>
            </a:r>
            <a:r>
              <a:rPr lang="en-US" sz="7200" b="1" dirty="0">
                <a:ln w="22225">
                  <a:solidFill>
                    <a:schemeClr val="accent2"/>
                  </a:solidFill>
                  <a:prstDash val="solid"/>
                </a:ln>
                <a:solidFill>
                  <a:schemeClr val="accent6">
                    <a:lumMod val="75000"/>
                  </a:schemeClr>
                </a:solidFill>
              </a:rPr>
              <a:t>CÁC </a:t>
            </a:r>
            <a:r>
              <a:rPr lang="en-US" sz="7200" b="1" dirty="0" smtClean="0">
                <a:ln w="22225">
                  <a:solidFill>
                    <a:schemeClr val="accent2"/>
                  </a:solidFill>
                  <a:prstDash val="solid"/>
                </a:ln>
                <a:solidFill>
                  <a:schemeClr val="accent6">
                    <a:lumMod val="75000"/>
                  </a:schemeClr>
                </a:solidFill>
              </a:rPr>
              <a:t>EM</a:t>
            </a:r>
          </a:p>
          <a:p>
            <a:pPr algn="ctr"/>
            <a:r>
              <a:rPr lang="en-US" sz="7200" b="1" dirty="0" smtClean="0">
                <a:ln w="22225">
                  <a:solidFill>
                    <a:schemeClr val="accent2"/>
                  </a:solidFill>
                  <a:prstDash val="solid"/>
                </a:ln>
                <a:solidFill>
                  <a:schemeClr val="accent6">
                    <a:lumMod val="75000"/>
                  </a:schemeClr>
                </a:solidFill>
              </a:rPr>
              <a:t>ĐÃ </a:t>
            </a:r>
            <a:r>
              <a:rPr lang="en-US" sz="7200" b="1" dirty="0">
                <a:ln w="22225">
                  <a:solidFill>
                    <a:schemeClr val="accent2"/>
                  </a:solidFill>
                  <a:prstDash val="solid"/>
                </a:ln>
                <a:solidFill>
                  <a:schemeClr val="accent6">
                    <a:lumMod val="75000"/>
                  </a:schemeClr>
                </a:solidFill>
              </a:rPr>
              <a:t>THEO DÕI</a:t>
            </a:r>
          </a:p>
        </p:txBody>
      </p:sp>
      <p:sp>
        <p:nvSpPr>
          <p:cNvPr id="6" name="Cloud Callout 5"/>
          <p:cNvSpPr/>
          <p:nvPr/>
        </p:nvSpPr>
        <p:spPr>
          <a:xfrm rot="2716412">
            <a:off x="-609600" y="5334000"/>
            <a:ext cx="2590800" cy="190500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rot="20248064">
            <a:off x="10439400" y="5112773"/>
            <a:ext cx="2590800" cy="190500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rot="8155174">
            <a:off x="-874411" y="-284904"/>
            <a:ext cx="2590800" cy="190500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rot="13464691">
            <a:off x="10409005" y="-279969"/>
            <a:ext cx="2590800" cy="1905000"/>
          </a:xfrm>
          <a:prstGeom prst="cloud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23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76200" y="1197058"/>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133" y="5109701"/>
            <a:ext cx="701667" cy="56186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23245" y="121583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cxnSp>
        <p:nvCxnSpPr>
          <p:cNvPr id="3" name="Straight Connector 2"/>
          <p:cNvCxnSpPr>
            <a:stCxn id="13" idx="0"/>
          </p:cNvCxnSpPr>
          <p:nvPr/>
        </p:nvCxnSpPr>
        <p:spPr>
          <a:xfrm flipH="1">
            <a:off x="6098887" y="1143001"/>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6"/>
          <a:stretch>
            <a:fillRect/>
          </a:stretch>
        </p:blipFill>
        <p:spPr>
          <a:xfrm>
            <a:off x="40879" y="-4103"/>
            <a:ext cx="728809" cy="728809"/>
          </a:xfrm>
          <a:prstGeom prst="rect">
            <a:avLst/>
          </a:prstGeom>
        </p:spPr>
      </p:pic>
      <p:pic>
        <p:nvPicPr>
          <p:cNvPr id="69" name="Picture 2" descr="http://hdwallnpics.com/wp-content/gallery/thinking-cartoon-images/cartoon-boy-thinking-white-bubble-vector-illustration-31797939.jpg"/>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5474233" y="5624298"/>
            <a:ext cx="605014" cy="9441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87751" y="1721054"/>
            <a:ext cx="1527982" cy="468077"/>
          </a:xfrm>
          <a:prstGeom prst="rect">
            <a:avLst/>
          </a:prstGeom>
        </p:spPr>
        <p:txBody>
          <a:bodyPr wrap="none">
            <a:spAutoFit/>
          </a:bodyPr>
          <a:lstStyle/>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b</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latin typeface="Times New Roman" panose="02020603050405020304" pitchFamily="18" charset="0"/>
                <a:ea typeface="Calibri" panose="020F0502020204030204" pitchFamily="34" charset="0"/>
                <a:cs typeface="Times New Roman" panose="02020603050405020304" pitchFamily="18" charset="0"/>
              </a:rPr>
              <a:t>Khí</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hậu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254264" y="1156351"/>
            <a:ext cx="5792865" cy="1990673"/>
          </a:xfrm>
          <a:prstGeom prst="rect">
            <a:avLst/>
          </a:prstGeom>
        </p:spPr>
        <p:txBody>
          <a:bodyPr wrap="square">
            <a:spAutoFit/>
          </a:bodyPr>
          <a:lstStyle/>
          <a:p>
            <a:pPr algn="just">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SGK/113,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Á .</a:t>
            </a:r>
          </a:p>
          <a:p>
            <a:pPr algn="just"/>
            <a:r>
              <a:rPr lang="en-US" sz="2400" dirty="0">
                <a:latin typeface="Times New Roman" panose="02020603050405020304" pitchFamily="18" charset="0"/>
                <a:cs typeface="Times New Roman" panose="02020603050405020304" pitchFamily="18" charset="0"/>
              </a:rPr>
              <a:t>2.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Á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3" name="Picture 22" descr="https://img.loigiaihay.com/picture/2022/0308/07c7cd177116be48e707.jpg"/>
          <p:cNvPicPr/>
          <p:nvPr/>
        </p:nvPicPr>
        <p:blipFill>
          <a:blip r:embed="rId8">
            <a:extLst>
              <a:ext uri="{28A0092B-C50C-407E-A947-70E740481C1C}">
                <a14:useLocalDpi xmlns:a14="http://schemas.microsoft.com/office/drawing/2010/main" val="0"/>
              </a:ext>
            </a:extLst>
          </a:blip>
          <a:srcRect/>
          <a:stretch>
            <a:fillRect/>
          </a:stretch>
        </p:blipFill>
        <p:spPr bwMode="auto">
          <a:xfrm>
            <a:off x="123244" y="2188385"/>
            <a:ext cx="5864275" cy="4495800"/>
          </a:xfrm>
          <a:prstGeom prst="rect">
            <a:avLst/>
          </a:prstGeom>
          <a:noFill/>
          <a:ln>
            <a:noFill/>
          </a:ln>
        </p:spPr>
      </p:pic>
      <p:sp>
        <p:nvSpPr>
          <p:cNvPr id="16" name="Freeform 15"/>
          <p:cNvSpPr/>
          <p:nvPr/>
        </p:nvSpPr>
        <p:spPr>
          <a:xfrm>
            <a:off x="2316291" y="2241054"/>
            <a:ext cx="2359017" cy="853736"/>
          </a:xfrm>
          <a:custGeom>
            <a:avLst/>
            <a:gdLst>
              <a:gd name="connsiteX0" fmla="*/ 20509 w 2359017"/>
              <a:gd name="connsiteY0" fmla="*/ 761790 h 853736"/>
              <a:gd name="connsiteX1" fmla="*/ 528509 w 2359017"/>
              <a:gd name="connsiteY1" fmla="*/ 852102 h 853736"/>
              <a:gd name="connsiteX2" fmla="*/ 822020 w 2359017"/>
              <a:gd name="connsiteY2" fmla="*/ 818235 h 853736"/>
              <a:gd name="connsiteX3" fmla="*/ 1070376 w 2359017"/>
              <a:gd name="connsiteY3" fmla="*/ 795657 h 853736"/>
              <a:gd name="connsiteX4" fmla="*/ 1375176 w 2359017"/>
              <a:gd name="connsiteY4" fmla="*/ 773079 h 853736"/>
              <a:gd name="connsiteX5" fmla="*/ 1567087 w 2359017"/>
              <a:gd name="connsiteY5" fmla="*/ 682768 h 853736"/>
              <a:gd name="connsiteX6" fmla="*/ 1702553 w 2359017"/>
              <a:gd name="connsiteY6" fmla="*/ 727924 h 853736"/>
              <a:gd name="connsiteX7" fmla="*/ 2018642 w 2359017"/>
              <a:gd name="connsiteY7" fmla="*/ 648902 h 853736"/>
              <a:gd name="connsiteX8" fmla="*/ 2176687 w 2359017"/>
              <a:gd name="connsiteY8" fmla="*/ 592457 h 853736"/>
              <a:gd name="connsiteX9" fmla="*/ 2131531 w 2359017"/>
              <a:gd name="connsiteY9" fmla="*/ 490857 h 853736"/>
              <a:gd name="connsiteX10" fmla="*/ 2176687 w 2359017"/>
              <a:gd name="connsiteY10" fmla="*/ 479568 h 853736"/>
              <a:gd name="connsiteX11" fmla="*/ 2187976 w 2359017"/>
              <a:gd name="connsiteY11" fmla="*/ 434413 h 853736"/>
              <a:gd name="connsiteX12" fmla="*/ 2244420 w 2359017"/>
              <a:gd name="connsiteY12" fmla="*/ 502146 h 853736"/>
              <a:gd name="connsiteX13" fmla="*/ 2289576 w 2359017"/>
              <a:gd name="connsiteY13" fmla="*/ 479568 h 853736"/>
              <a:gd name="connsiteX14" fmla="*/ 2289576 w 2359017"/>
              <a:gd name="connsiteY14" fmla="*/ 411835 h 853736"/>
              <a:gd name="connsiteX15" fmla="*/ 2323442 w 2359017"/>
              <a:gd name="connsiteY15" fmla="*/ 389257 h 853736"/>
              <a:gd name="connsiteX16" fmla="*/ 2357309 w 2359017"/>
              <a:gd name="connsiteY16" fmla="*/ 355390 h 853736"/>
              <a:gd name="connsiteX17" fmla="*/ 2266998 w 2359017"/>
              <a:gd name="connsiteY17" fmla="*/ 186057 h 853736"/>
              <a:gd name="connsiteX18" fmla="*/ 2120242 w 2359017"/>
              <a:gd name="connsiteY18" fmla="*/ 174768 h 853736"/>
              <a:gd name="connsiteX19" fmla="*/ 2097665 w 2359017"/>
              <a:gd name="connsiteY19" fmla="*/ 95746 h 853736"/>
              <a:gd name="connsiteX20" fmla="*/ 2097665 w 2359017"/>
              <a:gd name="connsiteY20" fmla="*/ 16724 h 853736"/>
              <a:gd name="connsiteX21" fmla="*/ 2029931 w 2359017"/>
              <a:gd name="connsiteY21" fmla="*/ 5435 h 853736"/>
              <a:gd name="connsiteX22" fmla="*/ 1984776 w 2359017"/>
              <a:gd name="connsiteY22" fmla="*/ 84457 h 853736"/>
              <a:gd name="connsiteX23" fmla="*/ 1883176 w 2359017"/>
              <a:gd name="connsiteY23" fmla="*/ 129613 h 853736"/>
              <a:gd name="connsiteX24" fmla="*/ 1804153 w 2359017"/>
              <a:gd name="connsiteY24" fmla="*/ 186057 h 853736"/>
              <a:gd name="connsiteX25" fmla="*/ 1781576 w 2359017"/>
              <a:gd name="connsiteY25" fmla="*/ 253790 h 853736"/>
              <a:gd name="connsiteX26" fmla="*/ 1747709 w 2359017"/>
              <a:gd name="connsiteY26" fmla="*/ 310235 h 853736"/>
              <a:gd name="connsiteX27" fmla="*/ 1668687 w 2359017"/>
              <a:gd name="connsiteY27" fmla="*/ 310235 h 853736"/>
              <a:gd name="connsiteX28" fmla="*/ 1646109 w 2359017"/>
              <a:gd name="connsiteY28" fmla="*/ 355390 h 853736"/>
              <a:gd name="connsiteX29" fmla="*/ 1420331 w 2359017"/>
              <a:gd name="connsiteY29" fmla="*/ 377968 h 853736"/>
              <a:gd name="connsiteX30" fmla="*/ 1386465 w 2359017"/>
              <a:gd name="connsiteY30" fmla="*/ 377968 h 853736"/>
              <a:gd name="connsiteX31" fmla="*/ 1409042 w 2359017"/>
              <a:gd name="connsiteY31" fmla="*/ 468279 h 853736"/>
              <a:gd name="connsiteX32" fmla="*/ 1318731 w 2359017"/>
              <a:gd name="connsiteY32" fmla="*/ 479568 h 853736"/>
              <a:gd name="connsiteX33" fmla="*/ 1318731 w 2359017"/>
              <a:gd name="connsiteY33" fmla="*/ 513435 h 853736"/>
              <a:gd name="connsiteX34" fmla="*/ 1250998 w 2359017"/>
              <a:gd name="connsiteY34" fmla="*/ 479568 h 853736"/>
              <a:gd name="connsiteX35" fmla="*/ 1171976 w 2359017"/>
              <a:gd name="connsiteY35" fmla="*/ 468279 h 853736"/>
              <a:gd name="connsiteX36" fmla="*/ 1115531 w 2359017"/>
              <a:gd name="connsiteY36" fmla="*/ 479568 h 853736"/>
              <a:gd name="connsiteX37" fmla="*/ 1059087 w 2359017"/>
              <a:gd name="connsiteY37" fmla="*/ 513435 h 853736"/>
              <a:gd name="connsiteX38" fmla="*/ 1002642 w 2359017"/>
              <a:gd name="connsiteY38" fmla="*/ 513435 h 853736"/>
              <a:gd name="connsiteX39" fmla="*/ 957487 w 2359017"/>
              <a:gd name="connsiteY39" fmla="*/ 513435 h 853736"/>
              <a:gd name="connsiteX40" fmla="*/ 934909 w 2359017"/>
              <a:gd name="connsiteY40" fmla="*/ 479568 h 853736"/>
              <a:gd name="connsiteX41" fmla="*/ 901042 w 2359017"/>
              <a:gd name="connsiteY41" fmla="*/ 423124 h 853736"/>
              <a:gd name="connsiteX42" fmla="*/ 833309 w 2359017"/>
              <a:gd name="connsiteY42" fmla="*/ 411835 h 853736"/>
              <a:gd name="connsiteX43" fmla="*/ 742998 w 2359017"/>
              <a:gd name="connsiteY43" fmla="*/ 423124 h 853736"/>
              <a:gd name="connsiteX44" fmla="*/ 709131 w 2359017"/>
              <a:gd name="connsiteY44" fmla="*/ 456990 h 853736"/>
              <a:gd name="connsiteX45" fmla="*/ 641398 w 2359017"/>
              <a:gd name="connsiteY45" fmla="*/ 490857 h 853736"/>
              <a:gd name="connsiteX46" fmla="*/ 562376 w 2359017"/>
              <a:gd name="connsiteY46" fmla="*/ 524724 h 853736"/>
              <a:gd name="connsiteX47" fmla="*/ 517220 w 2359017"/>
              <a:gd name="connsiteY47" fmla="*/ 547302 h 853736"/>
              <a:gd name="connsiteX48" fmla="*/ 460776 w 2359017"/>
              <a:gd name="connsiteY48" fmla="*/ 569879 h 853736"/>
              <a:gd name="connsiteX49" fmla="*/ 438198 w 2359017"/>
              <a:gd name="connsiteY49" fmla="*/ 592457 h 853736"/>
              <a:gd name="connsiteX50" fmla="*/ 347887 w 2359017"/>
              <a:gd name="connsiteY50" fmla="*/ 603746 h 853736"/>
              <a:gd name="connsiteX51" fmla="*/ 291442 w 2359017"/>
              <a:gd name="connsiteY51" fmla="*/ 592457 h 853736"/>
              <a:gd name="connsiteX52" fmla="*/ 280153 w 2359017"/>
              <a:gd name="connsiteY52" fmla="*/ 547302 h 853736"/>
              <a:gd name="connsiteX53" fmla="*/ 234998 w 2359017"/>
              <a:gd name="connsiteY53" fmla="*/ 547302 h 853736"/>
              <a:gd name="connsiteX54" fmla="*/ 189842 w 2359017"/>
              <a:gd name="connsiteY54" fmla="*/ 592457 h 853736"/>
              <a:gd name="connsiteX55" fmla="*/ 167265 w 2359017"/>
              <a:gd name="connsiteY55" fmla="*/ 671479 h 853736"/>
              <a:gd name="connsiteX56" fmla="*/ 144687 w 2359017"/>
              <a:gd name="connsiteY56" fmla="*/ 671479 h 853736"/>
              <a:gd name="connsiteX57" fmla="*/ 99531 w 2359017"/>
              <a:gd name="connsiteY57" fmla="*/ 682768 h 853736"/>
              <a:gd name="connsiteX58" fmla="*/ 20509 w 2359017"/>
              <a:gd name="connsiteY58" fmla="*/ 761790 h 8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59017" h="853736">
                <a:moveTo>
                  <a:pt x="20509" y="761790"/>
                </a:moveTo>
                <a:cubicBezTo>
                  <a:pt x="92005" y="790012"/>
                  <a:pt x="394924" y="842695"/>
                  <a:pt x="528509" y="852102"/>
                </a:cubicBezTo>
                <a:cubicBezTo>
                  <a:pt x="662094" y="861509"/>
                  <a:pt x="731709" y="827643"/>
                  <a:pt x="822020" y="818235"/>
                </a:cubicBezTo>
                <a:cubicBezTo>
                  <a:pt x="912331" y="808827"/>
                  <a:pt x="1070376" y="795657"/>
                  <a:pt x="1070376" y="795657"/>
                </a:cubicBezTo>
                <a:cubicBezTo>
                  <a:pt x="1162569" y="788131"/>
                  <a:pt x="1292391" y="791894"/>
                  <a:pt x="1375176" y="773079"/>
                </a:cubicBezTo>
                <a:cubicBezTo>
                  <a:pt x="1457961" y="754264"/>
                  <a:pt x="1512524" y="690294"/>
                  <a:pt x="1567087" y="682768"/>
                </a:cubicBezTo>
                <a:cubicBezTo>
                  <a:pt x="1621650" y="675242"/>
                  <a:pt x="1627294" y="733568"/>
                  <a:pt x="1702553" y="727924"/>
                </a:cubicBezTo>
                <a:cubicBezTo>
                  <a:pt x="1777812" y="722280"/>
                  <a:pt x="1939620" y="671480"/>
                  <a:pt x="2018642" y="648902"/>
                </a:cubicBezTo>
                <a:cubicBezTo>
                  <a:pt x="2097664" y="626324"/>
                  <a:pt x="2157872" y="618798"/>
                  <a:pt x="2176687" y="592457"/>
                </a:cubicBezTo>
                <a:cubicBezTo>
                  <a:pt x="2195502" y="566116"/>
                  <a:pt x="2131531" y="509672"/>
                  <a:pt x="2131531" y="490857"/>
                </a:cubicBezTo>
                <a:cubicBezTo>
                  <a:pt x="2131531" y="472042"/>
                  <a:pt x="2167280" y="488975"/>
                  <a:pt x="2176687" y="479568"/>
                </a:cubicBezTo>
                <a:cubicBezTo>
                  <a:pt x="2186094" y="470161"/>
                  <a:pt x="2176687" y="430650"/>
                  <a:pt x="2187976" y="434413"/>
                </a:cubicBezTo>
                <a:cubicBezTo>
                  <a:pt x="2199265" y="438176"/>
                  <a:pt x="2227487" y="494620"/>
                  <a:pt x="2244420" y="502146"/>
                </a:cubicBezTo>
                <a:cubicBezTo>
                  <a:pt x="2261353" y="509672"/>
                  <a:pt x="2282050" y="494620"/>
                  <a:pt x="2289576" y="479568"/>
                </a:cubicBezTo>
                <a:cubicBezTo>
                  <a:pt x="2297102" y="464516"/>
                  <a:pt x="2283932" y="426887"/>
                  <a:pt x="2289576" y="411835"/>
                </a:cubicBezTo>
                <a:cubicBezTo>
                  <a:pt x="2295220" y="396783"/>
                  <a:pt x="2312153" y="398664"/>
                  <a:pt x="2323442" y="389257"/>
                </a:cubicBezTo>
                <a:cubicBezTo>
                  <a:pt x="2334731" y="379850"/>
                  <a:pt x="2366716" y="389257"/>
                  <a:pt x="2357309" y="355390"/>
                </a:cubicBezTo>
                <a:cubicBezTo>
                  <a:pt x="2347902" y="321523"/>
                  <a:pt x="2306509" y="216161"/>
                  <a:pt x="2266998" y="186057"/>
                </a:cubicBezTo>
                <a:cubicBezTo>
                  <a:pt x="2227487" y="155953"/>
                  <a:pt x="2148464" y="189820"/>
                  <a:pt x="2120242" y="174768"/>
                </a:cubicBezTo>
                <a:cubicBezTo>
                  <a:pt x="2092020" y="159716"/>
                  <a:pt x="2101428" y="122087"/>
                  <a:pt x="2097665" y="95746"/>
                </a:cubicBezTo>
                <a:cubicBezTo>
                  <a:pt x="2093902" y="69405"/>
                  <a:pt x="2108954" y="31776"/>
                  <a:pt x="2097665" y="16724"/>
                </a:cubicBezTo>
                <a:cubicBezTo>
                  <a:pt x="2086376" y="1672"/>
                  <a:pt x="2048746" y="-5854"/>
                  <a:pt x="2029931" y="5435"/>
                </a:cubicBezTo>
                <a:cubicBezTo>
                  <a:pt x="2011116" y="16724"/>
                  <a:pt x="2009235" y="63761"/>
                  <a:pt x="1984776" y="84457"/>
                </a:cubicBezTo>
                <a:cubicBezTo>
                  <a:pt x="1960317" y="105153"/>
                  <a:pt x="1913280" y="112680"/>
                  <a:pt x="1883176" y="129613"/>
                </a:cubicBezTo>
                <a:cubicBezTo>
                  <a:pt x="1853072" y="146546"/>
                  <a:pt x="1821086" y="165361"/>
                  <a:pt x="1804153" y="186057"/>
                </a:cubicBezTo>
                <a:cubicBezTo>
                  <a:pt x="1787220" y="206753"/>
                  <a:pt x="1790983" y="233094"/>
                  <a:pt x="1781576" y="253790"/>
                </a:cubicBezTo>
                <a:cubicBezTo>
                  <a:pt x="1772169" y="274486"/>
                  <a:pt x="1766524" y="300828"/>
                  <a:pt x="1747709" y="310235"/>
                </a:cubicBezTo>
                <a:cubicBezTo>
                  <a:pt x="1728894" y="319642"/>
                  <a:pt x="1685620" y="302709"/>
                  <a:pt x="1668687" y="310235"/>
                </a:cubicBezTo>
                <a:cubicBezTo>
                  <a:pt x="1651754" y="317761"/>
                  <a:pt x="1687502" y="344101"/>
                  <a:pt x="1646109" y="355390"/>
                </a:cubicBezTo>
                <a:cubicBezTo>
                  <a:pt x="1604716" y="366679"/>
                  <a:pt x="1463605" y="374205"/>
                  <a:pt x="1420331" y="377968"/>
                </a:cubicBezTo>
                <a:cubicBezTo>
                  <a:pt x="1377057" y="381731"/>
                  <a:pt x="1388346" y="362916"/>
                  <a:pt x="1386465" y="377968"/>
                </a:cubicBezTo>
                <a:cubicBezTo>
                  <a:pt x="1384584" y="393020"/>
                  <a:pt x="1420331" y="451346"/>
                  <a:pt x="1409042" y="468279"/>
                </a:cubicBezTo>
                <a:cubicBezTo>
                  <a:pt x="1397753" y="485212"/>
                  <a:pt x="1333783" y="472042"/>
                  <a:pt x="1318731" y="479568"/>
                </a:cubicBezTo>
                <a:cubicBezTo>
                  <a:pt x="1303679" y="487094"/>
                  <a:pt x="1330020" y="513435"/>
                  <a:pt x="1318731" y="513435"/>
                </a:cubicBezTo>
                <a:cubicBezTo>
                  <a:pt x="1307442" y="513435"/>
                  <a:pt x="1275457" y="487094"/>
                  <a:pt x="1250998" y="479568"/>
                </a:cubicBezTo>
                <a:cubicBezTo>
                  <a:pt x="1226539" y="472042"/>
                  <a:pt x="1194554" y="468279"/>
                  <a:pt x="1171976" y="468279"/>
                </a:cubicBezTo>
                <a:cubicBezTo>
                  <a:pt x="1149398" y="468279"/>
                  <a:pt x="1134346" y="472042"/>
                  <a:pt x="1115531" y="479568"/>
                </a:cubicBezTo>
                <a:cubicBezTo>
                  <a:pt x="1096716" y="487094"/>
                  <a:pt x="1077902" y="507791"/>
                  <a:pt x="1059087" y="513435"/>
                </a:cubicBezTo>
                <a:cubicBezTo>
                  <a:pt x="1040272" y="519079"/>
                  <a:pt x="1002642" y="513435"/>
                  <a:pt x="1002642" y="513435"/>
                </a:cubicBezTo>
                <a:cubicBezTo>
                  <a:pt x="985709" y="513435"/>
                  <a:pt x="968776" y="519079"/>
                  <a:pt x="957487" y="513435"/>
                </a:cubicBezTo>
                <a:cubicBezTo>
                  <a:pt x="946198" y="507791"/>
                  <a:pt x="944316" y="494620"/>
                  <a:pt x="934909" y="479568"/>
                </a:cubicBezTo>
                <a:cubicBezTo>
                  <a:pt x="925502" y="464516"/>
                  <a:pt x="917975" y="434413"/>
                  <a:pt x="901042" y="423124"/>
                </a:cubicBezTo>
                <a:cubicBezTo>
                  <a:pt x="884109" y="411835"/>
                  <a:pt x="859650" y="411835"/>
                  <a:pt x="833309" y="411835"/>
                </a:cubicBezTo>
                <a:cubicBezTo>
                  <a:pt x="806968" y="411835"/>
                  <a:pt x="763694" y="415598"/>
                  <a:pt x="742998" y="423124"/>
                </a:cubicBezTo>
                <a:cubicBezTo>
                  <a:pt x="722302" y="430650"/>
                  <a:pt x="726064" y="445701"/>
                  <a:pt x="709131" y="456990"/>
                </a:cubicBezTo>
                <a:cubicBezTo>
                  <a:pt x="692198" y="468279"/>
                  <a:pt x="665857" y="479568"/>
                  <a:pt x="641398" y="490857"/>
                </a:cubicBezTo>
                <a:cubicBezTo>
                  <a:pt x="616939" y="502146"/>
                  <a:pt x="583072" y="515316"/>
                  <a:pt x="562376" y="524724"/>
                </a:cubicBezTo>
                <a:cubicBezTo>
                  <a:pt x="541680" y="534131"/>
                  <a:pt x="534153" y="539776"/>
                  <a:pt x="517220" y="547302"/>
                </a:cubicBezTo>
                <a:cubicBezTo>
                  <a:pt x="500287" y="554828"/>
                  <a:pt x="473946" y="562353"/>
                  <a:pt x="460776" y="569879"/>
                </a:cubicBezTo>
                <a:cubicBezTo>
                  <a:pt x="447606" y="577405"/>
                  <a:pt x="457013" y="586813"/>
                  <a:pt x="438198" y="592457"/>
                </a:cubicBezTo>
                <a:cubicBezTo>
                  <a:pt x="419383" y="598101"/>
                  <a:pt x="372346" y="603746"/>
                  <a:pt x="347887" y="603746"/>
                </a:cubicBezTo>
                <a:cubicBezTo>
                  <a:pt x="323428" y="603746"/>
                  <a:pt x="302731" y="601864"/>
                  <a:pt x="291442" y="592457"/>
                </a:cubicBezTo>
                <a:cubicBezTo>
                  <a:pt x="280153" y="583050"/>
                  <a:pt x="289560" y="554828"/>
                  <a:pt x="280153" y="547302"/>
                </a:cubicBezTo>
                <a:cubicBezTo>
                  <a:pt x="270746" y="539776"/>
                  <a:pt x="250050" y="539776"/>
                  <a:pt x="234998" y="547302"/>
                </a:cubicBezTo>
                <a:cubicBezTo>
                  <a:pt x="219946" y="554828"/>
                  <a:pt x="201131" y="571761"/>
                  <a:pt x="189842" y="592457"/>
                </a:cubicBezTo>
                <a:cubicBezTo>
                  <a:pt x="178553" y="613153"/>
                  <a:pt x="174791" y="658309"/>
                  <a:pt x="167265" y="671479"/>
                </a:cubicBezTo>
                <a:cubicBezTo>
                  <a:pt x="159739" y="684649"/>
                  <a:pt x="155976" y="669597"/>
                  <a:pt x="144687" y="671479"/>
                </a:cubicBezTo>
                <a:cubicBezTo>
                  <a:pt x="133398" y="673361"/>
                  <a:pt x="112701" y="667716"/>
                  <a:pt x="99531" y="682768"/>
                </a:cubicBezTo>
                <a:cubicBezTo>
                  <a:pt x="86361" y="697820"/>
                  <a:pt x="-50987" y="733568"/>
                  <a:pt x="20509" y="76179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201503" y="3886200"/>
            <a:ext cx="732697"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19" name="Straight Arrow Connector 18"/>
          <p:cNvCxnSpPr>
            <a:stCxn id="17" idx="3"/>
            <a:endCxn id="20" idx="1"/>
          </p:cNvCxnSpPr>
          <p:nvPr/>
        </p:nvCxnSpPr>
        <p:spPr>
          <a:xfrm flipV="1">
            <a:off x="6934200" y="3404255"/>
            <a:ext cx="598505" cy="1129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532705" y="3187067"/>
            <a:ext cx="3211495" cy="434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cực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cận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cực</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2" name="Freeform 21"/>
          <p:cNvSpPr/>
          <p:nvPr/>
        </p:nvSpPr>
        <p:spPr>
          <a:xfrm>
            <a:off x="1412677" y="2700338"/>
            <a:ext cx="3659652" cy="1207063"/>
          </a:xfrm>
          <a:custGeom>
            <a:avLst/>
            <a:gdLst>
              <a:gd name="connsiteX0" fmla="*/ 887611 w 3659652"/>
              <a:gd name="connsiteY0" fmla="*/ 314325 h 1207063"/>
              <a:gd name="connsiteX1" fmla="*/ 1516261 w 3659652"/>
              <a:gd name="connsiteY1" fmla="*/ 428625 h 1207063"/>
              <a:gd name="connsiteX2" fmla="*/ 1730573 w 3659652"/>
              <a:gd name="connsiteY2" fmla="*/ 357187 h 1207063"/>
              <a:gd name="connsiteX3" fmla="*/ 2216348 w 3659652"/>
              <a:gd name="connsiteY3" fmla="*/ 314325 h 1207063"/>
              <a:gd name="connsiteX4" fmla="*/ 2402086 w 3659652"/>
              <a:gd name="connsiteY4" fmla="*/ 314325 h 1207063"/>
              <a:gd name="connsiteX5" fmla="*/ 2344936 w 3659652"/>
              <a:gd name="connsiteY5" fmla="*/ 300037 h 1207063"/>
              <a:gd name="connsiteX6" fmla="*/ 2430661 w 3659652"/>
              <a:gd name="connsiteY6" fmla="*/ 242887 h 1207063"/>
              <a:gd name="connsiteX7" fmla="*/ 2530673 w 3659652"/>
              <a:gd name="connsiteY7" fmla="*/ 271462 h 1207063"/>
              <a:gd name="connsiteX8" fmla="*/ 2973586 w 3659652"/>
              <a:gd name="connsiteY8" fmla="*/ 200025 h 1207063"/>
              <a:gd name="connsiteX9" fmla="*/ 3059311 w 3659652"/>
              <a:gd name="connsiteY9" fmla="*/ 157162 h 1207063"/>
              <a:gd name="connsiteX10" fmla="*/ 3087886 w 3659652"/>
              <a:gd name="connsiteY10" fmla="*/ 128587 h 1207063"/>
              <a:gd name="connsiteX11" fmla="*/ 3059311 w 3659652"/>
              <a:gd name="connsiteY11" fmla="*/ 57150 h 1207063"/>
              <a:gd name="connsiteX12" fmla="*/ 3059311 w 3659652"/>
              <a:gd name="connsiteY12" fmla="*/ 0 h 1207063"/>
              <a:gd name="connsiteX13" fmla="*/ 3145036 w 3659652"/>
              <a:gd name="connsiteY13" fmla="*/ 57150 h 1207063"/>
              <a:gd name="connsiteX14" fmla="*/ 3202186 w 3659652"/>
              <a:gd name="connsiteY14" fmla="*/ 14287 h 1207063"/>
              <a:gd name="connsiteX15" fmla="*/ 3273623 w 3659652"/>
              <a:gd name="connsiteY15" fmla="*/ 42862 h 1207063"/>
              <a:gd name="connsiteX16" fmla="*/ 3359348 w 3659652"/>
              <a:gd name="connsiteY16" fmla="*/ 100012 h 1207063"/>
              <a:gd name="connsiteX17" fmla="*/ 3445073 w 3659652"/>
              <a:gd name="connsiteY17" fmla="*/ 157162 h 1207063"/>
              <a:gd name="connsiteX18" fmla="*/ 3545086 w 3659652"/>
              <a:gd name="connsiteY18" fmla="*/ 285750 h 1207063"/>
              <a:gd name="connsiteX19" fmla="*/ 3602236 w 3659652"/>
              <a:gd name="connsiteY19" fmla="*/ 385762 h 1207063"/>
              <a:gd name="connsiteX20" fmla="*/ 3602236 w 3659652"/>
              <a:gd name="connsiteY20" fmla="*/ 557212 h 1207063"/>
              <a:gd name="connsiteX21" fmla="*/ 3602236 w 3659652"/>
              <a:gd name="connsiteY21" fmla="*/ 600075 h 1207063"/>
              <a:gd name="connsiteX22" fmla="*/ 3573661 w 3659652"/>
              <a:gd name="connsiteY22" fmla="*/ 642937 h 1207063"/>
              <a:gd name="connsiteX23" fmla="*/ 3616523 w 3659652"/>
              <a:gd name="connsiteY23" fmla="*/ 785812 h 1207063"/>
              <a:gd name="connsiteX24" fmla="*/ 3645098 w 3659652"/>
              <a:gd name="connsiteY24" fmla="*/ 914400 h 1207063"/>
              <a:gd name="connsiteX25" fmla="*/ 3645098 w 3659652"/>
              <a:gd name="connsiteY25" fmla="*/ 914400 h 1207063"/>
              <a:gd name="connsiteX26" fmla="*/ 3659386 w 3659652"/>
              <a:gd name="connsiteY26" fmla="*/ 971550 h 1207063"/>
              <a:gd name="connsiteX27" fmla="*/ 3630811 w 3659652"/>
              <a:gd name="connsiteY27" fmla="*/ 1057275 h 1207063"/>
              <a:gd name="connsiteX28" fmla="*/ 3516511 w 3659652"/>
              <a:gd name="connsiteY28" fmla="*/ 1100137 h 1207063"/>
              <a:gd name="connsiteX29" fmla="*/ 3359348 w 3659652"/>
              <a:gd name="connsiteY29" fmla="*/ 1143000 h 1207063"/>
              <a:gd name="connsiteX30" fmla="*/ 3130748 w 3659652"/>
              <a:gd name="connsiteY30" fmla="*/ 1143000 h 1207063"/>
              <a:gd name="connsiteX31" fmla="*/ 2887861 w 3659652"/>
              <a:gd name="connsiteY31" fmla="*/ 1171575 h 1207063"/>
              <a:gd name="connsiteX32" fmla="*/ 2616398 w 3659652"/>
              <a:gd name="connsiteY32" fmla="*/ 1185862 h 1207063"/>
              <a:gd name="connsiteX33" fmla="*/ 2373511 w 3659652"/>
              <a:gd name="connsiteY33" fmla="*/ 1171575 h 1207063"/>
              <a:gd name="connsiteX34" fmla="*/ 2030611 w 3659652"/>
              <a:gd name="connsiteY34" fmla="*/ 1143000 h 1207063"/>
              <a:gd name="connsiteX35" fmla="*/ 1444823 w 3659652"/>
              <a:gd name="connsiteY35" fmla="*/ 1114425 h 1207063"/>
              <a:gd name="connsiteX36" fmla="*/ 1159073 w 3659652"/>
              <a:gd name="connsiteY36" fmla="*/ 1114425 h 1207063"/>
              <a:gd name="connsiteX37" fmla="*/ 801886 w 3659652"/>
              <a:gd name="connsiteY37" fmla="*/ 1200150 h 1207063"/>
              <a:gd name="connsiteX38" fmla="*/ 473273 w 3659652"/>
              <a:gd name="connsiteY38" fmla="*/ 1200150 h 1207063"/>
              <a:gd name="connsiteX39" fmla="*/ 173236 w 3659652"/>
              <a:gd name="connsiteY39" fmla="*/ 1185862 h 1207063"/>
              <a:gd name="connsiteX40" fmla="*/ 44648 w 3659652"/>
              <a:gd name="connsiteY40" fmla="*/ 1114425 h 1207063"/>
              <a:gd name="connsiteX41" fmla="*/ 1786 w 3659652"/>
              <a:gd name="connsiteY41" fmla="*/ 1014412 h 1207063"/>
              <a:gd name="connsiteX42" fmla="*/ 16073 w 3659652"/>
              <a:gd name="connsiteY42" fmla="*/ 928687 h 1207063"/>
              <a:gd name="connsiteX43" fmla="*/ 87511 w 3659652"/>
              <a:gd name="connsiteY43" fmla="*/ 857250 h 1207063"/>
              <a:gd name="connsiteX44" fmla="*/ 173236 w 3659652"/>
              <a:gd name="connsiteY44" fmla="*/ 814387 h 1207063"/>
              <a:gd name="connsiteX45" fmla="*/ 201811 w 3659652"/>
              <a:gd name="connsiteY45" fmla="*/ 728662 h 1207063"/>
              <a:gd name="connsiteX46" fmla="*/ 287536 w 3659652"/>
              <a:gd name="connsiteY46" fmla="*/ 714375 h 1207063"/>
              <a:gd name="connsiteX47" fmla="*/ 430411 w 3659652"/>
              <a:gd name="connsiteY47" fmla="*/ 785812 h 1207063"/>
              <a:gd name="connsiteX48" fmla="*/ 616148 w 3659652"/>
              <a:gd name="connsiteY48" fmla="*/ 557212 h 1207063"/>
              <a:gd name="connsiteX49" fmla="*/ 801886 w 3659652"/>
              <a:gd name="connsiteY49" fmla="*/ 371475 h 1207063"/>
              <a:gd name="connsiteX50" fmla="*/ 887611 w 3659652"/>
              <a:gd name="connsiteY50" fmla="*/ 314325 h 12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59652" h="1207063">
                <a:moveTo>
                  <a:pt x="887611" y="314325"/>
                </a:moveTo>
                <a:cubicBezTo>
                  <a:pt x="1006673" y="323850"/>
                  <a:pt x="1375767" y="421481"/>
                  <a:pt x="1516261" y="428625"/>
                </a:cubicBezTo>
                <a:cubicBezTo>
                  <a:pt x="1656755" y="435769"/>
                  <a:pt x="1613892" y="376237"/>
                  <a:pt x="1730573" y="357187"/>
                </a:cubicBezTo>
                <a:cubicBezTo>
                  <a:pt x="1847254" y="338137"/>
                  <a:pt x="2104429" y="321469"/>
                  <a:pt x="2216348" y="314325"/>
                </a:cubicBezTo>
                <a:cubicBezTo>
                  <a:pt x="2328267" y="307181"/>
                  <a:pt x="2380655" y="316706"/>
                  <a:pt x="2402086" y="314325"/>
                </a:cubicBezTo>
                <a:cubicBezTo>
                  <a:pt x="2423517" y="311944"/>
                  <a:pt x="2340174" y="311943"/>
                  <a:pt x="2344936" y="300037"/>
                </a:cubicBezTo>
                <a:cubicBezTo>
                  <a:pt x="2349698" y="288131"/>
                  <a:pt x="2399705" y="247649"/>
                  <a:pt x="2430661" y="242887"/>
                </a:cubicBezTo>
                <a:cubicBezTo>
                  <a:pt x="2461617" y="238124"/>
                  <a:pt x="2440186" y="278606"/>
                  <a:pt x="2530673" y="271462"/>
                </a:cubicBezTo>
                <a:cubicBezTo>
                  <a:pt x="2621160" y="264318"/>
                  <a:pt x="2885480" y="219075"/>
                  <a:pt x="2973586" y="200025"/>
                </a:cubicBezTo>
                <a:cubicBezTo>
                  <a:pt x="3061692" y="180975"/>
                  <a:pt x="3040261" y="169068"/>
                  <a:pt x="3059311" y="157162"/>
                </a:cubicBezTo>
                <a:cubicBezTo>
                  <a:pt x="3078361" y="145256"/>
                  <a:pt x="3087886" y="145256"/>
                  <a:pt x="3087886" y="128587"/>
                </a:cubicBezTo>
                <a:cubicBezTo>
                  <a:pt x="3087886" y="111918"/>
                  <a:pt x="3064073" y="78581"/>
                  <a:pt x="3059311" y="57150"/>
                </a:cubicBezTo>
                <a:cubicBezTo>
                  <a:pt x="3054549" y="35719"/>
                  <a:pt x="3045024" y="0"/>
                  <a:pt x="3059311" y="0"/>
                </a:cubicBezTo>
                <a:cubicBezTo>
                  <a:pt x="3073598" y="0"/>
                  <a:pt x="3121223" y="54769"/>
                  <a:pt x="3145036" y="57150"/>
                </a:cubicBezTo>
                <a:cubicBezTo>
                  <a:pt x="3168849" y="59531"/>
                  <a:pt x="3180755" y="16668"/>
                  <a:pt x="3202186" y="14287"/>
                </a:cubicBezTo>
                <a:cubicBezTo>
                  <a:pt x="3223617" y="11906"/>
                  <a:pt x="3247429" y="28575"/>
                  <a:pt x="3273623" y="42862"/>
                </a:cubicBezTo>
                <a:cubicBezTo>
                  <a:pt x="3299817" y="57149"/>
                  <a:pt x="3359348" y="100012"/>
                  <a:pt x="3359348" y="100012"/>
                </a:cubicBezTo>
                <a:cubicBezTo>
                  <a:pt x="3387923" y="119062"/>
                  <a:pt x="3414117" y="126206"/>
                  <a:pt x="3445073" y="157162"/>
                </a:cubicBezTo>
                <a:cubicBezTo>
                  <a:pt x="3476029" y="188118"/>
                  <a:pt x="3518892" y="247650"/>
                  <a:pt x="3545086" y="285750"/>
                </a:cubicBezTo>
                <a:cubicBezTo>
                  <a:pt x="3571280" y="323850"/>
                  <a:pt x="3592711" y="340518"/>
                  <a:pt x="3602236" y="385762"/>
                </a:cubicBezTo>
                <a:cubicBezTo>
                  <a:pt x="3611761" y="431006"/>
                  <a:pt x="3602236" y="557212"/>
                  <a:pt x="3602236" y="557212"/>
                </a:cubicBezTo>
                <a:cubicBezTo>
                  <a:pt x="3602236" y="592931"/>
                  <a:pt x="3606999" y="585787"/>
                  <a:pt x="3602236" y="600075"/>
                </a:cubicBezTo>
                <a:cubicBezTo>
                  <a:pt x="3597473" y="614363"/>
                  <a:pt x="3571280" y="611981"/>
                  <a:pt x="3573661" y="642937"/>
                </a:cubicBezTo>
                <a:cubicBezTo>
                  <a:pt x="3576042" y="673893"/>
                  <a:pt x="3604617" y="740568"/>
                  <a:pt x="3616523" y="785812"/>
                </a:cubicBezTo>
                <a:cubicBezTo>
                  <a:pt x="3628429" y="831056"/>
                  <a:pt x="3645098" y="914400"/>
                  <a:pt x="3645098" y="914400"/>
                </a:cubicBezTo>
                <a:lnTo>
                  <a:pt x="3645098" y="914400"/>
                </a:lnTo>
                <a:cubicBezTo>
                  <a:pt x="3647479" y="923925"/>
                  <a:pt x="3661767" y="947737"/>
                  <a:pt x="3659386" y="971550"/>
                </a:cubicBezTo>
                <a:cubicBezTo>
                  <a:pt x="3657005" y="995363"/>
                  <a:pt x="3654623" y="1035844"/>
                  <a:pt x="3630811" y="1057275"/>
                </a:cubicBezTo>
                <a:cubicBezTo>
                  <a:pt x="3606999" y="1078706"/>
                  <a:pt x="3561755" y="1085850"/>
                  <a:pt x="3516511" y="1100137"/>
                </a:cubicBezTo>
                <a:cubicBezTo>
                  <a:pt x="3471267" y="1114424"/>
                  <a:pt x="3423642" y="1135856"/>
                  <a:pt x="3359348" y="1143000"/>
                </a:cubicBezTo>
                <a:cubicBezTo>
                  <a:pt x="3295054" y="1150144"/>
                  <a:pt x="3209329" y="1138237"/>
                  <a:pt x="3130748" y="1143000"/>
                </a:cubicBezTo>
                <a:cubicBezTo>
                  <a:pt x="3052167" y="1147763"/>
                  <a:pt x="2973586" y="1164431"/>
                  <a:pt x="2887861" y="1171575"/>
                </a:cubicBezTo>
                <a:cubicBezTo>
                  <a:pt x="2802136" y="1178719"/>
                  <a:pt x="2702123" y="1185862"/>
                  <a:pt x="2616398" y="1185862"/>
                </a:cubicBezTo>
                <a:cubicBezTo>
                  <a:pt x="2530673" y="1185862"/>
                  <a:pt x="2471142" y="1178719"/>
                  <a:pt x="2373511" y="1171575"/>
                </a:cubicBezTo>
                <a:cubicBezTo>
                  <a:pt x="2275880" y="1164431"/>
                  <a:pt x="2185392" y="1152525"/>
                  <a:pt x="2030611" y="1143000"/>
                </a:cubicBezTo>
                <a:cubicBezTo>
                  <a:pt x="1875830" y="1133475"/>
                  <a:pt x="1590079" y="1119188"/>
                  <a:pt x="1444823" y="1114425"/>
                </a:cubicBezTo>
                <a:cubicBezTo>
                  <a:pt x="1299567" y="1109663"/>
                  <a:pt x="1266229" y="1100138"/>
                  <a:pt x="1159073" y="1114425"/>
                </a:cubicBezTo>
                <a:cubicBezTo>
                  <a:pt x="1051917" y="1128712"/>
                  <a:pt x="916186" y="1185862"/>
                  <a:pt x="801886" y="1200150"/>
                </a:cubicBezTo>
                <a:cubicBezTo>
                  <a:pt x="687586" y="1214438"/>
                  <a:pt x="578048" y="1202531"/>
                  <a:pt x="473273" y="1200150"/>
                </a:cubicBezTo>
                <a:cubicBezTo>
                  <a:pt x="368498" y="1197769"/>
                  <a:pt x="244673" y="1200150"/>
                  <a:pt x="173236" y="1185862"/>
                </a:cubicBezTo>
                <a:cubicBezTo>
                  <a:pt x="101798" y="1171575"/>
                  <a:pt x="73223" y="1143000"/>
                  <a:pt x="44648" y="1114425"/>
                </a:cubicBezTo>
                <a:cubicBezTo>
                  <a:pt x="16073" y="1085850"/>
                  <a:pt x="6549" y="1045368"/>
                  <a:pt x="1786" y="1014412"/>
                </a:cubicBezTo>
                <a:cubicBezTo>
                  <a:pt x="-2977" y="983456"/>
                  <a:pt x="1786" y="954881"/>
                  <a:pt x="16073" y="928687"/>
                </a:cubicBezTo>
                <a:cubicBezTo>
                  <a:pt x="30360" y="902493"/>
                  <a:pt x="61317" y="876300"/>
                  <a:pt x="87511" y="857250"/>
                </a:cubicBezTo>
                <a:cubicBezTo>
                  <a:pt x="113705" y="838200"/>
                  <a:pt x="154186" y="835818"/>
                  <a:pt x="173236" y="814387"/>
                </a:cubicBezTo>
                <a:cubicBezTo>
                  <a:pt x="192286" y="792956"/>
                  <a:pt x="182761" y="745331"/>
                  <a:pt x="201811" y="728662"/>
                </a:cubicBezTo>
                <a:cubicBezTo>
                  <a:pt x="220861" y="711993"/>
                  <a:pt x="249436" y="704850"/>
                  <a:pt x="287536" y="714375"/>
                </a:cubicBezTo>
                <a:cubicBezTo>
                  <a:pt x="325636" y="723900"/>
                  <a:pt x="375642" y="812006"/>
                  <a:pt x="430411" y="785812"/>
                </a:cubicBezTo>
                <a:cubicBezTo>
                  <a:pt x="485180" y="759618"/>
                  <a:pt x="554235" y="626268"/>
                  <a:pt x="616148" y="557212"/>
                </a:cubicBezTo>
                <a:cubicBezTo>
                  <a:pt x="678060" y="488156"/>
                  <a:pt x="759024" y="409575"/>
                  <a:pt x="801886" y="371475"/>
                </a:cubicBezTo>
                <a:cubicBezTo>
                  <a:pt x="844748" y="333375"/>
                  <a:pt x="768549" y="304800"/>
                  <a:pt x="887611" y="314325"/>
                </a:cubicBezTo>
                <a:close/>
              </a:path>
            </a:pathLst>
          </a:cu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 name="Straight Arrow Connector 24"/>
          <p:cNvCxnSpPr>
            <a:stCxn id="17" idx="3"/>
            <a:endCxn id="27" idx="1"/>
          </p:cNvCxnSpPr>
          <p:nvPr/>
        </p:nvCxnSpPr>
        <p:spPr>
          <a:xfrm flipV="1">
            <a:off x="6934200" y="4033628"/>
            <a:ext cx="461497" cy="500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395697" y="3775514"/>
            <a:ext cx="2363883" cy="5162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ôn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67" name="Straight Arrow Connector 66"/>
          <p:cNvCxnSpPr>
            <a:stCxn id="27" idx="3"/>
            <a:endCxn id="68" idx="1"/>
          </p:cNvCxnSpPr>
          <p:nvPr/>
        </p:nvCxnSpPr>
        <p:spPr>
          <a:xfrm flipV="1">
            <a:off x="9759580" y="3864153"/>
            <a:ext cx="249412" cy="169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10008992" y="3694193"/>
            <a:ext cx="2064929" cy="3399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latin typeface="Times New Roman" panose="02020603050405020304" pitchFamily="18" charset="0"/>
                <a:cs typeface="Times New Roman" panose="02020603050405020304" pitchFamily="18" charset="0"/>
              </a:rPr>
              <a:t>Ôn</a:t>
            </a:r>
            <a:r>
              <a:rPr lang="en-US" sz="20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3">
                    <a:lumMod val="50000"/>
                  </a:schemeClr>
                </a:solidFill>
                <a:latin typeface="Times New Roman" panose="02020603050405020304" pitchFamily="18" charset="0"/>
                <a:cs typeface="Times New Roman" panose="02020603050405020304" pitchFamily="18" charset="0"/>
              </a:rPr>
              <a:t>đới</a:t>
            </a:r>
            <a:r>
              <a:rPr lang="en-US" sz="20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3">
                    <a:lumMod val="50000"/>
                  </a:schemeClr>
                </a:solidFill>
                <a:latin typeface="Times New Roman" panose="02020603050405020304" pitchFamily="18" charset="0"/>
                <a:cs typeface="Times New Roman" panose="02020603050405020304" pitchFamily="18" charset="0"/>
              </a:rPr>
              <a:t>lục</a:t>
            </a:r>
            <a:r>
              <a:rPr lang="en-US" sz="20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3">
                    <a:lumMod val="50000"/>
                  </a:schemeClr>
                </a:solidFill>
                <a:latin typeface="Times New Roman" panose="02020603050405020304" pitchFamily="18" charset="0"/>
                <a:cs typeface="Times New Roman" panose="02020603050405020304" pitchFamily="18" charset="0"/>
              </a:rPr>
              <a:t>địa</a:t>
            </a:r>
            <a:endParaRPr lang="en-US" sz="2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2980238" y="3237921"/>
            <a:ext cx="3385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4328252" y="3310801"/>
            <a:ext cx="312906"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cxnSp>
        <p:nvCxnSpPr>
          <p:cNvPr id="41" name="Straight Arrow Connector 40"/>
          <p:cNvCxnSpPr>
            <a:stCxn id="27" idx="3"/>
            <a:endCxn id="42" idx="1"/>
          </p:cNvCxnSpPr>
          <p:nvPr/>
        </p:nvCxnSpPr>
        <p:spPr>
          <a:xfrm>
            <a:off x="9759580" y="4033628"/>
            <a:ext cx="236017" cy="228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9995597" y="4092503"/>
            <a:ext cx="2064929" cy="3384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B050"/>
                </a:solidFill>
                <a:latin typeface="Times New Roman" panose="02020603050405020304" pitchFamily="18" charset="0"/>
                <a:cs typeface="Times New Roman" panose="02020603050405020304" pitchFamily="18" charset="0"/>
              </a:rPr>
              <a:t>Ôn</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đới</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gió</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mùa</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4608620" y="2707804"/>
            <a:ext cx="30168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p:txBody>
      </p:sp>
      <p:cxnSp>
        <p:nvCxnSpPr>
          <p:cNvPr id="50" name="Straight Arrow Connector 49"/>
          <p:cNvCxnSpPr>
            <a:endCxn id="51" idx="1"/>
          </p:cNvCxnSpPr>
          <p:nvPr/>
        </p:nvCxnSpPr>
        <p:spPr>
          <a:xfrm>
            <a:off x="9759580" y="4146814"/>
            <a:ext cx="230238" cy="500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9989818" y="4494277"/>
            <a:ext cx="2111139" cy="3063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err="1" smtClean="0">
                <a:solidFill>
                  <a:srgbClr val="00642D"/>
                </a:solidFill>
                <a:latin typeface="Times New Roman" panose="02020603050405020304" pitchFamily="18" charset="0"/>
                <a:cs typeface="Times New Roman" panose="02020603050405020304" pitchFamily="18" charset="0"/>
              </a:rPr>
              <a:t>Ôn</a:t>
            </a:r>
            <a:r>
              <a:rPr lang="en-US" sz="1900" b="1" dirty="0" smtClean="0">
                <a:solidFill>
                  <a:srgbClr val="00642D"/>
                </a:solidFill>
                <a:latin typeface="Times New Roman" panose="02020603050405020304" pitchFamily="18" charset="0"/>
                <a:cs typeface="Times New Roman" panose="02020603050405020304" pitchFamily="18" charset="0"/>
              </a:rPr>
              <a:t> </a:t>
            </a:r>
            <a:r>
              <a:rPr lang="en-US" sz="1900" b="1" dirty="0" err="1" smtClean="0">
                <a:solidFill>
                  <a:srgbClr val="00642D"/>
                </a:solidFill>
                <a:latin typeface="Times New Roman" panose="02020603050405020304" pitchFamily="18" charset="0"/>
                <a:cs typeface="Times New Roman" panose="02020603050405020304" pitchFamily="18" charset="0"/>
              </a:rPr>
              <a:t>đới</a:t>
            </a:r>
            <a:r>
              <a:rPr lang="en-US" sz="1900" b="1" dirty="0" smtClean="0">
                <a:solidFill>
                  <a:srgbClr val="00642D"/>
                </a:solidFill>
                <a:latin typeface="Times New Roman" panose="02020603050405020304" pitchFamily="18" charset="0"/>
                <a:cs typeface="Times New Roman" panose="02020603050405020304" pitchFamily="18" charset="0"/>
              </a:rPr>
              <a:t> </a:t>
            </a:r>
            <a:r>
              <a:rPr lang="en-US" sz="1900" b="1" dirty="0" err="1" smtClean="0">
                <a:solidFill>
                  <a:srgbClr val="00642D"/>
                </a:solidFill>
                <a:latin typeface="Times New Roman" panose="02020603050405020304" pitchFamily="18" charset="0"/>
                <a:cs typeface="Times New Roman" panose="02020603050405020304" pitchFamily="18" charset="0"/>
              </a:rPr>
              <a:t>hải</a:t>
            </a:r>
            <a:r>
              <a:rPr lang="en-US" sz="1900" b="1" dirty="0" smtClean="0">
                <a:solidFill>
                  <a:srgbClr val="00642D"/>
                </a:solidFill>
                <a:latin typeface="Times New Roman" panose="02020603050405020304" pitchFamily="18" charset="0"/>
                <a:cs typeface="Times New Roman" panose="02020603050405020304" pitchFamily="18" charset="0"/>
              </a:rPr>
              <a:t> </a:t>
            </a:r>
            <a:r>
              <a:rPr lang="en-US" sz="1900" b="1" dirty="0" err="1" smtClean="0">
                <a:solidFill>
                  <a:srgbClr val="00642D"/>
                </a:solidFill>
                <a:latin typeface="Times New Roman" panose="02020603050405020304" pitchFamily="18" charset="0"/>
                <a:cs typeface="Times New Roman" panose="02020603050405020304" pitchFamily="18" charset="0"/>
              </a:rPr>
              <a:t>dương</a:t>
            </a:r>
            <a:endParaRPr lang="en-US" sz="1900" b="1" dirty="0">
              <a:solidFill>
                <a:srgbClr val="00642D"/>
              </a:solidFill>
              <a:latin typeface="Times New Roman" panose="02020603050405020304" pitchFamily="18" charset="0"/>
              <a:cs typeface="Times New Roman" panose="02020603050405020304" pitchFamily="18" charset="0"/>
            </a:endParaRPr>
          </a:p>
        </p:txBody>
      </p:sp>
      <p:cxnSp>
        <p:nvCxnSpPr>
          <p:cNvPr id="55" name="Straight Arrow Connector 54"/>
          <p:cNvCxnSpPr>
            <a:stCxn id="17" idx="3"/>
            <a:endCxn id="56" idx="1"/>
          </p:cNvCxnSpPr>
          <p:nvPr/>
        </p:nvCxnSpPr>
        <p:spPr>
          <a:xfrm>
            <a:off x="6934200" y="4533900"/>
            <a:ext cx="518428" cy="19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7452628" y="4383569"/>
            <a:ext cx="1817890" cy="6949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cận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nhiệt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86" name="Freeform 85"/>
          <p:cNvSpPr/>
          <p:nvPr/>
        </p:nvSpPr>
        <p:spPr>
          <a:xfrm>
            <a:off x="445616" y="3397203"/>
            <a:ext cx="4788975" cy="1108173"/>
          </a:xfrm>
          <a:custGeom>
            <a:avLst/>
            <a:gdLst>
              <a:gd name="connsiteX0" fmla="*/ 954559 w 4788975"/>
              <a:gd name="connsiteY0" fmla="*/ 288972 h 1108173"/>
              <a:gd name="connsiteX1" fmla="*/ 1054572 w 4788975"/>
              <a:gd name="connsiteY1" fmla="*/ 446135 h 1108173"/>
              <a:gd name="connsiteX2" fmla="*/ 1126009 w 4788975"/>
              <a:gd name="connsiteY2" fmla="*/ 488997 h 1108173"/>
              <a:gd name="connsiteX3" fmla="*/ 1283172 w 4788975"/>
              <a:gd name="connsiteY3" fmla="*/ 488997 h 1108173"/>
              <a:gd name="connsiteX4" fmla="*/ 1454622 w 4788975"/>
              <a:gd name="connsiteY4" fmla="*/ 503285 h 1108173"/>
              <a:gd name="connsiteX5" fmla="*/ 1668934 w 4788975"/>
              <a:gd name="connsiteY5" fmla="*/ 531860 h 1108173"/>
              <a:gd name="connsiteX6" fmla="*/ 1811809 w 4788975"/>
              <a:gd name="connsiteY6" fmla="*/ 488997 h 1108173"/>
              <a:gd name="connsiteX7" fmla="*/ 1911822 w 4788975"/>
              <a:gd name="connsiteY7" fmla="*/ 460422 h 1108173"/>
              <a:gd name="connsiteX8" fmla="*/ 2083272 w 4788975"/>
              <a:gd name="connsiteY8" fmla="*/ 431847 h 1108173"/>
              <a:gd name="connsiteX9" fmla="*/ 2226147 w 4788975"/>
              <a:gd name="connsiteY9" fmla="*/ 431847 h 1108173"/>
              <a:gd name="connsiteX10" fmla="*/ 2483322 w 4788975"/>
              <a:gd name="connsiteY10" fmla="*/ 403272 h 1108173"/>
              <a:gd name="connsiteX11" fmla="*/ 2740497 w 4788975"/>
              <a:gd name="connsiteY11" fmla="*/ 417560 h 1108173"/>
              <a:gd name="connsiteX12" fmla="*/ 3640609 w 4788975"/>
              <a:gd name="connsiteY12" fmla="*/ 517572 h 1108173"/>
              <a:gd name="connsiteX13" fmla="*/ 4069234 w 4788975"/>
              <a:gd name="connsiteY13" fmla="*/ 431847 h 1108173"/>
              <a:gd name="connsiteX14" fmla="*/ 4412134 w 4788975"/>
              <a:gd name="connsiteY14" fmla="*/ 431847 h 1108173"/>
              <a:gd name="connsiteX15" fmla="*/ 4597872 w 4788975"/>
              <a:gd name="connsiteY15" fmla="*/ 346122 h 1108173"/>
              <a:gd name="connsiteX16" fmla="*/ 4783609 w 4788975"/>
              <a:gd name="connsiteY16" fmla="*/ 431847 h 1108173"/>
              <a:gd name="connsiteX17" fmla="*/ 4726459 w 4788975"/>
              <a:gd name="connsiteY17" fmla="*/ 646160 h 1108173"/>
              <a:gd name="connsiteX18" fmla="*/ 4597872 w 4788975"/>
              <a:gd name="connsiteY18" fmla="*/ 903335 h 1108173"/>
              <a:gd name="connsiteX19" fmla="*/ 4254972 w 4788975"/>
              <a:gd name="connsiteY19" fmla="*/ 1003347 h 1108173"/>
              <a:gd name="connsiteX20" fmla="*/ 4012084 w 4788975"/>
              <a:gd name="connsiteY20" fmla="*/ 1003347 h 1108173"/>
              <a:gd name="connsiteX21" fmla="*/ 3897784 w 4788975"/>
              <a:gd name="connsiteY21" fmla="*/ 1017635 h 1108173"/>
              <a:gd name="connsiteX22" fmla="*/ 3683472 w 4788975"/>
              <a:gd name="connsiteY22" fmla="*/ 1089072 h 1108173"/>
              <a:gd name="connsiteX23" fmla="*/ 3369147 w 4788975"/>
              <a:gd name="connsiteY23" fmla="*/ 1089072 h 1108173"/>
              <a:gd name="connsiteX24" fmla="*/ 3083397 w 4788975"/>
              <a:gd name="connsiteY24" fmla="*/ 1103360 h 1108173"/>
              <a:gd name="connsiteX25" fmla="*/ 2754784 w 4788975"/>
              <a:gd name="connsiteY25" fmla="*/ 1103360 h 1108173"/>
              <a:gd name="connsiteX26" fmla="*/ 2411884 w 4788975"/>
              <a:gd name="connsiteY26" fmla="*/ 1046210 h 1108173"/>
              <a:gd name="connsiteX27" fmla="*/ 2168997 w 4788975"/>
              <a:gd name="connsiteY27" fmla="*/ 1017635 h 1108173"/>
              <a:gd name="connsiteX28" fmla="*/ 1883247 w 4788975"/>
              <a:gd name="connsiteY28" fmla="*/ 889047 h 1108173"/>
              <a:gd name="connsiteX29" fmla="*/ 1768947 w 4788975"/>
              <a:gd name="connsiteY29" fmla="*/ 846185 h 1108173"/>
              <a:gd name="connsiteX30" fmla="*/ 1697509 w 4788975"/>
              <a:gd name="connsiteY30" fmla="*/ 874760 h 1108173"/>
              <a:gd name="connsiteX31" fmla="*/ 1668934 w 4788975"/>
              <a:gd name="connsiteY31" fmla="*/ 960485 h 1108173"/>
              <a:gd name="connsiteX32" fmla="*/ 1383184 w 4788975"/>
              <a:gd name="connsiteY32" fmla="*/ 874760 h 1108173"/>
              <a:gd name="connsiteX33" fmla="*/ 454497 w 4788975"/>
              <a:gd name="connsiteY33" fmla="*/ 560435 h 1108173"/>
              <a:gd name="connsiteX34" fmla="*/ 25872 w 4788975"/>
              <a:gd name="connsiteY34" fmla="*/ 460422 h 1108173"/>
              <a:gd name="connsiteX35" fmla="*/ 68734 w 4788975"/>
              <a:gd name="connsiteY35" fmla="*/ 403272 h 1108173"/>
              <a:gd name="connsiteX36" fmla="*/ 240184 w 4788975"/>
              <a:gd name="connsiteY36" fmla="*/ 288972 h 1108173"/>
              <a:gd name="connsiteX37" fmla="*/ 54447 w 4788975"/>
              <a:gd name="connsiteY37" fmla="*/ 131810 h 1108173"/>
              <a:gd name="connsiteX38" fmla="*/ 54447 w 4788975"/>
              <a:gd name="connsiteY38" fmla="*/ 17510 h 1108173"/>
              <a:gd name="connsiteX39" fmla="*/ 197322 w 4788975"/>
              <a:gd name="connsiteY39" fmla="*/ 3222 h 1108173"/>
              <a:gd name="connsiteX40" fmla="*/ 325909 w 4788975"/>
              <a:gd name="connsiteY40" fmla="*/ 46085 h 1108173"/>
              <a:gd name="connsiteX41" fmla="*/ 568797 w 4788975"/>
              <a:gd name="connsiteY41" fmla="*/ 203247 h 1108173"/>
              <a:gd name="connsiteX42" fmla="*/ 625947 w 4788975"/>
              <a:gd name="connsiteY42" fmla="*/ 103235 h 1108173"/>
              <a:gd name="connsiteX43" fmla="*/ 797397 w 4788975"/>
              <a:gd name="connsiteY43" fmla="*/ 174672 h 1108173"/>
              <a:gd name="connsiteX44" fmla="*/ 868834 w 4788975"/>
              <a:gd name="connsiteY44" fmla="*/ 203247 h 1108173"/>
              <a:gd name="connsiteX45" fmla="*/ 983134 w 4788975"/>
              <a:gd name="connsiteY45" fmla="*/ 203247 h 110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788975" h="1108173">
                <a:moveTo>
                  <a:pt x="954559" y="288972"/>
                </a:moveTo>
                <a:cubicBezTo>
                  <a:pt x="990278" y="350885"/>
                  <a:pt x="1025997" y="412798"/>
                  <a:pt x="1054572" y="446135"/>
                </a:cubicBezTo>
                <a:cubicBezTo>
                  <a:pt x="1083147" y="479473"/>
                  <a:pt x="1087909" y="481853"/>
                  <a:pt x="1126009" y="488997"/>
                </a:cubicBezTo>
                <a:cubicBezTo>
                  <a:pt x="1164109" y="496141"/>
                  <a:pt x="1228403" y="486616"/>
                  <a:pt x="1283172" y="488997"/>
                </a:cubicBezTo>
                <a:cubicBezTo>
                  <a:pt x="1337941" y="491378"/>
                  <a:pt x="1390328" y="496141"/>
                  <a:pt x="1454622" y="503285"/>
                </a:cubicBezTo>
                <a:cubicBezTo>
                  <a:pt x="1518916" y="510429"/>
                  <a:pt x="1609403" y="534241"/>
                  <a:pt x="1668934" y="531860"/>
                </a:cubicBezTo>
                <a:cubicBezTo>
                  <a:pt x="1728465" y="529479"/>
                  <a:pt x="1811809" y="488997"/>
                  <a:pt x="1811809" y="488997"/>
                </a:cubicBezTo>
                <a:cubicBezTo>
                  <a:pt x="1852290" y="477091"/>
                  <a:pt x="1866578" y="469947"/>
                  <a:pt x="1911822" y="460422"/>
                </a:cubicBezTo>
                <a:cubicBezTo>
                  <a:pt x="1957066" y="450897"/>
                  <a:pt x="2030885" y="436609"/>
                  <a:pt x="2083272" y="431847"/>
                </a:cubicBezTo>
                <a:cubicBezTo>
                  <a:pt x="2135659" y="427085"/>
                  <a:pt x="2159472" y="436610"/>
                  <a:pt x="2226147" y="431847"/>
                </a:cubicBezTo>
                <a:cubicBezTo>
                  <a:pt x="2292822" y="427085"/>
                  <a:pt x="2397597" y="405653"/>
                  <a:pt x="2483322" y="403272"/>
                </a:cubicBezTo>
                <a:cubicBezTo>
                  <a:pt x="2569047" y="400891"/>
                  <a:pt x="2547616" y="398510"/>
                  <a:pt x="2740497" y="417560"/>
                </a:cubicBezTo>
                <a:cubicBezTo>
                  <a:pt x="2933378" y="436610"/>
                  <a:pt x="3419153" y="515191"/>
                  <a:pt x="3640609" y="517572"/>
                </a:cubicBezTo>
                <a:cubicBezTo>
                  <a:pt x="3862065" y="519953"/>
                  <a:pt x="3940647" y="446135"/>
                  <a:pt x="4069234" y="431847"/>
                </a:cubicBezTo>
                <a:cubicBezTo>
                  <a:pt x="4197822" y="417560"/>
                  <a:pt x="4324028" y="446135"/>
                  <a:pt x="4412134" y="431847"/>
                </a:cubicBezTo>
                <a:cubicBezTo>
                  <a:pt x="4500240" y="417560"/>
                  <a:pt x="4535960" y="346122"/>
                  <a:pt x="4597872" y="346122"/>
                </a:cubicBezTo>
                <a:cubicBezTo>
                  <a:pt x="4659784" y="346122"/>
                  <a:pt x="4762178" y="381841"/>
                  <a:pt x="4783609" y="431847"/>
                </a:cubicBezTo>
                <a:cubicBezTo>
                  <a:pt x="4805040" y="481853"/>
                  <a:pt x="4757415" y="567579"/>
                  <a:pt x="4726459" y="646160"/>
                </a:cubicBezTo>
                <a:cubicBezTo>
                  <a:pt x="4695503" y="724741"/>
                  <a:pt x="4676453" y="843804"/>
                  <a:pt x="4597872" y="903335"/>
                </a:cubicBezTo>
                <a:cubicBezTo>
                  <a:pt x="4519291" y="962866"/>
                  <a:pt x="4352603" y="986678"/>
                  <a:pt x="4254972" y="1003347"/>
                </a:cubicBezTo>
                <a:cubicBezTo>
                  <a:pt x="4157341" y="1020016"/>
                  <a:pt x="4071615" y="1000966"/>
                  <a:pt x="4012084" y="1003347"/>
                </a:cubicBezTo>
                <a:cubicBezTo>
                  <a:pt x="3952553" y="1005728"/>
                  <a:pt x="3952553" y="1003348"/>
                  <a:pt x="3897784" y="1017635"/>
                </a:cubicBezTo>
                <a:cubicBezTo>
                  <a:pt x="3843015" y="1031922"/>
                  <a:pt x="3771578" y="1077166"/>
                  <a:pt x="3683472" y="1089072"/>
                </a:cubicBezTo>
                <a:cubicBezTo>
                  <a:pt x="3595366" y="1100978"/>
                  <a:pt x="3469159" y="1086691"/>
                  <a:pt x="3369147" y="1089072"/>
                </a:cubicBezTo>
                <a:cubicBezTo>
                  <a:pt x="3269135" y="1091453"/>
                  <a:pt x="3185791" y="1100979"/>
                  <a:pt x="3083397" y="1103360"/>
                </a:cubicBezTo>
                <a:cubicBezTo>
                  <a:pt x="2981003" y="1105741"/>
                  <a:pt x="2866703" y="1112885"/>
                  <a:pt x="2754784" y="1103360"/>
                </a:cubicBezTo>
                <a:cubicBezTo>
                  <a:pt x="2642865" y="1093835"/>
                  <a:pt x="2509515" y="1060498"/>
                  <a:pt x="2411884" y="1046210"/>
                </a:cubicBezTo>
                <a:cubicBezTo>
                  <a:pt x="2314253" y="1031923"/>
                  <a:pt x="2257103" y="1043829"/>
                  <a:pt x="2168997" y="1017635"/>
                </a:cubicBezTo>
                <a:cubicBezTo>
                  <a:pt x="2080891" y="991441"/>
                  <a:pt x="1949922" y="917622"/>
                  <a:pt x="1883247" y="889047"/>
                </a:cubicBezTo>
                <a:cubicBezTo>
                  <a:pt x="1816572" y="860472"/>
                  <a:pt x="1799903" y="848566"/>
                  <a:pt x="1768947" y="846185"/>
                </a:cubicBezTo>
                <a:cubicBezTo>
                  <a:pt x="1737991" y="843804"/>
                  <a:pt x="1714178" y="855710"/>
                  <a:pt x="1697509" y="874760"/>
                </a:cubicBezTo>
                <a:cubicBezTo>
                  <a:pt x="1680840" y="893810"/>
                  <a:pt x="1721321" y="960485"/>
                  <a:pt x="1668934" y="960485"/>
                </a:cubicBezTo>
                <a:cubicBezTo>
                  <a:pt x="1616547" y="960485"/>
                  <a:pt x="1383184" y="874760"/>
                  <a:pt x="1383184" y="874760"/>
                </a:cubicBezTo>
                <a:cubicBezTo>
                  <a:pt x="1180778" y="808085"/>
                  <a:pt x="680716" y="629491"/>
                  <a:pt x="454497" y="560435"/>
                </a:cubicBezTo>
                <a:cubicBezTo>
                  <a:pt x="228278" y="491379"/>
                  <a:pt x="90166" y="486616"/>
                  <a:pt x="25872" y="460422"/>
                </a:cubicBezTo>
                <a:cubicBezTo>
                  <a:pt x="-38422" y="434228"/>
                  <a:pt x="33015" y="431847"/>
                  <a:pt x="68734" y="403272"/>
                </a:cubicBezTo>
                <a:cubicBezTo>
                  <a:pt x="104453" y="374697"/>
                  <a:pt x="242565" y="334216"/>
                  <a:pt x="240184" y="288972"/>
                </a:cubicBezTo>
                <a:cubicBezTo>
                  <a:pt x="237803" y="243728"/>
                  <a:pt x="85403" y="177054"/>
                  <a:pt x="54447" y="131810"/>
                </a:cubicBezTo>
                <a:cubicBezTo>
                  <a:pt x="23491" y="86566"/>
                  <a:pt x="30635" y="38941"/>
                  <a:pt x="54447" y="17510"/>
                </a:cubicBezTo>
                <a:cubicBezTo>
                  <a:pt x="78259" y="-3921"/>
                  <a:pt x="152078" y="-1540"/>
                  <a:pt x="197322" y="3222"/>
                </a:cubicBezTo>
                <a:cubicBezTo>
                  <a:pt x="242566" y="7984"/>
                  <a:pt x="263997" y="12748"/>
                  <a:pt x="325909" y="46085"/>
                </a:cubicBezTo>
                <a:cubicBezTo>
                  <a:pt x="387821" y="79422"/>
                  <a:pt x="518791" y="193722"/>
                  <a:pt x="568797" y="203247"/>
                </a:cubicBezTo>
                <a:cubicBezTo>
                  <a:pt x="618803" y="212772"/>
                  <a:pt x="587847" y="107997"/>
                  <a:pt x="625947" y="103235"/>
                </a:cubicBezTo>
                <a:cubicBezTo>
                  <a:pt x="664047" y="98472"/>
                  <a:pt x="756916" y="158003"/>
                  <a:pt x="797397" y="174672"/>
                </a:cubicBezTo>
                <a:cubicBezTo>
                  <a:pt x="837878" y="191341"/>
                  <a:pt x="837878" y="198484"/>
                  <a:pt x="868834" y="203247"/>
                </a:cubicBezTo>
                <a:cubicBezTo>
                  <a:pt x="899790" y="208009"/>
                  <a:pt x="941462" y="205628"/>
                  <a:pt x="983134" y="2032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a:stCxn id="56" idx="3"/>
            <a:endCxn id="37" idx="1"/>
          </p:cNvCxnSpPr>
          <p:nvPr/>
        </p:nvCxnSpPr>
        <p:spPr>
          <a:xfrm>
            <a:off x="9270518" y="4731031"/>
            <a:ext cx="268068" cy="302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9538586" y="4859593"/>
            <a:ext cx="2575957" cy="347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Cận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nhiệt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địa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trung</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a:t>
            </a:r>
            <a:r>
              <a:rPr lang="en-US" b="1" dirty="0" err="1" smtClean="0">
                <a:solidFill>
                  <a:srgbClr val="002060"/>
                </a:solidFill>
                <a:latin typeface="Times New Roman" panose="02020603050405020304" pitchFamily="18" charset="0"/>
                <a:cs typeface="Times New Roman" panose="02020603050405020304" pitchFamily="18" charset="0"/>
              </a:rPr>
              <a:t>ải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69688" y="3580445"/>
            <a:ext cx="274434"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I</a:t>
            </a:r>
            <a:endParaRPr lang="en-US"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505620" y="3904460"/>
            <a:ext cx="37127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II</a:t>
            </a:r>
            <a:endParaRPr lang="en-US" b="1"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2838853" y="3751071"/>
            <a:ext cx="37127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II</a:t>
            </a:r>
            <a:endParaRPr lang="en-US" b="1" dirty="0">
              <a:latin typeface="Times New Roman" panose="02020603050405020304" pitchFamily="18" charset="0"/>
              <a:cs typeface="Times New Roman" panose="02020603050405020304" pitchFamily="18" charset="0"/>
            </a:endParaRPr>
          </a:p>
        </p:txBody>
      </p:sp>
      <p:cxnSp>
        <p:nvCxnSpPr>
          <p:cNvPr id="97" name="Straight Arrow Connector 96"/>
          <p:cNvCxnSpPr/>
          <p:nvPr/>
        </p:nvCxnSpPr>
        <p:spPr>
          <a:xfrm>
            <a:off x="9263795" y="4982647"/>
            <a:ext cx="281104" cy="45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97"/>
          <p:cNvSpPr/>
          <p:nvPr/>
        </p:nvSpPr>
        <p:spPr>
          <a:xfrm>
            <a:off x="9544899" y="5260340"/>
            <a:ext cx="2575957" cy="347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Cận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nhiệt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địa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lục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địa</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4057400" y="4007684"/>
            <a:ext cx="44114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IV</a:t>
            </a:r>
            <a:endParaRPr lang="en-US"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215478" y="4116647"/>
            <a:ext cx="314417" cy="372277"/>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V</a:t>
            </a:r>
            <a:endParaRPr lang="en-US" b="1" dirty="0">
              <a:latin typeface="Times New Roman" panose="02020603050405020304" pitchFamily="18" charset="0"/>
              <a:cs typeface="Times New Roman" panose="02020603050405020304" pitchFamily="18" charset="0"/>
            </a:endParaRPr>
          </a:p>
        </p:txBody>
      </p:sp>
      <p:cxnSp>
        <p:nvCxnSpPr>
          <p:cNvPr id="99" name="Straight Arrow Connector 98"/>
          <p:cNvCxnSpPr/>
          <p:nvPr/>
        </p:nvCxnSpPr>
        <p:spPr>
          <a:xfrm>
            <a:off x="9263795" y="4993281"/>
            <a:ext cx="296469" cy="87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9560264" y="5692412"/>
            <a:ext cx="2575957" cy="347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Cận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nhiệt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địa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gió</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mùa</a:t>
            </a:r>
            <a:endParaRPr lang="en-US" b="1" dirty="0">
              <a:solidFill>
                <a:srgbClr val="002060"/>
              </a:solidFill>
              <a:latin typeface="Times New Roman" panose="02020603050405020304" pitchFamily="18" charset="0"/>
              <a:cs typeface="Times New Roman" panose="02020603050405020304" pitchFamily="18" charset="0"/>
            </a:endParaRPr>
          </a:p>
        </p:txBody>
      </p:sp>
      <p:cxnSp>
        <p:nvCxnSpPr>
          <p:cNvPr id="101" name="Straight Arrow Connector 100"/>
          <p:cNvCxnSpPr/>
          <p:nvPr/>
        </p:nvCxnSpPr>
        <p:spPr>
          <a:xfrm>
            <a:off x="9263795" y="4953080"/>
            <a:ext cx="312416" cy="1346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9576211" y="6125810"/>
            <a:ext cx="2575957" cy="347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Khí</a:t>
            </a:r>
            <a:r>
              <a:rPr lang="en-US" b="1" dirty="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hậu</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núi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cao</a:t>
            </a:r>
            <a:endParaRPr lang="en-US" b="1" dirty="0">
              <a:solidFill>
                <a:srgbClr val="002060"/>
              </a:solidFill>
              <a:latin typeface="Times New Roman" panose="02020603050405020304" pitchFamily="18" charset="0"/>
              <a:cs typeface="Times New Roman" panose="02020603050405020304" pitchFamily="18" charset="0"/>
            </a:endParaRPr>
          </a:p>
        </p:txBody>
      </p:sp>
      <p:cxnSp>
        <p:nvCxnSpPr>
          <p:cNvPr id="103" name="Straight Arrow Connector 102"/>
          <p:cNvCxnSpPr>
            <a:stCxn id="17" idx="3"/>
            <a:endCxn id="104" idx="1"/>
          </p:cNvCxnSpPr>
          <p:nvPr/>
        </p:nvCxnSpPr>
        <p:spPr>
          <a:xfrm>
            <a:off x="6934200" y="4533900"/>
            <a:ext cx="496153" cy="984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7430353" y="5171219"/>
            <a:ext cx="1817890" cy="6949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nhiệt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60" name="Freeform 59"/>
          <p:cNvSpPr/>
          <p:nvPr/>
        </p:nvSpPr>
        <p:spPr>
          <a:xfrm>
            <a:off x="420586" y="3871913"/>
            <a:ext cx="5459378" cy="1334244"/>
          </a:xfrm>
          <a:custGeom>
            <a:avLst/>
            <a:gdLst>
              <a:gd name="connsiteX0" fmla="*/ 22327 w 5459378"/>
              <a:gd name="connsiteY0" fmla="*/ 0 h 1334244"/>
              <a:gd name="connsiteX1" fmla="*/ 436664 w 5459378"/>
              <a:gd name="connsiteY1" fmla="*/ 85725 h 1334244"/>
              <a:gd name="connsiteX2" fmla="*/ 779564 w 5459378"/>
              <a:gd name="connsiteY2" fmla="*/ 171450 h 1334244"/>
              <a:gd name="connsiteX3" fmla="*/ 1051027 w 5459378"/>
              <a:gd name="connsiteY3" fmla="*/ 314325 h 1334244"/>
              <a:gd name="connsiteX4" fmla="*/ 1522514 w 5459378"/>
              <a:gd name="connsiteY4" fmla="*/ 428625 h 1334244"/>
              <a:gd name="connsiteX5" fmla="*/ 1679677 w 5459378"/>
              <a:gd name="connsiteY5" fmla="*/ 514350 h 1334244"/>
              <a:gd name="connsiteX6" fmla="*/ 1736827 w 5459378"/>
              <a:gd name="connsiteY6" fmla="*/ 414337 h 1334244"/>
              <a:gd name="connsiteX7" fmla="*/ 1793977 w 5459378"/>
              <a:gd name="connsiteY7" fmla="*/ 400050 h 1334244"/>
              <a:gd name="connsiteX8" fmla="*/ 1951139 w 5459378"/>
              <a:gd name="connsiteY8" fmla="*/ 485775 h 1334244"/>
              <a:gd name="connsiteX9" fmla="*/ 2108302 w 5459378"/>
              <a:gd name="connsiteY9" fmla="*/ 557212 h 1334244"/>
              <a:gd name="connsiteX10" fmla="*/ 2508352 w 5459378"/>
              <a:gd name="connsiteY10" fmla="*/ 600075 h 1334244"/>
              <a:gd name="connsiteX11" fmla="*/ 3122714 w 5459378"/>
              <a:gd name="connsiteY11" fmla="*/ 614362 h 1334244"/>
              <a:gd name="connsiteX12" fmla="*/ 3622777 w 5459378"/>
              <a:gd name="connsiteY12" fmla="*/ 628650 h 1334244"/>
              <a:gd name="connsiteX13" fmla="*/ 3851377 w 5459378"/>
              <a:gd name="connsiteY13" fmla="*/ 614362 h 1334244"/>
              <a:gd name="connsiteX14" fmla="*/ 4037114 w 5459378"/>
              <a:gd name="connsiteY14" fmla="*/ 542925 h 1334244"/>
              <a:gd name="connsiteX15" fmla="*/ 4322864 w 5459378"/>
              <a:gd name="connsiteY15" fmla="*/ 528637 h 1334244"/>
              <a:gd name="connsiteX16" fmla="*/ 4508602 w 5459378"/>
              <a:gd name="connsiteY16" fmla="*/ 471487 h 1334244"/>
              <a:gd name="connsiteX17" fmla="*/ 4622902 w 5459378"/>
              <a:gd name="connsiteY17" fmla="*/ 471487 h 1334244"/>
              <a:gd name="connsiteX18" fmla="*/ 4780064 w 5459378"/>
              <a:gd name="connsiteY18" fmla="*/ 371475 h 1334244"/>
              <a:gd name="connsiteX19" fmla="*/ 5094389 w 5459378"/>
              <a:gd name="connsiteY19" fmla="*/ 385762 h 1334244"/>
              <a:gd name="connsiteX20" fmla="*/ 5365852 w 5459378"/>
              <a:gd name="connsiteY20" fmla="*/ 528637 h 1334244"/>
              <a:gd name="connsiteX21" fmla="*/ 5451577 w 5459378"/>
              <a:gd name="connsiteY21" fmla="*/ 728662 h 1334244"/>
              <a:gd name="connsiteX22" fmla="*/ 5194402 w 5459378"/>
              <a:gd name="connsiteY22" fmla="*/ 900112 h 1334244"/>
              <a:gd name="connsiteX23" fmla="*/ 4894364 w 5459378"/>
              <a:gd name="connsiteY23" fmla="*/ 1085850 h 1334244"/>
              <a:gd name="connsiteX24" fmla="*/ 4394302 w 5459378"/>
              <a:gd name="connsiteY24" fmla="*/ 1157287 h 1334244"/>
              <a:gd name="connsiteX25" fmla="*/ 4065689 w 5459378"/>
              <a:gd name="connsiteY25" fmla="*/ 1100137 h 1334244"/>
              <a:gd name="connsiteX26" fmla="*/ 3579914 w 5459378"/>
              <a:gd name="connsiteY26" fmla="*/ 1171575 h 1334244"/>
              <a:gd name="connsiteX27" fmla="*/ 3179864 w 5459378"/>
              <a:gd name="connsiteY27" fmla="*/ 1185862 h 1334244"/>
              <a:gd name="connsiteX28" fmla="*/ 3122714 w 5459378"/>
              <a:gd name="connsiteY28" fmla="*/ 1257300 h 1334244"/>
              <a:gd name="connsiteX29" fmla="*/ 2651227 w 5459378"/>
              <a:gd name="connsiteY29" fmla="*/ 1314450 h 1334244"/>
              <a:gd name="connsiteX30" fmla="*/ 1936852 w 5459378"/>
              <a:gd name="connsiteY30" fmla="*/ 1328737 h 1334244"/>
              <a:gd name="connsiteX31" fmla="*/ 1379639 w 5459378"/>
              <a:gd name="connsiteY31" fmla="*/ 1228725 h 1334244"/>
              <a:gd name="connsiteX32" fmla="*/ 908152 w 5459378"/>
              <a:gd name="connsiteY32" fmla="*/ 1042987 h 1334244"/>
              <a:gd name="connsiteX33" fmla="*/ 393802 w 5459378"/>
              <a:gd name="connsiteY33" fmla="*/ 957262 h 1334244"/>
              <a:gd name="connsiteX34" fmla="*/ 50902 w 5459378"/>
              <a:gd name="connsiteY34" fmla="*/ 785812 h 1334244"/>
              <a:gd name="connsiteX35" fmla="*/ 22327 w 5459378"/>
              <a:gd name="connsiteY35" fmla="*/ 600075 h 1334244"/>
              <a:gd name="connsiteX36" fmla="*/ 8039 w 5459378"/>
              <a:gd name="connsiteY36" fmla="*/ 385762 h 1334244"/>
              <a:gd name="connsiteX37" fmla="*/ 22327 w 5459378"/>
              <a:gd name="connsiteY37" fmla="*/ 271462 h 1334244"/>
              <a:gd name="connsiteX38" fmla="*/ 36614 w 5459378"/>
              <a:gd name="connsiteY38" fmla="*/ 157162 h 1334244"/>
              <a:gd name="connsiteX39" fmla="*/ 50902 w 5459378"/>
              <a:gd name="connsiteY39" fmla="*/ 85725 h 1334244"/>
              <a:gd name="connsiteX40" fmla="*/ 22327 w 5459378"/>
              <a:gd name="connsiteY40" fmla="*/ 0 h 13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459378" h="1334244">
                <a:moveTo>
                  <a:pt x="22327" y="0"/>
                </a:moveTo>
                <a:cubicBezTo>
                  <a:pt x="86621" y="0"/>
                  <a:pt x="310458" y="57150"/>
                  <a:pt x="436664" y="85725"/>
                </a:cubicBezTo>
                <a:cubicBezTo>
                  <a:pt x="562870" y="114300"/>
                  <a:pt x="677170" y="133350"/>
                  <a:pt x="779564" y="171450"/>
                </a:cubicBezTo>
                <a:cubicBezTo>
                  <a:pt x="881958" y="209550"/>
                  <a:pt x="927202" y="271463"/>
                  <a:pt x="1051027" y="314325"/>
                </a:cubicBezTo>
                <a:cubicBezTo>
                  <a:pt x="1174852" y="357187"/>
                  <a:pt x="1417739" y="395288"/>
                  <a:pt x="1522514" y="428625"/>
                </a:cubicBezTo>
                <a:cubicBezTo>
                  <a:pt x="1627289" y="461962"/>
                  <a:pt x="1643958" y="516731"/>
                  <a:pt x="1679677" y="514350"/>
                </a:cubicBezTo>
                <a:cubicBezTo>
                  <a:pt x="1715396" y="511969"/>
                  <a:pt x="1717777" y="433387"/>
                  <a:pt x="1736827" y="414337"/>
                </a:cubicBezTo>
                <a:cubicBezTo>
                  <a:pt x="1755877" y="395287"/>
                  <a:pt x="1758258" y="388144"/>
                  <a:pt x="1793977" y="400050"/>
                </a:cubicBezTo>
                <a:cubicBezTo>
                  <a:pt x="1829696" y="411956"/>
                  <a:pt x="1898752" y="459581"/>
                  <a:pt x="1951139" y="485775"/>
                </a:cubicBezTo>
                <a:cubicBezTo>
                  <a:pt x="2003527" y="511969"/>
                  <a:pt x="2015433" y="538162"/>
                  <a:pt x="2108302" y="557212"/>
                </a:cubicBezTo>
                <a:cubicBezTo>
                  <a:pt x="2201171" y="576262"/>
                  <a:pt x="2339283" y="590550"/>
                  <a:pt x="2508352" y="600075"/>
                </a:cubicBezTo>
                <a:cubicBezTo>
                  <a:pt x="2677421" y="609600"/>
                  <a:pt x="3122714" y="614362"/>
                  <a:pt x="3122714" y="614362"/>
                </a:cubicBezTo>
                <a:lnTo>
                  <a:pt x="3622777" y="628650"/>
                </a:lnTo>
                <a:cubicBezTo>
                  <a:pt x="3744221" y="628650"/>
                  <a:pt x="3782321" y="628650"/>
                  <a:pt x="3851377" y="614362"/>
                </a:cubicBezTo>
                <a:cubicBezTo>
                  <a:pt x="3920433" y="600075"/>
                  <a:pt x="3958533" y="557212"/>
                  <a:pt x="4037114" y="542925"/>
                </a:cubicBezTo>
                <a:cubicBezTo>
                  <a:pt x="4115695" y="528638"/>
                  <a:pt x="4244283" y="540543"/>
                  <a:pt x="4322864" y="528637"/>
                </a:cubicBezTo>
                <a:cubicBezTo>
                  <a:pt x="4401445" y="516731"/>
                  <a:pt x="4458596" y="481012"/>
                  <a:pt x="4508602" y="471487"/>
                </a:cubicBezTo>
                <a:cubicBezTo>
                  <a:pt x="4558608" y="461962"/>
                  <a:pt x="4577658" y="488156"/>
                  <a:pt x="4622902" y="471487"/>
                </a:cubicBezTo>
                <a:cubicBezTo>
                  <a:pt x="4668146" y="454818"/>
                  <a:pt x="4701483" y="385762"/>
                  <a:pt x="4780064" y="371475"/>
                </a:cubicBezTo>
                <a:cubicBezTo>
                  <a:pt x="4858645" y="357188"/>
                  <a:pt x="4996758" y="359568"/>
                  <a:pt x="5094389" y="385762"/>
                </a:cubicBezTo>
                <a:cubicBezTo>
                  <a:pt x="5192020" y="411956"/>
                  <a:pt x="5306321" y="471487"/>
                  <a:pt x="5365852" y="528637"/>
                </a:cubicBezTo>
                <a:cubicBezTo>
                  <a:pt x="5425383" y="585787"/>
                  <a:pt x="5480152" y="666750"/>
                  <a:pt x="5451577" y="728662"/>
                </a:cubicBezTo>
                <a:cubicBezTo>
                  <a:pt x="5423002" y="790574"/>
                  <a:pt x="5287271" y="840581"/>
                  <a:pt x="5194402" y="900112"/>
                </a:cubicBezTo>
                <a:cubicBezTo>
                  <a:pt x="5101533" y="959643"/>
                  <a:pt x="5027714" y="1042988"/>
                  <a:pt x="4894364" y="1085850"/>
                </a:cubicBezTo>
                <a:cubicBezTo>
                  <a:pt x="4761014" y="1128712"/>
                  <a:pt x="4532414" y="1154906"/>
                  <a:pt x="4394302" y="1157287"/>
                </a:cubicBezTo>
                <a:cubicBezTo>
                  <a:pt x="4256190" y="1159668"/>
                  <a:pt x="4201420" y="1097756"/>
                  <a:pt x="4065689" y="1100137"/>
                </a:cubicBezTo>
                <a:cubicBezTo>
                  <a:pt x="3929958" y="1102518"/>
                  <a:pt x="3727551" y="1157288"/>
                  <a:pt x="3579914" y="1171575"/>
                </a:cubicBezTo>
                <a:cubicBezTo>
                  <a:pt x="3432277" y="1185862"/>
                  <a:pt x="3256064" y="1171575"/>
                  <a:pt x="3179864" y="1185862"/>
                </a:cubicBezTo>
                <a:cubicBezTo>
                  <a:pt x="3103664" y="1200150"/>
                  <a:pt x="3210820" y="1235869"/>
                  <a:pt x="3122714" y="1257300"/>
                </a:cubicBezTo>
                <a:cubicBezTo>
                  <a:pt x="3034608" y="1278731"/>
                  <a:pt x="2848871" y="1302544"/>
                  <a:pt x="2651227" y="1314450"/>
                </a:cubicBezTo>
                <a:cubicBezTo>
                  <a:pt x="2453583" y="1326356"/>
                  <a:pt x="2148783" y="1343025"/>
                  <a:pt x="1936852" y="1328737"/>
                </a:cubicBezTo>
                <a:cubicBezTo>
                  <a:pt x="1724921" y="1314450"/>
                  <a:pt x="1551089" y="1276350"/>
                  <a:pt x="1379639" y="1228725"/>
                </a:cubicBezTo>
                <a:cubicBezTo>
                  <a:pt x="1208189" y="1181100"/>
                  <a:pt x="1072458" y="1088231"/>
                  <a:pt x="908152" y="1042987"/>
                </a:cubicBezTo>
                <a:cubicBezTo>
                  <a:pt x="743846" y="997743"/>
                  <a:pt x="536677" y="1000124"/>
                  <a:pt x="393802" y="957262"/>
                </a:cubicBezTo>
                <a:cubicBezTo>
                  <a:pt x="250927" y="914400"/>
                  <a:pt x="112814" y="845343"/>
                  <a:pt x="50902" y="785812"/>
                </a:cubicBezTo>
                <a:cubicBezTo>
                  <a:pt x="-11010" y="726281"/>
                  <a:pt x="29471" y="666750"/>
                  <a:pt x="22327" y="600075"/>
                </a:cubicBezTo>
                <a:cubicBezTo>
                  <a:pt x="15183" y="533400"/>
                  <a:pt x="8039" y="440531"/>
                  <a:pt x="8039" y="385762"/>
                </a:cubicBezTo>
                <a:cubicBezTo>
                  <a:pt x="8039" y="330993"/>
                  <a:pt x="22327" y="271462"/>
                  <a:pt x="22327" y="271462"/>
                </a:cubicBezTo>
                <a:cubicBezTo>
                  <a:pt x="27090" y="233362"/>
                  <a:pt x="31852" y="188118"/>
                  <a:pt x="36614" y="157162"/>
                </a:cubicBezTo>
                <a:cubicBezTo>
                  <a:pt x="41377" y="126206"/>
                  <a:pt x="48521" y="111919"/>
                  <a:pt x="50902" y="85725"/>
                </a:cubicBezTo>
                <a:cubicBezTo>
                  <a:pt x="53283" y="59531"/>
                  <a:pt x="-41967" y="0"/>
                  <a:pt x="223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159622" y="4957763"/>
            <a:ext cx="2760909" cy="702436"/>
          </a:xfrm>
          <a:custGeom>
            <a:avLst/>
            <a:gdLst>
              <a:gd name="connsiteX0" fmla="*/ 26491 w 2760909"/>
              <a:gd name="connsiteY0" fmla="*/ 242887 h 702436"/>
              <a:gd name="connsiteX1" fmla="*/ 369391 w 2760909"/>
              <a:gd name="connsiteY1" fmla="*/ 200025 h 702436"/>
              <a:gd name="connsiteX2" fmla="*/ 440828 w 2760909"/>
              <a:gd name="connsiteY2" fmla="*/ 114300 h 702436"/>
              <a:gd name="connsiteX3" fmla="*/ 669428 w 2760909"/>
              <a:gd name="connsiteY3" fmla="*/ 85725 h 702436"/>
              <a:gd name="connsiteX4" fmla="*/ 983753 w 2760909"/>
              <a:gd name="connsiteY4" fmla="*/ 85725 h 702436"/>
              <a:gd name="connsiteX5" fmla="*/ 1298078 w 2760909"/>
              <a:gd name="connsiteY5" fmla="*/ 28575 h 702436"/>
              <a:gd name="connsiteX6" fmla="*/ 1655266 w 2760909"/>
              <a:gd name="connsiteY6" fmla="*/ 42862 h 702436"/>
              <a:gd name="connsiteX7" fmla="*/ 1755278 w 2760909"/>
              <a:gd name="connsiteY7" fmla="*/ 0 h 702436"/>
              <a:gd name="connsiteX8" fmla="*/ 1855291 w 2760909"/>
              <a:gd name="connsiteY8" fmla="*/ 42862 h 702436"/>
              <a:gd name="connsiteX9" fmla="*/ 2069603 w 2760909"/>
              <a:gd name="connsiteY9" fmla="*/ 85725 h 702436"/>
              <a:gd name="connsiteX10" fmla="*/ 2483941 w 2760909"/>
              <a:gd name="connsiteY10" fmla="*/ 57150 h 702436"/>
              <a:gd name="connsiteX11" fmla="*/ 2683966 w 2760909"/>
              <a:gd name="connsiteY11" fmla="*/ 100012 h 702436"/>
              <a:gd name="connsiteX12" fmla="*/ 2741116 w 2760909"/>
              <a:gd name="connsiteY12" fmla="*/ 242887 h 702436"/>
              <a:gd name="connsiteX13" fmla="*/ 2755403 w 2760909"/>
              <a:gd name="connsiteY13" fmla="*/ 371475 h 702436"/>
              <a:gd name="connsiteX14" fmla="*/ 2655391 w 2760909"/>
              <a:gd name="connsiteY14" fmla="*/ 457200 h 702436"/>
              <a:gd name="connsiteX15" fmla="*/ 2241053 w 2760909"/>
              <a:gd name="connsiteY15" fmla="*/ 514350 h 702436"/>
              <a:gd name="connsiteX16" fmla="*/ 1841003 w 2760909"/>
              <a:gd name="connsiteY16" fmla="*/ 614362 h 702436"/>
              <a:gd name="connsiteX17" fmla="*/ 1083766 w 2760909"/>
              <a:gd name="connsiteY17" fmla="*/ 700087 h 702436"/>
              <a:gd name="connsiteX18" fmla="*/ 640853 w 2760909"/>
              <a:gd name="connsiteY18" fmla="*/ 671512 h 702436"/>
              <a:gd name="connsiteX19" fmla="*/ 312241 w 2760909"/>
              <a:gd name="connsiteY19" fmla="*/ 600075 h 702436"/>
              <a:gd name="connsiteX20" fmla="*/ 55066 w 2760909"/>
              <a:gd name="connsiteY20" fmla="*/ 471487 h 702436"/>
              <a:gd name="connsiteX21" fmla="*/ 26491 w 2760909"/>
              <a:gd name="connsiteY21" fmla="*/ 385762 h 702436"/>
              <a:gd name="connsiteX22" fmla="*/ 26491 w 2760909"/>
              <a:gd name="connsiteY22" fmla="*/ 242887 h 70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0909" h="702436">
                <a:moveTo>
                  <a:pt x="26491" y="242887"/>
                </a:moveTo>
                <a:cubicBezTo>
                  <a:pt x="83641" y="211931"/>
                  <a:pt x="300335" y="221456"/>
                  <a:pt x="369391" y="200025"/>
                </a:cubicBezTo>
                <a:cubicBezTo>
                  <a:pt x="438447" y="178594"/>
                  <a:pt x="390822" y="133350"/>
                  <a:pt x="440828" y="114300"/>
                </a:cubicBezTo>
                <a:cubicBezTo>
                  <a:pt x="490834" y="95250"/>
                  <a:pt x="578941" y="90487"/>
                  <a:pt x="669428" y="85725"/>
                </a:cubicBezTo>
                <a:cubicBezTo>
                  <a:pt x="759915" y="80963"/>
                  <a:pt x="878978" y="95250"/>
                  <a:pt x="983753" y="85725"/>
                </a:cubicBezTo>
                <a:cubicBezTo>
                  <a:pt x="1088528" y="76200"/>
                  <a:pt x="1186159" y="35719"/>
                  <a:pt x="1298078" y="28575"/>
                </a:cubicBezTo>
                <a:cubicBezTo>
                  <a:pt x="1409997" y="21431"/>
                  <a:pt x="1579066" y="47624"/>
                  <a:pt x="1655266" y="42862"/>
                </a:cubicBezTo>
                <a:cubicBezTo>
                  <a:pt x="1731466" y="38100"/>
                  <a:pt x="1721941" y="0"/>
                  <a:pt x="1755278" y="0"/>
                </a:cubicBezTo>
                <a:cubicBezTo>
                  <a:pt x="1788615" y="0"/>
                  <a:pt x="1802904" y="28575"/>
                  <a:pt x="1855291" y="42862"/>
                </a:cubicBezTo>
                <a:cubicBezTo>
                  <a:pt x="1907678" y="57149"/>
                  <a:pt x="1964828" y="83344"/>
                  <a:pt x="2069603" y="85725"/>
                </a:cubicBezTo>
                <a:cubicBezTo>
                  <a:pt x="2174378" y="88106"/>
                  <a:pt x="2381547" y="54769"/>
                  <a:pt x="2483941" y="57150"/>
                </a:cubicBezTo>
                <a:cubicBezTo>
                  <a:pt x="2586335" y="59531"/>
                  <a:pt x="2641104" y="69056"/>
                  <a:pt x="2683966" y="100012"/>
                </a:cubicBezTo>
                <a:cubicBezTo>
                  <a:pt x="2726829" y="130968"/>
                  <a:pt x="2729210" y="197643"/>
                  <a:pt x="2741116" y="242887"/>
                </a:cubicBezTo>
                <a:cubicBezTo>
                  <a:pt x="2753022" y="288131"/>
                  <a:pt x="2769690" y="335756"/>
                  <a:pt x="2755403" y="371475"/>
                </a:cubicBezTo>
                <a:cubicBezTo>
                  <a:pt x="2741116" y="407194"/>
                  <a:pt x="2741116" y="433388"/>
                  <a:pt x="2655391" y="457200"/>
                </a:cubicBezTo>
                <a:cubicBezTo>
                  <a:pt x="2569666" y="481012"/>
                  <a:pt x="2376784" y="488156"/>
                  <a:pt x="2241053" y="514350"/>
                </a:cubicBezTo>
                <a:cubicBezTo>
                  <a:pt x="2105322" y="540544"/>
                  <a:pt x="2033884" y="583406"/>
                  <a:pt x="1841003" y="614362"/>
                </a:cubicBezTo>
                <a:cubicBezTo>
                  <a:pt x="1648122" y="645318"/>
                  <a:pt x="1283791" y="690562"/>
                  <a:pt x="1083766" y="700087"/>
                </a:cubicBezTo>
                <a:cubicBezTo>
                  <a:pt x="883741" y="709612"/>
                  <a:pt x="769441" y="688181"/>
                  <a:pt x="640853" y="671512"/>
                </a:cubicBezTo>
                <a:cubicBezTo>
                  <a:pt x="512266" y="654843"/>
                  <a:pt x="409872" y="633412"/>
                  <a:pt x="312241" y="600075"/>
                </a:cubicBezTo>
                <a:cubicBezTo>
                  <a:pt x="214610" y="566738"/>
                  <a:pt x="102691" y="507206"/>
                  <a:pt x="55066" y="471487"/>
                </a:cubicBezTo>
                <a:cubicBezTo>
                  <a:pt x="7441" y="435768"/>
                  <a:pt x="31254" y="416718"/>
                  <a:pt x="26491" y="385762"/>
                </a:cubicBezTo>
                <a:cubicBezTo>
                  <a:pt x="21728" y="354806"/>
                  <a:pt x="-30659" y="273843"/>
                  <a:pt x="26491" y="2428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015619" y="5971141"/>
            <a:ext cx="2493994" cy="6949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khí</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hậu</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xích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đạo</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cận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xích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đạo</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107" name="Straight Arrow Connector 106"/>
          <p:cNvCxnSpPr>
            <a:endCxn id="106" idx="1"/>
          </p:cNvCxnSpPr>
          <p:nvPr/>
        </p:nvCxnSpPr>
        <p:spPr>
          <a:xfrm>
            <a:off x="6940923" y="4573943"/>
            <a:ext cx="74696" cy="1744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729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1" nodeType="clickEffect">
                                  <p:stCondLst>
                                    <p:cond delay="0"/>
                                  </p:stCondLst>
                                  <p:childTnLst>
                                    <p:animClr clrSpc="hsl" dir="cw">
                                      <p:cBhvr override="childStyle">
                                        <p:cTn id="44" dur="500" fill="hold"/>
                                        <p:tgtEl>
                                          <p:spTgt spid="16"/>
                                        </p:tgtEl>
                                        <p:attrNameLst>
                                          <p:attrName>style.color</p:attrName>
                                        </p:attrNameLst>
                                      </p:cBhvr>
                                      <p:by>
                                        <p:hsl h="0" s="-12549" l="-25098"/>
                                      </p:by>
                                    </p:animClr>
                                    <p:animClr clrSpc="hsl" dir="cw">
                                      <p:cBhvr>
                                        <p:cTn id="45" dur="500" fill="hold"/>
                                        <p:tgtEl>
                                          <p:spTgt spid="16"/>
                                        </p:tgtEl>
                                        <p:attrNameLst>
                                          <p:attrName>fillcolor</p:attrName>
                                        </p:attrNameLst>
                                      </p:cBhvr>
                                      <p:by>
                                        <p:hsl h="0" s="-12549" l="-25098"/>
                                      </p:by>
                                    </p:animClr>
                                    <p:animClr clrSpc="hsl" dir="cw">
                                      <p:cBhvr>
                                        <p:cTn id="46" dur="500" fill="hold"/>
                                        <p:tgtEl>
                                          <p:spTgt spid="16"/>
                                        </p:tgtEl>
                                        <p:attrNameLst>
                                          <p:attrName>stroke.color</p:attrName>
                                        </p:attrNameLst>
                                      </p:cBhvr>
                                      <p:by>
                                        <p:hsl h="0" s="-12549" l="-25098"/>
                                      </p:by>
                                    </p:animClr>
                                    <p:set>
                                      <p:cBhvr>
                                        <p:cTn id="47" dur="500" fill="hold"/>
                                        <p:tgtEl>
                                          <p:spTgt spid="16"/>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in)">
                                      <p:cBhvr>
                                        <p:cTn id="57" dur="2000"/>
                                        <p:tgtEl>
                                          <p:spTgt spid="25"/>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in)">
                                      <p:cBhvr>
                                        <p:cTn id="60" dur="2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mph" presetSubtype="0" fill="hold" grpId="1" nodeType="clickEffect">
                                  <p:stCondLst>
                                    <p:cond delay="0"/>
                                  </p:stCondLst>
                                  <p:childTnLst>
                                    <p:animClr clrSpc="hsl" dir="cw">
                                      <p:cBhvr override="childStyle">
                                        <p:cTn id="64" dur="500" fill="hold"/>
                                        <p:tgtEl>
                                          <p:spTgt spid="22"/>
                                        </p:tgtEl>
                                        <p:attrNameLst>
                                          <p:attrName>style.color</p:attrName>
                                        </p:attrNameLst>
                                      </p:cBhvr>
                                      <p:by>
                                        <p:hsl h="0" s="-12549" l="-25098"/>
                                      </p:by>
                                    </p:animClr>
                                    <p:animClr clrSpc="hsl" dir="cw">
                                      <p:cBhvr>
                                        <p:cTn id="65" dur="500" fill="hold"/>
                                        <p:tgtEl>
                                          <p:spTgt spid="22"/>
                                        </p:tgtEl>
                                        <p:attrNameLst>
                                          <p:attrName>fillcolor</p:attrName>
                                        </p:attrNameLst>
                                      </p:cBhvr>
                                      <p:by>
                                        <p:hsl h="0" s="-12549" l="-25098"/>
                                      </p:by>
                                    </p:animClr>
                                    <p:animClr clrSpc="hsl" dir="cw">
                                      <p:cBhvr>
                                        <p:cTn id="66" dur="500" fill="hold"/>
                                        <p:tgtEl>
                                          <p:spTgt spid="22"/>
                                        </p:tgtEl>
                                        <p:attrNameLst>
                                          <p:attrName>stroke.color</p:attrName>
                                        </p:attrNameLst>
                                      </p:cBhvr>
                                      <p:by>
                                        <p:hsl h="0" s="-12549" l="-25098"/>
                                      </p:by>
                                    </p:animClr>
                                    <p:set>
                                      <p:cBhvr>
                                        <p:cTn id="67" dur="500" fill="hold"/>
                                        <p:tgtEl>
                                          <p:spTgt spid="22"/>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heel(1)">
                                      <p:cBhvr>
                                        <p:cTn id="72" dur="2000"/>
                                        <p:tgtEl>
                                          <p:spTgt spid="68"/>
                                        </p:tgtEl>
                                      </p:cBhvr>
                                    </p:animEffect>
                                  </p:childTnLst>
                                </p:cTn>
                              </p:par>
                              <p:par>
                                <p:cTn id="73" presetID="21" presetClass="entr" presetSubtype="1"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wheel(1)">
                                      <p:cBhvr>
                                        <p:cTn id="75" dur="2000"/>
                                        <p:tgtEl>
                                          <p:spTgt spid="67"/>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heel(1)">
                                      <p:cBhvr>
                                        <p:cTn id="78" dur="2000"/>
                                        <p:tgtEl>
                                          <p:spTgt spid="70"/>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circle(in)">
                                      <p:cBhvr>
                                        <p:cTn id="83" dur="2000"/>
                                        <p:tgtEl>
                                          <p:spTgt spid="41"/>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ircle(in)">
                                      <p:cBhvr>
                                        <p:cTn id="86" dur="2000"/>
                                        <p:tgtEl>
                                          <p:spTgt spid="42"/>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circle(in)">
                                      <p:cBhvr>
                                        <p:cTn id="89" dur="20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heel(1)">
                                      <p:cBhvr>
                                        <p:cTn id="94" dur="2000"/>
                                        <p:tgtEl>
                                          <p:spTgt spid="5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heel(1)">
                                      <p:cBhvr>
                                        <p:cTn id="97" dur="2000"/>
                                        <p:tgtEl>
                                          <p:spTgt spid="51"/>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wheel(1)">
                                      <p:cBhvr>
                                        <p:cTn id="100" dur="20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barn(inVertical)">
                                      <p:cBhvr>
                                        <p:cTn id="105" dur="500"/>
                                        <p:tgtEl>
                                          <p:spTgt spid="86"/>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circle(in)">
                                      <p:cBhvr>
                                        <p:cTn id="110" dur="2000"/>
                                        <p:tgtEl>
                                          <p:spTgt spid="55"/>
                                        </p:tgtEl>
                                      </p:cBhvr>
                                    </p:animEffect>
                                  </p:childTnLst>
                                </p:cTn>
                              </p:par>
                              <p:par>
                                <p:cTn id="111" presetID="6" presetClass="entr" presetSubtype="16"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circle(in)">
                                      <p:cBhvr>
                                        <p:cTn id="113" dur="2000"/>
                                        <p:tgtEl>
                                          <p:spTgt spid="56"/>
                                        </p:tgtEl>
                                      </p:cBhvr>
                                    </p:animEffect>
                                  </p:childTnLst>
                                </p:cTn>
                              </p:par>
                            </p:childTnLst>
                          </p:cTn>
                        </p:par>
                      </p:childTnLst>
                    </p:cTn>
                  </p:par>
                  <p:par>
                    <p:cTn id="114" fill="hold">
                      <p:stCondLst>
                        <p:cond delay="indefinite"/>
                      </p:stCondLst>
                      <p:childTnLst>
                        <p:par>
                          <p:cTn id="115" fill="hold">
                            <p:stCondLst>
                              <p:cond delay="0"/>
                            </p:stCondLst>
                            <p:childTnLst>
                              <p:par>
                                <p:cTn id="116" presetID="24" presetClass="emph" presetSubtype="0" fill="hold" grpId="1" nodeType="clickEffect">
                                  <p:stCondLst>
                                    <p:cond delay="0"/>
                                  </p:stCondLst>
                                  <p:childTnLst>
                                    <p:animClr clrSpc="hsl" dir="cw">
                                      <p:cBhvr override="childStyle">
                                        <p:cTn id="117" dur="500" fill="hold"/>
                                        <p:tgtEl>
                                          <p:spTgt spid="86"/>
                                        </p:tgtEl>
                                        <p:attrNameLst>
                                          <p:attrName>style.color</p:attrName>
                                        </p:attrNameLst>
                                      </p:cBhvr>
                                      <p:by>
                                        <p:hsl h="0" s="-12549" l="-25098"/>
                                      </p:by>
                                    </p:animClr>
                                    <p:animClr clrSpc="hsl" dir="cw">
                                      <p:cBhvr>
                                        <p:cTn id="118" dur="500" fill="hold"/>
                                        <p:tgtEl>
                                          <p:spTgt spid="86"/>
                                        </p:tgtEl>
                                        <p:attrNameLst>
                                          <p:attrName>fillcolor</p:attrName>
                                        </p:attrNameLst>
                                      </p:cBhvr>
                                      <p:by>
                                        <p:hsl h="0" s="-12549" l="-25098"/>
                                      </p:by>
                                    </p:animClr>
                                    <p:animClr clrSpc="hsl" dir="cw">
                                      <p:cBhvr>
                                        <p:cTn id="119" dur="500" fill="hold"/>
                                        <p:tgtEl>
                                          <p:spTgt spid="86"/>
                                        </p:tgtEl>
                                        <p:attrNameLst>
                                          <p:attrName>stroke.color</p:attrName>
                                        </p:attrNameLst>
                                      </p:cBhvr>
                                      <p:by>
                                        <p:hsl h="0" s="-12549" l="-25098"/>
                                      </p:by>
                                    </p:animClr>
                                    <p:set>
                                      <p:cBhvr>
                                        <p:cTn id="120" dur="500" fill="hold"/>
                                        <p:tgtEl>
                                          <p:spTgt spid="86"/>
                                        </p:tgtEl>
                                        <p:attrNameLst>
                                          <p:attrName>fill.type</p:attrName>
                                        </p:attrNameLst>
                                      </p:cBhvr>
                                      <p:to>
                                        <p:strVal val="solid"/>
                                      </p:to>
                                    </p:se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circle(in)">
                                      <p:cBhvr>
                                        <p:cTn id="125" dur="2000"/>
                                        <p:tgtEl>
                                          <p:spTgt spid="36"/>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circle(in)">
                                      <p:cBhvr>
                                        <p:cTn id="128" dur="2000"/>
                                        <p:tgtEl>
                                          <p:spTgt spid="37"/>
                                        </p:tgtEl>
                                      </p:cBhvr>
                                    </p:animEffect>
                                  </p:childTnLst>
                                </p:cTn>
                              </p:par>
                              <p:par>
                                <p:cTn id="129" presetID="6" presetClass="entr" presetSubtype="16"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circle(in)">
                                      <p:cBhvr>
                                        <p:cTn id="131" dur="2000"/>
                                        <p:tgtEl>
                                          <p:spTgt spid="39"/>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circle(in)">
                                      <p:cBhvr>
                                        <p:cTn id="136" dur="2000"/>
                                        <p:tgtEl>
                                          <p:spTgt spid="97"/>
                                        </p:tgtEl>
                                      </p:cBhvr>
                                    </p:animEffect>
                                  </p:childTnLst>
                                </p:cTn>
                              </p:par>
                              <p:par>
                                <p:cTn id="137" presetID="6" presetClass="entr" presetSubtype="16"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circle(in)">
                                      <p:cBhvr>
                                        <p:cTn id="139" dur="2000"/>
                                        <p:tgtEl>
                                          <p:spTgt spid="98"/>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animEffect transition="in" filter="circle(in)">
                                      <p:cBhvr>
                                        <p:cTn id="142" dur="2000"/>
                                        <p:tgtEl>
                                          <p:spTgt spid="96"/>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circle(in)">
                                      <p:cBhvr>
                                        <p:cTn id="145" dur="20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nodeType="clickEffect">
                                  <p:stCondLst>
                                    <p:cond delay="0"/>
                                  </p:stCondLst>
                                  <p:childTnLst>
                                    <p:set>
                                      <p:cBhvr>
                                        <p:cTn id="149" dur="1" fill="hold">
                                          <p:stCondLst>
                                            <p:cond delay="0"/>
                                          </p:stCondLst>
                                        </p:cTn>
                                        <p:tgtEl>
                                          <p:spTgt spid="99"/>
                                        </p:tgtEl>
                                        <p:attrNameLst>
                                          <p:attrName>style.visibility</p:attrName>
                                        </p:attrNameLst>
                                      </p:cBhvr>
                                      <p:to>
                                        <p:strVal val="visible"/>
                                      </p:to>
                                    </p:set>
                                    <p:animEffect transition="in" filter="circle(in)">
                                      <p:cBhvr>
                                        <p:cTn id="150" dur="2000"/>
                                        <p:tgtEl>
                                          <p:spTgt spid="99"/>
                                        </p:tgtEl>
                                      </p:cBhvr>
                                    </p:animEffect>
                                  </p:childTnLst>
                                </p:cTn>
                              </p:par>
                              <p:par>
                                <p:cTn id="151" presetID="6" presetClass="entr" presetSubtype="16" fill="hold" grpId="0" nodeType="withEffect">
                                  <p:stCondLst>
                                    <p:cond delay="0"/>
                                  </p:stCondLst>
                                  <p:childTnLst>
                                    <p:set>
                                      <p:cBhvr>
                                        <p:cTn id="152" dur="1" fill="hold">
                                          <p:stCondLst>
                                            <p:cond delay="0"/>
                                          </p:stCondLst>
                                        </p:cTn>
                                        <p:tgtEl>
                                          <p:spTgt spid="100"/>
                                        </p:tgtEl>
                                        <p:attrNameLst>
                                          <p:attrName>style.visibility</p:attrName>
                                        </p:attrNameLst>
                                      </p:cBhvr>
                                      <p:to>
                                        <p:strVal val="visible"/>
                                      </p:to>
                                    </p:set>
                                    <p:animEffect transition="in" filter="circle(in)">
                                      <p:cBhvr>
                                        <p:cTn id="153" dur="2000"/>
                                        <p:tgtEl>
                                          <p:spTgt spid="100"/>
                                        </p:tgtEl>
                                      </p:cBhvr>
                                    </p:animEffect>
                                  </p:childTnLst>
                                </p:cTn>
                              </p:par>
                              <p:par>
                                <p:cTn id="154" presetID="6" presetClass="entr" presetSubtype="16"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circle(in)">
                                      <p:cBhvr>
                                        <p:cTn id="156" dur="2000"/>
                                        <p:tgtEl>
                                          <p:spTgt spid="44"/>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nodeType="clickEffect">
                                  <p:stCondLst>
                                    <p:cond delay="0"/>
                                  </p:stCondLst>
                                  <p:childTnLst>
                                    <p:set>
                                      <p:cBhvr>
                                        <p:cTn id="160" dur="1" fill="hold">
                                          <p:stCondLst>
                                            <p:cond delay="0"/>
                                          </p:stCondLst>
                                        </p:cTn>
                                        <p:tgtEl>
                                          <p:spTgt spid="101"/>
                                        </p:tgtEl>
                                        <p:attrNameLst>
                                          <p:attrName>style.visibility</p:attrName>
                                        </p:attrNameLst>
                                      </p:cBhvr>
                                      <p:to>
                                        <p:strVal val="visible"/>
                                      </p:to>
                                    </p:set>
                                    <p:animEffect transition="in" filter="circle(in)">
                                      <p:cBhvr>
                                        <p:cTn id="161" dur="2000"/>
                                        <p:tgtEl>
                                          <p:spTgt spid="101"/>
                                        </p:tgtEl>
                                      </p:cBhvr>
                                    </p:animEffect>
                                  </p:childTnLst>
                                </p:cTn>
                              </p:par>
                              <p:par>
                                <p:cTn id="162" presetID="6" presetClass="entr" presetSubtype="16" fill="hold" grpId="0" nodeType="withEffect">
                                  <p:stCondLst>
                                    <p:cond delay="0"/>
                                  </p:stCondLst>
                                  <p:childTnLst>
                                    <p:set>
                                      <p:cBhvr>
                                        <p:cTn id="163" dur="1" fill="hold">
                                          <p:stCondLst>
                                            <p:cond delay="0"/>
                                          </p:stCondLst>
                                        </p:cTn>
                                        <p:tgtEl>
                                          <p:spTgt spid="102"/>
                                        </p:tgtEl>
                                        <p:attrNameLst>
                                          <p:attrName>style.visibility</p:attrName>
                                        </p:attrNameLst>
                                      </p:cBhvr>
                                      <p:to>
                                        <p:strVal val="visible"/>
                                      </p:to>
                                    </p:set>
                                    <p:animEffect transition="in" filter="circle(in)">
                                      <p:cBhvr>
                                        <p:cTn id="164" dur="2000"/>
                                        <p:tgtEl>
                                          <p:spTgt spid="102"/>
                                        </p:tgtEl>
                                      </p:cBhvr>
                                    </p:animEffect>
                                  </p:childTnLst>
                                </p:cTn>
                              </p:par>
                              <p:par>
                                <p:cTn id="165" presetID="6" presetClass="entr" presetSubtype="16"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circle(in)">
                                      <p:cBhvr>
                                        <p:cTn id="167" dur="2000"/>
                                        <p:tgtEl>
                                          <p:spTgt spid="45"/>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60"/>
                                        </p:tgtEl>
                                        <p:attrNameLst>
                                          <p:attrName>style.visibility</p:attrName>
                                        </p:attrNameLst>
                                      </p:cBhvr>
                                      <p:to>
                                        <p:strVal val="visible"/>
                                      </p:to>
                                    </p:set>
                                    <p:animEffect transition="in" filter="barn(inVertical)">
                                      <p:cBhvr>
                                        <p:cTn id="172" dur="500"/>
                                        <p:tgtEl>
                                          <p:spTgt spid="60"/>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nodeType="clickEffect">
                                  <p:stCondLst>
                                    <p:cond delay="0"/>
                                  </p:stCondLst>
                                  <p:childTnLst>
                                    <p:set>
                                      <p:cBhvr>
                                        <p:cTn id="176" dur="1" fill="hold">
                                          <p:stCondLst>
                                            <p:cond delay="0"/>
                                          </p:stCondLst>
                                        </p:cTn>
                                        <p:tgtEl>
                                          <p:spTgt spid="103"/>
                                        </p:tgtEl>
                                        <p:attrNameLst>
                                          <p:attrName>style.visibility</p:attrName>
                                        </p:attrNameLst>
                                      </p:cBhvr>
                                      <p:to>
                                        <p:strVal val="visible"/>
                                      </p:to>
                                    </p:set>
                                    <p:animEffect transition="in" filter="circle(in)">
                                      <p:cBhvr>
                                        <p:cTn id="177" dur="2000"/>
                                        <p:tgtEl>
                                          <p:spTgt spid="103"/>
                                        </p:tgtEl>
                                      </p:cBhvr>
                                    </p:animEffect>
                                  </p:childTnLst>
                                </p:cTn>
                              </p:par>
                              <p:par>
                                <p:cTn id="178" presetID="6" presetClass="entr" presetSubtype="16" fill="hold" grpId="0" nodeType="withEffect">
                                  <p:stCondLst>
                                    <p:cond delay="0"/>
                                  </p:stCondLst>
                                  <p:childTnLst>
                                    <p:set>
                                      <p:cBhvr>
                                        <p:cTn id="179" dur="1" fill="hold">
                                          <p:stCondLst>
                                            <p:cond delay="0"/>
                                          </p:stCondLst>
                                        </p:cTn>
                                        <p:tgtEl>
                                          <p:spTgt spid="104"/>
                                        </p:tgtEl>
                                        <p:attrNameLst>
                                          <p:attrName>style.visibility</p:attrName>
                                        </p:attrNameLst>
                                      </p:cBhvr>
                                      <p:to>
                                        <p:strVal val="visible"/>
                                      </p:to>
                                    </p:set>
                                    <p:animEffect transition="in" filter="circle(in)">
                                      <p:cBhvr>
                                        <p:cTn id="180" dur="2000"/>
                                        <p:tgtEl>
                                          <p:spTgt spid="104"/>
                                        </p:tgtEl>
                                      </p:cBhvr>
                                    </p:animEffect>
                                  </p:childTnLst>
                                </p:cTn>
                              </p:par>
                            </p:childTnLst>
                          </p:cTn>
                        </p:par>
                      </p:childTnLst>
                    </p:cTn>
                  </p:par>
                  <p:par>
                    <p:cTn id="181" fill="hold">
                      <p:stCondLst>
                        <p:cond delay="indefinite"/>
                      </p:stCondLst>
                      <p:childTnLst>
                        <p:par>
                          <p:cTn id="182" fill="hold">
                            <p:stCondLst>
                              <p:cond delay="0"/>
                            </p:stCondLst>
                            <p:childTnLst>
                              <p:par>
                                <p:cTn id="183" presetID="25" presetClass="emph" presetSubtype="0" fill="hold" grpId="1" nodeType="clickEffect">
                                  <p:stCondLst>
                                    <p:cond delay="0"/>
                                  </p:stCondLst>
                                  <p:childTnLst>
                                    <p:animClr clrSpc="hsl" dir="cw">
                                      <p:cBhvr override="childStyle">
                                        <p:cTn id="184" dur="500" fill="hold"/>
                                        <p:tgtEl>
                                          <p:spTgt spid="60"/>
                                        </p:tgtEl>
                                        <p:attrNameLst>
                                          <p:attrName>style.color</p:attrName>
                                        </p:attrNameLst>
                                      </p:cBhvr>
                                      <p:by>
                                        <p:hsl h="0" s="-70588" l="0"/>
                                      </p:by>
                                    </p:animClr>
                                    <p:animClr clrSpc="hsl" dir="cw">
                                      <p:cBhvr>
                                        <p:cTn id="185" dur="500" fill="hold"/>
                                        <p:tgtEl>
                                          <p:spTgt spid="60"/>
                                        </p:tgtEl>
                                        <p:attrNameLst>
                                          <p:attrName>fillcolor</p:attrName>
                                        </p:attrNameLst>
                                      </p:cBhvr>
                                      <p:by>
                                        <p:hsl h="0" s="-70588" l="0"/>
                                      </p:by>
                                    </p:animClr>
                                    <p:animClr clrSpc="hsl" dir="cw">
                                      <p:cBhvr>
                                        <p:cTn id="186" dur="500" fill="hold"/>
                                        <p:tgtEl>
                                          <p:spTgt spid="60"/>
                                        </p:tgtEl>
                                        <p:attrNameLst>
                                          <p:attrName>stroke.color</p:attrName>
                                        </p:attrNameLst>
                                      </p:cBhvr>
                                      <p:by>
                                        <p:hsl h="0" s="-70588" l="0"/>
                                      </p:by>
                                    </p:animClr>
                                    <p:set>
                                      <p:cBhvr>
                                        <p:cTn id="187" dur="500" fill="hold"/>
                                        <p:tgtEl>
                                          <p:spTgt spid="60"/>
                                        </p:tgtEl>
                                        <p:attrNameLst>
                                          <p:attrName>fill.type</p:attrName>
                                        </p:attrNameLst>
                                      </p:cBhvr>
                                      <p:to>
                                        <p:strVal val="solid"/>
                                      </p:to>
                                    </p:se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barn(inVertical)">
                                      <p:cBhvr>
                                        <p:cTn id="192" dur="500"/>
                                        <p:tgtEl>
                                          <p:spTgt spid="62"/>
                                        </p:tgtEl>
                                      </p:cBhvr>
                                    </p:animEffect>
                                  </p:childTnLst>
                                </p:cTn>
                              </p:par>
                              <p:par>
                                <p:cTn id="193" presetID="6" presetClass="entr" presetSubtype="16" fill="hold" grpId="0" nodeType="withEffect">
                                  <p:stCondLst>
                                    <p:cond delay="0"/>
                                  </p:stCondLst>
                                  <p:childTnLst>
                                    <p:set>
                                      <p:cBhvr>
                                        <p:cTn id="194" dur="1" fill="hold">
                                          <p:stCondLst>
                                            <p:cond delay="0"/>
                                          </p:stCondLst>
                                        </p:cTn>
                                        <p:tgtEl>
                                          <p:spTgt spid="106"/>
                                        </p:tgtEl>
                                        <p:attrNameLst>
                                          <p:attrName>style.visibility</p:attrName>
                                        </p:attrNameLst>
                                      </p:cBhvr>
                                      <p:to>
                                        <p:strVal val="visible"/>
                                      </p:to>
                                    </p:set>
                                    <p:animEffect transition="in" filter="circle(in)">
                                      <p:cBhvr>
                                        <p:cTn id="195" dur="2000"/>
                                        <p:tgtEl>
                                          <p:spTgt spid="106"/>
                                        </p:tgtEl>
                                      </p:cBhvr>
                                    </p:animEffect>
                                  </p:childTnLst>
                                </p:cTn>
                              </p:par>
                            </p:childTnLst>
                          </p:cTn>
                        </p:par>
                      </p:childTnLst>
                    </p:cTn>
                  </p:par>
                  <p:par>
                    <p:cTn id="196" fill="hold">
                      <p:stCondLst>
                        <p:cond delay="indefinite"/>
                      </p:stCondLst>
                      <p:childTnLst>
                        <p:par>
                          <p:cTn id="197" fill="hold">
                            <p:stCondLst>
                              <p:cond delay="0"/>
                            </p:stCondLst>
                            <p:childTnLst>
                              <p:par>
                                <p:cTn id="198" presetID="6" presetClass="entr" presetSubtype="16" fill="hold" nodeType="clickEffect">
                                  <p:stCondLst>
                                    <p:cond delay="0"/>
                                  </p:stCondLst>
                                  <p:childTnLst>
                                    <p:set>
                                      <p:cBhvr>
                                        <p:cTn id="199" dur="1" fill="hold">
                                          <p:stCondLst>
                                            <p:cond delay="0"/>
                                          </p:stCondLst>
                                        </p:cTn>
                                        <p:tgtEl>
                                          <p:spTgt spid="107"/>
                                        </p:tgtEl>
                                        <p:attrNameLst>
                                          <p:attrName>style.visibility</p:attrName>
                                        </p:attrNameLst>
                                      </p:cBhvr>
                                      <p:to>
                                        <p:strVal val="visible"/>
                                      </p:to>
                                    </p:set>
                                    <p:animEffect transition="in" filter="circle(in)">
                                      <p:cBhvr>
                                        <p:cTn id="200" dur="2000"/>
                                        <p:tgtEl>
                                          <p:spTgt spid="107"/>
                                        </p:tgtEl>
                                      </p:cBhvr>
                                    </p:animEffect>
                                  </p:childTnLst>
                                </p:cTn>
                              </p:par>
                            </p:childTnLst>
                          </p:cTn>
                        </p:par>
                      </p:childTnLst>
                    </p:cTn>
                  </p:par>
                  <p:par>
                    <p:cTn id="201" fill="hold">
                      <p:stCondLst>
                        <p:cond delay="indefinite"/>
                      </p:stCondLst>
                      <p:childTnLst>
                        <p:par>
                          <p:cTn id="202" fill="hold">
                            <p:stCondLst>
                              <p:cond delay="0"/>
                            </p:stCondLst>
                            <p:childTnLst>
                              <p:par>
                                <p:cTn id="203" presetID="25" presetClass="emph" presetSubtype="0" fill="hold" grpId="1" nodeType="clickEffect">
                                  <p:stCondLst>
                                    <p:cond delay="0"/>
                                  </p:stCondLst>
                                  <p:childTnLst>
                                    <p:animClr clrSpc="hsl" dir="cw">
                                      <p:cBhvr override="childStyle">
                                        <p:cTn id="204" dur="500" fill="hold"/>
                                        <p:tgtEl>
                                          <p:spTgt spid="62"/>
                                        </p:tgtEl>
                                        <p:attrNameLst>
                                          <p:attrName>style.color</p:attrName>
                                        </p:attrNameLst>
                                      </p:cBhvr>
                                      <p:by>
                                        <p:hsl h="0" s="-70588" l="0"/>
                                      </p:by>
                                    </p:animClr>
                                    <p:animClr clrSpc="hsl" dir="cw">
                                      <p:cBhvr>
                                        <p:cTn id="205" dur="500" fill="hold"/>
                                        <p:tgtEl>
                                          <p:spTgt spid="62"/>
                                        </p:tgtEl>
                                        <p:attrNameLst>
                                          <p:attrName>fillcolor</p:attrName>
                                        </p:attrNameLst>
                                      </p:cBhvr>
                                      <p:by>
                                        <p:hsl h="0" s="-70588" l="0"/>
                                      </p:by>
                                    </p:animClr>
                                    <p:animClr clrSpc="hsl" dir="cw">
                                      <p:cBhvr>
                                        <p:cTn id="206" dur="500" fill="hold"/>
                                        <p:tgtEl>
                                          <p:spTgt spid="62"/>
                                        </p:tgtEl>
                                        <p:attrNameLst>
                                          <p:attrName>stroke.color</p:attrName>
                                        </p:attrNameLst>
                                      </p:cBhvr>
                                      <p:by>
                                        <p:hsl h="0" s="-70588" l="0"/>
                                      </p:by>
                                    </p:animClr>
                                    <p:set>
                                      <p:cBhvr>
                                        <p:cTn id="207" dur="500" fill="hold"/>
                                        <p:tgtEl>
                                          <p:spTgt spid="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6" grpId="1" animBg="1"/>
      <p:bldP spid="17" grpId="0" animBg="1"/>
      <p:bldP spid="20" grpId="0" animBg="1"/>
      <p:bldP spid="22" grpId="0" animBg="1"/>
      <p:bldP spid="22" grpId="1" animBg="1"/>
      <p:bldP spid="27" grpId="0" animBg="1"/>
      <p:bldP spid="68" grpId="0" animBg="1"/>
      <p:bldP spid="70" grpId="0"/>
      <p:bldP spid="71" grpId="0"/>
      <p:bldP spid="42" grpId="0" animBg="1"/>
      <p:bldP spid="78" grpId="0"/>
      <p:bldP spid="51" grpId="0" animBg="1"/>
      <p:bldP spid="56" grpId="0" animBg="1"/>
      <p:bldP spid="86" grpId="0" animBg="1"/>
      <p:bldP spid="86" grpId="1" animBg="1"/>
      <p:bldP spid="37" grpId="0" animBg="1"/>
      <p:bldP spid="39" grpId="0"/>
      <p:bldP spid="40" grpId="0"/>
      <p:bldP spid="96" grpId="0"/>
      <p:bldP spid="98" grpId="0" animBg="1"/>
      <p:bldP spid="44" grpId="0"/>
      <p:bldP spid="45" grpId="0"/>
      <p:bldP spid="100" grpId="0" animBg="1"/>
      <p:bldP spid="102" grpId="0" animBg="1"/>
      <p:bldP spid="104" grpId="0" animBg="1"/>
      <p:bldP spid="60" grpId="0" animBg="1"/>
      <p:bldP spid="60" grpId="1" animBg="1"/>
      <p:bldP spid="62" grpId="0" animBg="1"/>
      <p:bldP spid="62" grpId="1" animBg="1"/>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76200" y="1197058"/>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732" y="5038324"/>
            <a:ext cx="701667" cy="7016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23245" y="121583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cxnSp>
        <p:nvCxnSpPr>
          <p:cNvPr id="3" name="Straight Connector 2"/>
          <p:cNvCxnSpPr>
            <a:stCxn id="13" idx="0"/>
          </p:cNvCxnSpPr>
          <p:nvPr/>
        </p:nvCxnSpPr>
        <p:spPr>
          <a:xfrm flipH="1">
            <a:off x="6098887" y="1143001"/>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6"/>
          <a:stretch>
            <a:fillRect/>
          </a:stretch>
        </p:blipFill>
        <p:spPr>
          <a:xfrm>
            <a:off x="40879" y="-4103"/>
            <a:ext cx="728809" cy="728809"/>
          </a:xfrm>
          <a:prstGeom prst="rect">
            <a:avLst/>
          </a:prstGeom>
        </p:spPr>
      </p:pic>
      <p:pic>
        <p:nvPicPr>
          <p:cNvPr id="69" name="Picture 2" descr="http://hdwallnpics.com/wp-content/gallery/thinking-cartoon-images/cartoon-boy-thinking-white-bubble-vector-illustration-31797939.jpg"/>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6088045" y="5739991"/>
            <a:ext cx="605014" cy="9441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87751" y="1721054"/>
            <a:ext cx="1527982" cy="468077"/>
          </a:xfrm>
          <a:prstGeom prst="rect">
            <a:avLst/>
          </a:prstGeom>
        </p:spPr>
        <p:txBody>
          <a:bodyPr wrap="none">
            <a:spAutoFit/>
          </a:bodyPr>
          <a:lstStyle/>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b</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smtClean="0">
                <a:latin typeface="Times New Roman" panose="02020603050405020304" pitchFamily="18" charset="0"/>
                <a:ea typeface="Calibri" panose="020F0502020204030204" pitchFamily="34" charset="0"/>
                <a:cs typeface="Times New Roman" panose="02020603050405020304" pitchFamily="18" charset="0"/>
              </a:rPr>
              <a:t>Khí</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hậu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254264" y="1156351"/>
            <a:ext cx="5792865" cy="1990673"/>
          </a:xfrm>
          <a:prstGeom prst="rect">
            <a:avLst/>
          </a:prstGeom>
        </p:spPr>
        <p:txBody>
          <a:bodyPr wrap="square">
            <a:spAutoFit/>
          </a:bodyPr>
          <a:lstStyle/>
          <a:p>
            <a:pPr algn="just">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SGK/113,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Á .</a:t>
            </a:r>
          </a:p>
          <a:p>
            <a:pPr algn="just"/>
            <a:r>
              <a:rPr lang="en-US" sz="2400" dirty="0">
                <a:latin typeface="Times New Roman" panose="02020603050405020304" pitchFamily="18" charset="0"/>
                <a:cs typeface="Times New Roman" panose="02020603050405020304" pitchFamily="18" charset="0"/>
              </a:rPr>
              <a:t>2.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Á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3" name="Picture 22" descr="https://img.loigiaihay.com/picture/2022/0308/07c7cd177116be48e707.jpg"/>
          <p:cNvPicPr/>
          <p:nvPr/>
        </p:nvPicPr>
        <p:blipFill>
          <a:blip r:embed="rId8">
            <a:extLst>
              <a:ext uri="{28A0092B-C50C-407E-A947-70E740481C1C}">
                <a14:useLocalDpi xmlns:a14="http://schemas.microsoft.com/office/drawing/2010/main" val="0"/>
              </a:ext>
            </a:extLst>
          </a:blip>
          <a:srcRect/>
          <a:stretch>
            <a:fillRect/>
          </a:stretch>
        </p:blipFill>
        <p:spPr bwMode="auto">
          <a:xfrm>
            <a:off x="6128190" y="3141164"/>
            <a:ext cx="6011845" cy="3543021"/>
          </a:xfrm>
          <a:prstGeom prst="rect">
            <a:avLst/>
          </a:prstGeom>
          <a:noFill/>
          <a:ln>
            <a:noFill/>
          </a:ln>
        </p:spPr>
      </p:pic>
      <p:sp>
        <p:nvSpPr>
          <p:cNvPr id="18" name="Rectangle 17"/>
          <p:cNvSpPr/>
          <p:nvPr/>
        </p:nvSpPr>
        <p:spPr>
          <a:xfrm>
            <a:off x="224931" y="2222751"/>
            <a:ext cx="5789801" cy="2308324"/>
          </a:xfrm>
          <a:prstGeom prst="rect">
            <a:avLst/>
          </a:prstGeom>
        </p:spPr>
        <p:txBody>
          <a:bodyPr wrap="square">
            <a:spAutoFit/>
          </a:bodyPr>
          <a:lstStyle/>
          <a:p>
            <a:pPr algn="just">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59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15">
                                            <p:txEl>
                                              <p:pRg st="2" end="2"/>
                                            </p:txEl>
                                          </p:spTgt>
                                        </p:tgtEl>
                                        <p:attrNameLst>
                                          <p:attrName>style.color</p:attrName>
                                        </p:attrNameLst>
                                      </p:cBhvr>
                                      <p:to>
                                        <p:clrVal>
                                          <a:schemeClr val="accent2"/>
                                        </p:clrVal>
                                      </p:to>
                                    </p:set>
                                    <p:set>
                                      <p:cBhvr>
                                        <p:cTn id="12" dur="500" fill="hold"/>
                                        <p:tgtEl>
                                          <p:spTgt spid="15">
                                            <p:txEl>
                                              <p:pRg st="2" end="2"/>
                                            </p:txEl>
                                          </p:spTgt>
                                        </p:tgtEl>
                                        <p:attrNameLst>
                                          <p:attrName>fillcolor</p:attrName>
                                        </p:attrNameLst>
                                      </p:cBhvr>
                                      <p:to>
                                        <p:clrVal>
                                          <a:schemeClr val="accent2"/>
                                        </p:clrVal>
                                      </p:to>
                                    </p:set>
                                    <p:set>
                                      <p:cBhvr>
                                        <p:cTn id="13" dur="500" fill="hold"/>
                                        <p:tgtEl>
                                          <p:spTgt spid="15">
                                            <p:txEl>
                                              <p:pRg st="2" end="2"/>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40879" y="1183044"/>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147" y="4955702"/>
            <a:ext cx="701667" cy="7016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70792" y="1227668"/>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cxnSp>
        <p:nvCxnSpPr>
          <p:cNvPr id="3" name="Straight Connector 2"/>
          <p:cNvCxnSpPr>
            <a:stCxn id="13" idx="0"/>
          </p:cNvCxnSpPr>
          <p:nvPr/>
        </p:nvCxnSpPr>
        <p:spPr>
          <a:xfrm flipH="1">
            <a:off x="6098887" y="1143001"/>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6"/>
          <a:stretch>
            <a:fillRect/>
          </a:stretch>
        </p:blipFill>
        <p:spPr>
          <a:xfrm>
            <a:off x="40879" y="-4103"/>
            <a:ext cx="728809" cy="728809"/>
          </a:xfrm>
          <a:prstGeom prst="rect">
            <a:avLst/>
          </a:prstGeom>
        </p:spPr>
      </p:pic>
      <p:pic>
        <p:nvPicPr>
          <p:cNvPr id="69" name="Picture 2" descr="http://hdwallnpics.com/wp-content/gallery/thinking-cartoon-images/cartoon-boy-thinking-white-bubble-vector-illustration-31797939.jpg"/>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6088045" y="5380406"/>
            <a:ext cx="847719" cy="1322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32065" y="1752264"/>
            <a:ext cx="2536272" cy="468077"/>
          </a:xfrm>
          <a:prstGeom prst="rect">
            <a:avLst/>
          </a:prstGeom>
        </p:spPr>
        <p:txBody>
          <a:bodyPr wrap="none">
            <a:spAutoFit/>
          </a:bodyPr>
          <a:lstStyle/>
          <a:p>
            <a:pPr algn="just">
              <a:lnSpc>
                <a:spcPct val="10700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217090" y="1113846"/>
            <a:ext cx="5747644" cy="1938992"/>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5.1),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SGK/115,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304130" y="2268863"/>
            <a:ext cx="5727536" cy="1409617"/>
          </a:xfrm>
          <a:prstGeom prst="rect">
            <a:avLst/>
          </a:prstGeom>
        </p:spPr>
        <p:txBody>
          <a:bodyPr wrap="square">
            <a:spAutoFit/>
          </a:bodyPr>
          <a:lstStyle/>
          <a:p>
            <a:pPr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 Ban-</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Picture 23" descr="https://img.loigiaihay.com/picture/2022/0308/ae7b6c9b939d5cc3058c.jpg"/>
          <p:cNvPicPr/>
          <p:nvPr/>
        </p:nvPicPr>
        <p:blipFill>
          <a:blip r:embed="rId8">
            <a:extLst>
              <a:ext uri="{28A0092B-C50C-407E-A947-70E740481C1C}">
                <a14:useLocalDpi xmlns:a14="http://schemas.microsoft.com/office/drawing/2010/main" val="0"/>
              </a:ext>
            </a:extLst>
          </a:blip>
          <a:srcRect/>
          <a:stretch>
            <a:fillRect/>
          </a:stretch>
        </p:blipFill>
        <p:spPr bwMode="auto">
          <a:xfrm>
            <a:off x="6159191" y="2443799"/>
            <a:ext cx="5980843" cy="4247515"/>
          </a:xfrm>
          <a:prstGeom prst="rect">
            <a:avLst/>
          </a:prstGeom>
          <a:noFill/>
          <a:ln>
            <a:noFill/>
          </a:ln>
        </p:spPr>
      </p:pic>
      <p:sp>
        <p:nvSpPr>
          <p:cNvPr id="17" name="Rectangle 16"/>
          <p:cNvSpPr/>
          <p:nvPr/>
        </p:nvSpPr>
        <p:spPr>
          <a:xfrm>
            <a:off x="6153246" y="2361624"/>
            <a:ext cx="5936428" cy="4373505"/>
          </a:xfrm>
          <a:prstGeom prst="rect">
            <a:avLst/>
          </a:prstGeom>
          <a:solidFill>
            <a:schemeClr val="accent5">
              <a:lumMod val="20000"/>
              <a:lumOff val="80000"/>
            </a:schemeClr>
          </a:solidFill>
        </p:spPr>
        <p:txBody>
          <a:bodyPr wrap="square">
            <a:spAutoFit/>
          </a:bodyPr>
          <a:lstStyle/>
          <a:p>
            <a:pPr algn="just">
              <a:lnSpc>
                <a:spcPct val="107000"/>
              </a:lnSpc>
              <a:spcAft>
                <a:spcPts val="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Á, Nam Á):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Á,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thớt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95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24"/>
                                        </p:tgtEl>
                                      </p:cBhvr>
                                    </p:animEffect>
                                    <p:anim calcmode="lin" valueType="num">
                                      <p:cBhvr>
                                        <p:cTn id="29" dur="1000"/>
                                        <p:tgtEl>
                                          <p:spTgt spid="24"/>
                                        </p:tgtEl>
                                        <p:attrNameLst>
                                          <p:attrName>ppt_x</p:attrName>
                                        </p:attrNameLst>
                                      </p:cBhvr>
                                      <p:tavLst>
                                        <p:tav tm="0">
                                          <p:val>
                                            <p:strVal val="ppt_x"/>
                                          </p:val>
                                        </p:tav>
                                        <p:tav tm="100000">
                                          <p:val>
                                            <p:strVal val="ppt_x"/>
                                          </p:val>
                                        </p:tav>
                                      </p:tavLst>
                                    </p:anim>
                                    <p:anim calcmode="lin" valueType="num">
                                      <p:cBhvr>
                                        <p:cTn id="30" dur="1000"/>
                                        <p:tgtEl>
                                          <p:spTgt spid="24"/>
                                        </p:tgtEl>
                                        <p:attrNameLst>
                                          <p:attrName>ppt_y</p:attrName>
                                        </p:attrNameLst>
                                      </p:cBhvr>
                                      <p:tavLst>
                                        <p:tav tm="0">
                                          <p:val>
                                            <p:strVal val="ppt_y"/>
                                          </p:val>
                                        </p:tav>
                                        <p:tav tm="100000">
                                          <p:val>
                                            <p:strVal val="ppt_y+.1"/>
                                          </p:val>
                                        </p:tav>
                                      </p:tavLst>
                                    </p:anim>
                                    <p:set>
                                      <p:cBhvr>
                                        <p:cTn id="31" dur="1" fill="hold">
                                          <p:stCondLst>
                                            <p:cond delay="9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40879" y="1183044"/>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602" y="4952340"/>
            <a:ext cx="701667" cy="7016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70792" y="1227668"/>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cxnSp>
        <p:nvCxnSpPr>
          <p:cNvPr id="3" name="Straight Connector 2"/>
          <p:cNvCxnSpPr>
            <a:stCxn id="13" idx="0"/>
          </p:cNvCxnSpPr>
          <p:nvPr/>
        </p:nvCxnSpPr>
        <p:spPr>
          <a:xfrm flipH="1">
            <a:off x="6098887" y="1143001"/>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6"/>
          <a:stretch>
            <a:fillRect/>
          </a:stretch>
        </p:blipFill>
        <p:spPr>
          <a:xfrm>
            <a:off x="40879" y="-4103"/>
            <a:ext cx="728809" cy="728809"/>
          </a:xfrm>
          <a:prstGeom prst="rect">
            <a:avLst/>
          </a:prstGeom>
        </p:spPr>
      </p:pic>
      <p:pic>
        <p:nvPicPr>
          <p:cNvPr id="69" name="Picture 2" descr="http://hdwallnpics.com/wp-content/gallery/thinking-cartoon-images/cartoon-boy-thinking-white-bubble-vector-illustration-31797939.jpg"/>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5333999" y="5653696"/>
            <a:ext cx="638437" cy="9963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32065" y="1752264"/>
            <a:ext cx="2536272" cy="468077"/>
          </a:xfrm>
          <a:prstGeom prst="rect">
            <a:avLst/>
          </a:prstGeom>
        </p:spPr>
        <p:txBody>
          <a:bodyPr wrap="none">
            <a:spAutoFit/>
          </a:bodyPr>
          <a:lstStyle/>
          <a:p>
            <a:pPr algn="just">
              <a:lnSpc>
                <a:spcPct val="10700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128190" y="1113846"/>
            <a:ext cx="6030306" cy="1631216"/>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5.1),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SGK/115,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304130" y="2268863"/>
            <a:ext cx="5727536" cy="1409617"/>
          </a:xfrm>
          <a:prstGeom prst="rect">
            <a:avLst/>
          </a:prstGeom>
        </p:spPr>
        <p:txBody>
          <a:bodyPr wrap="square">
            <a:spAutoFit/>
          </a:bodyPr>
          <a:lstStyle/>
          <a:p>
            <a:pPr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 Ban-</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144419" y="2745062"/>
            <a:ext cx="5899092" cy="2858539"/>
          </a:xfrm>
          <a:prstGeom prst="rect">
            <a:avLst/>
          </a:prstGeom>
        </p:spPr>
        <p:txBody>
          <a:bodyPr wrap="square">
            <a:spAutoFit/>
          </a:bodyPr>
          <a:lstStyle/>
          <a:p>
            <a:pPr algn="just">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0" algn="just">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Down Arrow 17"/>
          <p:cNvSpPr/>
          <p:nvPr/>
        </p:nvSpPr>
        <p:spPr>
          <a:xfrm>
            <a:off x="8382000" y="2514600"/>
            <a:ext cx="304800" cy="230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822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15">
                                            <p:txEl>
                                              <p:pRg st="3" end="3"/>
                                            </p:txEl>
                                          </p:spTgt>
                                        </p:tgtEl>
                                        <p:attrNameLst>
                                          <p:attrName>style.color</p:attrName>
                                        </p:attrNameLst>
                                      </p:cBhvr>
                                      <p:to>
                                        <p:clrVal>
                                          <a:schemeClr val="accent2"/>
                                        </p:clrVal>
                                      </p:to>
                                    </p:set>
                                    <p:set>
                                      <p:cBhvr>
                                        <p:cTn id="12" dur="500" fill="hold"/>
                                        <p:tgtEl>
                                          <p:spTgt spid="15">
                                            <p:txEl>
                                              <p:pRg st="3" end="3"/>
                                            </p:txEl>
                                          </p:spTgt>
                                        </p:tgtEl>
                                        <p:attrNameLst>
                                          <p:attrName>fillcolor</p:attrName>
                                        </p:attrNameLst>
                                      </p:cBhvr>
                                      <p:to>
                                        <p:clrVal>
                                          <a:schemeClr val="accent2"/>
                                        </p:clrVal>
                                      </p:to>
                                    </p:set>
                                    <p:set>
                                      <p:cBhvr>
                                        <p:cTn id="13" dur="500" fill="hold"/>
                                        <p:tgtEl>
                                          <p:spTgt spid="15">
                                            <p:txEl>
                                              <p:pRg st="3" end="3"/>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40879" y="1183044"/>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147" y="4955702"/>
            <a:ext cx="701667" cy="70166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70792" y="1227668"/>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cxnSp>
        <p:nvCxnSpPr>
          <p:cNvPr id="3" name="Straight Connector 2"/>
          <p:cNvCxnSpPr>
            <a:stCxn id="13" idx="0"/>
          </p:cNvCxnSpPr>
          <p:nvPr/>
        </p:nvCxnSpPr>
        <p:spPr>
          <a:xfrm flipH="1">
            <a:off x="6098887" y="1143001"/>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6"/>
          <a:stretch>
            <a:fillRect/>
          </a:stretch>
        </p:blipFill>
        <p:spPr>
          <a:xfrm>
            <a:off x="40879" y="-4103"/>
            <a:ext cx="728809" cy="728809"/>
          </a:xfrm>
          <a:prstGeom prst="rect">
            <a:avLst/>
          </a:prstGeom>
        </p:spPr>
      </p:pic>
      <p:pic>
        <p:nvPicPr>
          <p:cNvPr id="69" name="Picture 2" descr="http://hdwallnpics.com/wp-content/gallery/thinking-cartoon-images/cartoon-boy-thinking-white-bubble-vector-illustration-31797939.jpg"/>
          <p:cNvPicPr>
            <a:picLocks noChangeAspect="1" noChangeArrowheads="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6088045" y="5380406"/>
            <a:ext cx="847719" cy="1322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09485" y="1760600"/>
            <a:ext cx="3007555" cy="487506"/>
          </a:xfrm>
          <a:prstGeom prst="rect">
            <a:avLst/>
          </a:prstGeom>
        </p:spPr>
        <p:txBody>
          <a:bodyPr wrap="none">
            <a:spAutoFit/>
          </a:bodyPr>
          <a:lstStyle/>
          <a:p>
            <a:pPr algn="just">
              <a:lnSpc>
                <a:spcPct val="107000"/>
              </a:lnSpc>
              <a:spcAft>
                <a:spcPts val="0"/>
              </a:spcAft>
            </a:pP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nhiên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6179386" y="1193897"/>
            <a:ext cx="5971067" cy="1631216"/>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5.1, </a:t>
            </a:r>
            <a:r>
              <a:rPr lang="en-US" sz="20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5.2),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SGK/115,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Á</a:t>
            </a:r>
          </a:p>
          <a:p>
            <a:r>
              <a:rPr lang="en-US" sz="2000" dirty="0">
                <a:latin typeface="Times New Roman" panose="02020603050405020304" pitchFamily="18" charset="0"/>
                <a:cs typeface="Times New Roman" panose="02020603050405020304" pitchFamily="18" charset="0"/>
              </a:rPr>
              <a:t>2. Cho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3" name="Picture 22" descr="https://img.loigiaihay.com/picture/2022/0308/ae7b6c9b939d5cc3058c.jpg"/>
          <p:cNvPicPr/>
          <p:nvPr/>
        </p:nvPicPr>
        <p:blipFill>
          <a:blip r:embed="rId8">
            <a:extLst>
              <a:ext uri="{28A0092B-C50C-407E-A947-70E740481C1C}">
                <a14:useLocalDpi xmlns:a14="http://schemas.microsoft.com/office/drawing/2010/main" val="0"/>
              </a:ext>
            </a:extLst>
          </a:blip>
          <a:srcRect/>
          <a:stretch>
            <a:fillRect/>
          </a:stretch>
        </p:blipFill>
        <p:spPr bwMode="auto">
          <a:xfrm>
            <a:off x="170791" y="2420273"/>
            <a:ext cx="5912765" cy="4311356"/>
          </a:xfrm>
          <a:prstGeom prst="rect">
            <a:avLst/>
          </a:prstGeom>
          <a:noFill/>
          <a:ln>
            <a:noFill/>
          </a:ln>
        </p:spPr>
      </p:pic>
      <p:pic>
        <p:nvPicPr>
          <p:cNvPr id="24" name="Picture 23" descr="https://img.loigiaihay.com/picture/2022/0308/07c7cd177116be48e707.jpg"/>
          <p:cNvPicPr/>
          <p:nvPr/>
        </p:nvPicPr>
        <p:blipFill>
          <a:blip r:embed="rId9">
            <a:extLst>
              <a:ext uri="{28A0092B-C50C-407E-A947-70E740481C1C}">
                <a14:useLocalDpi xmlns:a14="http://schemas.microsoft.com/office/drawing/2010/main" val="0"/>
              </a:ext>
            </a:extLst>
          </a:blip>
          <a:srcRect/>
          <a:stretch>
            <a:fillRect/>
          </a:stretch>
        </p:blipFill>
        <p:spPr bwMode="auto">
          <a:xfrm>
            <a:off x="6165098" y="2882030"/>
            <a:ext cx="5971067" cy="3787819"/>
          </a:xfrm>
          <a:prstGeom prst="rect">
            <a:avLst/>
          </a:prstGeom>
          <a:noFill/>
          <a:ln>
            <a:noFill/>
          </a:ln>
        </p:spPr>
      </p:pic>
    </p:spTree>
    <p:extLst>
      <p:ext uri="{BB962C8B-B14F-4D97-AF65-F5344CB8AC3E}">
        <p14:creationId xmlns:p14="http://schemas.microsoft.com/office/powerpoint/2010/main" val="393176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76200" y="1184998"/>
            <a:ext cx="12158496"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1" y="52392"/>
            <a:ext cx="12158497" cy="877607"/>
          </a:xfrm>
          <a:prstGeom prst="roundRect">
            <a:avLst>
              <a:gd name="adj" fmla="val 737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676401" y="126813"/>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65289" y="127001"/>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1600201" y="126813"/>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3124200" y="100332"/>
            <a:ext cx="896715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3132736" y="100050"/>
            <a:ext cx="895861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9" name="Oval 8"/>
          <p:cNvSpPr/>
          <p:nvPr/>
        </p:nvSpPr>
        <p:spPr>
          <a:xfrm rot="7538023">
            <a:off x="1702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1728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1497113" y="922162"/>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31" name="Title 1"/>
          <p:cNvSpPr txBox="1">
            <a:spLocks/>
          </p:cNvSpPr>
          <p:nvPr/>
        </p:nvSpPr>
        <p:spPr>
          <a:xfrm>
            <a:off x="689528" y="1260481"/>
            <a:ext cx="532520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Times New Roman" panose="02020603050405020304" pitchFamily="18" charset="0"/>
                <a:cs typeface="Times New Roman" panose="02020603050405020304" pitchFamily="18" charset="0"/>
              </a:rPr>
              <a:t>Đặc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điểm</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tự</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nhiên</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170792" y="1227668"/>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28" name="Picture 27">
            <a:extLst>
              <a:ext uri="{FF2B5EF4-FFF2-40B4-BE49-F238E27FC236}">
                <a16:creationId xmlns:a16="http://schemas.microsoft.com/office/drawing/2014/main" id="{22231808-4386-5E43-8295-3F201E9119DF}"/>
              </a:ext>
            </a:extLst>
          </p:cNvPr>
          <p:cNvPicPr>
            <a:picLocks noChangeAspect="1"/>
          </p:cNvPicPr>
          <p:nvPr/>
        </p:nvPicPr>
        <p:blipFill>
          <a:blip r:embed="rId5"/>
          <a:stretch>
            <a:fillRect/>
          </a:stretch>
        </p:blipFill>
        <p:spPr>
          <a:xfrm>
            <a:off x="40879" y="-4103"/>
            <a:ext cx="728809" cy="728809"/>
          </a:xfrm>
          <a:prstGeom prst="rect">
            <a:avLst/>
          </a:prstGeom>
        </p:spPr>
      </p:pic>
      <p:sp>
        <p:nvSpPr>
          <p:cNvPr id="2" name="Rectangle 1"/>
          <p:cNvSpPr/>
          <p:nvPr/>
        </p:nvSpPr>
        <p:spPr>
          <a:xfrm>
            <a:off x="3272931" y="235120"/>
            <a:ext cx="4104009"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THIÊN </a:t>
            </a:r>
            <a:r>
              <a:rPr lang="en-US" sz="2800" b="1" dirty="0">
                <a:solidFill>
                  <a:srgbClr val="FF0000"/>
                </a:solidFill>
                <a:latin typeface="Times New Roman" panose="02020603050405020304" pitchFamily="18" charset="0"/>
                <a:cs typeface="Times New Roman" panose="02020603050405020304" pitchFamily="18" charset="0"/>
              </a:rPr>
              <a:t>NHIÊN CHÂU Á</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99764" y="1760600"/>
            <a:ext cx="3007555" cy="487506"/>
          </a:xfrm>
          <a:prstGeom prst="rect">
            <a:avLst/>
          </a:prstGeom>
        </p:spPr>
        <p:txBody>
          <a:bodyPr wrap="none">
            <a:spAutoFit/>
          </a:bodyPr>
          <a:lstStyle/>
          <a:p>
            <a:pPr algn="just">
              <a:lnSpc>
                <a:spcPct val="107000"/>
              </a:lnSpc>
              <a:spcAft>
                <a:spcPts val="0"/>
              </a:spcAft>
            </a:pP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đới</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ounded Rectangle 32"/>
          <p:cNvSpPr/>
          <p:nvPr/>
        </p:nvSpPr>
        <p:spPr>
          <a:xfrm>
            <a:off x="208957" y="3280145"/>
            <a:ext cx="1233153"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Các</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thiên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nhiên</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3" idx="3"/>
            <a:endCxn id="35" idx="1"/>
          </p:cNvCxnSpPr>
          <p:nvPr/>
        </p:nvCxnSpPr>
        <p:spPr>
          <a:xfrm flipV="1">
            <a:off x="1442110" y="2700807"/>
            <a:ext cx="881990" cy="122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2324100" y="2332100"/>
            <a:ext cx="1685273" cy="7374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lạnh</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36" name="Straight Arrow Connector 35"/>
          <p:cNvCxnSpPr>
            <a:stCxn id="33" idx="3"/>
            <a:endCxn id="37" idx="1"/>
          </p:cNvCxnSpPr>
          <p:nvPr/>
        </p:nvCxnSpPr>
        <p:spPr>
          <a:xfrm>
            <a:off x="1442110" y="3927845"/>
            <a:ext cx="893582" cy="198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335692" y="3748605"/>
            <a:ext cx="1724625" cy="75635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ôn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38" name="Straight Arrow Connector 37"/>
          <p:cNvCxnSpPr>
            <a:stCxn id="33" idx="3"/>
            <a:endCxn id="39" idx="1"/>
          </p:cNvCxnSpPr>
          <p:nvPr/>
        </p:nvCxnSpPr>
        <p:spPr>
          <a:xfrm>
            <a:off x="1442110" y="3927845"/>
            <a:ext cx="840098" cy="1946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282208" y="5507880"/>
            <a:ext cx="1769056" cy="73380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Times New Roman" panose="02020603050405020304" pitchFamily="18" charset="0"/>
                <a:cs typeface="Times New Roman" panose="02020603050405020304" pitchFamily="18" charset="0"/>
              </a:rPr>
              <a:t>Đới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nhiệt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đới</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49" name="Straight Arrow Connector 48"/>
          <p:cNvCxnSpPr>
            <a:stCxn id="35" idx="3"/>
            <a:endCxn id="50" idx="1"/>
          </p:cNvCxnSpPr>
          <p:nvPr/>
        </p:nvCxnSpPr>
        <p:spPr>
          <a:xfrm flipV="1">
            <a:off x="4009373" y="1478663"/>
            <a:ext cx="486427" cy="122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495800" y="1280926"/>
            <a:ext cx="7595551" cy="3954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Phân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lục</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57" name="Straight Arrow Connector 56"/>
          <p:cNvCxnSpPr>
            <a:stCxn id="35" idx="3"/>
            <a:endCxn id="58" idx="1"/>
          </p:cNvCxnSpPr>
          <p:nvPr/>
        </p:nvCxnSpPr>
        <p:spPr>
          <a:xfrm flipV="1">
            <a:off x="4009373" y="1975171"/>
            <a:ext cx="486428" cy="725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4495801" y="1777434"/>
            <a:ext cx="7595552" cy="3954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Thời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nghiệt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mạnh</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60" name="Straight Arrow Connector 59"/>
          <p:cNvCxnSpPr>
            <a:stCxn id="35" idx="3"/>
            <a:endCxn id="61" idx="1"/>
          </p:cNvCxnSpPr>
          <p:nvPr/>
        </p:nvCxnSpPr>
        <p:spPr>
          <a:xfrm flipV="1">
            <a:off x="4009373" y="2494913"/>
            <a:ext cx="486427" cy="20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495800" y="2266099"/>
            <a:ext cx="7654742" cy="45762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64" name="Straight Arrow Connector 63"/>
          <p:cNvCxnSpPr>
            <a:stCxn id="35" idx="3"/>
            <a:endCxn id="65" idx="1"/>
          </p:cNvCxnSpPr>
          <p:nvPr/>
        </p:nvCxnSpPr>
        <p:spPr>
          <a:xfrm>
            <a:off x="4009373" y="2700807"/>
            <a:ext cx="486427" cy="463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4495800" y="2863621"/>
            <a:ext cx="7688246" cy="6010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loài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chịu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loài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chim</a:t>
            </a:r>
            <a:r>
              <a:rPr lang="en-US" sz="2000" dirty="0">
                <a:solidFill>
                  <a:schemeClr val="tx1"/>
                </a:solidFill>
                <a:latin typeface="Times New Roman" panose="02020603050405020304" pitchFamily="18" charset="0"/>
                <a:cs typeface="Times New Roman" panose="02020603050405020304" pitchFamily="18" charset="0"/>
              </a:rPr>
              <a:t> di </a:t>
            </a:r>
            <a:r>
              <a:rPr lang="en-US" sz="2000" dirty="0" err="1">
                <a:solidFill>
                  <a:schemeClr val="tx1"/>
                </a:solidFill>
                <a:latin typeface="Times New Roman" panose="02020603050405020304" pitchFamily="18" charset="0"/>
                <a:cs typeface="Times New Roman" panose="02020603050405020304" pitchFamily="18" charset="0"/>
              </a:rPr>
              <a:t>cư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phương</a:t>
            </a:r>
            <a:r>
              <a:rPr lang="en-US" sz="2000" dirty="0">
                <a:solidFill>
                  <a:schemeClr val="tx1"/>
                </a:solidFill>
                <a:latin typeface="Times New Roman" panose="02020603050405020304" pitchFamily="18" charset="0"/>
                <a:cs typeface="Times New Roman" panose="02020603050405020304" pitchFamily="18" charset="0"/>
              </a:rPr>
              <a:t> Nam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92" name="Straight Arrow Connector 91"/>
          <p:cNvCxnSpPr>
            <a:stCxn id="37" idx="3"/>
            <a:endCxn id="93" idx="1"/>
          </p:cNvCxnSpPr>
          <p:nvPr/>
        </p:nvCxnSpPr>
        <p:spPr>
          <a:xfrm flipV="1">
            <a:off x="4060317" y="3830299"/>
            <a:ext cx="435483" cy="29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4495800" y="3632562"/>
            <a:ext cx="7654742" cy="3954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Phân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Chiếm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lớn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nhất</a:t>
            </a:r>
            <a:r>
              <a:rPr lang="en-US" sz="2000"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95" name="Straight Arrow Connector 94"/>
          <p:cNvCxnSpPr>
            <a:stCxn id="37" idx="3"/>
            <a:endCxn id="96" idx="1"/>
          </p:cNvCxnSpPr>
          <p:nvPr/>
        </p:nvCxnSpPr>
        <p:spPr>
          <a:xfrm>
            <a:off x="4060317" y="4126781"/>
            <a:ext cx="435483" cy="231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4495800" y="4140411"/>
            <a:ext cx="7659258" cy="43513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latin typeface="Times New Roman" panose="02020603050405020304" pitchFamily="18" charset="0"/>
                <a:cs typeface="Times New Roman" panose="02020603050405020304" pitchFamily="18" charset="0"/>
              </a:rPr>
              <a:t>Khí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hậu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hạn</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98" name="Straight Arrow Connector 97"/>
          <p:cNvCxnSpPr>
            <a:stCxn id="37" idx="3"/>
            <a:endCxn id="99" idx="1"/>
          </p:cNvCxnSpPr>
          <p:nvPr/>
        </p:nvCxnSpPr>
        <p:spPr>
          <a:xfrm>
            <a:off x="4060317" y="4126781"/>
            <a:ext cx="377743" cy="83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4438060" y="4673091"/>
            <a:ext cx="7720436" cy="578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hóa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kim</a:t>
            </a:r>
            <a:r>
              <a:rPr lang="en-US" sz="2000" dirty="0">
                <a:solidFill>
                  <a:schemeClr val="tx1"/>
                </a:solidFill>
                <a:latin typeface="Times New Roman" panose="02020603050405020304" pitchFamily="18" charset="0"/>
                <a:cs typeface="Times New Roman" panose="02020603050405020304" pitchFamily="18" charset="0"/>
              </a:rPr>
              <a:t> sang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a:t>
            </a:r>
          </a:p>
        </p:txBody>
      </p:sp>
      <p:cxnSp>
        <p:nvCxnSpPr>
          <p:cNvPr id="129" name="Straight Arrow Connector 128"/>
          <p:cNvCxnSpPr>
            <a:stCxn id="39" idx="3"/>
            <a:endCxn id="130" idx="1"/>
          </p:cNvCxnSpPr>
          <p:nvPr/>
        </p:nvCxnSpPr>
        <p:spPr>
          <a:xfrm flipV="1">
            <a:off x="4051264" y="5586234"/>
            <a:ext cx="454637" cy="288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4505901" y="5388497"/>
            <a:ext cx="7652595" cy="3954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latin typeface="Times New Roman" panose="02020603050405020304" pitchFamily="18" charset="0"/>
                <a:cs typeface="Times New Roman" panose="02020603050405020304" pitchFamily="18" charset="0"/>
              </a:rPr>
              <a:t>Khí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hậu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hậu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đạo</a:t>
            </a:r>
            <a:r>
              <a:rPr lang="en-US" sz="2000" dirty="0">
                <a:solidFill>
                  <a:schemeClr val="tx1"/>
                </a:solidFill>
                <a:latin typeface="Times New Roman" panose="02020603050405020304" pitchFamily="18" charset="0"/>
                <a:cs typeface="Times New Roman" panose="02020603050405020304" pitchFamily="18" charset="0"/>
              </a:rPr>
              <a:t>.</a:t>
            </a:r>
          </a:p>
        </p:txBody>
      </p:sp>
      <p:cxnSp>
        <p:nvCxnSpPr>
          <p:cNvPr id="135" name="Straight Arrow Connector 134"/>
          <p:cNvCxnSpPr>
            <a:stCxn id="39" idx="3"/>
            <a:endCxn id="136" idx="1"/>
          </p:cNvCxnSpPr>
          <p:nvPr/>
        </p:nvCxnSpPr>
        <p:spPr>
          <a:xfrm>
            <a:off x="4051264" y="5874783"/>
            <a:ext cx="412345" cy="43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4463609" y="6023580"/>
            <a:ext cx="7720436" cy="578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xavan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bụi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mạc</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9067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ircle(in)">
                                      <p:cBhvr>
                                        <p:cTn id="20" dur="2000"/>
                                        <p:tgtEl>
                                          <p:spTgt spid="3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circle(in)">
                                      <p:cBhvr>
                                        <p:cTn id="23" dur="2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circle(in)">
                                      <p:cBhvr>
                                        <p:cTn id="28" dur="2000"/>
                                        <p:tgtEl>
                                          <p:spTgt spid="3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circle(in)">
                                      <p:cBhvr>
                                        <p:cTn id="31" dur="20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inVertical)">
                                      <p:cBhvr>
                                        <p:cTn id="36" dur="500"/>
                                        <p:tgtEl>
                                          <p:spTgt spid="4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inVertic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barn(inVertical)">
                                      <p:cBhvr>
                                        <p:cTn id="44" dur="500"/>
                                        <p:tgtEl>
                                          <p:spTgt spid="5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arn(inVertical)">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barn(inVertical)">
                                      <p:cBhvr>
                                        <p:cTn id="60" dur="500"/>
                                        <p:tgtEl>
                                          <p:spTgt spid="6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barn(inVertical)">
                                      <p:cBhvr>
                                        <p:cTn id="63" dur="500"/>
                                        <p:tgtEl>
                                          <p:spTgt spid="6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barn(inVertical)">
                                      <p:cBhvr>
                                        <p:cTn id="68" dur="500"/>
                                        <p:tgtEl>
                                          <p:spTgt spid="9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barn(inVertical)">
                                      <p:cBhvr>
                                        <p:cTn id="71" dur="500"/>
                                        <p:tgtEl>
                                          <p:spTgt spid="9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barn(inVertical)">
                                      <p:cBhvr>
                                        <p:cTn id="76" dur="500"/>
                                        <p:tgtEl>
                                          <p:spTgt spid="9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barn(inVertical)">
                                      <p:cBhvr>
                                        <p:cTn id="79" dur="500"/>
                                        <p:tgtEl>
                                          <p:spTgt spid="9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barn(inVertical)">
                                      <p:cBhvr>
                                        <p:cTn id="84" dur="500"/>
                                        <p:tgtEl>
                                          <p:spTgt spid="9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barn(inVertical)">
                                      <p:cBhvr>
                                        <p:cTn id="87" dur="500"/>
                                        <p:tgtEl>
                                          <p:spTgt spid="9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29"/>
                                        </p:tgtEl>
                                        <p:attrNameLst>
                                          <p:attrName>style.visibility</p:attrName>
                                        </p:attrNameLst>
                                      </p:cBhvr>
                                      <p:to>
                                        <p:strVal val="visible"/>
                                      </p:to>
                                    </p:set>
                                    <p:animEffect transition="in" filter="barn(inVertical)">
                                      <p:cBhvr>
                                        <p:cTn id="92" dur="500"/>
                                        <p:tgtEl>
                                          <p:spTgt spid="129"/>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30"/>
                                        </p:tgtEl>
                                        <p:attrNameLst>
                                          <p:attrName>style.visibility</p:attrName>
                                        </p:attrNameLst>
                                      </p:cBhvr>
                                      <p:to>
                                        <p:strVal val="visible"/>
                                      </p:to>
                                    </p:set>
                                    <p:animEffect transition="in" filter="barn(inVertical)">
                                      <p:cBhvr>
                                        <p:cTn id="95" dur="500"/>
                                        <p:tgtEl>
                                          <p:spTgt spid="13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135"/>
                                        </p:tgtEl>
                                        <p:attrNameLst>
                                          <p:attrName>style.visibility</p:attrName>
                                        </p:attrNameLst>
                                      </p:cBhvr>
                                      <p:to>
                                        <p:strVal val="visible"/>
                                      </p:to>
                                    </p:set>
                                    <p:animEffect transition="in" filter="barn(inVertical)">
                                      <p:cBhvr>
                                        <p:cTn id="100" dur="500"/>
                                        <p:tgtEl>
                                          <p:spTgt spid="13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barn(inVertical)">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50" grpId="0" animBg="1"/>
      <p:bldP spid="58" grpId="0" animBg="1"/>
      <p:bldP spid="61" grpId="0" animBg="1"/>
      <p:bldP spid="65" grpId="0" animBg="1"/>
      <p:bldP spid="93" grpId="0" animBg="1"/>
      <p:bldP spid="96" grpId="0" animBg="1"/>
      <p:bldP spid="99" grpId="0" animBg="1"/>
      <p:bldP spid="130" grpId="0" animBg="1"/>
      <p:bldP spid="13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63126" y="504539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310209"/>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524000" y="3630636"/>
            <a:ext cx="9616010" cy="517065"/>
          </a:xfrm>
          <a:prstGeom prst="rect">
            <a:avLst/>
          </a:prstGeom>
          <a:noFill/>
        </p:spPr>
        <p:txBody>
          <a:bodyPr wrap="square" rtlCol="0">
            <a:spAutoFit/>
          </a:bodyPr>
          <a:lstStyle/>
          <a:p>
            <a:pPr algn="just">
              <a:lnSpc>
                <a:spcPct val="115000"/>
              </a:lnSpc>
            </a:pP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1. </a:t>
            </a:r>
            <a:r>
              <a:rPr lang="en-US" sz="2400" b="1" dirty="0" err="1">
                <a:solidFill>
                  <a:schemeClr val="bg1"/>
                </a:solidFill>
                <a:latin typeface="Times New Roman" panose="02020603050405020304" pitchFamily="18" charset="0"/>
                <a:cs typeface="Times New Roman" panose="02020603050405020304" pitchFamily="18" charset="0"/>
              </a:rPr>
              <a:t>Đặc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sau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đây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đặc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a:t>
            </a:r>
            <a:endParaRPr lang="en-US" sz="2400" b="1" dirty="0">
              <a:solidFill>
                <a:schemeClr val="bg1"/>
              </a:solidFill>
              <a:latin typeface="Times New Roman" panose="02020603050405020304" pitchFamily="18" charset="0"/>
              <a:ea typeface="Calibri"/>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8890" y="5850305"/>
            <a:ext cx="5255897" cy="71549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55230" y="4752852"/>
            <a:ext cx="5315800" cy="72211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47591" y="5848195"/>
            <a:ext cx="4826680" cy="707886"/>
          </a:xfrm>
          <a:prstGeom prst="rect">
            <a:avLst/>
          </a:prstGeom>
          <a:noFill/>
        </p:spPr>
        <p:txBody>
          <a:bodyPr wrap="square" rtlCol="0">
            <a:spAutoFit/>
          </a:bodyPr>
          <a:lstStyle/>
          <a:p>
            <a:pPr algn="just">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b="1" dirty="0" err="1">
                <a:solidFill>
                  <a:schemeClr val="bg1"/>
                </a:solidFill>
                <a:latin typeface="Times New Roman" panose="02020603050405020304" pitchFamily="18" charset="0"/>
                <a:cs typeface="Times New Roman" panose="02020603050405020304" pitchFamily="18" charset="0"/>
              </a:rPr>
              <a:t>Đại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bộ</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diện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tích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nằm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giữa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tuyến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Bắc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tuyến</a:t>
            </a:r>
            <a:r>
              <a:rPr lang="en-US" sz="2000" b="1" dirty="0">
                <a:solidFill>
                  <a:schemeClr val="bg1"/>
                </a:solidFill>
                <a:latin typeface="Times New Roman" panose="02020603050405020304" pitchFamily="18" charset="0"/>
                <a:cs typeface="Times New Roman" panose="02020603050405020304" pitchFamily="18" charset="0"/>
              </a:rPr>
              <a:t> Nam.</a:t>
            </a:r>
          </a:p>
        </p:txBody>
      </p:sp>
      <p:sp>
        <p:nvSpPr>
          <p:cNvPr id="27" name="cau hoi b">
            <a:extLst>
              <a:ext uri="{FF2B5EF4-FFF2-40B4-BE49-F238E27FC236}">
                <a16:creationId xmlns:a16="http://schemas.microsoft.com/office/drawing/2014/main" id="{D96707EC-5A82-4050-B897-6DBAB63AC957}"/>
              </a:ext>
            </a:extLst>
          </p:cNvPr>
          <p:cNvSpPr txBox="1"/>
          <p:nvPr/>
        </p:nvSpPr>
        <p:spPr>
          <a:xfrm>
            <a:off x="6310876" y="4855055"/>
            <a:ext cx="4833135"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b="1" dirty="0" err="1">
                <a:solidFill>
                  <a:schemeClr val="bg1"/>
                </a:solidFill>
                <a:latin typeface="Times New Roman" panose="02020603050405020304" pitchFamily="18" charset="0"/>
                <a:cs typeface="Times New Roman" panose="02020603050405020304" pitchFamily="18" charset="0"/>
              </a:rPr>
              <a:t>Kéo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dài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từ</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cực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Bắc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đến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vùng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Xích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đạo</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1" name="bang a">
            <a:extLst>
              <a:ext uri="{FF2B5EF4-FFF2-40B4-BE49-F238E27FC236}">
                <a16:creationId xmlns:a16="http://schemas.microsoft.com/office/drawing/2014/main" id="{8DD63B39-09F3-4F04-83CD-408FC7619A90}"/>
              </a:ext>
            </a:extLst>
          </p:cNvPr>
          <p:cNvSpPr/>
          <p:nvPr/>
        </p:nvSpPr>
        <p:spPr>
          <a:xfrm flipH="1">
            <a:off x="832337" y="4743140"/>
            <a:ext cx="5257188" cy="73489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850305"/>
            <a:ext cx="5315800" cy="71243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14145" y="4867809"/>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bộ</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lục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a:solidFill>
                  <a:schemeClr val="bg1"/>
                </a:solidFill>
                <a:latin typeface="Times New Roman" panose="02020603050405020304" pitchFamily="18" charset="0"/>
                <a:cs typeface="Times New Roman" panose="02020603050405020304" pitchFamily="18" charset="0"/>
              </a:rPr>
              <a:t> Á- </a:t>
            </a:r>
            <a:r>
              <a:rPr lang="en-US" sz="2000" b="1" dirty="0" err="1">
                <a:solidFill>
                  <a:schemeClr val="bg1"/>
                </a:solidFill>
                <a:latin typeface="Times New Roman" panose="02020603050405020304" pitchFamily="18" charset="0"/>
                <a:cs typeface="Times New Roman" panose="02020603050405020304" pitchFamily="18" charset="0"/>
              </a:rPr>
              <a:t>Âu</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396563" y="5865815"/>
            <a:ext cx="4833134" cy="707886"/>
          </a:xfrm>
          <a:prstGeom prst="rect">
            <a:avLst/>
          </a:prstGeom>
          <a:noFill/>
        </p:spPr>
        <p:txBody>
          <a:bodyPr wrap="square" rtlCol="0">
            <a:spAutoFit/>
          </a:bodyPr>
          <a:lstStyle/>
          <a:p>
            <a:pPr algn="just">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Tiếp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giáp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với</a:t>
            </a:r>
            <a:r>
              <a:rPr lang="en-US" sz="2000" b="1" dirty="0">
                <a:solidFill>
                  <a:schemeClr val="bg1"/>
                </a:solidFill>
                <a:latin typeface="Times New Roman" panose="02020603050405020304" pitchFamily="18" charset="0"/>
                <a:cs typeface="Times New Roman" panose="02020603050405020304" pitchFamily="18" charset="0"/>
              </a:rPr>
              <a:t> 2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lục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3 </a:t>
            </a:r>
            <a:r>
              <a:rPr lang="en-US" sz="2000" b="1" dirty="0" err="1">
                <a:solidFill>
                  <a:schemeClr val="bg1"/>
                </a:solidFill>
                <a:latin typeface="Times New Roman" panose="02020603050405020304" pitchFamily="18" charset="0"/>
                <a:cs typeface="Times New Roman" panose="02020603050405020304" pitchFamily="18" charset="0"/>
              </a:rPr>
              <a:t>đại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rộng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lớn</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75428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5842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352214" y="3887733"/>
            <a:ext cx="8482996" cy="517065"/>
          </a:xfrm>
          <a:prstGeom prst="rect">
            <a:avLst/>
          </a:prstGeom>
          <a:noFill/>
        </p:spPr>
        <p:txBody>
          <a:bodyPr wrap="square" rtlCol="0">
            <a:spAutoFit/>
          </a:bodyPr>
          <a:lstStyle/>
          <a:p>
            <a:pPr algn="just">
              <a:lnSpc>
                <a:spcPct val="115000"/>
              </a:lnSpc>
            </a:pP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2</a:t>
            </a:r>
            <a:r>
              <a:rPr lang="en-US" sz="2400" b="1" dirty="0" smtClean="0">
                <a:solidFill>
                  <a:schemeClr val="bg1"/>
                </a:solidFill>
                <a:latin typeface="Times New Roman"/>
                <a:ea typeface="Calibri"/>
                <a:cs typeface="Times New Roman"/>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phần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liền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rộng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khoảng</a:t>
            </a:r>
            <a:endParaRPr lang="en-US" sz="2400" dirty="0">
              <a:solidFill>
                <a:schemeClr val="bg1"/>
              </a:solidFill>
              <a:ea typeface="Calibri"/>
              <a:cs typeface="Times New Roman"/>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65374" y="5071792"/>
            <a:ext cx="525589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958222"/>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623538" y="5177286"/>
            <a:ext cx="4826680"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41.5 </a:t>
            </a:r>
            <a:r>
              <a:rPr lang="en-US" sz="2000" b="1" dirty="0" err="1">
                <a:solidFill>
                  <a:schemeClr val="bg1"/>
                </a:solidFill>
                <a:latin typeface="Times New Roman" panose="02020603050405020304" pitchFamily="18" charset="0"/>
                <a:cs typeface="Times New Roman" panose="02020603050405020304" pitchFamily="18" charset="0"/>
              </a:rPr>
              <a:t>triệu</a:t>
            </a:r>
            <a:r>
              <a:rPr lang="en-US" sz="2000" b="1" dirty="0">
                <a:solidFill>
                  <a:schemeClr val="bg1"/>
                </a:solidFill>
                <a:latin typeface="Times New Roman" panose="02020603050405020304" pitchFamily="18" charset="0"/>
                <a:cs typeface="Times New Roman" panose="02020603050405020304" pitchFamily="18" charset="0"/>
              </a:rPr>
              <a:t> km</a:t>
            </a:r>
            <a:r>
              <a:rPr lang="en-US" sz="2000" b="1" baseline="30000" dirty="0">
                <a:solidFill>
                  <a:schemeClr val="bg1"/>
                </a:solidFill>
                <a:latin typeface="Times New Roman" panose="02020603050405020304" pitchFamily="18" charset="0"/>
                <a:cs typeface="Times New Roman" panose="02020603050405020304" pitchFamily="18" charset="0"/>
              </a:rPr>
              <a:t>2</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008186" y="6120257"/>
            <a:ext cx="4644340"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42.5 </a:t>
            </a:r>
            <a:r>
              <a:rPr lang="en-US" sz="2000" b="1" dirty="0" err="1">
                <a:solidFill>
                  <a:schemeClr val="bg1"/>
                </a:solidFill>
                <a:latin typeface="Times New Roman" panose="02020603050405020304" pitchFamily="18" charset="0"/>
                <a:cs typeface="Times New Roman" panose="02020603050405020304" pitchFamily="18" charset="0"/>
              </a:rPr>
              <a:t>triệu</a:t>
            </a:r>
            <a:r>
              <a:rPr lang="en-US" sz="2000" b="1" dirty="0">
                <a:solidFill>
                  <a:schemeClr val="bg1"/>
                </a:solidFill>
                <a:latin typeface="Times New Roman" panose="02020603050405020304" pitchFamily="18" charset="0"/>
                <a:cs typeface="Times New Roman" panose="02020603050405020304" pitchFamily="18" charset="0"/>
              </a:rPr>
              <a:t> km</a:t>
            </a:r>
            <a:r>
              <a:rPr lang="en-US" sz="2000" b="1" baseline="30000" dirty="0">
                <a:solidFill>
                  <a:schemeClr val="bg1"/>
                </a:solidFill>
                <a:latin typeface="Times New Roman" panose="02020603050405020304" pitchFamily="18" charset="0"/>
                <a:cs typeface="Times New Roman" panose="02020603050405020304" pitchFamily="18" charset="0"/>
              </a:rPr>
              <a:t>2</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07860" y="5104890"/>
            <a:ext cx="52571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265374" y="5943956"/>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08186" y="5197162"/>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a:solidFill>
                  <a:schemeClr val="bg1"/>
                </a:solidFill>
                <a:latin typeface="Times New Roman" panose="02020603050405020304" pitchFamily="18" charset="0"/>
                <a:cs typeface="Times New Roman" panose="02020603050405020304" pitchFamily="18" charset="0"/>
              </a:rPr>
              <a:t>40 </a:t>
            </a:r>
            <a:r>
              <a:rPr lang="en-US" sz="2000" b="1" dirty="0" err="1">
                <a:solidFill>
                  <a:schemeClr val="bg1"/>
                </a:solidFill>
                <a:latin typeface="Times New Roman" panose="02020603050405020304" pitchFamily="18" charset="0"/>
                <a:cs typeface="Times New Roman" panose="02020603050405020304" pitchFamily="18" charset="0"/>
              </a:rPr>
              <a:t>triệu</a:t>
            </a:r>
            <a:r>
              <a:rPr lang="en-US" sz="2000" b="1" dirty="0">
                <a:solidFill>
                  <a:schemeClr val="bg1"/>
                </a:solidFill>
                <a:latin typeface="Times New Roman" panose="02020603050405020304" pitchFamily="18" charset="0"/>
                <a:cs typeface="Times New Roman" panose="02020603050405020304" pitchFamily="18" charset="0"/>
              </a:rPr>
              <a:t> km</a:t>
            </a:r>
            <a:r>
              <a:rPr lang="en-US" sz="2000" b="1" baseline="30000" dirty="0">
                <a:solidFill>
                  <a:schemeClr val="bg1"/>
                </a:solidFill>
                <a:latin typeface="Times New Roman" panose="02020603050405020304" pitchFamily="18" charset="0"/>
                <a:cs typeface="Times New Roman" panose="02020603050405020304" pitchFamily="18" charset="0"/>
              </a:rPr>
              <a:t>2</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623538" y="6060425"/>
            <a:ext cx="4560276"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smtClean="0">
                <a:solidFill>
                  <a:schemeClr val="bg1"/>
                </a:solidFill>
                <a:latin typeface="Times New Roman" panose="02020603050405020304" pitchFamily="18" charset="0"/>
                <a:cs typeface="Times New Roman" panose="02020603050405020304" pitchFamily="18" charset="0"/>
              </a:rPr>
              <a:t>43.5 </a:t>
            </a:r>
            <a:r>
              <a:rPr lang="en-US" sz="2000" b="1" dirty="0" err="1">
                <a:solidFill>
                  <a:schemeClr val="bg1"/>
                </a:solidFill>
                <a:latin typeface="Times New Roman" panose="02020603050405020304" pitchFamily="18" charset="0"/>
                <a:cs typeface="Times New Roman" panose="02020603050405020304" pitchFamily="18" charset="0"/>
              </a:rPr>
              <a:t>triệu</a:t>
            </a:r>
            <a:r>
              <a:rPr lang="en-US" sz="2000" b="1" dirty="0">
                <a:solidFill>
                  <a:schemeClr val="bg1"/>
                </a:solidFill>
                <a:latin typeface="Times New Roman" panose="02020603050405020304" pitchFamily="18" charset="0"/>
                <a:cs typeface="Times New Roman" panose="02020603050405020304" pitchFamily="18" charset="0"/>
              </a:rPr>
              <a:t> km</a:t>
            </a:r>
            <a:r>
              <a:rPr lang="en-US" sz="2000" b="1" baseline="30000" dirty="0">
                <a:solidFill>
                  <a:schemeClr val="bg1"/>
                </a:solidFill>
                <a:latin typeface="Times New Roman" panose="02020603050405020304" pitchFamily="18" charset="0"/>
                <a:cs typeface="Times New Roman" panose="02020603050405020304" pitchFamily="18" charset="0"/>
              </a:rPr>
              <a:t>2</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64463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5842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352214" y="3887733"/>
            <a:ext cx="8482996" cy="461665"/>
          </a:xfrm>
          <a:prstGeom prst="rect">
            <a:avLst/>
          </a:prstGeom>
          <a:noFill/>
        </p:spPr>
        <p:txBody>
          <a:bodyPr wrap="square" rtlCol="0">
            <a:spAutoFit/>
          </a:bodyPr>
          <a:lstStyle/>
          <a:p>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3</a:t>
            </a:r>
            <a:r>
              <a:rPr lang="en-US" sz="2400" b="1" dirty="0" smtClean="0">
                <a:solidFill>
                  <a:schemeClr val="bg1"/>
                </a:solidFill>
                <a:latin typeface="Times New Roman"/>
                <a:ea typeface="Calibri"/>
                <a:cs typeface="Times New Roman"/>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giáp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lục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707860" y="5167407"/>
            <a:ext cx="525589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958222"/>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66024" y="5272901"/>
            <a:ext cx="4826680" cy="400110"/>
          </a:xfrm>
          <a:prstGeom prst="rect">
            <a:avLst/>
          </a:prstGeom>
          <a:noFill/>
        </p:spPr>
        <p:txBody>
          <a:bodyPr wrap="square" rtlCol="0">
            <a:spAutoFit/>
          </a:bodyPr>
          <a:lstStyle/>
          <a:p>
            <a:pPr>
              <a:buClr>
                <a:prstClr val="white"/>
              </a:buClr>
            </a:pP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Âu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Phi.</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008186" y="6120257"/>
            <a:ext cx="4644340"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Mĩ.</a:t>
            </a:r>
          </a:p>
        </p:txBody>
      </p:sp>
      <p:sp>
        <p:nvSpPr>
          <p:cNvPr id="31" name="bang a">
            <a:extLst>
              <a:ext uri="{FF2B5EF4-FFF2-40B4-BE49-F238E27FC236}">
                <a16:creationId xmlns:a16="http://schemas.microsoft.com/office/drawing/2014/main" id="{8DD63B39-09F3-4F04-83CD-408FC7619A90}"/>
              </a:ext>
            </a:extLst>
          </p:cNvPr>
          <p:cNvSpPr/>
          <p:nvPr/>
        </p:nvSpPr>
        <p:spPr>
          <a:xfrm flipH="1">
            <a:off x="6265374" y="5102140"/>
            <a:ext cx="52571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265374" y="5943956"/>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565700" y="5194412"/>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Dương</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6623538" y="6060425"/>
            <a:ext cx="481818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Nam </a:t>
            </a:r>
            <a:r>
              <a:rPr lang="en-US" sz="2000" b="1" dirty="0" err="1">
                <a:solidFill>
                  <a:schemeClr val="bg1"/>
                </a:solidFill>
                <a:latin typeface="Times New Roman" panose="02020603050405020304" pitchFamily="18" charset="0"/>
                <a:cs typeface="Times New Roman" panose="02020603050405020304" pitchFamily="18" charset="0"/>
              </a:rPr>
              <a:t>Cực</a:t>
            </a:r>
            <a:r>
              <a:rPr lang="en-US" sz="2000" b="1" dirty="0">
                <a:solidFill>
                  <a:schemeClr val="bg1"/>
                </a:solidFill>
                <a:latin typeface="Times New Roman" panose="02020603050405020304" pitchFamily="18" charset="0"/>
                <a:cs typeface="Times New Roman" panose="02020603050405020304" pitchFamily="18" charset="0"/>
              </a:rPr>
              <a:t>.</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1036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400" y="76200"/>
            <a:ext cx="861605" cy="86160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3555211" y="217491"/>
            <a:ext cx="5075699" cy="5022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KHỞI ĐỘNG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9" name="Title 1"/>
          <p:cNvSpPr txBox="1">
            <a:spLocks/>
          </p:cNvSpPr>
          <p:nvPr/>
        </p:nvSpPr>
        <p:spPr>
          <a:xfrm>
            <a:off x="1600201"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Rectangle 2"/>
          <p:cNvSpPr>
            <a:spLocks noChangeArrowheads="1"/>
          </p:cNvSpPr>
          <p:nvPr/>
        </p:nvSpPr>
        <p:spPr bwMode="auto">
          <a:xfrm>
            <a:off x="762000" y="861819"/>
            <a:ext cx="7434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dirty="0" err="1">
                <a:solidFill>
                  <a:srgbClr val="0000FF"/>
                </a:solidFill>
              </a:rPr>
              <a:t>Câu</a:t>
            </a:r>
            <a:r>
              <a:rPr lang="en-US" altLang="en-US" sz="3600" b="1" dirty="0">
                <a:solidFill>
                  <a:srgbClr val="0000FF"/>
                </a:solidFill>
              </a:rPr>
              <a:t> 2. </a:t>
            </a:r>
            <a:r>
              <a:rPr lang="en-US" altLang="en-US" sz="3600" b="1" dirty="0" err="1">
                <a:solidFill>
                  <a:srgbClr val="0000FF"/>
                </a:solidFill>
              </a:rPr>
              <a:t>Tên</a:t>
            </a:r>
            <a:r>
              <a:rPr lang="en-US" altLang="en-US" sz="3600" b="1" dirty="0">
                <a:solidFill>
                  <a:srgbClr val="0000FF"/>
                </a:solidFill>
              </a:rPr>
              <a:t> </a:t>
            </a:r>
            <a:r>
              <a:rPr lang="en-US" altLang="en-US" sz="3600" b="1" dirty="0" err="1">
                <a:solidFill>
                  <a:srgbClr val="0000FF"/>
                </a:solidFill>
              </a:rPr>
              <a:t>dãy</a:t>
            </a:r>
            <a:r>
              <a:rPr lang="en-US" altLang="en-US" sz="3600" b="1" dirty="0">
                <a:solidFill>
                  <a:srgbClr val="0000FF"/>
                </a:solidFill>
              </a:rPr>
              <a:t> </a:t>
            </a:r>
            <a:r>
              <a:rPr lang="en-US" altLang="en-US" sz="3600" b="1" dirty="0" err="1">
                <a:solidFill>
                  <a:srgbClr val="0000FF"/>
                </a:solidFill>
              </a:rPr>
              <a:t>núi</a:t>
            </a:r>
            <a:r>
              <a:rPr lang="en-US" altLang="en-US" sz="3600" b="1" dirty="0">
                <a:solidFill>
                  <a:srgbClr val="0000FF"/>
                </a:solidFill>
              </a:rPr>
              <a:t> </a:t>
            </a:r>
            <a:r>
              <a:rPr lang="en-US" altLang="en-US" sz="3600" b="1" dirty="0" err="1">
                <a:solidFill>
                  <a:srgbClr val="0000FF"/>
                </a:solidFill>
              </a:rPr>
              <a:t>cao</a:t>
            </a:r>
            <a:r>
              <a:rPr lang="en-US" altLang="en-US" sz="3600" b="1" dirty="0">
                <a:solidFill>
                  <a:srgbClr val="0000FF"/>
                </a:solidFill>
              </a:rPr>
              <a:t> </a:t>
            </a:r>
            <a:r>
              <a:rPr lang="en-US" altLang="en-US" sz="3600" b="1" dirty="0" err="1">
                <a:solidFill>
                  <a:srgbClr val="0000FF"/>
                </a:solidFill>
              </a:rPr>
              <a:t>nhất</a:t>
            </a:r>
            <a:r>
              <a:rPr lang="en-US" altLang="en-US" sz="3600" b="1" dirty="0">
                <a:solidFill>
                  <a:srgbClr val="0000FF"/>
                </a:solidFill>
              </a:rPr>
              <a:t> </a:t>
            </a:r>
            <a:r>
              <a:rPr lang="en-US" altLang="en-US" sz="3600" b="1" dirty="0" err="1">
                <a:solidFill>
                  <a:srgbClr val="0000FF"/>
                </a:solidFill>
              </a:rPr>
              <a:t>thế</a:t>
            </a:r>
            <a:r>
              <a:rPr lang="en-US" altLang="en-US" sz="3600" b="1" dirty="0">
                <a:solidFill>
                  <a:srgbClr val="0000FF"/>
                </a:solidFill>
              </a:rPr>
              <a:t> </a:t>
            </a:r>
            <a:r>
              <a:rPr lang="en-US" altLang="en-US" sz="3600" b="1" dirty="0" err="1">
                <a:solidFill>
                  <a:srgbClr val="0000FF"/>
                </a:solidFill>
              </a:rPr>
              <a:t>giới</a:t>
            </a:r>
            <a:r>
              <a:rPr lang="en-US" altLang="en-US" sz="3600" b="1" dirty="0">
                <a:solidFill>
                  <a:srgbClr val="0000FF"/>
                </a:solidFill>
              </a:rPr>
              <a:t>.</a:t>
            </a:r>
          </a:p>
        </p:txBody>
      </p:sp>
      <p:grpSp>
        <p:nvGrpSpPr>
          <p:cNvPr id="12" name="Group 11"/>
          <p:cNvGrpSpPr/>
          <p:nvPr/>
        </p:nvGrpSpPr>
        <p:grpSpPr>
          <a:xfrm>
            <a:off x="152401" y="2030413"/>
            <a:ext cx="11734800" cy="2770187"/>
            <a:chOff x="152400" y="2030413"/>
            <a:chExt cx="11928475" cy="2606675"/>
          </a:xfrm>
        </p:grpSpPr>
        <p:pic>
          <p:nvPicPr>
            <p:cNvPr id="13" name="Picture 6" descr="Khám phá Himalaya - kì quan thiên nhiên của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30413"/>
              <a:ext cx="36861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Lần đầu tiên trong suốt hơn 30 năm, người dân Ấn Độ có thể nhìn thấy dãy  Himalaya hùng vĩ từ xa do tác động của dịch Covi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388" y="2030413"/>
              <a:ext cx="402748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10 lý do phải tới Himalaya một lần trong đời - Tuổi Trẻ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5263" y="2032000"/>
              <a:ext cx="38893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a:spLocks noChangeArrowheads="1"/>
          </p:cNvSpPr>
          <p:nvPr/>
        </p:nvSpPr>
        <p:spPr bwMode="auto">
          <a:xfrm>
            <a:off x="4319588" y="5221288"/>
            <a:ext cx="328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dirty="0">
                <a:solidFill>
                  <a:srgbClr val="00B050"/>
                </a:solidFill>
              </a:rPr>
              <a:t>HY-MA-LAY-A</a:t>
            </a:r>
            <a:endParaRPr lang="en-US" altLang="en-US" sz="3500" b="1" dirty="0">
              <a:solidFill>
                <a:srgbClr val="00B050"/>
              </a:solidFill>
            </a:endParaRPr>
          </a:p>
        </p:txBody>
      </p:sp>
    </p:spTree>
    <p:extLst>
      <p:ext uri="{BB962C8B-B14F-4D97-AF65-F5344CB8AC3E}">
        <p14:creationId xmlns:p14="http://schemas.microsoft.com/office/powerpoint/2010/main" val="56568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9873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2578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69597" y="33717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782162" y="3755408"/>
            <a:ext cx="8482996" cy="461665"/>
          </a:xfrm>
          <a:prstGeom prst="rect">
            <a:avLst/>
          </a:prstGeom>
          <a:noFill/>
        </p:spPr>
        <p:txBody>
          <a:bodyPr wrap="square" rtlCol="0">
            <a:spAutoFit/>
          </a:bodyPr>
          <a:lstStyle/>
          <a:p>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4. </a:t>
            </a:r>
            <a:r>
              <a:rPr lang="en-US" sz="2400" b="1" dirty="0" err="1">
                <a:solidFill>
                  <a:schemeClr val="bg1"/>
                </a:solidFill>
                <a:latin typeface="Times New Roman" panose="02020603050405020304" pitchFamily="18" charset="0"/>
                <a:cs typeface="Times New Roman" panose="02020603050405020304" pitchFamily="18" charset="0"/>
              </a:rPr>
              <a:t>Tại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sao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hậu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a:t>
            </a:r>
            <a:r>
              <a:rPr lang="en-US" sz="2400" b="1" dirty="0" err="1">
                <a:solidFill>
                  <a:schemeClr val="bg1"/>
                </a:solidFill>
                <a:latin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cs typeface="Times New Roman" panose="02020603050405020304" pitchFamily="18" charset="0"/>
              </a:rPr>
              <a:t> chia </a:t>
            </a:r>
            <a:r>
              <a:rPr lang="en-US" sz="2400" b="1" dirty="0" err="1">
                <a:solidFill>
                  <a:schemeClr val="bg1"/>
                </a:solidFill>
                <a:latin typeface="Times New Roman" panose="02020603050405020304" pitchFamily="18" charset="0"/>
                <a:cs typeface="Times New Roman" panose="02020603050405020304" pitchFamily="18" charset="0"/>
              </a:rPr>
              <a:t>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đới</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6246529" y="5874717"/>
            <a:ext cx="5255897" cy="8480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874717"/>
            <a:ext cx="5315800" cy="8480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45336" y="5906537"/>
            <a:ext cx="4826680" cy="707886"/>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Do </a:t>
            </a:r>
            <a:r>
              <a:rPr lang="en-US" sz="2000" b="1" dirty="0" err="1">
                <a:solidFill>
                  <a:schemeClr val="bg1"/>
                </a:solidFill>
                <a:latin typeface="Times New Roman" panose="02020603050405020304" pitchFamily="18" charset="0"/>
                <a:cs typeface="Times New Roman" panose="02020603050405020304" pitchFamily="18" charset="0"/>
              </a:rPr>
              <a:t>lãnh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thổ</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trải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dải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từ</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vùng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cực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bắc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đến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vùng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Xích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đạo</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27" name="cau hoi b">
            <a:extLst>
              <a:ext uri="{FF2B5EF4-FFF2-40B4-BE49-F238E27FC236}">
                <a16:creationId xmlns:a16="http://schemas.microsoft.com/office/drawing/2014/main" id="{D96707EC-5A82-4050-B897-6DBAB63AC957}"/>
              </a:ext>
            </a:extLst>
          </p:cNvPr>
          <p:cNvSpPr txBox="1"/>
          <p:nvPr/>
        </p:nvSpPr>
        <p:spPr>
          <a:xfrm>
            <a:off x="1036716" y="5944792"/>
            <a:ext cx="4644340" cy="707886"/>
          </a:xfrm>
          <a:prstGeom prst="rect">
            <a:avLst/>
          </a:prstGeom>
          <a:noFill/>
        </p:spPr>
        <p:txBody>
          <a:bodyPr wrap="square" rtlCol="0">
            <a:spAutoFit/>
          </a:bodyPr>
          <a:lstStyle/>
          <a:p>
            <a:pPr algn="just">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Do </a:t>
            </a:r>
            <a:r>
              <a:rPr lang="en-US" sz="2000" b="1" dirty="0" err="1">
                <a:solidFill>
                  <a:schemeClr val="bg1"/>
                </a:solidFill>
                <a:latin typeface="Times New Roman" panose="02020603050405020304" pitchFamily="18" charset="0"/>
                <a:cs typeface="Times New Roman" panose="02020603050405020304" pitchFamily="18" charset="0"/>
              </a:rPr>
              <a:t>l</a:t>
            </a:r>
            <a:r>
              <a:rPr lang="en-US" sz="2000" b="1" dirty="0" err="1" smtClean="0">
                <a:solidFill>
                  <a:schemeClr val="bg1"/>
                </a:solidFill>
                <a:latin typeface="Times New Roman" panose="02020603050405020304" pitchFamily="18" charset="0"/>
                <a:cs typeface="Times New Roman" panose="02020603050405020304" pitchFamily="18" charset="0"/>
              </a:rPr>
              <a:t>ãnh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thổ</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trải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dài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theo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chiều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tuyết</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1" name="bang a">
            <a:extLst>
              <a:ext uri="{FF2B5EF4-FFF2-40B4-BE49-F238E27FC236}">
                <a16:creationId xmlns:a16="http://schemas.microsoft.com/office/drawing/2014/main" id="{8DD63B39-09F3-4F04-83CD-408FC7619A90}"/>
              </a:ext>
            </a:extLst>
          </p:cNvPr>
          <p:cNvSpPr/>
          <p:nvPr/>
        </p:nvSpPr>
        <p:spPr>
          <a:xfrm flipH="1">
            <a:off x="6245885" y="4925971"/>
            <a:ext cx="5257188" cy="7397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07860" y="4880798"/>
            <a:ext cx="5315800" cy="78494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546906" y="5073216"/>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Do </a:t>
            </a:r>
            <a:r>
              <a:rPr lang="en-US" sz="2000" b="1" dirty="0" err="1">
                <a:solidFill>
                  <a:schemeClr val="bg1"/>
                </a:solidFill>
                <a:latin typeface="Times New Roman" panose="02020603050405020304" pitchFamily="18" charset="0"/>
                <a:cs typeface="Times New Roman" panose="02020603050405020304" pitchFamily="18" charset="0"/>
              </a:rPr>
              <a:t>châu</a:t>
            </a:r>
            <a:r>
              <a:rPr lang="en-US" sz="2000" b="1" dirty="0">
                <a:solidFill>
                  <a:schemeClr val="bg1"/>
                </a:solidFill>
                <a:latin typeface="Times New Roman" panose="02020603050405020304" pitchFamily="18" charset="0"/>
                <a:cs typeface="Times New Roman" panose="02020603050405020304" pitchFamily="18" charset="0"/>
              </a:rPr>
              <a:t> Á </a:t>
            </a:r>
            <a:r>
              <a:rPr lang="en-US" sz="2000" b="1" dirty="0" err="1">
                <a:solidFill>
                  <a:schemeClr val="bg1"/>
                </a:solidFill>
                <a:latin typeface="Times New Roman" panose="02020603050405020304" pitchFamily="18" charset="0"/>
                <a:cs typeface="Times New Roman" panose="02020603050405020304" pitchFamily="18" charset="0"/>
              </a:rPr>
              <a:t>giáp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với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nhiều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lớn</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1036716" y="5059079"/>
            <a:ext cx="4818184"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Do </a:t>
            </a:r>
            <a:r>
              <a:rPr lang="en-US" sz="2000" b="1" dirty="0" err="1">
                <a:solidFill>
                  <a:schemeClr val="bg1"/>
                </a:solidFill>
                <a:latin typeface="Times New Roman" panose="02020603050405020304" pitchFamily="18" charset="0"/>
                <a:cs typeface="Times New Roman" panose="02020603050405020304" pitchFamily="18" charset="0"/>
              </a:rPr>
              <a:t>ảnh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hưởng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dãy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núi</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80189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17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41583" y="517649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32337" y="3343974"/>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375660" y="3647429"/>
            <a:ext cx="8482996" cy="483017"/>
          </a:xfrm>
          <a:prstGeom prst="rect">
            <a:avLst/>
          </a:prstGeom>
          <a:noFill/>
        </p:spPr>
        <p:txBody>
          <a:bodyPr wrap="square" rtlCol="0">
            <a:spAutoFit/>
          </a:bodyPr>
          <a:lstStyle/>
          <a:p>
            <a:pPr algn="just">
              <a:lnSpc>
                <a:spcPct val="115000"/>
              </a:lnSpc>
            </a:pP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5. </a:t>
            </a:r>
            <a:r>
              <a:rPr lang="en-US" sz="2400" b="1" dirty="0" err="1">
                <a:solidFill>
                  <a:schemeClr val="bg1"/>
                </a:solidFill>
                <a:latin typeface="Times New Roman" panose="02020603050405020304" pitchFamily="18" charset="0"/>
                <a:cs typeface="Times New Roman" panose="02020603050405020304" pitchFamily="18" charset="0"/>
              </a:rPr>
              <a:t>Khí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hậu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a:t>
            </a:r>
            <a:r>
              <a:rPr lang="en-US" sz="2400" b="1" dirty="0" err="1">
                <a:solidFill>
                  <a:schemeClr val="bg1"/>
                </a:solidFill>
                <a:latin typeface="Times New Roman" panose="02020603050405020304" pitchFamily="18" charset="0"/>
                <a:cs typeface="Times New Roman" panose="02020603050405020304" pitchFamily="18" charset="0"/>
              </a:rPr>
              <a:t>phổ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hậu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Calibri"/>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8890" y="5757080"/>
            <a:ext cx="5255897" cy="80872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49368" y="4745775"/>
            <a:ext cx="5315800" cy="8614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08186" y="5837499"/>
            <a:ext cx="4826680" cy="707886"/>
          </a:xfrm>
          <a:prstGeom prst="rect">
            <a:avLst/>
          </a:prstGeom>
          <a:noFill/>
        </p:spPr>
        <p:txBody>
          <a:bodyPr wrap="square" rtlCol="0">
            <a:spAutoFit/>
          </a:bodyPr>
          <a:lstStyle/>
          <a:p>
            <a:pPr algn="just">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lục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6365" y="4827878"/>
            <a:ext cx="4833135" cy="707886"/>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hải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lục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1" name="bang a">
            <a:extLst>
              <a:ext uri="{FF2B5EF4-FFF2-40B4-BE49-F238E27FC236}">
                <a16:creationId xmlns:a16="http://schemas.microsoft.com/office/drawing/2014/main" id="{8DD63B39-09F3-4F04-83CD-408FC7619A90}"/>
              </a:ext>
            </a:extLst>
          </p:cNvPr>
          <p:cNvSpPr/>
          <p:nvPr/>
        </p:nvSpPr>
        <p:spPr>
          <a:xfrm flipH="1">
            <a:off x="792932" y="4755715"/>
            <a:ext cx="5257188" cy="84155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95033" y="5757080"/>
            <a:ext cx="5315800" cy="80565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13789" y="4827878"/>
            <a:ext cx="5015474" cy="707886"/>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hải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dương</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6436366" y="5803179"/>
            <a:ext cx="4833134" cy="707886"/>
          </a:xfrm>
          <a:prstGeom prst="rect">
            <a:avLst/>
          </a:prstGeom>
          <a:noFill/>
        </p:spPr>
        <p:txBody>
          <a:bodyPr wrap="square" rtlCol="0">
            <a:spAutoFit/>
          </a:bodyPr>
          <a:lstStyle/>
          <a:p>
            <a:pPr algn="just"/>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kiểu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trung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hải</a:t>
            </a:r>
            <a:r>
              <a:rPr lang="en-US" sz="2000" b="1" dirty="0">
                <a:solidFill>
                  <a:schemeClr val="bg1"/>
                </a:solidFill>
                <a:latin typeface="Times New Roman" panose="02020603050405020304" pitchFamily="18" charset="0"/>
                <a:cs typeface="Times New Roman" panose="02020603050405020304" pitchFamily="18" charset="0"/>
              </a:rPr>
              <a:t>.</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423336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63126" y="504539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310209"/>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524000" y="3630636"/>
            <a:ext cx="9616010" cy="517065"/>
          </a:xfrm>
          <a:prstGeom prst="rect">
            <a:avLst/>
          </a:prstGeom>
          <a:noFill/>
        </p:spPr>
        <p:txBody>
          <a:bodyPr wrap="square" rtlCol="0">
            <a:spAutoFit/>
          </a:bodyPr>
          <a:lstStyle/>
          <a:p>
            <a:pPr algn="just">
              <a:lnSpc>
                <a:spcPct val="115000"/>
              </a:lnSpc>
            </a:pP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6</a:t>
            </a:r>
            <a:r>
              <a:rPr lang="en-US" sz="2400" b="1" dirty="0" smtClean="0">
                <a:solidFill>
                  <a:schemeClr val="bg1"/>
                </a:solidFill>
                <a:latin typeface="Times New Roman"/>
                <a:ea typeface="Calibri"/>
                <a:cs typeface="Times New Roman"/>
              </a:rPr>
              <a:t>. </a:t>
            </a:r>
            <a:r>
              <a:rPr lang="en-US" sz="2400" b="1" dirty="0">
                <a:solidFill>
                  <a:schemeClr val="bg1"/>
                </a:solidFill>
                <a:latin typeface="Times New Roman" panose="02020603050405020304" pitchFamily="18" charset="0"/>
                <a:cs typeface="Times New Roman" panose="02020603050405020304" pitchFamily="18" charset="0"/>
              </a:rPr>
              <a:t>Nam Á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Đông</a:t>
            </a:r>
            <a:r>
              <a:rPr lang="en-US" sz="2400" b="1" dirty="0">
                <a:solidFill>
                  <a:schemeClr val="bg1"/>
                </a:solidFill>
                <a:latin typeface="Times New Roman" panose="02020603050405020304" pitchFamily="18" charset="0"/>
                <a:cs typeface="Times New Roman" panose="02020603050405020304" pitchFamily="18" charset="0"/>
              </a:rPr>
              <a:t> Nam Á </a:t>
            </a:r>
            <a:r>
              <a:rPr lang="en-US" sz="2400" b="1" dirty="0" err="1">
                <a:solidFill>
                  <a:schemeClr val="bg1"/>
                </a:solidFill>
                <a:latin typeface="Times New Roman" panose="02020603050405020304" pitchFamily="18" charset="0"/>
                <a:cs typeface="Times New Roman" panose="02020603050405020304" pitchFamily="18" charset="0"/>
              </a:rPr>
              <a:t>nằm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hậu</a:t>
            </a:r>
            <a:endParaRPr lang="en-US" sz="2400" b="1" dirty="0">
              <a:solidFill>
                <a:schemeClr val="bg1"/>
              </a:solidFill>
              <a:latin typeface="Times New Roman" panose="02020603050405020304" pitchFamily="18" charset="0"/>
              <a:ea typeface="Calibri"/>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8890" y="5850305"/>
            <a:ext cx="5255897" cy="71549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55230" y="4752852"/>
            <a:ext cx="5315800" cy="72211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39230" y="5990304"/>
            <a:ext cx="4826680" cy="400110"/>
          </a:xfrm>
          <a:prstGeom prst="rect">
            <a:avLst/>
          </a:prstGeom>
          <a:noFill/>
        </p:spPr>
        <p:txBody>
          <a:bodyPr wrap="square" rtlCol="0">
            <a:spAutoFit/>
          </a:bodyPr>
          <a:lstStyle/>
          <a:p>
            <a:pPr algn="just">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b="1" dirty="0" err="1">
                <a:solidFill>
                  <a:schemeClr val="bg1"/>
                </a:solidFill>
                <a:latin typeface="Times New Roman" panose="02020603050405020304" pitchFamily="18" charset="0"/>
                <a:cs typeface="Times New Roman" panose="02020603050405020304" pitchFamily="18" charset="0"/>
              </a:rPr>
              <a:t>Gió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đới</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310876" y="4855055"/>
            <a:ext cx="4833135"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b="1" dirty="0" err="1">
                <a:solidFill>
                  <a:schemeClr val="bg1"/>
                </a:solidFill>
                <a:latin typeface="Times New Roman" panose="02020603050405020304" pitchFamily="18" charset="0"/>
                <a:cs typeface="Times New Roman" panose="02020603050405020304" pitchFamily="18" charset="0"/>
              </a:rPr>
              <a:t>Cận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Trung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Hải</a:t>
            </a:r>
            <a:r>
              <a:rPr lang="en-US" sz="2000" b="1" dirty="0">
                <a:solidFill>
                  <a:schemeClr val="bg1"/>
                </a:solidFill>
                <a:latin typeface="Times New Roman" panose="02020603050405020304" pitchFamily="18" charset="0"/>
                <a:cs typeface="Times New Roman" panose="02020603050405020304" pitchFamily="18" charset="0"/>
              </a:rPr>
              <a:t>.</a:t>
            </a:r>
            <a:r>
              <a:rPr lang="en-US" sz="2000" dirty="0"/>
              <a:t>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32337" y="4743140"/>
            <a:ext cx="5257188" cy="73489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850305"/>
            <a:ext cx="5315800" cy="71243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14145" y="4867809"/>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ôn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đới</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6396563" y="5990304"/>
            <a:ext cx="483313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smtClean="0">
                <a:solidFill>
                  <a:schemeClr val="bg1"/>
                </a:solidFill>
                <a:latin typeface="Times New Roman" panose="02020603050405020304" pitchFamily="18" charset="0"/>
                <a:cs typeface="Times New Roman" panose="02020603050405020304" pitchFamily="18" charset="0"/>
              </a:rPr>
              <a:t>Ôn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dới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lục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địa</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84700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5842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352214" y="3887733"/>
            <a:ext cx="8482996" cy="483017"/>
          </a:xfrm>
          <a:prstGeom prst="rect">
            <a:avLst/>
          </a:prstGeom>
          <a:noFill/>
        </p:spPr>
        <p:txBody>
          <a:bodyPr wrap="square" rtlCol="0">
            <a:spAutoFit/>
          </a:bodyPr>
          <a:lstStyle/>
          <a:p>
            <a:pPr algn="just">
              <a:lnSpc>
                <a:spcPct val="115000"/>
              </a:lnSpc>
            </a:pP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7. </a:t>
            </a:r>
            <a:r>
              <a:rPr lang="en-US" sz="2400" b="1" dirty="0" err="1">
                <a:solidFill>
                  <a:schemeClr val="bg1"/>
                </a:solidFill>
                <a:latin typeface="Times New Roman" panose="02020603050405020304" pitchFamily="18" charset="0"/>
                <a:cs typeface="Times New Roman" panose="02020603050405020304" pitchFamily="18" charset="0"/>
              </a:rPr>
              <a:t>Việt</a:t>
            </a:r>
            <a:r>
              <a:rPr lang="en-US" sz="2400" b="1" dirty="0">
                <a:solidFill>
                  <a:schemeClr val="bg1"/>
                </a:solidFill>
                <a:latin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cs typeface="Times New Roman" panose="02020603050405020304" pitchFamily="18" charset="0"/>
              </a:rPr>
              <a:t>năm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khí</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hậu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Calibri"/>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65374" y="5071792"/>
            <a:ext cx="525589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958222"/>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623538" y="5177286"/>
            <a:ext cx="4826680"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đới</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008186" y="6120257"/>
            <a:ext cx="4644340"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Xích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đạo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ẩm</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07860" y="5104890"/>
            <a:ext cx="52571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265374" y="5943956"/>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08186" y="5197162"/>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chemeClr val="bg1"/>
                </a:solidFill>
                <a:latin typeface="Times New Roman" panose="02020603050405020304" pitchFamily="18" charset="0"/>
                <a:cs typeface="Times New Roman" panose="02020603050405020304" pitchFamily="18" charset="0"/>
              </a:rPr>
              <a:t>Ôn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đới</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623538" y="6060425"/>
            <a:ext cx="4560276"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Cận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nhiệt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đới</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68014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8891" y="35842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71600" y="3887733"/>
            <a:ext cx="9463610" cy="461665"/>
          </a:xfrm>
          <a:prstGeom prst="rect">
            <a:avLst/>
          </a:prstGeom>
          <a:noFill/>
        </p:spPr>
        <p:txBody>
          <a:bodyPr wrap="square" rtlCol="0">
            <a:spAutoFit/>
          </a:bodyPr>
          <a:lstStyle/>
          <a:p>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8. </a:t>
            </a:r>
            <a:r>
              <a:rPr lang="en-US" sz="2400" b="1" dirty="0" err="1">
                <a:solidFill>
                  <a:schemeClr val="bg1"/>
                </a:solidFill>
                <a:latin typeface="Times New Roman" panose="02020603050405020304" pitchFamily="18" charset="0"/>
                <a:cs typeface="Times New Roman" panose="02020603050405020304" pitchFamily="18" charset="0"/>
              </a:rPr>
              <a:t>Rừng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nhiệt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ẩm</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Á </a:t>
            </a:r>
            <a:r>
              <a:rPr lang="en-US" sz="2400" b="1" dirty="0" err="1">
                <a:solidFill>
                  <a:schemeClr val="bg1"/>
                </a:solidFill>
                <a:latin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bố</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đâu</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15" name="bang c">
            <a:extLst>
              <a:ext uri="{FF2B5EF4-FFF2-40B4-BE49-F238E27FC236}">
                <a16:creationId xmlns:a16="http://schemas.microsoft.com/office/drawing/2014/main" id="{D0E6AFB4-275F-4728-9A13-27E00F9EA3A2}"/>
              </a:ext>
            </a:extLst>
          </p:cNvPr>
          <p:cNvSpPr/>
          <p:nvPr/>
        </p:nvSpPr>
        <p:spPr>
          <a:xfrm flipH="1">
            <a:off x="707860" y="5167407"/>
            <a:ext cx="525589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958222"/>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66024" y="5272901"/>
            <a:ext cx="4826680" cy="400110"/>
          </a:xfrm>
          <a:prstGeom prst="rect">
            <a:avLst/>
          </a:prstGeom>
          <a:noFill/>
        </p:spPr>
        <p:txBody>
          <a:bodyPr wrap="square" rtlCol="0">
            <a:spAutoFit/>
          </a:bodyPr>
          <a:lstStyle/>
          <a:p>
            <a:pPr>
              <a:buClr>
                <a:prstClr val="white"/>
              </a:buClr>
            </a:pP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Nam Á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Nam Á</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008186" y="6120257"/>
            <a:ext cx="4644340" cy="400110"/>
          </a:xfrm>
          <a:prstGeom prst="rect">
            <a:avLst/>
          </a:prstGeom>
          <a:noFill/>
        </p:spPr>
        <p:txBody>
          <a:bodyPr wrap="square" rtlCol="0">
            <a:spAutoFit/>
          </a:bodyPr>
          <a:lstStyle/>
          <a:p>
            <a:pPr>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Á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Nam Á</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265374" y="5102140"/>
            <a:ext cx="525718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265374" y="5943956"/>
            <a:ext cx="531580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565700" y="5194412"/>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Nam Á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Á</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623538" y="6060425"/>
            <a:ext cx="481818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Á, </a:t>
            </a:r>
            <a:r>
              <a:rPr lang="en-US" sz="2000" b="1" dirty="0" err="1">
                <a:solidFill>
                  <a:schemeClr val="bg1"/>
                </a:solidFill>
                <a:latin typeface="Times New Roman" panose="02020603050405020304" pitchFamily="18" charset="0"/>
                <a:cs typeface="Times New Roman" panose="02020603050405020304" pitchFamily="18" charset="0"/>
              </a:rPr>
              <a:t>Đông</a:t>
            </a:r>
            <a:r>
              <a:rPr lang="en-US" sz="2000" b="1" dirty="0">
                <a:solidFill>
                  <a:schemeClr val="bg1"/>
                </a:solidFill>
                <a:latin typeface="Times New Roman" panose="02020603050405020304" pitchFamily="18" charset="0"/>
                <a:cs typeface="Times New Roman" panose="02020603050405020304" pitchFamily="18" charset="0"/>
              </a:rPr>
              <a:t> Nam Á </a:t>
            </a:r>
            <a:r>
              <a:rPr lang="en-US" sz="2000" b="1" dirty="0" err="1">
                <a:solidFill>
                  <a:schemeClr val="bg1"/>
                </a:solidFill>
                <a:latin typeface="Times New Roman" panose="02020603050405020304" pitchFamily="18" charset="0"/>
                <a:cs typeface="Times New Roman" panose="02020603050405020304" pitchFamily="18" charset="0"/>
              </a:rPr>
              <a:t>và</a:t>
            </a:r>
            <a:r>
              <a:rPr lang="en-US" sz="2000" b="1" dirty="0">
                <a:solidFill>
                  <a:schemeClr val="bg1"/>
                </a:solidFill>
                <a:latin typeface="Times New Roman" panose="02020603050405020304" pitchFamily="18" charset="0"/>
                <a:cs typeface="Times New Roman" panose="02020603050405020304" pitchFamily="18" charset="0"/>
              </a:rPr>
              <a:t> Nam Á</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70417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9873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2578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69597" y="3371778"/>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295400" y="3755408"/>
            <a:ext cx="10076616" cy="461665"/>
          </a:xfrm>
          <a:prstGeom prst="rect">
            <a:avLst/>
          </a:prstGeom>
          <a:noFill/>
        </p:spPr>
        <p:txBody>
          <a:bodyPr wrap="square" rtlCol="0">
            <a:spAutoFit/>
          </a:bodyPr>
          <a:lstStyle/>
          <a:p>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9.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trở</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chính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giao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giữa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vùng</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châu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Á do</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46529" y="5874717"/>
            <a:ext cx="5255897" cy="8480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707860" y="5874717"/>
            <a:ext cx="5315800" cy="8480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45336" y="6168692"/>
            <a:ext cx="4826680"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Tất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cả</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đều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đúng</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036716" y="6168692"/>
            <a:ext cx="4644340" cy="400110"/>
          </a:xfrm>
          <a:prstGeom prst="rect">
            <a:avLst/>
          </a:prstGeom>
          <a:noFill/>
        </p:spPr>
        <p:txBody>
          <a:bodyPr wrap="square" rtlCol="0">
            <a:spAutoFit/>
          </a:bodyPr>
          <a:lstStyle/>
          <a:p>
            <a:pPr algn="just">
              <a:buClr>
                <a:prstClr val="white"/>
              </a:buClr>
              <a:defRP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hậu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giá</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lạnh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khắc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nghiệt</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1" name="bang a">
            <a:extLst>
              <a:ext uri="{FF2B5EF4-FFF2-40B4-BE49-F238E27FC236}">
                <a16:creationId xmlns:a16="http://schemas.microsoft.com/office/drawing/2014/main" id="{8DD63B39-09F3-4F04-83CD-408FC7619A90}"/>
              </a:ext>
            </a:extLst>
          </p:cNvPr>
          <p:cNvSpPr/>
          <p:nvPr/>
        </p:nvSpPr>
        <p:spPr>
          <a:xfrm flipH="1">
            <a:off x="6245885" y="4925971"/>
            <a:ext cx="5257188" cy="7397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707860" y="4880798"/>
            <a:ext cx="5315800" cy="78494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546906" y="5073216"/>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Hoang </a:t>
            </a:r>
            <a:r>
              <a:rPr lang="en-US" sz="2000" b="1" dirty="0" err="1">
                <a:solidFill>
                  <a:schemeClr val="bg1"/>
                </a:solidFill>
                <a:latin typeface="Times New Roman" panose="02020603050405020304" pitchFamily="18" charset="0"/>
                <a:cs typeface="Times New Roman" panose="02020603050405020304" pitchFamily="18" charset="0"/>
              </a:rPr>
              <a:t>mạc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rộng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lớn</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1036716" y="5059079"/>
            <a:ext cx="4818184" cy="400110"/>
          </a:xfrm>
          <a:prstGeom prst="rect">
            <a:avLst/>
          </a:prstGeom>
          <a:noFill/>
        </p:spPr>
        <p:txBody>
          <a:bodyPr wrap="square" rtlCol="0">
            <a:spAutoFit/>
          </a:bodyPr>
          <a:lstStyle/>
          <a:p>
            <a:pPr>
              <a:buClr>
                <a:prstClr val="white"/>
              </a:buClr>
            </a:pP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2000" dirty="0"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Địa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núi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cao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hiểm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trở</a:t>
            </a:r>
            <a:r>
              <a:rPr lang="en-US" sz="2000" b="1" dirty="0">
                <a:solidFill>
                  <a:schemeClr val="bg1"/>
                </a:solidFill>
                <a:latin typeface="Times New Roman" panose="02020603050405020304" pitchFamily="18" charset="0"/>
                <a:cs typeface="Times New Roman" panose="02020603050405020304" pitchFamily="18" charset="0"/>
              </a:rPr>
              <a:t>.</a:t>
            </a:r>
            <a:r>
              <a:rPr lang="en-US" sz="2000" dirty="0"/>
              <a:t>	</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515233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3562683"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1722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41583" y="517649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32337" y="3343974"/>
            <a:ext cx="10632831"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375660" y="3647429"/>
            <a:ext cx="8482996" cy="461665"/>
          </a:xfrm>
          <a:prstGeom prst="rect">
            <a:avLst/>
          </a:prstGeom>
          <a:noFill/>
        </p:spPr>
        <p:txBody>
          <a:bodyPr wrap="square" rtlCol="0">
            <a:spAutoFit/>
          </a:bodyPr>
          <a:lstStyle/>
          <a:p>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smtClean="0">
                <a:solidFill>
                  <a:schemeClr val="bg1"/>
                </a:solidFill>
                <a:latin typeface="Times New Roman"/>
                <a:ea typeface="Calibri"/>
                <a:cs typeface="Times New Roman"/>
              </a:rPr>
              <a:t>10. </a:t>
            </a:r>
            <a:r>
              <a:rPr lang="en-US" sz="2400" b="1" dirty="0" err="1">
                <a:solidFill>
                  <a:schemeClr val="bg1"/>
                </a:solidFill>
                <a:latin typeface="Times New Roman" panose="02020603050405020304" pitchFamily="18" charset="0"/>
                <a:cs typeface="Times New Roman" panose="02020603050405020304" pitchFamily="18" charset="0"/>
              </a:rPr>
              <a:t>Sông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ngòi</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Đông</a:t>
            </a:r>
            <a:r>
              <a:rPr lang="en-US" sz="2400" b="1" dirty="0">
                <a:solidFill>
                  <a:schemeClr val="bg1"/>
                </a:solidFill>
                <a:latin typeface="Times New Roman" panose="02020603050405020304" pitchFamily="18" charset="0"/>
                <a:cs typeface="Times New Roman" panose="02020603050405020304" pitchFamily="18" charset="0"/>
              </a:rPr>
              <a:t> Nam Á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đặc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8890" y="5757080"/>
            <a:ext cx="5255897" cy="80872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49368" y="4745775"/>
            <a:ext cx="5315800" cy="8614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008186" y="5960839"/>
            <a:ext cx="4826680"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b="1" dirty="0" err="1">
                <a:solidFill>
                  <a:schemeClr val="bg1"/>
                </a:solidFill>
                <a:latin typeface="Times New Roman" panose="02020603050405020304" pitchFamily="18" charset="0"/>
                <a:cs typeface="Times New Roman" panose="02020603050405020304" pitchFamily="18" charset="0"/>
              </a:rPr>
              <a:t>Mạng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lưới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dày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đặc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nhiều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lớn</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21938" y="4949355"/>
            <a:ext cx="4833135"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b="1" dirty="0" err="1">
                <a:solidFill>
                  <a:schemeClr val="bg1"/>
                </a:solidFill>
                <a:latin typeface="Times New Roman" panose="02020603050405020304" pitchFamily="18" charset="0"/>
                <a:cs typeface="Times New Roman" panose="02020603050405020304" pitchFamily="18" charset="0"/>
              </a:rPr>
              <a:t>không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nhiều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lớn</a:t>
            </a:r>
            <a:r>
              <a:rPr lang="en-US" sz="2000" b="1" dirty="0">
                <a:solidFill>
                  <a:schemeClr val="bg1"/>
                </a:solidFill>
                <a:latin typeface="Times New Roman" panose="02020603050405020304" pitchFamily="18" charset="0"/>
                <a:cs typeface="Times New Roman" panose="02020603050405020304" pitchFamily="18" charset="0"/>
              </a:rPr>
              <a:t>. </a:t>
            </a:r>
          </a:p>
        </p:txBody>
      </p:sp>
      <p:sp>
        <p:nvSpPr>
          <p:cNvPr id="31" name="bang a">
            <a:extLst>
              <a:ext uri="{FF2B5EF4-FFF2-40B4-BE49-F238E27FC236}">
                <a16:creationId xmlns:a16="http://schemas.microsoft.com/office/drawing/2014/main" id="{8DD63B39-09F3-4F04-83CD-408FC7619A90}"/>
              </a:ext>
            </a:extLst>
          </p:cNvPr>
          <p:cNvSpPr/>
          <p:nvPr/>
        </p:nvSpPr>
        <p:spPr>
          <a:xfrm flipH="1">
            <a:off x="792932" y="4755715"/>
            <a:ext cx="5257188" cy="84155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95033" y="5757080"/>
            <a:ext cx="5315800" cy="80565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938226" y="4976438"/>
            <a:ext cx="5015474"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b="1" dirty="0" err="1">
                <a:solidFill>
                  <a:schemeClr val="bg1"/>
                </a:solidFill>
                <a:latin typeface="Times New Roman" panose="02020603050405020304" pitchFamily="18" charset="0"/>
                <a:cs typeface="Times New Roman" panose="02020603050405020304" pitchFamily="18" charset="0"/>
              </a:rPr>
              <a:t>mạng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lưới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thưa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thớt</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34" name="cau hoi d">
            <a:extLst>
              <a:ext uri="{FF2B5EF4-FFF2-40B4-BE49-F238E27FC236}">
                <a16:creationId xmlns:a16="http://schemas.microsoft.com/office/drawing/2014/main" id="{42A746A3-96B8-42A5-8EFA-A104DB6B2F69}"/>
              </a:ext>
            </a:extLst>
          </p:cNvPr>
          <p:cNvSpPr txBox="1"/>
          <p:nvPr/>
        </p:nvSpPr>
        <p:spPr>
          <a:xfrm>
            <a:off x="6421939" y="5959852"/>
            <a:ext cx="4833134" cy="400110"/>
          </a:xfrm>
          <a:prstGeom prst="rect">
            <a:avLst/>
          </a:prstGeom>
          <a:noFill/>
        </p:spPr>
        <p:txBody>
          <a:bodyPr wrap="square" rtlCol="0">
            <a:spAutoFit/>
          </a:bodyPr>
          <a:lstStyle/>
          <a:p>
            <a:pPr algn="just"/>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b="1" dirty="0" err="1">
                <a:solidFill>
                  <a:schemeClr val="bg1"/>
                </a:solidFill>
                <a:latin typeface="Times New Roman" panose="02020603050405020304" pitchFamily="18" charset="0"/>
                <a:cs typeface="Times New Roman" panose="02020603050405020304" pitchFamily="18" charset="0"/>
              </a:rPr>
              <a:t>Nguồn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cung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cấp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nước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là</a:t>
            </a:r>
            <a:r>
              <a:rPr lang="en-US" sz="2000" b="1" dirty="0">
                <a:solidFill>
                  <a:schemeClr val="bg1"/>
                </a:solidFill>
                <a:latin typeface="Times New Roman" panose="02020603050405020304" pitchFamily="18" charset="0"/>
                <a:cs typeface="Times New Roman" panose="02020603050405020304" pitchFamily="18" charset="0"/>
              </a:rPr>
              <a:t> do </a:t>
            </a:r>
            <a:r>
              <a:rPr lang="en-US" sz="2000" b="1" dirty="0" err="1">
                <a:solidFill>
                  <a:schemeClr val="bg1"/>
                </a:solidFill>
                <a:latin typeface="Times New Roman" panose="02020603050405020304" pitchFamily="18" charset="0"/>
                <a:cs typeface="Times New Roman" panose="02020603050405020304" pitchFamily="18" charset="0"/>
              </a:rPr>
              <a:t>băng</a:t>
            </a:r>
            <a:r>
              <a:rPr lang="en-US" sz="2000" b="1" dirty="0">
                <a:solidFill>
                  <a:schemeClr val="bg1"/>
                </a:solidFill>
                <a:latin typeface="Times New Roman" panose="02020603050405020304" pitchFamily="18" charset="0"/>
                <a:cs typeface="Times New Roman" panose="02020603050405020304" pitchFamily="18" charset="0"/>
              </a:rPr>
              <a:t> tan.</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32567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267200" y="228600"/>
            <a:ext cx="366055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D30DD"/>
                </a:solidFill>
                <a:latin typeface="Times New Roman" panose="02020603050405020304" pitchFamily="18" charset="0"/>
                <a:cs typeface="Times New Roman" panose="02020603050405020304" pitchFamily="18" charset="0"/>
              </a:rPr>
              <a:t>VẬN DỤNG</a:t>
            </a:r>
            <a:endParaRPr lang="en-US" b="1" dirty="0">
              <a:solidFill>
                <a:srgbClr val="0D30DD"/>
              </a:solidFill>
              <a:latin typeface="Times New Roman" panose="02020603050405020304" pitchFamily="18" charset="0"/>
              <a:cs typeface="Times New Roman" panose="02020603050405020304" pitchFamily="18" charset="0"/>
            </a:endParaRPr>
          </a:p>
        </p:txBody>
      </p:sp>
      <p:pic>
        <p:nvPicPr>
          <p:cNvPr id="5" name="Picture 4" descr="C:\Users\Admin\Pictures\Screenshots\Screenshot (565).png"/>
          <p:cNvPicPr/>
          <p:nvPr/>
        </p:nvPicPr>
        <p:blipFill rotWithShape="1">
          <a:blip r:embed="rId3">
            <a:extLst>
              <a:ext uri="{28A0092B-C50C-407E-A947-70E740481C1C}">
                <a14:useLocalDpi xmlns:a14="http://schemas.microsoft.com/office/drawing/2010/main" val="0"/>
              </a:ext>
            </a:extLst>
          </a:blip>
          <a:srcRect l="24469" t="51481" r="23336" b="28840"/>
          <a:stretch/>
        </p:blipFill>
        <p:spPr bwMode="auto">
          <a:xfrm>
            <a:off x="1523999" y="1828800"/>
            <a:ext cx="9906001" cy="312420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676400" y="1233784"/>
            <a:ext cx="9105250"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Dựa vào kiến thức vừa học hãy hoàn thành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SGK/116</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035649" y="1267647"/>
            <a:ext cx="5108352"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b="1" dirty="0" smtClean="0">
                <a:solidFill>
                  <a:srgbClr val="0D30DD"/>
                </a:solidFill>
                <a:latin typeface="Times New Roman" panose="02020603050405020304" pitchFamily="18" charset="0"/>
                <a:cs typeface="Times New Roman" panose="02020603050405020304" pitchFamily="18" charset="0"/>
              </a:rPr>
              <a:t>HƯỚNG DẪN TỰ HỌC</a:t>
            </a:r>
            <a:endParaRPr lang="en-US" sz="3600" b="1" dirty="0">
              <a:solidFill>
                <a:srgbClr val="0D30DD"/>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13001" y="2261431"/>
            <a:ext cx="7582525" cy="1384995"/>
          </a:xfrm>
          <a:prstGeom prst="rect">
            <a:avLst/>
          </a:prstGeom>
          <a:noFill/>
        </p:spPr>
        <p:txBody>
          <a:bodyPr wrap="none" rtlCol="0">
            <a:spAutoFit/>
          </a:bodyPr>
          <a:lstStyle/>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bài</a:t>
            </a:r>
            <a:r>
              <a:rPr lang="en-US" sz="2800" b="1" dirty="0" smtClean="0">
                <a:solidFill>
                  <a:srgbClr val="0070C0"/>
                </a:solidFill>
                <a:latin typeface="Times New Roman" panose="02020603050405020304" pitchFamily="18" charset="0"/>
                <a:cs typeface="Times New Roman" panose="02020603050405020304" pitchFamily="18" charset="0"/>
              </a:rPr>
              <a:t> 6. </a:t>
            </a:r>
            <a:r>
              <a:rPr lang="en-US" sz="2800" b="1" dirty="0" err="1" smtClean="0">
                <a:solidFill>
                  <a:srgbClr val="0070C0"/>
                </a:solidFill>
                <a:latin typeface="Times New Roman" panose="02020603050405020304" pitchFamily="18" charset="0"/>
                <a:cs typeface="Times New Roman" panose="02020603050405020304" pitchFamily="18" charset="0"/>
              </a:rPr>
              <a:t>Đặc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điểm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dân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cư</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xã</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hội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châu</a:t>
            </a:r>
            <a:r>
              <a:rPr lang="en-US" sz="2800" b="1" dirty="0" smtClean="0">
                <a:solidFill>
                  <a:srgbClr val="0070C0"/>
                </a:solidFill>
                <a:latin typeface="Times New Roman" panose="02020603050405020304" pitchFamily="18" charset="0"/>
                <a:cs typeface="Times New Roman" panose="02020603050405020304" pitchFamily="18" charset="0"/>
              </a:rPr>
              <a:t> Á</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80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400" y="76200"/>
            <a:ext cx="861605" cy="86160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3555211" y="217491"/>
            <a:ext cx="5075699" cy="5022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KHỞI ĐỘNG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9" name="Title 1"/>
          <p:cNvSpPr txBox="1">
            <a:spLocks/>
          </p:cNvSpPr>
          <p:nvPr/>
        </p:nvSpPr>
        <p:spPr>
          <a:xfrm>
            <a:off x="1600201"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5" name="Rectangle 2"/>
          <p:cNvSpPr>
            <a:spLocks noChangeArrowheads="1"/>
          </p:cNvSpPr>
          <p:nvPr/>
        </p:nvSpPr>
        <p:spPr bwMode="auto">
          <a:xfrm>
            <a:off x="990600" y="981674"/>
            <a:ext cx="952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dirty="0" err="1">
                <a:solidFill>
                  <a:srgbClr val="0000FF"/>
                </a:solidFill>
              </a:rPr>
              <a:t>Câu</a:t>
            </a:r>
            <a:r>
              <a:rPr lang="en-US" altLang="en-US" sz="3600" b="1" dirty="0">
                <a:solidFill>
                  <a:srgbClr val="0000FF"/>
                </a:solidFill>
              </a:rPr>
              <a:t> 3. </a:t>
            </a:r>
            <a:r>
              <a:rPr lang="en-US" altLang="en-US" sz="3600" b="1" dirty="0" err="1">
                <a:solidFill>
                  <a:srgbClr val="0000FF"/>
                </a:solidFill>
              </a:rPr>
              <a:t>Đất</a:t>
            </a:r>
            <a:r>
              <a:rPr lang="en-US" altLang="en-US" sz="3600" b="1" dirty="0">
                <a:solidFill>
                  <a:srgbClr val="0000FF"/>
                </a:solidFill>
              </a:rPr>
              <a:t> </a:t>
            </a:r>
            <a:r>
              <a:rPr lang="en-US" altLang="en-US" sz="3600" b="1" dirty="0" err="1">
                <a:solidFill>
                  <a:srgbClr val="0000FF"/>
                </a:solidFill>
              </a:rPr>
              <a:t>nước</a:t>
            </a:r>
            <a:r>
              <a:rPr lang="en-US" altLang="en-US" sz="3600" b="1" dirty="0">
                <a:solidFill>
                  <a:srgbClr val="0000FF"/>
                </a:solidFill>
              </a:rPr>
              <a:t> </a:t>
            </a:r>
            <a:r>
              <a:rPr lang="en-US" altLang="en-US" sz="3600" b="1" dirty="0" err="1">
                <a:solidFill>
                  <a:srgbClr val="0000FF"/>
                </a:solidFill>
              </a:rPr>
              <a:t>nào</a:t>
            </a:r>
            <a:r>
              <a:rPr lang="en-US" altLang="en-US" sz="3600" b="1" dirty="0">
                <a:solidFill>
                  <a:srgbClr val="0000FF"/>
                </a:solidFill>
              </a:rPr>
              <a:t> </a:t>
            </a:r>
            <a:r>
              <a:rPr lang="en-US" altLang="en-US" sz="3600" b="1" dirty="0" err="1">
                <a:solidFill>
                  <a:srgbClr val="0000FF"/>
                </a:solidFill>
              </a:rPr>
              <a:t>được</a:t>
            </a:r>
            <a:r>
              <a:rPr lang="en-US" altLang="en-US" sz="3600" b="1" dirty="0">
                <a:solidFill>
                  <a:srgbClr val="0000FF"/>
                </a:solidFill>
              </a:rPr>
              <a:t> </a:t>
            </a:r>
            <a:r>
              <a:rPr lang="en-US" altLang="en-US" sz="3600" b="1" dirty="0" err="1">
                <a:solidFill>
                  <a:srgbClr val="0000FF"/>
                </a:solidFill>
              </a:rPr>
              <a:t>danh</a:t>
            </a:r>
            <a:r>
              <a:rPr lang="en-US" altLang="en-US" sz="3600" b="1" dirty="0">
                <a:solidFill>
                  <a:srgbClr val="0000FF"/>
                </a:solidFill>
              </a:rPr>
              <a:t> </a:t>
            </a:r>
            <a:r>
              <a:rPr lang="en-US" altLang="en-US" sz="3600" b="1" dirty="0" err="1">
                <a:solidFill>
                  <a:srgbClr val="0000FF"/>
                </a:solidFill>
              </a:rPr>
              <a:t>là</a:t>
            </a:r>
            <a:endParaRPr lang="en-US" altLang="en-US" sz="3600" b="1" dirty="0">
              <a:solidFill>
                <a:srgbClr val="0000FF"/>
              </a:solidFill>
            </a:endParaRPr>
          </a:p>
          <a:p>
            <a:pPr algn="ctr"/>
            <a:r>
              <a:rPr lang="en-US" altLang="en-US" sz="3600" b="1" dirty="0">
                <a:solidFill>
                  <a:srgbClr val="0000FF"/>
                </a:solidFill>
              </a:rPr>
              <a:t> “</a:t>
            </a:r>
            <a:r>
              <a:rPr lang="en-US" altLang="en-US" sz="3600" b="1" dirty="0" err="1">
                <a:solidFill>
                  <a:srgbClr val="0000FF"/>
                </a:solidFill>
              </a:rPr>
              <a:t>đất</a:t>
            </a:r>
            <a:r>
              <a:rPr lang="en-US" altLang="en-US" sz="3600" b="1" dirty="0">
                <a:solidFill>
                  <a:srgbClr val="0000FF"/>
                </a:solidFill>
              </a:rPr>
              <a:t> </a:t>
            </a:r>
            <a:r>
              <a:rPr lang="en-US" altLang="en-US" sz="3600" b="1" dirty="0" err="1">
                <a:solidFill>
                  <a:srgbClr val="0000FF"/>
                </a:solidFill>
              </a:rPr>
              <a:t>nước</a:t>
            </a:r>
            <a:r>
              <a:rPr lang="en-US" altLang="en-US" sz="3600" b="1" dirty="0">
                <a:solidFill>
                  <a:srgbClr val="0000FF"/>
                </a:solidFill>
              </a:rPr>
              <a:t> </a:t>
            </a:r>
            <a:r>
              <a:rPr lang="en-US" altLang="en-US" sz="3600" b="1" dirty="0" err="1">
                <a:solidFill>
                  <a:srgbClr val="0000FF"/>
                </a:solidFill>
              </a:rPr>
              <a:t>Mặt</a:t>
            </a:r>
            <a:r>
              <a:rPr lang="en-US" altLang="en-US" sz="3600" b="1" dirty="0">
                <a:solidFill>
                  <a:srgbClr val="0000FF"/>
                </a:solidFill>
              </a:rPr>
              <a:t> </a:t>
            </a:r>
            <a:r>
              <a:rPr lang="en-US" altLang="en-US" sz="3600" b="1" dirty="0" err="1">
                <a:solidFill>
                  <a:srgbClr val="0000FF"/>
                </a:solidFill>
              </a:rPr>
              <a:t>Trời</a:t>
            </a:r>
            <a:r>
              <a:rPr lang="en-US" altLang="en-US" sz="3600" b="1" dirty="0">
                <a:solidFill>
                  <a:srgbClr val="0000FF"/>
                </a:solidFill>
              </a:rPr>
              <a:t> </a:t>
            </a:r>
            <a:r>
              <a:rPr lang="en-US" altLang="en-US" sz="3600" b="1" dirty="0" err="1">
                <a:solidFill>
                  <a:srgbClr val="0000FF"/>
                </a:solidFill>
              </a:rPr>
              <a:t>mọc</a:t>
            </a:r>
            <a:r>
              <a:rPr lang="en-US" altLang="en-US" sz="3600" b="1" dirty="0">
                <a:solidFill>
                  <a:srgbClr val="0000FF"/>
                </a:solidFill>
              </a:rPr>
              <a:t>”?</a:t>
            </a:r>
          </a:p>
        </p:txBody>
      </p:sp>
      <p:grpSp>
        <p:nvGrpSpPr>
          <p:cNvPr id="6" name="Group 5"/>
          <p:cNvGrpSpPr/>
          <p:nvPr/>
        </p:nvGrpSpPr>
        <p:grpSpPr>
          <a:xfrm>
            <a:off x="154222" y="2362200"/>
            <a:ext cx="11877675" cy="2605088"/>
            <a:chOff x="190500" y="2032000"/>
            <a:chExt cx="11877675" cy="2605088"/>
          </a:xfrm>
        </p:grpSpPr>
        <p:pic>
          <p:nvPicPr>
            <p:cNvPr id="7" name="Picture 2" descr="Bạn có biết tại sao Nhật Bản được gọi là đất nước mặt trời m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32000"/>
              <a:ext cx="377666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ại sao Nhật Bản được gọi là đất nước mặt trời m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2038350"/>
              <a:ext cx="383698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50 sự thật ít biết về đất nước mặt trời m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3075" y="2038350"/>
              <a:ext cx="39751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a:spLocks noChangeArrowheads="1"/>
          </p:cNvSpPr>
          <p:nvPr/>
        </p:nvSpPr>
        <p:spPr bwMode="auto">
          <a:xfrm>
            <a:off x="4664075" y="5221288"/>
            <a:ext cx="260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dirty="0">
                <a:solidFill>
                  <a:srgbClr val="00B050"/>
                </a:solidFill>
              </a:rPr>
              <a:t>NHẬT BẢN</a:t>
            </a:r>
            <a:endParaRPr lang="en-US" altLang="en-US" sz="3500" b="1" dirty="0">
              <a:solidFill>
                <a:srgbClr val="00B050"/>
              </a:solidFill>
            </a:endParaRPr>
          </a:p>
        </p:txBody>
      </p:sp>
    </p:spTree>
    <p:extLst>
      <p:ext uri="{BB962C8B-B14F-4D97-AF65-F5344CB8AC3E}">
        <p14:creationId xmlns:p14="http://schemas.microsoft.com/office/powerpoint/2010/main" val="28158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400" y="76200"/>
            <a:ext cx="861605" cy="86160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3555211" y="217491"/>
            <a:ext cx="5075699" cy="5022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KHỞI ĐỘNG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9" name="Title 1"/>
          <p:cNvSpPr txBox="1">
            <a:spLocks/>
          </p:cNvSpPr>
          <p:nvPr/>
        </p:nvSpPr>
        <p:spPr>
          <a:xfrm>
            <a:off x="1600201"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5" name="Rectangle 2"/>
          <p:cNvSpPr>
            <a:spLocks noChangeArrowheads="1"/>
          </p:cNvSpPr>
          <p:nvPr/>
        </p:nvSpPr>
        <p:spPr bwMode="auto">
          <a:xfrm>
            <a:off x="2518010" y="937805"/>
            <a:ext cx="715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dirty="0" err="1">
                <a:solidFill>
                  <a:srgbClr val="0000FF"/>
                </a:solidFill>
              </a:rPr>
              <a:t>Câu</a:t>
            </a:r>
            <a:r>
              <a:rPr lang="en-US" altLang="en-US" sz="3600" b="1" dirty="0">
                <a:solidFill>
                  <a:srgbClr val="0000FF"/>
                </a:solidFill>
              </a:rPr>
              <a:t> 4. </a:t>
            </a:r>
            <a:r>
              <a:rPr lang="en-US" altLang="en-US" sz="3600" b="1" dirty="0" err="1">
                <a:solidFill>
                  <a:srgbClr val="0000FF"/>
                </a:solidFill>
              </a:rPr>
              <a:t>Đất</a:t>
            </a:r>
            <a:r>
              <a:rPr lang="en-US" altLang="en-US" sz="3600" b="1" dirty="0">
                <a:solidFill>
                  <a:srgbClr val="0000FF"/>
                </a:solidFill>
              </a:rPr>
              <a:t> </a:t>
            </a:r>
            <a:r>
              <a:rPr lang="en-US" altLang="en-US" sz="3600" b="1" dirty="0" err="1">
                <a:solidFill>
                  <a:srgbClr val="0000FF"/>
                </a:solidFill>
              </a:rPr>
              <a:t>nước</a:t>
            </a:r>
            <a:r>
              <a:rPr lang="en-US" altLang="en-US" sz="3600" b="1" dirty="0">
                <a:solidFill>
                  <a:srgbClr val="0000FF"/>
                </a:solidFill>
              </a:rPr>
              <a:t> </a:t>
            </a:r>
            <a:r>
              <a:rPr lang="en-US" altLang="en-US" sz="3600" b="1" dirty="0" err="1">
                <a:solidFill>
                  <a:srgbClr val="0000FF"/>
                </a:solidFill>
              </a:rPr>
              <a:t>nào</a:t>
            </a:r>
            <a:r>
              <a:rPr lang="en-US" altLang="en-US" sz="3600" b="1" dirty="0">
                <a:solidFill>
                  <a:srgbClr val="0000FF"/>
                </a:solidFill>
              </a:rPr>
              <a:t> </a:t>
            </a:r>
            <a:r>
              <a:rPr lang="en-US" altLang="en-US" sz="3600" b="1" dirty="0" err="1">
                <a:solidFill>
                  <a:srgbClr val="0000FF"/>
                </a:solidFill>
              </a:rPr>
              <a:t>có</a:t>
            </a:r>
            <a:r>
              <a:rPr lang="en-US" altLang="en-US" sz="3600" b="1" dirty="0">
                <a:solidFill>
                  <a:srgbClr val="0000FF"/>
                </a:solidFill>
              </a:rPr>
              <a:t> </a:t>
            </a:r>
            <a:r>
              <a:rPr lang="en-US" altLang="en-US" sz="3600" b="1" dirty="0" err="1">
                <a:solidFill>
                  <a:srgbClr val="0000FF"/>
                </a:solidFill>
              </a:rPr>
              <a:t>hình</a:t>
            </a:r>
            <a:r>
              <a:rPr lang="en-US" altLang="en-US" sz="3600" b="1" dirty="0">
                <a:solidFill>
                  <a:srgbClr val="0000FF"/>
                </a:solidFill>
              </a:rPr>
              <a:t> </a:t>
            </a:r>
            <a:r>
              <a:rPr lang="en-US" altLang="en-US" sz="3600" b="1" dirty="0" err="1">
                <a:solidFill>
                  <a:srgbClr val="0000FF"/>
                </a:solidFill>
              </a:rPr>
              <a:t>chữ</a:t>
            </a:r>
            <a:r>
              <a:rPr lang="en-US" altLang="en-US" sz="3600" b="1" dirty="0">
                <a:solidFill>
                  <a:srgbClr val="0000FF"/>
                </a:solidFill>
              </a:rPr>
              <a:t> S.</a:t>
            </a:r>
          </a:p>
        </p:txBody>
      </p:sp>
      <p:grpSp>
        <p:nvGrpSpPr>
          <p:cNvPr id="6" name="Group 5"/>
          <p:cNvGrpSpPr/>
          <p:nvPr/>
        </p:nvGrpSpPr>
        <p:grpSpPr>
          <a:xfrm>
            <a:off x="90488" y="2038350"/>
            <a:ext cx="11877675" cy="2598738"/>
            <a:chOff x="90488" y="2038350"/>
            <a:chExt cx="11877675" cy="2598738"/>
          </a:xfrm>
        </p:grpSpPr>
        <p:pic>
          <p:nvPicPr>
            <p:cNvPr id="7" name="Picture 2" descr="VIỆT NAM- MẢNH ĐẤT HÌNH CHỮ S – ĐÀO TẠO NGHIỆP VỤ HƯỚNG DẪN VIÊN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2038350"/>
              <a:ext cx="3798887"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Khám phá Việt Nam tươi đẹp cùng SA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75" y="2038350"/>
              <a:ext cx="381476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Việt Nam tươi đẹ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2600" y="2038350"/>
              <a:ext cx="386556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a:spLocks noChangeArrowheads="1"/>
          </p:cNvSpPr>
          <p:nvPr/>
        </p:nvSpPr>
        <p:spPr bwMode="auto">
          <a:xfrm>
            <a:off x="5105400" y="5183188"/>
            <a:ext cx="252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dirty="0">
                <a:solidFill>
                  <a:srgbClr val="00B050"/>
                </a:solidFill>
              </a:rPr>
              <a:t>VIỆT NAM</a:t>
            </a:r>
            <a:endParaRPr lang="en-US" altLang="en-US" sz="3500" b="1" dirty="0">
              <a:solidFill>
                <a:srgbClr val="00B050"/>
              </a:solidFill>
            </a:endParaRPr>
          </a:p>
        </p:txBody>
      </p:sp>
    </p:spTree>
    <p:extLst>
      <p:ext uri="{BB962C8B-B14F-4D97-AF65-F5344CB8AC3E}">
        <p14:creationId xmlns:p14="http://schemas.microsoft.com/office/powerpoint/2010/main" val="3753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1579" y="-577"/>
            <a:ext cx="12197644" cy="6858000"/>
          </a:xfrm>
          <a:prstGeom prst="rect">
            <a:avLst/>
          </a:prstGeom>
          <a:blipFill>
            <a:blip r:embed="rId3"/>
            <a:stretch>
              <a:fillRect/>
            </a:stretch>
          </a:blipFill>
          <a:ln>
            <a:noFill/>
          </a:ln>
          <a:effectLst/>
        </p:spPr>
      </p:pic>
      <p:sp>
        <p:nvSpPr>
          <p:cNvPr id="4" name="Rounded Rectangle 3"/>
          <p:cNvSpPr/>
          <p:nvPr/>
        </p:nvSpPr>
        <p:spPr>
          <a:xfrm>
            <a:off x="11071713" y="76925"/>
            <a:ext cx="1007398"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9477" y="281395"/>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982741" y="12917"/>
            <a:ext cx="1261242" cy="9487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p>
          <a:p>
            <a:r>
              <a:rPr lang="en-US" sz="35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sz="35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11064265" y="650097"/>
            <a:ext cx="737783" cy="370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effectLst>
                  <a:outerShdw blurRad="38100" dist="38100" dir="2700000" algn="tl">
                    <a:srgbClr val="000000">
                      <a:alpha val="43137"/>
                    </a:srgbClr>
                  </a:outerShdw>
                </a:effectLst>
                <a:latin typeface="Cambria" pitchFamily="18" charset="0"/>
              </a:rPr>
              <a:t>ĐỊA LÍ</a:t>
            </a:r>
          </a:p>
        </p:txBody>
      </p:sp>
      <p:sp>
        <p:nvSpPr>
          <p:cNvPr id="20" name="Title 1"/>
          <p:cNvSpPr txBox="1">
            <a:spLocks/>
          </p:cNvSpPr>
          <p:nvPr/>
        </p:nvSpPr>
        <p:spPr>
          <a:xfrm>
            <a:off x="2087101" y="435559"/>
            <a:ext cx="7924800" cy="10521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002060"/>
                </a:solidFill>
                <a:latin typeface="Times New Roman" panose="02020603050405020304" pitchFamily="18" charset="0"/>
                <a:cs typeface="Times New Roman" panose="02020603050405020304" pitchFamily="18" charset="0"/>
              </a:rPr>
              <a:t>CHƯƠNG </a:t>
            </a:r>
            <a:r>
              <a:rPr lang="en-US" b="1" dirty="0" smtClean="0">
                <a:solidFill>
                  <a:srgbClr val="002060"/>
                </a:solidFill>
                <a:latin typeface="Times New Roman" panose="02020603050405020304" pitchFamily="18" charset="0"/>
                <a:cs typeface="Times New Roman" panose="02020603050405020304" pitchFamily="18" charset="0"/>
              </a:rPr>
              <a:t>2</a:t>
            </a:r>
            <a:r>
              <a:rPr lang="vi-VN" b="1" dirty="0" smtClean="0">
                <a:solidFill>
                  <a:srgbClr val="002060"/>
                </a:solidFill>
                <a:latin typeface="Times New Roman" panose="02020603050405020304" pitchFamily="18" charset="0"/>
                <a:cs typeface="Times New Roman" panose="02020603050405020304" pitchFamily="18" charset="0"/>
              </a:rPr>
              <a:t>. </a:t>
            </a:r>
            <a:r>
              <a:rPr lang="en-US" b="1" dirty="0" smtClean="0">
                <a:solidFill>
                  <a:srgbClr val="002060"/>
                </a:solidFill>
                <a:latin typeface="Times New Roman" panose="02020603050405020304" pitchFamily="18" charset="0"/>
                <a:cs typeface="Times New Roman" panose="02020603050405020304" pitchFamily="18" charset="0"/>
              </a:rPr>
              <a:t>CHÂU Á</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27" name="Title 1"/>
          <p:cNvSpPr txBox="1">
            <a:spLocks/>
          </p:cNvSpPr>
          <p:nvPr/>
        </p:nvSpPr>
        <p:spPr>
          <a:xfrm>
            <a:off x="2587592" y="2388157"/>
            <a:ext cx="7404647" cy="892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VỊ TRÍ ĐỊA LÍ, HÌNH DẠNG VÀ KÍCH THƯỚC CHÂU Á</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2661136" y="3230706"/>
            <a:ext cx="7404647" cy="6878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ĐẶC ĐIỂM TỰ NHIÊN CHÂU Á</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1733173" y="2183889"/>
            <a:ext cx="8553827" cy="200711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1798825" y="2375336"/>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itle 1"/>
          <p:cNvSpPr txBox="1">
            <a:spLocks/>
          </p:cNvSpPr>
          <p:nvPr/>
        </p:nvSpPr>
        <p:spPr>
          <a:xfrm>
            <a:off x="1494515" y="2310832"/>
            <a:ext cx="1125065" cy="760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6" name="Round Same Side Corner Rectangle 45"/>
          <p:cNvSpPr/>
          <p:nvPr/>
        </p:nvSpPr>
        <p:spPr>
          <a:xfrm rot="5400000">
            <a:off x="1849913" y="3193620"/>
            <a:ext cx="588862"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1600201" y="3205844"/>
            <a:ext cx="1125065" cy="683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9" name="Title 1"/>
          <p:cNvSpPr txBox="1">
            <a:spLocks/>
          </p:cNvSpPr>
          <p:nvPr/>
        </p:nvSpPr>
        <p:spPr>
          <a:xfrm>
            <a:off x="1600201"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5" name="Rectangle 4"/>
          <p:cNvSpPr/>
          <p:nvPr/>
        </p:nvSpPr>
        <p:spPr>
          <a:xfrm>
            <a:off x="2298564" y="1345846"/>
            <a:ext cx="9399368" cy="707886"/>
          </a:xfrm>
          <a:prstGeom prst="rect">
            <a:avLst/>
          </a:prstGeom>
        </p:spPr>
        <p:txBody>
          <a:bodyPr wrap="none">
            <a:spAutoFit/>
          </a:bodyPr>
          <a:lstStyle/>
          <a:p>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 THIÊN NHIÊN CHÂU Á (2 TIẾT)</a:t>
            </a:r>
            <a:endPar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22231808-4386-5E43-8295-3F201E9119DF}"/>
              </a:ext>
            </a:extLst>
          </p:cNvPr>
          <p:cNvPicPr>
            <a:picLocks noChangeAspect="1"/>
          </p:cNvPicPr>
          <p:nvPr/>
        </p:nvPicPr>
        <p:blipFill>
          <a:blip r:embed="rId5"/>
          <a:stretch>
            <a:fillRect/>
          </a:stretch>
        </p:blipFill>
        <p:spPr>
          <a:xfrm>
            <a:off x="46339" y="-577"/>
            <a:ext cx="715661" cy="715661"/>
          </a:xfrm>
          <a:prstGeom prst="rect">
            <a:avLst/>
          </a:prstGeom>
        </p:spPr>
      </p:pic>
      <p:sp>
        <p:nvSpPr>
          <p:cNvPr id="2" name="TextBox 1"/>
          <p:cNvSpPr txBox="1"/>
          <p:nvPr/>
        </p:nvSpPr>
        <p:spPr>
          <a:xfrm>
            <a:off x="1117082" y="4554716"/>
            <a:ext cx="98298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Á.</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Á, ý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châu</a:t>
            </a:r>
            <a:r>
              <a:rPr lang="en-US" sz="2400" dirty="0" smtClean="0">
                <a:latin typeface="Times New Roman" panose="02020603050405020304" pitchFamily="18" charset="0"/>
                <a:cs typeface="Times New Roman" panose="02020603050405020304" pitchFamily="18" charset="0"/>
              </a:rPr>
              <a:t> Á.</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2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74023" y="1142999"/>
            <a:ext cx="12158496" cy="5532380"/>
          </a:xfrm>
          <a:prstGeom prst="roundRect">
            <a:avLst>
              <a:gd name="adj" fmla="val 2792"/>
            </a:avLst>
          </a:prstGeom>
          <a:blipFill>
            <a:blip r:embed="rId3"/>
            <a:stretch>
              <a:fillRect/>
            </a:stretch>
          </a:blipFill>
          <a:ln>
            <a:noFill/>
          </a:ln>
          <a:effectLst/>
        </p:spPr>
      </p:pic>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itle 1"/>
          <p:cNvSpPr txBox="1">
            <a:spLocks/>
          </p:cNvSpPr>
          <p:nvPr/>
        </p:nvSpPr>
        <p:spPr>
          <a:xfrm>
            <a:off x="50651" y="656640"/>
            <a:ext cx="647861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1. </a:t>
            </a:r>
            <a:r>
              <a:rPr lang="en-US" sz="2400" b="1" dirty="0" err="1" smtClean="0">
                <a:solidFill>
                  <a:srgbClr val="0D30DD"/>
                </a:solidFill>
                <a:latin typeface="Times New Roman" panose="02020603050405020304" pitchFamily="18" charset="0"/>
                <a:cs typeface="Times New Roman" panose="02020603050405020304" pitchFamily="18" charset="0"/>
              </a:rPr>
              <a:t>Vị</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trí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địa</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lí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kích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thước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và</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hình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dạng</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969" y="238152"/>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039624" y="1228141"/>
            <a:ext cx="4051726" cy="2308324"/>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châu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lục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Á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Châu</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Á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Quan sát lược đồ hình 2, em hãy tìm và nói tên các châu lục, đại d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6" y="1081978"/>
            <a:ext cx="7965601" cy="56780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0" y="2667000"/>
            <a:ext cx="8382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Rectangle 10"/>
          <p:cNvSpPr/>
          <p:nvPr/>
        </p:nvSpPr>
        <p:spPr>
          <a:xfrm>
            <a:off x="3505200" y="3352800"/>
            <a:ext cx="1066800" cy="228600"/>
          </a:xfrm>
          <a:prstGeom prst="rect">
            <a:avLst/>
          </a:prstGeom>
          <a:solidFill>
            <a:srgbClr val="F4960C"/>
          </a:solidFill>
          <a:ln>
            <a:solidFill>
              <a:srgbClr val="F49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6800" y="2667000"/>
            <a:ext cx="609600" cy="152400"/>
          </a:xfrm>
          <a:prstGeom prst="rect">
            <a:avLst/>
          </a:prstGeom>
          <a:solidFill>
            <a:srgbClr val="E214A7"/>
          </a:solidFill>
          <a:ln>
            <a:solidFill>
              <a:srgbClr val="E21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09800" y="4007507"/>
            <a:ext cx="381000" cy="259693"/>
          </a:xfrm>
          <a:prstGeom prst="rect">
            <a:avLst/>
          </a:prstGeom>
          <a:solidFill>
            <a:srgbClr val="E214A7"/>
          </a:solidFill>
          <a:ln>
            <a:solidFill>
              <a:srgbClr val="E21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2400" y="2390503"/>
            <a:ext cx="685800" cy="20029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77001" y="4343400"/>
            <a:ext cx="685800" cy="304800"/>
          </a:xfrm>
          <a:prstGeom prst="rect">
            <a:avLst/>
          </a:prstGeom>
          <a:solidFill>
            <a:srgbClr val="ADE646"/>
          </a:solidFill>
          <a:ln>
            <a:solidFill>
              <a:srgbClr val="ADE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82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22" presetClass="exit" presetSubtype="4" fill="hold" grpId="0" nodeType="with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22" presetClass="exit" presetSubtype="4" fill="hold" grpId="0" nodeType="withEffect">
                                  <p:stCondLst>
                                    <p:cond delay="0"/>
                                  </p:stCondLst>
                                  <p:childTnLst>
                                    <p:animEffect transition="out" filter="wipe(down)">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22" presetClass="exit" presetSubtype="4" fill="hold" grpId="0" nodeType="withEffect">
                                  <p:stCondLst>
                                    <p:cond delay="0"/>
                                  </p:stCondLst>
                                  <p:childTnLst>
                                    <p:animEffect transition="out" filter="wipe(down)">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22" presetClass="exit" presetSubtype="4" fill="hold" grpId="0" nodeType="withEffect">
                                  <p:stCondLst>
                                    <p:cond delay="0"/>
                                  </p:stCondLst>
                                  <p:childTnLst>
                                    <p:animEffect transition="out" filter="wipe(down)">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1" grpId="0" animBg="1"/>
      <p:bldP spid="12"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5" y="1157015"/>
            <a:ext cx="12192000"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7955" y="1170989"/>
            <a:ext cx="12158496" cy="5532380"/>
          </a:xfrm>
          <a:prstGeom prst="roundRect">
            <a:avLst>
              <a:gd name="adj" fmla="val 2792"/>
            </a:avLst>
          </a:prstGeom>
          <a:blipFill>
            <a:blip r:embed="rId3"/>
            <a:stretch>
              <a:fillRect/>
            </a:stretch>
          </a:blipFill>
          <a:ln>
            <a:noFill/>
          </a:ln>
          <a:effectLst/>
        </p:spPr>
      </p:pic>
      <p:sp>
        <p:nvSpPr>
          <p:cNvPr id="13" name="Rounded Rectangle 12"/>
          <p:cNvSpPr/>
          <p:nvPr/>
        </p:nvSpPr>
        <p:spPr>
          <a:xfrm>
            <a:off x="76200" y="1143001"/>
            <a:ext cx="12082296"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itle 1"/>
          <p:cNvSpPr txBox="1">
            <a:spLocks/>
          </p:cNvSpPr>
          <p:nvPr/>
        </p:nvSpPr>
        <p:spPr>
          <a:xfrm>
            <a:off x="76200" y="1246888"/>
            <a:ext cx="647861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1. </a:t>
            </a:r>
            <a:r>
              <a:rPr lang="en-US" sz="2400" b="1" dirty="0" err="1" smtClean="0">
                <a:solidFill>
                  <a:srgbClr val="0D30DD"/>
                </a:solidFill>
                <a:latin typeface="Times New Roman" panose="02020603050405020304" pitchFamily="18" charset="0"/>
                <a:cs typeface="Times New Roman" panose="02020603050405020304" pitchFamily="18" charset="0"/>
              </a:rPr>
              <a:t>Vị</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trí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địa</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lí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kích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thước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và</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hình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dạng</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6661300" y="1143000"/>
            <a:ext cx="18461" cy="55724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6969" y="238152"/>
            <a:ext cx="120822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05599" y="1264137"/>
            <a:ext cx="5385751" cy="2308324"/>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SGK/111,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Á</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Tx/>
              <a:buChar char="-"/>
            </a:pP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Giới</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hạn</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châu</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Á</a:t>
            </a:r>
          </a:p>
          <a:p>
            <a:pPr marL="342900" indent="-342900" algn="just">
              <a:buFontTx/>
              <a:buChar char="-"/>
            </a:pP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Châu</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Á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giáp</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châu</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lục</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đại</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dương</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3" name="Picture 32" descr="https://img.loigiaihay.com/picture/2022/0308/ae7b6c9b939d5cc3058c.jpg"/>
          <p:cNvPicPr/>
          <p:nvPr/>
        </p:nvPicPr>
        <p:blipFill>
          <a:blip r:embed="rId4">
            <a:extLst>
              <a:ext uri="{28A0092B-C50C-407E-A947-70E740481C1C}">
                <a14:useLocalDpi xmlns:a14="http://schemas.microsoft.com/office/drawing/2010/main" val="0"/>
              </a:ext>
            </a:extLst>
          </a:blip>
          <a:srcRect/>
          <a:stretch>
            <a:fillRect/>
          </a:stretch>
        </p:blipFill>
        <p:spPr bwMode="auto">
          <a:xfrm>
            <a:off x="76200" y="2020856"/>
            <a:ext cx="5960169" cy="4670458"/>
          </a:xfrm>
          <a:prstGeom prst="rect">
            <a:avLst/>
          </a:prstGeom>
          <a:noFill/>
          <a:ln>
            <a:noFill/>
          </a:ln>
        </p:spPr>
      </p:pic>
      <p:sp>
        <p:nvSpPr>
          <p:cNvPr id="18" name="Oval 17"/>
          <p:cNvSpPr/>
          <p:nvPr/>
        </p:nvSpPr>
        <p:spPr>
          <a:xfrm>
            <a:off x="405283" y="3352801"/>
            <a:ext cx="5191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939" y="3010367"/>
            <a:ext cx="1242648"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Mũi</a:t>
            </a:r>
            <a:r>
              <a:rPr lang="en-US" b="1" dirty="0" smtClean="0">
                <a:latin typeface="Times New Roman" panose="02020603050405020304" pitchFamily="18" charset="0"/>
                <a:cs typeface="Times New Roman" panose="02020603050405020304" pitchFamily="18" charset="0"/>
              </a:rPr>
              <a:t> Ba-</a:t>
            </a:r>
            <a:r>
              <a:rPr lang="en-US" b="1" dirty="0" err="1" smtClean="0">
                <a:latin typeface="Times New Roman" panose="02020603050405020304" pitchFamily="18" charset="0"/>
                <a:cs typeface="Times New Roman" panose="02020603050405020304" pitchFamily="18" charset="0"/>
              </a:rPr>
              <a:t>ba</a:t>
            </a:r>
            <a:endParaRPr lang="en-US" b="1" dirty="0">
              <a:latin typeface="Times New Roman" panose="02020603050405020304" pitchFamily="18" charset="0"/>
              <a:cs typeface="Times New Roman" panose="02020603050405020304" pitchFamily="18" charset="0"/>
            </a:endParaRPr>
          </a:p>
        </p:txBody>
      </p:sp>
      <p:sp>
        <p:nvSpPr>
          <p:cNvPr id="20" name="Oval 19"/>
          <p:cNvSpPr/>
          <p:nvPr/>
        </p:nvSpPr>
        <p:spPr>
          <a:xfrm>
            <a:off x="4419600" y="20971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12072" y="1743482"/>
            <a:ext cx="1742785"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Mũi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Đê</a:t>
            </a:r>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giơ</a:t>
            </a:r>
            <a:r>
              <a:rPr lang="en-US" b="1" dirty="0" smtClean="0">
                <a:latin typeface="Times New Roman" panose="02020603050405020304" pitchFamily="18" charset="0"/>
                <a:cs typeface="Times New Roman" panose="02020603050405020304" pitchFamily="18" charset="0"/>
              </a:rPr>
              <a:t>-nep</a:t>
            </a:r>
            <a:endParaRPr lang="en-US" b="1" dirty="0">
              <a:latin typeface="Times New Roman" panose="02020603050405020304" pitchFamily="18" charset="0"/>
              <a:cs typeface="Times New Roman" panose="02020603050405020304" pitchFamily="18" charset="0"/>
            </a:endParaRPr>
          </a:p>
        </p:txBody>
      </p:sp>
      <p:sp>
        <p:nvSpPr>
          <p:cNvPr id="35" name="Oval 34"/>
          <p:cNvSpPr/>
          <p:nvPr/>
        </p:nvSpPr>
        <p:spPr>
          <a:xfrm>
            <a:off x="3072960" y="254267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048000" y="2202282"/>
            <a:ext cx="1428596"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Chê-liu-xkin</a:t>
            </a:r>
            <a:endParaRPr lang="en-US" b="1" dirty="0">
              <a:latin typeface="Times New Roman" panose="02020603050405020304" pitchFamily="18" charset="0"/>
              <a:cs typeface="Times New Roman" panose="02020603050405020304" pitchFamily="18" charset="0"/>
            </a:endParaRPr>
          </a:p>
        </p:txBody>
      </p:sp>
      <p:sp>
        <p:nvSpPr>
          <p:cNvPr id="37" name="Oval 36"/>
          <p:cNvSpPr/>
          <p:nvPr/>
        </p:nvSpPr>
        <p:spPr>
          <a:xfrm>
            <a:off x="3751276" y="544579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726316" y="5105400"/>
            <a:ext cx="64633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Pi-</a:t>
            </a:r>
            <a:r>
              <a:rPr lang="en-US" b="1" dirty="0" err="1" smtClean="0">
                <a:latin typeface="Times New Roman" panose="02020603050405020304" pitchFamily="18" charset="0"/>
                <a:cs typeface="Times New Roman" panose="02020603050405020304" pitchFamily="18" charset="0"/>
              </a:rPr>
              <a:t>ai</a:t>
            </a:r>
            <a:endParaRPr lang="en-US" b="1" dirty="0">
              <a:latin typeface="Times New Roman" panose="02020603050405020304" pitchFamily="18" charset="0"/>
              <a:cs typeface="Times New Roman" panose="02020603050405020304" pitchFamily="18" charset="0"/>
            </a:endParaRPr>
          </a:p>
        </p:txBody>
      </p:sp>
      <p:sp>
        <p:nvSpPr>
          <p:cNvPr id="8" name="Freeform 7"/>
          <p:cNvSpPr/>
          <p:nvPr/>
        </p:nvSpPr>
        <p:spPr>
          <a:xfrm>
            <a:off x="2292350" y="2152650"/>
            <a:ext cx="1289050" cy="387411"/>
          </a:xfrm>
          <a:custGeom>
            <a:avLst/>
            <a:gdLst>
              <a:gd name="connsiteX0" fmla="*/ 0 w 1289050"/>
              <a:gd name="connsiteY0" fmla="*/ 0 h 387411"/>
              <a:gd name="connsiteX1" fmla="*/ 50800 w 1289050"/>
              <a:gd name="connsiteY1" fmla="*/ 88900 h 387411"/>
              <a:gd name="connsiteX2" fmla="*/ 133350 w 1289050"/>
              <a:gd name="connsiteY2" fmla="*/ 184150 h 387411"/>
              <a:gd name="connsiteX3" fmla="*/ 260350 w 1289050"/>
              <a:gd name="connsiteY3" fmla="*/ 285750 h 387411"/>
              <a:gd name="connsiteX4" fmla="*/ 425450 w 1289050"/>
              <a:gd name="connsiteY4" fmla="*/ 355600 h 387411"/>
              <a:gd name="connsiteX5" fmla="*/ 647700 w 1289050"/>
              <a:gd name="connsiteY5" fmla="*/ 387350 h 387411"/>
              <a:gd name="connsiteX6" fmla="*/ 793750 w 1289050"/>
              <a:gd name="connsiteY6" fmla="*/ 361950 h 387411"/>
              <a:gd name="connsiteX7" fmla="*/ 971550 w 1289050"/>
              <a:gd name="connsiteY7" fmla="*/ 304800 h 387411"/>
              <a:gd name="connsiteX8" fmla="*/ 1085850 w 1289050"/>
              <a:gd name="connsiteY8" fmla="*/ 241300 h 387411"/>
              <a:gd name="connsiteX9" fmla="*/ 1174750 w 1289050"/>
              <a:gd name="connsiteY9" fmla="*/ 171450 h 387411"/>
              <a:gd name="connsiteX10" fmla="*/ 1257300 w 1289050"/>
              <a:gd name="connsiteY10" fmla="*/ 57150 h 387411"/>
              <a:gd name="connsiteX11" fmla="*/ 1289050 w 1289050"/>
              <a:gd name="connsiteY11" fmla="*/ 0 h 38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9050" h="387411">
                <a:moveTo>
                  <a:pt x="0" y="0"/>
                </a:moveTo>
                <a:cubicBezTo>
                  <a:pt x="14287" y="29104"/>
                  <a:pt x="28575" y="58208"/>
                  <a:pt x="50800" y="88900"/>
                </a:cubicBezTo>
                <a:cubicBezTo>
                  <a:pt x="73025" y="119592"/>
                  <a:pt x="98425" y="151342"/>
                  <a:pt x="133350" y="184150"/>
                </a:cubicBezTo>
                <a:cubicBezTo>
                  <a:pt x="168275" y="216958"/>
                  <a:pt x="211667" y="257175"/>
                  <a:pt x="260350" y="285750"/>
                </a:cubicBezTo>
                <a:cubicBezTo>
                  <a:pt x="309033" y="314325"/>
                  <a:pt x="360892" y="338667"/>
                  <a:pt x="425450" y="355600"/>
                </a:cubicBezTo>
                <a:cubicBezTo>
                  <a:pt x="490008" y="372533"/>
                  <a:pt x="586317" y="386292"/>
                  <a:pt x="647700" y="387350"/>
                </a:cubicBezTo>
                <a:cubicBezTo>
                  <a:pt x="709083" y="388408"/>
                  <a:pt x="739775" y="375708"/>
                  <a:pt x="793750" y="361950"/>
                </a:cubicBezTo>
                <a:cubicBezTo>
                  <a:pt x="847725" y="348192"/>
                  <a:pt x="922867" y="324908"/>
                  <a:pt x="971550" y="304800"/>
                </a:cubicBezTo>
                <a:cubicBezTo>
                  <a:pt x="1020233" y="284692"/>
                  <a:pt x="1051983" y="263525"/>
                  <a:pt x="1085850" y="241300"/>
                </a:cubicBezTo>
                <a:cubicBezTo>
                  <a:pt x="1119717" y="219075"/>
                  <a:pt x="1146175" y="202142"/>
                  <a:pt x="1174750" y="171450"/>
                </a:cubicBezTo>
                <a:cubicBezTo>
                  <a:pt x="1203325" y="140758"/>
                  <a:pt x="1238250" y="85725"/>
                  <a:pt x="1257300" y="57150"/>
                </a:cubicBezTo>
                <a:cubicBezTo>
                  <a:pt x="1276350" y="28575"/>
                  <a:pt x="1282700" y="14287"/>
                  <a:pt x="1289050" y="0"/>
                </a:cubicBezTo>
              </a:path>
            </a:pathLst>
          </a:custGeom>
          <a:ln w="19050">
            <a:solidFill>
              <a:srgbClr val="0D30DD"/>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9" name="TextBox 8"/>
          <p:cNvSpPr txBox="1"/>
          <p:nvPr/>
        </p:nvSpPr>
        <p:spPr>
          <a:xfrm>
            <a:off x="6036369" y="4800600"/>
            <a:ext cx="518445" cy="369332"/>
          </a:xfrm>
          <a:prstGeom prst="rect">
            <a:avLst/>
          </a:prstGeom>
          <a:noFill/>
        </p:spPr>
        <p:txBody>
          <a:bodyPr wrap="square" rtlCol="0">
            <a:spAutoFit/>
          </a:bodyPr>
          <a:lstStyle/>
          <a:p>
            <a:r>
              <a:rPr lang="en-US" dirty="0" smtClean="0"/>
              <a:t>0</a:t>
            </a:r>
            <a:r>
              <a:rPr lang="en-US" baseline="30000" dirty="0" smtClean="0"/>
              <a:t>o</a:t>
            </a:r>
            <a:endParaRPr lang="en-US" baseline="30000" dirty="0"/>
          </a:p>
        </p:txBody>
      </p:sp>
      <p:sp>
        <p:nvSpPr>
          <p:cNvPr id="10" name="TextBox 9"/>
          <p:cNvSpPr txBox="1"/>
          <p:nvPr/>
        </p:nvSpPr>
        <p:spPr>
          <a:xfrm>
            <a:off x="3506244" y="1902444"/>
            <a:ext cx="572984" cy="369332"/>
          </a:xfrm>
          <a:prstGeom prst="rect">
            <a:avLst/>
          </a:prstGeom>
          <a:noFill/>
        </p:spPr>
        <p:txBody>
          <a:bodyPr wrap="square" rtlCol="0">
            <a:spAutoFit/>
          </a:bodyPr>
          <a:lstStyle/>
          <a:p>
            <a:r>
              <a:rPr lang="en-US" dirty="0" smtClean="0"/>
              <a:t>80</a:t>
            </a:r>
            <a:r>
              <a:rPr lang="en-US" baseline="30000" dirty="0" smtClean="0"/>
              <a:t>o</a:t>
            </a:r>
            <a:endParaRPr lang="en-US" baseline="30000" dirty="0"/>
          </a:p>
        </p:txBody>
      </p:sp>
      <p:sp>
        <p:nvSpPr>
          <p:cNvPr id="7" name="Freeform 6"/>
          <p:cNvSpPr/>
          <p:nvPr/>
        </p:nvSpPr>
        <p:spPr>
          <a:xfrm>
            <a:off x="76200" y="5029200"/>
            <a:ext cx="5924550" cy="552450"/>
          </a:xfrm>
          <a:custGeom>
            <a:avLst/>
            <a:gdLst>
              <a:gd name="connsiteX0" fmla="*/ 0 w 5924550"/>
              <a:gd name="connsiteY0" fmla="*/ 123825 h 552450"/>
              <a:gd name="connsiteX1" fmla="*/ 381000 w 5924550"/>
              <a:gd name="connsiteY1" fmla="*/ 257175 h 552450"/>
              <a:gd name="connsiteX2" fmla="*/ 981075 w 5924550"/>
              <a:gd name="connsiteY2" fmla="*/ 381000 h 552450"/>
              <a:gd name="connsiteX3" fmla="*/ 1381125 w 5924550"/>
              <a:gd name="connsiteY3" fmla="*/ 457200 h 552450"/>
              <a:gd name="connsiteX4" fmla="*/ 1933575 w 5924550"/>
              <a:gd name="connsiteY4" fmla="*/ 523875 h 552450"/>
              <a:gd name="connsiteX5" fmla="*/ 2695575 w 5924550"/>
              <a:gd name="connsiteY5" fmla="*/ 552450 h 552450"/>
              <a:gd name="connsiteX6" fmla="*/ 3505200 w 5924550"/>
              <a:gd name="connsiteY6" fmla="*/ 542925 h 552450"/>
              <a:gd name="connsiteX7" fmla="*/ 4267200 w 5924550"/>
              <a:gd name="connsiteY7" fmla="*/ 466725 h 552450"/>
              <a:gd name="connsiteX8" fmla="*/ 4876800 w 5924550"/>
              <a:gd name="connsiteY8" fmla="*/ 342900 h 552450"/>
              <a:gd name="connsiteX9" fmla="*/ 5343525 w 5924550"/>
              <a:gd name="connsiteY9" fmla="*/ 209550 h 552450"/>
              <a:gd name="connsiteX10" fmla="*/ 5924550 w 5924550"/>
              <a:gd name="connsiteY10"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4550" h="552450">
                <a:moveTo>
                  <a:pt x="0" y="123825"/>
                </a:moveTo>
                <a:cubicBezTo>
                  <a:pt x="108744" y="169069"/>
                  <a:pt x="217488" y="214313"/>
                  <a:pt x="381000" y="257175"/>
                </a:cubicBezTo>
                <a:cubicBezTo>
                  <a:pt x="544513" y="300038"/>
                  <a:pt x="981075" y="381000"/>
                  <a:pt x="981075" y="381000"/>
                </a:cubicBezTo>
                <a:cubicBezTo>
                  <a:pt x="1147763" y="414338"/>
                  <a:pt x="1222375" y="433388"/>
                  <a:pt x="1381125" y="457200"/>
                </a:cubicBezTo>
                <a:cubicBezTo>
                  <a:pt x="1539875" y="481012"/>
                  <a:pt x="1714500" y="508000"/>
                  <a:pt x="1933575" y="523875"/>
                </a:cubicBezTo>
                <a:cubicBezTo>
                  <a:pt x="2152650" y="539750"/>
                  <a:pt x="2695575" y="552450"/>
                  <a:pt x="2695575" y="552450"/>
                </a:cubicBezTo>
                <a:lnTo>
                  <a:pt x="3505200" y="542925"/>
                </a:lnTo>
                <a:cubicBezTo>
                  <a:pt x="3767137" y="528638"/>
                  <a:pt x="4038600" y="500062"/>
                  <a:pt x="4267200" y="466725"/>
                </a:cubicBezTo>
                <a:cubicBezTo>
                  <a:pt x="4495800" y="433388"/>
                  <a:pt x="4697412" y="385763"/>
                  <a:pt x="4876800" y="342900"/>
                </a:cubicBezTo>
                <a:cubicBezTo>
                  <a:pt x="5056188" y="300037"/>
                  <a:pt x="5168900" y="266700"/>
                  <a:pt x="5343525" y="209550"/>
                </a:cubicBezTo>
                <a:cubicBezTo>
                  <a:pt x="5518150" y="152400"/>
                  <a:pt x="5721350" y="76200"/>
                  <a:pt x="5924550" y="0"/>
                </a:cubicBezTo>
              </a:path>
            </a:pathLst>
          </a:custGeom>
          <a:ln w="19050">
            <a:solidFill>
              <a:srgbClr val="0D30D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1495432" y="1990111"/>
            <a:ext cx="2012089" cy="338554"/>
          </a:xfrm>
          <a:prstGeom prst="rect">
            <a:avLst/>
          </a:prstGeom>
          <a:noFill/>
        </p:spPr>
        <p:txBody>
          <a:bodyPr wrap="none" rtlCol="0">
            <a:spAutoFit/>
          </a:bodyPr>
          <a:lstStyle/>
          <a:p>
            <a:r>
              <a:rPr lang="en-US" sz="1600" b="1" i="1" dirty="0" smtClean="0">
                <a:solidFill>
                  <a:srgbClr val="0D30DD"/>
                </a:solidFill>
                <a:latin typeface="Times New Roman" panose="02020603050405020304" pitchFamily="18" charset="0"/>
                <a:cs typeface="Times New Roman" panose="02020603050405020304" pitchFamily="18" charset="0"/>
              </a:rPr>
              <a:t>BẮC BĂNG DƯƠNG</a:t>
            </a:r>
            <a:endParaRPr lang="en-US" sz="1600" b="1" i="1" dirty="0">
              <a:solidFill>
                <a:srgbClr val="0D30DD"/>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62000" y="5612395"/>
            <a:ext cx="1614545" cy="338554"/>
          </a:xfrm>
          <a:prstGeom prst="rect">
            <a:avLst/>
          </a:prstGeom>
          <a:noFill/>
        </p:spPr>
        <p:txBody>
          <a:bodyPr wrap="none" rtlCol="0">
            <a:spAutoFit/>
          </a:bodyPr>
          <a:lstStyle/>
          <a:p>
            <a:r>
              <a:rPr lang="en-US" sz="1600" b="1" i="1" dirty="0" smtClean="0">
                <a:solidFill>
                  <a:srgbClr val="0D30DD"/>
                </a:solidFill>
                <a:latin typeface="Times New Roman" panose="02020603050405020304" pitchFamily="18" charset="0"/>
                <a:cs typeface="Times New Roman" panose="02020603050405020304" pitchFamily="18" charset="0"/>
              </a:rPr>
              <a:t>ẤN ĐỘ DƯƠNG</a:t>
            </a:r>
            <a:endParaRPr lang="en-US" sz="1600" b="1" i="1" dirty="0">
              <a:solidFill>
                <a:srgbClr val="0D30DD"/>
              </a:solidFill>
              <a:latin typeface="Times New Roman" panose="02020603050405020304" pitchFamily="18" charset="0"/>
              <a:cs typeface="Times New Roman" panose="02020603050405020304" pitchFamily="18" charset="0"/>
            </a:endParaRPr>
          </a:p>
        </p:txBody>
      </p:sp>
      <p:sp>
        <p:nvSpPr>
          <p:cNvPr id="25" name="TextBox 24"/>
          <p:cNvSpPr txBox="1"/>
          <p:nvPr/>
        </p:nvSpPr>
        <p:spPr>
          <a:xfrm rot="17426066">
            <a:off x="4558680" y="3759933"/>
            <a:ext cx="2061783" cy="338554"/>
          </a:xfrm>
          <a:prstGeom prst="rect">
            <a:avLst/>
          </a:prstGeom>
          <a:noFill/>
        </p:spPr>
        <p:txBody>
          <a:bodyPr wrap="none" rtlCol="0">
            <a:spAutoFit/>
          </a:bodyPr>
          <a:lstStyle/>
          <a:p>
            <a:r>
              <a:rPr lang="en-US" sz="1600" b="1" i="1" dirty="0" smtClean="0">
                <a:solidFill>
                  <a:srgbClr val="0D30DD"/>
                </a:solidFill>
                <a:latin typeface="Times New Roman" panose="02020603050405020304" pitchFamily="18" charset="0"/>
                <a:cs typeface="Times New Roman" panose="02020603050405020304" pitchFamily="18" charset="0"/>
              </a:rPr>
              <a:t>THÁI BÌNH DƯƠNG</a:t>
            </a:r>
            <a:endParaRPr lang="en-US" sz="1600" b="1" i="1" dirty="0">
              <a:solidFill>
                <a:srgbClr val="0D30DD"/>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2385" y="2847828"/>
            <a:ext cx="1018227"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CHÂU ÂU</a:t>
            </a:r>
            <a:endParaRPr lang="en-US" sz="1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452" y="4740244"/>
            <a:ext cx="1077539"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CHÂU PHI</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47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7" grpId="0" animBg="1"/>
      <p:bldP spid="11"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https://img.loigiaihay.com/picture/2022/0308/ae7b6c9b939d5cc3058c.jpg"/>
          <p:cNvPicPr/>
          <p:nvPr/>
        </p:nvPicPr>
        <p:blipFill>
          <a:blip r:embed="rId3">
            <a:extLst>
              <a:ext uri="{28A0092B-C50C-407E-A947-70E740481C1C}">
                <a14:useLocalDpi xmlns:a14="http://schemas.microsoft.com/office/drawing/2010/main" val="0"/>
              </a:ext>
            </a:extLst>
          </a:blip>
          <a:srcRect/>
          <a:stretch>
            <a:fillRect/>
          </a:stretch>
        </p:blipFill>
        <p:spPr bwMode="auto">
          <a:xfrm>
            <a:off x="206287" y="1109040"/>
            <a:ext cx="7737463" cy="5469497"/>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323490978"/>
              </p:ext>
            </p:extLst>
          </p:nvPr>
        </p:nvGraphicFramePr>
        <p:xfrm>
          <a:off x="8096096" y="2440730"/>
          <a:ext cx="3981844" cy="4243184"/>
        </p:xfrm>
        <a:graphic>
          <a:graphicData uri="http://schemas.openxmlformats.org/drawingml/2006/table">
            <a:tbl>
              <a:tblPr firstRow="1" bandRow="1">
                <a:tableStyleId>{5C22544A-7EE6-4342-B048-85BDC9FD1C3A}</a:tableStyleId>
              </a:tblPr>
              <a:tblGrid>
                <a:gridCol w="1962304">
                  <a:extLst>
                    <a:ext uri="{9D8B030D-6E8A-4147-A177-3AD203B41FA5}">
                      <a16:colId xmlns:a16="http://schemas.microsoft.com/office/drawing/2014/main" val="3952122281"/>
                    </a:ext>
                  </a:extLst>
                </a:gridCol>
                <a:gridCol w="2019540">
                  <a:extLst>
                    <a:ext uri="{9D8B030D-6E8A-4147-A177-3AD203B41FA5}">
                      <a16:colId xmlns:a16="http://schemas.microsoft.com/office/drawing/2014/main" val="3354534565"/>
                    </a:ext>
                  </a:extLst>
                </a:gridCol>
              </a:tblGrid>
              <a:tr h="731045">
                <a:tc>
                  <a:txBody>
                    <a:bodyPr/>
                    <a:lstStyle/>
                    <a:p>
                      <a:pPr algn="ctr"/>
                      <a:r>
                        <a:rPr lang="en-US" sz="2400" dirty="0" err="1" smtClean="0"/>
                        <a:t>Châu</a:t>
                      </a:r>
                      <a:r>
                        <a:rPr lang="en-US" sz="2400" baseline="0" dirty="0" smtClean="0"/>
                        <a:t> </a:t>
                      </a:r>
                      <a:r>
                        <a:rPr lang="en-US" sz="2400" baseline="0" dirty="0" err="1" smtClean="0"/>
                        <a:t>lục</a:t>
                      </a:r>
                      <a:endParaRPr lang="en-US" sz="2400" dirty="0"/>
                    </a:p>
                  </a:txBody>
                  <a:tcPr/>
                </a:tc>
                <a:tc>
                  <a:txBody>
                    <a:bodyPr/>
                    <a:lstStyle/>
                    <a:p>
                      <a:pPr algn="ctr"/>
                      <a:r>
                        <a:rPr lang="en-US" sz="2400" dirty="0" err="1" smtClean="0"/>
                        <a:t>Diện</a:t>
                      </a:r>
                      <a:r>
                        <a:rPr lang="en-US" sz="2400" baseline="0" dirty="0" smtClean="0"/>
                        <a:t> </a:t>
                      </a:r>
                      <a:r>
                        <a:rPr lang="en-US" sz="2400" baseline="0" dirty="0" err="1" smtClean="0"/>
                        <a:t>tích</a:t>
                      </a:r>
                      <a:endParaRPr lang="en-US" sz="2400" baseline="0" dirty="0" smtClean="0"/>
                    </a:p>
                    <a:p>
                      <a:pPr algn="ctr"/>
                      <a:r>
                        <a:rPr lang="en-US" sz="2400" baseline="0" dirty="0" smtClean="0"/>
                        <a:t>(</a:t>
                      </a:r>
                      <a:r>
                        <a:rPr lang="en-US" sz="2400" baseline="0" dirty="0" err="1" smtClean="0"/>
                        <a:t>triệu</a:t>
                      </a:r>
                      <a:r>
                        <a:rPr lang="en-US" sz="2400" baseline="0" dirty="0" smtClean="0"/>
                        <a:t> km</a:t>
                      </a:r>
                      <a:r>
                        <a:rPr lang="en-US" sz="2400" baseline="30000" dirty="0" smtClean="0"/>
                        <a:t>2</a:t>
                      </a:r>
                      <a:r>
                        <a:rPr lang="en-US" sz="2400" baseline="0" dirty="0" smtClean="0"/>
                        <a:t>)</a:t>
                      </a:r>
                      <a:endParaRPr lang="en-US" sz="2400" dirty="0"/>
                    </a:p>
                  </a:txBody>
                  <a:tcPr/>
                </a:tc>
                <a:extLst>
                  <a:ext uri="{0D108BD9-81ED-4DB2-BD59-A6C34878D82A}">
                    <a16:rowId xmlns:a16="http://schemas.microsoft.com/office/drawing/2014/main" val="799026193"/>
                  </a:ext>
                </a:extLst>
              </a:tr>
              <a:tr h="649316">
                <a:tc>
                  <a:txBody>
                    <a:bodyPr/>
                    <a:lstStyle/>
                    <a:p>
                      <a:pPr algn="l"/>
                      <a:r>
                        <a:rPr lang="en-US" sz="2400" dirty="0" err="1" smtClean="0"/>
                        <a:t>Châu</a:t>
                      </a:r>
                      <a:r>
                        <a:rPr lang="en-US" sz="2400" baseline="0" dirty="0" smtClean="0"/>
                        <a:t> </a:t>
                      </a:r>
                      <a:r>
                        <a:rPr lang="en-US" sz="2400" baseline="0" dirty="0" err="1" smtClean="0"/>
                        <a:t>Âu</a:t>
                      </a:r>
                      <a:endParaRPr lang="en-US" sz="2400" dirty="0"/>
                    </a:p>
                  </a:txBody>
                  <a:tcPr/>
                </a:tc>
                <a:tc>
                  <a:txBody>
                    <a:bodyPr/>
                    <a:lstStyle/>
                    <a:p>
                      <a:pPr algn="ctr"/>
                      <a:endParaRPr lang="en-US" sz="2400" dirty="0"/>
                    </a:p>
                  </a:txBody>
                  <a:tcPr/>
                </a:tc>
                <a:extLst>
                  <a:ext uri="{0D108BD9-81ED-4DB2-BD59-A6C34878D82A}">
                    <a16:rowId xmlns:a16="http://schemas.microsoft.com/office/drawing/2014/main" val="4265019103"/>
                  </a:ext>
                </a:extLst>
              </a:tr>
              <a:tr h="649316">
                <a:tc>
                  <a:txBody>
                    <a:bodyPr/>
                    <a:lstStyle/>
                    <a:p>
                      <a:pPr algn="l"/>
                      <a:r>
                        <a:rPr lang="en-US" sz="2400" dirty="0" err="1" smtClean="0"/>
                        <a:t>Châu</a:t>
                      </a:r>
                      <a:r>
                        <a:rPr lang="en-US" sz="2400" baseline="0" dirty="0" smtClean="0"/>
                        <a:t> Á</a:t>
                      </a:r>
                      <a:endParaRPr lang="en-US" sz="2400" dirty="0"/>
                    </a:p>
                  </a:txBody>
                  <a:tcPr/>
                </a:tc>
                <a:tc>
                  <a:txBody>
                    <a:bodyPr/>
                    <a:lstStyle/>
                    <a:p>
                      <a:pPr algn="ctr"/>
                      <a:endParaRPr lang="en-US" sz="2400" dirty="0"/>
                    </a:p>
                  </a:txBody>
                  <a:tcPr/>
                </a:tc>
                <a:extLst>
                  <a:ext uri="{0D108BD9-81ED-4DB2-BD59-A6C34878D82A}">
                    <a16:rowId xmlns:a16="http://schemas.microsoft.com/office/drawing/2014/main" val="2799533356"/>
                  </a:ext>
                </a:extLst>
              </a:tr>
              <a:tr h="649316">
                <a:tc>
                  <a:txBody>
                    <a:bodyPr/>
                    <a:lstStyle/>
                    <a:p>
                      <a:pPr algn="l"/>
                      <a:r>
                        <a:rPr lang="en-US" sz="2400" dirty="0" err="1" smtClean="0"/>
                        <a:t>Châu</a:t>
                      </a:r>
                      <a:r>
                        <a:rPr lang="en-US" sz="2400" baseline="0" dirty="0" smtClean="0"/>
                        <a:t> Phi</a:t>
                      </a:r>
                      <a:endParaRPr lang="en-US" sz="2400" dirty="0"/>
                    </a:p>
                  </a:txBody>
                  <a:tcPr/>
                </a:tc>
                <a:tc>
                  <a:txBody>
                    <a:bodyPr/>
                    <a:lstStyle/>
                    <a:p>
                      <a:pPr algn="ctr"/>
                      <a:r>
                        <a:rPr lang="en-US" sz="2400" dirty="0" smtClean="0"/>
                        <a:t>30</a:t>
                      </a:r>
                      <a:endParaRPr lang="en-US" sz="2400" dirty="0"/>
                    </a:p>
                  </a:txBody>
                  <a:tcPr/>
                </a:tc>
                <a:extLst>
                  <a:ext uri="{0D108BD9-81ED-4DB2-BD59-A6C34878D82A}">
                    <a16:rowId xmlns:a16="http://schemas.microsoft.com/office/drawing/2014/main" val="3983733515"/>
                  </a:ext>
                </a:extLst>
              </a:tr>
              <a:tr h="649316">
                <a:tc>
                  <a:txBody>
                    <a:bodyPr/>
                    <a:lstStyle/>
                    <a:p>
                      <a:pPr algn="l"/>
                      <a:r>
                        <a:rPr lang="en-US" sz="2400" dirty="0" err="1" smtClean="0"/>
                        <a:t>Châu</a:t>
                      </a:r>
                      <a:r>
                        <a:rPr lang="en-US" sz="2400" baseline="0" dirty="0" smtClean="0"/>
                        <a:t> </a:t>
                      </a:r>
                      <a:r>
                        <a:rPr lang="en-US" sz="2400" baseline="0" dirty="0" err="1" smtClean="0"/>
                        <a:t>Mỹ</a:t>
                      </a:r>
                      <a:endParaRPr lang="en-US" sz="2400" dirty="0"/>
                    </a:p>
                  </a:txBody>
                  <a:tcPr/>
                </a:tc>
                <a:tc>
                  <a:txBody>
                    <a:bodyPr/>
                    <a:lstStyle/>
                    <a:p>
                      <a:pPr algn="ctr"/>
                      <a:r>
                        <a:rPr lang="en-US" sz="2400" dirty="0" smtClean="0"/>
                        <a:t>42</a:t>
                      </a:r>
                      <a:endParaRPr lang="en-US" sz="2400" dirty="0"/>
                    </a:p>
                  </a:txBody>
                  <a:tcPr/>
                </a:tc>
                <a:extLst>
                  <a:ext uri="{0D108BD9-81ED-4DB2-BD59-A6C34878D82A}">
                    <a16:rowId xmlns:a16="http://schemas.microsoft.com/office/drawing/2014/main" val="3456264671"/>
                  </a:ext>
                </a:extLst>
              </a:tr>
              <a:tr h="731045">
                <a:tc>
                  <a:txBody>
                    <a:bodyPr/>
                    <a:lstStyle/>
                    <a:p>
                      <a:pPr algn="l"/>
                      <a:r>
                        <a:rPr lang="en-US" sz="2400" dirty="0" err="1" smtClean="0"/>
                        <a:t>Châu</a:t>
                      </a:r>
                      <a:r>
                        <a:rPr lang="en-US" sz="2400" baseline="0" dirty="0" smtClean="0"/>
                        <a:t> </a:t>
                      </a:r>
                      <a:r>
                        <a:rPr lang="en-US" sz="2400" baseline="0" dirty="0" err="1" smtClean="0"/>
                        <a:t>Đại</a:t>
                      </a:r>
                      <a:r>
                        <a:rPr lang="en-US" sz="2400" baseline="0" dirty="0" smtClean="0"/>
                        <a:t> </a:t>
                      </a:r>
                      <a:r>
                        <a:rPr lang="en-US" sz="2400" baseline="0" dirty="0" err="1" smtClean="0"/>
                        <a:t>Dương</a:t>
                      </a:r>
                      <a:endParaRPr lang="en-US" sz="2400" dirty="0"/>
                    </a:p>
                  </a:txBody>
                  <a:tcPr/>
                </a:tc>
                <a:tc>
                  <a:txBody>
                    <a:bodyPr/>
                    <a:lstStyle/>
                    <a:p>
                      <a:pPr algn="ctr"/>
                      <a:r>
                        <a:rPr lang="en-US" sz="2400" dirty="0" smtClean="0"/>
                        <a:t>8,5</a:t>
                      </a:r>
                      <a:endParaRPr lang="en-US" sz="2400" dirty="0"/>
                    </a:p>
                  </a:txBody>
                  <a:tcPr/>
                </a:tc>
                <a:extLst>
                  <a:ext uri="{0D108BD9-81ED-4DB2-BD59-A6C34878D82A}">
                    <a16:rowId xmlns:a16="http://schemas.microsoft.com/office/drawing/2014/main" val="3326871744"/>
                  </a:ext>
                </a:extLst>
              </a:tr>
            </a:tbl>
          </a:graphicData>
        </a:graphic>
      </p:graphicFrame>
      <p:sp>
        <p:nvSpPr>
          <p:cNvPr id="3" name="TextBox 2"/>
          <p:cNvSpPr txBox="1"/>
          <p:nvPr/>
        </p:nvSpPr>
        <p:spPr>
          <a:xfrm>
            <a:off x="10347246" y="3190387"/>
            <a:ext cx="9906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10,5</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278805" y="3817077"/>
            <a:ext cx="1263492"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41,5</a:t>
            </a:r>
          </a:p>
          <a:p>
            <a:pPr algn="ctr"/>
            <a:r>
              <a:rPr lang="en-US" sz="2400" b="1" dirty="0" smtClean="0">
                <a:solidFill>
                  <a:srgbClr val="FF0000"/>
                </a:solidFill>
                <a:latin typeface="Times New Roman" panose="02020603050405020304" pitchFamily="18" charset="0"/>
                <a:cs typeface="Times New Roman" panose="02020603050405020304" pitchFamily="18" charset="0"/>
              </a:rPr>
              <a:t>44,4</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096098" y="336713"/>
            <a:ext cx="3981843"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SGK/111,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b="1"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Á?</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rot="2835978">
            <a:off x="3261341" y="4750247"/>
            <a:ext cx="1627353" cy="369332"/>
          </a:xfrm>
          <a:prstGeom prst="rect">
            <a:avLst/>
          </a:prstGeom>
          <a:noFill/>
        </p:spPr>
        <p:txBody>
          <a:bodyPr wrap="square" rtlCol="0">
            <a:spAutoFit/>
          </a:bodyPr>
          <a:lstStyle/>
          <a:p>
            <a:r>
              <a:rPr lang="en-US" b="1" dirty="0" err="1" smtClean="0">
                <a:solidFill>
                  <a:srgbClr val="0070C0"/>
                </a:solidFill>
                <a:latin typeface="Times New Roman" panose="02020603050405020304" pitchFamily="18" charset="0"/>
                <a:cs typeface="Times New Roman" panose="02020603050405020304" pitchFamily="18" charset="0"/>
              </a:rPr>
              <a:t>Vịnh</a:t>
            </a:r>
            <a:r>
              <a:rPr lang="en-US" b="1" dirty="0" smtClean="0">
                <a:solidFill>
                  <a:srgbClr val="0070C0"/>
                </a:solidFill>
                <a:latin typeface="Times New Roman" panose="02020603050405020304" pitchFamily="18" charset="0"/>
                <a:cs typeface="Times New Roman" panose="02020603050405020304" pitchFamily="18" charset="0"/>
              </a:rPr>
              <a:t> Ben-</a:t>
            </a:r>
            <a:r>
              <a:rPr lang="en-US" b="1" dirty="0" err="1" smtClean="0">
                <a:solidFill>
                  <a:srgbClr val="0070C0"/>
                </a:solidFill>
                <a:latin typeface="Times New Roman" panose="02020603050405020304" pitchFamily="18" charset="0"/>
                <a:cs typeface="Times New Roman" panose="02020603050405020304" pitchFamily="18" charset="0"/>
              </a:rPr>
              <a:t>gan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rot="2862926">
            <a:off x="784795" y="3665748"/>
            <a:ext cx="1627353" cy="369332"/>
          </a:xfrm>
          <a:prstGeom prst="rect">
            <a:avLst/>
          </a:prstGeom>
          <a:noFill/>
        </p:spPr>
        <p:txBody>
          <a:bodyPr wrap="square" rtlCol="0">
            <a:spAutoFit/>
          </a:bodyPr>
          <a:lstStyle/>
          <a:p>
            <a:r>
              <a:rPr lang="en-US" b="1" dirty="0" err="1" smtClean="0">
                <a:solidFill>
                  <a:srgbClr val="0070C0"/>
                </a:solidFill>
                <a:latin typeface="Times New Roman" panose="02020603050405020304" pitchFamily="18" charset="0"/>
                <a:cs typeface="Times New Roman" panose="02020603050405020304" pitchFamily="18" charset="0"/>
              </a:rPr>
              <a:t>Vịnh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péc-xích</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rot="3662334">
            <a:off x="291164" y="3752027"/>
            <a:ext cx="1627353"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BĐ. A-</a:t>
            </a:r>
            <a:r>
              <a:rPr lang="en-US" b="1" dirty="0" err="1" smtClean="0">
                <a:latin typeface="Times New Roman" panose="02020603050405020304" pitchFamily="18" charset="0"/>
                <a:cs typeface="Times New Roman" panose="02020603050405020304" pitchFamily="18" charset="0"/>
              </a:rPr>
              <a:t>ráp</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rot="2875004">
            <a:off x="5684366" y="2062678"/>
            <a:ext cx="2027695"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BĐ. Cam-</a:t>
            </a:r>
            <a:r>
              <a:rPr lang="en-US" b="1" dirty="0" err="1" smtClean="0">
                <a:latin typeface="Times New Roman" panose="02020603050405020304" pitchFamily="18" charset="0"/>
                <a:cs typeface="Times New Roman" panose="02020603050405020304" pitchFamily="18" charset="0"/>
              </a:rPr>
              <a:t>sát</a:t>
            </a:r>
            <a:r>
              <a:rPr lang="en-US" b="1" dirty="0" smtClean="0">
                <a:latin typeface="Times New Roman" panose="02020603050405020304" pitchFamily="18" charset="0"/>
                <a:cs typeface="Times New Roman" panose="02020603050405020304" pitchFamily="18" charset="0"/>
              </a:rPr>
              <a:t>-ca</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96924" y="2584988"/>
            <a:ext cx="1627353"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BĐ. </a:t>
            </a:r>
            <a:r>
              <a:rPr lang="en-US" b="1" dirty="0" err="1" smtClean="0">
                <a:latin typeface="Times New Roman" panose="02020603050405020304" pitchFamily="18" charset="0"/>
                <a:cs typeface="Times New Roman" panose="02020603050405020304" pitchFamily="18" charset="0"/>
              </a:rPr>
              <a:t>Tiểu</a:t>
            </a:r>
            <a:r>
              <a:rPr lang="en-US" b="1" dirty="0" smtClean="0">
                <a:latin typeface="Times New Roman" panose="02020603050405020304" pitchFamily="18" charset="0"/>
                <a:cs typeface="Times New Roman" panose="02020603050405020304" pitchFamily="18" charset="0"/>
              </a:rPr>
              <a:t> Á</a:t>
            </a:r>
            <a:endParaRPr lang="en-US" b="1" dirty="0">
              <a:latin typeface="Times New Roman" panose="02020603050405020304" pitchFamily="18" charset="0"/>
              <a:cs typeface="Times New Roman" panose="02020603050405020304" pitchFamily="18" charset="0"/>
            </a:endParaRPr>
          </a:p>
        </p:txBody>
      </p:sp>
      <p:sp>
        <p:nvSpPr>
          <p:cNvPr id="17" name="Rectangle 16"/>
          <p:cNvSpPr/>
          <p:nvPr/>
        </p:nvSpPr>
        <p:spPr>
          <a:xfrm>
            <a:off x="0" y="-12699"/>
            <a:ext cx="794375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5: THIÊN </a:t>
            </a:r>
            <a:r>
              <a:rPr lang="en-US" sz="2400" b="1" dirty="0">
                <a:solidFill>
                  <a:srgbClr val="FF0000"/>
                </a:solidFill>
                <a:latin typeface="Times New Roman" panose="02020603050405020304" pitchFamily="18" charset="0"/>
                <a:cs typeface="Times New Roman" panose="02020603050405020304" pitchFamily="18" charset="0"/>
              </a:rPr>
              <a:t>NHIÊN CHÂU Á</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184516" y="410334"/>
            <a:ext cx="647861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Times New Roman" panose="02020603050405020304" pitchFamily="18" charset="0"/>
                <a:cs typeface="Times New Roman" panose="02020603050405020304" pitchFamily="18" charset="0"/>
              </a:rPr>
              <a:t>1. </a:t>
            </a:r>
            <a:r>
              <a:rPr lang="en-US" sz="2400" b="1" dirty="0" err="1" smtClean="0">
                <a:solidFill>
                  <a:srgbClr val="0D30DD"/>
                </a:solidFill>
                <a:latin typeface="Times New Roman" panose="02020603050405020304" pitchFamily="18" charset="0"/>
                <a:cs typeface="Times New Roman" panose="02020603050405020304" pitchFamily="18" charset="0"/>
              </a:rPr>
              <a:t>Vị</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trí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địa</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lí</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kích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thước</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và</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hình</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dạng</a:t>
            </a:r>
            <a:r>
              <a:rPr lang="en-US" sz="2400" b="1" dirty="0" smtClean="0">
                <a:solidFill>
                  <a:srgbClr val="0D30DD"/>
                </a:solidFill>
                <a:latin typeface="Times New Roman" panose="02020603050405020304" pitchFamily="18" charset="0"/>
                <a:cs typeface="Times New Roman" panose="02020603050405020304" pitchFamily="18" charset="0"/>
              </a:rPr>
              <a:t> </a:t>
            </a:r>
            <a:r>
              <a:rPr lang="en-US" sz="2400" b="1" dirty="0" err="1" smtClean="0">
                <a:solidFill>
                  <a:srgbClr val="0D30DD"/>
                </a:solidFill>
                <a:latin typeface="Times New Roman" panose="02020603050405020304" pitchFamily="18" charset="0"/>
                <a:cs typeface="Times New Roman" panose="02020603050405020304" pitchFamily="18" charset="0"/>
              </a:rPr>
              <a:t>châu</a:t>
            </a:r>
            <a:r>
              <a:rPr lang="en-US" sz="2400" b="1" dirty="0" smtClean="0">
                <a:solidFill>
                  <a:srgbClr val="0D30DD"/>
                </a:solidFill>
                <a:latin typeface="Times New Roman" panose="02020603050405020304" pitchFamily="18" charset="0"/>
                <a:cs typeface="Times New Roman" panose="02020603050405020304" pitchFamily="18" charset="0"/>
              </a:rPr>
              <a:t> Á</a:t>
            </a:r>
            <a:endParaRPr lang="en-US" sz="2400" b="1" dirty="0">
              <a:solidFill>
                <a:srgbClr val="0D30D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1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2458</Words>
  <Application>Microsoft Office PowerPoint</Application>
  <PresentationFormat>Widescreen</PresentationFormat>
  <Paragraphs>329</Paragraphs>
  <Slides>38</Slides>
  <Notes>1</Notes>
  <HiddenSlides>0</HiddenSlides>
  <MMClips>40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vt:lpstr>
      <vt:lpstr>Tahoma</vt:lpstr>
      <vt:lpstr>Times New Roman</vt:lpstr>
      <vt:lpstr>Office Theme</vt:lpstr>
      <vt:lpstr>CHÀO MỪNG CÁC EM HỌC SINH  ĐẾN VỚI BÀI HỌC ĐỊA LÍ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Admin</cp:lastModifiedBy>
  <cp:revision>341</cp:revision>
  <dcterms:created xsi:type="dcterms:W3CDTF">2016-02-15T14:28:12Z</dcterms:created>
  <dcterms:modified xsi:type="dcterms:W3CDTF">2024-10-01T13:14:08Z</dcterms:modified>
</cp:coreProperties>
</file>