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6" r:id="rId4"/>
    <p:sldId id="257" r:id="rId5"/>
    <p:sldId id="258" r:id="rId6"/>
    <p:sldId id="263" r:id="rId7"/>
    <p:sldId id="264" r:id="rId8"/>
    <p:sldId id="262" r:id="rId9"/>
    <p:sldId id="259" r:id="rId10"/>
    <p:sldId id="265" r:id="rId11"/>
    <p:sldId id="260" r:id="rId12"/>
    <p:sldId id="266" r:id="rId13"/>
    <p:sldId id="269" r:id="rId14"/>
    <p:sldId id="268" r:id="rId15"/>
    <p:sldId id="267"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60" autoAdjust="0"/>
    <p:restoredTop sz="94660"/>
  </p:normalViewPr>
  <p:slideViewPr>
    <p:cSldViewPr snapToGrid="0">
      <p:cViewPr varScale="1">
        <p:scale>
          <a:sx n="73" d="100"/>
          <a:sy n="73" d="100"/>
        </p:scale>
        <p:origin x="8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7E990-77B6-4825-8896-5BDD557C831B}"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169610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7E990-77B6-4825-8896-5BDD557C831B}"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242255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7E990-77B6-4825-8896-5BDD557C831B}"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101169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7E990-77B6-4825-8896-5BDD557C831B}"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390166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D7E990-77B6-4825-8896-5BDD557C831B}"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415631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7E990-77B6-4825-8896-5BDD557C831B}" type="datetimeFigureOut">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101226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7E990-77B6-4825-8896-5BDD557C831B}" type="datetimeFigureOut">
              <a:rPr lang="en-US" smtClean="0"/>
              <a:t>14/11/2024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114062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7E990-77B6-4825-8896-5BDD557C831B}" type="datetimeFigureOut">
              <a:rPr lang="en-US" smtClean="0"/>
              <a:t>14/11/2024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409287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7E990-77B6-4825-8896-5BDD557C831B}" type="datetimeFigureOut">
              <a:rPr lang="en-US" smtClean="0"/>
              <a:t>14/11/2024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233905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D7E990-77B6-4825-8896-5BDD557C831B}" type="datetimeFigureOut">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108609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D7E990-77B6-4825-8896-5BDD557C831B}" type="datetimeFigureOut">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44997-2AD4-4847-8DEE-2A9641D0FD2D}" type="slidenum">
              <a:rPr lang="en-US" smtClean="0"/>
              <a:t>‹#›</a:t>
            </a:fld>
            <a:endParaRPr lang="en-US"/>
          </a:p>
        </p:txBody>
      </p:sp>
    </p:spTree>
    <p:extLst>
      <p:ext uri="{BB962C8B-B14F-4D97-AF65-F5344CB8AC3E}">
        <p14:creationId xmlns:p14="http://schemas.microsoft.com/office/powerpoint/2010/main" val="116086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7E990-77B6-4825-8896-5BDD557C831B}" type="datetimeFigureOut">
              <a:rPr lang="en-US" smtClean="0"/>
              <a:t>14/11/2024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44997-2AD4-4847-8DEE-2A9641D0FD2D}" type="slidenum">
              <a:rPr lang="en-US" smtClean="0"/>
              <a:t>‹#›</a:t>
            </a:fld>
            <a:endParaRPr lang="en-US"/>
          </a:p>
        </p:txBody>
      </p:sp>
    </p:spTree>
    <p:extLst>
      <p:ext uri="{BB962C8B-B14F-4D97-AF65-F5344CB8AC3E}">
        <p14:creationId xmlns:p14="http://schemas.microsoft.com/office/powerpoint/2010/main" val="3942306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13" Type="http://schemas.microsoft.com/office/2007/relationships/hdphoto" Target="../media/hdphoto4.wdp"/><Relationship Id="rId3" Type="http://schemas.openxmlformats.org/officeDocument/2006/relationships/image" Target="../media/image21.png"/><Relationship Id="rId7" Type="http://schemas.microsoft.com/office/2007/relationships/hdphoto" Target="../media/hdphoto2.wdp"/><Relationship Id="rId12"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slide" Target="slide6.xml"/><Relationship Id="rId5" Type="http://schemas.openxmlformats.org/officeDocument/2006/relationships/slide" Target="slide5.xm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23.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slide" Target="slide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4.wdp"/><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3.wdp"/><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slide" Target="slide1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5.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màu hồng đẹp, full HD, 4K|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0739" y="1735465"/>
            <a:ext cx="9930522" cy="2400657"/>
          </a:xfrm>
          <a:prstGeom prst="rect">
            <a:avLst/>
          </a:prstGeom>
          <a:noFill/>
        </p:spPr>
        <p:txBody>
          <a:bodyPr wrap="square" rtlCol="0">
            <a:spAutoFit/>
          </a:bodyPr>
          <a:lstStyle/>
          <a:p>
            <a:pPr algn="ctr"/>
            <a:r>
              <a:rPr lang="en-US" sz="5000" b="1" dirty="0" smtClean="0">
                <a:solidFill>
                  <a:srgbClr val="FF0000"/>
                </a:solidFill>
              </a:rPr>
              <a:t>CHÀO MỪNG QUÝ THẦY CÔ CÙNG CÁC EM HỌC SINH ĐÃ ĐẾN DỰ TIẾT HỌC NGÀY HÔM NAY!</a:t>
            </a:r>
            <a:endParaRPr lang="en-US" sz="5000" b="1" dirty="0">
              <a:solidFill>
                <a:srgbClr val="FF0000"/>
              </a:solidFill>
            </a:endParaRPr>
          </a:p>
        </p:txBody>
      </p:sp>
      <p:sp>
        <p:nvSpPr>
          <p:cNvPr id="2" name="TextBox 1"/>
          <p:cNvSpPr txBox="1"/>
          <p:nvPr/>
        </p:nvSpPr>
        <p:spPr>
          <a:xfrm>
            <a:off x="4558937" y="4506685"/>
            <a:ext cx="3446969" cy="830997"/>
          </a:xfrm>
          <a:prstGeom prst="rect">
            <a:avLst/>
          </a:prstGeom>
          <a:noFill/>
        </p:spPr>
        <p:txBody>
          <a:bodyPr wrap="none" rtlCol="0">
            <a:spAutoFit/>
          </a:bodyPr>
          <a:lstStyle/>
          <a:p>
            <a:r>
              <a:rPr lang="en-US" sz="2400" b="1" dirty="0" smtClean="0">
                <a:solidFill>
                  <a:srgbClr val="0070C0"/>
                </a:solidFill>
              </a:rPr>
              <a:t>TRƯỜNG THCS VĨNH HẬU</a:t>
            </a:r>
          </a:p>
          <a:p>
            <a:r>
              <a:rPr lang="en-US" sz="2400" b="1" dirty="0" smtClean="0"/>
              <a:t>GV: PHẠM THỊ PHA</a:t>
            </a:r>
            <a:endParaRPr lang="en-US" sz="2400" b="1" dirty="0"/>
          </a:p>
        </p:txBody>
      </p:sp>
    </p:spTree>
    <p:extLst>
      <p:ext uri="{BB962C8B-B14F-4D97-AF65-F5344CB8AC3E}">
        <p14:creationId xmlns:p14="http://schemas.microsoft.com/office/powerpoint/2010/main" val="3808168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04529304"/>
              </p:ext>
            </p:extLst>
          </p:nvPr>
        </p:nvGraphicFramePr>
        <p:xfrm>
          <a:off x="7166590" y="277199"/>
          <a:ext cx="4978562" cy="6296605"/>
        </p:xfrm>
        <a:graphic>
          <a:graphicData uri="http://schemas.openxmlformats.org/drawingml/2006/table">
            <a:tbl>
              <a:tblPr firstRow="1" firstCol="1" bandRow="1">
                <a:tableStyleId>{616DA210-FB5B-4158-B5E0-FEB733F419BA}</a:tableStyleId>
              </a:tblPr>
              <a:tblGrid>
                <a:gridCol w="2058830">
                  <a:extLst>
                    <a:ext uri="{9D8B030D-6E8A-4147-A177-3AD203B41FA5}">
                      <a16:colId xmlns:a16="http://schemas.microsoft.com/office/drawing/2014/main" val="1810960073"/>
                    </a:ext>
                  </a:extLst>
                </a:gridCol>
                <a:gridCol w="2919732">
                  <a:extLst>
                    <a:ext uri="{9D8B030D-6E8A-4147-A177-3AD203B41FA5}">
                      <a16:colId xmlns:a16="http://schemas.microsoft.com/office/drawing/2014/main" val="343688208"/>
                    </a:ext>
                  </a:extLst>
                </a:gridCol>
              </a:tblGrid>
              <a:tr h="564681">
                <a:tc>
                  <a:txBody>
                    <a:bodyPr/>
                    <a:lstStyle/>
                    <a:p>
                      <a:pPr algn="ctr">
                        <a:lnSpc>
                          <a:spcPct val="107000"/>
                        </a:lnSpc>
                        <a:spcAft>
                          <a:spcPts val="0"/>
                        </a:spcAft>
                      </a:pPr>
                      <a:r>
                        <a:rPr lang="en-US" sz="2300" dirty="0" err="1">
                          <a:effectLst/>
                          <a:latin typeface="Arial" panose="020B0604020202020204" pitchFamily="34" charset="0"/>
                          <a:cs typeface="Arial" panose="020B0604020202020204" pitchFamily="34" charset="0"/>
                        </a:rPr>
                        <a:t>Câu</a:t>
                      </a:r>
                      <a:r>
                        <a:rPr lang="en-US" sz="2300" dirty="0">
                          <a:effectLst/>
                          <a:latin typeface="Arial" panose="020B0604020202020204" pitchFamily="34" charset="0"/>
                          <a:cs typeface="Arial" panose="020B0604020202020204" pitchFamily="34" charset="0"/>
                        </a:rPr>
                        <a:t> </a:t>
                      </a:r>
                      <a:r>
                        <a:rPr lang="en-US" sz="2300" dirty="0" err="1">
                          <a:effectLst/>
                          <a:latin typeface="Arial" panose="020B0604020202020204" pitchFamily="34" charset="0"/>
                          <a:cs typeface="Arial" panose="020B0604020202020204" pitchFamily="34" charset="0"/>
                        </a:rPr>
                        <a:t>hỏi</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dirty="0" err="1">
                          <a:effectLst/>
                        </a:rPr>
                        <a:t>Trả</a:t>
                      </a:r>
                      <a:r>
                        <a:rPr lang="en-US" sz="2400" dirty="0">
                          <a:effectLst/>
                        </a:rPr>
                        <a:t> </a:t>
                      </a:r>
                      <a:r>
                        <a:rPr lang="en-US" sz="2400" dirty="0" err="1">
                          <a:effectLst/>
                        </a:rPr>
                        <a:t>lời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5625641"/>
                  </a:ext>
                </a:extLst>
              </a:tr>
              <a:tr h="1618932">
                <a:tc>
                  <a:txBody>
                    <a:bodyPr/>
                    <a:lstStyle/>
                    <a:p>
                      <a:pPr algn="just">
                        <a:lnSpc>
                          <a:spcPct val="107000"/>
                        </a:lnSpc>
                        <a:spcAft>
                          <a:spcPts val="0"/>
                        </a:spcAft>
                      </a:pPr>
                      <a:r>
                        <a:rPr lang="vi-VN" sz="2300" b="0" noProof="1" smtClean="0">
                          <a:effectLst/>
                          <a:latin typeface="Arial" panose="020B0604020202020204" pitchFamily="34" charset="0"/>
                          <a:cs typeface="Arial" panose="020B0604020202020204" pitchFamily="34" charset="0"/>
                        </a:rPr>
                        <a:t>4. Kể</a:t>
                      </a:r>
                      <a:r>
                        <a:rPr lang="vi-VN" sz="2300" b="0" baseline="0" noProof="1" smtClean="0">
                          <a:effectLst/>
                          <a:latin typeface="Arial" panose="020B0604020202020204" pitchFamily="34" charset="0"/>
                          <a:cs typeface="Arial" panose="020B0604020202020204" pitchFamily="34" charset="0"/>
                        </a:rPr>
                        <a:t> tên</a:t>
                      </a:r>
                      <a:r>
                        <a:rPr lang="vi-VN" sz="2300" b="0" noProof="1" smtClean="0">
                          <a:effectLst/>
                          <a:latin typeface="Arial" panose="020B0604020202020204" pitchFamily="34" charset="0"/>
                          <a:cs typeface="Arial" panose="020B0604020202020204" pitchFamily="34" charset="0"/>
                        </a:rPr>
                        <a:t> các s</a:t>
                      </a:r>
                      <a:r>
                        <a:rPr lang="en-US" sz="2300" b="0" noProof="1" smtClean="0">
                          <a:effectLst/>
                          <a:latin typeface="Arial" panose="020B0604020202020204" pitchFamily="34" charset="0"/>
                          <a:cs typeface="Arial" panose="020B0604020202020204" pitchFamily="34" charset="0"/>
                        </a:rPr>
                        <a:t>ông</a:t>
                      </a:r>
                      <a:r>
                        <a:rPr lang="vi-VN" sz="2300" b="0" noProof="1" smtClean="0">
                          <a:effectLst/>
                          <a:latin typeface="Arial" panose="020B0604020202020204" pitchFamily="34" charset="0"/>
                          <a:cs typeface="Arial" panose="020B0604020202020204" pitchFamily="34" charset="0"/>
                        </a:rPr>
                        <a:t> và</a:t>
                      </a:r>
                      <a:r>
                        <a:rPr lang="vi-VN" sz="2300" b="0" baseline="0" noProof="1" smtClean="0">
                          <a:effectLst/>
                          <a:latin typeface="Arial" panose="020B0604020202020204" pitchFamily="34" charset="0"/>
                          <a:cs typeface="Arial" panose="020B0604020202020204" pitchFamily="34" charset="0"/>
                        </a:rPr>
                        <a:t> hồ</a:t>
                      </a:r>
                      <a:r>
                        <a:rPr lang="vi-VN" sz="2300" b="0" noProof="1" smtClean="0">
                          <a:effectLst/>
                          <a:latin typeface="Arial" panose="020B0604020202020204" pitchFamily="34" charset="0"/>
                          <a:cs typeface="Arial" panose="020B0604020202020204" pitchFamily="34" charset="0"/>
                        </a:rPr>
                        <a:t> ở khu vực </a:t>
                      </a:r>
                      <a:r>
                        <a:rPr lang="en-US" sz="2300" b="0" noProof="1" smtClean="0">
                          <a:effectLst/>
                          <a:latin typeface="Arial" panose="020B0604020202020204" pitchFamily="34" charset="0"/>
                          <a:cs typeface="Arial" panose="020B0604020202020204" pitchFamily="34" charset="0"/>
                        </a:rPr>
                        <a:t>Đông</a:t>
                      </a:r>
                      <a:r>
                        <a:rPr lang="en-US" sz="2300" b="0" baseline="0" noProof="1" smtClean="0">
                          <a:effectLst/>
                          <a:latin typeface="Arial" panose="020B0604020202020204" pitchFamily="34" charset="0"/>
                          <a:cs typeface="Arial" panose="020B0604020202020204" pitchFamily="34" charset="0"/>
                        </a:rPr>
                        <a:t> Nam Á</a:t>
                      </a:r>
                      <a:r>
                        <a:rPr lang="vi-VN" sz="2300" b="0" noProof="1" smtClean="0">
                          <a:effectLst/>
                          <a:latin typeface="Arial" panose="020B0604020202020204" pitchFamily="34" charset="0"/>
                          <a:cs typeface="Arial" panose="020B0604020202020204" pitchFamily="34" charset="0"/>
                        </a:rPr>
                        <a:t>?</a:t>
                      </a:r>
                      <a:endParaRPr lang="vi-VN" sz="2300" b="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effectLst/>
                        </a:rPr>
                        <a:t> </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4427712"/>
                  </a:ext>
                </a:extLst>
              </a:tr>
              <a:tr h="2612868">
                <a:tc>
                  <a:txBody>
                    <a:bodyPr/>
                    <a:lstStyle/>
                    <a:p>
                      <a:pPr algn="just">
                        <a:lnSpc>
                          <a:spcPct val="107000"/>
                        </a:lnSpc>
                        <a:spcAft>
                          <a:spcPts val="0"/>
                        </a:spcAft>
                      </a:pPr>
                      <a:r>
                        <a:rPr lang="vi-VN" sz="2300" b="0" noProof="1" smtClean="0">
                          <a:effectLst/>
                          <a:latin typeface="Arial" panose="020B0604020202020204" pitchFamily="34" charset="0"/>
                          <a:cs typeface="Arial" panose="020B0604020202020204" pitchFamily="34" charset="0"/>
                        </a:rPr>
                        <a:t>5. Cho biết các cảnh quan chính của </a:t>
                      </a:r>
                      <a:r>
                        <a:rPr lang="en-US" sz="2300" b="0" noProof="1" smtClean="0">
                          <a:effectLst/>
                          <a:latin typeface="Arial" panose="020B0604020202020204" pitchFamily="34" charset="0"/>
                          <a:cs typeface="Arial" panose="020B0604020202020204" pitchFamily="34" charset="0"/>
                        </a:rPr>
                        <a:t>Đông</a:t>
                      </a:r>
                      <a:r>
                        <a:rPr lang="en-US" sz="2300" b="0" baseline="0" noProof="1" smtClean="0">
                          <a:effectLst/>
                          <a:latin typeface="Arial" panose="020B0604020202020204" pitchFamily="34" charset="0"/>
                          <a:cs typeface="Arial" panose="020B0604020202020204" pitchFamily="34" charset="0"/>
                        </a:rPr>
                        <a:t> Nam Á</a:t>
                      </a:r>
                      <a:r>
                        <a:rPr lang="vi-VN" sz="2300" b="0" noProof="1" smtClean="0">
                          <a:effectLst/>
                          <a:latin typeface="Arial" panose="020B0604020202020204" pitchFamily="34" charset="0"/>
                          <a:cs typeface="Arial" panose="020B0604020202020204" pitchFamily="34" charset="0"/>
                        </a:rPr>
                        <a:t>?</a:t>
                      </a:r>
                      <a:endParaRPr lang="vi-VN" sz="2300" b="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dirty="0">
                          <a:effectLst/>
                        </a:rPr>
                        <a:t>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175625"/>
                  </a:ext>
                </a:extLst>
              </a:tr>
              <a:tr h="1471909">
                <a:tc>
                  <a:txBody>
                    <a:bodyPr/>
                    <a:lstStyle/>
                    <a:p>
                      <a:pPr algn="just">
                        <a:lnSpc>
                          <a:spcPct val="107000"/>
                        </a:lnSpc>
                        <a:spcAft>
                          <a:spcPts val="0"/>
                        </a:spcAft>
                      </a:pPr>
                      <a:r>
                        <a:rPr lang="vi-VN" sz="2300" b="0" noProof="1" smtClean="0">
                          <a:effectLst/>
                          <a:latin typeface="Arial" panose="020B0604020202020204" pitchFamily="34" charset="0"/>
                          <a:cs typeface="Arial" panose="020B0604020202020204" pitchFamily="34" charset="0"/>
                        </a:rPr>
                        <a:t>6. Kể</a:t>
                      </a:r>
                      <a:r>
                        <a:rPr lang="vi-VN" sz="2300" b="0" baseline="0" noProof="1" smtClean="0">
                          <a:effectLst/>
                          <a:latin typeface="Arial" panose="020B0604020202020204" pitchFamily="34" charset="0"/>
                          <a:cs typeface="Arial" panose="020B0604020202020204" pitchFamily="34" charset="0"/>
                        </a:rPr>
                        <a:t> tên c</a:t>
                      </a:r>
                      <a:r>
                        <a:rPr lang="vi-VN" sz="2300" b="0" noProof="1" smtClean="0">
                          <a:effectLst/>
                          <a:latin typeface="Arial" panose="020B0604020202020204" pitchFamily="34" charset="0"/>
                          <a:cs typeface="Arial" panose="020B0604020202020204" pitchFamily="34" charset="0"/>
                        </a:rPr>
                        <a:t>ác loại khoáng sản của </a:t>
                      </a:r>
                      <a:r>
                        <a:rPr lang="en-US" sz="2300" b="0" noProof="1" smtClean="0">
                          <a:effectLst/>
                          <a:latin typeface="Arial" panose="020B0604020202020204" pitchFamily="34" charset="0"/>
                          <a:cs typeface="Arial" panose="020B0604020202020204" pitchFamily="34" charset="0"/>
                        </a:rPr>
                        <a:t>Đông</a:t>
                      </a:r>
                      <a:r>
                        <a:rPr lang="en-US" sz="2300" b="0" baseline="0" noProof="1" smtClean="0">
                          <a:effectLst/>
                          <a:latin typeface="Arial" panose="020B0604020202020204" pitchFamily="34" charset="0"/>
                          <a:cs typeface="Arial" panose="020B0604020202020204" pitchFamily="34" charset="0"/>
                        </a:rPr>
                        <a:t> Nam Á</a:t>
                      </a:r>
                      <a:r>
                        <a:rPr lang="en-US" sz="2300" b="0" noProof="1" smtClean="0">
                          <a:effectLst/>
                          <a:latin typeface="Arial" panose="020B0604020202020204" pitchFamily="34" charset="0"/>
                          <a:cs typeface="Arial" panose="020B0604020202020204" pitchFamily="34" charset="0"/>
                        </a:rPr>
                        <a:t>?</a:t>
                      </a:r>
                      <a:endParaRPr lang="vi-VN" sz="2300" b="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dirty="0">
                          <a:effectLst/>
                        </a:rPr>
                        <a:t>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594353"/>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0" y="935980"/>
            <a:ext cx="6975566" cy="5425441"/>
          </a:xfrm>
          <a:prstGeom prst="rect">
            <a:avLst/>
          </a:prstGeom>
        </p:spPr>
      </p:pic>
      <p:sp>
        <p:nvSpPr>
          <p:cNvPr id="7" name="Rectangle 6"/>
          <p:cNvSpPr/>
          <p:nvPr/>
        </p:nvSpPr>
        <p:spPr>
          <a:xfrm>
            <a:off x="1" y="-3127"/>
            <a:ext cx="12191999" cy="430887"/>
          </a:xfrm>
          <a:prstGeom prst="rect">
            <a:avLst/>
          </a:prstGeom>
          <a:solidFill>
            <a:schemeClr val="accent1">
              <a:lumMod val="20000"/>
              <a:lumOff val="80000"/>
            </a:schemeClr>
          </a:solidFill>
        </p:spPr>
        <p:txBody>
          <a:bodyPr wrap="square">
            <a:spAutoFit/>
          </a:bodyPr>
          <a:lstStyle/>
          <a:p>
            <a:pPr algn="ctr"/>
            <a:r>
              <a:rPr lang="en-US" sz="2200" b="1" dirty="0">
                <a:solidFill>
                  <a:srgbClr val="FF0000"/>
                </a:solidFill>
              </a:rPr>
              <a:t>BÀI 7: BẢN ĐỒ CHÍNH TRỊ CHÂU Á, CÁC KHU VỰC CỦA CHÂU </a:t>
            </a:r>
            <a:r>
              <a:rPr lang="en-US" sz="2200" b="1" dirty="0" smtClean="0">
                <a:solidFill>
                  <a:srgbClr val="FF0000"/>
                </a:solidFill>
              </a:rPr>
              <a:t>Á (</a:t>
            </a:r>
            <a:r>
              <a:rPr lang="en-US" sz="2200" b="1" dirty="0" err="1" smtClean="0">
                <a:solidFill>
                  <a:srgbClr val="FF0000"/>
                </a:solidFill>
              </a:rPr>
              <a:t>Tiết</a:t>
            </a:r>
            <a:r>
              <a:rPr lang="en-US" sz="2200" b="1" dirty="0" smtClean="0">
                <a:solidFill>
                  <a:srgbClr val="FF0000"/>
                </a:solidFill>
              </a:rPr>
              <a:t> </a:t>
            </a:r>
            <a:r>
              <a:rPr lang="en-US" sz="2200" b="1" dirty="0">
                <a:solidFill>
                  <a:srgbClr val="FF0000"/>
                </a:solidFill>
              </a:rPr>
              <a:t>2)</a:t>
            </a:r>
          </a:p>
        </p:txBody>
      </p:sp>
      <p:sp>
        <p:nvSpPr>
          <p:cNvPr id="8" name="TextBox 7"/>
          <p:cNvSpPr txBox="1"/>
          <p:nvPr/>
        </p:nvSpPr>
        <p:spPr>
          <a:xfrm>
            <a:off x="0" y="474315"/>
            <a:ext cx="3439236" cy="461665"/>
          </a:xfrm>
          <a:prstGeom prst="rect">
            <a:avLst/>
          </a:prstGeom>
          <a:noFill/>
        </p:spPr>
        <p:txBody>
          <a:bodyPr wrap="square" rtlCol="0">
            <a:spAutoFit/>
          </a:bodyPr>
          <a:lstStyle/>
          <a:p>
            <a:r>
              <a:rPr lang="en-US" sz="2400" b="1" i="1" dirty="0" smtClean="0"/>
              <a:t>đ. </a:t>
            </a:r>
            <a:r>
              <a:rPr lang="en-US" sz="2400" b="1" i="1" dirty="0" err="1" smtClean="0"/>
              <a:t>Khu</a:t>
            </a:r>
            <a:r>
              <a:rPr lang="en-US" sz="2400" b="1" i="1" dirty="0" smtClean="0"/>
              <a:t> </a:t>
            </a:r>
            <a:r>
              <a:rPr lang="en-US" sz="2400" b="1" i="1" dirty="0" err="1" smtClean="0"/>
              <a:t>vực</a:t>
            </a:r>
            <a:r>
              <a:rPr lang="en-US" sz="2400" b="1" i="1" dirty="0" smtClean="0"/>
              <a:t> </a:t>
            </a:r>
            <a:r>
              <a:rPr lang="en-US" sz="2400" b="1" i="1" dirty="0" err="1" smtClean="0"/>
              <a:t>Đông</a:t>
            </a:r>
            <a:r>
              <a:rPr lang="en-US" sz="2400" b="1" i="1" dirty="0" smtClean="0"/>
              <a:t> Nam Á</a:t>
            </a:r>
            <a:endParaRPr lang="en-US" sz="2400" b="1" i="1" dirty="0"/>
          </a:p>
        </p:txBody>
      </p:sp>
      <p:sp>
        <p:nvSpPr>
          <p:cNvPr id="4" name="TextBox 3"/>
          <p:cNvSpPr txBox="1"/>
          <p:nvPr/>
        </p:nvSpPr>
        <p:spPr>
          <a:xfrm>
            <a:off x="9223538" y="709869"/>
            <a:ext cx="2969443" cy="1631216"/>
          </a:xfrm>
          <a:prstGeom prst="rect">
            <a:avLst/>
          </a:prstGeom>
          <a:noFill/>
        </p:spPr>
        <p:txBody>
          <a:bodyPr wrap="square" rtlCol="0">
            <a:spAutoFit/>
          </a:bodyPr>
          <a:lstStyle/>
          <a:p>
            <a:r>
              <a:rPr lang="en-US" sz="2500" dirty="0" smtClean="0"/>
              <a:t>- </a:t>
            </a:r>
            <a:r>
              <a:rPr lang="en-US" sz="2500" dirty="0" err="1" smtClean="0"/>
              <a:t>Sông</a:t>
            </a:r>
            <a:r>
              <a:rPr lang="en-US" sz="2500" dirty="0" smtClean="0"/>
              <a:t> </a:t>
            </a:r>
            <a:r>
              <a:rPr lang="en-US" sz="2500" dirty="0" err="1" smtClean="0"/>
              <a:t>Hồng</a:t>
            </a:r>
            <a:r>
              <a:rPr lang="en-US" sz="2500" dirty="0" smtClean="0"/>
              <a:t>, </a:t>
            </a:r>
            <a:r>
              <a:rPr lang="en-US" sz="2500" dirty="0" err="1" smtClean="0"/>
              <a:t>sông</a:t>
            </a:r>
            <a:r>
              <a:rPr lang="en-US" sz="2500" dirty="0" smtClean="0"/>
              <a:t> </a:t>
            </a:r>
            <a:r>
              <a:rPr lang="en-US" sz="2500" dirty="0" err="1" smtClean="0"/>
              <a:t>Mê</a:t>
            </a:r>
            <a:r>
              <a:rPr lang="en-US" sz="2500" dirty="0" smtClean="0"/>
              <a:t> </a:t>
            </a:r>
            <a:r>
              <a:rPr lang="en-US" sz="2500" dirty="0" err="1" smtClean="0"/>
              <a:t>Công</a:t>
            </a:r>
            <a:r>
              <a:rPr lang="en-US" sz="2500" dirty="0" smtClean="0"/>
              <a:t>, </a:t>
            </a:r>
            <a:r>
              <a:rPr lang="en-US" sz="2500" dirty="0" err="1" smtClean="0"/>
              <a:t>sông</a:t>
            </a:r>
            <a:r>
              <a:rPr lang="en-US" sz="2500" dirty="0" smtClean="0"/>
              <a:t> I-</a:t>
            </a:r>
            <a:r>
              <a:rPr lang="en-US" sz="2500" dirty="0" err="1" smtClean="0"/>
              <a:t>ra</a:t>
            </a:r>
            <a:r>
              <a:rPr lang="en-US" sz="2500" dirty="0" smtClean="0"/>
              <a:t>-</a:t>
            </a:r>
            <a:r>
              <a:rPr lang="en-US" sz="2500" dirty="0" err="1" smtClean="0"/>
              <a:t>oa-đi</a:t>
            </a:r>
            <a:endParaRPr lang="en-US" sz="2500" dirty="0" smtClean="0"/>
          </a:p>
          <a:p>
            <a:r>
              <a:rPr lang="en-US" sz="2500" dirty="0" smtClean="0"/>
              <a:t>- </a:t>
            </a:r>
            <a:r>
              <a:rPr lang="en-US" sz="2500" dirty="0" err="1" smtClean="0"/>
              <a:t>Biển</a:t>
            </a:r>
            <a:r>
              <a:rPr lang="en-US" sz="2500" dirty="0" smtClean="0"/>
              <a:t> </a:t>
            </a:r>
            <a:r>
              <a:rPr lang="en-US" sz="2500" dirty="0" err="1" smtClean="0"/>
              <a:t>Hồ</a:t>
            </a:r>
            <a:endParaRPr lang="en-US" sz="2500" dirty="0"/>
          </a:p>
        </p:txBody>
      </p:sp>
      <p:sp>
        <p:nvSpPr>
          <p:cNvPr id="5" name="TextBox 4"/>
          <p:cNvSpPr txBox="1"/>
          <p:nvPr/>
        </p:nvSpPr>
        <p:spPr>
          <a:xfrm>
            <a:off x="9196251" y="2697953"/>
            <a:ext cx="2886892" cy="2400657"/>
          </a:xfrm>
          <a:prstGeom prst="rect">
            <a:avLst/>
          </a:prstGeom>
          <a:noFill/>
        </p:spPr>
        <p:txBody>
          <a:bodyPr wrap="square" rtlCol="0">
            <a:spAutoFit/>
          </a:bodyPr>
          <a:lstStyle/>
          <a:p>
            <a:pPr algn="just"/>
            <a:r>
              <a:rPr lang="en-US" sz="2500" dirty="0" smtClean="0"/>
              <a:t>- </a:t>
            </a:r>
            <a:r>
              <a:rPr lang="en-US" sz="2500" dirty="0" err="1"/>
              <a:t>R</a:t>
            </a:r>
            <a:r>
              <a:rPr lang="en-US" sz="2500" dirty="0" err="1" smtClean="0"/>
              <a:t>ừng</a:t>
            </a:r>
            <a:r>
              <a:rPr lang="en-US" sz="2500" dirty="0" smtClean="0"/>
              <a:t> </a:t>
            </a:r>
            <a:r>
              <a:rPr lang="en-US" sz="2500" dirty="0" err="1"/>
              <a:t>nhiệt</a:t>
            </a:r>
            <a:r>
              <a:rPr lang="en-US" sz="2500" dirty="0"/>
              <a:t> </a:t>
            </a:r>
            <a:r>
              <a:rPr lang="en-US" sz="2500" dirty="0" err="1"/>
              <a:t>đới</a:t>
            </a:r>
            <a:r>
              <a:rPr lang="en-US" sz="2500" dirty="0"/>
              <a:t> </a:t>
            </a:r>
            <a:r>
              <a:rPr lang="en-US" sz="2500" dirty="0" err="1" smtClean="0"/>
              <a:t>ẩm</a:t>
            </a:r>
            <a:r>
              <a:rPr lang="en-US" sz="2500" dirty="0" smtClean="0"/>
              <a:t>, </a:t>
            </a:r>
            <a:r>
              <a:rPr lang="en-US" sz="2500" dirty="0" err="1" smtClean="0"/>
              <a:t>rừng</a:t>
            </a:r>
            <a:r>
              <a:rPr lang="en-US" sz="2500" dirty="0" smtClean="0"/>
              <a:t> </a:t>
            </a:r>
            <a:r>
              <a:rPr lang="en-US" sz="2500" dirty="0" err="1"/>
              <a:t>rụng</a:t>
            </a:r>
            <a:r>
              <a:rPr lang="en-US" sz="2500" dirty="0"/>
              <a:t> </a:t>
            </a:r>
            <a:r>
              <a:rPr lang="en-US" sz="2500" dirty="0" err="1"/>
              <a:t>lá</a:t>
            </a:r>
            <a:r>
              <a:rPr lang="en-US" sz="2500" dirty="0"/>
              <a:t> </a:t>
            </a:r>
            <a:r>
              <a:rPr lang="en-US" sz="2500" dirty="0" err="1"/>
              <a:t>theo</a:t>
            </a:r>
            <a:r>
              <a:rPr lang="en-US" sz="2500" dirty="0"/>
              <a:t> </a:t>
            </a:r>
            <a:r>
              <a:rPr lang="en-US" sz="2500" dirty="0" err="1"/>
              <a:t>mùa</a:t>
            </a:r>
            <a:r>
              <a:rPr lang="en-US" sz="2500" dirty="0"/>
              <a:t>.</a:t>
            </a:r>
          </a:p>
          <a:p>
            <a:pPr algn="just"/>
            <a:r>
              <a:rPr lang="en-US" sz="2500" dirty="0" smtClean="0"/>
              <a:t>- </a:t>
            </a:r>
            <a:r>
              <a:rPr lang="en-US" sz="2500" dirty="0" err="1" smtClean="0"/>
              <a:t>Trên</a:t>
            </a:r>
            <a:r>
              <a:rPr lang="en-US" sz="2500" dirty="0" smtClean="0"/>
              <a:t> </a:t>
            </a:r>
            <a:r>
              <a:rPr lang="en-US" sz="2500" dirty="0" err="1" smtClean="0"/>
              <a:t>các</a:t>
            </a:r>
            <a:r>
              <a:rPr lang="en-US" sz="2500" dirty="0" smtClean="0"/>
              <a:t> </a:t>
            </a:r>
            <a:r>
              <a:rPr lang="en-US" sz="2500" dirty="0" err="1" smtClean="0"/>
              <a:t>đảo</a:t>
            </a:r>
            <a:r>
              <a:rPr lang="en-US" sz="2500" dirty="0"/>
              <a:t> </a:t>
            </a:r>
            <a:r>
              <a:rPr lang="en-US" sz="2500" dirty="0" err="1" smtClean="0"/>
              <a:t>rừng</a:t>
            </a:r>
            <a:r>
              <a:rPr lang="en-US" sz="2500" dirty="0" smtClean="0"/>
              <a:t> </a:t>
            </a:r>
            <a:r>
              <a:rPr lang="en-US" sz="2500" dirty="0" err="1"/>
              <a:t>xích</a:t>
            </a:r>
            <a:r>
              <a:rPr lang="en-US" sz="2500" dirty="0"/>
              <a:t> </a:t>
            </a:r>
            <a:r>
              <a:rPr lang="en-US" sz="2500" dirty="0" err="1"/>
              <a:t>đạo</a:t>
            </a:r>
            <a:r>
              <a:rPr lang="en-US" sz="2500" dirty="0"/>
              <a:t> </a:t>
            </a:r>
            <a:r>
              <a:rPr lang="en-US" sz="2500" dirty="0" err="1"/>
              <a:t>ẩm</a:t>
            </a:r>
            <a:r>
              <a:rPr lang="en-US" sz="2500" dirty="0"/>
              <a:t> </a:t>
            </a:r>
            <a:r>
              <a:rPr lang="en-US" sz="2500" dirty="0" err="1"/>
              <a:t>và</a:t>
            </a:r>
            <a:r>
              <a:rPr lang="en-US" sz="2500" dirty="0"/>
              <a:t> </a:t>
            </a:r>
            <a:r>
              <a:rPr lang="en-US" sz="2500" dirty="0" err="1"/>
              <a:t>rừng</a:t>
            </a:r>
            <a:r>
              <a:rPr lang="en-US" sz="2500" dirty="0"/>
              <a:t> </a:t>
            </a:r>
            <a:r>
              <a:rPr lang="en-US" sz="2500" dirty="0" err="1"/>
              <a:t>gió</a:t>
            </a:r>
            <a:r>
              <a:rPr lang="en-US" sz="2500" dirty="0"/>
              <a:t> </a:t>
            </a:r>
            <a:r>
              <a:rPr lang="en-US" sz="2500" dirty="0" err="1"/>
              <a:t>mùa</a:t>
            </a:r>
            <a:endParaRPr lang="en-US" sz="2500" dirty="0"/>
          </a:p>
        </p:txBody>
      </p:sp>
      <p:sp>
        <p:nvSpPr>
          <p:cNvPr id="12" name="TextBox 11"/>
          <p:cNvSpPr txBox="1"/>
          <p:nvPr/>
        </p:nvSpPr>
        <p:spPr>
          <a:xfrm>
            <a:off x="9296464" y="5403509"/>
            <a:ext cx="3057098" cy="861774"/>
          </a:xfrm>
          <a:prstGeom prst="rect">
            <a:avLst/>
          </a:prstGeom>
          <a:noFill/>
        </p:spPr>
        <p:txBody>
          <a:bodyPr wrap="square" rtlCol="0">
            <a:spAutoFit/>
          </a:bodyPr>
          <a:lstStyle/>
          <a:p>
            <a:r>
              <a:rPr lang="en-US" sz="2500" dirty="0" err="1"/>
              <a:t>Dầu</a:t>
            </a:r>
            <a:r>
              <a:rPr lang="en-US" sz="2500" dirty="0"/>
              <a:t> </a:t>
            </a:r>
            <a:r>
              <a:rPr lang="en-US" sz="2500" dirty="0" err="1"/>
              <a:t>mỏ</a:t>
            </a:r>
            <a:r>
              <a:rPr lang="en-US" sz="2500" dirty="0"/>
              <a:t>, </a:t>
            </a:r>
            <a:r>
              <a:rPr lang="en-US" sz="2500" dirty="0" err="1"/>
              <a:t>thiếc</a:t>
            </a:r>
            <a:r>
              <a:rPr lang="en-US" sz="2500" dirty="0"/>
              <a:t>, </a:t>
            </a:r>
            <a:r>
              <a:rPr lang="en-US" sz="2500" dirty="0" err="1"/>
              <a:t>sắt</a:t>
            </a:r>
            <a:r>
              <a:rPr lang="en-US" sz="2500" dirty="0"/>
              <a:t>, than </a:t>
            </a:r>
            <a:r>
              <a:rPr lang="en-US" sz="2500" dirty="0" err="1"/>
              <a:t>đá</a:t>
            </a:r>
            <a:r>
              <a:rPr lang="en-US" sz="2500" dirty="0"/>
              <a:t>,…</a:t>
            </a:r>
          </a:p>
        </p:txBody>
      </p:sp>
      <p:sp>
        <p:nvSpPr>
          <p:cNvPr id="3" name="TextBox 2"/>
          <p:cNvSpPr txBox="1"/>
          <p:nvPr/>
        </p:nvSpPr>
        <p:spPr>
          <a:xfrm>
            <a:off x="86370" y="6361421"/>
            <a:ext cx="6718616" cy="461665"/>
          </a:xfrm>
          <a:prstGeom prst="rect">
            <a:avLst/>
          </a:prstGeom>
          <a:noFill/>
        </p:spPr>
        <p:txBody>
          <a:bodyPr wrap="square" rtlCol="0">
            <a:spAutoFit/>
          </a:bodyPr>
          <a:lstStyle/>
          <a:p>
            <a:pPr algn="ctr"/>
            <a:r>
              <a:rPr lang="en-US" sz="2400" dirty="0" err="1" smtClean="0"/>
              <a:t>Hình</a:t>
            </a:r>
            <a:r>
              <a:rPr lang="en-US" sz="2400" dirty="0" smtClean="0"/>
              <a:t> 7.6. </a:t>
            </a:r>
            <a:r>
              <a:rPr lang="en-US" sz="2400" dirty="0" err="1" smtClean="0"/>
              <a:t>Bản</a:t>
            </a:r>
            <a:r>
              <a:rPr lang="en-US" sz="2400" dirty="0" smtClean="0"/>
              <a:t> </a:t>
            </a:r>
            <a:r>
              <a:rPr lang="en-US" sz="2400" dirty="0" err="1" smtClean="0"/>
              <a:t>đồ</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khu</a:t>
            </a:r>
            <a:r>
              <a:rPr lang="en-US" sz="2400" dirty="0" smtClean="0"/>
              <a:t> </a:t>
            </a:r>
            <a:r>
              <a:rPr lang="en-US" sz="2400" dirty="0" err="1" smtClean="0"/>
              <a:t>vực</a:t>
            </a:r>
            <a:r>
              <a:rPr lang="en-US" sz="2400" dirty="0" smtClean="0"/>
              <a:t> </a:t>
            </a:r>
            <a:r>
              <a:rPr lang="en-US" sz="2400" dirty="0" err="1" smtClean="0"/>
              <a:t>Đông</a:t>
            </a:r>
            <a:r>
              <a:rPr lang="en-US" sz="2400" dirty="0" smtClean="0"/>
              <a:t> Nam Á</a:t>
            </a:r>
            <a:endParaRPr lang="en-US" sz="2400" dirty="0"/>
          </a:p>
        </p:txBody>
      </p:sp>
      <p:sp>
        <p:nvSpPr>
          <p:cNvPr id="10" name="Oval Callout 9"/>
          <p:cNvSpPr/>
          <p:nvPr/>
        </p:nvSpPr>
        <p:spPr>
          <a:xfrm>
            <a:off x="3135388" y="2303433"/>
            <a:ext cx="877529" cy="789039"/>
          </a:xfrm>
          <a:prstGeom prst="wedgeEllipseCallout">
            <a:avLst>
              <a:gd name="adj1" fmla="val -148475"/>
              <a:gd name="adj2" fmla="val 5408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Biển</a:t>
            </a:r>
            <a:r>
              <a:rPr lang="en-US" dirty="0" smtClean="0">
                <a:solidFill>
                  <a:schemeClr val="tx1"/>
                </a:solidFill>
              </a:rPr>
              <a:t> </a:t>
            </a:r>
            <a:r>
              <a:rPr lang="en-US" dirty="0" err="1" smtClean="0">
                <a:solidFill>
                  <a:schemeClr val="tx1"/>
                </a:solidFill>
              </a:rPr>
              <a:t>Hồ</a:t>
            </a:r>
            <a:endParaRPr lang="en-US" dirty="0">
              <a:solidFill>
                <a:schemeClr val="tx1"/>
              </a:solidFill>
            </a:endParaRPr>
          </a:p>
        </p:txBody>
      </p:sp>
      <p:grpSp>
        <p:nvGrpSpPr>
          <p:cNvPr id="2" name="Group 1"/>
          <p:cNvGrpSpPr/>
          <p:nvPr/>
        </p:nvGrpSpPr>
        <p:grpSpPr>
          <a:xfrm>
            <a:off x="243892" y="838644"/>
            <a:ext cx="6803906" cy="5887274"/>
            <a:chOff x="72233" y="916887"/>
            <a:chExt cx="6803906" cy="5887274"/>
          </a:xfrm>
        </p:grpSpPr>
        <p:pic>
          <p:nvPicPr>
            <p:cNvPr id="11" name="Picture 4" descr="https://cdn3.ivivu.com/2023/08/ho-tonle-sap-ivivu-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59" y="916887"/>
              <a:ext cx="6760721" cy="456486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2233" y="5326833"/>
              <a:ext cx="6803906"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fontAlgn="base"/>
              <a:r>
                <a:rPr lang="vi-VN" dirty="0">
                  <a:solidFill>
                    <a:srgbClr val="FF0000"/>
                  </a:solidFill>
                </a:rPr>
                <a:t>Biển hồ Tonle Sap Campuchia – Hồ nước ngọt lớn nhất Đông Nam </a:t>
              </a:r>
              <a:r>
                <a:rPr lang="vi-VN" dirty="0" smtClean="0">
                  <a:solidFill>
                    <a:srgbClr val="FF0000"/>
                  </a:solidFill>
                </a:rPr>
                <a:t>Á</a:t>
              </a:r>
              <a:endParaRPr lang="en-US" dirty="0" smtClean="0">
                <a:solidFill>
                  <a:srgbClr val="FF0000"/>
                </a:solidFill>
              </a:endParaRPr>
            </a:p>
            <a:p>
              <a:pPr indent="457200" algn="just" fontAlgn="base"/>
              <a:r>
                <a:rPr lang="vi-VN" i="1" dirty="0"/>
                <a:t>Hồ Tonle Sap thường được gọi là “trái tim” của Campuchia, là một hồ nước ngọt khổng </a:t>
              </a:r>
              <a:r>
                <a:rPr lang="vi-VN" i="1" dirty="0" smtClean="0"/>
                <a:t>lồ. </a:t>
              </a:r>
              <a:r>
                <a:rPr lang="en-US" i="1" dirty="0"/>
                <a:t>N</a:t>
              </a:r>
              <a:r>
                <a:rPr lang="vi-VN" i="1" dirty="0" smtClean="0"/>
                <a:t>gười </a:t>
              </a:r>
              <a:r>
                <a:rPr lang="vi-VN" i="1" dirty="0"/>
                <a:t>Campuchia dựa vào đó để trồng trọt và đánh bắt </a:t>
              </a:r>
              <a:r>
                <a:rPr lang="vi-VN" i="1" dirty="0" smtClean="0"/>
                <a:t>cá</a:t>
              </a:r>
              <a:r>
                <a:rPr lang="en-US" i="1" dirty="0" smtClean="0"/>
                <a:t>.</a:t>
              </a:r>
              <a:endParaRPr lang="vi-VN" i="0" dirty="0">
                <a:solidFill>
                  <a:srgbClr val="111111"/>
                </a:solidFill>
                <a:effectLst/>
              </a:endParaRPr>
            </a:p>
          </p:txBody>
        </p:sp>
      </p:grpSp>
      <p:sp>
        <p:nvSpPr>
          <p:cNvPr id="32" name="Rectangle 31"/>
          <p:cNvSpPr/>
          <p:nvPr/>
        </p:nvSpPr>
        <p:spPr>
          <a:xfrm>
            <a:off x="72923" y="863570"/>
            <a:ext cx="12058783" cy="5972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92588" y="1491428"/>
            <a:ext cx="11891056" cy="4248150"/>
            <a:chOff x="192087" y="856827"/>
            <a:chExt cx="11891056" cy="4248150"/>
          </a:xfrm>
        </p:grpSpPr>
        <p:grpSp>
          <p:nvGrpSpPr>
            <p:cNvPr id="22" name="Group 21"/>
            <p:cNvGrpSpPr/>
            <p:nvPr/>
          </p:nvGrpSpPr>
          <p:grpSpPr>
            <a:xfrm>
              <a:off x="192087" y="856827"/>
              <a:ext cx="11807825" cy="4248150"/>
              <a:chOff x="111125" y="2606675"/>
              <a:chExt cx="11807825" cy="4248150"/>
            </a:xfrm>
          </p:grpSpPr>
          <p:pic>
            <p:nvPicPr>
              <p:cNvPr id="23" name="Picture 2" descr="RỪNG NHIỆT ĐỚI ẨM LÀ GÌ?"/>
              <p:cNvPicPr>
                <a:picLocks noChangeAspect="1"/>
              </p:cNvPicPr>
              <p:nvPr/>
            </p:nvPicPr>
            <p:blipFill>
              <a:blip r:embed="rId4"/>
              <a:stretch>
                <a:fillRect/>
              </a:stretch>
            </p:blipFill>
            <p:spPr>
              <a:xfrm>
                <a:off x="111125" y="3865563"/>
                <a:ext cx="3071813" cy="2035175"/>
              </a:xfrm>
              <a:prstGeom prst="rect">
                <a:avLst/>
              </a:prstGeom>
              <a:noFill/>
              <a:ln w="9525">
                <a:noFill/>
              </a:ln>
            </p:spPr>
          </p:pic>
          <p:sp>
            <p:nvSpPr>
              <p:cNvPr id="24" name="TextBox 2"/>
              <p:cNvSpPr txBox="1"/>
              <p:nvPr/>
            </p:nvSpPr>
            <p:spPr>
              <a:xfrm>
                <a:off x="111125" y="3373438"/>
                <a:ext cx="2794000" cy="47783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buNone/>
                </a:pPr>
                <a:r>
                  <a:rPr sz="2500" b="1" dirty="0" err="1">
                    <a:solidFill>
                      <a:srgbClr val="FF0000"/>
                    </a:solidFill>
                    <a:latin typeface="Times New Roman" panose="02020603050405020304" pitchFamily="18" charset="0"/>
                    <a:cs typeface="Calibri" panose="020F0502020204030204" charset="0"/>
                  </a:rPr>
                  <a:t>Rừng</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nhiệt</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đới</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ẩm</a:t>
                </a:r>
                <a:endParaRPr lang="" altLang="x-none" sz="2500" dirty="0">
                  <a:solidFill>
                    <a:srgbClr val="FF0000"/>
                  </a:solidFill>
                  <a:latin typeface="Times New Roman" panose="02020603050405020304" pitchFamily="18" charset="0"/>
                </a:endParaRPr>
              </a:p>
            </p:txBody>
          </p:sp>
          <p:pic>
            <p:nvPicPr>
              <p:cNvPr id="25" name="Picture 4" descr="Mê hoặc rừng khộp mùa thay lá | Báo Lạng Sơn"/>
              <p:cNvPicPr>
                <a:picLocks noChangeAspect="1"/>
              </p:cNvPicPr>
              <p:nvPr/>
            </p:nvPicPr>
            <p:blipFill>
              <a:blip r:embed="rId5"/>
              <a:stretch>
                <a:fillRect/>
              </a:stretch>
            </p:blipFill>
            <p:spPr>
              <a:xfrm>
                <a:off x="3227388" y="4821238"/>
                <a:ext cx="3254375" cy="2033587"/>
              </a:xfrm>
              <a:prstGeom prst="rect">
                <a:avLst/>
              </a:prstGeom>
              <a:noFill/>
              <a:ln w="9525">
                <a:noFill/>
              </a:ln>
            </p:spPr>
          </p:pic>
          <p:sp>
            <p:nvSpPr>
              <p:cNvPr id="26" name="TextBox 4"/>
              <p:cNvSpPr txBox="1"/>
              <p:nvPr/>
            </p:nvSpPr>
            <p:spPr>
              <a:xfrm>
                <a:off x="3182938" y="4251325"/>
                <a:ext cx="3340100" cy="47783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buNone/>
                </a:pPr>
                <a:r>
                  <a:rPr sz="2500" b="1" dirty="0" err="1">
                    <a:solidFill>
                      <a:srgbClr val="FF0000"/>
                    </a:solidFill>
                    <a:latin typeface="Times New Roman" panose="02020603050405020304" pitchFamily="18" charset="0"/>
                    <a:cs typeface="Calibri" panose="020F0502020204030204" charset="0"/>
                  </a:rPr>
                  <a:t>Rừng</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rụng</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lá</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theo</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mùa</a:t>
                </a:r>
                <a:endParaRPr lang="" altLang="x-none" sz="2500" dirty="0">
                  <a:solidFill>
                    <a:srgbClr val="FF0000"/>
                  </a:solidFill>
                  <a:latin typeface="Times New Roman" panose="02020603050405020304" pitchFamily="18" charset="0"/>
                </a:endParaRPr>
              </a:p>
            </p:txBody>
          </p:sp>
          <p:pic>
            <p:nvPicPr>
              <p:cNvPr id="27" name="Picture 6" descr="Môi Trường Xích Đạo Ẩm Có Những Đặc Điểm Gì?"/>
              <p:cNvPicPr>
                <a:picLocks noChangeAspect="1"/>
              </p:cNvPicPr>
              <p:nvPr/>
            </p:nvPicPr>
            <p:blipFill>
              <a:blip r:embed="rId6"/>
              <a:stretch>
                <a:fillRect/>
              </a:stretch>
            </p:blipFill>
            <p:spPr>
              <a:xfrm>
                <a:off x="6523038" y="2606675"/>
                <a:ext cx="3627437" cy="2122488"/>
              </a:xfrm>
              <a:prstGeom prst="rect">
                <a:avLst/>
              </a:prstGeom>
              <a:noFill/>
              <a:ln w="9525">
                <a:noFill/>
              </a:ln>
            </p:spPr>
          </p:pic>
          <p:sp>
            <p:nvSpPr>
              <p:cNvPr id="28" name="TextBox 6"/>
              <p:cNvSpPr txBox="1"/>
              <p:nvPr/>
            </p:nvSpPr>
            <p:spPr>
              <a:xfrm>
                <a:off x="10302875" y="3167063"/>
                <a:ext cx="1616075" cy="8604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a:buNone/>
                </a:pPr>
                <a:r>
                  <a:rPr sz="2500" b="1" dirty="0" err="1">
                    <a:solidFill>
                      <a:srgbClr val="FF0000"/>
                    </a:solidFill>
                    <a:latin typeface="Times New Roman" panose="02020603050405020304" pitchFamily="18" charset="0"/>
                    <a:cs typeface="Calibri" panose="020F0502020204030204" charset="0"/>
                  </a:rPr>
                  <a:t>Rừng</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xích</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đạo</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ẩm</a:t>
                </a:r>
                <a:endParaRPr lang="" altLang="x-none" sz="2500" dirty="0">
                  <a:solidFill>
                    <a:srgbClr val="FF0000"/>
                  </a:solidFill>
                  <a:latin typeface="Times New Roman" panose="02020603050405020304" pitchFamily="18" charset="0"/>
                </a:endParaRPr>
              </a:p>
            </p:txBody>
          </p:sp>
          <p:sp>
            <p:nvSpPr>
              <p:cNvPr id="29" name="TextBox 8"/>
              <p:cNvSpPr txBox="1"/>
              <p:nvPr/>
            </p:nvSpPr>
            <p:spPr>
              <a:xfrm>
                <a:off x="7336574" y="5469732"/>
                <a:ext cx="1314450" cy="86201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a:buNone/>
                </a:pPr>
                <a:r>
                  <a:rPr sz="2500" b="1" dirty="0" err="1">
                    <a:solidFill>
                      <a:srgbClr val="FF0000"/>
                    </a:solidFill>
                    <a:latin typeface="Times New Roman" panose="02020603050405020304" pitchFamily="18" charset="0"/>
                    <a:cs typeface="Calibri" panose="020F0502020204030204" charset="0"/>
                  </a:rPr>
                  <a:t>Rừng</a:t>
                </a:r>
                <a:r>
                  <a:rPr sz="2500" b="1" dirty="0">
                    <a:solidFill>
                      <a:srgbClr val="FF0000"/>
                    </a:solidFill>
                    <a:latin typeface="Times New Roman" panose="02020603050405020304" pitchFamily="18" charset="0"/>
                    <a:cs typeface="Calibri" panose="020F0502020204030204" charset="0"/>
                  </a:rPr>
                  <a:t> </a:t>
                </a:r>
              </a:p>
              <a:p>
                <a:pPr>
                  <a:buNone/>
                </a:pPr>
                <a:r>
                  <a:rPr sz="2500" b="1" dirty="0" err="1">
                    <a:solidFill>
                      <a:srgbClr val="FF0000"/>
                    </a:solidFill>
                    <a:latin typeface="Times New Roman" panose="02020603050405020304" pitchFamily="18" charset="0"/>
                    <a:cs typeface="Calibri" panose="020F0502020204030204" charset="0"/>
                  </a:rPr>
                  <a:t>gió</a:t>
                </a:r>
                <a:r>
                  <a:rPr sz="2500" b="1" dirty="0">
                    <a:solidFill>
                      <a:srgbClr val="FF0000"/>
                    </a:solidFill>
                    <a:latin typeface="Times New Roman" panose="02020603050405020304" pitchFamily="18" charset="0"/>
                    <a:cs typeface="Calibri" panose="020F0502020204030204" charset="0"/>
                  </a:rPr>
                  <a:t> </a:t>
                </a:r>
                <a:r>
                  <a:rPr sz="2500" b="1" dirty="0" err="1">
                    <a:solidFill>
                      <a:srgbClr val="FF0000"/>
                    </a:solidFill>
                    <a:latin typeface="Times New Roman" panose="02020603050405020304" pitchFamily="18" charset="0"/>
                    <a:cs typeface="Calibri" panose="020F0502020204030204" charset="0"/>
                  </a:rPr>
                  <a:t>mùa</a:t>
                </a:r>
                <a:endParaRPr lang="" altLang="x-none" sz="2500" dirty="0">
                  <a:solidFill>
                    <a:srgbClr val="FF0000"/>
                  </a:solidFill>
                  <a:latin typeface="Times New Roman" panose="02020603050405020304" pitchFamily="18" charset="0"/>
                </a:endParaRPr>
              </a:p>
            </p:txBody>
          </p:sp>
        </p:grpSp>
        <p:pic>
          <p:nvPicPr>
            <p:cNvPr id="30" name="Picture 8" descr="Những khu rừng nổi tiếng của Việt Nam - Madagui Forest City"/>
            <p:cNvPicPr>
              <a:picLocks noChangeAspect="1"/>
            </p:cNvPicPr>
            <p:nvPr/>
          </p:nvPicPr>
          <p:blipFill>
            <a:blip r:embed="rId7"/>
            <a:stretch>
              <a:fillRect/>
            </a:stretch>
          </p:blipFill>
          <p:spPr>
            <a:xfrm>
              <a:off x="8746218" y="2993602"/>
              <a:ext cx="3336925" cy="2111375"/>
            </a:xfrm>
            <a:prstGeom prst="rect">
              <a:avLst/>
            </a:prstGeom>
            <a:noFill/>
            <a:ln w="9525">
              <a:noFill/>
            </a:ln>
          </p:spPr>
        </p:pic>
      </p:grpSp>
    </p:spTree>
    <p:extLst>
      <p:ext uri="{BB962C8B-B14F-4D97-AF65-F5344CB8AC3E}">
        <p14:creationId xmlns:p14="http://schemas.microsoft.com/office/powerpoint/2010/main" val="168028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0" grpId="0" animBg="1"/>
      <p:bldP spid="10"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6" y="0"/>
            <a:ext cx="122327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735525" y="590892"/>
            <a:ext cx="6975710" cy="2076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75964" y="1402687"/>
            <a:ext cx="4339988" cy="830997"/>
          </a:xfrm>
          <a:prstGeom prst="rect">
            <a:avLst/>
          </a:prstGeom>
          <a:noFill/>
        </p:spPr>
        <p:txBody>
          <a:bodyPr wrap="square" rtlCol="0">
            <a:spAutoFit/>
          </a:bodyPr>
          <a:lstStyle/>
          <a:p>
            <a:pPr algn="ctr"/>
            <a:r>
              <a:rPr lang="en-US" sz="4800" dirty="0" smtClean="0"/>
              <a:t>HỘP QUÀ BÍ ẨN</a:t>
            </a:r>
            <a:endParaRPr lang="en-US" sz="4800" dirty="0"/>
          </a:p>
        </p:txBody>
      </p:sp>
      <p:pic>
        <p:nvPicPr>
          <p:cNvPr id="10" name="q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3536640" y="3380283"/>
            <a:ext cx="2274220" cy="2140658"/>
          </a:xfrm>
          <a:prstGeom prst="rect">
            <a:avLst/>
          </a:prstGeom>
        </p:spPr>
      </p:pic>
      <p:pic>
        <p:nvPicPr>
          <p:cNvPr id="11" name="q6">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679632" y="3134780"/>
            <a:ext cx="2055893" cy="2285549"/>
          </a:xfrm>
          <a:prstGeom prst="rect">
            <a:avLst/>
          </a:prstGeom>
        </p:spPr>
      </p:pic>
      <p:pic>
        <p:nvPicPr>
          <p:cNvPr id="12" name="q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9388276" y="2852722"/>
            <a:ext cx="2249657" cy="2228730"/>
          </a:xfrm>
          <a:prstGeom prst="rect">
            <a:avLst/>
          </a:prstGeom>
        </p:spPr>
      </p:pic>
      <p:pic>
        <p:nvPicPr>
          <p:cNvPr id="13" name="Picture 2" descr="Hình ảnh Hộp Quà Xanh Có Nơ đỏ PNG , Màu Xanh Lá, Quà, Hộp PNG trong suốt  và Vector để tải xuống miễn phí"/>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300" t="12405" r="10247" b="9727"/>
          <a:stretch/>
        </p:blipFill>
        <p:spPr bwMode="auto">
          <a:xfrm>
            <a:off x="6736639" y="3537138"/>
            <a:ext cx="1897350" cy="1883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06240" y="0"/>
            <a:ext cx="3479074"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b="1" dirty="0" smtClean="0"/>
              <a:t>LUYỆN TẬP</a:t>
            </a:r>
            <a:endParaRPr lang="en-US" sz="4000" b="1" dirty="0"/>
          </a:p>
        </p:txBody>
      </p:sp>
    </p:spTree>
    <p:extLst>
      <p:ext uri="{BB962C8B-B14F-4D97-AF65-F5344CB8AC3E}">
        <p14:creationId xmlns:p14="http://schemas.microsoft.com/office/powerpoint/2010/main" val="251004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27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316403" y="-680365"/>
            <a:ext cx="5977719" cy="2076738"/>
          </a:xfrm>
          <a:prstGeom prst="rect">
            <a:avLst/>
          </a:prstGeom>
          <a:noFill/>
          <a:extLst>
            <a:ext uri="{909E8E84-426E-40DD-AFC4-6F175D3DCCD1}">
              <a14:hiddenFill xmlns:a14="http://schemas.microsoft.com/office/drawing/2010/main">
                <a:solidFill>
                  <a:srgbClr val="FFFFFF"/>
                </a:solidFill>
              </a14:hiddenFill>
            </a:ext>
          </a:extLst>
        </p:spPr>
      </p:pic>
      <p:pic>
        <p:nvPicPr>
          <p:cNvPr id="9" name="q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4258101" y="1017642"/>
            <a:ext cx="3302759" cy="3108792"/>
          </a:xfrm>
          <a:prstGeom prst="rect">
            <a:avLst/>
          </a:prstGeom>
        </p:spPr>
      </p:pic>
      <p:sp>
        <p:nvSpPr>
          <p:cNvPr id="10" name="Rectangle 9"/>
          <p:cNvSpPr/>
          <p:nvPr/>
        </p:nvSpPr>
        <p:spPr>
          <a:xfrm>
            <a:off x="594867" y="3975967"/>
            <a:ext cx="10727140"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b="1" dirty="0">
                <a:solidFill>
                  <a:srgbClr val="000000"/>
                </a:solidFill>
              </a:rPr>
              <a:t>Câu </a:t>
            </a:r>
            <a:r>
              <a:rPr lang="en-US" sz="2800" b="1" dirty="0" smtClean="0">
                <a:solidFill>
                  <a:srgbClr val="000000"/>
                </a:solidFill>
              </a:rPr>
              <a:t>1</a:t>
            </a:r>
            <a:r>
              <a:rPr lang="vi-VN" sz="2800" b="1" dirty="0" smtClean="0">
                <a:solidFill>
                  <a:srgbClr val="000000"/>
                </a:solidFill>
              </a:rPr>
              <a:t>.</a:t>
            </a:r>
            <a:r>
              <a:rPr lang="vi-VN" sz="2800" b="1" dirty="0">
                <a:solidFill>
                  <a:srgbClr val="000000"/>
                </a:solidFill>
              </a:rPr>
              <a:t> Trên bản đồ chính trị, châu Á được phân chia thành mấy khu vực?</a:t>
            </a:r>
          </a:p>
          <a:p>
            <a:pPr indent="914400" algn="just"/>
            <a:r>
              <a:rPr lang="vi-VN" sz="2800" dirty="0">
                <a:solidFill>
                  <a:srgbClr val="000000"/>
                </a:solidFill>
              </a:rPr>
              <a:t>A. 6 khu vực</a:t>
            </a:r>
          </a:p>
          <a:p>
            <a:pPr indent="914400" algn="just"/>
            <a:r>
              <a:rPr lang="vi-VN" sz="2800" dirty="0">
                <a:solidFill>
                  <a:srgbClr val="000000"/>
                </a:solidFill>
              </a:rPr>
              <a:t>B. 9 khu vực</a:t>
            </a:r>
          </a:p>
          <a:p>
            <a:pPr indent="914400" algn="just"/>
            <a:r>
              <a:rPr lang="vi-VN" sz="2800" dirty="0">
                <a:solidFill>
                  <a:srgbClr val="000000"/>
                </a:solidFill>
              </a:rPr>
              <a:t>C. 4 khu vực</a:t>
            </a:r>
          </a:p>
          <a:p>
            <a:pPr indent="914400" algn="just"/>
            <a:r>
              <a:rPr lang="vi-VN" sz="2800" dirty="0">
                <a:solidFill>
                  <a:srgbClr val="000000"/>
                </a:solidFill>
              </a:rPr>
              <a:t>D. 2 khu vực</a:t>
            </a:r>
            <a:endParaRPr lang="vi-VN" sz="2800" b="0" i="0" dirty="0">
              <a:solidFill>
                <a:srgbClr val="000000"/>
              </a:solidFill>
              <a:effectLst/>
            </a:endParaRPr>
          </a:p>
        </p:txBody>
      </p:sp>
      <p:sp>
        <p:nvSpPr>
          <p:cNvPr id="11" name="TextBox 10"/>
          <p:cNvSpPr txBox="1"/>
          <p:nvPr/>
        </p:nvSpPr>
        <p:spPr>
          <a:xfrm>
            <a:off x="4135269" y="114348"/>
            <a:ext cx="4339988" cy="830997"/>
          </a:xfrm>
          <a:prstGeom prst="rect">
            <a:avLst/>
          </a:prstGeom>
          <a:noFill/>
        </p:spPr>
        <p:txBody>
          <a:bodyPr wrap="square" rtlCol="0">
            <a:spAutoFit/>
          </a:bodyPr>
          <a:lstStyle/>
          <a:p>
            <a:pPr algn="ctr"/>
            <a:r>
              <a:rPr lang="en-US" sz="4800" dirty="0" smtClean="0"/>
              <a:t>HỘP QUÀ BÍ ẨN</a:t>
            </a:r>
            <a:endParaRPr lang="en-US" sz="4800" dirty="0"/>
          </a:p>
        </p:txBody>
      </p:sp>
      <p:sp>
        <p:nvSpPr>
          <p:cNvPr id="12" name="Oval 11"/>
          <p:cNvSpPr/>
          <p:nvPr/>
        </p:nvSpPr>
        <p:spPr>
          <a:xfrm>
            <a:off x="4839553" y="2611226"/>
            <a:ext cx="2083762" cy="77205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solidFill>
                  <a:srgbClr val="FF0000"/>
                </a:solidFill>
              </a:rPr>
              <a:t>Cây</a:t>
            </a:r>
            <a:r>
              <a:rPr lang="en-US" sz="3000" b="1" dirty="0" smtClean="0">
                <a:solidFill>
                  <a:srgbClr val="FF0000"/>
                </a:solidFill>
              </a:rPr>
              <a:t> </a:t>
            </a:r>
            <a:r>
              <a:rPr lang="en-US" sz="3000" b="1" dirty="0" err="1" smtClean="0">
                <a:solidFill>
                  <a:srgbClr val="FF0000"/>
                </a:solidFill>
              </a:rPr>
              <a:t>bút</a:t>
            </a:r>
            <a:endParaRPr lang="en-US" sz="3000" b="1" dirty="0">
              <a:solidFill>
                <a:srgbClr val="FF0000"/>
              </a:solidFill>
            </a:endParaRPr>
          </a:p>
        </p:txBody>
      </p:sp>
    </p:spTree>
    <p:extLst>
      <p:ext uri="{BB962C8B-B14F-4D97-AF65-F5344CB8AC3E}">
        <p14:creationId xmlns:p14="http://schemas.microsoft.com/office/powerpoint/2010/main" val="364415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iterate type="lt">
                                    <p:tmPct val="0"/>
                                  </p:iterate>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down)">
                                      <p:cBhvr>
                                        <p:cTn id="13" dur="500"/>
                                        <p:tgtEl>
                                          <p:spTgt spid="10">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down)">
                                      <p:cBhvr>
                                        <p:cTn id="16" dur="500"/>
                                        <p:tgtEl>
                                          <p:spTgt spid="10">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down)">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500" fill="hold"/>
                                        <p:tgtEl>
                                          <p:spTgt spid="10">
                                            <p:txEl>
                                              <p:pRg st="1" end="1"/>
                                            </p:txEl>
                                          </p:spTgt>
                                        </p:tgtEl>
                                        <p:attrNameLst>
                                          <p:attrName>style.color</p:attrName>
                                        </p:attrNameLst>
                                      </p:cBhvr>
                                      <p:to>
                                        <p:clrVal>
                                          <a:srgbClr val="FF0000"/>
                                        </p:clrVal>
                                      </p:to>
                                    </p:set>
                                    <p:set>
                                      <p:cBhvr>
                                        <p:cTn id="24" dur="500" fill="hold"/>
                                        <p:tgtEl>
                                          <p:spTgt spid="10">
                                            <p:txEl>
                                              <p:pRg st="1" end="1"/>
                                            </p:txEl>
                                          </p:spTgt>
                                        </p:tgtEl>
                                        <p:attrNameLst>
                                          <p:attrName>fillcolor</p:attrName>
                                        </p:attrNameLst>
                                      </p:cBhvr>
                                      <p:to>
                                        <p:clrVal>
                                          <a:srgbClr val="FF0000"/>
                                        </p:clrVal>
                                      </p:to>
                                    </p:set>
                                    <p:set>
                                      <p:cBhvr>
                                        <p:cTn id="25" dur="500" fill="hold"/>
                                        <p:tgtEl>
                                          <p:spTgt spid="10">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37" y="-82894"/>
            <a:ext cx="122327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316403" y="-680365"/>
            <a:ext cx="5977719" cy="20767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5269" y="114348"/>
            <a:ext cx="4339988" cy="830997"/>
          </a:xfrm>
          <a:prstGeom prst="rect">
            <a:avLst/>
          </a:prstGeom>
          <a:noFill/>
        </p:spPr>
        <p:txBody>
          <a:bodyPr wrap="square" rtlCol="0">
            <a:spAutoFit/>
          </a:bodyPr>
          <a:lstStyle/>
          <a:p>
            <a:pPr algn="ctr"/>
            <a:r>
              <a:rPr lang="en-US" sz="4800" dirty="0" smtClean="0"/>
              <a:t>HỘP QUÀ BÍ ẨN</a:t>
            </a:r>
            <a:endParaRPr lang="en-US" sz="4800" dirty="0"/>
          </a:p>
        </p:txBody>
      </p:sp>
      <p:sp>
        <p:nvSpPr>
          <p:cNvPr id="2" name="AutoShape 2" descr="Hình ảnh Một Hộp Quà Màu Xanh PNG , Một Màu Xanh Lam, Hộp Quà, Quà PNG  trong suốt và Vector để tải xuống miễn phí"/>
          <p:cNvSpPr>
            <a:spLocks noChangeAspect="1" noChangeArrowheads="1"/>
          </p:cNvSpPr>
          <p:nvPr/>
        </p:nvSpPr>
        <p:spPr bwMode="auto">
          <a:xfrm>
            <a:off x="-504967" y="-805007"/>
            <a:ext cx="965342" cy="9653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lowchart: Process 2"/>
          <p:cNvSpPr/>
          <p:nvPr/>
        </p:nvSpPr>
        <p:spPr>
          <a:xfrm>
            <a:off x="670607" y="3797823"/>
            <a:ext cx="11721306" cy="25950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b="1" dirty="0"/>
              <a:t>Câu </a:t>
            </a:r>
            <a:r>
              <a:rPr lang="en-US" sz="2800" b="1" dirty="0"/>
              <a:t>2</a:t>
            </a:r>
            <a:r>
              <a:rPr lang="vi-VN" sz="2800" b="1" dirty="0" smtClean="0"/>
              <a:t>.</a:t>
            </a:r>
            <a:r>
              <a:rPr lang="vi-VN" sz="2800" b="1" dirty="0"/>
              <a:t> Loại khoáng sản quan trọng nhất khu vực Tây Á là gì?</a:t>
            </a:r>
          </a:p>
          <a:p>
            <a:pPr indent="914400"/>
            <a:r>
              <a:rPr lang="vi-VN" sz="2800" dirty="0"/>
              <a:t>A. Kim cương, vàng</a:t>
            </a:r>
          </a:p>
          <a:p>
            <a:pPr indent="914400"/>
            <a:r>
              <a:rPr lang="vi-VN" sz="2800" dirty="0"/>
              <a:t>B. Sắt, than đá, khí đốt</a:t>
            </a:r>
          </a:p>
          <a:p>
            <a:pPr indent="914400"/>
            <a:r>
              <a:rPr lang="vi-VN" sz="2800" dirty="0"/>
              <a:t>C. Dầu mỏ, kim cương</a:t>
            </a:r>
          </a:p>
          <a:p>
            <a:pPr indent="914400"/>
            <a:r>
              <a:rPr lang="vi-VN" sz="2800" dirty="0"/>
              <a:t>D. Dầu mỏ</a:t>
            </a:r>
          </a:p>
        </p:txBody>
      </p:sp>
      <p:sp>
        <p:nvSpPr>
          <p:cNvPr id="5" name="AutoShape 4" descr="Hộp Quà Màu Xanh Lá Cây Với Hình ảnh Biểu Tượng Nơ Hoàng Gia | Công cụ đồ  họa PSD Tải xuống miễn phí - Pikbest"/>
          <p:cNvSpPr>
            <a:spLocks noChangeAspect="1" noChangeArrowheads="1"/>
          </p:cNvSpPr>
          <p:nvPr/>
        </p:nvSpPr>
        <p:spPr bwMode="auto">
          <a:xfrm>
            <a:off x="159137" y="-140901"/>
            <a:ext cx="301238" cy="301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2" descr="Hình ảnh Hộp Quà Xanh Có Nơ đỏ PNG , Màu Xanh Lá, Quà, Hộp PNG trong suốt  và Vector để tải xuống miễn phí"/>
          <p:cNvPicPr>
            <a:picLocks noChangeAspect="1" noChangeArrowheads="1"/>
          </p:cNvPicPr>
          <p:nvPr/>
        </p:nvPicPr>
        <p:blipFill rotWithShape="1">
          <a:blip r:embed="rId5">
            <a:extLst>
              <a:ext uri="{28A0092B-C50C-407E-A947-70E740481C1C}">
                <a14:useLocalDpi xmlns:a14="http://schemas.microsoft.com/office/drawing/2010/main" val="0"/>
              </a:ext>
            </a:extLst>
          </a:blip>
          <a:srcRect l="11300" t="12405" r="10247" b="9727"/>
          <a:stretch/>
        </p:blipFill>
        <p:spPr bwMode="auto">
          <a:xfrm>
            <a:off x="4640239" y="1142822"/>
            <a:ext cx="2674962" cy="2655001"/>
          </a:xfrm>
          <a:prstGeom prst="ellipse">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4909783" y="2620698"/>
            <a:ext cx="2135874" cy="87838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FF0000"/>
                </a:solidFill>
              </a:rPr>
              <a:t>Cây</a:t>
            </a:r>
            <a:r>
              <a:rPr lang="en-US" sz="3200" b="1" dirty="0" smtClean="0">
                <a:solidFill>
                  <a:srgbClr val="FF0000"/>
                </a:solidFill>
              </a:rPr>
              <a:t> </a:t>
            </a:r>
            <a:r>
              <a:rPr lang="en-US" sz="3200" b="1" dirty="0" err="1" smtClean="0">
                <a:solidFill>
                  <a:srgbClr val="FF0000"/>
                </a:solidFill>
              </a:rPr>
              <a:t>bút</a:t>
            </a:r>
            <a:endParaRPr lang="en-US" sz="3200" b="1" dirty="0">
              <a:solidFill>
                <a:srgbClr val="FF0000"/>
              </a:solidFill>
            </a:endParaRPr>
          </a:p>
        </p:txBody>
      </p:sp>
    </p:spTree>
    <p:extLst>
      <p:ext uri="{BB962C8B-B14F-4D97-AF65-F5344CB8AC3E}">
        <p14:creationId xmlns:p14="http://schemas.microsoft.com/office/powerpoint/2010/main" val="17063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iterate type="lt">
                                    <p:tmPct val="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500" fill="hold"/>
                                        <p:tgtEl>
                                          <p:spTgt spid="3">
                                            <p:txEl>
                                              <p:pRg st="4" end="4"/>
                                            </p:txEl>
                                          </p:spTgt>
                                        </p:tgtEl>
                                        <p:attrNameLst>
                                          <p:attrName>style.color</p:attrName>
                                        </p:attrNameLst>
                                      </p:cBhvr>
                                      <p:to>
                                        <p:clrVal>
                                          <a:srgbClr val="FF0000"/>
                                        </p:clrVal>
                                      </p:to>
                                    </p:set>
                                    <p:set>
                                      <p:cBhvr>
                                        <p:cTn id="24" dur="500" fill="hold"/>
                                        <p:tgtEl>
                                          <p:spTgt spid="3">
                                            <p:txEl>
                                              <p:pRg st="4" end="4"/>
                                            </p:txEl>
                                          </p:spTgt>
                                        </p:tgtEl>
                                        <p:attrNameLst>
                                          <p:attrName>fillcolor</p:attrName>
                                        </p:attrNameLst>
                                      </p:cBhvr>
                                      <p:to>
                                        <p:clrVal>
                                          <a:srgbClr val="FF0000"/>
                                        </p:clrVal>
                                      </p:to>
                                    </p:set>
                                    <p:set>
                                      <p:cBhvr>
                                        <p:cTn id="25" dur="500" fill="hold"/>
                                        <p:tgtEl>
                                          <p:spTgt spid="3">
                                            <p:txEl>
                                              <p:pRg st="4" end="4"/>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27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316403" y="-680365"/>
            <a:ext cx="5977719" cy="20767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5269" y="114348"/>
            <a:ext cx="4339988" cy="830997"/>
          </a:xfrm>
          <a:prstGeom prst="rect">
            <a:avLst/>
          </a:prstGeom>
          <a:noFill/>
        </p:spPr>
        <p:txBody>
          <a:bodyPr wrap="square" rtlCol="0">
            <a:spAutoFit/>
          </a:bodyPr>
          <a:lstStyle/>
          <a:p>
            <a:pPr algn="ctr"/>
            <a:r>
              <a:rPr lang="en-US" sz="4800" dirty="0" smtClean="0"/>
              <a:t>HỘP QUÀ BÍ ẨN</a:t>
            </a:r>
            <a:endParaRPr lang="en-US" sz="4800" dirty="0"/>
          </a:p>
        </p:txBody>
      </p:sp>
      <p:pic>
        <p:nvPicPr>
          <p:cNvPr id="9" name="q4">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4135270" y="1216316"/>
            <a:ext cx="2999250" cy="2971351"/>
          </a:xfrm>
          <a:prstGeom prst="rect">
            <a:avLst/>
          </a:prstGeom>
        </p:spPr>
      </p:pic>
      <p:sp>
        <p:nvSpPr>
          <p:cNvPr id="2" name="Rectangle 1"/>
          <p:cNvSpPr/>
          <p:nvPr/>
        </p:nvSpPr>
        <p:spPr>
          <a:xfrm>
            <a:off x="587497" y="4127473"/>
            <a:ext cx="10886365"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b="1" dirty="0">
                <a:solidFill>
                  <a:srgbClr val="000000"/>
                </a:solidFill>
              </a:rPr>
              <a:t>Câu </a:t>
            </a:r>
            <a:r>
              <a:rPr lang="en-US" sz="2800" b="1" dirty="0" smtClean="0">
                <a:solidFill>
                  <a:srgbClr val="000000"/>
                </a:solidFill>
              </a:rPr>
              <a:t>3</a:t>
            </a:r>
            <a:r>
              <a:rPr lang="vi-VN" sz="2800" b="1" dirty="0" smtClean="0">
                <a:solidFill>
                  <a:srgbClr val="000000"/>
                </a:solidFill>
              </a:rPr>
              <a:t>.</a:t>
            </a:r>
            <a:r>
              <a:rPr lang="vi-VN" sz="2800" b="1" dirty="0">
                <a:solidFill>
                  <a:srgbClr val="000000"/>
                </a:solidFill>
              </a:rPr>
              <a:t> Khu </a:t>
            </a:r>
            <a:r>
              <a:rPr lang="vi-VN" sz="2800" b="1" dirty="0" smtClean="0">
                <a:solidFill>
                  <a:srgbClr val="000000"/>
                </a:solidFill>
              </a:rPr>
              <a:t>vực</a:t>
            </a:r>
            <a:r>
              <a:rPr lang="en-US" sz="2800" b="1" dirty="0" smtClean="0">
                <a:solidFill>
                  <a:srgbClr val="000000"/>
                </a:solidFill>
              </a:rPr>
              <a:t> </a:t>
            </a:r>
            <a:r>
              <a:rPr lang="vi-VN" sz="2800" b="1" dirty="0" smtClean="0">
                <a:solidFill>
                  <a:srgbClr val="000000"/>
                </a:solidFill>
              </a:rPr>
              <a:t>Nam </a:t>
            </a:r>
            <a:r>
              <a:rPr lang="vi-VN" sz="2800" b="1" dirty="0">
                <a:solidFill>
                  <a:srgbClr val="000000"/>
                </a:solidFill>
              </a:rPr>
              <a:t>Á có kiểu khí hậu chủ yếu nào?</a:t>
            </a:r>
          </a:p>
          <a:p>
            <a:pPr indent="914400" algn="just"/>
            <a:r>
              <a:rPr lang="vi-VN" sz="2800" dirty="0">
                <a:solidFill>
                  <a:srgbClr val="000000"/>
                </a:solidFill>
              </a:rPr>
              <a:t>A. Khí hậu nhiệt đới gió mùa</a:t>
            </a:r>
          </a:p>
          <a:p>
            <a:pPr indent="914400" algn="just"/>
            <a:r>
              <a:rPr lang="vi-VN" sz="2800" dirty="0">
                <a:solidFill>
                  <a:srgbClr val="000000"/>
                </a:solidFill>
              </a:rPr>
              <a:t>B. Khí hậu cận xích đạo</a:t>
            </a:r>
          </a:p>
          <a:p>
            <a:pPr indent="914400" algn="just"/>
            <a:r>
              <a:rPr lang="vi-VN" sz="2800" dirty="0">
                <a:solidFill>
                  <a:srgbClr val="000000"/>
                </a:solidFill>
              </a:rPr>
              <a:t>C. Khí hậu ôn đới hải dương</a:t>
            </a:r>
          </a:p>
          <a:p>
            <a:pPr indent="914400" algn="just"/>
            <a:r>
              <a:rPr lang="vi-VN" sz="2800" dirty="0">
                <a:solidFill>
                  <a:srgbClr val="000000"/>
                </a:solidFill>
              </a:rPr>
              <a:t>D. Khí hậu ôn đới lục địa</a:t>
            </a:r>
            <a:endParaRPr lang="vi-VN" sz="2800" b="0" i="0" dirty="0">
              <a:solidFill>
                <a:srgbClr val="000000"/>
              </a:solidFill>
              <a:effectLst/>
            </a:endParaRPr>
          </a:p>
        </p:txBody>
      </p:sp>
      <p:sp>
        <p:nvSpPr>
          <p:cNvPr id="10" name="Oval 9"/>
          <p:cNvSpPr/>
          <p:nvPr/>
        </p:nvSpPr>
        <p:spPr>
          <a:xfrm>
            <a:off x="5264776" y="2734539"/>
            <a:ext cx="1681934" cy="12038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500" b="1" dirty="0" smtClean="0">
                <a:solidFill>
                  <a:srgbClr val="FF0000"/>
                </a:solidFill>
              </a:rPr>
              <a:t>+ </a:t>
            </a:r>
            <a:r>
              <a:rPr lang="en-US" sz="3500" b="1" dirty="0">
                <a:solidFill>
                  <a:srgbClr val="FF0000"/>
                </a:solidFill>
              </a:rPr>
              <a:t>5</a:t>
            </a:r>
            <a:r>
              <a:rPr lang="en-US" sz="3500" b="1" dirty="0" smtClean="0">
                <a:solidFill>
                  <a:srgbClr val="FF0000"/>
                </a:solidFill>
              </a:rPr>
              <a:t>0 </a:t>
            </a:r>
            <a:r>
              <a:rPr lang="en-US" sz="3500" b="1" dirty="0" err="1" smtClean="0">
                <a:solidFill>
                  <a:srgbClr val="FF0000"/>
                </a:solidFill>
              </a:rPr>
              <a:t>điểm</a:t>
            </a:r>
            <a:endParaRPr lang="en-US" sz="3500" b="1" dirty="0">
              <a:solidFill>
                <a:srgbClr val="FF0000"/>
              </a:solidFill>
            </a:endParaRPr>
          </a:p>
        </p:txBody>
      </p:sp>
    </p:spTree>
    <p:extLst>
      <p:ext uri="{BB962C8B-B14F-4D97-AF65-F5344CB8AC3E}">
        <p14:creationId xmlns:p14="http://schemas.microsoft.com/office/powerpoint/2010/main" val="19338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iterate type="lt">
                                    <p:tmPct val="0"/>
                                  </p:iterate>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500" fill="hold"/>
                                        <p:tgtEl>
                                          <p:spTgt spid="2">
                                            <p:txEl>
                                              <p:pRg st="1" end="1"/>
                                            </p:txEl>
                                          </p:spTgt>
                                        </p:tgtEl>
                                        <p:attrNameLst>
                                          <p:attrName>style.color</p:attrName>
                                        </p:attrNameLst>
                                      </p:cBhvr>
                                      <p:to>
                                        <p:clrVal>
                                          <a:srgbClr val="FF0000"/>
                                        </p:clrVal>
                                      </p:to>
                                    </p:set>
                                    <p:set>
                                      <p:cBhvr>
                                        <p:cTn id="24" dur="500" fill="hold"/>
                                        <p:tgtEl>
                                          <p:spTgt spid="2">
                                            <p:txEl>
                                              <p:pRg st="1" end="1"/>
                                            </p:txEl>
                                          </p:spTgt>
                                        </p:tgtEl>
                                        <p:attrNameLst>
                                          <p:attrName>fillcolor</p:attrName>
                                        </p:attrNameLst>
                                      </p:cBhvr>
                                      <p:to>
                                        <p:clrVal>
                                          <a:srgbClr val="FF0000"/>
                                        </p:clrVal>
                                      </p:to>
                                    </p:set>
                                    <p:set>
                                      <p:cBhvr>
                                        <p:cTn id="25" dur="500" fill="hold"/>
                                        <p:tgtEl>
                                          <p:spTgt spid="2">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6" y="-49553"/>
            <a:ext cx="122327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316403" y="-680365"/>
            <a:ext cx="5977719" cy="20767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5269" y="114348"/>
            <a:ext cx="4339988" cy="830997"/>
          </a:xfrm>
          <a:prstGeom prst="rect">
            <a:avLst/>
          </a:prstGeom>
          <a:noFill/>
        </p:spPr>
        <p:txBody>
          <a:bodyPr wrap="square" rtlCol="0">
            <a:spAutoFit/>
          </a:bodyPr>
          <a:lstStyle/>
          <a:p>
            <a:pPr algn="ctr"/>
            <a:r>
              <a:rPr lang="en-US" sz="4800" dirty="0" smtClean="0"/>
              <a:t>HỘP QUÀ BÍ ẨN</a:t>
            </a:r>
            <a:endParaRPr lang="en-US" sz="4800" dirty="0"/>
          </a:p>
        </p:txBody>
      </p:sp>
      <p:pic>
        <p:nvPicPr>
          <p:cNvPr id="8" name="q6">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4911188" y="1254030"/>
            <a:ext cx="2438030" cy="2710373"/>
          </a:xfrm>
          <a:prstGeom prst="rect">
            <a:avLst/>
          </a:prstGeom>
        </p:spPr>
      </p:pic>
      <p:sp>
        <p:nvSpPr>
          <p:cNvPr id="2" name="Rectangle 1"/>
          <p:cNvSpPr/>
          <p:nvPr/>
        </p:nvSpPr>
        <p:spPr>
          <a:xfrm>
            <a:off x="1387519" y="4072882"/>
            <a:ext cx="9835486"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a:solidFill>
                  <a:srgbClr val="000000"/>
                </a:solidFill>
                <a:latin typeface="Arial" panose="020B0604020202020204" pitchFamily="34" charset="0"/>
                <a:cs typeface="Arial" panose="020B0604020202020204" pitchFamily="34" charset="0"/>
              </a:rPr>
              <a:t>Câu</a:t>
            </a:r>
            <a:r>
              <a:rPr lang="en-US" sz="2800" b="1" dirty="0">
                <a:solidFill>
                  <a:srgbClr val="000000"/>
                </a:solidFill>
                <a:latin typeface="Arial" panose="020B0604020202020204" pitchFamily="34" charset="0"/>
                <a:cs typeface="Arial" panose="020B0604020202020204" pitchFamily="34" charset="0"/>
              </a:rPr>
              <a:t> 4</a:t>
            </a:r>
            <a:r>
              <a:rPr lang="en-US" sz="2800" b="1" dirty="0" smtClean="0">
                <a:solidFill>
                  <a:srgbClr val="000000"/>
                </a:solidFill>
                <a:latin typeface="Arial" panose="020B0604020202020204" pitchFamily="34" charset="0"/>
                <a:cs typeface="Arial" panose="020B0604020202020204" pitchFamily="34" charset="0"/>
              </a:rPr>
              <a:t>.</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Khu</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vực</a:t>
            </a:r>
            <a:r>
              <a:rPr lang="en-US" sz="2800" b="1" dirty="0">
                <a:solidFill>
                  <a:srgbClr val="000000"/>
                </a:solidFill>
                <a:latin typeface="Arial" panose="020B0604020202020204" pitchFamily="34" charset="0"/>
                <a:cs typeface="Arial" panose="020B0604020202020204" pitchFamily="34" charset="0"/>
              </a:rPr>
              <a:t> </a:t>
            </a:r>
            <a:r>
              <a:rPr lang="en-US" sz="2800" b="1" dirty="0" err="1" smtClean="0">
                <a:solidFill>
                  <a:srgbClr val="000000"/>
                </a:solidFill>
                <a:latin typeface="Arial" panose="020B0604020202020204" pitchFamily="34" charset="0"/>
                <a:cs typeface="Arial" panose="020B0604020202020204" pitchFamily="34" charset="0"/>
              </a:rPr>
              <a:t>Đông</a:t>
            </a:r>
            <a:r>
              <a:rPr lang="en-US" sz="2800" b="1" dirty="0" smtClean="0">
                <a:solidFill>
                  <a:srgbClr val="000000"/>
                </a:solidFill>
                <a:latin typeface="Arial" panose="020B0604020202020204" pitchFamily="34" charset="0"/>
                <a:cs typeface="Arial" panose="020B0604020202020204" pitchFamily="34" charset="0"/>
              </a:rPr>
              <a:t> Nam </a:t>
            </a:r>
            <a:r>
              <a:rPr lang="en-US" sz="2800" b="1" dirty="0">
                <a:solidFill>
                  <a:srgbClr val="000000"/>
                </a:solidFill>
                <a:latin typeface="Arial" panose="020B0604020202020204" pitchFamily="34" charset="0"/>
                <a:cs typeface="Arial" panose="020B0604020202020204" pitchFamily="34" charset="0"/>
              </a:rPr>
              <a:t>Á chia </a:t>
            </a:r>
            <a:r>
              <a:rPr lang="en-US" sz="2800" b="1" dirty="0" err="1">
                <a:solidFill>
                  <a:srgbClr val="000000"/>
                </a:solidFill>
                <a:latin typeface="Arial" panose="020B0604020202020204" pitchFamily="34" charset="0"/>
                <a:cs typeface="Arial" panose="020B0604020202020204" pitchFamily="34" charset="0"/>
              </a:rPr>
              <a:t>thành</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mấy</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bộ</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phận</a:t>
            </a:r>
            <a:r>
              <a:rPr lang="en-US" sz="2800" b="1" dirty="0">
                <a:solidFill>
                  <a:srgbClr val="000000"/>
                </a:solidFill>
                <a:latin typeface="Arial" panose="020B0604020202020204" pitchFamily="34" charset="0"/>
                <a:cs typeface="Arial" panose="020B0604020202020204" pitchFamily="34" charset="0"/>
              </a:rPr>
              <a:t>?</a:t>
            </a:r>
          </a:p>
          <a:p>
            <a:pPr indent="914400" algn="just"/>
            <a:r>
              <a:rPr lang="en-US" sz="2800" dirty="0">
                <a:solidFill>
                  <a:srgbClr val="000000"/>
                </a:solidFill>
                <a:latin typeface="Arial" panose="020B0604020202020204" pitchFamily="34" charset="0"/>
                <a:cs typeface="Arial" panose="020B0604020202020204" pitchFamily="34" charset="0"/>
              </a:rPr>
              <a:t>A. 3 </a:t>
            </a:r>
            <a:r>
              <a:rPr lang="en-US" sz="2800" dirty="0" err="1">
                <a:solidFill>
                  <a:srgbClr val="000000"/>
                </a:solidFill>
                <a:latin typeface="Arial" panose="020B0604020202020204" pitchFamily="34" charset="0"/>
                <a:cs typeface="Arial" panose="020B0604020202020204" pitchFamily="34" charset="0"/>
              </a:rPr>
              <a:t>bộ</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phận</a:t>
            </a:r>
            <a:endParaRPr lang="en-US" sz="2800" dirty="0">
              <a:solidFill>
                <a:srgbClr val="000000"/>
              </a:solidFill>
              <a:latin typeface="Arial" panose="020B0604020202020204" pitchFamily="34" charset="0"/>
              <a:cs typeface="Arial" panose="020B0604020202020204" pitchFamily="34" charset="0"/>
            </a:endParaRPr>
          </a:p>
          <a:p>
            <a:pPr indent="914400" algn="just"/>
            <a:r>
              <a:rPr lang="en-US" sz="2800" dirty="0">
                <a:solidFill>
                  <a:srgbClr val="000000"/>
                </a:solidFill>
                <a:latin typeface="Arial" panose="020B0604020202020204" pitchFamily="34" charset="0"/>
                <a:cs typeface="Arial" panose="020B0604020202020204" pitchFamily="34" charset="0"/>
              </a:rPr>
              <a:t>B. 8 </a:t>
            </a:r>
            <a:r>
              <a:rPr lang="en-US" sz="2800" dirty="0" err="1">
                <a:solidFill>
                  <a:srgbClr val="000000"/>
                </a:solidFill>
                <a:latin typeface="Arial" panose="020B0604020202020204" pitchFamily="34" charset="0"/>
                <a:cs typeface="Arial" panose="020B0604020202020204" pitchFamily="34" charset="0"/>
              </a:rPr>
              <a:t>bộ</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phận</a:t>
            </a:r>
            <a:endParaRPr lang="en-US" sz="2800" dirty="0">
              <a:solidFill>
                <a:srgbClr val="000000"/>
              </a:solidFill>
              <a:latin typeface="Arial" panose="020B0604020202020204" pitchFamily="34" charset="0"/>
              <a:cs typeface="Arial" panose="020B0604020202020204" pitchFamily="34" charset="0"/>
            </a:endParaRPr>
          </a:p>
          <a:p>
            <a:pPr indent="914400" algn="just"/>
            <a:r>
              <a:rPr lang="en-US" sz="2800" dirty="0">
                <a:solidFill>
                  <a:srgbClr val="000000"/>
                </a:solidFill>
                <a:latin typeface="Arial" panose="020B0604020202020204" pitchFamily="34" charset="0"/>
                <a:cs typeface="Arial" panose="020B0604020202020204" pitchFamily="34" charset="0"/>
              </a:rPr>
              <a:t>C. 1 </a:t>
            </a:r>
            <a:r>
              <a:rPr lang="en-US" sz="2800" dirty="0" err="1">
                <a:solidFill>
                  <a:srgbClr val="000000"/>
                </a:solidFill>
                <a:latin typeface="Arial" panose="020B0604020202020204" pitchFamily="34" charset="0"/>
                <a:cs typeface="Arial" panose="020B0604020202020204" pitchFamily="34" charset="0"/>
              </a:rPr>
              <a:t>bộ</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phận</a:t>
            </a:r>
            <a:endParaRPr lang="en-US" sz="2800" dirty="0">
              <a:solidFill>
                <a:srgbClr val="000000"/>
              </a:solidFill>
              <a:latin typeface="Arial" panose="020B0604020202020204" pitchFamily="34" charset="0"/>
              <a:cs typeface="Arial" panose="020B0604020202020204" pitchFamily="34" charset="0"/>
            </a:endParaRPr>
          </a:p>
          <a:p>
            <a:pPr indent="914400" algn="just"/>
            <a:r>
              <a:rPr lang="en-US" sz="2800" dirty="0">
                <a:solidFill>
                  <a:srgbClr val="000000"/>
                </a:solidFill>
                <a:latin typeface="Arial" panose="020B0604020202020204" pitchFamily="34" charset="0"/>
                <a:cs typeface="Arial" panose="020B0604020202020204" pitchFamily="34" charset="0"/>
              </a:rPr>
              <a:t>D. 2 </a:t>
            </a:r>
            <a:r>
              <a:rPr lang="en-US" sz="2800" dirty="0" err="1">
                <a:solidFill>
                  <a:srgbClr val="000000"/>
                </a:solidFill>
                <a:latin typeface="Arial" panose="020B0604020202020204" pitchFamily="34" charset="0"/>
                <a:cs typeface="Arial" panose="020B0604020202020204" pitchFamily="34" charset="0"/>
              </a:rPr>
              <a:t>bộ</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phận</a:t>
            </a:r>
            <a:endParaRPr lang="en-US" sz="2800" b="0" i="0" dirty="0">
              <a:solidFill>
                <a:srgbClr val="000000"/>
              </a:solidFill>
              <a:effectLst/>
              <a:latin typeface="Arial" panose="020B0604020202020204" pitchFamily="34" charset="0"/>
              <a:cs typeface="Arial" panose="020B0604020202020204" pitchFamily="34" charset="0"/>
            </a:endParaRPr>
          </a:p>
        </p:txBody>
      </p:sp>
      <p:sp>
        <p:nvSpPr>
          <p:cNvPr id="12" name="Oval 11"/>
          <p:cNvSpPr/>
          <p:nvPr/>
        </p:nvSpPr>
        <p:spPr>
          <a:xfrm>
            <a:off x="5231809" y="2241122"/>
            <a:ext cx="1796787" cy="131178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solidFill>
                  <a:srgbClr val="FF0000"/>
                </a:solidFill>
              </a:rPr>
              <a:t>Quyển</a:t>
            </a:r>
            <a:r>
              <a:rPr lang="en-US" sz="3000" b="1" dirty="0" smtClean="0">
                <a:solidFill>
                  <a:srgbClr val="FF0000"/>
                </a:solidFill>
              </a:rPr>
              <a:t> </a:t>
            </a:r>
            <a:r>
              <a:rPr lang="en-US" sz="3000" b="1" dirty="0" err="1" smtClean="0">
                <a:solidFill>
                  <a:srgbClr val="FF0000"/>
                </a:solidFill>
              </a:rPr>
              <a:t>tập</a:t>
            </a:r>
            <a:endParaRPr lang="en-US" sz="3000" b="1" dirty="0">
              <a:solidFill>
                <a:srgbClr val="FF0000"/>
              </a:solidFill>
            </a:endParaRPr>
          </a:p>
        </p:txBody>
      </p:sp>
    </p:spTree>
    <p:extLst>
      <p:ext uri="{BB962C8B-B14F-4D97-AF65-F5344CB8AC3E}">
        <p14:creationId xmlns:p14="http://schemas.microsoft.com/office/powerpoint/2010/main" val="7069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iterate type="lt">
                                    <p:tmPct val="0"/>
                                  </p:iterate>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500" fill="hold"/>
                                        <p:tgtEl>
                                          <p:spTgt spid="2">
                                            <p:txEl>
                                              <p:pRg st="4" end="4"/>
                                            </p:txEl>
                                          </p:spTgt>
                                        </p:tgtEl>
                                        <p:attrNameLst>
                                          <p:attrName>style.color</p:attrName>
                                        </p:attrNameLst>
                                      </p:cBhvr>
                                      <p:to>
                                        <p:clrVal>
                                          <a:srgbClr val="FF0000"/>
                                        </p:clrVal>
                                      </p:to>
                                    </p:set>
                                    <p:set>
                                      <p:cBhvr>
                                        <p:cTn id="24" dur="500" fill="hold"/>
                                        <p:tgtEl>
                                          <p:spTgt spid="2">
                                            <p:txEl>
                                              <p:pRg st="4" end="4"/>
                                            </p:txEl>
                                          </p:spTgt>
                                        </p:tgtEl>
                                        <p:attrNameLst>
                                          <p:attrName>fillcolor</p:attrName>
                                        </p:attrNameLst>
                                      </p:cBhvr>
                                      <p:to>
                                        <p:clrVal>
                                          <a:srgbClr val="FF0000"/>
                                        </p:clrVal>
                                      </p:to>
                                    </p:set>
                                    <p:set>
                                      <p:cBhvr>
                                        <p:cTn id="25" dur="500" fill="hold"/>
                                        <p:tgtEl>
                                          <p:spTgt spid="2">
                                            <p:txEl>
                                              <p:pRg st="4" end="4"/>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00 hình nền powerpoint màu hồng đẹp, full HD, 4K|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097" y="236107"/>
            <a:ext cx="9653452" cy="769441"/>
          </a:xfrm>
          <a:prstGeom prst="rect">
            <a:avLst/>
          </a:prstGeom>
          <a:solidFill>
            <a:schemeClr val="accent3">
              <a:lumMod val="20000"/>
              <a:lumOff val="80000"/>
            </a:schemeClr>
          </a:solidFill>
          <a:ln>
            <a:solidFill>
              <a:srgbClr val="FF0000"/>
            </a:solidFill>
          </a:ln>
        </p:spPr>
        <p:txBody>
          <a:bodyPr wrap="square" rtlCol="0">
            <a:spAutoFit/>
          </a:bodyPr>
          <a:lstStyle/>
          <a:p>
            <a:pPr algn="ctr"/>
            <a:r>
              <a:rPr lang="en-US" sz="4400" b="1" dirty="0" smtClean="0">
                <a:solidFill>
                  <a:srgbClr val="FF0000"/>
                </a:solidFill>
              </a:rPr>
              <a:t>VẬN DỤNG</a:t>
            </a:r>
            <a:endParaRPr lang="en-US" sz="4400" b="1" dirty="0">
              <a:solidFill>
                <a:srgbClr val="FF0000"/>
              </a:solidFill>
            </a:endParaRPr>
          </a:p>
        </p:txBody>
      </p:sp>
      <p:sp>
        <p:nvSpPr>
          <p:cNvPr id="2" name="Cloud Callout 1"/>
          <p:cNvSpPr/>
          <p:nvPr/>
        </p:nvSpPr>
        <p:spPr>
          <a:xfrm>
            <a:off x="1436913" y="1435723"/>
            <a:ext cx="9294225" cy="3996551"/>
          </a:xfrm>
          <a:prstGeom prst="cloudCallout">
            <a:avLst>
              <a:gd name="adj1" fmla="val 45672"/>
              <a:gd name="adj2" fmla="val -19626"/>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rPr>
              <a:t>Hãy</a:t>
            </a:r>
            <a:r>
              <a:rPr lang="en-US" sz="4800" b="1" dirty="0" smtClean="0">
                <a:solidFill>
                  <a:schemeClr val="tx1"/>
                </a:solidFill>
              </a:rPr>
              <a:t> </a:t>
            </a:r>
            <a:r>
              <a:rPr lang="en-US" sz="4800" b="1" dirty="0" err="1" smtClean="0">
                <a:solidFill>
                  <a:schemeClr val="tx1"/>
                </a:solidFill>
              </a:rPr>
              <a:t>sưu</a:t>
            </a:r>
            <a:r>
              <a:rPr lang="en-US" sz="4800" b="1" dirty="0" smtClean="0">
                <a:solidFill>
                  <a:schemeClr val="tx1"/>
                </a:solidFill>
              </a:rPr>
              <a:t> </a:t>
            </a:r>
            <a:r>
              <a:rPr lang="en-US" sz="4800" b="1" dirty="0" err="1" smtClean="0">
                <a:solidFill>
                  <a:schemeClr val="tx1"/>
                </a:solidFill>
              </a:rPr>
              <a:t>tầm</a:t>
            </a:r>
            <a:r>
              <a:rPr lang="en-US" sz="4800" b="1" dirty="0" smtClean="0">
                <a:solidFill>
                  <a:schemeClr val="tx1"/>
                </a:solidFill>
              </a:rPr>
              <a:t> </a:t>
            </a:r>
            <a:r>
              <a:rPr lang="en-US" sz="4800" b="1" dirty="0" err="1" smtClean="0">
                <a:solidFill>
                  <a:srgbClr val="FF0000"/>
                </a:solidFill>
              </a:rPr>
              <a:t>thông</a:t>
            </a:r>
            <a:r>
              <a:rPr lang="en-US" sz="4800" b="1" dirty="0" smtClean="0">
                <a:solidFill>
                  <a:srgbClr val="FF0000"/>
                </a:solidFill>
              </a:rPr>
              <a:t> tin </a:t>
            </a:r>
            <a:r>
              <a:rPr lang="en-US" sz="4800" b="1" dirty="0" err="1" smtClean="0">
                <a:solidFill>
                  <a:schemeClr val="tx1"/>
                </a:solidFill>
              </a:rPr>
              <a:t>hoặc</a:t>
            </a:r>
            <a:r>
              <a:rPr lang="en-US" sz="4800" b="1" dirty="0" smtClean="0">
                <a:solidFill>
                  <a:schemeClr val="tx1"/>
                </a:solidFill>
              </a:rPr>
              <a:t> </a:t>
            </a:r>
            <a:r>
              <a:rPr lang="en-US" sz="4800" b="1" dirty="0" err="1" smtClean="0">
                <a:solidFill>
                  <a:srgbClr val="FF0000"/>
                </a:solidFill>
              </a:rPr>
              <a:t>hình</a:t>
            </a:r>
            <a:r>
              <a:rPr lang="en-US" sz="4800" b="1" dirty="0" smtClean="0">
                <a:solidFill>
                  <a:srgbClr val="FF0000"/>
                </a:solidFill>
              </a:rPr>
              <a:t> </a:t>
            </a:r>
            <a:r>
              <a:rPr lang="en-US" sz="4800" b="1" dirty="0" err="1" smtClean="0">
                <a:solidFill>
                  <a:srgbClr val="FF0000"/>
                </a:solidFill>
              </a:rPr>
              <a:t>ảnh</a:t>
            </a:r>
            <a:r>
              <a:rPr lang="en-US" sz="4800" b="1" dirty="0" smtClean="0">
                <a:solidFill>
                  <a:srgbClr val="FF0000"/>
                </a:solidFill>
              </a:rPr>
              <a:t> </a:t>
            </a:r>
            <a:r>
              <a:rPr lang="en-US" sz="4800" b="1" dirty="0" err="1" smtClean="0">
                <a:solidFill>
                  <a:schemeClr val="tx1"/>
                </a:solidFill>
              </a:rPr>
              <a:t>về</a:t>
            </a:r>
            <a:r>
              <a:rPr lang="en-US" sz="4800" b="1" dirty="0" smtClean="0">
                <a:solidFill>
                  <a:schemeClr val="tx1"/>
                </a:solidFill>
              </a:rPr>
              <a:t> </a:t>
            </a:r>
            <a:r>
              <a:rPr lang="en-US" sz="4800" b="1" dirty="0" err="1" smtClean="0">
                <a:solidFill>
                  <a:schemeClr val="tx1"/>
                </a:solidFill>
              </a:rPr>
              <a:t>một</a:t>
            </a:r>
            <a:r>
              <a:rPr lang="en-US" sz="4800" b="1" dirty="0" smtClean="0">
                <a:solidFill>
                  <a:schemeClr val="tx1"/>
                </a:solidFill>
              </a:rPr>
              <a:t> </a:t>
            </a:r>
            <a:r>
              <a:rPr lang="en-US" sz="4800" b="1" dirty="0" err="1" smtClean="0">
                <a:solidFill>
                  <a:schemeClr val="tx1"/>
                </a:solidFill>
              </a:rPr>
              <a:t>khu</a:t>
            </a:r>
            <a:r>
              <a:rPr lang="en-US" sz="4800" b="1" dirty="0" smtClean="0">
                <a:solidFill>
                  <a:schemeClr val="tx1"/>
                </a:solidFill>
              </a:rPr>
              <a:t> </a:t>
            </a:r>
            <a:r>
              <a:rPr lang="en-US" sz="4800" b="1" dirty="0" err="1" smtClean="0">
                <a:solidFill>
                  <a:schemeClr val="tx1"/>
                </a:solidFill>
              </a:rPr>
              <a:t>vực</a:t>
            </a:r>
            <a:r>
              <a:rPr lang="en-US" sz="4800" b="1" dirty="0" smtClean="0">
                <a:solidFill>
                  <a:schemeClr val="tx1"/>
                </a:solidFill>
              </a:rPr>
              <a:t> </a:t>
            </a:r>
            <a:r>
              <a:rPr lang="en-US" sz="4800" b="1" dirty="0" err="1" smtClean="0">
                <a:solidFill>
                  <a:schemeClr val="tx1"/>
                </a:solidFill>
              </a:rPr>
              <a:t>của</a:t>
            </a:r>
            <a:r>
              <a:rPr lang="en-US" sz="4800" b="1" dirty="0" smtClean="0">
                <a:solidFill>
                  <a:schemeClr val="tx1"/>
                </a:solidFill>
              </a:rPr>
              <a:t> </a:t>
            </a:r>
            <a:r>
              <a:rPr lang="en-US" sz="4800" b="1" dirty="0" err="1" smtClean="0">
                <a:solidFill>
                  <a:schemeClr val="tx1"/>
                </a:solidFill>
              </a:rPr>
              <a:t>châu</a:t>
            </a:r>
            <a:r>
              <a:rPr lang="en-US" sz="4800" b="1" dirty="0" smtClean="0">
                <a:solidFill>
                  <a:schemeClr val="tx1"/>
                </a:solidFill>
              </a:rPr>
              <a:t> Á </a:t>
            </a:r>
            <a:r>
              <a:rPr lang="en-US" sz="4800" b="1" dirty="0" err="1" smtClean="0">
                <a:solidFill>
                  <a:schemeClr val="tx1"/>
                </a:solidFill>
              </a:rPr>
              <a:t>mà</a:t>
            </a:r>
            <a:r>
              <a:rPr lang="en-US" sz="4800" b="1" dirty="0" smtClean="0">
                <a:solidFill>
                  <a:schemeClr val="tx1"/>
                </a:solidFill>
              </a:rPr>
              <a:t> </a:t>
            </a:r>
            <a:r>
              <a:rPr lang="en-US" sz="4800" b="1" dirty="0" err="1" smtClean="0">
                <a:solidFill>
                  <a:schemeClr val="tx1"/>
                </a:solidFill>
              </a:rPr>
              <a:t>em</a:t>
            </a:r>
            <a:r>
              <a:rPr lang="en-US" sz="4800" b="1" dirty="0" smtClean="0">
                <a:solidFill>
                  <a:schemeClr val="tx1"/>
                </a:solidFill>
              </a:rPr>
              <a:t> </a:t>
            </a:r>
            <a:r>
              <a:rPr lang="en-US" sz="4800" b="1" dirty="0" err="1" smtClean="0">
                <a:solidFill>
                  <a:schemeClr val="tx1"/>
                </a:solidFill>
              </a:rPr>
              <a:t>yêu</a:t>
            </a:r>
            <a:r>
              <a:rPr lang="en-US" sz="4800" b="1" dirty="0" smtClean="0">
                <a:solidFill>
                  <a:schemeClr val="tx1"/>
                </a:solidFill>
              </a:rPr>
              <a:t> </a:t>
            </a:r>
            <a:r>
              <a:rPr lang="en-US" sz="4800" b="1" dirty="0" err="1" smtClean="0">
                <a:solidFill>
                  <a:schemeClr val="tx1"/>
                </a:solidFill>
              </a:rPr>
              <a:t>thích</a:t>
            </a:r>
            <a:r>
              <a:rPr lang="en-US" sz="4800" b="1" dirty="0" smtClean="0">
                <a:solidFill>
                  <a:schemeClr val="tx1"/>
                </a:solidFill>
              </a:rPr>
              <a:t>.</a:t>
            </a:r>
            <a:endParaRPr lang="en-US" sz="4800" b="1" dirty="0">
              <a:solidFill>
                <a:schemeClr val="tx1"/>
              </a:solidFill>
            </a:endParaRPr>
          </a:p>
        </p:txBody>
      </p:sp>
    </p:spTree>
    <p:extLst>
      <p:ext uri="{BB962C8B-B14F-4D97-AF65-F5344CB8AC3E}">
        <p14:creationId xmlns:p14="http://schemas.microsoft.com/office/powerpoint/2010/main" val="2291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màu hồng đẹp, full HD, 4K|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5663" y="1668379"/>
            <a:ext cx="9400673" cy="3785652"/>
          </a:xfrm>
          <a:prstGeom prst="rect">
            <a:avLst/>
          </a:prstGeom>
          <a:noFill/>
        </p:spPr>
        <p:txBody>
          <a:bodyPr wrap="square" rtlCol="0">
            <a:spAutoFit/>
          </a:bodyPr>
          <a:lstStyle/>
          <a:p>
            <a:pPr algn="ctr"/>
            <a:r>
              <a:rPr lang="en-US" sz="6000" b="1" dirty="0" smtClean="0">
                <a:solidFill>
                  <a:srgbClr val="0070C0"/>
                </a:solidFill>
              </a:rPr>
              <a:t>ĐỊA LÍ 7 – TIẾT PPCT: 14</a:t>
            </a:r>
          </a:p>
          <a:p>
            <a:pPr algn="ctr"/>
            <a:r>
              <a:rPr lang="en-US" sz="6000" b="1" dirty="0" smtClean="0">
                <a:solidFill>
                  <a:srgbClr val="FF0000"/>
                </a:solidFill>
              </a:rPr>
              <a:t>BÀI 7</a:t>
            </a:r>
            <a:r>
              <a:rPr lang="en-US" sz="6000" b="1" dirty="0">
                <a:solidFill>
                  <a:srgbClr val="FF0000"/>
                </a:solidFill>
              </a:rPr>
              <a:t>.</a:t>
            </a:r>
            <a:r>
              <a:rPr lang="en-US" sz="6000" b="1" dirty="0" smtClean="0">
                <a:solidFill>
                  <a:srgbClr val="FF0000"/>
                </a:solidFill>
              </a:rPr>
              <a:t> BẢN ĐỒ CHÍNH TRỊ CHÂU Á, CÁC KHU VỰC CỦA CHÂU Á</a:t>
            </a:r>
            <a:endParaRPr lang="en-US" sz="6000" b="1" dirty="0">
              <a:solidFill>
                <a:srgbClr val="FF0000"/>
              </a:solidFill>
            </a:endParaRPr>
          </a:p>
        </p:txBody>
      </p:sp>
    </p:spTree>
    <p:extLst>
      <p:ext uri="{BB962C8B-B14F-4D97-AF65-F5344CB8AC3E}">
        <p14:creationId xmlns:p14="http://schemas.microsoft.com/office/powerpoint/2010/main" val="4289870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4011" y="382768"/>
            <a:ext cx="9487989" cy="523220"/>
          </a:xfrm>
          <a:prstGeom prst="rect">
            <a:avLst/>
          </a:prstGeom>
          <a:solidFill>
            <a:schemeClr val="accent5">
              <a:lumMod val="20000"/>
              <a:lumOff val="80000"/>
            </a:schemeClr>
          </a:solidFill>
          <a:ln>
            <a:solidFill>
              <a:srgbClr val="FF0000"/>
            </a:solidFill>
          </a:ln>
          <a:effectLst>
            <a:glow rad="228600">
              <a:schemeClr val="accent2">
                <a:satMod val="175000"/>
                <a:alpha val="40000"/>
              </a:schemeClr>
            </a:glow>
          </a:effectLst>
        </p:spPr>
        <p:txBody>
          <a:bodyPr wrap="square" rtlCol="0">
            <a:spAutoFit/>
          </a:bodyPr>
          <a:lstStyle/>
          <a:p>
            <a:pPr algn="ctr"/>
            <a:r>
              <a:rPr lang="en-US" sz="2800" b="1" dirty="0" err="1" smtClean="0"/>
              <a:t>Trò</a:t>
            </a:r>
            <a:r>
              <a:rPr lang="en-US" sz="2800" b="1" dirty="0" smtClean="0"/>
              <a:t> </a:t>
            </a:r>
            <a:r>
              <a:rPr lang="en-US" sz="2800" b="1" dirty="0" err="1" smtClean="0"/>
              <a:t>chơi</a:t>
            </a:r>
            <a:r>
              <a:rPr lang="en-US" sz="2800" b="1" dirty="0" smtClean="0"/>
              <a:t>: </a:t>
            </a:r>
            <a:r>
              <a:rPr lang="en-US" sz="2800" b="1" dirty="0" err="1" smtClean="0"/>
              <a:t>Ghép</a:t>
            </a:r>
            <a:r>
              <a:rPr lang="en-US" sz="2800" b="1" dirty="0" smtClean="0"/>
              <a:t> </a:t>
            </a:r>
            <a:r>
              <a:rPr lang="en-US" sz="2800" b="1" dirty="0" err="1" smtClean="0"/>
              <a:t>nhanh</a:t>
            </a:r>
            <a:r>
              <a:rPr lang="en-US" sz="2800" b="1" dirty="0" smtClean="0"/>
              <a:t> </a:t>
            </a:r>
            <a:r>
              <a:rPr lang="en-US" sz="2800" b="1" dirty="0" err="1" smtClean="0"/>
              <a:t>thần</a:t>
            </a:r>
            <a:r>
              <a:rPr lang="en-US" sz="2800" b="1" dirty="0" smtClean="0"/>
              <a:t> </a:t>
            </a:r>
            <a:r>
              <a:rPr lang="en-US" sz="2800" b="1" dirty="0" err="1" smtClean="0"/>
              <a:t>tốc</a:t>
            </a:r>
            <a:endParaRPr 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4178604465"/>
              </p:ext>
            </p:extLst>
          </p:nvPr>
        </p:nvGraphicFramePr>
        <p:xfrm>
          <a:off x="666205" y="2046819"/>
          <a:ext cx="11011988" cy="4645152"/>
        </p:xfrm>
        <a:graphic>
          <a:graphicData uri="http://schemas.openxmlformats.org/drawingml/2006/table">
            <a:tbl>
              <a:tblPr firstRow="1" firstCol="1" bandRow="1">
                <a:tableStyleId>{616DA210-FB5B-4158-B5E0-FEB733F419BA}</a:tableStyleId>
              </a:tblPr>
              <a:tblGrid>
                <a:gridCol w="3174376">
                  <a:extLst>
                    <a:ext uri="{9D8B030D-6E8A-4147-A177-3AD203B41FA5}">
                      <a16:colId xmlns:a16="http://schemas.microsoft.com/office/drawing/2014/main" val="2521734667"/>
                    </a:ext>
                  </a:extLst>
                </a:gridCol>
                <a:gridCol w="1840013">
                  <a:extLst>
                    <a:ext uri="{9D8B030D-6E8A-4147-A177-3AD203B41FA5}">
                      <a16:colId xmlns:a16="http://schemas.microsoft.com/office/drawing/2014/main" val="2132793929"/>
                    </a:ext>
                  </a:extLst>
                </a:gridCol>
                <a:gridCol w="5997599">
                  <a:extLst>
                    <a:ext uri="{9D8B030D-6E8A-4147-A177-3AD203B41FA5}">
                      <a16:colId xmlns:a16="http://schemas.microsoft.com/office/drawing/2014/main" val="4254324714"/>
                    </a:ext>
                  </a:extLst>
                </a:gridCol>
              </a:tblGrid>
              <a:tr h="0">
                <a:tc>
                  <a:txBody>
                    <a:bodyPr/>
                    <a:lstStyle/>
                    <a:p>
                      <a:pPr algn="ctr">
                        <a:lnSpc>
                          <a:spcPct val="130000"/>
                        </a:lnSpc>
                        <a:spcBef>
                          <a:spcPts val="600"/>
                        </a:spcBef>
                        <a:spcAft>
                          <a:spcPts val="600"/>
                        </a:spcAft>
                      </a:pPr>
                      <a:r>
                        <a:rPr lang="en-US" sz="2800" dirty="0" err="1" smtClean="0">
                          <a:effectLst/>
                        </a:rPr>
                        <a:t>Cột</a:t>
                      </a:r>
                      <a:r>
                        <a:rPr lang="en-US" sz="2800" baseline="0" dirty="0" smtClean="0">
                          <a:effectLst/>
                        </a:rPr>
                        <a:t> A - </a:t>
                      </a:r>
                      <a:r>
                        <a:rPr lang="en-US" sz="2800" dirty="0" err="1" smtClean="0">
                          <a:effectLst/>
                        </a:rPr>
                        <a:t>Khu</a:t>
                      </a:r>
                      <a:r>
                        <a:rPr lang="en-US" sz="2800" dirty="0" smtClean="0">
                          <a:effectLst/>
                        </a:rPr>
                        <a:t> </a:t>
                      </a:r>
                      <a:r>
                        <a:rPr lang="en-US" sz="2800" dirty="0" err="1">
                          <a:effectLst/>
                        </a:rPr>
                        <a:t>vực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600"/>
                        </a:spcBef>
                        <a:spcAft>
                          <a:spcPts val="600"/>
                        </a:spcAft>
                      </a:pPr>
                      <a:r>
                        <a:rPr lang="en-US" sz="2800" dirty="0" err="1">
                          <a:effectLst/>
                        </a:rPr>
                        <a:t>Đáp</a:t>
                      </a:r>
                      <a:r>
                        <a:rPr lang="en-US" sz="2800" dirty="0">
                          <a:effectLst/>
                        </a:rPr>
                        <a:t> </a:t>
                      </a:r>
                      <a:r>
                        <a:rPr lang="en-US" sz="2800" dirty="0" err="1">
                          <a:effectLst/>
                        </a:rPr>
                        <a:t>án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30000"/>
                        </a:lnSpc>
                        <a:spcBef>
                          <a:spcPts val="600"/>
                        </a:spcBef>
                        <a:spcAft>
                          <a:spcPts val="600"/>
                        </a:spcAft>
                      </a:pPr>
                      <a:r>
                        <a:rPr lang="en-US" sz="2800" dirty="0" err="1" smtClean="0">
                          <a:effectLst/>
                        </a:rPr>
                        <a:t>Cột</a:t>
                      </a:r>
                      <a:r>
                        <a:rPr lang="en-US" sz="2800" baseline="0" dirty="0" smtClean="0">
                          <a:effectLst/>
                        </a:rPr>
                        <a:t> B - </a:t>
                      </a:r>
                      <a:r>
                        <a:rPr lang="en-US" sz="2800" dirty="0" err="1" smtClean="0">
                          <a:effectLst/>
                        </a:rPr>
                        <a:t>Các</a:t>
                      </a:r>
                      <a:r>
                        <a:rPr lang="en-US" sz="2800" dirty="0" smtClean="0">
                          <a:effectLst/>
                        </a:rPr>
                        <a:t> </a:t>
                      </a:r>
                      <a:r>
                        <a:rPr lang="en-US" sz="2800" dirty="0" err="1">
                          <a:effectLst/>
                        </a:rPr>
                        <a:t>quốc</a:t>
                      </a:r>
                      <a:r>
                        <a:rPr lang="en-US" sz="2800" dirty="0">
                          <a:effectLst/>
                        </a:rPr>
                        <a:t> </a:t>
                      </a:r>
                      <a:r>
                        <a:rPr lang="en-US" sz="2800" dirty="0" err="1">
                          <a:effectLst/>
                        </a:rPr>
                        <a:t>gia</a:t>
                      </a:r>
                      <a:r>
                        <a:rPr lang="en-US" sz="2800" dirty="0">
                          <a:effectLst/>
                        </a:rPr>
                        <a:t> </a:t>
                      </a:r>
                      <a:r>
                        <a:rPr lang="en-US" sz="2800" dirty="0" err="1">
                          <a:effectLst/>
                        </a:rPr>
                        <a:t>và</a:t>
                      </a:r>
                      <a:r>
                        <a:rPr lang="en-US" sz="2800" dirty="0">
                          <a:effectLst/>
                        </a:rPr>
                        <a:t> </a:t>
                      </a:r>
                      <a:r>
                        <a:rPr lang="en-US" sz="2800" dirty="0" err="1">
                          <a:effectLst/>
                        </a:rPr>
                        <a:t>vùng</a:t>
                      </a:r>
                      <a:r>
                        <a:rPr lang="en-US" sz="2800" dirty="0">
                          <a:effectLst/>
                        </a:rPr>
                        <a:t> </a:t>
                      </a:r>
                      <a:r>
                        <a:rPr lang="en-US" sz="2800" dirty="0" err="1">
                          <a:effectLst/>
                        </a:rPr>
                        <a:t>lãnh</a:t>
                      </a:r>
                      <a:r>
                        <a:rPr lang="en-US" sz="2800" dirty="0">
                          <a:effectLst/>
                        </a:rPr>
                        <a:t> </a:t>
                      </a:r>
                      <a:r>
                        <a:rPr lang="en-US" sz="2800" dirty="0" err="1">
                          <a:effectLst/>
                        </a:rPr>
                        <a:t>thổ</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771834"/>
                  </a:ext>
                </a:extLst>
              </a:tr>
              <a:tr h="0">
                <a:tc>
                  <a:txBody>
                    <a:bodyPr/>
                    <a:lstStyle/>
                    <a:p>
                      <a:pPr algn="just">
                        <a:lnSpc>
                          <a:spcPct val="130000"/>
                        </a:lnSpc>
                        <a:spcBef>
                          <a:spcPts val="600"/>
                        </a:spcBef>
                        <a:spcAft>
                          <a:spcPts val="600"/>
                        </a:spcAft>
                      </a:pPr>
                      <a:r>
                        <a:rPr lang="en-US" sz="2800" dirty="0" err="1">
                          <a:effectLst/>
                        </a:rPr>
                        <a:t>Bắc</a:t>
                      </a:r>
                      <a:r>
                        <a:rPr lang="en-US" sz="2800" dirty="0">
                          <a:effectLst/>
                        </a:rPr>
                        <a:t> 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30000"/>
                        </a:lnSpc>
                        <a:spcBef>
                          <a:spcPts val="600"/>
                        </a:spcBef>
                        <a:spcAft>
                          <a:spcPts val="600"/>
                        </a:spcAft>
                      </a:pPr>
                      <a:r>
                        <a:rPr lang="en-US" sz="2800">
                          <a:effectLst/>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rowSpan="6">
                  <a:txBody>
                    <a:bodyPr/>
                    <a:lstStyle/>
                    <a:p>
                      <a:pPr algn="just">
                        <a:lnSpc>
                          <a:spcPct val="130000"/>
                        </a:lnSpc>
                        <a:spcBef>
                          <a:spcPts val="600"/>
                        </a:spcBef>
                        <a:spcAft>
                          <a:spcPts val="600"/>
                        </a:spcAft>
                      </a:pPr>
                      <a:r>
                        <a:rPr lang="en-US" sz="2800" baseline="0" dirty="0" smtClean="0">
                          <a:effectLst/>
                        </a:rPr>
                        <a:t>     </a:t>
                      </a:r>
                      <a:r>
                        <a:rPr lang="en-US" sz="2800" dirty="0" smtClean="0">
                          <a:effectLst/>
                        </a:rPr>
                        <a:t>  </a:t>
                      </a:r>
                      <a:r>
                        <a:rPr lang="en-US" sz="2800" dirty="0" err="1" smtClean="0">
                          <a:effectLst/>
                        </a:rPr>
                        <a:t>Ấn</a:t>
                      </a:r>
                      <a:r>
                        <a:rPr lang="en-US" sz="2800" dirty="0" smtClean="0">
                          <a:effectLst/>
                        </a:rPr>
                        <a:t> </a:t>
                      </a:r>
                      <a:r>
                        <a:rPr lang="en-US" sz="2800" dirty="0" err="1">
                          <a:effectLst/>
                        </a:rPr>
                        <a:t>Độ</a:t>
                      </a:r>
                      <a:r>
                        <a:rPr lang="en-US" sz="2800" dirty="0">
                          <a:effectLst/>
                        </a:rPr>
                        <a:t>, Pa-</a:t>
                      </a:r>
                      <a:r>
                        <a:rPr lang="en-US" sz="2800" dirty="0" err="1">
                          <a:effectLst/>
                        </a:rPr>
                        <a:t>ki</a:t>
                      </a:r>
                      <a:r>
                        <a:rPr lang="en-US" sz="2800" dirty="0">
                          <a:effectLst/>
                        </a:rPr>
                        <a:t>-tan, I-ran</a:t>
                      </a:r>
                    </a:p>
                    <a:p>
                      <a:pPr algn="just">
                        <a:lnSpc>
                          <a:spcPct val="130000"/>
                        </a:lnSpc>
                        <a:spcBef>
                          <a:spcPts val="600"/>
                        </a:spcBef>
                        <a:spcAft>
                          <a:spcPts val="600"/>
                        </a:spcAft>
                      </a:pPr>
                      <a:r>
                        <a:rPr lang="en-US" sz="2800" baseline="0" dirty="0" smtClean="0">
                          <a:effectLst/>
                        </a:rPr>
                        <a:t>       </a:t>
                      </a:r>
                      <a:r>
                        <a:rPr lang="en-US" sz="2800" dirty="0" smtClean="0">
                          <a:effectLst/>
                        </a:rPr>
                        <a:t>UAE</a:t>
                      </a:r>
                      <a:r>
                        <a:rPr lang="en-US" sz="2800" dirty="0">
                          <a:effectLst/>
                        </a:rPr>
                        <a:t>, </a:t>
                      </a:r>
                      <a:r>
                        <a:rPr lang="en-US" sz="2800" dirty="0" err="1">
                          <a:effectLst/>
                        </a:rPr>
                        <a:t>Cô-oét</a:t>
                      </a:r>
                      <a:r>
                        <a:rPr lang="en-US" sz="2800" dirty="0">
                          <a:effectLst/>
                        </a:rPr>
                        <a:t>; Ô-man</a:t>
                      </a:r>
                    </a:p>
                    <a:p>
                      <a:pPr algn="just">
                        <a:lnSpc>
                          <a:spcPct val="130000"/>
                        </a:lnSpc>
                        <a:spcBef>
                          <a:spcPts val="600"/>
                        </a:spcBef>
                        <a:spcAft>
                          <a:spcPts val="600"/>
                        </a:spcAft>
                      </a:pPr>
                      <a:r>
                        <a:rPr lang="en-US" sz="2800" baseline="0" dirty="0" smtClean="0">
                          <a:effectLst/>
                        </a:rPr>
                        <a:t>    </a:t>
                      </a:r>
                      <a:r>
                        <a:rPr lang="en-US" sz="2800" dirty="0" smtClean="0">
                          <a:effectLst/>
                        </a:rPr>
                        <a:t>   </a:t>
                      </a:r>
                      <a:r>
                        <a:rPr lang="en-US" sz="2800" dirty="0" err="1" smtClean="0">
                          <a:effectLst/>
                        </a:rPr>
                        <a:t>Việt</a:t>
                      </a:r>
                      <a:r>
                        <a:rPr lang="en-US" sz="2800" dirty="0" smtClean="0">
                          <a:effectLst/>
                        </a:rPr>
                        <a:t> </a:t>
                      </a:r>
                      <a:r>
                        <a:rPr lang="en-US" sz="2800" dirty="0">
                          <a:effectLst/>
                        </a:rPr>
                        <a:t>Nam, </a:t>
                      </a:r>
                      <a:r>
                        <a:rPr lang="en-US" sz="2800" dirty="0" err="1">
                          <a:effectLst/>
                        </a:rPr>
                        <a:t>Lào</a:t>
                      </a:r>
                      <a:r>
                        <a:rPr lang="en-US" sz="2800" dirty="0">
                          <a:effectLst/>
                        </a:rPr>
                        <a:t>, Cam-</a:t>
                      </a:r>
                      <a:r>
                        <a:rPr lang="en-US" sz="2800" dirty="0" err="1">
                          <a:effectLst/>
                        </a:rPr>
                        <a:t>pu</a:t>
                      </a:r>
                      <a:r>
                        <a:rPr lang="en-US" sz="2800" dirty="0">
                          <a:effectLst/>
                        </a:rPr>
                        <a:t>-chia</a:t>
                      </a:r>
                    </a:p>
                    <a:p>
                      <a:pPr algn="just">
                        <a:lnSpc>
                          <a:spcPct val="130000"/>
                        </a:lnSpc>
                        <a:spcBef>
                          <a:spcPts val="600"/>
                        </a:spcBef>
                        <a:spcAft>
                          <a:spcPts val="600"/>
                        </a:spcAft>
                      </a:pPr>
                      <a:r>
                        <a:rPr lang="en-US" sz="2800" baseline="0" dirty="0" smtClean="0">
                          <a:effectLst/>
                        </a:rPr>
                        <a:t>    </a:t>
                      </a:r>
                      <a:r>
                        <a:rPr lang="en-US" sz="2800" dirty="0" smtClean="0">
                          <a:effectLst/>
                        </a:rPr>
                        <a:t>   Phi-</a:t>
                      </a:r>
                      <a:r>
                        <a:rPr lang="en-US" sz="2800" dirty="0" err="1" smtClean="0">
                          <a:effectLst/>
                        </a:rPr>
                        <a:t>líp</a:t>
                      </a:r>
                      <a:r>
                        <a:rPr lang="en-US" sz="2800" dirty="0" smtClean="0">
                          <a:effectLst/>
                        </a:rPr>
                        <a:t>-pin; </a:t>
                      </a:r>
                      <a:r>
                        <a:rPr lang="en-US" sz="2800" dirty="0" err="1">
                          <a:effectLst/>
                        </a:rPr>
                        <a:t>Bru-nây</a:t>
                      </a:r>
                      <a:r>
                        <a:rPr lang="en-US" sz="2800" dirty="0">
                          <a:effectLst/>
                        </a:rPr>
                        <a:t>; </a:t>
                      </a:r>
                      <a:r>
                        <a:rPr lang="en-US" sz="2800" dirty="0" err="1" smtClean="0">
                          <a:effectLst/>
                        </a:rPr>
                        <a:t>Thái</a:t>
                      </a:r>
                      <a:r>
                        <a:rPr lang="en-US" sz="2800" baseline="0" dirty="0" smtClean="0">
                          <a:effectLst/>
                        </a:rPr>
                        <a:t> Lan</a:t>
                      </a:r>
                      <a:endParaRPr lang="en-US" sz="2800" dirty="0">
                        <a:effectLst/>
                      </a:endParaRPr>
                    </a:p>
                    <a:p>
                      <a:pPr algn="just">
                        <a:lnSpc>
                          <a:spcPct val="130000"/>
                        </a:lnSpc>
                        <a:spcBef>
                          <a:spcPts val="600"/>
                        </a:spcBef>
                        <a:spcAft>
                          <a:spcPts val="600"/>
                        </a:spcAft>
                      </a:pPr>
                      <a:r>
                        <a:rPr lang="en-US" sz="2800" baseline="0" dirty="0" smtClean="0">
                          <a:effectLst/>
                        </a:rPr>
                        <a:t>     </a:t>
                      </a:r>
                      <a:r>
                        <a:rPr lang="en-US" sz="2800" dirty="0" smtClean="0">
                          <a:effectLst/>
                        </a:rPr>
                        <a:t>  Ả-</a:t>
                      </a:r>
                      <a:r>
                        <a:rPr lang="en-US" sz="2800" dirty="0" err="1" smtClean="0">
                          <a:effectLst/>
                        </a:rPr>
                        <a:t>rập</a:t>
                      </a:r>
                      <a:r>
                        <a:rPr lang="en-US" sz="2800" dirty="0" smtClean="0">
                          <a:effectLst/>
                        </a:rPr>
                        <a:t> </a:t>
                      </a:r>
                      <a:r>
                        <a:rPr lang="en-US" sz="2800" dirty="0" err="1">
                          <a:effectLst/>
                        </a:rPr>
                        <a:t>Xê-út</a:t>
                      </a:r>
                      <a:r>
                        <a:rPr lang="en-US" sz="2800" dirty="0">
                          <a:effectLst/>
                        </a:rPr>
                        <a:t>; Ca-ta; Li-</a:t>
                      </a:r>
                      <a:r>
                        <a:rPr lang="en-US" sz="2800" dirty="0" err="1">
                          <a:effectLst/>
                        </a:rPr>
                        <a:t>băng</a:t>
                      </a:r>
                      <a:endParaRPr lang="en-US" sz="2800" dirty="0">
                        <a:effectLst/>
                      </a:endParaRPr>
                    </a:p>
                    <a:p>
                      <a:pPr algn="just">
                        <a:lnSpc>
                          <a:spcPct val="130000"/>
                        </a:lnSpc>
                        <a:spcBef>
                          <a:spcPts val="600"/>
                        </a:spcBef>
                        <a:spcAft>
                          <a:spcPts val="600"/>
                        </a:spcAft>
                      </a:pPr>
                      <a:r>
                        <a:rPr lang="en-US" sz="2800" baseline="0" dirty="0" smtClean="0">
                          <a:effectLst/>
                        </a:rPr>
                        <a:t>    </a:t>
                      </a:r>
                      <a:r>
                        <a:rPr lang="en-US" sz="2800" dirty="0" smtClean="0">
                          <a:effectLst/>
                        </a:rPr>
                        <a:t>  </a:t>
                      </a:r>
                      <a:r>
                        <a:rPr lang="en-US" sz="2800" dirty="0" err="1" smtClean="0">
                          <a:effectLst/>
                        </a:rPr>
                        <a:t>Nê</a:t>
                      </a:r>
                      <a:r>
                        <a:rPr lang="en-US" sz="2800" dirty="0" smtClean="0">
                          <a:effectLst/>
                        </a:rPr>
                        <a:t>-pan</a:t>
                      </a:r>
                      <a:r>
                        <a:rPr lang="en-US" sz="2800" dirty="0">
                          <a:effectLst/>
                        </a:rPr>
                        <a:t>, Bu-tan, </a:t>
                      </a:r>
                      <a:r>
                        <a:rPr lang="en-US" sz="2800" dirty="0" err="1">
                          <a:effectLst/>
                        </a:rPr>
                        <a:t>Băng</a:t>
                      </a:r>
                      <a:r>
                        <a:rPr lang="en-US" sz="2800" dirty="0">
                          <a:effectLst/>
                        </a:rPr>
                        <a:t>-la-</a:t>
                      </a:r>
                      <a:r>
                        <a:rPr lang="en-US" sz="2800" dirty="0" err="1">
                          <a:effectLst/>
                        </a:rPr>
                        <a:t>đét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70495994"/>
                  </a:ext>
                </a:extLst>
              </a:tr>
              <a:tr h="0">
                <a:tc>
                  <a:txBody>
                    <a:bodyPr/>
                    <a:lstStyle/>
                    <a:p>
                      <a:pPr algn="just">
                        <a:lnSpc>
                          <a:spcPct val="130000"/>
                        </a:lnSpc>
                        <a:spcBef>
                          <a:spcPts val="600"/>
                        </a:spcBef>
                        <a:spcAft>
                          <a:spcPts val="600"/>
                        </a:spcAft>
                      </a:pPr>
                      <a:r>
                        <a:rPr lang="en-US" sz="2800" dirty="0" err="1">
                          <a:effectLst/>
                        </a:rPr>
                        <a:t>Trung</a:t>
                      </a:r>
                      <a:r>
                        <a:rPr lang="en-US" sz="2800" dirty="0">
                          <a:effectLst/>
                        </a:rPr>
                        <a:t> 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Bef>
                          <a:spcPts val="600"/>
                        </a:spcBef>
                        <a:spcAft>
                          <a:spcPts val="6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1506288247"/>
                  </a:ext>
                </a:extLst>
              </a:tr>
              <a:tr h="0">
                <a:tc>
                  <a:txBody>
                    <a:bodyPr/>
                    <a:lstStyle/>
                    <a:p>
                      <a:pPr algn="just">
                        <a:lnSpc>
                          <a:spcPct val="130000"/>
                        </a:lnSpc>
                        <a:spcBef>
                          <a:spcPts val="600"/>
                        </a:spcBef>
                        <a:spcAft>
                          <a:spcPts val="600"/>
                        </a:spcAft>
                      </a:pPr>
                      <a:r>
                        <a:rPr lang="en-US" sz="2800" dirty="0" err="1">
                          <a:effectLst/>
                        </a:rPr>
                        <a:t>Đông</a:t>
                      </a:r>
                      <a:r>
                        <a:rPr lang="en-US" sz="2800" dirty="0">
                          <a:effectLst/>
                        </a:rPr>
                        <a:t> 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30000"/>
                        </a:lnSpc>
                        <a:spcBef>
                          <a:spcPts val="600"/>
                        </a:spcBef>
                        <a:spcAft>
                          <a:spcPts val="6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3296320801"/>
                  </a:ext>
                </a:extLst>
              </a:tr>
              <a:tr h="0">
                <a:tc>
                  <a:txBody>
                    <a:bodyPr/>
                    <a:lstStyle/>
                    <a:p>
                      <a:pPr algn="just">
                        <a:lnSpc>
                          <a:spcPct val="130000"/>
                        </a:lnSpc>
                        <a:spcBef>
                          <a:spcPts val="600"/>
                        </a:spcBef>
                        <a:spcAft>
                          <a:spcPts val="600"/>
                        </a:spcAft>
                      </a:pPr>
                      <a:r>
                        <a:rPr lang="en-US" sz="2800">
                          <a:effectLst/>
                        </a:rPr>
                        <a:t>Tây Á (Tây Nam 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Bef>
                          <a:spcPts val="600"/>
                        </a:spcBef>
                        <a:spcAft>
                          <a:spcPts val="6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296217809"/>
                  </a:ext>
                </a:extLst>
              </a:tr>
              <a:tr h="0">
                <a:tc>
                  <a:txBody>
                    <a:bodyPr/>
                    <a:lstStyle/>
                    <a:p>
                      <a:pPr algn="just">
                        <a:lnSpc>
                          <a:spcPct val="130000"/>
                        </a:lnSpc>
                        <a:spcBef>
                          <a:spcPts val="600"/>
                        </a:spcBef>
                        <a:spcAft>
                          <a:spcPts val="600"/>
                        </a:spcAft>
                      </a:pPr>
                      <a:r>
                        <a:rPr lang="en-US" sz="2800">
                          <a:effectLst/>
                        </a:rPr>
                        <a:t>Nam 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30000"/>
                        </a:lnSpc>
                        <a:spcBef>
                          <a:spcPts val="600"/>
                        </a:spcBef>
                        <a:spcAft>
                          <a:spcPts val="6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397804763"/>
                  </a:ext>
                </a:extLst>
              </a:tr>
              <a:tr h="0">
                <a:tc>
                  <a:txBody>
                    <a:bodyPr/>
                    <a:lstStyle/>
                    <a:p>
                      <a:pPr algn="just">
                        <a:lnSpc>
                          <a:spcPct val="130000"/>
                        </a:lnSpc>
                        <a:spcBef>
                          <a:spcPts val="600"/>
                        </a:spcBef>
                        <a:spcAft>
                          <a:spcPts val="600"/>
                        </a:spcAft>
                      </a:pPr>
                      <a:r>
                        <a:rPr lang="en-US" sz="2800" dirty="0" err="1">
                          <a:effectLst/>
                        </a:rPr>
                        <a:t>Đông</a:t>
                      </a:r>
                      <a:r>
                        <a:rPr lang="en-US" sz="2800" dirty="0">
                          <a:effectLst/>
                        </a:rPr>
                        <a:t> Nam 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Bef>
                          <a:spcPts val="600"/>
                        </a:spcBef>
                        <a:spcAft>
                          <a:spcPts val="6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3097809454"/>
                  </a:ext>
                </a:extLst>
              </a:tr>
            </a:tbl>
          </a:graphicData>
        </a:graphic>
      </p:graphicFrame>
      <p:sp>
        <p:nvSpPr>
          <p:cNvPr id="7" name="TextBox 6"/>
          <p:cNvSpPr txBox="1"/>
          <p:nvPr/>
        </p:nvSpPr>
        <p:spPr>
          <a:xfrm flipH="1">
            <a:off x="515981" y="1187236"/>
            <a:ext cx="11011988" cy="954107"/>
          </a:xfrm>
          <a:prstGeom prst="rect">
            <a:avLst/>
          </a:prstGeom>
          <a:noFill/>
        </p:spPr>
        <p:txBody>
          <a:bodyPr wrap="square" rtlCol="0">
            <a:spAutoFit/>
          </a:bodyPr>
          <a:lstStyle/>
          <a:p>
            <a:r>
              <a:rPr lang="en-US" sz="2800" dirty="0" err="1" smtClean="0"/>
              <a:t>Em</a:t>
            </a:r>
            <a:r>
              <a:rPr lang="en-US" sz="2800" dirty="0" smtClean="0"/>
              <a:t> </a:t>
            </a:r>
            <a:r>
              <a:rPr lang="en-US" sz="2800" dirty="0" err="1" smtClean="0"/>
              <a:t>hãy</a:t>
            </a:r>
            <a:r>
              <a:rPr lang="en-US" sz="2800" dirty="0" smtClean="0"/>
              <a:t> </a:t>
            </a:r>
            <a:r>
              <a:rPr lang="en-US" sz="2800" dirty="0" err="1" smtClean="0"/>
              <a:t>ghép</a:t>
            </a:r>
            <a:r>
              <a:rPr lang="en-US" sz="2800" dirty="0" smtClean="0"/>
              <a:t> </a:t>
            </a:r>
            <a:r>
              <a:rPr lang="en-US" sz="2800" dirty="0" err="1" smtClean="0"/>
              <a:t>tên</a:t>
            </a:r>
            <a:r>
              <a:rPr lang="en-US" sz="2800" dirty="0" smtClean="0"/>
              <a:t> </a:t>
            </a:r>
            <a:r>
              <a:rPr lang="en-US" sz="2800" dirty="0" err="1" smtClean="0"/>
              <a:t>các</a:t>
            </a:r>
            <a:r>
              <a:rPr lang="en-US" sz="2800" dirty="0" smtClean="0"/>
              <a:t> </a:t>
            </a:r>
            <a:r>
              <a:rPr lang="en-US" sz="2800" dirty="0" err="1" smtClean="0"/>
              <a:t>Quốc</a:t>
            </a:r>
            <a:r>
              <a:rPr lang="en-US" sz="2800" dirty="0" smtClean="0"/>
              <a:t> </a:t>
            </a:r>
            <a:r>
              <a:rPr lang="en-US" sz="2800" dirty="0" err="1" smtClean="0"/>
              <a:t>gia</a:t>
            </a:r>
            <a:r>
              <a:rPr lang="en-US" sz="2800" dirty="0" smtClean="0"/>
              <a:t> </a:t>
            </a:r>
            <a:r>
              <a:rPr lang="en-US" sz="2800" dirty="0" err="1" smtClean="0"/>
              <a:t>có</a:t>
            </a:r>
            <a:r>
              <a:rPr lang="en-US" sz="2800" dirty="0" smtClean="0"/>
              <a:t> </a:t>
            </a:r>
            <a:r>
              <a:rPr lang="en-US" sz="2800" dirty="0" err="1" smtClean="0"/>
              <a:t>đánh</a:t>
            </a:r>
            <a:r>
              <a:rPr lang="en-US" sz="2800" dirty="0" smtClean="0"/>
              <a:t> </a:t>
            </a:r>
            <a:r>
              <a:rPr lang="en-US" sz="2800" dirty="0" err="1" smtClean="0"/>
              <a:t>số</a:t>
            </a:r>
            <a:r>
              <a:rPr lang="en-US" sz="2800" dirty="0" smtClean="0"/>
              <a:t> </a:t>
            </a:r>
            <a:r>
              <a:rPr lang="en-US" sz="2800" dirty="0" err="1" smtClean="0"/>
              <a:t>từ</a:t>
            </a:r>
            <a:r>
              <a:rPr lang="en-US" sz="2800" dirty="0" smtClean="0"/>
              <a:t> 1 </a:t>
            </a:r>
            <a:r>
              <a:rPr lang="en-US" sz="2800" dirty="0" err="1" smtClean="0"/>
              <a:t>đến</a:t>
            </a:r>
            <a:r>
              <a:rPr lang="en-US" sz="2800" dirty="0" smtClean="0"/>
              <a:t> 6 ở </a:t>
            </a:r>
            <a:r>
              <a:rPr lang="en-US" sz="2800" dirty="0" err="1" smtClean="0"/>
              <a:t>cột</a:t>
            </a:r>
            <a:r>
              <a:rPr lang="en-US" sz="2800" dirty="0" smtClean="0"/>
              <a:t> B </a:t>
            </a:r>
            <a:r>
              <a:rPr lang="en-US" sz="2800" dirty="0" err="1" smtClean="0"/>
              <a:t>tương</a:t>
            </a:r>
            <a:r>
              <a:rPr lang="en-US" sz="2800" dirty="0" smtClean="0"/>
              <a:t> </a:t>
            </a:r>
            <a:r>
              <a:rPr lang="en-US" sz="2800" dirty="0" err="1" smtClean="0"/>
              <a:t>ứng</a:t>
            </a:r>
            <a:r>
              <a:rPr lang="en-US" sz="2800" dirty="0" smtClean="0"/>
              <a:t> </a:t>
            </a:r>
            <a:r>
              <a:rPr lang="en-US" sz="2800" dirty="0" err="1" smtClean="0"/>
              <a:t>với</a:t>
            </a:r>
            <a:r>
              <a:rPr lang="en-US" sz="2800" dirty="0" smtClean="0"/>
              <a:t> </a:t>
            </a:r>
            <a:r>
              <a:rPr lang="en-US" sz="2800" dirty="0" err="1" smtClean="0"/>
              <a:t>khu</a:t>
            </a:r>
            <a:r>
              <a:rPr lang="en-US" sz="2800" dirty="0" smtClean="0"/>
              <a:t> </a:t>
            </a:r>
            <a:r>
              <a:rPr lang="en-US" sz="2800" dirty="0" err="1" smtClean="0"/>
              <a:t>vực</a:t>
            </a:r>
            <a:r>
              <a:rPr lang="en-US" sz="2800" dirty="0" smtClean="0"/>
              <a:t> ở </a:t>
            </a:r>
            <a:r>
              <a:rPr lang="en-US" sz="2800" dirty="0" err="1" smtClean="0"/>
              <a:t>cột</a:t>
            </a:r>
            <a:r>
              <a:rPr lang="en-US" sz="2800" dirty="0" smtClean="0"/>
              <a:t> A</a:t>
            </a:r>
            <a:endParaRPr lang="en-US" sz="2800" dirty="0"/>
          </a:p>
        </p:txBody>
      </p:sp>
      <p:sp>
        <p:nvSpPr>
          <p:cNvPr id="6" name="Oval 5"/>
          <p:cNvSpPr/>
          <p:nvPr/>
        </p:nvSpPr>
        <p:spPr>
          <a:xfrm>
            <a:off x="5721527" y="2715691"/>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8" name="Oval 7"/>
          <p:cNvSpPr/>
          <p:nvPr/>
        </p:nvSpPr>
        <p:spPr>
          <a:xfrm>
            <a:off x="5734591" y="3428791"/>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10" name="Oval 9"/>
          <p:cNvSpPr/>
          <p:nvPr/>
        </p:nvSpPr>
        <p:spPr>
          <a:xfrm>
            <a:off x="248195" y="46405"/>
            <a:ext cx="2782388" cy="1181504"/>
          </a:xfrm>
          <a:prstGeom prst="ellipse">
            <a:avLst/>
          </a:prstGeom>
          <a:solidFill>
            <a:schemeClr val="accent6">
              <a:lumMod val="20000"/>
              <a:lumOff val="80000"/>
            </a:schemeClr>
          </a:solidFill>
          <a:ln>
            <a:solidFill>
              <a:srgbClr val="FF0000"/>
            </a:solidFill>
          </a:ln>
          <a:effectLst>
            <a:glow rad="1397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KHỞI ĐỘNG</a:t>
            </a:r>
            <a:endParaRPr lang="en-US" sz="2800" b="1" dirty="0">
              <a:solidFill>
                <a:schemeClr val="tx1"/>
              </a:solidFill>
            </a:endParaRPr>
          </a:p>
        </p:txBody>
      </p:sp>
      <p:sp>
        <p:nvSpPr>
          <p:cNvPr id="11" name="Oval 10"/>
          <p:cNvSpPr/>
          <p:nvPr/>
        </p:nvSpPr>
        <p:spPr>
          <a:xfrm>
            <a:off x="5721527" y="4095005"/>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p>
        </p:txBody>
      </p:sp>
      <p:sp>
        <p:nvSpPr>
          <p:cNvPr id="12" name="Oval 11"/>
          <p:cNvSpPr/>
          <p:nvPr/>
        </p:nvSpPr>
        <p:spPr>
          <a:xfrm>
            <a:off x="5708464" y="4838877"/>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4</a:t>
            </a:r>
            <a:endParaRPr lang="en-US" sz="2400" b="1" dirty="0">
              <a:latin typeface="Times New Roman" panose="02020603050405020304" pitchFamily="18" charset="0"/>
              <a:cs typeface="Times New Roman" panose="02020603050405020304" pitchFamily="18" charset="0"/>
            </a:endParaRPr>
          </a:p>
        </p:txBody>
      </p:sp>
      <p:sp>
        <p:nvSpPr>
          <p:cNvPr id="13" name="Oval 12"/>
          <p:cNvSpPr/>
          <p:nvPr/>
        </p:nvSpPr>
        <p:spPr>
          <a:xfrm>
            <a:off x="5734591" y="5551977"/>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5</a:t>
            </a:r>
            <a:endParaRPr lang="en-US" sz="2400" b="1" dirty="0">
              <a:latin typeface="Times New Roman" panose="02020603050405020304" pitchFamily="18" charset="0"/>
              <a:cs typeface="Times New Roman" panose="02020603050405020304" pitchFamily="18" charset="0"/>
            </a:endParaRPr>
          </a:p>
        </p:txBody>
      </p:sp>
      <p:sp>
        <p:nvSpPr>
          <p:cNvPr id="14" name="Oval 13"/>
          <p:cNvSpPr/>
          <p:nvPr/>
        </p:nvSpPr>
        <p:spPr>
          <a:xfrm>
            <a:off x="5708464" y="6281259"/>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6</a:t>
            </a:r>
            <a:endParaRPr lang="en-US" sz="2400" b="1" dirty="0">
              <a:latin typeface="Times New Roman" panose="02020603050405020304" pitchFamily="18" charset="0"/>
              <a:cs typeface="Times New Roman" panose="02020603050405020304" pitchFamily="18" charset="0"/>
            </a:endParaRPr>
          </a:p>
        </p:txBody>
      </p:sp>
      <p:sp>
        <p:nvSpPr>
          <p:cNvPr id="15" name="Oval 14"/>
          <p:cNvSpPr/>
          <p:nvPr/>
        </p:nvSpPr>
        <p:spPr>
          <a:xfrm>
            <a:off x="3960219" y="4838878"/>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16" name="Oval 15"/>
          <p:cNvSpPr/>
          <p:nvPr/>
        </p:nvSpPr>
        <p:spPr>
          <a:xfrm>
            <a:off x="3984164" y="4300033"/>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17" name="Oval 16"/>
          <p:cNvSpPr/>
          <p:nvPr/>
        </p:nvSpPr>
        <p:spPr>
          <a:xfrm>
            <a:off x="3960219" y="5431933"/>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p>
        </p:txBody>
      </p:sp>
      <p:sp>
        <p:nvSpPr>
          <p:cNvPr id="18" name="Oval 17"/>
          <p:cNvSpPr/>
          <p:nvPr/>
        </p:nvSpPr>
        <p:spPr>
          <a:xfrm>
            <a:off x="4622071" y="5431932"/>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4</a:t>
            </a:r>
            <a:endParaRPr lang="en-US" sz="2400" b="1" dirty="0">
              <a:latin typeface="Times New Roman" panose="02020603050405020304" pitchFamily="18" charset="0"/>
              <a:cs typeface="Times New Roman" panose="02020603050405020304" pitchFamily="18" charset="0"/>
            </a:endParaRPr>
          </a:p>
        </p:txBody>
      </p:sp>
      <p:sp>
        <p:nvSpPr>
          <p:cNvPr id="19" name="Oval 18"/>
          <p:cNvSpPr/>
          <p:nvPr/>
        </p:nvSpPr>
        <p:spPr>
          <a:xfrm>
            <a:off x="4622071" y="4300033"/>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5</a:t>
            </a:r>
            <a:endParaRPr lang="en-US" sz="2400" b="1" dirty="0">
              <a:latin typeface="Times New Roman" panose="02020603050405020304" pitchFamily="18" charset="0"/>
              <a:cs typeface="Times New Roman" panose="02020603050405020304" pitchFamily="18" charset="0"/>
            </a:endParaRPr>
          </a:p>
        </p:txBody>
      </p:sp>
      <p:sp>
        <p:nvSpPr>
          <p:cNvPr id="20" name="Oval 19"/>
          <p:cNvSpPr/>
          <p:nvPr/>
        </p:nvSpPr>
        <p:spPr>
          <a:xfrm>
            <a:off x="4622071" y="4846325"/>
            <a:ext cx="444138" cy="3788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6</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91441" y="1303858"/>
            <a:ext cx="12100560" cy="5404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6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P spid="16" grpId="0" animBg="1"/>
      <p:bldP spid="17" grpId="0" animBg="1"/>
      <p:bldP spid="18" grpId="0" animBg="1"/>
      <p:bldP spid="19" grpId="0" animBg="1"/>
      <p:bldP spid="2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535" y="1437258"/>
            <a:ext cx="10868297" cy="4154984"/>
          </a:xfrm>
          <a:prstGeom prst="rect">
            <a:avLst/>
          </a:prstGeom>
          <a:noFill/>
        </p:spPr>
        <p:txBody>
          <a:bodyPr wrap="square" rtlCol="0">
            <a:spAutoFit/>
          </a:bodyPr>
          <a:lstStyle/>
          <a:p>
            <a:pPr algn="just">
              <a:lnSpc>
                <a:spcPct val="110000"/>
              </a:lnSpc>
            </a:pPr>
            <a:r>
              <a:rPr lang="en-US" sz="3000" b="1" dirty="0" smtClean="0">
                <a:solidFill>
                  <a:srgbClr val="0070C0"/>
                </a:solidFill>
              </a:rPr>
              <a:t>1. </a:t>
            </a:r>
            <a:r>
              <a:rPr lang="en-US" sz="3000" b="1" dirty="0" err="1" smtClean="0">
                <a:solidFill>
                  <a:srgbClr val="0070C0"/>
                </a:solidFill>
              </a:rPr>
              <a:t>Bản</a:t>
            </a:r>
            <a:r>
              <a:rPr lang="en-US" sz="3000" b="1" dirty="0" smtClean="0">
                <a:solidFill>
                  <a:srgbClr val="0070C0"/>
                </a:solidFill>
              </a:rPr>
              <a:t> </a:t>
            </a:r>
            <a:r>
              <a:rPr lang="en-US" sz="3000" b="1" dirty="0" err="1" smtClean="0">
                <a:solidFill>
                  <a:srgbClr val="0070C0"/>
                </a:solidFill>
              </a:rPr>
              <a:t>đồ</a:t>
            </a:r>
            <a:r>
              <a:rPr lang="en-US" sz="3000" b="1" dirty="0" smtClean="0">
                <a:solidFill>
                  <a:srgbClr val="0070C0"/>
                </a:solidFill>
              </a:rPr>
              <a:t> </a:t>
            </a:r>
            <a:r>
              <a:rPr lang="en-US" sz="3000" b="1" dirty="0" err="1" smtClean="0">
                <a:solidFill>
                  <a:srgbClr val="0070C0"/>
                </a:solidFill>
              </a:rPr>
              <a:t>chính</a:t>
            </a:r>
            <a:r>
              <a:rPr lang="en-US" sz="3000" b="1" dirty="0" smtClean="0">
                <a:solidFill>
                  <a:srgbClr val="0070C0"/>
                </a:solidFill>
              </a:rPr>
              <a:t> </a:t>
            </a:r>
            <a:r>
              <a:rPr lang="en-US" sz="3000" b="1" dirty="0" err="1" smtClean="0">
                <a:solidFill>
                  <a:srgbClr val="0070C0"/>
                </a:solidFill>
              </a:rPr>
              <a:t>trị</a:t>
            </a:r>
            <a:r>
              <a:rPr lang="en-US" sz="3000" b="1" dirty="0" smtClean="0">
                <a:solidFill>
                  <a:srgbClr val="0070C0"/>
                </a:solidFill>
              </a:rPr>
              <a:t> </a:t>
            </a:r>
            <a:r>
              <a:rPr lang="en-US" sz="3000" b="1" dirty="0" err="1" smtClean="0">
                <a:solidFill>
                  <a:srgbClr val="0070C0"/>
                </a:solidFill>
              </a:rPr>
              <a:t>các</a:t>
            </a:r>
            <a:r>
              <a:rPr lang="en-US" sz="3000" b="1" dirty="0" smtClean="0">
                <a:solidFill>
                  <a:srgbClr val="0070C0"/>
                </a:solidFill>
              </a:rPr>
              <a:t> </a:t>
            </a:r>
            <a:r>
              <a:rPr lang="en-US" sz="3000" b="1" dirty="0" err="1" smtClean="0">
                <a:solidFill>
                  <a:srgbClr val="0070C0"/>
                </a:solidFill>
              </a:rPr>
              <a:t>khu</a:t>
            </a:r>
            <a:r>
              <a:rPr lang="en-US" sz="3000" b="1" dirty="0" smtClean="0">
                <a:solidFill>
                  <a:srgbClr val="0070C0"/>
                </a:solidFill>
              </a:rPr>
              <a:t> </a:t>
            </a:r>
            <a:r>
              <a:rPr lang="en-US" sz="3000" b="1" dirty="0" err="1" smtClean="0">
                <a:solidFill>
                  <a:srgbClr val="0070C0"/>
                </a:solidFill>
              </a:rPr>
              <a:t>vực</a:t>
            </a:r>
            <a:r>
              <a:rPr lang="en-US" sz="3000" b="1" dirty="0" smtClean="0">
                <a:solidFill>
                  <a:srgbClr val="0070C0"/>
                </a:solidFill>
              </a:rPr>
              <a:t> </a:t>
            </a:r>
            <a:r>
              <a:rPr lang="en-US" sz="3000" b="1" dirty="0" err="1" smtClean="0">
                <a:solidFill>
                  <a:srgbClr val="0070C0"/>
                </a:solidFill>
              </a:rPr>
              <a:t>của</a:t>
            </a:r>
            <a:r>
              <a:rPr lang="en-US" sz="3000" b="1" dirty="0" smtClean="0">
                <a:solidFill>
                  <a:srgbClr val="0070C0"/>
                </a:solidFill>
              </a:rPr>
              <a:t> </a:t>
            </a:r>
            <a:r>
              <a:rPr lang="en-US" sz="3000" b="1" dirty="0" err="1" smtClean="0">
                <a:solidFill>
                  <a:srgbClr val="0070C0"/>
                </a:solidFill>
              </a:rPr>
              <a:t>châu</a:t>
            </a:r>
            <a:r>
              <a:rPr lang="en-US" sz="3000" b="1" dirty="0" smtClean="0">
                <a:solidFill>
                  <a:srgbClr val="0070C0"/>
                </a:solidFill>
              </a:rPr>
              <a:t> Á</a:t>
            </a:r>
          </a:p>
          <a:p>
            <a:pPr algn="just">
              <a:lnSpc>
                <a:spcPct val="110000"/>
              </a:lnSpc>
            </a:pPr>
            <a:r>
              <a:rPr lang="en-US" sz="3000" b="1" dirty="0" smtClean="0">
                <a:solidFill>
                  <a:srgbClr val="0070C0"/>
                </a:solidFill>
              </a:rPr>
              <a:t>2. </a:t>
            </a:r>
            <a:r>
              <a:rPr lang="en-US" sz="3000" b="1" dirty="0" err="1" smtClean="0">
                <a:solidFill>
                  <a:srgbClr val="0070C0"/>
                </a:solidFill>
              </a:rPr>
              <a:t>Đặc</a:t>
            </a:r>
            <a:r>
              <a:rPr lang="en-US" sz="3000" b="1" dirty="0" smtClean="0">
                <a:solidFill>
                  <a:srgbClr val="0070C0"/>
                </a:solidFill>
              </a:rPr>
              <a:t> </a:t>
            </a:r>
            <a:r>
              <a:rPr lang="en-US" sz="3000" b="1" dirty="0" err="1" smtClean="0">
                <a:solidFill>
                  <a:srgbClr val="0070C0"/>
                </a:solidFill>
              </a:rPr>
              <a:t>điểm</a:t>
            </a:r>
            <a:r>
              <a:rPr lang="en-US" sz="3000" b="1" dirty="0" smtClean="0">
                <a:solidFill>
                  <a:srgbClr val="0070C0"/>
                </a:solidFill>
              </a:rPr>
              <a:t> </a:t>
            </a:r>
            <a:r>
              <a:rPr lang="en-US" sz="3000" b="1" dirty="0" err="1" smtClean="0">
                <a:solidFill>
                  <a:srgbClr val="0070C0"/>
                </a:solidFill>
              </a:rPr>
              <a:t>tự</a:t>
            </a:r>
            <a:r>
              <a:rPr lang="en-US" sz="3000" b="1" dirty="0" smtClean="0">
                <a:solidFill>
                  <a:srgbClr val="0070C0"/>
                </a:solidFill>
              </a:rPr>
              <a:t> </a:t>
            </a:r>
            <a:r>
              <a:rPr lang="en-US" sz="3000" b="1" dirty="0" err="1" smtClean="0">
                <a:solidFill>
                  <a:srgbClr val="0070C0"/>
                </a:solidFill>
              </a:rPr>
              <a:t>nhiên</a:t>
            </a:r>
            <a:r>
              <a:rPr lang="en-US" sz="3000" b="1" dirty="0" smtClean="0">
                <a:solidFill>
                  <a:srgbClr val="0070C0"/>
                </a:solidFill>
              </a:rPr>
              <a:t> </a:t>
            </a:r>
            <a:r>
              <a:rPr lang="en-US" sz="3000" b="1" dirty="0" err="1" smtClean="0">
                <a:solidFill>
                  <a:srgbClr val="0070C0"/>
                </a:solidFill>
              </a:rPr>
              <a:t>các</a:t>
            </a:r>
            <a:r>
              <a:rPr lang="en-US" sz="3000" b="1" dirty="0" smtClean="0">
                <a:solidFill>
                  <a:srgbClr val="0070C0"/>
                </a:solidFill>
              </a:rPr>
              <a:t> </a:t>
            </a:r>
            <a:r>
              <a:rPr lang="en-US" sz="3000" b="1" dirty="0" err="1" smtClean="0">
                <a:solidFill>
                  <a:srgbClr val="0070C0"/>
                </a:solidFill>
              </a:rPr>
              <a:t>khu</a:t>
            </a:r>
            <a:r>
              <a:rPr lang="en-US" sz="3000" b="1" dirty="0" smtClean="0">
                <a:solidFill>
                  <a:srgbClr val="0070C0"/>
                </a:solidFill>
              </a:rPr>
              <a:t> </a:t>
            </a:r>
            <a:r>
              <a:rPr lang="en-US" sz="3000" b="1" dirty="0" err="1" smtClean="0">
                <a:solidFill>
                  <a:srgbClr val="0070C0"/>
                </a:solidFill>
              </a:rPr>
              <a:t>vực</a:t>
            </a:r>
            <a:r>
              <a:rPr lang="en-US" sz="3000" b="1" dirty="0" smtClean="0">
                <a:solidFill>
                  <a:srgbClr val="0070C0"/>
                </a:solidFill>
              </a:rPr>
              <a:t> </a:t>
            </a:r>
            <a:r>
              <a:rPr lang="en-US" sz="3000" b="1" dirty="0" err="1" smtClean="0">
                <a:solidFill>
                  <a:srgbClr val="0070C0"/>
                </a:solidFill>
              </a:rPr>
              <a:t>của</a:t>
            </a:r>
            <a:r>
              <a:rPr lang="en-US" sz="3000" b="1" dirty="0" smtClean="0">
                <a:solidFill>
                  <a:srgbClr val="0070C0"/>
                </a:solidFill>
              </a:rPr>
              <a:t> </a:t>
            </a:r>
            <a:r>
              <a:rPr lang="en-US" sz="3000" b="1" dirty="0" err="1" smtClean="0">
                <a:solidFill>
                  <a:srgbClr val="0070C0"/>
                </a:solidFill>
              </a:rPr>
              <a:t>châu</a:t>
            </a:r>
            <a:r>
              <a:rPr lang="en-US" sz="3000" b="1" dirty="0" smtClean="0">
                <a:solidFill>
                  <a:srgbClr val="0070C0"/>
                </a:solidFill>
              </a:rPr>
              <a:t> Á</a:t>
            </a:r>
          </a:p>
          <a:p>
            <a:pPr marL="514350" indent="457200" algn="just">
              <a:lnSpc>
                <a:spcPct val="110000"/>
              </a:lnSpc>
              <a:buAutoNum type="alphaLcPeriod"/>
            </a:pPr>
            <a:r>
              <a:rPr lang="en-US" sz="3000" dirty="0" err="1" smtClean="0"/>
              <a:t>Khu</a:t>
            </a:r>
            <a:r>
              <a:rPr lang="en-US" sz="3000" dirty="0" smtClean="0"/>
              <a:t> </a:t>
            </a:r>
            <a:r>
              <a:rPr lang="en-US" sz="3000" dirty="0" err="1" smtClean="0"/>
              <a:t>vực</a:t>
            </a:r>
            <a:r>
              <a:rPr lang="en-US" sz="3000" dirty="0" smtClean="0"/>
              <a:t> </a:t>
            </a:r>
            <a:r>
              <a:rPr lang="en-US" sz="3000" dirty="0" err="1" smtClean="0"/>
              <a:t>Bắc</a:t>
            </a:r>
            <a:r>
              <a:rPr lang="en-US" sz="3000" dirty="0" smtClean="0"/>
              <a:t> Á</a:t>
            </a:r>
          </a:p>
          <a:p>
            <a:pPr marL="514350" indent="457200" algn="just">
              <a:lnSpc>
                <a:spcPct val="110000"/>
              </a:lnSpc>
              <a:buAutoNum type="alphaLcPeriod"/>
            </a:pPr>
            <a:r>
              <a:rPr lang="en-US" sz="3000" dirty="0" err="1" smtClean="0"/>
              <a:t>Khu</a:t>
            </a:r>
            <a:r>
              <a:rPr lang="en-US" sz="3000" dirty="0" smtClean="0"/>
              <a:t> </a:t>
            </a:r>
            <a:r>
              <a:rPr lang="en-US" sz="3000" dirty="0" err="1" smtClean="0"/>
              <a:t>vực</a:t>
            </a:r>
            <a:r>
              <a:rPr lang="en-US" sz="3000" dirty="0" smtClean="0"/>
              <a:t> </a:t>
            </a:r>
            <a:r>
              <a:rPr lang="en-US" sz="3000" dirty="0" err="1" smtClean="0"/>
              <a:t>Trung</a:t>
            </a:r>
            <a:r>
              <a:rPr lang="en-US" sz="3000" dirty="0" smtClean="0"/>
              <a:t> Á</a:t>
            </a:r>
          </a:p>
          <a:p>
            <a:pPr marL="514350" indent="457200" algn="just">
              <a:lnSpc>
                <a:spcPct val="110000"/>
              </a:lnSpc>
              <a:buAutoNum type="alphaLcPeriod"/>
            </a:pPr>
            <a:r>
              <a:rPr lang="en-US" sz="3000" dirty="0" err="1" smtClean="0"/>
              <a:t>Khu</a:t>
            </a:r>
            <a:r>
              <a:rPr lang="en-US" sz="3000" dirty="0" smtClean="0"/>
              <a:t> </a:t>
            </a:r>
            <a:r>
              <a:rPr lang="en-US" sz="3000" dirty="0" err="1" smtClean="0"/>
              <a:t>vực</a:t>
            </a:r>
            <a:r>
              <a:rPr lang="en-US" sz="3000" dirty="0" smtClean="0"/>
              <a:t> </a:t>
            </a:r>
            <a:r>
              <a:rPr lang="en-US" sz="3000" dirty="0" err="1" smtClean="0"/>
              <a:t>Đông</a:t>
            </a:r>
            <a:r>
              <a:rPr lang="en-US" sz="3000" dirty="0" smtClean="0"/>
              <a:t> Á</a:t>
            </a:r>
          </a:p>
          <a:p>
            <a:pPr marL="514350" indent="457200" algn="just">
              <a:lnSpc>
                <a:spcPct val="110000"/>
              </a:lnSpc>
              <a:buAutoNum type="alphaLcPeriod"/>
            </a:pPr>
            <a:r>
              <a:rPr lang="en-US" sz="3000" dirty="0" err="1" smtClean="0"/>
              <a:t>Khu</a:t>
            </a:r>
            <a:r>
              <a:rPr lang="en-US" sz="3000" dirty="0" smtClean="0"/>
              <a:t> </a:t>
            </a:r>
            <a:r>
              <a:rPr lang="en-US" sz="3000" dirty="0" err="1" smtClean="0"/>
              <a:t>vực</a:t>
            </a:r>
            <a:r>
              <a:rPr lang="en-US" sz="3000" dirty="0" smtClean="0"/>
              <a:t> </a:t>
            </a:r>
            <a:r>
              <a:rPr lang="en-US" sz="3000" dirty="0" err="1" smtClean="0"/>
              <a:t>Tây</a:t>
            </a:r>
            <a:r>
              <a:rPr lang="en-US" sz="3000" dirty="0" smtClean="0"/>
              <a:t> Á</a:t>
            </a:r>
          </a:p>
          <a:p>
            <a:pPr indent="457200" algn="just">
              <a:lnSpc>
                <a:spcPct val="110000"/>
              </a:lnSpc>
            </a:pPr>
            <a:r>
              <a:rPr lang="en-US" sz="3000" dirty="0" smtClean="0"/>
              <a:t>đ. </a:t>
            </a:r>
            <a:r>
              <a:rPr lang="en-US" sz="3000" dirty="0" err="1" smtClean="0"/>
              <a:t>Khu</a:t>
            </a:r>
            <a:r>
              <a:rPr lang="en-US" sz="3000" dirty="0" smtClean="0"/>
              <a:t> </a:t>
            </a:r>
            <a:r>
              <a:rPr lang="en-US" sz="3000" dirty="0" err="1" smtClean="0"/>
              <a:t>vực</a:t>
            </a:r>
            <a:r>
              <a:rPr lang="en-US" sz="3000" dirty="0" smtClean="0"/>
              <a:t> Nam Á</a:t>
            </a:r>
          </a:p>
          <a:p>
            <a:pPr indent="457200" algn="just">
              <a:lnSpc>
                <a:spcPct val="110000"/>
              </a:lnSpc>
            </a:pPr>
            <a:r>
              <a:rPr lang="en-US" sz="3000" dirty="0" smtClean="0"/>
              <a:t>e. </a:t>
            </a:r>
            <a:r>
              <a:rPr lang="en-US" sz="3000" dirty="0" err="1" smtClean="0"/>
              <a:t>Khu</a:t>
            </a:r>
            <a:r>
              <a:rPr lang="en-US" sz="3000" dirty="0" smtClean="0"/>
              <a:t> </a:t>
            </a:r>
            <a:r>
              <a:rPr lang="en-US" sz="3000" dirty="0" err="1" smtClean="0"/>
              <a:t>vực</a:t>
            </a:r>
            <a:r>
              <a:rPr lang="en-US" sz="3000" dirty="0" smtClean="0"/>
              <a:t> </a:t>
            </a:r>
            <a:r>
              <a:rPr lang="en-US" sz="3000" dirty="0" err="1" smtClean="0"/>
              <a:t>Đông</a:t>
            </a:r>
            <a:r>
              <a:rPr lang="en-US" sz="3000" dirty="0" smtClean="0"/>
              <a:t> Nam Á</a:t>
            </a:r>
            <a:endParaRPr lang="en-US" sz="3000" dirty="0"/>
          </a:p>
        </p:txBody>
      </p:sp>
      <p:sp>
        <p:nvSpPr>
          <p:cNvPr id="3" name="Right Brace 2"/>
          <p:cNvSpPr/>
          <p:nvPr/>
        </p:nvSpPr>
        <p:spPr>
          <a:xfrm>
            <a:off x="7354390" y="1672046"/>
            <a:ext cx="744582" cy="222068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p:cNvSpPr/>
          <p:nvPr/>
        </p:nvSpPr>
        <p:spPr>
          <a:xfrm>
            <a:off x="5003074" y="4284617"/>
            <a:ext cx="444137" cy="108689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294914" y="2505389"/>
            <a:ext cx="1175657" cy="553998"/>
          </a:xfrm>
          <a:prstGeom prst="rect">
            <a:avLst/>
          </a:prstGeom>
          <a:noFill/>
        </p:spPr>
        <p:txBody>
          <a:bodyPr wrap="square" rtlCol="0">
            <a:spAutoFit/>
          </a:bodyPr>
          <a:lstStyle/>
          <a:p>
            <a:r>
              <a:rPr lang="en-US" sz="3000" dirty="0" err="1" smtClean="0"/>
              <a:t>Tiết</a:t>
            </a:r>
            <a:r>
              <a:rPr lang="en-US" sz="3000" dirty="0" smtClean="0"/>
              <a:t> 1</a:t>
            </a:r>
            <a:endParaRPr lang="en-US" sz="3000" dirty="0"/>
          </a:p>
        </p:txBody>
      </p:sp>
      <p:sp>
        <p:nvSpPr>
          <p:cNvPr id="6" name="TextBox 5"/>
          <p:cNvSpPr txBox="1"/>
          <p:nvPr/>
        </p:nvSpPr>
        <p:spPr>
          <a:xfrm>
            <a:off x="5630091" y="4490944"/>
            <a:ext cx="1175657" cy="553998"/>
          </a:xfrm>
          <a:prstGeom prst="rect">
            <a:avLst/>
          </a:prstGeom>
          <a:noFill/>
        </p:spPr>
        <p:txBody>
          <a:bodyPr wrap="square" rtlCol="0">
            <a:spAutoFit/>
          </a:bodyPr>
          <a:lstStyle/>
          <a:p>
            <a:r>
              <a:rPr lang="en-US" sz="3000" dirty="0" err="1" smtClean="0"/>
              <a:t>Tiết</a:t>
            </a:r>
            <a:r>
              <a:rPr lang="en-US" sz="3000" dirty="0" smtClean="0"/>
              <a:t> 2</a:t>
            </a:r>
            <a:endParaRPr lang="en-US" sz="3000" dirty="0"/>
          </a:p>
        </p:txBody>
      </p:sp>
      <p:sp>
        <p:nvSpPr>
          <p:cNvPr id="7" name="Rectangle 6"/>
          <p:cNvSpPr/>
          <p:nvPr/>
        </p:nvSpPr>
        <p:spPr>
          <a:xfrm>
            <a:off x="117566" y="5812971"/>
            <a:ext cx="11952514" cy="9405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chemeClr val="tx1"/>
                </a:solidFill>
              </a:rPr>
              <a:t>Trình</a:t>
            </a:r>
            <a:r>
              <a:rPr lang="en-US" sz="3000" dirty="0" smtClean="0">
                <a:solidFill>
                  <a:schemeClr val="tx1"/>
                </a:solidFill>
              </a:rPr>
              <a:t> </a:t>
            </a:r>
            <a:r>
              <a:rPr lang="en-US" sz="3000" dirty="0" err="1" smtClean="0">
                <a:solidFill>
                  <a:schemeClr val="tx1"/>
                </a:solidFill>
              </a:rPr>
              <a:t>bày</a:t>
            </a:r>
            <a:r>
              <a:rPr lang="en-US" sz="3000" dirty="0" smtClean="0">
                <a:solidFill>
                  <a:schemeClr val="tx1"/>
                </a:solidFill>
              </a:rPr>
              <a:t> </a:t>
            </a:r>
            <a:r>
              <a:rPr lang="en-US" sz="3000" dirty="0" err="1" smtClean="0">
                <a:solidFill>
                  <a:schemeClr val="tx1"/>
                </a:solidFill>
              </a:rPr>
              <a:t>đặc</a:t>
            </a:r>
            <a:r>
              <a:rPr lang="en-US" sz="3000" dirty="0" smtClean="0">
                <a:solidFill>
                  <a:schemeClr val="tx1"/>
                </a:solidFill>
              </a:rPr>
              <a:t> </a:t>
            </a:r>
            <a:r>
              <a:rPr lang="en-US" sz="3000" dirty="0" err="1" smtClean="0">
                <a:solidFill>
                  <a:schemeClr val="tx1"/>
                </a:solidFill>
              </a:rPr>
              <a:t>điểm</a:t>
            </a:r>
            <a:r>
              <a:rPr lang="en-US" sz="3000" dirty="0" smtClean="0">
                <a:solidFill>
                  <a:schemeClr val="tx1"/>
                </a:solidFill>
              </a:rPr>
              <a:t> </a:t>
            </a:r>
            <a:r>
              <a:rPr lang="en-US" sz="3000" dirty="0" err="1" smtClean="0">
                <a:solidFill>
                  <a:schemeClr val="tx1"/>
                </a:solidFill>
              </a:rPr>
              <a:t>tự</a:t>
            </a:r>
            <a:r>
              <a:rPr lang="en-US" sz="3000" dirty="0" smtClean="0">
                <a:solidFill>
                  <a:schemeClr val="tx1"/>
                </a:solidFill>
              </a:rPr>
              <a:t> </a:t>
            </a:r>
            <a:r>
              <a:rPr lang="en-US" sz="3000" dirty="0" err="1" smtClean="0">
                <a:solidFill>
                  <a:schemeClr val="tx1"/>
                </a:solidFill>
              </a:rPr>
              <a:t>nhiên</a:t>
            </a:r>
            <a:r>
              <a:rPr lang="en-US" sz="3000" dirty="0" smtClean="0">
                <a:solidFill>
                  <a:schemeClr val="tx1"/>
                </a:solidFill>
              </a:rPr>
              <a:t> </a:t>
            </a:r>
            <a:r>
              <a:rPr lang="en-US" sz="3000" dirty="0" err="1" smtClean="0">
                <a:solidFill>
                  <a:schemeClr val="tx1"/>
                </a:solidFill>
              </a:rPr>
              <a:t>của</a:t>
            </a:r>
            <a:r>
              <a:rPr lang="en-US" sz="3000" dirty="0" smtClean="0">
                <a:solidFill>
                  <a:schemeClr val="tx1"/>
                </a:solidFill>
              </a:rPr>
              <a:t> </a:t>
            </a:r>
            <a:r>
              <a:rPr lang="en-US" sz="3000" dirty="0" err="1" smtClean="0">
                <a:solidFill>
                  <a:schemeClr val="tx1"/>
                </a:solidFill>
              </a:rPr>
              <a:t>một</a:t>
            </a:r>
            <a:r>
              <a:rPr lang="en-US" sz="3000" dirty="0" smtClean="0">
                <a:solidFill>
                  <a:schemeClr val="tx1"/>
                </a:solidFill>
              </a:rPr>
              <a:t> </a:t>
            </a:r>
            <a:r>
              <a:rPr lang="en-US" sz="3000" dirty="0" err="1" smtClean="0">
                <a:solidFill>
                  <a:schemeClr val="tx1"/>
                </a:solidFill>
              </a:rPr>
              <a:t>trong</a:t>
            </a:r>
            <a:r>
              <a:rPr lang="en-US" sz="3000" dirty="0" smtClean="0">
                <a:solidFill>
                  <a:schemeClr val="tx1"/>
                </a:solidFill>
              </a:rPr>
              <a:t> </a:t>
            </a:r>
            <a:r>
              <a:rPr lang="en-US" sz="3000" dirty="0" err="1" smtClean="0">
                <a:solidFill>
                  <a:schemeClr val="tx1"/>
                </a:solidFill>
              </a:rPr>
              <a:t>các</a:t>
            </a:r>
            <a:r>
              <a:rPr lang="en-US" sz="3000" dirty="0" smtClean="0">
                <a:solidFill>
                  <a:schemeClr val="tx1"/>
                </a:solidFill>
              </a:rPr>
              <a:t> </a:t>
            </a:r>
            <a:r>
              <a:rPr lang="en-US" sz="3000" dirty="0" err="1" smtClean="0">
                <a:solidFill>
                  <a:schemeClr val="tx1"/>
                </a:solidFill>
              </a:rPr>
              <a:t>khu</a:t>
            </a:r>
            <a:r>
              <a:rPr lang="en-US" sz="3000" dirty="0" smtClean="0">
                <a:solidFill>
                  <a:schemeClr val="tx1"/>
                </a:solidFill>
              </a:rPr>
              <a:t> </a:t>
            </a:r>
            <a:r>
              <a:rPr lang="en-US" sz="3000" dirty="0" err="1" smtClean="0">
                <a:solidFill>
                  <a:schemeClr val="tx1"/>
                </a:solidFill>
              </a:rPr>
              <a:t>vực</a:t>
            </a:r>
            <a:r>
              <a:rPr lang="en-US" sz="3000" dirty="0" smtClean="0">
                <a:solidFill>
                  <a:schemeClr val="tx1"/>
                </a:solidFill>
              </a:rPr>
              <a:t> ở </a:t>
            </a:r>
            <a:r>
              <a:rPr lang="en-US" sz="3000" dirty="0" err="1" smtClean="0">
                <a:solidFill>
                  <a:schemeClr val="tx1"/>
                </a:solidFill>
              </a:rPr>
              <a:t>châu</a:t>
            </a:r>
            <a:r>
              <a:rPr lang="en-US" sz="3000" dirty="0" smtClean="0">
                <a:solidFill>
                  <a:schemeClr val="tx1"/>
                </a:solidFill>
              </a:rPr>
              <a:t> Á.</a:t>
            </a:r>
            <a:r>
              <a:rPr lang="en-US" dirty="0" smtClean="0"/>
              <a:t>.</a:t>
            </a:r>
            <a:endParaRPr lang="en-US" dirty="0"/>
          </a:p>
        </p:txBody>
      </p:sp>
      <p:sp>
        <p:nvSpPr>
          <p:cNvPr id="8" name="Rectangle 7"/>
          <p:cNvSpPr/>
          <p:nvPr/>
        </p:nvSpPr>
        <p:spPr>
          <a:xfrm>
            <a:off x="264121" y="242646"/>
            <a:ext cx="10731939" cy="1077218"/>
          </a:xfrm>
          <a:prstGeom prst="rect">
            <a:avLst/>
          </a:prstGeom>
        </p:spPr>
        <p:txBody>
          <a:bodyPr wrap="square">
            <a:spAutoFit/>
          </a:bodyPr>
          <a:lstStyle/>
          <a:p>
            <a:pPr algn="ctr"/>
            <a:r>
              <a:rPr lang="en-US" sz="3200" b="1" dirty="0" smtClean="0">
                <a:solidFill>
                  <a:srgbClr val="FF0000"/>
                </a:solidFill>
              </a:rPr>
              <a:t>BÀI 7: BẢN ĐỒ CHÍNH TRỊ CHÂU Á, CÁC KHU VỰC CỦA CHÂU Á</a:t>
            </a:r>
          </a:p>
          <a:p>
            <a:pPr algn="ctr"/>
            <a:r>
              <a:rPr lang="en-US" sz="3200" b="1" dirty="0" smtClean="0">
                <a:solidFill>
                  <a:srgbClr val="0070C0"/>
                </a:solidFill>
              </a:rPr>
              <a:t>(</a:t>
            </a:r>
            <a:r>
              <a:rPr lang="en-US" sz="3200" b="1" dirty="0" err="1" smtClean="0">
                <a:solidFill>
                  <a:srgbClr val="0070C0"/>
                </a:solidFill>
              </a:rPr>
              <a:t>Tiết</a:t>
            </a:r>
            <a:r>
              <a:rPr lang="en-US" sz="3200" b="1" dirty="0" smtClean="0">
                <a:solidFill>
                  <a:srgbClr val="0070C0"/>
                </a:solidFill>
              </a:rPr>
              <a:t> 2)</a:t>
            </a:r>
            <a:endParaRPr lang="en-US" sz="3200" b="1" dirty="0">
              <a:solidFill>
                <a:srgbClr val="0070C0"/>
              </a:solidFill>
            </a:endParaRPr>
          </a:p>
        </p:txBody>
      </p:sp>
    </p:spTree>
    <p:extLst>
      <p:ext uri="{BB962C8B-B14F-4D97-AF65-F5344CB8AC3E}">
        <p14:creationId xmlns:p14="http://schemas.microsoft.com/office/powerpoint/2010/main" val="111482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34" y="619943"/>
            <a:ext cx="6096000" cy="478272"/>
          </a:xfrm>
          <a:prstGeom prst="rect">
            <a:avLst/>
          </a:prstGeom>
        </p:spPr>
        <p:txBody>
          <a:bodyPr>
            <a:spAutoFit/>
          </a:bodyPr>
          <a:lstStyle/>
          <a:p>
            <a:pPr algn="just">
              <a:lnSpc>
                <a:spcPct val="110000"/>
              </a:lnSpc>
            </a:pPr>
            <a:r>
              <a:rPr lang="en-US" sz="2400" b="1" dirty="0" smtClean="0">
                <a:solidFill>
                  <a:srgbClr val="0070C0"/>
                </a:solidFill>
              </a:rPr>
              <a:t>2</a:t>
            </a:r>
            <a:r>
              <a:rPr lang="en-US" sz="2400" b="1" dirty="0">
                <a:solidFill>
                  <a:srgbClr val="0070C0"/>
                </a:solidFill>
              </a:rPr>
              <a:t>. </a:t>
            </a:r>
            <a:r>
              <a:rPr lang="en-US" sz="2400" b="1" dirty="0" err="1">
                <a:solidFill>
                  <a:srgbClr val="0070C0"/>
                </a:solidFill>
              </a:rPr>
              <a:t>Đặc</a:t>
            </a:r>
            <a:r>
              <a:rPr lang="en-US" sz="2400" b="1" dirty="0">
                <a:solidFill>
                  <a:srgbClr val="0070C0"/>
                </a:solidFill>
              </a:rPr>
              <a:t> </a:t>
            </a:r>
            <a:r>
              <a:rPr lang="en-US" sz="2400" b="1" dirty="0" err="1">
                <a:solidFill>
                  <a:srgbClr val="0070C0"/>
                </a:solidFill>
              </a:rPr>
              <a:t>điểm</a:t>
            </a:r>
            <a:r>
              <a:rPr lang="en-US" sz="2400" b="1" dirty="0">
                <a:solidFill>
                  <a:srgbClr val="0070C0"/>
                </a:solidFill>
              </a:rPr>
              <a:t> </a:t>
            </a:r>
            <a:r>
              <a:rPr lang="en-US" sz="2400" b="1" dirty="0" err="1">
                <a:solidFill>
                  <a:srgbClr val="0070C0"/>
                </a:solidFill>
              </a:rPr>
              <a:t>tự</a:t>
            </a:r>
            <a:r>
              <a:rPr lang="en-US" sz="2400" b="1" dirty="0">
                <a:solidFill>
                  <a:srgbClr val="0070C0"/>
                </a:solidFill>
              </a:rPr>
              <a:t> </a:t>
            </a:r>
            <a:r>
              <a:rPr lang="en-US" sz="2400" b="1" dirty="0" err="1">
                <a:solidFill>
                  <a:srgbClr val="0070C0"/>
                </a:solidFill>
              </a:rPr>
              <a:t>nhiên</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khu</a:t>
            </a:r>
            <a:r>
              <a:rPr lang="en-US" sz="2400" b="1" dirty="0">
                <a:solidFill>
                  <a:srgbClr val="0070C0"/>
                </a:solidFill>
              </a:rPr>
              <a:t> </a:t>
            </a:r>
            <a:r>
              <a:rPr lang="en-US" sz="2400" b="1" dirty="0" err="1">
                <a:solidFill>
                  <a:srgbClr val="0070C0"/>
                </a:solidFill>
              </a:rPr>
              <a:t>vực</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châu</a:t>
            </a:r>
            <a:r>
              <a:rPr lang="en-US" sz="2400" b="1" dirty="0">
                <a:solidFill>
                  <a:srgbClr val="0070C0"/>
                </a:solidFill>
              </a:rPr>
              <a:t> </a:t>
            </a:r>
            <a:r>
              <a:rPr lang="en-US" sz="2400" b="1" dirty="0" smtClean="0">
                <a:solidFill>
                  <a:srgbClr val="0070C0"/>
                </a:solidFill>
              </a:rPr>
              <a:t>Á</a:t>
            </a:r>
          </a:p>
        </p:txBody>
      </p:sp>
      <p:sp>
        <p:nvSpPr>
          <p:cNvPr id="3" name="Rectangle 2"/>
          <p:cNvSpPr/>
          <p:nvPr/>
        </p:nvSpPr>
        <p:spPr>
          <a:xfrm>
            <a:off x="1" y="49125"/>
            <a:ext cx="12192000" cy="430887"/>
          </a:xfrm>
          <a:prstGeom prst="rect">
            <a:avLst/>
          </a:prstGeom>
          <a:solidFill>
            <a:schemeClr val="accent1">
              <a:lumMod val="20000"/>
              <a:lumOff val="80000"/>
            </a:schemeClr>
          </a:solidFill>
        </p:spPr>
        <p:txBody>
          <a:bodyPr wrap="square">
            <a:spAutoFit/>
          </a:bodyPr>
          <a:lstStyle/>
          <a:p>
            <a:pPr algn="ctr"/>
            <a:r>
              <a:rPr lang="en-US" sz="2200" b="1" dirty="0">
                <a:solidFill>
                  <a:srgbClr val="FF0000"/>
                </a:solidFill>
              </a:rPr>
              <a:t>BÀI 7: BẢN ĐỒ CHÍNH TRỊ CHÂU Á, CÁC KHU VỰC CỦA CHÂU </a:t>
            </a:r>
            <a:r>
              <a:rPr lang="en-US" sz="2200" b="1" dirty="0" smtClean="0">
                <a:solidFill>
                  <a:srgbClr val="FF0000"/>
                </a:solidFill>
              </a:rPr>
              <a:t>Á (</a:t>
            </a:r>
            <a:r>
              <a:rPr lang="en-US" sz="2200" b="1" dirty="0" err="1" smtClean="0">
                <a:solidFill>
                  <a:srgbClr val="FF0000"/>
                </a:solidFill>
              </a:rPr>
              <a:t>Tiết</a:t>
            </a:r>
            <a:r>
              <a:rPr lang="en-US" sz="2200" b="1" dirty="0" smtClean="0">
                <a:solidFill>
                  <a:srgbClr val="FF0000"/>
                </a:solidFill>
              </a:rPr>
              <a:t> </a:t>
            </a:r>
            <a:r>
              <a:rPr lang="en-US" sz="2200" b="1" dirty="0">
                <a:solidFill>
                  <a:srgbClr val="FF0000"/>
                </a:solidFill>
              </a:rPr>
              <a:t>2)</a:t>
            </a:r>
          </a:p>
        </p:txBody>
      </p:sp>
      <p:sp>
        <p:nvSpPr>
          <p:cNvPr id="5" name="TextBox 4"/>
          <p:cNvSpPr txBox="1"/>
          <p:nvPr/>
        </p:nvSpPr>
        <p:spPr>
          <a:xfrm>
            <a:off x="472449" y="1007313"/>
            <a:ext cx="2664823" cy="461665"/>
          </a:xfrm>
          <a:prstGeom prst="rect">
            <a:avLst/>
          </a:prstGeom>
          <a:noFill/>
        </p:spPr>
        <p:txBody>
          <a:bodyPr wrap="square" rtlCol="0">
            <a:spAutoFit/>
          </a:bodyPr>
          <a:lstStyle/>
          <a:p>
            <a:r>
              <a:rPr lang="en-US" sz="2400" b="1" i="1" dirty="0" smtClean="0"/>
              <a:t>d. </a:t>
            </a:r>
            <a:r>
              <a:rPr lang="en-US" sz="2400" b="1" i="1" dirty="0" err="1" smtClean="0"/>
              <a:t>Khu</a:t>
            </a:r>
            <a:r>
              <a:rPr lang="en-US" sz="2400" b="1" i="1" dirty="0" smtClean="0"/>
              <a:t> </a:t>
            </a:r>
            <a:r>
              <a:rPr lang="en-US" sz="2400" b="1" i="1" dirty="0" err="1" smtClean="0"/>
              <a:t>vực</a:t>
            </a:r>
            <a:r>
              <a:rPr lang="en-US" sz="2400" b="1" i="1" dirty="0" smtClean="0"/>
              <a:t> </a:t>
            </a:r>
            <a:r>
              <a:rPr lang="en-US" sz="2400" b="1" i="1" dirty="0" err="1" smtClean="0"/>
              <a:t>Tây</a:t>
            </a:r>
            <a:r>
              <a:rPr lang="en-US" sz="2400" b="1" i="1" dirty="0" smtClean="0"/>
              <a:t> Á</a:t>
            </a:r>
            <a:endParaRPr lang="en-US" sz="2400" b="1" i="1" dirty="0"/>
          </a:p>
        </p:txBody>
      </p:sp>
    </p:spTree>
    <p:extLst>
      <p:ext uri="{BB962C8B-B14F-4D97-AF65-F5344CB8AC3E}">
        <p14:creationId xmlns:p14="http://schemas.microsoft.com/office/powerpoint/2010/main" val="335306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567" y="512118"/>
            <a:ext cx="7120497" cy="6275717"/>
          </a:xfrm>
          <a:prstGeom prst="rect">
            <a:avLst/>
          </a:prstGeom>
        </p:spPr>
      </p:pic>
      <p:sp>
        <p:nvSpPr>
          <p:cNvPr id="10" name="Rectangle 9"/>
          <p:cNvSpPr/>
          <p:nvPr/>
        </p:nvSpPr>
        <p:spPr>
          <a:xfrm>
            <a:off x="1" y="49125"/>
            <a:ext cx="12191999" cy="430887"/>
          </a:xfrm>
          <a:prstGeom prst="rect">
            <a:avLst/>
          </a:prstGeom>
          <a:solidFill>
            <a:schemeClr val="accent1">
              <a:lumMod val="20000"/>
              <a:lumOff val="80000"/>
            </a:schemeClr>
          </a:solidFill>
        </p:spPr>
        <p:txBody>
          <a:bodyPr wrap="square">
            <a:spAutoFit/>
          </a:bodyPr>
          <a:lstStyle/>
          <a:p>
            <a:pPr algn="ctr"/>
            <a:r>
              <a:rPr lang="en-US" sz="2200" b="1" dirty="0">
                <a:solidFill>
                  <a:srgbClr val="FF0000"/>
                </a:solidFill>
              </a:rPr>
              <a:t>BÀI 7: BẢN ĐỒ CHÍNH TRỊ CHÂU Á, CÁC KHU VỰC CỦA CHÂU </a:t>
            </a:r>
            <a:r>
              <a:rPr lang="en-US" sz="2200" b="1" dirty="0" smtClean="0">
                <a:solidFill>
                  <a:srgbClr val="FF0000"/>
                </a:solidFill>
              </a:rPr>
              <a:t>Á (</a:t>
            </a:r>
            <a:r>
              <a:rPr lang="en-US" sz="2200" b="1" dirty="0" err="1" smtClean="0">
                <a:solidFill>
                  <a:srgbClr val="FF0000"/>
                </a:solidFill>
              </a:rPr>
              <a:t>Tiết</a:t>
            </a:r>
            <a:r>
              <a:rPr lang="en-US" sz="2200" b="1" dirty="0" smtClean="0">
                <a:solidFill>
                  <a:srgbClr val="FF0000"/>
                </a:solidFill>
              </a:rPr>
              <a:t> </a:t>
            </a:r>
            <a:r>
              <a:rPr lang="en-US" sz="2200" b="1" dirty="0">
                <a:solidFill>
                  <a:srgbClr val="FF0000"/>
                </a:solidFill>
              </a:rPr>
              <a:t>2)</a:t>
            </a:r>
          </a:p>
        </p:txBody>
      </p:sp>
      <p:sp>
        <p:nvSpPr>
          <p:cNvPr id="11" name="TextBox 10"/>
          <p:cNvSpPr txBox="1"/>
          <p:nvPr/>
        </p:nvSpPr>
        <p:spPr>
          <a:xfrm>
            <a:off x="158941" y="512119"/>
            <a:ext cx="2664823" cy="461665"/>
          </a:xfrm>
          <a:prstGeom prst="rect">
            <a:avLst/>
          </a:prstGeom>
          <a:noFill/>
        </p:spPr>
        <p:txBody>
          <a:bodyPr wrap="square" rtlCol="0">
            <a:spAutoFit/>
          </a:bodyPr>
          <a:lstStyle/>
          <a:p>
            <a:r>
              <a:rPr lang="en-US" sz="2400" b="1" i="1" dirty="0" smtClean="0"/>
              <a:t>d. </a:t>
            </a:r>
            <a:r>
              <a:rPr lang="en-US" sz="2400" b="1" i="1" dirty="0" err="1" smtClean="0"/>
              <a:t>Khu</a:t>
            </a:r>
            <a:r>
              <a:rPr lang="en-US" sz="2400" b="1" i="1" dirty="0" smtClean="0"/>
              <a:t> </a:t>
            </a:r>
            <a:r>
              <a:rPr lang="en-US" sz="2400" b="1" i="1" dirty="0" err="1" smtClean="0"/>
              <a:t>vực</a:t>
            </a:r>
            <a:r>
              <a:rPr lang="en-US" sz="2400" b="1" i="1" dirty="0" smtClean="0"/>
              <a:t> </a:t>
            </a:r>
            <a:r>
              <a:rPr lang="en-US" sz="2400" b="1" i="1" dirty="0" err="1" smtClean="0"/>
              <a:t>Tây</a:t>
            </a:r>
            <a:r>
              <a:rPr lang="en-US" sz="2400" b="1" i="1" dirty="0" smtClean="0"/>
              <a:t> Á</a:t>
            </a:r>
            <a:endParaRPr lang="en-US" sz="2400" b="1" i="1" dirty="0"/>
          </a:p>
        </p:txBody>
      </p:sp>
      <p:sp>
        <p:nvSpPr>
          <p:cNvPr id="13" name="TextBox 12"/>
          <p:cNvSpPr txBox="1"/>
          <p:nvPr/>
        </p:nvSpPr>
        <p:spPr>
          <a:xfrm rot="3449090">
            <a:off x="8403651" y="2173333"/>
            <a:ext cx="1088569" cy="400110"/>
          </a:xfrm>
          <a:prstGeom prst="rect">
            <a:avLst/>
          </a:prstGeom>
          <a:noFill/>
        </p:spPr>
        <p:txBody>
          <a:bodyPr wrap="square" rtlCol="0">
            <a:spAutoFit/>
          </a:bodyPr>
          <a:lstStyle/>
          <a:p>
            <a:r>
              <a:rPr lang="en-US" sz="2000" b="1" dirty="0" err="1" smtClean="0">
                <a:solidFill>
                  <a:srgbClr val="0070C0"/>
                </a:solidFill>
              </a:rPr>
              <a:t>Ti-grơ</a:t>
            </a:r>
            <a:endParaRPr lang="en-US" sz="2000" b="1" dirty="0">
              <a:solidFill>
                <a:srgbClr val="0070C0"/>
              </a:solidFill>
            </a:endParaRPr>
          </a:p>
        </p:txBody>
      </p:sp>
      <p:sp>
        <p:nvSpPr>
          <p:cNvPr id="16" name="TextBox 15"/>
          <p:cNvSpPr txBox="1"/>
          <p:nvPr/>
        </p:nvSpPr>
        <p:spPr>
          <a:xfrm rot="2764154">
            <a:off x="7805554" y="2307458"/>
            <a:ext cx="1384102" cy="400110"/>
          </a:xfrm>
          <a:prstGeom prst="rect">
            <a:avLst/>
          </a:prstGeom>
          <a:noFill/>
        </p:spPr>
        <p:txBody>
          <a:bodyPr wrap="square" rtlCol="0">
            <a:spAutoFit/>
          </a:bodyPr>
          <a:lstStyle/>
          <a:p>
            <a:r>
              <a:rPr lang="en-US" sz="2000" b="1" dirty="0" smtClean="0">
                <a:solidFill>
                  <a:srgbClr val="0070C0"/>
                </a:solidFill>
              </a:rPr>
              <a:t>Ơ-</a:t>
            </a:r>
            <a:r>
              <a:rPr lang="en-US" sz="2000" b="1" dirty="0" err="1" smtClean="0">
                <a:solidFill>
                  <a:srgbClr val="0070C0"/>
                </a:solidFill>
              </a:rPr>
              <a:t>phrát</a:t>
            </a:r>
            <a:endParaRPr lang="en-US" sz="2000" b="1" dirty="0">
              <a:solidFill>
                <a:srgbClr val="0070C0"/>
              </a:solidFill>
            </a:endParaRPr>
          </a:p>
        </p:txBody>
      </p:sp>
      <p:sp>
        <p:nvSpPr>
          <p:cNvPr id="18" name="TextBox 17"/>
          <p:cNvSpPr txBox="1"/>
          <p:nvPr/>
        </p:nvSpPr>
        <p:spPr>
          <a:xfrm rot="21288783">
            <a:off x="7484216" y="3155940"/>
            <a:ext cx="1156086"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600" b="1" i="1" dirty="0" smtClean="0"/>
              <a:t>Hoang </a:t>
            </a:r>
            <a:r>
              <a:rPr lang="en-US" sz="1600" b="1" i="1" dirty="0" err="1" smtClean="0"/>
              <a:t>mạc</a:t>
            </a:r>
            <a:endParaRPr lang="en-US" sz="1600" b="1" i="1" dirty="0" smtClean="0"/>
          </a:p>
          <a:p>
            <a:pPr algn="ctr"/>
            <a:r>
              <a:rPr lang="en-US" sz="1600" b="1" i="1" dirty="0" err="1" smtClean="0"/>
              <a:t>Nê</a:t>
            </a:r>
            <a:r>
              <a:rPr lang="en-US" sz="1600" b="1" i="1" dirty="0" smtClean="0"/>
              <a:t> </a:t>
            </a:r>
            <a:r>
              <a:rPr lang="en-US" sz="1600" b="1" i="1" dirty="0" err="1" smtClean="0"/>
              <a:t>phút</a:t>
            </a:r>
            <a:endParaRPr lang="en-US" sz="1600" b="1" i="1" dirty="0"/>
          </a:p>
        </p:txBody>
      </p:sp>
      <p:sp>
        <p:nvSpPr>
          <p:cNvPr id="19" name="TextBox 18"/>
          <p:cNvSpPr txBox="1"/>
          <p:nvPr/>
        </p:nvSpPr>
        <p:spPr>
          <a:xfrm rot="20185597">
            <a:off x="8550389" y="5104451"/>
            <a:ext cx="1931939" cy="29238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1300" b="1" i="1" dirty="0" smtClean="0">
                <a:solidFill>
                  <a:schemeClr val="tx1"/>
                </a:solidFill>
              </a:rPr>
              <a:t>Hoang </a:t>
            </a:r>
            <a:r>
              <a:rPr lang="en-US" sz="1300" b="1" i="1" dirty="0" err="1" smtClean="0">
                <a:solidFill>
                  <a:schemeClr val="tx1"/>
                </a:solidFill>
              </a:rPr>
              <a:t>mạc</a:t>
            </a:r>
            <a:r>
              <a:rPr lang="en-US" sz="1300" b="1" i="1" dirty="0" smtClean="0">
                <a:solidFill>
                  <a:schemeClr val="tx1"/>
                </a:solidFill>
              </a:rPr>
              <a:t> </a:t>
            </a:r>
            <a:r>
              <a:rPr lang="en-US" sz="1300" b="1" i="1" dirty="0" err="1" smtClean="0">
                <a:solidFill>
                  <a:schemeClr val="tx1"/>
                </a:solidFill>
              </a:rPr>
              <a:t>Rúp</a:t>
            </a:r>
            <a:r>
              <a:rPr lang="en-US" sz="1300" b="1" i="1" dirty="0" smtClean="0">
                <a:solidFill>
                  <a:schemeClr val="tx1"/>
                </a:solidFill>
              </a:rPr>
              <a:t> </a:t>
            </a:r>
            <a:r>
              <a:rPr lang="en-US" sz="1300" b="1" i="1" dirty="0" err="1" smtClean="0">
                <a:solidFill>
                  <a:schemeClr val="tx1"/>
                </a:solidFill>
              </a:rPr>
              <a:t>en</a:t>
            </a:r>
            <a:r>
              <a:rPr lang="en-US" sz="1300" b="1" i="1" dirty="0" smtClean="0">
                <a:solidFill>
                  <a:schemeClr val="tx1"/>
                </a:solidFill>
              </a:rPr>
              <a:t> </a:t>
            </a:r>
            <a:r>
              <a:rPr lang="en-US" sz="1300" b="1" i="1" dirty="0" err="1" smtClean="0">
                <a:solidFill>
                  <a:schemeClr val="tx1"/>
                </a:solidFill>
              </a:rPr>
              <a:t>Kha</a:t>
            </a:r>
            <a:r>
              <a:rPr lang="en-US" sz="1300" b="1" i="1" dirty="0" smtClean="0">
                <a:solidFill>
                  <a:schemeClr val="tx1"/>
                </a:solidFill>
              </a:rPr>
              <a:t>-li</a:t>
            </a:r>
            <a:endParaRPr lang="en-US" sz="1300" b="1" i="1" dirty="0">
              <a:solidFill>
                <a:schemeClr val="tx1"/>
              </a:solidFill>
            </a:endParaRPr>
          </a:p>
        </p:txBody>
      </p:sp>
      <p:sp>
        <p:nvSpPr>
          <p:cNvPr id="20" name="TextBox 19"/>
          <p:cNvSpPr txBox="1"/>
          <p:nvPr/>
        </p:nvSpPr>
        <p:spPr>
          <a:xfrm rot="21250112">
            <a:off x="7091748" y="2271890"/>
            <a:ext cx="1480289"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i="1" dirty="0" smtClean="0">
                <a:solidFill>
                  <a:schemeClr val="tx1"/>
                </a:solidFill>
              </a:rPr>
              <a:t>Hoang </a:t>
            </a:r>
            <a:r>
              <a:rPr lang="en-US" sz="1400" b="1" i="1" dirty="0" err="1" smtClean="0">
                <a:solidFill>
                  <a:schemeClr val="tx1"/>
                </a:solidFill>
              </a:rPr>
              <a:t>mạc</a:t>
            </a:r>
            <a:r>
              <a:rPr lang="en-US" sz="1400" b="1" i="1" dirty="0">
                <a:solidFill>
                  <a:schemeClr val="tx1"/>
                </a:solidFill>
              </a:rPr>
              <a:t> </a:t>
            </a:r>
            <a:r>
              <a:rPr lang="en-US" sz="1400" b="1" i="1" dirty="0" smtClean="0">
                <a:solidFill>
                  <a:schemeClr val="tx1"/>
                </a:solidFill>
              </a:rPr>
              <a:t>Xi-</a:t>
            </a:r>
            <a:r>
              <a:rPr lang="en-US" sz="1400" b="1" i="1" dirty="0" err="1" smtClean="0">
                <a:solidFill>
                  <a:schemeClr val="tx1"/>
                </a:solidFill>
              </a:rPr>
              <a:t>ri</a:t>
            </a:r>
            <a:endParaRPr lang="en-US" sz="1400" b="1" i="1" dirty="0">
              <a:solidFill>
                <a:schemeClr val="tx1"/>
              </a:solidFill>
            </a:endParaRPr>
          </a:p>
        </p:txBody>
      </p:sp>
      <p:sp>
        <p:nvSpPr>
          <p:cNvPr id="4" name="TextBox 3"/>
          <p:cNvSpPr txBox="1"/>
          <p:nvPr/>
        </p:nvSpPr>
        <p:spPr>
          <a:xfrm>
            <a:off x="167301" y="2153766"/>
            <a:ext cx="471031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defRPr/>
            </a:pPr>
            <a:r>
              <a:rPr lang="en-US" sz="2400" dirty="0"/>
              <a:t>1. </a:t>
            </a:r>
            <a:r>
              <a:rPr lang="en-US" sz="2400" dirty="0" err="1"/>
              <a:t>Tây</a:t>
            </a:r>
            <a:r>
              <a:rPr lang="en-US" sz="2400" dirty="0"/>
              <a:t> Á </a:t>
            </a:r>
            <a:r>
              <a:rPr lang="en-US" sz="2400" dirty="0" err="1"/>
              <a:t>có</a:t>
            </a:r>
            <a:r>
              <a:rPr lang="en-US" sz="2400" dirty="0"/>
              <a:t> </a:t>
            </a:r>
            <a:r>
              <a:rPr lang="en-US" sz="2400" dirty="0" err="1"/>
              <a:t>ba</a:t>
            </a:r>
            <a:r>
              <a:rPr lang="en-US" sz="2400" dirty="0"/>
              <a:t> </a:t>
            </a:r>
            <a:r>
              <a:rPr lang="en-US" sz="2400" dirty="0" err="1"/>
              <a:t>khu</a:t>
            </a:r>
            <a:r>
              <a:rPr lang="en-US" sz="2400" dirty="0"/>
              <a:t> </a:t>
            </a:r>
            <a:r>
              <a:rPr lang="en-US" sz="2400" dirty="0" err="1"/>
              <a:t>vực</a:t>
            </a:r>
            <a:r>
              <a:rPr lang="en-US" sz="2400" dirty="0"/>
              <a:t> </a:t>
            </a:r>
            <a:r>
              <a:rPr lang="en-US" sz="2400" dirty="0" err="1"/>
              <a:t>địa</a:t>
            </a:r>
            <a:r>
              <a:rPr lang="en-US" sz="2400" dirty="0"/>
              <a:t> </a:t>
            </a:r>
            <a:r>
              <a:rPr lang="en-US" sz="2400" dirty="0" err="1"/>
              <a:t>hình</a:t>
            </a:r>
            <a:r>
              <a:rPr lang="en-US" sz="2400" dirty="0"/>
              <a:t> </a:t>
            </a:r>
            <a:r>
              <a:rPr lang="en-US" sz="2400" dirty="0" err="1"/>
              <a:t>nào</a:t>
            </a:r>
            <a:r>
              <a:rPr lang="en-US" sz="2400" dirty="0"/>
              <a:t>?</a:t>
            </a:r>
          </a:p>
        </p:txBody>
      </p:sp>
      <p:sp>
        <p:nvSpPr>
          <p:cNvPr id="23" name="TextBox 22"/>
          <p:cNvSpPr txBox="1"/>
          <p:nvPr/>
        </p:nvSpPr>
        <p:spPr>
          <a:xfrm>
            <a:off x="63826" y="2166308"/>
            <a:ext cx="481379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a:t>2. </a:t>
            </a:r>
            <a:r>
              <a:rPr lang="en-US" sz="2400" dirty="0" err="1"/>
              <a:t>Tây</a:t>
            </a:r>
            <a:r>
              <a:rPr lang="en-US" sz="2400" dirty="0"/>
              <a:t> Á </a:t>
            </a:r>
            <a:r>
              <a:rPr lang="en-US" sz="2400" dirty="0" err="1"/>
              <a:t>nằm</a:t>
            </a:r>
            <a:r>
              <a:rPr lang="en-US" sz="2400" dirty="0"/>
              <a:t> </a:t>
            </a:r>
            <a:r>
              <a:rPr lang="en-US" sz="2400" dirty="0" err="1"/>
              <a:t>trong</a:t>
            </a:r>
            <a:r>
              <a:rPr lang="en-US" sz="2400" dirty="0"/>
              <a:t> </a:t>
            </a:r>
            <a:r>
              <a:rPr lang="en-US" sz="2400" dirty="0" err="1" smtClean="0"/>
              <a:t>kiểu</a:t>
            </a:r>
            <a:r>
              <a:rPr lang="en-US" sz="2400" dirty="0" smtClean="0"/>
              <a:t> </a:t>
            </a:r>
            <a:r>
              <a:rPr lang="en-US" sz="2400" dirty="0" err="1"/>
              <a:t>khí</a:t>
            </a:r>
            <a:r>
              <a:rPr lang="en-US" sz="2400" dirty="0"/>
              <a:t> </a:t>
            </a:r>
            <a:r>
              <a:rPr lang="en-US" sz="2400" dirty="0" err="1"/>
              <a:t>hậu</a:t>
            </a:r>
            <a:r>
              <a:rPr lang="en-US" sz="2400" dirty="0"/>
              <a:t> </a:t>
            </a:r>
            <a:r>
              <a:rPr lang="en-US" sz="2400" dirty="0" err="1"/>
              <a:t>nào</a:t>
            </a:r>
            <a:r>
              <a:rPr lang="en-US" sz="2400" dirty="0"/>
              <a:t>?</a:t>
            </a:r>
          </a:p>
        </p:txBody>
      </p:sp>
      <p:sp>
        <p:nvSpPr>
          <p:cNvPr id="24" name="TextBox 23"/>
          <p:cNvSpPr txBox="1"/>
          <p:nvPr/>
        </p:nvSpPr>
        <p:spPr>
          <a:xfrm>
            <a:off x="87814" y="2235791"/>
            <a:ext cx="468307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3. Hai </a:t>
            </a:r>
            <a:r>
              <a:rPr lang="en-US" sz="2400" dirty="0" err="1"/>
              <a:t>sông</a:t>
            </a:r>
            <a:r>
              <a:rPr lang="en-US" sz="2400" dirty="0"/>
              <a:t> </a:t>
            </a:r>
            <a:r>
              <a:rPr lang="en-US" sz="2400" dirty="0" err="1"/>
              <a:t>lớn</a:t>
            </a:r>
            <a:r>
              <a:rPr lang="en-US" sz="2400" dirty="0"/>
              <a:t> </a:t>
            </a:r>
            <a:r>
              <a:rPr lang="en-US" sz="2400" dirty="0" err="1"/>
              <a:t>trong</a:t>
            </a:r>
            <a:r>
              <a:rPr lang="en-US" sz="2400" dirty="0"/>
              <a:t> </a:t>
            </a:r>
            <a:r>
              <a:rPr lang="en-US" sz="2400" dirty="0" err="1"/>
              <a:t>khu</a:t>
            </a:r>
            <a:r>
              <a:rPr lang="en-US" sz="2400" dirty="0"/>
              <a:t> </a:t>
            </a:r>
            <a:r>
              <a:rPr lang="en-US" sz="2400" dirty="0" err="1"/>
              <a:t>vực</a:t>
            </a:r>
            <a:r>
              <a:rPr lang="en-US" sz="2400" dirty="0"/>
              <a:t> </a:t>
            </a:r>
            <a:r>
              <a:rPr lang="en-US" sz="2400" dirty="0" err="1" smtClean="0"/>
              <a:t>là</a:t>
            </a:r>
            <a:r>
              <a:rPr lang="en-US" sz="2400" dirty="0"/>
              <a:t> </a:t>
            </a:r>
            <a:r>
              <a:rPr lang="en-US" sz="2400" dirty="0" err="1" smtClean="0"/>
              <a:t>gì</a:t>
            </a:r>
            <a:r>
              <a:rPr lang="en-US" sz="2400" dirty="0" smtClean="0"/>
              <a:t>?</a:t>
            </a:r>
            <a:endParaRPr lang="en-US" sz="2400" dirty="0"/>
          </a:p>
        </p:txBody>
      </p:sp>
      <p:sp>
        <p:nvSpPr>
          <p:cNvPr id="25" name="TextBox 24"/>
          <p:cNvSpPr txBox="1"/>
          <p:nvPr/>
        </p:nvSpPr>
        <p:spPr>
          <a:xfrm>
            <a:off x="92070" y="2146051"/>
            <a:ext cx="4835657"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600" dirty="0"/>
              <a:t>4. </a:t>
            </a:r>
            <a:r>
              <a:rPr lang="en-US" sz="2600" dirty="0" err="1"/>
              <a:t>Hồ</a:t>
            </a:r>
            <a:r>
              <a:rPr lang="en-US" sz="2600" dirty="0"/>
              <a:t> </a:t>
            </a:r>
            <a:r>
              <a:rPr lang="en-US" sz="2600" dirty="0" err="1"/>
              <a:t>nước</a:t>
            </a:r>
            <a:r>
              <a:rPr lang="en-US" sz="2600" dirty="0"/>
              <a:t> </a:t>
            </a:r>
            <a:r>
              <a:rPr lang="en-US" sz="2600" dirty="0" err="1"/>
              <a:t>mặn</a:t>
            </a:r>
            <a:r>
              <a:rPr lang="en-US" sz="2600" dirty="0"/>
              <a:t> </a:t>
            </a:r>
            <a:r>
              <a:rPr lang="en-US" sz="2600" dirty="0" err="1"/>
              <a:t>nổi</a:t>
            </a:r>
            <a:r>
              <a:rPr lang="en-US" sz="2600" dirty="0"/>
              <a:t> </a:t>
            </a:r>
            <a:r>
              <a:rPr lang="en-US" sz="2600" dirty="0" err="1"/>
              <a:t>tiếng</a:t>
            </a:r>
            <a:r>
              <a:rPr lang="en-US" sz="2600" dirty="0"/>
              <a:t> </a:t>
            </a:r>
            <a:r>
              <a:rPr lang="en-US" sz="2600" dirty="0" err="1"/>
              <a:t>trên</a:t>
            </a:r>
            <a:r>
              <a:rPr lang="en-US" sz="2600" dirty="0"/>
              <a:t> </a:t>
            </a:r>
            <a:r>
              <a:rPr lang="en-US" sz="2600" dirty="0" err="1"/>
              <a:t>thế</a:t>
            </a:r>
            <a:r>
              <a:rPr lang="en-US" sz="2600" dirty="0"/>
              <a:t> </a:t>
            </a:r>
            <a:r>
              <a:rPr lang="en-US" sz="2600" dirty="0" err="1"/>
              <a:t>giới</a:t>
            </a:r>
            <a:r>
              <a:rPr lang="en-US" sz="2600" dirty="0"/>
              <a:t>, </a:t>
            </a:r>
            <a:r>
              <a:rPr lang="en-US" sz="2600" dirty="0" err="1"/>
              <a:t>nằm</a:t>
            </a:r>
            <a:r>
              <a:rPr lang="en-US" sz="2600" dirty="0"/>
              <a:t> </a:t>
            </a:r>
            <a:r>
              <a:rPr lang="en-US" sz="2600" dirty="0" err="1"/>
              <a:t>dưới</a:t>
            </a:r>
            <a:r>
              <a:rPr lang="en-US" sz="2600" dirty="0"/>
              <a:t> </a:t>
            </a:r>
            <a:r>
              <a:rPr lang="en-US" sz="2600" dirty="0" err="1"/>
              <a:t>mực</a:t>
            </a:r>
            <a:r>
              <a:rPr lang="en-US" sz="2600" dirty="0"/>
              <a:t> </a:t>
            </a:r>
            <a:r>
              <a:rPr lang="en-US" sz="2600" dirty="0" err="1"/>
              <a:t>nước</a:t>
            </a:r>
            <a:r>
              <a:rPr lang="en-US" sz="2600" dirty="0"/>
              <a:t> </a:t>
            </a:r>
            <a:r>
              <a:rPr lang="en-US" sz="2600" dirty="0" err="1"/>
              <a:t>biển</a:t>
            </a:r>
            <a:r>
              <a:rPr lang="en-US" sz="2600" dirty="0"/>
              <a:t> 427 m </a:t>
            </a:r>
            <a:r>
              <a:rPr lang="en-US" sz="2600" dirty="0" err="1" smtClean="0"/>
              <a:t>có</a:t>
            </a:r>
            <a:r>
              <a:rPr lang="en-US" sz="2600" dirty="0" smtClean="0"/>
              <a:t> </a:t>
            </a:r>
            <a:r>
              <a:rPr lang="en-US" sz="2600" dirty="0" err="1" smtClean="0"/>
              <a:t>tên</a:t>
            </a:r>
            <a:r>
              <a:rPr lang="en-US" sz="2600" dirty="0" smtClean="0"/>
              <a:t> </a:t>
            </a:r>
            <a:r>
              <a:rPr lang="en-US" sz="2600" dirty="0" err="1" smtClean="0"/>
              <a:t>là</a:t>
            </a:r>
            <a:r>
              <a:rPr lang="en-US" sz="2600" dirty="0" smtClean="0"/>
              <a:t> </a:t>
            </a:r>
            <a:r>
              <a:rPr lang="en-US" sz="2600" dirty="0" err="1" smtClean="0"/>
              <a:t>gì</a:t>
            </a:r>
            <a:r>
              <a:rPr lang="en-US" sz="2600" dirty="0" smtClean="0"/>
              <a:t>?</a:t>
            </a:r>
            <a:endParaRPr lang="en-US" sz="2600" dirty="0"/>
          </a:p>
        </p:txBody>
      </p:sp>
      <p:sp>
        <p:nvSpPr>
          <p:cNvPr id="26" name="TextBox 25"/>
          <p:cNvSpPr txBox="1"/>
          <p:nvPr/>
        </p:nvSpPr>
        <p:spPr>
          <a:xfrm>
            <a:off x="55490" y="2321362"/>
            <a:ext cx="4886054"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a:t>5. Cho </a:t>
            </a:r>
            <a:r>
              <a:rPr lang="en-US" sz="2600" dirty="0" err="1"/>
              <a:t>biết</a:t>
            </a:r>
            <a:r>
              <a:rPr lang="en-US" sz="2600" dirty="0"/>
              <a:t> </a:t>
            </a:r>
            <a:r>
              <a:rPr lang="en-US" sz="2600" dirty="0" err="1"/>
              <a:t>các</a:t>
            </a:r>
            <a:r>
              <a:rPr lang="en-US" sz="2600" dirty="0"/>
              <a:t> </a:t>
            </a:r>
            <a:r>
              <a:rPr lang="en-US" sz="2600" dirty="0" err="1"/>
              <a:t>cảnh</a:t>
            </a:r>
            <a:r>
              <a:rPr lang="en-US" sz="2600" dirty="0"/>
              <a:t> </a:t>
            </a:r>
            <a:r>
              <a:rPr lang="en-US" sz="2600" dirty="0" err="1"/>
              <a:t>quan</a:t>
            </a:r>
            <a:r>
              <a:rPr lang="en-US" sz="2600" dirty="0"/>
              <a:t> </a:t>
            </a:r>
            <a:r>
              <a:rPr lang="en-US" sz="2600" dirty="0" err="1"/>
              <a:t>chính</a:t>
            </a:r>
            <a:r>
              <a:rPr lang="en-US" sz="2600" dirty="0"/>
              <a:t> </a:t>
            </a:r>
            <a:r>
              <a:rPr lang="en-US" sz="2600" dirty="0" err="1"/>
              <a:t>của</a:t>
            </a:r>
            <a:r>
              <a:rPr lang="en-US" sz="2600" dirty="0"/>
              <a:t> </a:t>
            </a:r>
            <a:r>
              <a:rPr lang="en-US" sz="2600" dirty="0" err="1"/>
              <a:t>Tây</a:t>
            </a:r>
            <a:r>
              <a:rPr lang="en-US" sz="2600" dirty="0"/>
              <a:t> </a:t>
            </a:r>
            <a:r>
              <a:rPr lang="en-US" sz="2600" dirty="0" smtClean="0"/>
              <a:t>Á?</a:t>
            </a:r>
            <a:endParaRPr lang="en-US" sz="2600" dirty="0"/>
          </a:p>
        </p:txBody>
      </p:sp>
      <p:sp>
        <p:nvSpPr>
          <p:cNvPr id="27" name="TextBox 26"/>
          <p:cNvSpPr txBox="1"/>
          <p:nvPr/>
        </p:nvSpPr>
        <p:spPr>
          <a:xfrm>
            <a:off x="107395" y="2336751"/>
            <a:ext cx="4707063"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t>6. </a:t>
            </a:r>
            <a:r>
              <a:rPr lang="en-US" sz="2600" dirty="0" err="1" smtClean="0"/>
              <a:t>Kể</a:t>
            </a:r>
            <a:r>
              <a:rPr lang="en-US" sz="2600" dirty="0" smtClean="0"/>
              <a:t> </a:t>
            </a:r>
            <a:r>
              <a:rPr lang="en-US" sz="2600" dirty="0" err="1" smtClean="0"/>
              <a:t>tên</a:t>
            </a:r>
            <a:r>
              <a:rPr lang="en-US" sz="2600" dirty="0" smtClean="0"/>
              <a:t> </a:t>
            </a:r>
            <a:r>
              <a:rPr lang="en-US" sz="2600" dirty="0" err="1" smtClean="0"/>
              <a:t>các</a:t>
            </a:r>
            <a:r>
              <a:rPr lang="en-US" sz="2600" dirty="0" smtClean="0"/>
              <a:t> </a:t>
            </a:r>
            <a:r>
              <a:rPr lang="en-US" sz="2600" dirty="0" err="1"/>
              <a:t>loại</a:t>
            </a:r>
            <a:r>
              <a:rPr lang="en-US" sz="2600" dirty="0"/>
              <a:t> </a:t>
            </a:r>
            <a:r>
              <a:rPr lang="en-US" sz="2600" dirty="0" err="1"/>
              <a:t>khoáng</a:t>
            </a:r>
            <a:r>
              <a:rPr lang="en-US" sz="2600" dirty="0"/>
              <a:t> </a:t>
            </a:r>
            <a:r>
              <a:rPr lang="en-US" sz="2600" dirty="0" err="1"/>
              <a:t>sản</a:t>
            </a:r>
            <a:r>
              <a:rPr lang="en-US" sz="2600" dirty="0"/>
              <a:t> </a:t>
            </a:r>
            <a:r>
              <a:rPr lang="en-US" sz="2600" dirty="0" err="1"/>
              <a:t>của</a:t>
            </a:r>
            <a:r>
              <a:rPr lang="en-US" sz="2600" dirty="0"/>
              <a:t> </a:t>
            </a:r>
            <a:r>
              <a:rPr lang="en-US" sz="2600" dirty="0" err="1"/>
              <a:t>Tây</a:t>
            </a:r>
            <a:r>
              <a:rPr lang="en-US" sz="2600" dirty="0"/>
              <a:t> </a:t>
            </a:r>
            <a:r>
              <a:rPr lang="en-US" sz="2600" dirty="0" smtClean="0"/>
              <a:t>Á?</a:t>
            </a:r>
            <a:endParaRPr lang="en-US" sz="2600" dirty="0"/>
          </a:p>
        </p:txBody>
      </p:sp>
      <p:sp>
        <p:nvSpPr>
          <p:cNvPr id="28" name="TextBox 27"/>
          <p:cNvSpPr txBox="1"/>
          <p:nvPr/>
        </p:nvSpPr>
        <p:spPr>
          <a:xfrm>
            <a:off x="270775" y="947557"/>
            <a:ext cx="4606843" cy="1200329"/>
          </a:xfrm>
          <a:prstGeom prst="rect">
            <a:avLst/>
          </a:prstGeom>
          <a:noFill/>
        </p:spPr>
        <p:txBody>
          <a:bodyPr wrap="square" rtlCol="0">
            <a:spAutoFit/>
          </a:bodyPr>
          <a:lstStyle/>
          <a:p>
            <a:r>
              <a:rPr lang="en-US" sz="2400" i="1" dirty="0" err="1" smtClean="0">
                <a:solidFill>
                  <a:srgbClr val="0070C0"/>
                </a:solidFill>
              </a:rPr>
              <a:t>Dựa</a:t>
            </a:r>
            <a:r>
              <a:rPr lang="en-US" sz="2400" i="1" dirty="0" smtClean="0">
                <a:solidFill>
                  <a:srgbClr val="0070C0"/>
                </a:solidFill>
              </a:rPr>
              <a:t> </a:t>
            </a:r>
            <a:r>
              <a:rPr lang="en-US" sz="2400" i="1" dirty="0" err="1" smtClean="0">
                <a:solidFill>
                  <a:srgbClr val="0070C0"/>
                </a:solidFill>
              </a:rPr>
              <a:t>vào</a:t>
            </a:r>
            <a:r>
              <a:rPr lang="en-US" sz="2400" i="1" dirty="0" smtClean="0">
                <a:solidFill>
                  <a:srgbClr val="0070C0"/>
                </a:solidFill>
              </a:rPr>
              <a:t> </a:t>
            </a:r>
            <a:r>
              <a:rPr lang="en-US" sz="2400" i="1" dirty="0" err="1" smtClean="0">
                <a:solidFill>
                  <a:srgbClr val="0070C0"/>
                </a:solidFill>
              </a:rPr>
              <a:t>hình</a:t>
            </a:r>
            <a:r>
              <a:rPr lang="en-US" sz="2400" i="1" dirty="0" smtClean="0">
                <a:solidFill>
                  <a:srgbClr val="0070C0"/>
                </a:solidFill>
              </a:rPr>
              <a:t> 5.2 (</a:t>
            </a:r>
            <a:r>
              <a:rPr lang="en-US" sz="2400" i="1" dirty="0" err="1" smtClean="0">
                <a:solidFill>
                  <a:srgbClr val="0070C0"/>
                </a:solidFill>
              </a:rPr>
              <a:t>tr</a:t>
            </a:r>
            <a:r>
              <a:rPr lang="en-US" sz="2400" i="1" dirty="0" smtClean="0">
                <a:solidFill>
                  <a:srgbClr val="0070C0"/>
                </a:solidFill>
              </a:rPr>
              <a:t> 114), </a:t>
            </a:r>
            <a:r>
              <a:rPr lang="en-US" sz="2400" i="1" dirty="0" err="1" smtClean="0">
                <a:solidFill>
                  <a:srgbClr val="0070C0"/>
                </a:solidFill>
              </a:rPr>
              <a:t>hình</a:t>
            </a:r>
            <a:r>
              <a:rPr lang="en-US" sz="2400" i="1" dirty="0" smtClean="0">
                <a:solidFill>
                  <a:srgbClr val="0070C0"/>
                </a:solidFill>
              </a:rPr>
              <a:t> 7.4 (</a:t>
            </a:r>
            <a:r>
              <a:rPr lang="en-US" sz="2400" i="1" dirty="0" err="1" smtClean="0">
                <a:solidFill>
                  <a:srgbClr val="0070C0"/>
                </a:solidFill>
              </a:rPr>
              <a:t>tr</a:t>
            </a:r>
            <a:r>
              <a:rPr lang="en-US" sz="2400" i="1" dirty="0" smtClean="0">
                <a:solidFill>
                  <a:srgbClr val="0070C0"/>
                </a:solidFill>
              </a:rPr>
              <a:t> 124) </a:t>
            </a:r>
            <a:r>
              <a:rPr lang="en-US" sz="2400" i="1" dirty="0" err="1" smtClean="0">
                <a:solidFill>
                  <a:srgbClr val="0070C0"/>
                </a:solidFill>
              </a:rPr>
              <a:t>và</a:t>
            </a:r>
            <a:r>
              <a:rPr lang="en-US" sz="2400" i="1" dirty="0" smtClean="0">
                <a:solidFill>
                  <a:srgbClr val="0070C0"/>
                </a:solidFill>
              </a:rPr>
              <a:t> </a:t>
            </a:r>
            <a:r>
              <a:rPr lang="en-US" sz="2400" i="1" dirty="0" err="1" smtClean="0">
                <a:solidFill>
                  <a:srgbClr val="0070C0"/>
                </a:solidFill>
              </a:rPr>
              <a:t>kênh</a:t>
            </a:r>
            <a:r>
              <a:rPr lang="en-US" sz="2400" i="1" dirty="0" smtClean="0">
                <a:solidFill>
                  <a:srgbClr val="0070C0"/>
                </a:solidFill>
              </a:rPr>
              <a:t> </a:t>
            </a:r>
            <a:r>
              <a:rPr lang="en-US" sz="2400" i="1" dirty="0" err="1" smtClean="0">
                <a:solidFill>
                  <a:srgbClr val="0070C0"/>
                </a:solidFill>
              </a:rPr>
              <a:t>chữ</a:t>
            </a:r>
            <a:r>
              <a:rPr lang="en-US" sz="2400" i="1" dirty="0" smtClean="0">
                <a:solidFill>
                  <a:srgbClr val="0070C0"/>
                </a:solidFill>
              </a:rPr>
              <a:t> </a:t>
            </a:r>
            <a:r>
              <a:rPr lang="en-US" sz="2400" i="1" dirty="0" err="1" smtClean="0">
                <a:solidFill>
                  <a:srgbClr val="0070C0"/>
                </a:solidFill>
              </a:rPr>
              <a:t>trong</a:t>
            </a:r>
            <a:r>
              <a:rPr lang="en-US" sz="2400" i="1" dirty="0" smtClean="0">
                <a:solidFill>
                  <a:srgbClr val="0070C0"/>
                </a:solidFill>
              </a:rPr>
              <a:t> SGK </a:t>
            </a:r>
            <a:r>
              <a:rPr lang="en-US" sz="2400" i="1" dirty="0" err="1" smtClean="0">
                <a:solidFill>
                  <a:srgbClr val="0070C0"/>
                </a:solidFill>
              </a:rPr>
              <a:t>em</a:t>
            </a:r>
            <a:r>
              <a:rPr lang="en-US" sz="2400" i="1" dirty="0" smtClean="0">
                <a:solidFill>
                  <a:srgbClr val="0070C0"/>
                </a:solidFill>
              </a:rPr>
              <a:t> </a:t>
            </a:r>
            <a:r>
              <a:rPr lang="en-US" sz="2400" i="1" dirty="0" err="1" smtClean="0">
                <a:solidFill>
                  <a:srgbClr val="0070C0"/>
                </a:solidFill>
              </a:rPr>
              <a:t>hãy</a:t>
            </a:r>
            <a:r>
              <a:rPr lang="en-US" sz="2400" i="1" dirty="0" smtClean="0">
                <a:solidFill>
                  <a:srgbClr val="0070C0"/>
                </a:solidFill>
              </a:rPr>
              <a:t> </a:t>
            </a:r>
            <a:r>
              <a:rPr lang="en-US" sz="2400" i="1" dirty="0" err="1" smtClean="0">
                <a:solidFill>
                  <a:srgbClr val="0070C0"/>
                </a:solidFill>
              </a:rPr>
              <a:t>trả</a:t>
            </a:r>
            <a:r>
              <a:rPr lang="en-US" sz="2400" i="1" dirty="0" smtClean="0">
                <a:solidFill>
                  <a:srgbClr val="0070C0"/>
                </a:solidFill>
              </a:rPr>
              <a:t> </a:t>
            </a:r>
            <a:r>
              <a:rPr lang="en-US" sz="2400" i="1" dirty="0" err="1" smtClean="0">
                <a:solidFill>
                  <a:srgbClr val="0070C0"/>
                </a:solidFill>
              </a:rPr>
              <a:t>lời</a:t>
            </a:r>
            <a:r>
              <a:rPr lang="en-US" sz="2400" i="1" dirty="0" smtClean="0">
                <a:solidFill>
                  <a:srgbClr val="0070C0"/>
                </a:solidFill>
              </a:rPr>
              <a:t> </a:t>
            </a:r>
            <a:r>
              <a:rPr lang="en-US" sz="2400" i="1" dirty="0" err="1" smtClean="0">
                <a:solidFill>
                  <a:srgbClr val="0070C0"/>
                </a:solidFill>
              </a:rPr>
              <a:t>các</a:t>
            </a:r>
            <a:r>
              <a:rPr lang="en-US" sz="2400" i="1" dirty="0" smtClean="0">
                <a:solidFill>
                  <a:srgbClr val="0070C0"/>
                </a:solidFill>
              </a:rPr>
              <a:t> </a:t>
            </a:r>
            <a:r>
              <a:rPr lang="en-US" sz="2400" i="1" dirty="0" err="1" smtClean="0">
                <a:solidFill>
                  <a:srgbClr val="0070C0"/>
                </a:solidFill>
              </a:rPr>
              <a:t>câu</a:t>
            </a:r>
            <a:r>
              <a:rPr lang="en-US" sz="2400" i="1" dirty="0" smtClean="0">
                <a:solidFill>
                  <a:srgbClr val="0070C0"/>
                </a:solidFill>
              </a:rPr>
              <a:t> </a:t>
            </a:r>
            <a:r>
              <a:rPr lang="en-US" sz="2400" i="1" dirty="0" err="1" smtClean="0">
                <a:solidFill>
                  <a:srgbClr val="0070C0"/>
                </a:solidFill>
              </a:rPr>
              <a:t>hỏi</a:t>
            </a:r>
            <a:r>
              <a:rPr lang="en-US" sz="2400" i="1" dirty="0" smtClean="0">
                <a:solidFill>
                  <a:srgbClr val="0070C0"/>
                </a:solidFill>
              </a:rPr>
              <a:t> </a:t>
            </a:r>
            <a:r>
              <a:rPr lang="en-US" sz="2400" i="1" dirty="0" err="1" smtClean="0">
                <a:solidFill>
                  <a:srgbClr val="0070C0"/>
                </a:solidFill>
              </a:rPr>
              <a:t>dưới</a:t>
            </a:r>
            <a:r>
              <a:rPr lang="en-US" sz="2400" i="1" dirty="0" smtClean="0">
                <a:solidFill>
                  <a:srgbClr val="0070C0"/>
                </a:solidFill>
              </a:rPr>
              <a:t> </a:t>
            </a:r>
            <a:r>
              <a:rPr lang="en-US" sz="2400" i="1" dirty="0" err="1" smtClean="0">
                <a:solidFill>
                  <a:srgbClr val="0070C0"/>
                </a:solidFill>
              </a:rPr>
              <a:t>đây</a:t>
            </a:r>
            <a:r>
              <a:rPr lang="en-US" sz="2400" i="1" dirty="0" smtClean="0">
                <a:solidFill>
                  <a:srgbClr val="0070C0"/>
                </a:solidFill>
              </a:rPr>
              <a:t>? </a:t>
            </a:r>
            <a:endParaRPr lang="en-US" sz="2400" i="1" dirty="0">
              <a:solidFill>
                <a:srgbClr val="0070C0"/>
              </a:solidFill>
            </a:endParaRPr>
          </a:p>
        </p:txBody>
      </p:sp>
      <p:sp>
        <p:nvSpPr>
          <p:cNvPr id="29" name="Oval Callout 28"/>
          <p:cNvSpPr/>
          <p:nvPr/>
        </p:nvSpPr>
        <p:spPr>
          <a:xfrm>
            <a:off x="5421925" y="1766639"/>
            <a:ext cx="943824" cy="922773"/>
          </a:xfrm>
          <a:prstGeom prst="wedgeEllipseCallout">
            <a:avLst>
              <a:gd name="adj1" fmla="val 155835"/>
              <a:gd name="adj2" fmla="val 653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Biển</a:t>
            </a:r>
            <a:r>
              <a:rPr lang="en-US" b="1" dirty="0" smtClean="0"/>
              <a:t> </a:t>
            </a:r>
            <a:r>
              <a:rPr lang="en-US" b="1" dirty="0" err="1"/>
              <a:t>C</a:t>
            </a:r>
            <a:r>
              <a:rPr lang="en-US" b="1" dirty="0" err="1" smtClean="0"/>
              <a:t>hết</a:t>
            </a:r>
            <a:endParaRPr lang="en-US" b="1" dirty="0"/>
          </a:p>
        </p:txBody>
      </p:sp>
      <p:grpSp>
        <p:nvGrpSpPr>
          <p:cNvPr id="2" name="Group 1"/>
          <p:cNvGrpSpPr/>
          <p:nvPr/>
        </p:nvGrpSpPr>
        <p:grpSpPr>
          <a:xfrm>
            <a:off x="8900060" y="299834"/>
            <a:ext cx="2763157" cy="5280111"/>
            <a:chOff x="8906844" y="373559"/>
            <a:chExt cx="2763157" cy="5280111"/>
          </a:xfrm>
        </p:grpSpPr>
        <p:pic>
          <p:nvPicPr>
            <p:cNvPr id="31" name="Picture 2" descr="Giải mã &quot;tuyết ấm&quot; bí ẩn của Biển Chế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6844" y="373559"/>
              <a:ext cx="2763157" cy="2835478"/>
            </a:xfrm>
            <a:prstGeom prst="wedgeEllipseCallout">
              <a:avLst>
                <a:gd name="adj1" fmla="val -96416"/>
                <a:gd name="adj2" fmla="val 37260"/>
              </a:avLst>
            </a:prstGeom>
            <a:ln w="63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3" name="Picture 2" descr="Biển Chết - tọa độ du lịch độc đáo khó bỏ qua - iVIVU.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935" y="3272468"/>
              <a:ext cx="2635261" cy="2381202"/>
            </a:xfrm>
            <a:prstGeom prst="wedgeEllipseCallout">
              <a:avLst>
                <a:gd name="adj1" fmla="val -105028"/>
                <a:gd name="adj2" fmla="val -67095"/>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a:stretch>
            <a:fillRect/>
          </a:stretch>
        </p:blipFill>
        <p:spPr>
          <a:xfrm>
            <a:off x="-34455" y="973784"/>
            <a:ext cx="5088706" cy="5814051"/>
          </a:xfrm>
          <a:prstGeom prst="rect">
            <a:avLst/>
          </a:prstGeom>
        </p:spPr>
      </p:pic>
    </p:spTree>
    <p:extLst>
      <p:ext uri="{BB962C8B-B14F-4D97-AF65-F5344CB8AC3E}">
        <p14:creationId xmlns:p14="http://schemas.microsoft.com/office/powerpoint/2010/main" val="14830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down)">
                                      <p:cBhvr>
                                        <p:cTn id="78" dur="5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25"/>
                                        </p:tgtEl>
                                      </p:cBhvr>
                                    </p:animEffect>
                                    <p:set>
                                      <p:cBhvr>
                                        <p:cTn id="83" dur="1" fill="hold">
                                          <p:stCondLst>
                                            <p:cond delay="499"/>
                                          </p:stCondLst>
                                        </p:cTn>
                                        <p:tgtEl>
                                          <p:spTgt spid="2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par>
                                <p:cTn id="87" presetID="3" presetClass="exit" presetSubtype="10" fill="hold" nodeType="withEffect">
                                  <p:stCondLst>
                                    <p:cond delay="0"/>
                                  </p:stCondLst>
                                  <p:childTnLst>
                                    <p:animEffect transition="out" filter="blinds(horizontal)">
                                      <p:cBhvr>
                                        <p:cTn id="88" dur="500"/>
                                        <p:tgtEl>
                                          <p:spTgt spid="2"/>
                                        </p:tgtEl>
                                      </p:cBhvr>
                                    </p:animEffect>
                                    <p:set>
                                      <p:cBhvr>
                                        <p:cTn id="89" dur="1" fill="hold">
                                          <p:stCondLst>
                                            <p:cond delay="499"/>
                                          </p:stCondLst>
                                        </p:cTn>
                                        <p:tgtEl>
                                          <p:spTgt spid="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down)">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transition="out" filter="blinds(horizontal)">
                                      <p:cBhvr>
                                        <p:cTn id="115" dur="500"/>
                                        <p:tgtEl>
                                          <p:spTgt spid="18"/>
                                        </p:tgtEl>
                                      </p:cBhvr>
                                    </p:animEffect>
                                    <p:set>
                                      <p:cBhvr>
                                        <p:cTn id="116" dur="1" fill="hold">
                                          <p:stCondLst>
                                            <p:cond delay="499"/>
                                          </p:stCondLst>
                                        </p:cTn>
                                        <p:tgtEl>
                                          <p:spTgt spid="18"/>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transition="out" filter="blinds(horizontal)">
                                      <p:cBhvr>
                                        <p:cTn id="118" dur="500"/>
                                        <p:tgtEl>
                                          <p:spTgt spid="19"/>
                                        </p:tgtEl>
                                      </p:cBhvr>
                                    </p:animEffect>
                                    <p:set>
                                      <p:cBhvr>
                                        <p:cTn id="119" dur="1" fill="hold">
                                          <p:stCondLst>
                                            <p:cond delay="499"/>
                                          </p:stCondLst>
                                        </p:cTn>
                                        <p:tgtEl>
                                          <p:spTgt spid="19"/>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down)">
                                      <p:cBhvr>
                                        <p:cTn id="1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8" grpId="0" animBg="1"/>
      <p:bldP spid="18" grpId="1" animBg="1"/>
      <p:bldP spid="19" grpId="0" animBg="1"/>
      <p:bldP spid="19" grpId="1" animBg="1"/>
      <p:bldP spid="20" grpId="0" animBg="1"/>
      <p:bldP spid="20" grpId="1" animBg="1"/>
      <p:bldP spid="4" grpId="0" animBg="1"/>
      <p:bldP spid="4" grpId="1" animBg="1"/>
      <p:bldP spid="23" grpId="0" animBg="1"/>
      <p:bldP spid="23" grpId="1" animBg="1"/>
      <p:bldP spid="24" grpId="0" animBg="1"/>
      <p:bldP spid="24" grpId="1" animBg="1"/>
      <p:bldP spid="25" grpId="0" animBg="1"/>
      <p:bldP spid="25" grpId="1" animBg="1"/>
      <p:bldP spid="26" grpId="0" animBg="1"/>
      <p:bldP spid="26" grpId="1" animBg="1"/>
      <p:bldP spid="27" grpId="0" animBg="1"/>
      <p:bldP spid="28" grpId="0"/>
      <p:bldP spid="29" grpId="0" animBg="1"/>
      <p:bldP spid="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77224" y="1067654"/>
            <a:ext cx="548639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err="1" smtClean="0">
                <a:solidFill>
                  <a:srgbClr val="0070C0"/>
                </a:solidFill>
              </a:rPr>
              <a:t>Dựa</a:t>
            </a:r>
            <a:r>
              <a:rPr lang="en-US" sz="2400" i="1" dirty="0" smtClean="0">
                <a:solidFill>
                  <a:srgbClr val="0070C0"/>
                </a:solidFill>
              </a:rPr>
              <a:t> </a:t>
            </a:r>
            <a:r>
              <a:rPr lang="en-US" sz="2400" i="1" dirty="0" err="1" smtClean="0">
                <a:solidFill>
                  <a:srgbClr val="0070C0"/>
                </a:solidFill>
              </a:rPr>
              <a:t>vào</a:t>
            </a:r>
            <a:r>
              <a:rPr lang="en-US" sz="2400" i="1" dirty="0" smtClean="0">
                <a:solidFill>
                  <a:srgbClr val="0070C0"/>
                </a:solidFill>
              </a:rPr>
              <a:t> </a:t>
            </a:r>
            <a:r>
              <a:rPr lang="en-US" sz="2400" i="1" dirty="0" err="1" smtClean="0">
                <a:solidFill>
                  <a:srgbClr val="0070C0"/>
                </a:solidFill>
              </a:rPr>
              <a:t>hình</a:t>
            </a:r>
            <a:r>
              <a:rPr lang="en-US" sz="2400" i="1" dirty="0" smtClean="0">
                <a:solidFill>
                  <a:srgbClr val="0070C0"/>
                </a:solidFill>
              </a:rPr>
              <a:t> 5.2 (</a:t>
            </a:r>
            <a:r>
              <a:rPr lang="en-US" sz="2400" i="1" dirty="0" err="1" smtClean="0">
                <a:solidFill>
                  <a:srgbClr val="0070C0"/>
                </a:solidFill>
              </a:rPr>
              <a:t>tr</a:t>
            </a:r>
            <a:r>
              <a:rPr lang="en-US" sz="2400" i="1" dirty="0" smtClean="0">
                <a:solidFill>
                  <a:srgbClr val="0070C0"/>
                </a:solidFill>
              </a:rPr>
              <a:t> 114), </a:t>
            </a:r>
            <a:r>
              <a:rPr lang="en-US" sz="2400" i="1" dirty="0" err="1" smtClean="0">
                <a:solidFill>
                  <a:srgbClr val="0070C0"/>
                </a:solidFill>
              </a:rPr>
              <a:t>hình</a:t>
            </a:r>
            <a:r>
              <a:rPr lang="en-US" sz="2400" i="1" dirty="0" smtClean="0">
                <a:solidFill>
                  <a:srgbClr val="0070C0"/>
                </a:solidFill>
              </a:rPr>
              <a:t> 7.5 (tr124) </a:t>
            </a:r>
            <a:r>
              <a:rPr lang="en-US" sz="2400" i="1" dirty="0" err="1" smtClean="0">
                <a:solidFill>
                  <a:srgbClr val="0070C0"/>
                </a:solidFill>
              </a:rPr>
              <a:t>và</a:t>
            </a:r>
            <a:r>
              <a:rPr lang="en-US" sz="2400" i="1" dirty="0" smtClean="0">
                <a:solidFill>
                  <a:srgbClr val="0070C0"/>
                </a:solidFill>
              </a:rPr>
              <a:t> </a:t>
            </a:r>
            <a:r>
              <a:rPr lang="en-US" sz="2400" i="1" dirty="0" err="1" smtClean="0">
                <a:solidFill>
                  <a:srgbClr val="0070C0"/>
                </a:solidFill>
              </a:rPr>
              <a:t>kênh</a:t>
            </a:r>
            <a:r>
              <a:rPr lang="en-US" sz="2400" i="1" dirty="0" smtClean="0">
                <a:solidFill>
                  <a:srgbClr val="0070C0"/>
                </a:solidFill>
              </a:rPr>
              <a:t> </a:t>
            </a:r>
            <a:r>
              <a:rPr lang="en-US" sz="2400" i="1" dirty="0" err="1" smtClean="0">
                <a:solidFill>
                  <a:srgbClr val="0070C0"/>
                </a:solidFill>
              </a:rPr>
              <a:t>chữ</a:t>
            </a:r>
            <a:r>
              <a:rPr lang="en-US" sz="2400" i="1" dirty="0" smtClean="0">
                <a:solidFill>
                  <a:srgbClr val="0070C0"/>
                </a:solidFill>
              </a:rPr>
              <a:t> </a:t>
            </a:r>
            <a:r>
              <a:rPr lang="en-US" sz="2400" i="1" dirty="0" err="1" smtClean="0">
                <a:solidFill>
                  <a:srgbClr val="0070C0"/>
                </a:solidFill>
              </a:rPr>
              <a:t>trong</a:t>
            </a:r>
            <a:r>
              <a:rPr lang="en-US" sz="2400" i="1" dirty="0" smtClean="0">
                <a:solidFill>
                  <a:srgbClr val="0070C0"/>
                </a:solidFill>
              </a:rPr>
              <a:t> SGK  </a:t>
            </a:r>
            <a:r>
              <a:rPr lang="en-US" sz="2400" i="1" dirty="0" err="1" smtClean="0">
                <a:solidFill>
                  <a:srgbClr val="0070C0"/>
                </a:solidFill>
              </a:rPr>
              <a:t>em</a:t>
            </a:r>
            <a:r>
              <a:rPr lang="en-US" sz="2400" i="1" dirty="0" smtClean="0">
                <a:solidFill>
                  <a:srgbClr val="0070C0"/>
                </a:solidFill>
              </a:rPr>
              <a:t> </a:t>
            </a:r>
            <a:r>
              <a:rPr lang="en-US" sz="2400" i="1" dirty="0" err="1" smtClean="0">
                <a:solidFill>
                  <a:srgbClr val="0070C0"/>
                </a:solidFill>
              </a:rPr>
              <a:t>hãy</a:t>
            </a:r>
            <a:r>
              <a:rPr lang="en-US" sz="2400" i="1" dirty="0" smtClean="0">
                <a:solidFill>
                  <a:srgbClr val="0070C0"/>
                </a:solidFill>
              </a:rPr>
              <a:t> </a:t>
            </a:r>
            <a:r>
              <a:rPr lang="en-US" sz="2400" i="1" dirty="0" err="1" smtClean="0">
                <a:solidFill>
                  <a:srgbClr val="0070C0"/>
                </a:solidFill>
              </a:rPr>
              <a:t>trả</a:t>
            </a:r>
            <a:r>
              <a:rPr lang="en-US" sz="2400" i="1" dirty="0" smtClean="0">
                <a:solidFill>
                  <a:srgbClr val="0070C0"/>
                </a:solidFill>
              </a:rPr>
              <a:t> </a:t>
            </a:r>
            <a:r>
              <a:rPr lang="en-US" sz="2400" i="1" dirty="0" err="1" smtClean="0">
                <a:solidFill>
                  <a:srgbClr val="0070C0"/>
                </a:solidFill>
              </a:rPr>
              <a:t>lời</a:t>
            </a:r>
            <a:r>
              <a:rPr lang="en-US" sz="2400" i="1" dirty="0" smtClean="0">
                <a:solidFill>
                  <a:srgbClr val="0070C0"/>
                </a:solidFill>
              </a:rPr>
              <a:t> </a:t>
            </a:r>
            <a:r>
              <a:rPr lang="en-US" sz="2400" i="1" dirty="0" err="1" smtClean="0">
                <a:solidFill>
                  <a:srgbClr val="0070C0"/>
                </a:solidFill>
              </a:rPr>
              <a:t>các</a:t>
            </a:r>
            <a:r>
              <a:rPr lang="en-US" sz="2400" i="1" dirty="0" smtClean="0">
                <a:solidFill>
                  <a:srgbClr val="0070C0"/>
                </a:solidFill>
              </a:rPr>
              <a:t> </a:t>
            </a:r>
            <a:r>
              <a:rPr lang="en-US" sz="2400" i="1" dirty="0" err="1" smtClean="0">
                <a:solidFill>
                  <a:srgbClr val="0070C0"/>
                </a:solidFill>
              </a:rPr>
              <a:t>câu</a:t>
            </a:r>
            <a:r>
              <a:rPr lang="en-US" sz="2400" i="1" dirty="0" smtClean="0">
                <a:solidFill>
                  <a:srgbClr val="0070C0"/>
                </a:solidFill>
              </a:rPr>
              <a:t> </a:t>
            </a:r>
            <a:r>
              <a:rPr lang="en-US" sz="2400" i="1" dirty="0" err="1" smtClean="0">
                <a:solidFill>
                  <a:srgbClr val="0070C0"/>
                </a:solidFill>
              </a:rPr>
              <a:t>hỏi</a:t>
            </a:r>
            <a:r>
              <a:rPr lang="en-US" sz="2400" i="1" dirty="0" smtClean="0">
                <a:solidFill>
                  <a:srgbClr val="0070C0"/>
                </a:solidFill>
              </a:rPr>
              <a:t> </a:t>
            </a:r>
            <a:r>
              <a:rPr lang="en-US" sz="2400" i="1" dirty="0" err="1" smtClean="0">
                <a:solidFill>
                  <a:srgbClr val="0070C0"/>
                </a:solidFill>
              </a:rPr>
              <a:t>dưới</a:t>
            </a:r>
            <a:r>
              <a:rPr lang="en-US" sz="2400" i="1" dirty="0" smtClean="0">
                <a:solidFill>
                  <a:srgbClr val="0070C0"/>
                </a:solidFill>
              </a:rPr>
              <a:t> </a:t>
            </a:r>
            <a:r>
              <a:rPr lang="en-US" sz="2400" i="1" dirty="0" err="1" smtClean="0">
                <a:solidFill>
                  <a:srgbClr val="0070C0"/>
                </a:solidFill>
              </a:rPr>
              <a:t>đây</a:t>
            </a:r>
            <a:r>
              <a:rPr lang="en-US" sz="2400" i="1" dirty="0" smtClean="0">
                <a:solidFill>
                  <a:srgbClr val="0070C0"/>
                </a:solidFill>
              </a:rPr>
              <a:t>? </a:t>
            </a:r>
            <a:endParaRPr lang="en-US" sz="2400" i="1" dirty="0">
              <a:solidFill>
                <a:srgbClr val="0070C0"/>
              </a:solidFill>
            </a:endParaRPr>
          </a:p>
        </p:txBody>
      </p:sp>
      <p:sp>
        <p:nvSpPr>
          <p:cNvPr id="6" name="Rectangle 5"/>
          <p:cNvSpPr/>
          <p:nvPr/>
        </p:nvSpPr>
        <p:spPr>
          <a:xfrm>
            <a:off x="1" y="-3127"/>
            <a:ext cx="5564775" cy="769441"/>
          </a:xfrm>
          <a:prstGeom prst="rect">
            <a:avLst/>
          </a:prstGeom>
          <a:solidFill>
            <a:schemeClr val="accent1">
              <a:lumMod val="20000"/>
              <a:lumOff val="80000"/>
            </a:schemeClr>
          </a:solidFill>
        </p:spPr>
        <p:txBody>
          <a:bodyPr wrap="square">
            <a:spAutoFit/>
          </a:bodyPr>
          <a:lstStyle/>
          <a:p>
            <a:pPr algn="ctr"/>
            <a:r>
              <a:rPr lang="en-US" sz="2200" b="1" dirty="0">
                <a:solidFill>
                  <a:srgbClr val="FF0000"/>
                </a:solidFill>
              </a:rPr>
              <a:t>BÀI 7: BẢN ĐỒ CHÍNH TRỊ CHÂU Á, CÁC KHU VỰC CỦA CHÂU </a:t>
            </a:r>
            <a:r>
              <a:rPr lang="en-US" sz="2200" b="1" dirty="0" smtClean="0">
                <a:solidFill>
                  <a:srgbClr val="FF0000"/>
                </a:solidFill>
              </a:rPr>
              <a:t>Á (</a:t>
            </a:r>
            <a:r>
              <a:rPr lang="en-US" sz="2200" b="1" dirty="0" err="1" smtClean="0">
                <a:solidFill>
                  <a:srgbClr val="FF0000"/>
                </a:solidFill>
              </a:rPr>
              <a:t>Tiết</a:t>
            </a:r>
            <a:r>
              <a:rPr lang="en-US" sz="2200" b="1" dirty="0" smtClean="0">
                <a:solidFill>
                  <a:srgbClr val="FF0000"/>
                </a:solidFill>
              </a:rPr>
              <a:t> </a:t>
            </a:r>
            <a:r>
              <a:rPr lang="en-US" sz="2200" b="1" dirty="0">
                <a:solidFill>
                  <a:srgbClr val="FF0000"/>
                </a:solidFill>
              </a:rPr>
              <a:t>2)</a:t>
            </a:r>
          </a:p>
        </p:txBody>
      </p:sp>
      <p:sp>
        <p:nvSpPr>
          <p:cNvPr id="7" name="TextBox 6"/>
          <p:cNvSpPr txBox="1"/>
          <p:nvPr/>
        </p:nvSpPr>
        <p:spPr>
          <a:xfrm>
            <a:off x="0" y="699698"/>
            <a:ext cx="2664823" cy="461665"/>
          </a:xfrm>
          <a:prstGeom prst="rect">
            <a:avLst/>
          </a:prstGeom>
          <a:noFill/>
        </p:spPr>
        <p:txBody>
          <a:bodyPr wrap="square" rtlCol="0">
            <a:spAutoFit/>
          </a:bodyPr>
          <a:lstStyle/>
          <a:p>
            <a:r>
              <a:rPr lang="en-US" sz="2400" b="1" i="1" dirty="0" smtClean="0"/>
              <a:t>đ. </a:t>
            </a:r>
            <a:r>
              <a:rPr lang="en-US" sz="2400" b="1" i="1" dirty="0" err="1" smtClean="0"/>
              <a:t>Khu</a:t>
            </a:r>
            <a:r>
              <a:rPr lang="en-US" sz="2400" b="1" i="1" dirty="0" smtClean="0"/>
              <a:t> </a:t>
            </a:r>
            <a:r>
              <a:rPr lang="en-US" sz="2400" b="1" i="1" dirty="0" err="1" smtClean="0"/>
              <a:t>vực</a:t>
            </a:r>
            <a:r>
              <a:rPr lang="en-US" sz="2400" b="1" i="1" dirty="0" smtClean="0"/>
              <a:t> Nam Á</a:t>
            </a:r>
            <a:endParaRPr lang="en-US" sz="2400" b="1" i="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946" y="60517"/>
            <a:ext cx="6455728" cy="6797483"/>
          </a:xfrm>
          <a:prstGeom prst="rect">
            <a:avLst/>
          </a:prstGeom>
        </p:spPr>
      </p:pic>
      <p:sp>
        <p:nvSpPr>
          <p:cNvPr id="24" name="TextBox 23"/>
          <p:cNvSpPr txBox="1"/>
          <p:nvPr/>
        </p:nvSpPr>
        <p:spPr>
          <a:xfrm rot="18356923">
            <a:off x="7846842" y="1848456"/>
            <a:ext cx="97174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i="1" dirty="0" err="1" smtClean="0">
                <a:solidFill>
                  <a:schemeClr val="tx1"/>
                </a:solidFill>
              </a:rPr>
              <a:t>Sông</a:t>
            </a:r>
            <a:r>
              <a:rPr lang="en-US" b="1" i="1" dirty="0" smtClean="0">
                <a:solidFill>
                  <a:schemeClr val="tx1"/>
                </a:solidFill>
              </a:rPr>
              <a:t> </a:t>
            </a:r>
            <a:r>
              <a:rPr lang="en-US" b="1" i="1" dirty="0" err="1" smtClean="0">
                <a:solidFill>
                  <a:schemeClr val="tx1"/>
                </a:solidFill>
              </a:rPr>
              <a:t>Ấn</a:t>
            </a:r>
            <a:endParaRPr lang="en-US" b="1" i="1" dirty="0">
              <a:solidFill>
                <a:schemeClr val="tx1"/>
              </a:solidFill>
            </a:endParaRPr>
          </a:p>
        </p:txBody>
      </p:sp>
      <p:sp>
        <p:nvSpPr>
          <p:cNvPr id="4" name="TextBox 3"/>
          <p:cNvSpPr txBox="1"/>
          <p:nvPr/>
        </p:nvSpPr>
        <p:spPr>
          <a:xfrm>
            <a:off x="-10102" y="2259674"/>
            <a:ext cx="5606002" cy="4924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600" dirty="0"/>
              <a:t>1. </a:t>
            </a:r>
            <a:r>
              <a:rPr lang="en-US" sz="2600" dirty="0" err="1"/>
              <a:t>Kể</a:t>
            </a:r>
            <a:r>
              <a:rPr lang="en-US" sz="2600" dirty="0"/>
              <a:t> </a:t>
            </a:r>
            <a:r>
              <a:rPr lang="en-US" sz="2600" dirty="0" err="1" smtClean="0"/>
              <a:t>tên</a:t>
            </a:r>
            <a:r>
              <a:rPr lang="en-US" sz="2600" dirty="0" smtClean="0"/>
              <a:t> </a:t>
            </a:r>
            <a:r>
              <a:rPr lang="en-US" sz="2600" dirty="0" err="1" smtClean="0"/>
              <a:t>các</a:t>
            </a:r>
            <a:r>
              <a:rPr lang="en-US" sz="2600" dirty="0" smtClean="0"/>
              <a:t> </a:t>
            </a:r>
            <a:r>
              <a:rPr lang="en-US" sz="2600" dirty="0" err="1"/>
              <a:t>miền</a:t>
            </a:r>
            <a:r>
              <a:rPr lang="en-US" sz="2600" dirty="0"/>
              <a:t> </a:t>
            </a:r>
            <a:r>
              <a:rPr lang="en-US" sz="2600" dirty="0" err="1"/>
              <a:t>địa</a:t>
            </a:r>
            <a:r>
              <a:rPr lang="en-US" sz="2600" dirty="0"/>
              <a:t> </a:t>
            </a:r>
            <a:r>
              <a:rPr lang="en-US" sz="2600" dirty="0" err="1"/>
              <a:t>hình</a:t>
            </a:r>
            <a:r>
              <a:rPr lang="en-US" sz="2600" dirty="0"/>
              <a:t> </a:t>
            </a:r>
            <a:r>
              <a:rPr lang="en-US" sz="2600" dirty="0" err="1" smtClean="0"/>
              <a:t>của</a:t>
            </a:r>
            <a:r>
              <a:rPr lang="en-US" sz="2600" dirty="0" smtClean="0"/>
              <a:t> Nam Á?</a:t>
            </a:r>
            <a:endParaRPr lang="en-US" sz="2600" dirty="0"/>
          </a:p>
        </p:txBody>
      </p:sp>
      <p:sp>
        <p:nvSpPr>
          <p:cNvPr id="30" name="TextBox 29"/>
          <p:cNvSpPr txBox="1"/>
          <p:nvPr/>
        </p:nvSpPr>
        <p:spPr>
          <a:xfrm>
            <a:off x="11860" y="2325263"/>
            <a:ext cx="5606001" cy="4924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a:t>2</a:t>
            </a:r>
            <a:r>
              <a:rPr lang="en-US" sz="2600" dirty="0" smtClean="0"/>
              <a:t>. </a:t>
            </a:r>
            <a:r>
              <a:rPr lang="en-US" sz="2600" dirty="0" err="1" smtClean="0"/>
              <a:t>Phần</a:t>
            </a:r>
            <a:r>
              <a:rPr lang="en-US" sz="2600" dirty="0" smtClean="0"/>
              <a:t> </a:t>
            </a:r>
            <a:r>
              <a:rPr lang="en-US" sz="2600" dirty="0" err="1" smtClean="0"/>
              <a:t>lớn</a:t>
            </a:r>
            <a:r>
              <a:rPr lang="en-US" sz="2600" dirty="0" smtClean="0"/>
              <a:t> Nam Á </a:t>
            </a:r>
            <a:r>
              <a:rPr lang="en-US" sz="2600" dirty="0" err="1" smtClean="0"/>
              <a:t>có</a:t>
            </a:r>
            <a:r>
              <a:rPr lang="en-US" sz="2600" dirty="0" smtClean="0"/>
              <a:t> </a:t>
            </a:r>
            <a:r>
              <a:rPr lang="en-US" sz="2600" dirty="0" err="1" smtClean="0"/>
              <a:t>kiểu</a:t>
            </a:r>
            <a:r>
              <a:rPr lang="en-US" sz="2600" dirty="0" smtClean="0"/>
              <a:t> </a:t>
            </a:r>
            <a:r>
              <a:rPr lang="en-US" sz="2600" dirty="0" err="1" smtClean="0"/>
              <a:t>khí</a:t>
            </a:r>
            <a:r>
              <a:rPr lang="en-US" sz="2600" dirty="0" smtClean="0"/>
              <a:t> </a:t>
            </a:r>
            <a:r>
              <a:rPr lang="en-US" sz="2600" dirty="0" err="1" smtClean="0"/>
              <a:t>hậu</a:t>
            </a:r>
            <a:r>
              <a:rPr lang="en-US" sz="2600" dirty="0" smtClean="0"/>
              <a:t> </a:t>
            </a:r>
            <a:r>
              <a:rPr lang="en-US" sz="2600" dirty="0" err="1" smtClean="0"/>
              <a:t>gì</a:t>
            </a:r>
            <a:r>
              <a:rPr lang="en-US" sz="2600" dirty="0" smtClean="0"/>
              <a:t>?</a:t>
            </a:r>
            <a:endParaRPr lang="en-US" sz="2600" dirty="0"/>
          </a:p>
        </p:txBody>
      </p:sp>
      <p:sp>
        <p:nvSpPr>
          <p:cNvPr id="31" name="TextBox 30"/>
          <p:cNvSpPr txBox="1"/>
          <p:nvPr/>
        </p:nvSpPr>
        <p:spPr>
          <a:xfrm>
            <a:off x="-10102" y="2259674"/>
            <a:ext cx="5586798"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a:t>3</a:t>
            </a:r>
            <a:r>
              <a:rPr lang="en-US" sz="2600" dirty="0" smtClean="0"/>
              <a:t>. </a:t>
            </a:r>
            <a:r>
              <a:rPr lang="en-US" sz="2600" dirty="0" err="1" smtClean="0"/>
              <a:t>Kể</a:t>
            </a:r>
            <a:r>
              <a:rPr lang="en-US" sz="2600" dirty="0" smtClean="0"/>
              <a:t> </a:t>
            </a:r>
            <a:r>
              <a:rPr lang="en-US" sz="2600" dirty="0" err="1" smtClean="0"/>
              <a:t>tên</a:t>
            </a:r>
            <a:r>
              <a:rPr lang="en-US" sz="2600" dirty="0" smtClean="0"/>
              <a:t> </a:t>
            </a:r>
            <a:r>
              <a:rPr lang="en-US" sz="2600" dirty="0" err="1" smtClean="0"/>
              <a:t>hai</a:t>
            </a:r>
            <a:r>
              <a:rPr lang="en-US" sz="2600" dirty="0" smtClean="0"/>
              <a:t> </a:t>
            </a:r>
            <a:r>
              <a:rPr lang="en-US" sz="2600" dirty="0" err="1"/>
              <a:t>sông</a:t>
            </a:r>
            <a:r>
              <a:rPr lang="en-US" sz="2600" dirty="0"/>
              <a:t> </a:t>
            </a:r>
            <a:r>
              <a:rPr lang="en-US" sz="2600" dirty="0" err="1"/>
              <a:t>lớn</a:t>
            </a:r>
            <a:r>
              <a:rPr lang="en-US" sz="2600" dirty="0"/>
              <a:t> </a:t>
            </a:r>
            <a:r>
              <a:rPr lang="en-US" sz="2600" dirty="0" err="1"/>
              <a:t>trong</a:t>
            </a:r>
            <a:r>
              <a:rPr lang="en-US" sz="2600" dirty="0"/>
              <a:t> </a:t>
            </a:r>
            <a:r>
              <a:rPr lang="en-US" sz="2600" dirty="0" err="1"/>
              <a:t>khu</a:t>
            </a:r>
            <a:r>
              <a:rPr lang="en-US" sz="2600" dirty="0"/>
              <a:t> </a:t>
            </a:r>
            <a:r>
              <a:rPr lang="en-US" sz="2600" dirty="0" err="1"/>
              <a:t>vực</a:t>
            </a:r>
            <a:r>
              <a:rPr lang="en-US" sz="2600" dirty="0"/>
              <a:t> </a:t>
            </a:r>
            <a:r>
              <a:rPr lang="en-US" sz="2600" dirty="0" smtClean="0"/>
              <a:t>Nam Á?</a:t>
            </a:r>
            <a:endParaRPr lang="en-US" sz="2600" dirty="0"/>
          </a:p>
        </p:txBody>
      </p:sp>
      <p:sp>
        <p:nvSpPr>
          <p:cNvPr id="32" name="TextBox 31"/>
          <p:cNvSpPr txBox="1"/>
          <p:nvPr/>
        </p:nvSpPr>
        <p:spPr>
          <a:xfrm>
            <a:off x="85118" y="2285747"/>
            <a:ext cx="5353216" cy="8925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600" dirty="0"/>
              <a:t>4</a:t>
            </a:r>
            <a:r>
              <a:rPr lang="en-US" sz="2600" dirty="0" smtClean="0"/>
              <a:t>. </a:t>
            </a:r>
            <a:r>
              <a:rPr lang="en-US" sz="2600" dirty="0"/>
              <a:t>Cho </a:t>
            </a:r>
            <a:r>
              <a:rPr lang="en-US" sz="2600" dirty="0" err="1"/>
              <a:t>biết</a:t>
            </a:r>
            <a:r>
              <a:rPr lang="en-US" sz="2600" dirty="0"/>
              <a:t> </a:t>
            </a:r>
            <a:r>
              <a:rPr lang="en-US" sz="2600" dirty="0" err="1"/>
              <a:t>các</a:t>
            </a:r>
            <a:r>
              <a:rPr lang="en-US" sz="2600" dirty="0"/>
              <a:t> </a:t>
            </a:r>
            <a:r>
              <a:rPr lang="en-US" sz="2600" dirty="0" err="1"/>
              <a:t>cảnh</a:t>
            </a:r>
            <a:r>
              <a:rPr lang="en-US" sz="2600" dirty="0"/>
              <a:t> </a:t>
            </a:r>
            <a:r>
              <a:rPr lang="en-US" sz="2600" dirty="0" err="1"/>
              <a:t>quan</a:t>
            </a:r>
            <a:r>
              <a:rPr lang="en-US" sz="2600" dirty="0"/>
              <a:t> </a:t>
            </a:r>
            <a:r>
              <a:rPr lang="en-US" sz="2600" dirty="0" err="1"/>
              <a:t>chính</a:t>
            </a:r>
            <a:r>
              <a:rPr lang="en-US" sz="2600" dirty="0"/>
              <a:t> </a:t>
            </a:r>
            <a:r>
              <a:rPr lang="en-US" sz="2600" dirty="0" err="1"/>
              <a:t>của</a:t>
            </a:r>
            <a:r>
              <a:rPr lang="en-US" sz="2600" dirty="0"/>
              <a:t> Nam </a:t>
            </a:r>
            <a:r>
              <a:rPr lang="en-US" sz="2600" dirty="0" smtClean="0"/>
              <a:t>Á</a:t>
            </a:r>
            <a:r>
              <a:rPr lang="en-US" sz="2600" dirty="0"/>
              <a:t>?</a:t>
            </a:r>
          </a:p>
        </p:txBody>
      </p:sp>
      <p:sp>
        <p:nvSpPr>
          <p:cNvPr id="33" name="TextBox 32"/>
          <p:cNvSpPr txBox="1"/>
          <p:nvPr/>
        </p:nvSpPr>
        <p:spPr>
          <a:xfrm>
            <a:off x="78282" y="2265564"/>
            <a:ext cx="5586799" cy="8925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600" dirty="0"/>
              <a:t>5</a:t>
            </a:r>
            <a:r>
              <a:rPr lang="en-US" sz="2600" dirty="0" smtClean="0"/>
              <a:t>. </a:t>
            </a:r>
            <a:r>
              <a:rPr lang="en-US" sz="2600" dirty="0" err="1"/>
              <a:t>Kể</a:t>
            </a:r>
            <a:r>
              <a:rPr lang="en-US" sz="2600" dirty="0"/>
              <a:t> </a:t>
            </a:r>
            <a:r>
              <a:rPr lang="en-US" sz="2600" dirty="0" err="1"/>
              <a:t>Các</a:t>
            </a:r>
            <a:r>
              <a:rPr lang="en-US" sz="2600" dirty="0"/>
              <a:t> </a:t>
            </a:r>
            <a:r>
              <a:rPr lang="en-US" sz="2600" dirty="0" err="1"/>
              <a:t>loại</a:t>
            </a:r>
            <a:r>
              <a:rPr lang="en-US" sz="2600" dirty="0"/>
              <a:t> </a:t>
            </a:r>
            <a:r>
              <a:rPr lang="en-US" sz="2600" dirty="0" err="1"/>
              <a:t>khoáng</a:t>
            </a:r>
            <a:r>
              <a:rPr lang="en-US" sz="2600" dirty="0"/>
              <a:t> </a:t>
            </a:r>
            <a:r>
              <a:rPr lang="en-US" sz="2600" dirty="0" err="1"/>
              <a:t>sản</a:t>
            </a:r>
            <a:r>
              <a:rPr lang="en-US" sz="2600" dirty="0"/>
              <a:t> </a:t>
            </a:r>
            <a:r>
              <a:rPr lang="en-US" sz="2600" dirty="0" err="1"/>
              <a:t>chính</a:t>
            </a:r>
            <a:r>
              <a:rPr lang="en-US" sz="2600" dirty="0"/>
              <a:t> </a:t>
            </a:r>
            <a:r>
              <a:rPr lang="en-US" sz="2600" dirty="0" err="1"/>
              <a:t>của</a:t>
            </a:r>
            <a:r>
              <a:rPr lang="en-US" sz="2600" dirty="0"/>
              <a:t> Nam </a:t>
            </a:r>
            <a:r>
              <a:rPr lang="en-US" sz="2600" dirty="0" smtClean="0"/>
              <a:t>Á?</a:t>
            </a:r>
            <a:endParaRPr lang="en-US" dirty="0"/>
          </a:p>
        </p:txBody>
      </p:sp>
      <p:sp>
        <p:nvSpPr>
          <p:cNvPr id="35" name="TextBox 34"/>
          <p:cNvSpPr txBox="1"/>
          <p:nvPr/>
        </p:nvSpPr>
        <p:spPr>
          <a:xfrm rot="3018361">
            <a:off x="5480875" y="1153937"/>
            <a:ext cx="17834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t>SƠN NGUYÊN I-RAN</a:t>
            </a:r>
            <a:endParaRPr lang="en-US" sz="1400" dirty="0"/>
          </a:p>
        </p:txBody>
      </p:sp>
      <p:sp>
        <p:nvSpPr>
          <p:cNvPr id="36" name="TextBox 35"/>
          <p:cNvSpPr txBox="1"/>
          <p:nvPr/>
        </p:nvSpPr>
        <p:spPr>
          <a:xfrm>
            <a:off x="8690770" y="2851720"/>
            <a:ext cx="123700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CAO NGUYÊN ĐÊ-CAN</a:t>
            </a:r>
            <a:endParaRPr lang="en-US" sz="1400" dirty="0"/>
          </a:p>
        </p:txBody>
      </p:sp>
      <p:sp>
        <p:nvSpPr>
          <p:cNvPr id="37" name="TextBox 36"/>
          <p:cNvSpPr txBox="1"/>
          <p:nvPr/>
        </p:nvSpPr>
        <p:spPr>
          <a:xfrm rot="1495516">
            <a:off x="8444205" y="1689635"/>
            <a:ext cx="228816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smtClean="0">
                <a:solidFill>
                  <a:srgbClr val="0070C0"/>
                </a:solidFill>
              </a:rPr>
              <a:t>ĐỒNG BẰNG ẤN HẰNG</a:t>
            </a:r>
            <a:endParaRPr lang="en-US" sz="1600" b="1" dirty="0">
              <a:solidFill>
                <a:srgbClr val="0070C0"/>
              </a:solidFill>
            </a:endParaRPr>
          </a:p>
        </p:txBody>
      </p:sp>
      <p:pic>
        <p:nvPicPr>
          <p:cNvPr id="38" name="Picture 2" descr="Dãy Himalaya - Cái Nôi Của Những Ngọn Núi Cao Nhất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6302"/>
            <a:ext cx="5617861" cy="3232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 Callout 1"/>
          <p:cNvSpPr/>
          <p:nvPr/>
        </p:nvSpPr>
        <p:spPr>
          <a:xfrm>
            <a:off x="9784080" y="60517"/>
            <a:ext cx="2342594" cy="1141607"/>
          </a:xfrm>
          <a:prstGeom prst="wedgeEllipseCallout">
            <a:avLst>
              <a:gd name="adj1" fmla="val -19718"/>
              <a:gd name="adj2" fmla="val 1025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Đỉnh</a:t>
            </a:r>
            <a:r>
              <a:rPr lang="en-US" sz="2000" b="1" dirty="0" smtClean="0">
                <a:solidFill>
                  <a:schemeClr val="tx1"/>
                </a:solidFill>
              </a:rPr>
              <a:t> Ê-</a:t>
            </a:r>
            <a:r>
              <a:rPr lang="en-US" sz="2000" b="1" dirty="0" err="1" smtClean="0">
                <a:solidFill>
                  <a:schemeClr val="tx1"/>
                </a:solidFill>
              </a:rPr>
              <a:t>vơ</a:t>
            </a:r>
            <a:r>
              <a:rPr lang="en-US" sz="2000" b="1" dirty="0" smtClean="0">
                <a:solidFill>
                  <a:schemeClr val="tx1"/>
                </a:solidFill>
              </a:rPr>
              <a:t>-</a:t>
            </a:r>
            <a:r>
              <a:rPr lang="en-US" sz="2000" b="1" dirty="0" err="1" smtClean="0">
                <a:solidFill>
                  <a:schemeClr val="tx1"/>
                </a:solidFill>
              </a:rPr>
              <a:t>rét</a:t>
            </a:r>
            <a:endParaRPr lang="en-US" sz="2000" b="1" dirty="0" smtClean="0">
              <a:solidFill>
                <a:schemeClr val="tx1"/>
              </a:solidFill>
            </a:endParaRPr>
          </a:p>
          <a:p>
            <a:pPr algn="ctr"/>
            <a:r>
              <a:rPr lang="en-US" sz="2000" b="1" dirty="0" smtClean="0">
                <a:solidFill>
                  <a:schemeClr val="tx1"/>
                </a:solidFill>
              </a:rPr>
              <a:t>8848m</a:t>
            </a:r>
            <a:endParaRPr lang="en-US" sz="2000" b="1" dirty="0">
              <a:solidFill>
                <a:schemeClr val="tx1"/>
              </a:solidFill>
            </a:endParaRPr>
          </a:p>
        </p:txBody>
      </p:sp>
      <p:pic>
        <p:nvPicPr>
          <p:cNvPr id="26" name="Picture 25"/>
          <p:cNvPicPr>
            <a:picLocks noChangeAspect="1"/>
          </p:cNvPicPr>
          <p:nvPr/>
        </p:nvPicPr>
        <p:blipFill>
          <a:blip r:embed="rId4"/>
          <a:stretch>
            <a:fillRect/>
          </a:stretch>
        </p:blipFill>
        <p:spPr>
          <a:xfrm>
            <a:off x="9784" y="-37951"/>
            <a:ext cx="5688122" cy="6855973"/>
          </a:xfrm>
          <a:prstGeom prst="rect">
            <a:avLst/>
          </a:prstGeom>
        </p:spPr>
      </p:pic>
      <p:sp>
        <p:nvSpPr>
          <p:cNvPr id="21" name="TextBox 20"/>
          <p:cNvSpPr txBox="1"/>
          <p:nvPr/>
        </p:nvSpPr>
        <p:spPr>
          <a:xfrm rot="1303556">
            <a:off x="9563387" y="2001510"/>
            <a:ext cx="122180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i="1" dirty="0" err="1" smtClean="0"/>
              <a:t>Sông</a:t>
            </a:r>
            <a:r>
              <a:rPr lang="en-US" b="1" i="1" dirty="0" smtClean="0"/>
              <a:t> </a:t>
            </a:r>
            <a:r>
              <a:rPr lang="en-US" b="1" i="1" dirty="0" err="1" smtClean="0"/>
              <a:t>Hằng</a:t>
            </a:r>
            <a:endParaRPr lang="en-US" b="1" i="1" dirty="0"/>
          </a:p>
        </p:txBody>
      </p:sp>
      <p:pic>
        <p:nvPicPr>
          <p:cNvPr id="22" name="Picture 2" descr="rừng mưa nhiệt đới rừng nhiệt đới hình thành như thế nào? rừng nhiệt đới ẩm  là gì? tìm hiểu về vùng khí hậu nhiệt đới là gì? rừng nhiệt đới: đặc"/>
          <p:cNvPicPr>
            <a:picLocks noChangeAspect="1"/>
          </p:cNvPicPr>
          <p:nvPr/>
        </p:nvPicPr>
        <p:blipFill>
          <a:blip r:embed="rId5"/>
          <a:stretch>
            <a:fillRect/>
          </a:stretch>
        </p:blipFill>
        <p:spPr>
          <a:xfrm>
            <a:off x="5728137" y="2917951"/>
            <a:ext cx="6328199" cy="3894616"/>
          </a:xfrm>
          <a:prstGeom prst="rect">
            <a:avLst/>
          </a:prstGeom>
          <a:noFill/>
          <a:ln w="9525">
            <a:noFill/>
          </a:ln>
        </p:spPr>
      </p:pic>
      <p:pic>
        <p:nvPicPr>
          <p:cNvPr id="23" name="Picture 4" descr="Hơn 237.200 Xavan đồng Cỏ ảnh, hình chụp &amp; hình ảnh trả phí bản quyền một  lần sẵn có - iStock"/>
          <p:cNvPicPr>
            <a:picLocks noChangeAspect="1"/>
          </p:cNvPicPr>
          <p:nvPr/>
        </p:nvPicPr>
        <p:blipFill>
          <a:blip r:embed="rId6"/>
          <a:stretch>
            <a:fillRect/>
          </a:stretch>
        </p:blipFill>
        <p:spPr>
          <a:xfrm>
            <a:off x="1453" y="-37951"/>
            <a:ext cx="5690588" cy="3793725"/>
          </a:xfrm>
          <a:prstGeom prst="rect">
            <a:avLst/>
          </a:prstGeom>
          <a:noFill/>
          <a:ln w="9525">
            <a:noFill/>
          </a:ln>
        </p:spPr>
      </p:pic>
      <p:grpSp>
        <p:nvGrpSpPr>
          <p:cNvPr id="5" name="Group 4"/>
          <p:cNvGrpSpPr/>
          <p:nvPr/>
        </p:nvGrpSpPr>
        <p:grpSpPr>
          <a:xfrm>
            <a:off x="470547" y="131690"/>
            <a:ext cx="11144227" cy="5702519"/>
            <a:chOff x="97845" y="4109"/>
            <a:chExt cx="12050872" cy="5774302"/>
          </a:xfrm>
        </p:grpSpPr>
        <p:pic>
          <p:nvPicPr>
            <p:cNvPr id="25" name="Picture 2" descr="Quặng sắt là gì? Giá quặng sắt tại Việt Nam và thế giới hôm nay 12/10/2023"/>
            <p:cNvPicPr>
              <a:picLocks noChangeAspect="1"/>
            </p:cNvPicPr>
            <p:nvPr/>
          </p:nvPicPr>
          <p:blipFill>
            <a:blip r:embed="rId7"/>
            <a:stretch>
              <a:fillRect/>
            </a:stretch>
          </p:blipFill>
          <p:spPr>
            <a:xfrm>
              <a:off x="97845" y="4109"/>
              <a:ext cx="4823835" cy="2843680"/>
            </a:xfrm>
            <a:prstGeom prst="rect">
              <a:avLst/>
            </a:prstGeom>
            <a:noFill/>
            <a:ln w="9525">
              <a:noFill/>
            </a:ln>
          </p:spPr>
        </p:pic>
        <p:pic>
          <p:nvPicPr>
            <p:cNvPr id="27" name="Picture 8" descr="Than đá được hình thành như thế nào? - KhoaHoc.tv"/>
            <p:cNvPicPr>
              <a:picLocks noChangeAspect="1"/>
            </p:cNvPicPr>
            <p:nvPr/>
          </p:nvPicPr>
          <p:blipFill>
            <a:blip r:embed="rId8"/>
            <a:stretch>
              <a:fillRect/>
            </a:stretch>
          </p:blipFill>
          <p:spPr>
            <a:xfrm>
              <a:off x="1449464" y="3011084"/>
              <a:ext cx="4376168" cy="2767327"/>
            </a:xfrm>
            <a:prstGeom prst="rect">
              <a:avLst/>
            </a:prstGeom>
            <a:noFill/>
            <a:ln w="9525">
              <a:noFill/>
            </a:ln>
          </p:spPr>
        </p:pic>
        <p:pic>
          <p:nvPicPr>
            <p:cNvPr id="28" name="Picture 10" descr="Bộ Công thương: khai thác dầu mỏ trong gia đoạn suy kiệt, ngành than gặp  khó khăn — Tiếng Việt"/>
            <p:cNvPicPr>
              <a:picLocks noChangeAspect="1"/>
            </p:cNvPicPr>
            <p:nvPr/>
          </p:nvPicPr>
          <p:blipFill>
            <a:blip r:embed="rId9"/>
            <a:stretch>
              <a:fillRect/>
            </a:stretch>
          </p:blipFill>
          <p:spPr>
            <a:xfrm>
              <a:off x="5882695" y="3011083"/>
              <a:ext cx="4355801" cy="2767327"/>
            </a:xfrm>
            <a:prstGeom prst="rect">
              <a:avLst/>
            </a:prstGeom>
            <a:noFill/>
            <a:ln w="9525">
              <a:noFill/>
            </a:ln>
          </p:spPr>
        </p:pic>
        <p:pic>
          <p:nvPicPr>
            <p:cNvPr id="39" name="Picture 2" descr="Các yếu tố tác động đến giá trị của khí tự nhiên - Gia Cát Lợi"/>
            <p:cNvPicPr>
              <a:picLocks noChangeAspect="1"/>
            </p:cNvPicPr>
            <p:nvPr/>
          </p:nvPicPr>
          <p:blipFill>
            <a:blip r:embed="rId10"/>
            <a:stretch>
              <a:fillRect/>
            </a:stretch>
          </p:blipFill>
          <p:spPr>
            <a:xfrm>
              <a:off x="7662279" y="152663"/>
              <a:ext cx="4486438" cy="2810796"/>
            </a:xfrm>
            <a:prstGeom prst="rect">
              <a:avLst/>
            </a:prstGeom>
            <a:noFill/>
            <a:ln w="9525">
              <a:noFill/>
            </a:ln>
          </p:spPr>
        </p:pic>
      </p:grpSp>
      <p:sp>
        <p:nvSpPr>
          <p:cNvPr id="3" name="TextBox 2"/>
          <p:cNvSpPr txBox="1"/>
          <p:nvPr/>
        </p:nvSpPr>
        <p:spPr>
          <a:xfrm>
            <a:off x="1870062" y="2357524"/>
            <a:ext cx="96899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t>Sắt</a:t>
            </a:r>
            <a:endParaRPr lang="en-US" sz="2400" b="1" dirty="0"/>
          </a:p>
        </p:txBody>
      </p:sp>
      <p:sp>
        <p:nvSpPr>
          <p:cNvPr id="40" name="TextBox 39"/>
          <p:cNvSpPr txBox="1"/>
          <p:nvPr/>
        </p:nvSpPr>
        <p:spPr>
          <a:xfrm>
            <a:off x="2864694" y="5291046"/>
            <a:ext cx="136930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t>Than </a:t>
            </a:r>
            <a:r>
              <a:rPr lang="en-US" sz="2400" b="1" dirty="0" err="1" smtClean="0"/>
              <a:t>đá</a:t>
            </a:r>
            <a:endParaRPr lang="en-US" sz="2400" b="1" dirty="0"/>
          </a:p>
        </p:txBody>
      </p:sp>
      <p:sp>
        <p:nvSpPr>
          <p:cNvPr id="41" name="TextBox 40"/>
          <p:cNvSpPr txBox="1"/>
          <p:nvPr/>
        </p:nvSpPr>
        <p:spPr>
          <a:xfrm>
            <a:off x="7503634" y="5388544"/>
            <a:ext cx="123333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t>Dầu</a:t>
            </a:r>
            <a:r>
              <a:rPr lang="en-US" sz="2400" b="1" dirty="0" smtClean="0"/>
              <a:t> </a:t>
            </a:r>
            <a:r>
              <a:rPr lang="en-US" sz="2400" b="1" dirty="0" err="1" smtClean="0"/>
              <a:t>mỏ</a:t>
            </a:r>
            <a:endParaRPr lang="en-US" sz="2400" b="1" dirty="0"/>
          </a:p>
        </p:txBody>
      </p:sp>
      <p:sp>
        <p:nvSpPr>
          <p:cNvPr id="42" name="TextBox 41"/>
          <p:cNvSpPr txBox="1"/>
          <p:nvPr/>
        </p:nvSpPr>
        <p:spPr>
          <a:xfrm>
            <a:off x="9312250" y="2521285"/>
            <a:ext cx="182563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t>Khí</a:t>
            </a:r>
            <a:r>
              <a:rPr lang="en-US" sz="2400" b="1" dirty="0" smtClean="0"/>
              <a:t> </a:t>
            </a:r>
            <a:r>
              <a:rPr lang="en-US" sz="2400" b="1" dirty="0" err="1" smtClean="0"/>
              <a:t>tự</a:t>
            </a:r>
            <a:r>
              <a:rPr lang="en-US" sz="2400" b="1" dirty="0" smtClean="0"/>
              <a:t> </a:t>
            </a:r>
            <a:r>
              <a:rPr lang="en-US" sz="2400" b="1" dirty="0" err="1" smtClean="0"/>
              <a:t>nhiên</a:t>
            </a:r>
            <a:endParaRPr lang="en-US" sz="2400" b="1" dirty="0"/>
          </a:p>
        </p:txBody>
      </p:sp>
      <p:sp>
        <p:nvSpPr>
          <p:cNvPr id="10" name="TextBox 9"/>
          <p:cNvSpPr txBox="1"/>
          <p:nvPr/>
        </p:nvSpPr>
        <p:spPr>
          <a:xfrm rot="1495031">
            <a:off x="8970519" y="1294162"/>
            <a:ext cx="1235531" cy="33855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wrap="none" rtlCol="0">
            <a:spAutoFit/>
          </a:bodyPr>
          <a:lstStyle/>
          <a:p>
            <a:r>
              <a:rPr lang="en-US" sz="1600" b="1" dirty="0" err="1" smtClean="0">
                <a:solidFill>
                  <a:schemeClr val="tx1"/>
                </a:solidFill>
              </a:rPr>
              <a:t>Miền</a:t>
            </a:r>
            <a:r>
              <a:rPr lang="en-US" sz="1600" b="1" dirty="0" smtClean="0">
                <a:solidFill>
                  <a:schemeClr val="tx1"/>
                </a:solidFill>
              </a:rPr>
              <a:t> </a:t>
            </a:r>
            <a:r>
              <a:rPr lang="en-US" sz="1600" b="1" dirty="0" err="1" smtClean="0">
                <a:solidFill>
                  <a:schemeClr val="tx1"/>
                </a:solidFill>
              </a:rPr>
              <a:t>núi</a:t>
            </a:r>
            <a:r>
              <a:rPr lang="en-US" sz="1600" b="1" dirty="0" smtClean="0">
                <a:solidFill>
                  <a:schemeClr val="tx1"/>
                </a:solidFill>
              </a:rPr>
              <a:t> </a:t>
            </a:r>
            <a:r>
              <a:rPr lang="en-US" sz="1600" b="1" dirty="0" err="1" smtClean="0">
                <a:solidFill>
                  <a:schemeClr val="tx1"/>
                </a:solidFill>
              </a:rPr>
              <a:t>trẻ</a:t>
            </a:r>
            <a:endParaRPr lang="en-US" sz="1600" b="1" dirty="0">
              <a:solidFill>
                <a:schemeClr val="tx1"/>
              </a:solidFill>
            </a:endParaRPr>
          </a:p>
        </p:txBody>
      </p:sp>
    </p:spTree>
    <p:extLst>
      <p:ext uri="{BB962C8B-B14F-4D97-AF65-F5344CB8AC3E}">
        <p14:creationId xmlns:p14="http://schemas.microsoft.com/office/powerpoint/2010/main" val="32830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4" presetClass="exit" presetSubtype="10" fill="hold" grpId="1" nodeType="withEffect">
                                  <p:stCondLst>
                                    <p:cond delay="0"/>
                                  </p:stCondLst>
                                  <p:childTnLst>
                                    <p:animEffect transition="out" filter="randombar(horizontal)">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4" presetClass="exit" presetSubtype="10" fill="hold" grpId="1" nodeType="withEffect">
                                  <p:stCondLst>
                                    <p:cond delay="0"/>
                                  </p:stCondLst>
                                  <p:childTnLst>
                                    <p:animEffect transition="out" filter="randombar(horizontal)">
                                      <p:cBhvr>
                                        <p:cTn id="57" dur="500"/>
                                        <p:tgtEl>
                                          <p:spTgt spid="35"/>
                                        </p:tgtEl>
                                      </p:cBhvr>
                                    </p:animEffect>
                                    <p:set>
                                      <p:cBhvr>
                                        <p:cTn id="58" dur="1" fill="hold">
                                          <p:stCondLst>
                                            <p:cond delay="499"/>
                                          </p:stCondLst>
                                        </p:cTn>
                                        <p:tgtEl>
                                          <p:spTgt spid="35"/>
                                        </p:tgtEl>
                                        <p:attrNameLst>
                                          <p:attrName>style.visibility</p:attrName>
                                        </p:attrNameLst>
                                      </p:cBhvr>
                                      <p:to>
                                        <p:strVal val="hidden"/>
                                      </p:to>
                                    </p:set>
                                  </p:childTnLst>
                                </p:cTn>
                              </p:par>
                              <p:par>
                                <p:cTn id="59" presetID="14" presetClass="exit" presetSubtype="10" fill="hold" grpId="1" nodeType="withEffect">
                                  <p:stCondLst>
                                    <p:cond delay="0"/>
                                  </p:stCondLst>
                                  <p:childTnLst>
                                    <p:animEffect transition="out" filter="randombar(horizontal)">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par>
                                <p:cTn id="62" presetID="14" presetClass="exit" presetSubtype="10" fill="hold" grpId="1" nodeType="withEffect">
                                  <p:stCondLst>
                                    <p:cond delay="0"/>
                                  </p:stCondLst>
                                  <p:childTnLst>
                                    <p:animEffect transition="out" filter="randombar(horizontal)">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down)">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nodeType="clickEffect">
                                  <p:stCondLst>
                                    <p:cond delay="0"/>
                                  </p:stCondLst>
                                  <p:childTnLst>
                                    <p:animEffect transition="out" filter="blinds(horizontal)">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arn(inVertic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3" presetClass="exit" presetSubtype="10" fill="hold" nodeType="withEffect">
                                  <p:stCondLst>
                                    <p:cond delay="0"/>
                                  </p:stCondLst>
                                  <p:childTnLst>
                                    <p:animEffect transition="out" filter="blinds(horizontal)">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down)">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down)">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down)">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21"/>
                                        </p:tgtEl>
                                      </p:cBhvr>
                                    </p:animEffect>
                                    <p:set>
                                      <p:cBhvr>
                                        <p:cTn id="121" dur="1" fill="hold">
                                          <p:stCondLst>
                                            <p:cond delay="499"/>
                                          </p:stCondLst>
                                        </p:cTn>
                                        <p:tgtEl>
                                          <p:spTgt spid="21"/>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down)">
                                      <p:cBhvr>
                                        <p:cTn id="131" dur="500"/>
                                        <p:tgtEl>
                                          <p:spTgt spid="22"/>
                                        </p:tgtEl>
                                      </p:cBhvr>
                                    </p:animEffect>
                                  </p:childTnLst>
                                </p:cTn>
                              </p:par>
                              <p:par>
                                <p:cTn id="132" presetID="22" presetClass="entr" presetSubtype="4" fill="hold" nodeType="with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wipe(down)">
                                      <p:cBhvr>
                                        <p:cTn id="134" dur="500"/>
                                        <p:tgtEl>
                                          <p:spTgt spid="23"/>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xit" presetSubtype="10" fill="hold" grpId="1" nodeType="clickEffect">
                                  <p:stCondLst>
                                    <p:cond delay="0"/>
                                  </p:stCondLst>
                                  <p:childTnLst>
                                    <p:animEffect transition="out" filter="blinds(horizontal)">
                                      <p:cBhvr>
                                        <p:cTn id="138" dur="500"/>
                                        <p:tgtEl>
                                          <p:spTgt spid="32"/>
                                        </p:tgtEl>
                                      </p:cBhvr>
                                    </p:animEffect>
                                    <p:set>
                                      <p:cBhvr>
                                        <p:cTn id="139" dur="1" fill="hold">
                                          <p:stCondLst>
                                            <p:cond delay="499"/>
                                          </p:stCondLst>
                                        </p:cTn>
                                        <p:tgtEl>
                                          <p:spTgt spid="32"/>
                                        </p:tgtEl>
                                        <p:attrNameLst>
                                          <p:attrName>style.visibility</p:attrName>
                                        </p:attrNameLst>
                                      </p:cBhvr>
                                      <p:to>
                                        <p:strVal val="hidden"/>
                                      </p:to>
                                    </p:set>
                                  </p:childTnLst>
                                </p:cTn>
                              </p:par>
                              <p:par>
                                <p:cTn id="140" presetID="3" presetClass="exit" presetSubtype="10" fill="hold" nodeType="withEffect">
                                  <p:stCondLst>
                                    <p:cond delay="0"/>
                                  </p:stCondLst>
                                  <p:childTnLst>
                                    <p:animEffect transition="out" filter="blinds(horizontal)">
                                      <p:cBhvr>
                                        <p:cTn id="141" dur="500"/>
                                        <p:tgtEl>
                                          <p:spTgt spid="22"/>
                                        </p:tgtEl>
                                      </p:cBhvr>
                                    </p:animEffect>
                                    <p:set>
                                      <p:cBhvr>
                                        <p:cTn id="142" dur="1" fill="hold">
                                          <p:stCondLst>
                                            <p:cond delay="499"/>
                                          </p:stCondLst>
                                        </p:cTn>
                                        <p:tgtEl>
                                          <p:spTgt spid="22"/>
                                        </p:tgtEl>
                                        <p:attrNameLst>
                                          <p:attrName>style.visibility</p:attrName>
                                        </p:attrNameLst>
                                      </p:cBhvr>
                                      <p:to>
                                        <p:strVal val="hidden"/>
                                      </p:to>
                                    </p:set>
                                  </p:childTnLst>
                                </p:cTn>
                              </p:par>
                              <p:par>
                                <p:cTn id="143" presetID="3" presetClass="exit" presetSubtype="10" fill="hold" nodeType="withEffect">
                                  <p:stCondLst>
                                    <p:cond delay="0"/>
                                  </p:stCondLst>
                                  <p:childTnLst>
                                    <p:animEffect transition="out" filter="blinds(horizontal)">
                                      <p:cBhvr>
                                        <p:cTn id="144" dur="500"/>
                                        <p:tgtEl>
                                          <p:spTgt spid="23"/>
                                        </p:tgtEl>
                                      </p:cBhvr>
                                    </p:animEffect>
                                    <p:set>
                                      <p:cBhvr>
                                        <p:cTn id="145" dur="1" fill="hold">
                                          <p:stCondLst>
                                            <p:cond delay="499"/>
                                          </p:stCondLst>
                                        </p:cTn>
                                        <p:tgtEl>
                                          <p:spTgt spid="23"/>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wipe(down)">
                                      <p:cBhvr>
                                        <p:cTn id="150" dur="500"/>
                                        <p:tgtEl>
                                          <p:spTgt spid="3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5"/>
                                        </p:tgtEl>
                                        <p:attrNameLst>
                                          <p:attrName>style.visibility</p:attrName>
                                        </p:attrNameLst>
                                      </p:cBhvr>
                                      <p:to>
                                        <p:strVal val="visible"/>
                                      </p:to>
                                    </p:set>
                                    <p:animEffect transition="in" filter="wipe(down)">
                                      <p:cBhvr>
                                        <p:cTn id="155" dur="500"/>
                                        <p:tgtEl>
                                          <p:spTgt spid="5"/>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wipe(down)">
                                      <p:cBhvr>
                                        <p:cTn id="160" dur="500"/>
                                        <p:tgtEl>
                                          <p:spTgt spid="41"/>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wipe(down)">
                                      <p:cBhvr>
                                        <p:cTn id="163" dur="500"/>
                                        <p:tgtEl>
                                          <p:spTgt spid="40"/>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3"/>
                                        </p:tgtEl>
                                        <p:attrNameLst>
                                          <p:attrName>style.visibility</p:attrName>
                                        </p:attrNameLst>
                                      </p:cBhvr>
                                      <p:to>
                                        <p:strVal val="visible"/>
                                      </p:to>
                                    </p:set>
                                    <p:animEffect transition="in" filter="wipe(down)">
                                      <p:cBhvr>
                                        <p:cTn id="166" dur="500"/>
                                        <p:tgtEl>
                                          <p:spTgt spid="3"/>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down)">
                                      <p:cBhvr>
                                        <p:cTn id="1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p:bldP spid="24" grpId="0" animBg="1"/>
      <p:bldP spid="24" grpId="1" animBg="1"/>
      <p:bldP spid="4" grpId="0" animBg="1"/>
      <p:bldP spid="4" grpId="1" animBg="1"/>
      <p:bldP spid="30" grpId="0" animBg="1"/>
      <p:bldP spid="30" grpId="1" animBg="1"/>
      <p:bldP spid="31" grpId="0" animBg="1"/>
      <p:bldP spid="31" grpId="1" animBg="1"/>
      <p:bldP spid="32" grpId="0" animBg="1"/>
      <p:bldP spid="32" grpId="1" animBg="1"/>
      <p:bldP spid="33" grpId="0" animBg="1"/>
      <p:bldP spid="35" grpId="0" animBg="1"/>
      <p:bldP spid="35" grpId="1" animBg="1"/>
      <p:bldP spid="36" grpId="0" animBg="1"/>
      <p:bldP spid="36" grpId="1" animBg="1"/>
      <p:bldP spid="37" grpId="0" animBg="1"/>
      <p:bldP spid="37" grpId="1" animBg="1"/>
      <p:bldP spid="2" grpId="0" animBg="1"/>
      <p:bldP spid="2" grpId="1" animBg="1"/>
      <p:bldP spid="21" grpId="0" animBg="1"/>
      <p:bldP spid="21" grpId="1" animBg="1"/>
      <p:bldP spid="3" grpId="0" animBg="1"/>
      <p:bldP spid="40" grpId="0" animBg="1"/>
      <p:bldP spid="41" grpId="0" animBg="1"/>
      <p:bldP spid="42" grpId="0"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59998"/>
            <a:ext cx="6096000" cy="478272"/>
          </a:xfrm>
          <a:prstGeom prst="rect">
            <a:avLst/>
          </a:prstGeom>
        </p:spPr>
        <p:txBody>
          <a:bodyPr>
            <a:spAutoFit/>
          </a:bodyPr>
          <a:lstStyle/>
          <a:p>
            <a:pPr algn="just">
              <a:lnSpc>
                <a:spcPct val="110000"/>
              </a:lnSpc>
            </a:pPr>
            <a:r>
              <a:rPr lang="en-US" sz="2400" b="1" dirty="0" smtClean="0">
                <a:solidFill>
                  <a:srgbClr val="0070C0"/>
                </a:solidFill>
              </a:rPr>
              <a:t>2</a:t>
            </a:r>
            <a:r>
              <a:rPr lang="en-US" sz="2400" b="1" dirty="0">
                <a:solidFill>
                  <a:srgbClr val="0070C0"/>
                </a:solidFill>
              </a:rPr>
              <a:t>. </a:t>
            </a:r>
            <a:r>
              <a:rPr lang="en-US" sz="2400" b="1" dirty="0" err="1">
                <a:solidFill>
                  <a:srgbClr val="0070C0"/>
                </a:solidFill>
              </a:rPr>
              <a:t>Đặc</a:t>
            </a:r>
            <a:r>
              <a:rPr lang="en-US" sz="2400" b="1" dirty="0">
                <a:solidFill>
                  <a:srgbClr val="0070C0"/>
                </a:solidFill>
              </a:rPr>
              <a:t> </a:t>
            </a:r>
            <a:r>
              <a:rPr lang="en-US" sz="2400" b="1" dirty="0" err="1">
                <a:solidFill>
                  <a:srgbClr val="0070C0"/>
                </a:solidFill>
              </a:rPr>
              <a:t>điểm</a:t>
            </a:r>
            <a:r>
              <a:rPr lang="en-US" sz="2400" b="1" dirty="0">
                <a:solidFill>
                  <a:srgbClr val="0070C0"/>
                </a:solidFill>
              </a:rPr>
              <a:t> </a:t>
            </a:r>
            <a:r>
              <a:rPr lang="en-US" sz="2400" b="1" dirty="0" err="1">
                <a:solidFill>
                  <a:srgbClr val="0070C0"/>
                </a:solidFill>
              </a:rPr>
              <a:t>tự</a:t>
            </a:r>
            <a:r>
              <a:rPr lang="en-US" sz="2400" b="1" dirty="0">
                <a:solidFill>
                  <a:srgbClr val="0070C0"/>
                </a:solidFill>
              </a:rPr>
              <a:t> </a:t>
            </a:r>
            <a:r>
              <a:rPr lang="en-US" sz="2400" b="1" dirty="0" err="1">
                <a:solidFill>
                  <a:srgbClr val="0070C0"/>
                </a:solidFill>
              </a:rPr>
              <a:t>nhiên</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khu</a:t>
            </a:r>
            <a:r>
              <a:rPr lang="en-US" sz="2400" b="1" dirty="0">
                <a:solidFill>
                  <a:srgbClr val="0070C0"/>
                </a:solidFill>
              </a:rPr>
              <a:t> </a:t>
            </a:r>
            <a:r>
              <a:rPr lang="en-US" sz="2400" b="1" dirty="0" err="1">
                <a:solidFill>
                  <a:srgbClr val="0070C0"/>
                </a:solidFill>
              </a:rPr>
              <a:t>vực</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châu</a:t>
            </a:r>
            <a:r>
              <a:rPr lang="en-US" sz="2400" b="1" dirty="0">
                <a:solidFill>
                  <a:srgbClr val="0070C0"/>
                </a:solidFill>
              </a:rPr>
              <a:t> </a:t>
            </a:r>
            <a:r>
              <a:rPr lang="en-US" sz="2400" b="1" dirty="0" smtClean="0">
                <a:solidFill>
                  <a:srgbClr val="0070C0"/>
                </a:solidFill>
              </a:rPr>
              <a:t>Á</a:t>
            </a:r>
          </a:p>
        </p:txBody>
      </p:sp>
      <p:sp>
        <p:nvSpPr>
          <p:cNvPr id="3" name="Rectangle 2"/>
          <p:cNvSpPr/>
          <p:nvPr/>
        </p:nvSpPr>
        <p:spPr>
          <a:xfrm>
            <a:off x="1" y="49125"/>
            <a:ext cx="12192000" cy="430887"/>
          </a:xfrm>
          <a:prstGeom prst="rect">
            <a:avLst/>
          </a:prstGeom>
          <a:solidFill>
            <a:schemeClr val="accent1">
              <a:lumMod val="20000"/>
              <a:lumOff val="80000"/>
            </a:schemeClr>
          </a:solidFill>
        </p:spPr>
        <p:txBody>
          <a:bodyPr wrap="square">
            <a:spAutoFit/>
          </a:bodyPr>
          <a:lstStyle/>
          <a:p>
            <a:pPr algn="ctr"/>
            <a:r>
              <a:rPr lang="en-US" sz="2200" b="1" dirty="0">
                <a:solidFill>
                  <a:srgbClr val="FF0000"/>
                </a:solidFill>
              </a:rPr>
              <a:t>BÀI 7: BẢN ĐỒ CHÍNH TRỊ CHÂU Á, CÁC KHU VỰC CỦA CHÂU </a:t>
            </a:r>
            <a:r>
              <a:rPr lang="en-US" sz="2200" b="1" dirty="0" smtClean="0">
                <a:solidFill>
                  <a:srgbClr val="FF0000"/>
                </a:solidFill>
              </a:rPr>
              <a:t>Á (</a:t>
            </a:r>
            <a:r>
              <a:rPr lang="en-US" sz="2200" b="1" dirty="0" err="1" smtClean="0">
                <a:solidFill>
                  <a:srgbClr val="FF0000"/>
                </a:solidFill>
              </a:rPr>
              <a:t>Tiết</a:t>
            </a:r>
            <a:r>
              <a:rPr lang="en-US" sz="2200" b="1" dirty="0" smtClean="0">
                <a:solidFill>
                  <a:srgbClr val="FF0000"/>
                </a:solidFill>
              </a:rPr>
              <a:t> </a:t>
            </a:r>
            <a:r>
              <a:rPr lang="en-US" sz="2200" b="1" dirty="0">
                <a:solidFill>
                  <a:srgbClr val="FF0000"/>
                </a:solidFill>
              </a:rPr>
              <a:t>2)</a:t>
            </a:r>
          </a:p>
        </p:txBody>
      </p:sp>
      <p:sp>
        <p:nvSpPr>
          <p:cNvPr id="5" name="TextBox 4"/>
          <p:cNvSpPr txBox="1"/>
          <p:nvPr/>
        </p:nvSpPr>
        <p:spPr>
          <a:xfrm>
            <a:off x="3745855" y="867543"/>
            <a:ext cx="4440071" cy="1692771"/>
          </a:xfrm>
          <a:prstGeom prst="rect">
            <a:avLst/>
          </a:prstGeom>
          <a:noFill/>
        </p:spPr>
        <p:txBody>
          <a:bodyPr wrap="square" rtlCol="0">
            <a:spAutoFit/>
          </a:bodyPr>
          <a:lstStyle/>
          <a:p>
            <a:pPr algn="ctr"/>
            <a:r>
              <a:rPr lang="en-US" sz="2600" dirty="0" smtClean="0"/>
              <a:t>PHIẾU HỌC TẬP</a:t>
            </a:r>
          </a:p>
          <a:p>
            <a:pPr algn="ctr"/>
            <a:r>
              <a:rPr lang="en-US" sz="2600" b="1" dirty="0" err="1" smtClean="0">
                <a:solidFill>
                  <a:srgbClr val="FF0000"/>
                </a:solidFill>
              </a:rPr>
              <a:t>Khu</a:t>
            </a:r>
            <a:r>
              <a:rPr lang="en-US" sz="2600" b="1" dirty="0" smtClean="0">
                <a:solidFill>
                  <a:srgbClr val="FF0000"/>
                </a:solidFill>
              </a:rPr>
              <a:t> </a:t>
            </a:r>
            <a:r>
              <a:rPr lang="en-US" sz="2600" b="1" dirty="0" err="1" smtClean="0">
                <a:solidFill>
                  <a:srgbClr val="FF0000"/>
                </a:solidFill>
              </a:rPr>
              <a:t>vực</a:t>
            </a:r>
            <a:r>
              <a:rPr lang="en-US" sz="2600" b="1" dirty="0" smtClean="0">
                <a:solidFill>
                  <a:srgbClr val="FF0000"/>
                </a:solidFill>
              </a:rPr>
              <a:t> </a:t>
            </a:r>
            <a:r>
              <a:rPr lang="en-US" sz="2600" b="1" dirty="0" err="1" smtClean="0">
                <a:solidFill>
                  <a:srgbClr val="FF0000"/>
                </a:solidFill>
              </a:rPr>
              <a:t>Đông</a:t>
            </a:r>
            <a:r>
              <a:rPr lang="en-US" sz="2600" b="1" dirty="0" smtClean="0">
                <a:solidFill>
                  <a:srgbClr val="FF0000"/>
                </a:solidFill>
              </a:rPr>
              <a:t> Nam Á</a:t>
            </a:r>
          </a:p>
          <a:p>
            <a:pPr algn="ctr"/>
            <a:r>
              <a:rPr lang="en-US" sz="2600" b="1" dirty="0" err="1" smtClean="0"/>
              <a:t>Nhóm</a:t>
            </a:r>
            <a:r>
              <a:rPr lang="en-US" sz="2600" b="1" dirty="0" smtClean="0"/>
              <a:t> 1: </a:t>
            </a:r>
            <a:r>
              <a:rPr lang="en-US" sz="2600" b="1" dirty="0" err="1" smtClean="0"/>
              <a:t>Tổ</a:t>
            </a:r>
            <a:r>
              <a:rPr lang="en-US" sz="2600" b="1" dirty="0" smtClean="0"/>
              <a:t> 1 </a:t>
            </a:r>
            <a:r>
              <a:rPr lang="en-US" sz="2600" b="1" dirty="0" err="1" smtClean="0"/>
              <a:t>và</a:t>
            </a:r>
            <a:r>
              <a:rPr lang="en-US" sz="2600" b="1" dirty="0" smtClean="0"/>
              <a:t> 2</a:t>
            </a:r>
            <a:r>
              <a:rPr lang="en-US" sz="2600" dirty="0" smtClean="0"/>
              <a:t> (</a:t>
            </a:r>
            <a:r>
              <a:rPr lang="en-US" sz="2600" dirty="0" err="1" smtClean="0"/>
              <a:t>Câu</a:t>
            </a:r>
            <a:r>
              <a:rPr lang="en-US" sz="2600" dirty="0" smtClean="0"/>
              <a:t> 1,2,3)</a:t>
            </a:r>
          </a:p>
          <a:p>
            <a:pPr algn="ctr"/>
            <a:r>
              <a:rPr lang="en-US" sz="2600" b="1" dirty="0" err="1" smtClean="0"/>
              <a:t>Nhóm</a:t>
            </a:r>
            <a:r>
              <a:rPr lang="en-US" sz="2600" b="1" dirty="0" smtClean="0"/>
              <a:t> 2: </a:t>
            </a:r>
            <a:r>
              <a:rPr lang="en-US" sz="2600" b="1" dirty="0" err="1" smtClean="0"/>
              <a:t>Tổ</a:t>
            </a:r>
            <a:r>
              <a:rPr lang="en-US" sz="2600" b="1" dirty="0" smtClean="0"/>
              <a:t> 3 </a:t>
            </a:r>
            <a:r>
              <a:rPr lang="en-US" sz="2600" b="1" dirty="0" err="1" smtClean="0"/>
              <a:t>và</a:t>
            </a:r>
            <a:r>
              <a:rPr lang="en-US" sz="2600" b="1" dirty="0" smtClean="0"/>
              <a:t> 4 </a:t>
            </a:r>
            <a:r>
              <a:rPr lang="en-US" sz="2600" dirty="0" smtClean="0"/>
              <a:t>(</a:t>
            </a:r>
            <a:r>
              <a:rPr lang="en-US" sz="2600" dirty="0" err="1" smtClean="0"/>
              <a:t>Câu</a:t>
            </a:r>
            <a:r>
              <a:rPr lang="en-US" sz="2600" dirty="0" smtClean="0"/>
              <a:t> 4,5,6)</a:t>
            </a:r>
            <a:endParaRPr lang="en-US" sz="2600" dirty="0"/>
          </a:p>
        </p:txBody>
      </p:sp>
      <p:sp>
        <p:nvSpPr>
          <p:cNvPr id="6" name="TextBox 5"/>
          <p:cNvSpPr txBox="1"/>
          <p:nvPr/>
        </p:nvSpPr>
        <p:spPr>
          <a:xfrm>
            <a:off x="280936" y="2565140"/>
            <a:ext cx="11369907" cy="892552"/>
          </a:xfrm>
          <a:prstGeom prst="rect">
            <a:avLst/>
          </a:prstGeom>
          <a:noFill/>
        </p:spPr>
        <p:txBody>
          <a:bodyPr wrap="square" rtlCol="0">
            <a:spAutoFit/>
          </a:bodyPr>
          <a:lstStyle/>
          <a:p>
            <a:r>
              <a:rPr lang="en-US" sz="2600" dirty="0" err="1" smtClean="0"/>
              <a:t>Dựa</a:t>
            </a:r>
            <a:r>
              <a:rPr lang="en-US" sz="2600" dirty="0" smtClean="0"/>
              <a:t> </a:t>
            </a:r>
            <a:r>
              <a:rPr lang="en-US" sz="2600" dirty="0" err="1" smtClean="0"/>
              <a:t>vào</a:t>
            </a:r>
            <a:r>
              <a:rPr lang="en-US" sz="2600" dirty="0" smtClean="0"/>
              <a:t> </a:t>
            </a:r>
            <a:r>
              <a:rPr lang="en-US" sz="2600" dirty="0" err="1" smtClean="0"/>
              <a:t>hình</a:t>
            </a:r>
            <a:r>
              <a:rPr lang="en-US" sz="2600" dirty="0" smtClean="0"/>
              <a:t> 5.2 (tr114), </a:t>
            </a:r>
            <a:r>
              <a:rPr lang="en-US" sz="2600" dirty="0" err="1" smtClean="0"/>
              <a:t>hình</a:t>
            </a:r>
            <a:r>
              <a:rPr lang="en-US" sz="2600" dirty="0" smtClean="0"/>
              <a:t> 7.6 (tr125) </a:t>
            </a:r>
            <a:r>
              <a:rPr lang="en-US" sz="2600" dirty="0" err="1" smtClean="0"/>
              <a:t>và</a:t>
            </a:r>
            <a:r>
              <a:rPr lang="en-US" sz="2600" dirty="0" smtClean="0"/>
              <a:t> </a:t>
            </a:r>
            <a:r>
              <a:rPr lang="en-US" sz="2600" dirty="0" err="1" smtClean="0"/>
              <a:t>kệnh</a:t>
            </a:r>
            <a:r>
              <a:rPr lang="en-US" sz="2600" dirty="0" smtClean="0"/>
              <a:t> </a:t>
            </a:r>
            <a:r>
              <a:rPr lang="en-US" sz="2600" dirty="0" err="1" smtClean="0"/>
              <a:t>chữ</a:t>
            </a:r>
            <a:r>
              <a:rPr lang="en-US" sz="2600" dirty="0" smtClean="0"/>
              <a:t> </a:t>
            </a:r>
            <a:r>
              <a:rPr lang="en-US" sz="2600" dirty="0" err="1" smtClean="0"/>
              <a:t>trong</a:t>
            </a:r>
            <a:r>
              <a:rPr lang="en-US" sz="2600" dirty="0" smtClean="0"/>
              <a:t> SGK e </a:t>
            </a:r>
            <a:r>
              <a:rPr lang="en-US" sz="2600" dirty="0" err="1" smtClean="0"/>
              <a:t>hãy</a:t>
            </a:r>
            <a:r>
              <a:rPr lang="en-US" sz="2600" dirty="0" smtClean="0"/>
              <a:t> </a:t>
            </a:r>
            <a:r>
              <a:rPr lang="en-US" sz="2600" dirty="0" err="1" smtClean="0"/>
              <a:t>thực</a:t>
            </a:r>
            <a:r>
              <a:rPr lang="en-US" sz="2600" dirty="0" smtClean="0"/>
              <a:t> </a:t>
            </a:r>
            <a:r>
              <a:rPr lang="en-US" sz="2600" dirty="0" err="1" smtClean="0"/>
              <a:t>hiện</a:t>
            </a:r>
            <a:r>
              <a:rPr lang="en-US" sz="2600" dirty="0" smtClean="0"/>
              <a:t> </a:t>
            </a:r>
            <a:r>
              <a:rPr lang="en-US" sz="2600" dirty="0" err="1" smtClean="0"/>
              <a:t>các</a:t>
            </a:r>
            <a:r>
              <a:rPr lang="en-US" sz="2600" dirty="0" smtClean="0"/>
              <a:t> </a:t>
            </a:r>
            <a:r>
              <a:rPr lang="en-US" sz="2600" dirty="0" err="1" smtClean="0"/>
              <a:t>nội</a:t>
            </a:r>
            <a:r>
              <a:rPr lang="en-US" sz="2600" dirty="0" smtClean="0"/>
              <a:t> dung </a:t>
            </a:r>
            <a:r>
              <a:rPr lang="en-US" sz="2600" dirty="0" err="1" smtClean="0"/>
              <a:t>dưới</a:t>
            </a:r>
            <a:r>
              <a:rPr lang="en-US" sz="2600" dirty="0" smtClean="0"/>
              <a:t> </a:t>
            </a:r>
            <a:r>
              <a:rPr lang="en-US" sz="2600" dirty="0" err="1" smtClean="0"/>
              <a:t>đây</a:t>
            </a:r>
            <a:r>
              <a:rPr lang="en-US" sz="2600" dirty="0" smtClean="0"/>
              <a:t>? </a:t>
            </a:r>
            <a:endParaRPr lang="en-US" sz="2600" dirty="0"/>
          </a:p>
        </p:txBody>
      </p:sp>
      <p:graphicFrame>
        <p:nvGraphicFramePr>
          <p:cNvPr id="7" name="Table 6"/>
          <p:cNvGraphicFramePr>
            <a:graphicFrameLocks noGrp="1"/>
          </p:cNvGraphicFramePr>
          <p:nvPr>
            <p:extLst>
              <p:ext uri="{D42A27DB-BD31-4B8C-83A1-F6EECF244321}">
                <p14:modId xmlns:p14="http://schemas.microsoft.com/office/powerpoint/2010/main" val="3828376528"/>
              </p:ext>
            </p:extLst>
          </p:nvPr>
        </p:nvGraphicFramePr>
        <p:xfrm>
          <a:off x="254174" y="3554853"/>
          <a:ext cx="11423435" cy="3016825"/>
        </p:xfrm>
        <a:graphic>
          <a:graphicData uri="http://schemas.openxmlformats.org/drawingml/2006/table">
            <a:tbl>
              <a:tblPr firstRow="1" firstCol="1" bandRow="1">
                <a:tableStyleId>{616DA210-FB5B-4158-B5E0-FEB733F419BA}</a:tableStyleId>
              </a:tblPr>
              <a:tblGrid>
                <a:gridCol w="8152847">
                  <a:extLst>
                    <a:ext uri="{9D8B030D-6E8A-4147-A177-3AD203B41FA5}">
                      <a16:colId xmlns:a16="http://schemas.microsoft.com/office/drawing/2014/main" val="1810960073"/>
                    </a:ext>
                  </a:extLst>
                </a:gridCol>
                <a:gridCol w="3270588">
                  <a:extLst>
                    <a:ext uri="{9D8B030D-6E8A-4147-A177-3AD203B41FA5}">
                      <a16:colId xmlns:a16="http://schemas.microsoft.com/office/drawing/2014/main" val="343688208"/>
                    </a:ext>
                  </a:extLst>
                </a:gridCol>
              </a:tblGrid>
              <a:tr h="0">
                <a:tc>
                  <a:txBody>
                    <a:bodyPr/>
                    <a:lstStyle/>
                    <a:p>
                      <a:pPr algn="ctr">
                        <a:lnSpc>
                          <a:spcPct val="107000"/>
                        </a:lnSpc>
                        <a:spcAft>
                          <a:spcPts val="0"/>
                        </a:spcAft>
                      </a:pPr>
                      <a:r>
                        <a:rPr lang="en-US" sz="2600">
                          <a:effectLst/>
                        </a:rPr>
                        <a:t>Câu hỏi</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0"/>
                        </a:spcAft>
                      </a:pPr>
                      <a:r>
                        <a:rPr lang="en-US" sz="2600" dirty="0" err="1">
                          <a:effectLst/>
                        </a:rPr>
                        <a:t>Trả</a:t>
                      </a:r>
                      <a:r>
                        <a:rPr lang="en-US" sz="2600" dirty="0">
                          <a:effectLst/>
                        </a:rPr>
                        <a:t> </a:t>
                      </a:r>
                      <a:r>
                        <a:rPr lang="en-US" sz="2600" dirty="0" err="1">
                          <a:effectLst/>
                        </a:rPr>
                        <a:t>lời</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75625641"/>
                  </a:ext>
                </a:extLst>
              </a:tr>
              <a:tr h="0">
                <a:tc>
                  <a:txBody>
                    <a:bodyPr/>
                    <a:lstStyle/>
                    <a:p>
                      <a:pPr algn="just">
                        <a:lnSpc>
                          <a:spcPct val="107000"/>
                        </a:lnSpc>
                        <a:spcAft>
                          <a:spcPts val="0"/>
                        </a:spcAft>
                      </a:pPr>
                      <a:r>
                        <a:rPr lang="vi-VN" sz="2600" b="0" noProof="1" smtClean="0">
                          <a:effectLst/>
                        </a:rPr>
                        <a:t>1. Đông Nam Á có mấy</a:t>
                      </a:r>
                      <a:r>
                        <a:rPr lang="vi-VN" sz="2600" b="0" baseline="0" noProof="1" smtClean="0">
                          <a:effectLst/>
                        </a:rPr>
                        <a:t> bộ phận? Kể tên?</a:t>
                      </a:r>
                      <a:endParaRPr lang="vi-VN" sz="2600" b="0"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600" dirty="0">
                          <a:effectLst/>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722615"/>
                  </a:ext>
                </a:extLst>
              </a:tr>
              <a:tr h="0">
                <a:tc>
                  <a:txBody>
                    <a:bodyPr/>
                    <a:lstStyle/>
                    <a:p>
                      <a:pPr algn="just">
                        <a:lnSpc>
                          <a:spcPct val="107000"/>
                        </a:lnSpc>
                        <a:spcAft>
                          <a:spcPts val="0"/>
                        </a:spcAft>
                      </a:pPr>
                      <a:r>
                        <a:rPr lang="vi-VN" sz="2600" b="0" noProof="1" smtClean="0">
                          <a:effectLst/>
                        </a:rPr>
                        <a:t>2. </a:t>
                      </a:r>
                      <a:r>
                        <a:rPr lang="en-US" sz="2800" b="0" noProof="1" smtClean="0">
                          <a:effectLst/>
                        </a:rPr>
                        <a:t>Kể</a:t>
                      </a:r>
                      <a:r>
                        <a:rPr lang="en-US" sz="2800" b="0" baseline="0" noProof="1" smtClean="0">
                          <a:effectLst/>
                        </a:rPr>
                        <a:t> </a:t>
                      </a:r>
                      <a:r>
                        <a:rPr lang="en-US" sz="2900" b="0" baseline="0" noProof="1" smtClean="0">
                          <a:effectLst/>
                        </a:rPr>
                        <a:t>tên các </a:t>
                      </a:r>
                      <a:r>
                        <a:rPr lang="en-US" sz="2600" b="0" baseline="0" noProof="1" smtClean="0">
                          <a:effectLst/>
                        </a:rPr>
                        <a:t>d</a:t>
                      </a:r>
                      <a:r>
                        <a:rPr lang="vi-VN" sz="2600" b="0" noProof="1" smtClean="0">
                          <a:effectLst/>
                        </a:rPr>
                        <a:t>ạng</a:t>
                      </a:r>
                      <a:r>
                        <a:rPr lang="vi-VN" sz="2600" b="0" baseline="0" noProof="1" smtClean="0">
                          <a:effectLst/>
                        </a:rPr>
                        <a:t> địa hình ở Đông Nam Á?</a:t>
                      </a:r>
                      <a:endParaRPr lang="vi-VN" sz="2600" b="0"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600">
                          <a:effectLst/>
                        </a:rPr>
                        <a:t> </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0112961"/>
                  </a:ext>
                </a:extLst>
              </a:tr>
              <a:tr h="0">
                <a:tc>
                  <a:txBody>
                    <a:bodyPr/>
                    <a:lstStyle/>
                    <a:p>
                      <a:pPr algn="just">
                        <a:lnSpc>
                          <a:spcPct val="107000"/>
                        </a:lnSpc>
                        <a:spcAft>
                          <a:spcPts val="0"/>
                        </a:spcAft>
                      </a:pPr>
                      <a:r>
                        <a:rPr lang="vi-VN" sz="2600" b="0" noProof="1" smtClean="0">
                          <a:effectLst/>
                        </a:rPr>
                        <a:t>3. Đông Nam Á nằm trong đới</a:t>
                      </a:r>
                      <a:r>
                        <a:rPr lang="vi-VN" sz="2600" b="0" baseline="0" noProof="1" smtClean="0">
                          <a:effectLst/>
                        </a:rPr>
                        <a:t> hoặc </a:t>
                      </a:r>
                      <a:r>
                        <a:rPr lang="vi-VN" sz="2600" b="0" noProof="1" smtClean="0">
                          <a:effectLst/>
                        </a:rPr>
                        <a:t>kiểu khí hậu nào?</a:t>
                      </a:r>
                      <a:endParaRPr lang="vi-VN" sz="2600" b="0"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1643971"/>
                  </a:ext>
                </a:extLst>
              </a:tr>
              <a:tr h="0">
                <a:tc>
                  <a:txBody>
                    <a:bodyPr/>
                    <a:lstStyle/>
                    <a:p>
                      <a:pPr algn="just">
                        <a:lnSpc>
                          <a:spcPct val="107000"/>
                        </a:lnSpc>
                        <a:spcAft>
                          <a:spcPts val="0"/>
                        </a:spcAft>
                      </a:pPr>
                      <a:r>
                        <a:rPr lang="vi-VN" sz="2600" b="0" noProof="1" smtClean="0">
                          <a:effectLst/>
                        </a:rPr>
                        <a:t>4. Kể</a:t>
                      </a:r>
                      <a:r>
                        <a:rPr lang="vi-VN" sz="2600" b="0" baseline="0" noProof="1" smtClean="0">
                          <a:effectLst/>
                        </a:rPr>
                        <a:t> tên</a:t>
                      </a:r>
                      <a:r>
                        <a:rPr lang="vi-VN" sz="2600" b="0" noProof="1" smtClean="0">
                          <a:effectLst/>
                        </a:rPr>
                        <a:t> các s</a:t>
                      </a:r>
                      <a:r>
                        <a:rPr lang="en-US" sz="2600" b="0" noProof="1" smtClean="0">
                          <a:effectLst/>
                        </a:rPr>
                        <a:t>ô</a:t>
                      </a:r>
                      <a:r>
                        <a:rPr lang="vi-VN" sz="2600" b="0" noProof="1" smtClean="0">
                          <a:effectLst/>
                        </a:rPr>
                        <a:t>ng và</a:t>
                      </a:r>
                      <a:r>
                        <a:rPr lang="vi-VN" sz="2600" b="0" baseline="0" noProof="1" smtClean="0">
                          <a:effectLst/>
                        </a:rPr>
                        <a:t> hồ</a:t>
                      </a:r>
                      <a:r>
                        <a:rPr lang="vi-VN" sz="2600" b="0" noProof="1" smtClean="0">
                          <a:effectLst/>
                        </a:rPr>
                        <a:t> ở khu vực Đông</a:t>
                      </a:r>
                      <a:r>
                        <a:rPr lang="vi-VN" sz="2600" b="0" baseline="0" noProof="1" smtClean="0">
                          <a:effectLst/>
                        </a:rPr>
                        <a:t> Nam Á</a:t>
                      </a:r>
                      <a:r>
                        <a:rPr lang="vi-VN" sz="2600" b="0" noProof="1" smtClean="0">
                          <a:effectLst/>
                        </a:rPr>
                        <a:t>?</a:t>
                      </a:r>
                      <a:endParaRPr lang="vi-VN" sz="2600" b="0"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19409263"/>
                  </a:ext>
                </a:extLst>
              </a:tr>
              <a:tr h="0">
                <a:tc>
                  <a:txBody>
                    <a:bodyPr/>
                    <a:lstStyle/>
                    <a:p>
                      <a:pPr algn="just">
                        <a:lnSpc>
                          <a:spcPct val="107000"/>
                        </a:lnSpc>
                        <a:spcAft>
                          <a:spcPts val="0"/>
                        </a:spcAft>
                      </a:pPr>
                      <a:r>
                        <a:rPr lang="vi-VN" sz="2600" b="0" noProof="1" smtClean="0">
                          <a:effectLst/>
                        </a:rPr>
                        <a:t>5. Cho biết các cảnh quan chính của Đông</a:t>
                      </a:r>
                      <a:r>
                        <a:rPr lang="vi-VN" sz="2600" b="0" baseline="0" noProof="1" smtClean="0">
                          <a:effectLst/>
                        </a:rPr>
                        <a:t> Nam Á</a:t>
                      </a:r>
                      <a:r>
                        <a:rPr lang="vi-VN" sz="2600" b="0" noProof="1" smtClean="0">
                          <a:effectLst/>
                        </a:rPr>
                        <a:t>?</a:t>
                      </a:r>
                      <a:endParaRPr lang="vi-VN" sz="2600" b="0"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600" dirty="0">
                          <a:effectLst/>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5175625"/>
                  </a:ext>
                </a:extLst>
              </a:tr>
              <a:tr h="0">
                <a:tc>
                  <a:txBody>
                    <a:bodyPr/>
                    <a:lstStyle/>
                    <a:p>
                      <a:pPr algn="just">
                        <a:lnSpc>
                          <a:spcPct val="107000"/>
                        </a:lnSpc>
                        <a:spcAft>
                          <a:spcPts val="0"/>
                        </a:spcAft>
                      </a:pPr>
                      <a:r>
                        <a:rPr lang="vi-VN" sz="2600" b="0" noProof="1" smtClean="0">
                          <a:effectLst/>
                        </a:rPr>
                        <a:t>6. Kể</a:t>
                      </a:r>
                      <a:r>
                        <a:rPr lang="vi-VN" sz="2600" b="0" baseline="0" noProof="1" smtClean="0">
                          <a:effectLst/>
                        </a:rPr>
                        <a:t> tên c</a:t>
                      </a:r>
                      <a:r>
                        <a:rPr lang="vi-VN" sz="2600" b="0" noProof="1" smtClean="0">
                          <a:effectLst/>
                        </a:rPr>
                        <a:t>ác loại khoáng sản của Đông Nam Á là</a:t>
                      </a:r>
                      <a:r>
                        <a:rPr lang="en-US" sz="2600" b="0" noProof="1" smtClean="0">
                          <a:effectLst/>
                        </a:rPr>
                        <a:t>?</a:t>
                      </a:r>
                      <a:endParaRPr lang="vi-VN" sz="2600" b="0"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07000"/>
                        </a:lnSpc>
                        <a:spcAft>
                          <a:spcPts val="0"/>
                        </a:spcAft>
                      </a:pPr>
                      <a:r>
                        <a:rPr lang="en-US" sz="2600" dirty="0">
                          <a:effectLst/>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98594353"/>
                  </a:ext>
                </a:extLst>
              </a:tr>
            </a:tbl>
          </a:graphicData>
        </a:graphic>
      </p:graphicFrame>
      <p:sp>
        <p:nvSpPr>
          <p:cNvPr id="4" name="Oval 3"/>
          <p:cNvSpPr/>
          <p:nvPr/>
        </p:nvSpPr>
        <p:spPr>
          <a:xfrm>
            <a:off x="9856695" y="731519"/>
            <a:ext cx="2043952" cy="1375363"/>
          </a:xfrm>
          <a:prstGeom prst="ellipse">
            <a:avLst/>
          </a:prstGeom>
          <a:solidFill>
            <a:srgbClr val="FF0000"/>
          </a:solidFill>
          <a:ln>
            <a:solidFill>
              <a:srgbClr val="00B05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t>3 </a:t>
            </a:r>
            <a:r>
              <a:rPr lang="en-US" sz="3500" b="1" dirty="0" err="1" smtClean="0"/>
              <a:t>phút</a:t>
            </a:r>
            <a:endParaRPr lang="en-US" sz="3500" b="1" dirty="0"/>
          </a:p>
        </p:txBody>
      </p:sp>
      <p:sp>
        <p:nvSpPr>
          <p:cNvPr id="8" name="TextBox 7"/>
          <p:cNvSpPr txBox="1"/>
          <p:nvPr/>
        </p:nvSpPr>
        <p:spPr>
          <a:xfrm>
            <a:off x="254174" y="867543"/>
            <a:ext cx="3390363" cy="461665"/>
          </a:xfrm>
          <a:prstGeom prst="rect">
            <a:avLst/>
          </a:prstGeom>
          <a:noFill/>
        </p:spPr>
        <p:txBody>
          <a:bodyPr wrap="square" rtlCol="0">
            <a:spAutoFit/>
          </a:bodyPr>
          <a:lstStyle/>
          <a:p>
            <a:r>
              <a:rPr lang="en-US" sz="2400" b="1" i="1" dirty="0"/>
              <a:t>e</a:t>
            </a:r>
            <a:r>
              <a:rPr lang="en-US" sz="2400" b="1" i="1" dirty="0" smtClean="0"/>
              <a:t>. </a:t>
            </a:r>
            <a:r>
              <a:rPr lang="en-US" sz="2400" b="1" i="1" dirty="0" err="1" smtClean="0"/>
              <a:t>Khu</a:t>
            </a:r>
            <a:r>
              <a:rPr lang="en-US" sz="2400" b="1" i="1" dirty="0" smtClean="0"/>
              <a:t> </a:t>
            </a:r>
            <a:r>
              <a:rPr lang="en-US" sz="2400" b="1" i="1" dirty="0" err="1" smtClean="0"/>
              <a:t>vực</a:t>
            </a:r>
            <a:r>
              <a:rPr lang="en-US" sz="2400" b="1" i="1" dirty="0" smtClean="0"/>
              <a:t> </a:t>
            </a:r>
            <a:r>
              <a:rPr lang="en-US" sz="2400" b="1" i="1" dirty="0" err="1" smtClean="0"/>
              <a:t>Đông</a:t>
            </a:r>
            <a:r>
              <a:rPr lang="en-US" sz="2400" b="1" i="1" dirty="0" smtClean="0"/>
              <a:t> Nam Á</a:t>
            </a:r>
            <a:endParaRPr lang="en-US" sz="2400" b="1" i="1" dirty="0"/>
          </a:p>
        </p:txBody>
      </p:sp>
    </p:spTree>
    <p:extLst>
      <p:ext uri="{BB962C8B-B14F-4D97-AF65-F5344CB8AC3E}">
        <p14:creationId xmlns:p14="http://schemas.microsoft.com/office/powerpoint/2010/main" val="29285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9" y="1193541"/>
            <a:ext cx="6592876" cy="512779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410878"/>
              </p:ext>
            </p:extLst>
          </p:nvPr>
        </p:nvGraphicFramePr>
        <p:xfrm>
          <a:off x="6514273" y="46330"/>
          <a:ext cx="5528738" cy="6838255"/>
        </p:xfrm>
        <a:graphic>
          <a:graphicData uri="http://schemas.openxmlformats.org/drawingml/2006/table">
            <a:tbl>
              <a:tblPr firstRow="1" firstCol="1" bandRow="1">
                <a:tableStyleId>{616DA210-FB5B-4158-B5E0-FEB733F419BA}</a:tableStyleId>
              </a:tblPr>
              <a:tblGrid>
                <a:gridCol w="2212632">
                  <a:extLst>
                    <a:ext uri="{9D8B030D-6E8A-4147-A177-3AD203B41FA5}">
                      <a16:colId xmlns:a16="http://schemas.microsoft.com/office/drawing/2014/main" val="1810960073"/>
                    </a:ext>
                  </a:extLst>
                </a:gridCol>
                <a:gridCol w="3316106">
                  <a:extLst>
                    <a:ext uri="{9D8B030D-6E8A-4147-A177-3AD203B41FA5}">
                      <a16:colId xmlns:a16="http://schemas.microsoft.com/office/drawing/2014/main" val="343688208"/>
                    </a:ext>
                  </a:extLst>
                </a:gridCol>
              </a:tblGrid>
              <a:tr h="364137">
                <a:tc>
                  <a:txBody>
                    <a:bodyPr/>
                    <a:lstStyle/>
                    <a:p>
                      <a:pPr algn="ctr">
                        <a:lnSpc>
                          <a:spcPct val="107000"/>
                        </a:lnSpc>
                        <a:spcAft>
                          <a:spcPts val="0"/>
                        </a:spcAft>
                      </a:pPr>
                      <a:r>
                        <a:rPr lang="en-US" sz="2300" b="1" dirty="0" err="1">
                          <a:effectLst/>
                          <a:latin typeface="+mn-lt"/>
                        </a:rPr>
                        <a:t>Câu</a:t>
                      </a:r>
                      <a:r>
                        <a:rPr lang="en-US" sz="2300" b="1" dirty="0">
                          <a:effectLst/>
                          <a:latin typeface="+mn-lt"/>
                        </a:rPr>
                        <a:t> </a:t>
                      </a:r>
                      <a:r>
                        <a:rPr lang="en-US" sz="2300" b="1" dirty="0" err="1">
                          <a:effectLst/>
                          <a:latin typeface="+mn-lt"/>
                        </a:rPr>
                        <a:t>hỏi</a:t>
                      </a:r>
                      <a:endParaRPr lang="en-US" sz="23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dirty="0" err="1">
                          <a:effectLst/>
                          <a:latin typeface="+mj-lt"/>
                        </a:rPr>
                        <a:t>Trả</a:t>
                      </a:r>
                      <a:r>
                        <a:rPr lang="en-US" sz="2400" dirty="0">
                          <a:effectLst/>
                          <a:latin typeface="+mj-lt"/>
                        </a:rPr>
                        <a:t> </a:t>
                      </a:r>
                      <a:r>
                        <a:rPr lang="en-US" sz="2400" dirty="0" err="1">
                          <a:effectLst/>
                          <a:latin typeface="+mj-lt"/>
                        </a:rPr>
                        <a:t>lời</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5625641"/>
                  </a:ext>
                </a:extLst>
              </a:tr>
              <a:tr h="1068857">
                <a:tc>
                  <a:txBody>
                    <a:bodyPr/>
                    <a:lstStyle/>
                    <a:p>
                      <a:pPr algn="just">
                        <a:lnSpc>
                          <a:spcPct val="107000"/>
                        </a:lnSpc>
                        <a:spcAft>
                          <a:spcPts val="0"/>
                        </a:spcAft>
                      </a:pPr>
                      <a:r>
                        <a:rPr lang="vi-VN" sz="2300" b="1" noProof="1" smtClean="0">
                          <a:effectLst/>
                          <a:latin typeface="+mn-lt"/>
                        </a:rPr>
                        <a:t>1. Đông Nam Á có mấy</a:t>
                      </a:r>
                      <a:r>
                        <a:rPr lang="vi-VN" sz="2300" b="1" baseline="0" noProof="1" smtClean="0">
                          <a:effectLst/>
                          <a:latin typeface="+mn-lt"/>
                        </a:rPr>
                        <a:t> bộ phận? Kể tên?</a:t>
                      </a:r>
                      <a:endParaRPr lang="vi-VN" sz="2300" b="1" noProof="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600" b="0">
                          <a:effectLst/>
                          <a:latin typeface="+mj-lt"/>
                        </a:rPr>
                        <a:t> </a:t>
                      </a:r>
                      <a:endParaRPr lang="en-US" sz="2600" b="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722615"/>
                  </a:ext>
                </a:extLst>
              </a:tr>
              <a:tr h="3491357">
                <a:tc>
                  <a:txBody>
                    <a:bodyPr/>
                    <a:lstStyle/>
                    <a:p>
                      <a:pPr algn="just">
                        <a:lnSpc>
                          <a:spcPct val="107000"/>
                        </a:lnSpc>
                        <a:spcAft>
                          <a:spcPts val="0"/>
                        </a:spcAft>
                      </a:pPr>
                      <a:r>
                        <a:rPr lang="en-US" sz="2300" b="1" baseline="0" noProof="1" smtClean="0">
                          <a:effectLst/>
                          <a:latin typeface="+mn-lt"/>
                          <a:ea typeface="Calibri" panose="020F0502020204030204" pitchFamily="34" charset="0"/>
                          <a:cs typeface="Times New Roman" panose="02020603050405020304" pitchFamily="18" charset="0"/>
                        </a:rPr>
                        <a:t>2. Kể tên các dạng địa hình ở Đông Nam Á?</a:t>
                      </a:r>
                      <a:endParaRPr lang="vi-VN" sz="2300" b="1" noProof="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600" b="0" dirty="0">
                          <a:effectLst/>
                          <a:latin typeface="+mj-lt"/>
                        </a:rPr>
                        <a:t> </a:t>
                      </a:r>
                      <a:endParaRPr lang="en-US" sz="2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0112961"/>
                  </a:ext>
                </a:extLst>
              </a:tr>
              <a:tr h="1830454">
                <a:tc>
                  <a:txBody>
                    <a:bodyPr/>
                    <a:lstStyle/>
                    <a:p>
                      <a:pPr algn="just">
                        <a:lnSpc>
                          <a:spcPct val="107000"/>
                        </a:lnSpc>
                        <a:spcAft>
                          <a:spcPts val="0"/>
                        </a:spcAft>
                      </a:pPr>
                      <a:r>
                        <a:rPr lang="vi-VN" sz="2300" b="1" noProof="1" smtClean="0">
                          <a:effectLst/>
                          <a:latin typeface="+mn-lt"/>
                        </a:rPr>
                        <a:t>3. Đông Nam Á nằm trong đới</a:t>
                      </a:r>
                      <a:r>
                        <a:rPr lang="vi-VN" sz="2300" b="1" baseline="0" noProof="1" smtClean="0">
                          <a:effectLst/>
                          <a:latin typeface="+mn-lt"/>
                        </a:rPr>
                        <a:t> hoặc </a:t>
                      </a:r>
                      <a:r>
                        <a:rPr lang="vi-VN" sz="2300" b="1" noProof="1" smtClean="0">
                          <a:effectLst/>
                          <a:latin typeface="+mn-lt"/>
                        </a:rPr>
                        <a:t>kiểu khí hậu nào?</a:t>
                      </a:r>
                      <a:endParaRPr lang="vi-VN" sz="2300" b="1" noProof="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endParaRPr lang="en-US" sz="2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1643971"/>
                  </a:ext>
                </a:extLst>
              </a:tr>
            </a:tbl>
          </a:graphicData>
        </a:graphic>
      </p:graphicFrame>
      <p:sp>
        <p:nvSpPr>
          <p:cNvPr id="7" name="Rectangle 6"/>
          <p:cNvSpPr/>
          <p:nvPr/>
        </p:nvSpPr>
        <p:spPr>
          <a:xfrm>
            <a:off x="1" y="-3127"/>
            <a:ext cx="6514272" cy="769441"/>
          </a:xfrm>
          <a:prstGeom prst="rect">
            <a:avLst/>
          </a:prstGeom>
          <a:solidFill>
            <a:schemeClr val="accent1">
              <a:lumMod val="20000"/>
              <a:lumOff val="80000"/>
            </a:schemeClr>
          </a:solidFill>
        </p:spPr>
        <p:txBody>
          <a:bodyPr wrap="square">
            <a:spAutoFit/>
          </a:bodyPr>
          <a:lstStyle/>
          <a:p>
            <a:pPr algn="ctr"/>
            <a:r>
              <a:rPr lang="en-US" sz="2200" b="1" dirty="0">
                <a:solidFill>
                  <a:srgbClr val="FF0000"/>
                </a:solidFill>
              </a:rPr>
              <a:t>BÀI 7: BẢN ĐỒ CHÍNH TRỊ CHÂU Á, CÁC KHU VỰC CỦA CHÂU </a:t>
            </a:r>
            <a:r>
              <a:rPr lang="en-US" sz="2200" b="1" dirty="0" smtClean="0">
                <a:solidFill>
                  <a:srgbClr val="FF0000"/>
                </a:solidFill>
              </a:rPr>
              <a:t>Á (</a:t>
            </a:r>
            <a:r>
              <a:rPr lang="en-US" sz="2200" b="1" dirty="0" err="1" smtClean="0">
                <a:solidFill>
                  <a:srgbClr val="FF0000"/>
                </a:solidFill>
              </a:rPr>
              <a:t>Tiết</a:t>
            </a:r>
            <a:r>
              <a:rPr lang="en-US" sz="2200" b="1" dirty="0" smtClean="0">
                <a:solidFill>
                  <a:srgbClr val="FF0000"/>
                </a:solidFill>
              </a:rPr>
              <a:t> </a:t>
            </a:r>
            <a:r>
              <a:rPr lang="en-US" sz="2200" b="1" dirty="0">
                <a:solidFill>
                  <a:srgbClr val="FF0000"/>
                </a:solidFill>
              </a:rPr>
              <a:t>2)</a:t>
            </a:r>
          </a:p>
        </p:txBody>
      </p:sp>
      <p:sp>
        <p:nvSpPr>
          <p:cNvPr id="8" name="TextBox 7"/>
          <p:cNvSpPr txBox="1"/>
          <p:nvPr/>
        </p:nvSpPr>
        <p:spPr>
          <a:xfrm>
            <a:off x="0" y="699698"/>
            <a:ext cx="3439236" cy="461665"/>
          </a:xfrm>
          <a:prstGeom prst="rect">
            <a:avLst/>
          </a:prstGeom>
          <a:noFill/>
        </p:spPr>
        <p:txBody>
          <a:bodyPr wrap="square" rtlCol="0">
            <a:spAutoFit/>
          </a:bodyPr>
          <a:lstStyle/>
          <a:p>
            <a:r>
              <a:rPr lang="en-US" sz="2400" b="1" i="1" dirty="0" smtClean="0"/>
              <a:t>đ. </a:t>
            </a:r>
            <a:r>
              <a:rPr lang="en-US" sz="2400" b="1" i="1" dirty="0" err="1" smtClean="0"/>
              <a:t>Khu</a:t>
            </a:r>
            <a:r>
              <a:rPr lang="en-US" sz="2400" b="1" i="1" dirty="0" smtClean="0"/>
              <a:t> </a:t>
            </a:r>
            <a:r>
              <a:rPr lang="en-US" sz="2400" b="1" i="1" dirty="0" err="1" smtClean="0"/>
              <a:t>vực</a:t>
            </a:r>
            <a:r>
              <a:rPr lang="en-US" sz="2400" b="1" i="1" dirty="0" smtClean="0"/>
              <a:t> </a:t>
            </a:r>
            <a:r>
              <a:rPr lang="en-US" sz="2400" b="1" i="1" dirty="0" err="1" smtClean="0"/>
              <a:t>Đông</a:t>
            </a:r>
            <a:r>
              <a:rPr lang="en-US" sz="2400" b="1" i="1" dirty="0" smtClean="0"/>
              <a:t> Nam Á</a:t>
            </a:r>
            <a:endParaRPr lang="en-US" sz="2400" b="1" i="1" dirty="0"/>
          </a:p>
        </p:txBody>
      </p:sp>
      <p:sp>
        <p:nvSpPr>
          <p:cNvPr id="3" name="TextBox 2"/>
          <p:cNvSpPr txBox="1"/>
          <p:nvPr/>
        </p:nvSpPr>
        <p:spPr>
          <a:xfrm>
            <a:off x="8860061" y="515031"/>
            <a:ext cx="3176945" cy="830997"/>
          </a:xfrm>
          <a:prstGeom prst="rect">
            <a:avLst/>
          </a:prstGeom>
          <a:noFill/>
        </p:spPr>
        <p:txBody>
          <a:bodyPr wrap="square" rtlCol="0">
            <a:spAutoFit/>
          </a:bodyPr>
          <a:lstStyle/>
          <a:p>
            <a:r>
              <a:rPr lang="en-US" sz="2300" dirty="0" err="1" smtClean="0"/>
              <a:t>Gồm</a:t>
            </a:r>
            <a:r>
              <a:rPr lang="en-US" sz="2300" dirty="0" smtClean="0"/>
              <a:t> 2 </a:t>
            </a:r>
            <a:r>
              <a:rPr lang="en-US" sz="2300" dirty="0" err="1" smtClean="0"/>
              <a:t>bộ</a:t>
            </a:r>
            <a:r>
              <a:rPr lang="en-US" sz="2300" dirty="0" smtClean="0"/>
              <a:t> </a:t>
            </a:r>
            <a:r>
              <a:rPr lang="en-US" sz="2300" dirty="0" err="1" smtClean="0"/>
              <a:t>phận</a:t>
            </a:r>
            <a:r>
              <a:rPr lang="en-US" sz="2300" dirty="0" smtClean="0"/>
              <a:t>. </a:t>
            </a:r>
            <a:r>
              <a:rPr lang="en-US" sz="2300" dirty="0" err="1" smtClean="0"/>
              <a:t>Phần</a:t>
            </a:r>
            <a:r>
              <a:rPr lang="en-US" sz="2300" dirty="0" smtClean="0"/>
              <a:t> </a:t>
            </a:r>
            <a:r>
              <a:rPr lang="en-US" sz="2300" dirty="0" err="1"/>
              <a:t>đất</a:t>
            </a:r>
            <a:r>
              <a:rPr lang="en-US" sz="2300" dirty="0"/>
              <a:t> </a:t>
            </a:r>
            <a:r>
              <a:rPr lang="en-US" sz="2300" dirty="0" err="1"/>
              <a:t>liền</a:t>
            </a:r>
            <a:r>
              <a:rPr lang="en-US" sz="2300" dirty="0"/>
              <a:t> </a:t>
            </a:r>
            <a:r>
              <a:rPr lang="en-US" sz="2300" dirty="0" err="1"/>
              <a:t>và</a:t>
            </a:r>
            <a:r>
              <a:rPr lang="en-US" sz="2300" dirty="0"/>
              <a:t> </a:t>
            </a:r>
            <a:r>
              <a:rPr lang="en-US" sz="2300" dirty="0" err="1"/>
              <a:t>các</a:t>
            </a:r>
            <a:r>
              <a:rPr lang="en-US" sz="2300" dirty="0"/>
              <a:t> </a:t>
            </a:r>
            <a:r>
              <a:rPr lang="en-US" sz="2300" dirty="0" err="1"/>
              <a:t>quần</a:t>
            </a:r>
            <a:r>
              <a:rPr lang="en-US" sz="2300" dirty="0"/>
              <a:t> </a:t>
            </a:r>
            <a:r>
              <a:rPr lang="en-US" sz="2300" dirty="0" err="1"/>
              <a:t>đảo</a:t>
            </a:r>
            <a:endParaRPr lang="en-US" sz="2300" dirty="0"/>
          </a:p>
        </p:txBody>
      </p:sp>
      <p:sp>
        <p:nvSpPr>
          <p:cNvPr id="9" name="TextBox 8"/>
          <p:cNvSpPr txBox="1"/>
          <p:nvPr/>
        </p:nvSpPr>
        <p:spPr>
          <a:xfrm>
            <a:off x="8753815" y="1679910"/>
            <a:ext cx="3311190" cy="3277820"/>
          </a:xfrm>
          <a:prstGeom prst="rect">
            <a:avLst/>
          </a:prstGeom>
          <a:noFill/>
        </p:spPr>
        <p:txBody>
          <a:bodyPr wrap="square" rtlCol="0">
            <a:spAutoFit/>
          </a:bodyPr>
          <a:lstStyle/>
          <a:p>
            <a:pPr algn="just"/>
            <a:r>
              <a:rPr lang="en-US" sz="2300" dirty="0" smtClean="0"/>
              <a:t>- </a:t>
            </a:r>
            <a:r>
              <a:rPr lang="en-US" sz="2300" dirty="0" err="1" smtClean="0"/>
              <a:t>Phần</a:t>
            </a:r>
            <a:r>
              <a:rPr lang="en-US" sz="2300" dirty="0" smtClean="0"/>
              <a:t> </a:t>
            </a:r>
            <a:r>
              <a:rPr lang="en-US" sz="2300" dirty="0" err="1" smtClean="0"/>
              <a:t>đất</a:t>
            </a:r>
            <a:r>
              <a:rPr lang="en-US" sz="2300" dirty="0" smtClean="0"/>
              <a:t> </a:t>
            </a:r>
            <a:r>
              <a:rPr lang="en-US" sz="2300" dirty="0" err="1" smtClean="0"/>
              <a:t>liền</a:t>
            </a:r>
            <a:r>
              <a:rPr lang="en-US" sz="2300" dirty="0" smtClean="0"/>
              <a:t> </a:t>
            </a:r>
            <a:r>
              <a:rPr lang="en-US" sz="2300" dirty="0" err="1"/>
              <a:t>b</a:t>
            </a:r>
            <a:r>
              <a:rPr lang="en-US" sz="2300" dirty="0" err="1" smtClean="0"/>
              <a:t>ao</a:t>
            </a:r>
            <a:r>
              <a:rPr lang="en-US" sz="2300" dirty="0" smtClean="0"/>
              <a:t> </a:t>
            </a:r>
            <a:r>
              <a:rPr lang="en-US" sz="2300" dirty="0" err="1"/>
              <a:t>gồm</a:t>
            </a:r>
            <a:r>
              <a:rPr lang="en-US" sz="2300" dirty="0"/>
              <a:t> </a:t>
            </a:r>
            <a:r>
              <a:rPr lang="en-US" sz="2300" dirty="0" err="1"/>
              <a:t>dãy</a:t>
            </a:r>
            <a:r>
              <a:rPr lang="en-US" sz="2300" dirty="0"/>
              <a:t> </a:t>
            </a:r>
            <a:r>
              <a:rPr lang="en-US" sz="2300" dirty="0" err="1"/>
              <a:t>núi</a:t>
            </a:r>
            <a:r>
              <a:rPr lang="en-US" sz="2300" dirty="0"/>
              <a:t> </a:t>
            </a:r>
            <a:r>
              <a:rPr lang="en-US" sz="2300" dirty="0" err="1"/>
              <a:t>nối</a:t>
            </a:r>
            <a:r>
              <a:rPr lang="en-US" sz="2300" dirty="0"/>
              <a:t> </a:t>
            </a:r>
            <a:r>
              <a:rPr lang="en-US" sz="2300" dirty="0" err="1"/>
              <a:t>tiếp</a:t>
            </a:r>
            <a:r>
              <a:rPr lang="en-US" sz="2300" dirty="0"/>
              <a:t> </a:t>
            </a:r>
            <a:r>
              <a:rPr lang="en-US" sz="2300" dirty="0" err="1"/>
              <a:t>dãy</a:t>
            </a:r>
            <a:r>
              <a:rPr lang="en-US" sz="2300" dirty="0"/>
              <a:t> Hi-ma-lay-a, </a:t>
            </a:r>
            <a:r>
              <a:rPr lang="en-US" sz="2300" dirty="0" err="1"/>
              <a:t>bao</a:t>
            </a:r>
            <a:r>
              <a:rPr lang="en-US" sz="2300" dirty="0"/>
              <a:t> </a:t>
            </a:r>
            <a:r>
              <a:rPr lang="en-US" sz="2300" dirty="0" err="1"/>
              <a:t>quanh</a:t>
            </a:r>
            <a:r>
              <a:rPr lang="en-US" sz="2300" dirty="0"/>
              <a:t> </a:t>
            </a:r>
            <a:r>
              <a:rPr lang="en-US" sz="2300" dirty="0" err="1" smtClean="0"/>
              <a:t>các</a:t>
            </a:r>
            <a:r>
              <a:rPr lang="en-US" sz="2300" dirty="0"/>
              <a:t> </a:t>
            </a:r>
            <a:r>
              <a:rPr lang="en-US" sz="2300" dirty="0" err="1" smtClean="0"/>
              <a:t>cao</a:t>
            </a:r>
            <a:r>
              <a:rPr lang="en-US" sz="2300" dirty="0" smtClean="0"/>
              <a:t> </a:t>
            </a:r>
            <a:r>
              <a:rPr lang="en-US" sz="2300" dirty="0" err="1" smtClean="0"/>
              <a:t>nguyên</a:t>
            </a:r>
            <a:r>
              <a:rPr lang="en-US" sz="2300" dirty="0" smtClean="0"/>
              <a:t> </a:t>
            </a:r>
            <a:r>
              <a:rPr lang="en-US" sz="2300" dirty="0" err="1" smtClean="0"/>
              <a:t>thấp</a:t>
            </a:r>
            <a:r>
              <a:rPr lang="en-US" sz="2300" dirty="0"/>
              <a:t> </a:t>
            </a:r>
            <a:r>
              <a:rPr lang="en-US" sz="2300" dirty="0" err="1" smtClean="0"/>
              <a:t>và</a:t>
            </a:r>
            <a:r>
              <a:rPr lang="en-US" sz="2300" dirty="0"/>
              <a:t> </a:t>
            </a:r>
            <a:r>
              <a:rPr lang="en-US" sz="2300" dirty="0" err="1" smtClean="0"/>
              <a:t>đồng</a:t>
            </a:r>
            <a:r>
              <a:rPr lang="en-US" sz="2300" dirty="0" smtClean="0"/>
              <a:t> </a:t>
            </a:r>
            <a:r>
              <a:rPr lang="en-US" sz="2300" dirty="0" err="1" smtClean="0"/>
              <a:t>bằng</a:t>
            </a:r>
            <a:r>
              <a:rPr lang="en-US" sz="2300" dirty="0" smtClean="0"/>
              <a:t> </a:t>
            </a:r>
            <a:r>
              <a:rPr lang="en-US" sz="2300" dirty="0" err="1"/>
              <a:t>ven</a:t>
            </a:r>
            <a:r>
              <a:rPr lang="en-US" sz="2300" dirty="0"/>
              <a:t> </a:t>
            </a:r>
            <a:r>
              <a:rPr lang="en-US" sz="2300" dirty="0" err="1" smtClean="0"/>
              <a:t>biển</a:t>
            </a:r>
            <a:r>
              <a:rPr lang="en-US" sz="2300" dirty="0" smtClean="0"/>
              <a:t>.</a:t>
            </a:r>
            <a:endParaRPr lang="en-US" sz="2300" dirty="0"/>
          </a:p>
          <a:p>
            <a:pPr algn="just"/>
            <a:r>
              <a:rPr lang="en-US" sz="2300" dirty="0" smtClean="0"/>
              <a:t>- </a:t>
            </a:r>
            <a:r>
              <a:rPr lang="en-US" sz="2300" dirty="0" err="1" smtClean="0"/>
              <a:t>Các</a:t>
            </a:r>
            <a:r>
              <a:rPr lang="en-US" sz="2300" dirty="0" smtClean="0"/>
              <a:t> </a:t>
            </a:r>
            <a:r>
              <a:rPr lang="en-US" sz="2300" dirty="0" err="1" smtClean="0"/>
              <a:t>quần</a:t>
            </a:r>
            <a:r>
              <a:rPr lang="en-US" sz="2300" dirty="0" smtClean="0"/>
              <a:t> </a:t>
            </a:r>
            <a:r>
              <a:rPr lang="en-US" sz="2300" dirty="0" err="1" smtClean="0"/>
              <a:t>đảo</a:t>
            </a:r>
            <a:r>
              <a:rPr lang="en-US" sz="2300" dirty="0" smtClean="0"/>
              <a:t> </a:t>
            </a:r>
            <a:r>
              <a:rPr lang="en-US" sz="2300" dirty="0" err="1" smtClean="0"/>
              <a:t>thuộc</a:t>
            </a:r>
            <a:r>
              <a:rPr lang="en-US" sz="2300" dirty="0" smtClean="0"/>
              <a:t> In-</a:t>
            </a:r>
            <a:r>
              <a:rPr lang="en-US" sz="2300" dirty="0" err="1" smtClean="0"/>
              <a:t>đô</a:t>
            </a:r>
            <a:r>
              <a:rPr lang="en-US" sz="2300" dirty="0" smtClean="0"/>
              <a:t>-</a:t>
            </a:r>
            <a:r>
              <a:rPr lang="en-US" sz="2300" dirty="0" err="1" smtClean="0"/>
              <a:t>nê</a:t>
            </a:r>
            <a:r>
              <a:rPr lang="en-US" sz="2300" dirty="0" smtClean="0"/>
              <a:t>-xi-a </a:t>
            </a:r>
            <a:r>
              <a:rPr lang="en-US" sz="2300" dirty="0" err="1" smtClean="0"/>
              <a:t>và</a:t>
            </a:r>
            <a:r>
              <a:rPr lang="en-US" sz="2300" dirty="0" smtClean="0"/>
              <a:t> Phi-lip-pin </a:t>
            </a:r>
            <a:r>
              <a:rPr lang="en-US" sz="2300" dirty="0" err="1" smtClean="0"/>
              <a:t>nằm</a:t>
            </a:r>
            <a:r>
              <a:rPr lang="en-US" sz="2300" dirty="0" smtClean="0"/>
              <a:t> </a:t>
            </a:r>
            <a:r>
              <a:rPr lang="en-US" sz="2300" dirty="0" err="1"/>
              <a:t>trên</a:t>
            </a:r>
            <a:r>
              <a:rPr lang="en-US" sz="2300" dirty="0"/>
              <a:t> </a:t>
            </a:r>
            <a:r>
              <a:rPr lang="en-US" sz="2300" dirty="0" err="1"/>
              <a:t>vùng</a:t>
            </a:r>
            <a:r>
              <a:rPr lang="en-US" sz="2300" dirty="0"/>
              <a:t> </a:t>
            </a:r>
            <a:r>
              <a:rPr lang="en-US" sz="2300" dirty="0" err="1"/>
              <a:t>có</a:t>
            </a:r>
            <a:r>
              <a:rPr lang="en-US" sz="2300" dirty="0"/>
              <a:t> </a:t>
            </a:r>
            <a:r>
              <a:rPr lang="en-US" sz="2300" dirty="0" err="1"/>
              <a:t>nhiều</a:t>
            </a:r>
            <a:r>
              <a:rPr lang="en-US" sz="2300" dirty="0"/>
              <a:t> </a:t>
            </a:r>
            <a:r>
              <a:rPr lang="en-US" sz="2300" dirty="0" err="1"/>
              <a:t>động</a:t>
            </a:r>
            <a:r>
              <a:rPr lang="en-US" sz="2300" dirty="0"/>
              <a:t> </a:t>
            </a:r>
            <a:r>
              <a:rPr lang="en-US" sz="2300" dirty="0" err="1"/>
              <a:t>đất</a:t>
            </a:r>
            <a:r>
              <a:rPr lang="en-US" sz="2300" dirty="0"/>
              <a:t> </a:t>
            </a:r>
            <a:r>
              <a:rPr lang="en-US" sz="2300" dirty="0" err="1"/>
              <a:t>và</a:t>
            </a:r>
            <a:r>
              <a:rPr lang="en-US" sz="2300" dirty="0"/>
              <a:t> </a:t>
            </a:r>
            <a:r>
              <a:rPr lang="en-US" sz="2300" dirty="0" err="1"/>
              <a:t>núi</a:t>
            </a:r>
            <a:r>
              <a:rPr lang="en-US" sz="2300" dirty="0"/>
              <a:t> </a:t>
            </a:r>
            <a:r>
              <a:rPr lang="en-US" sz="2300" dirty="0" err="1"/>
              <a:t>lửa</a:t>
            </a:r>
            <a:r>
              <a:rPr lang="en-US" sz="2300" dirty="0"/>
              <a:t> </a:t>
            </a:r>
          </a:p>
        </p:txBody>
      </p:sp>
      <p:sp>
        <p:nvSpPr>
          <p:cNvPr id="10" name="TextBox 9"/>
          <p:cNvSpPr txBox="1"/>
          <p:nvPr/>
        </p:nvSpPr>
        <p:spPr>
          <a:xfrm>
            <a:off x="8877464" y="5408736"/>
            <a:ext cx="3210366" cy="800219"/>
          </a:xfrm>
          <a:prstGeom prst="rect">
            <a:avLst/>
          </a:prstGeom>
          <a:noFill/>
        </p:spPr>
        <p:txBody>
          <a:bodyPr wrap="square" rtlCol="0">
            <a:spAutoFit/>
          </a:bodyPr>
          <a:lstStyle/>
          <a:p>
            <a:pPr algn="just"/>
            <a:r>
              <a:rPr lang="en-US" sz="2300" dirty="0"/>
              <a:t>- </a:t>
            </a:r>
            <a:r>
              <a:rPr lang="en-US" sz="2300" dirty="0" err="1"/>
              <a:t>Xích</a:t>
            </a:r>
            <a:r>
              <a:rPr lang="en-US" sz="2300" dirty="0"/>
              <a:t> </a:t>
            </a:r>
            <a:r>
              <a:rPr lang="en-US" sz="2300" dirty="0" err="1"/>
              <a:t>đạo</a:t>
            </a:r>
            <a:r>
              <a:rPr lang="en-US" sz="2300" dirty="0"/>
              <a:t>, </a:t>
            </a:r>
            <a:r>
              <a:rPr lang="en-US" sz="2300" dirty="0" err="1"/>
              <a:t>cận</a:t>
            </a:r>
            <a:r>
              <a:rPr lang="en-US" sz="2300" dirty="0"/>
              <a:t> </a:t>
            </a:r>
            <a:r>
              <a:rPr lang="en-US" sz="2300" dirty="0" err="1"/>
              <a:t>xích</a:t>
            </a:r>
            <a:r>
              <a:rPr lang="en-US" sz="2300" dirty="0"/>
              <a:t> </a:t>
            </a:r>
            <a:r>
              <a:rPr lang="en-US" sz="2300" dirty="0" err="1"/>
              <a:t>đạo</a:t>
            </a:r>
            <a:r>
              <a:rPr lang="en-US" sz="2300" dirty="0"/>
              <a:t> </a:t>
            </a:r>
            <a:r>
              <a:rPr lang="en-US" sz="2300" dirty="0" err="1"/>
              <a:t>và</a:t>
            </a:r>
            <a:r>
              <a:rPr lang="en-US" sz="2300" dirty="0"/>
              <a:t> </a:t>
            </a:r>
            <a:r>
              <a:rPr lang="en-US" sz="2300" dirty="0" err="1"/>
              <a:t>n</a:t>
            </a:r>
            <a:r>
              <a:rPr lang="en-US" sz="2300" dirty="0" err="1" smtClean="0"/>
              <a:t>hiệt</a:t>
            </a:r>
            <a:r>
              <a:rPr lang="en-US" sz="2300" dirty="0" smtClean="0"/>
              <a:t> </a:t>
            </a:r>
            <a:r>
              <a:rPr lang="en-US" sz="2300" dirty="0" err="1"/>
              <a:t>đới</a:t>
            </a:r>
            <a:r>
              <a:rPr lang="en-US" sz="2300" dirty="0"/>
              <a:t> </a:t>
            </a:r>
            <a:r>
              <a:rPr lang="en-US" sz="2300" dirty="0" err="1"/>
              <a:t>ẩm</a:t>
            </a:r>
            <a:r>
              <a:rPr lang="en-US" sz="2300" dirty="0"/>
              <a:t> </a:t>
            </a:r>
            <a:r>
              <a:rPr lang="en-US" sz="2300" dirty="0" err="1"/>
              <a:t>gió</a:t>
            </a:r>
            <a:r>
              <a:rPr lang="en-US" sz="2300" dirty="0"/>
              <a:t> </a:t>
            </a:r>
            <a:r>
              <a:rPr lang="en-US" sz="2300" dirty="0" err="1" smtClean="0"/>
              <a:t>mùa</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p:cNvSpPr txBox="1"/>
          <p:nvPr/>
        </p:nvSpPr>
        <p:spPr>
          <a:xfrm>
            <a:off x="103609" y="6355718"/>
            <a:ext cx="6365845" cy="461665"/>
          </a:xfrm>
          <a:prstGeom prst="rect">
            <a:avLst/>
          </a:prstGeom>
          <a:noFill/>
        </p:spPr>
        <p:txBody>
          <a:bodyPr wrap="square" rtlCol="0">
            <a:spAutoFit/>
          </a:bodyPr>
          <a:lstStyle/>
          <a:p>
            <a:pPr algn="ctr"/>
            <a:r>
              <a:rPr lang="en-US" sz="2400" dirty="0" err="1" smtClean="0"/>
              <a:t>Hình</a:t>
            </a:r>
            <a:r>
              <a:rPr lang="en-US" sz="2400" dirty="0" smtClean="0"/>
              <a:t> 7.6. </a:t>
            </a:r>
            <a:r>
              <a:rPr lang="en-US" sz="2400" dirty="0" err="1" smtClean="0"/>
              <a:t>Bản</a:t>
            </a:r>
            <a:r>
              <a:rPr lang="en-US" sz="2400" dirty="0" smtClean="0"/>
              <a:t> </a:t>
            </a:r>
            <a:r>
              <a:rPr lang="en-US" sz="2400" dirty="0" err="1" smtClean="0"/>
              <a:t>đồ</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khu</a:t>
            </a:r>
            <a:r>
              <a:rPr lang="en-US" sz="2400" dirty="0" smtClean="0"/>
              <a:t> </a:t>
            </a:r>
            <a:r>
              <a:rPr lang="en-US" sz="2400" dirty="0" err="1" smtClean="0"/>
              <a:t>vực</a:t>
            </a:r>
            <a:r>
              <a:rPr lang="en-US" sz="2400" dirty="0" smtClean="0"/>
              <a:t> </a:t>
            </a:r>
            <a:r>
              <a:rPr lang="en-US" sz="2400" dirty="0" err="1" smtClean="0"/>
              <a:t>Đông</a:t>
            </a:r>
            <a:r>
              <a:rPr lang="en-US" sz="2400" dirty="0" smtClean="0"/>
              <a:t> Nam Á</a:t>
            </a:r>
            <a:endParaRPr lang="en-US" sz="2400" dirty="0"/>
          </a:p>
        </p:txBody>
      </p:sp>
      <p:sp>
        <p:nvSpPr>
          <p:cNvPr id="2" name="Freeform 1"/>
          <p:cNvSpPr/>
          <p:nvPr/>
        </p:nvSpPr>
        <p:spPr>
          <a:xfrm>
            <a:off x="1676400" y="1758739"/>
            <a:ext cx="666750" cy="641561"/>
          </a:xfrm>
          <a:custGeom>
            <a:avLst/>
            <a:gdLst>
              <a:gd name="connsiteX0" fmla="*/ 666750 w 666750"/>
              <a:gd name="connsiteY0" fmla="*/ 641561 h 641561"/>
              <a:gd name="connsiteX1" fmla="*/ 635000 w 666750"/>
              <a:gd name="connsiteY1" fmla="*/ 628861 h 641561"/>
              <a:gd name="connsiteX2" fmla="*/ 615950 w 666750"/>
              <a:gd name="connsiteY2" fmla="*/ 609811 h 641561"/>
              <a:gd name="connsiteX3" fmla="*/ 577850 w 666750"/>
              <a:gd name="connsiteY3" fmla="*/ 578061 h 641561"/>
              <a:gd name="connsiteX4" fmla="*/ 552450 w 666750"/>
              <a:gd name="connsiteY4" fmla="*/ 539961 h 641561"/>
              <a:gd name="connsiteX5" fmla="*/ 533400 w 666750"/>
              <a:gd name="connsiteY5" fmla="*/ 520911 h 641561"/>
              <a:gd name="connsiteX6" fmla="*/ 482600 w 666750"/>
              <a:gd name="connsiteY6" fmla="*/ 463761 h 641561"/>
              <a:gd name="connsiteX7" fmla="*/ 463550 w 666750"/>
              <a:gd name="connsiteY7" fmla="*/ 451061 h 641561"/>
              <a:gd name="connsiteX8" fmla="*/ 438150 w 666750"/>
              <a:gd name="connsiteY8" fmla="*/ 438361 h 641561"/>
              <a:gd name="connsiteX9" fmla="*/ 400050 w 666750"/>
              <a:gd name="connsiteY9" fmla="*/ 406611 h 641561"/>
              <a:gd name="connsiteX10" fmla="*/ 336550 w 666750"/>
              <a:gd name="connsiteY10" fmla="*/ 368511 h 641561"/>
              <a:gd name="connsiteX11" fmla="*/ 311150 w 666750"/>
              <a:gd name="connsiteY11" fmla="*/ 343111 h 641561"/>
              <a:gd name="connsiteX12" fmla="*/ 304800 w 666750"/>
              <a:gd name="connsiteY12" fmla="*/ 324061 h 641561"/>
              <a:gd name="connsiteX13" fmla="*/ 241300 w 666750"/>
              <a:gd name="connsiteY13" fmla="*/ 292311 h 641561"/>
              <a:gd name="connsiteX14" fmla="*/ 203200 w 666750"/>
              <a:gd name="connsiteY14" fmla="*/ 260561 h 641561"/>
              <a:gd name="connsiteX15" fmla="*/ 184150 w 666750"/>
              <a:gd name="connsiteY15" fmla="*/ 241511 h 641561"/>
              <a:gd name="connsiteX16" fmla="*/ 165100 w 666750"/>
              <a:gd name="connsiteY16" fmla="*/ 228811 h 641561"/>
              <a:gd name="connsiteX17" fmla="*/ 158750 w 666750"/>
              <a:gd name="connsiteY17" fmla="*/ 209761 h 641561"/>
              <a:gd name="connsiteX18" fmla="*/ 139700 w 666750"/>
              <a:gd name="connsiteY18" fmla="*/ 197061 h 641561"/>
              <a:gd name="connsiteX19" fmla="*/ 133350 w 666750"/>
              <a:gd name="connsiteY19" fmla="*/ 152611 h 641561"/>
              <a:gd name="connsiteX20" fmla="*/ 127000 w 666750"/>
              <a:gd name="connsiteY20" fmla="*/ 133561 h 641561"/>
              <a:gd name="connsiteX21" fmla="*/ 120650 w 666750"/>
              <a:gd name="connsiteY21" fmla="*/ 101811 h 641561"/>
              <a:gd name="connsiteX22" fmla="*/ 101600 w 666750"/>
              <a:gd name="connsiteY22" fmla="*/ 51011 h 641561"/>
              <a:gd name="connsiteX23" fmla="*/ 95250 w 666750"/>
              <a:gd name="connsiteY23" fmla="*/ 31961 h 641561"/>
              <a:gd name="connsiteX24" fmla="*/ 38100 w 666750"/>
              <a:gd name="connsiteY24" fmla="*/ 6561 h 641561"/>
              <a:gd name="connsiteX25" fmla="*/ 0 w 666750"/>
              <a:gd name="connsiteY25" fmla="*/ 211 h 6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750" h="641561">
                <a:moveTo>
                  <a:pt x="666750" y="641561"/>
                </a:moveTo>
                <a:cubicBezTo>
                  <a:pt x="656167" y="637328"/>
                  <a:pt x="644666" y="634902"/>
                  <a:pt x="635000" y="628861"/>
                </a:cubicBezTo>
                <a:cubicBezTo>
                  <a:pt x="627385" y="624101"/>
                  <a:pt x="622849" y="615560"/>
                  <a:pt x="615950" y="609811"/>
                </a:cubicBezTo>
                <a:cubicBezTo>
                  <a:pt x="592778" y="590501"/>
                  <a:pt x="598354" y="604424"/>
                  <a:pt x="577850" y="578061"/>
                </a:cubicBezTo>
                <a:cubicBezTo>
                  <a:pt x="568479" y="566013"/>
                  <a:pt x="563243" y="550754"/>
                  <a:pt x="552450" y="539961"/>
                </a:cubicBezTo>
                <a:cubicBezTo>
                  <a:pt x="546100" y="533611"/>
                  <a:pt x="539149" y="527810"/>
                  <a:pt x="533400" y="520911"/>
                </a:cubicBezTo>
                <a:cubicBezTo>
                  <a:pt x="509541" y="492280"/>
                  <a:pt x="528912" y="494635"/>
                  <a:pt x="482600" y="463761"/>
                </a:cubicBezTo>
                <a:cubicBezTo>
                  <a:pt x="476250" y="459528"/>
                  <a:pt x="470176" y="454847"/>
                  <a:pt x="463550" y="451061"/>
                </a:cubicBezTo>
                <a:cubicBezTo>
                  <a:pt x="455331" y="446365"/>
                  <a:pt x="445853" y="443863"/>
                  <a:pt x="438150" y="438361"/>
                </a:cubicBezTo>
                <a:cubicBezTo>
                  <a:pt x="385616" y="400837"/>
                  <a:pt x="450442" y="435406"/>
                  <a:pt x="400050" y="406611"/>
                </a:cubicBezTo>
                <a:cubicBezTo>
                  <a:pt x="376666" y="393249"/>
                  <a:pt x="357262" y="389223"/>
                  <a:pt x="336550" y="368511"/>
                </a:cubicBezTo>
                <a:lnTo>
                  <a:pt x="311150" y="343111"/>
                </a:lnTo>
                <a:cubicBezTo>
                  <a:pt x="309033" y="336761"/>
                  <a:pt x="309533" y="328794"/>
                  <a:pt x="304800" y="324061"/>
                </a:cubicBezTo>
                <a:cubicBezTo>
                  <a:pt x="279599" y="298860"/>
                  <a:pt x="269980" y="299481"/>
                  <a:pt x="241300" y="292311"/>
                </a:cubicBezTo>
                <a:cubicBezTo>
                  <a:pt x="195236" y="230892"/>
                  <a:pt x="246835" y="289651"/>
                  <a:pt x="203200" y="260561"/>
                </a:cubicBezTo>
                <a:cubicBezTo>
                  <a:pt x="195728" y="255580"/>
                  <a:pt x="191049" y="247260"/>
                  <a:pt x="184150" y="241511"/>
                </a:cubicBezTo>
                <a:cubicBezTo>
                  <a:pt x="178287" y="236625"/>
                  <a:pt x="171450" y="233044"/>
                  <a:pt x="165100" y="228811"/>
                </a:cubicBezTo>
                <a:cubicBezTo>
                  <a:pt x="162983" y="222461"/>
                  <a:pt x="162931" y="214988"/>
                  <a:pt x="158750" y="209761"/>
                </a:cubicBezTo>
                <a:cubicBezTo>
                  <a:pt x="153982" y="203802"/>
                  <a:pt x="142800" y="204035"/>
                  <a:pt x="139700" y="197061"/>
                </a:cubicBezTo>
                <a:cubicBezTo>
                  <a:pt x="133621" y="183384"/>
                  <a:pt x="136285" y="167287"/>
                  <a:pt x="133350" y="152611"/>
                </a:cubicBezTo>
                <a:cubicBezTo>
                  <a:pt x="132037" y="146047"/>
                  <a:pt x="128623" y="140055"/>
                  <a:pt x="127000" y="133561"/>
                </a:cubicBezTo>
                <a:cubicBezTo>
                  <a:pt x="124382" y="123090"/>
                  <a:pt x="123268" y="112282"/>
                  <a:pt x="120650" y="101811"/>
                </a:cubicBezTo>
                <a:cubicBezTo>
                  <a:pt x="117047" y="87398"/>
                  <a:pt x="105970" y="62665"/>
                  <a:pt x="101600" y="51011"/>
                </a:cubicBezTo>
                <a:cubicBezTo>
                  <a:pt x="99250" y="44744"/>
                  <a:pt x="99431" y="37188"/>
                  <a:pt x="95250" y="31961"/>
                </a:cubicBezTo>
                <a:cubicBezTo>
                  <a:pt x="84272" y="18239"/>
                  <a:pt x="49742" y="10442"/>
                  <a:pt x="38100" y="6561"/>
                </a:cubicBezTo>
                <a:cubicBezTo>
                  <a:pt x="13026" y="-1797"/>
                  <a:pt x="25743" y="211"/>
                  <a:pt x="0" y="211"/>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9100" y="1841500"/>
            <a:ext cx="514350" cy="469900"/>
          </a:xfrm>
          <a:custGeom>
            <a:avLst/>
            <a:gdLst>
              <a:gd name="connsiteX0" fmla="*/ 514350 w 514350"/>
              <a:gd name="connsiteY0" fmla="*/ 469900 h 469900"/>
              <a:gd name="connsiteX1" fmla="*/ 482600 w 514350"/>
              <a:gd name="connsiteY1" fmla="*/ 457200 h 469900"/>
              <a:gd name="connsiteX2" fmla="*/ 457200 w 514350"/>
              <a:gd name="connsiteY2" fmla="*/ 444500 h 469900"/>
              <a:gd name="connsiteX3" fmla="*/ 438150 w 514350"/>
              <a:gd name="connsiteY3" fmla="*/ 438150 h 469900"/>
              <a:gd name="connsiteX4" fmla="*/ 419100 w 514350"/>
              <a:gd name="connsiteY4" fmla="*/ 425450 h 469900"/>
              <a:gd name="connsiteX5" fmla="*/ 400050 w 514350"/>
              <a:gd name="connsiteY5" fmla="*/ 419100 h 469900"/>
              <a:gd name="connsiteX6" fmla="*/ 361950 w 514350"/>
              <a:gd name="connsiteY6" fmla="*/ 393700 h 469900"/>
              <a:gd name="connsiteX7" fmla="*/ 355600 w 514350"/>
              <a:gd name="connsiteY7" fmla="*/ 374650 h 469900"/>
              <a:gd name="connsiteX8" fmla="*/ 292100 w 514350"/>
              <a:gd name="connsiteY8" fmla="*/ 336550 h 469900"/>
              <a:gd name="connsiteX9" fmla="*/ 254000 w 514350"/>
              <a:gd name="connsiteY9" fmla="*/ 311150 h 469900"/>
              <a:gd name="connsiteX10" fmla="*/ 234950 w 514350"/>
              <a:gd name="connsiteY10" fmla="*/ 304800 h 469900"/>
              <a:gd name="connsiteX11" fmla="*/ 196850 w 514350"/>
              <a:gd name="connsiteY11" fmla="*/ 285750 h 469900"/>
              <a:gd name="connsiteX12" fmla="*/ 184150 w 514350"/>
              <a:gd name="connsiteY12" fmla="*/ 266700 h 469900"/>
              <a:gd name="connsiteX13" fmla="*/ 165100 w 514350"/>
              <a:gd name="connsiteY13" fmla="*/ 260350 h 469900"/>
              <a:gd name="connsiteX14" fmla="*/ 146050 w 514350"/>
              <a:gd name="connsiteY14" fmla="*/ 241300 h 469900"/>
              <a:gd name="connsiteX15" fmla="*/ 139700 w 514350"/>
              <a:gd name="connsiteY15" fmla="*/ 222250 h 469900"/>
              <a:gd name="connsiteX16" fmla="*/ 107950 w 514350"/>
              <a:gd name="connsiteY16" fmla="*/ 177800 h 469900"/>
              <a:gd name="connsiteX17" fmla="*/ 95250 w 514350"/>
              <a:gd name="connsiteY17" fmla="*/ 127000 h 469900"/>
              <a:gd name="connsiteX18" fmla="*/ 82550 w 514350"/>
              <a:gd name="connsiteY18" fmla="*/ 88900 h 469900"/>
              <a:gd name="connsiteX19" fmla="*/ 50800 w 514350"/>
              <a:gd name="connsiteY19" fmla="*/ 50800 h 469900"/>
              <a:gd name="connsiteX20" fmla="*/ 12700 w 514350"/>
              <a:gd name="connsiteY20" fmla="*/ 19050 h 469900"/>
              <a:gd name="connsiteX21" fmla="*/ 0 w 514350"/>
              <a:gd name="connsiteY21"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4350" h="469900">
                <a:moveTo>
                  <a:pt x="514350" y="469900"/>
                </a:moveTo>
                <a:cubicBezTo>
                  <a:pt x="503767" y="465667"/>
                  <a:pt x="493016" y="461829"/>
                  <a:pt x="482600" y="457200"/>
                </a:cubicBezTo>
                <a:cubicBezTo>
                  <a:pt x="473950" y="453355"/>
                  <a:pt x="465901" y="448229"/>
                  <a:pt x="457200" y="444500"/>
                </a:cubicBezTo>
                <a:cubicBezTo>
                  <a:pt x="451048" y="441863"/>
                  <a:pt x="444137" y="441143"/>
                  <a:pt x="438150" y="438150"/>
                </a:cubicBezTo>
                <a:cubicBezTo>
                  <a:pt x="431324" y="434737"/>
                  <a:pt x="425926" y="428863"/>
                  <a:pt x="419100" y="425450"/>
                </a:cubicBezTo>
                <a:cubicBezTo>
                  <a:pt x="413113" y="422457"/>
                  <a:pt x="405901" y="422351"/>
                  <a:pt x="400050" y="419100"/>
                </a:cubicBezTo>
                <a:cubicBezTo>
                  <a:pt x="386707" y="411687"/>
                  <a:pt x="361950" y="393700"/>
                  <a:pt x="361950" y="393700"/>
                </a:cubicBezTo>
                <a:cubicBezTo>
                  <a:pt x="359833" y="387350"/>
                  <a:pt x="360333" y="379383"/>
                  <a:pt x="355600" y="374650"/>
                </a:cubicBezTo>
                <a:cubicBezTo>
                  <a:pt x="332195" y="351245"/>
                  <a:pt x="317154" y="351582"/>
                  <a:pt x="292100" y="336550"/>
                </a:cubicBezTo>
                <a:cubicBezTo>
                  <a:pt x="279012" y="328697"/>
                  <a:pt x="268480" y="315977"/>
                  <a:pt x="254000" y="311150"/>
                </a:cubicBezTo>
                <a:cubicBezTo>
                  <a:pt x="247650" y="309033"/>
                  <a:pt x="240937" y="307793"/>
                  <a:pt x="234950" y="304800"/>
                </a:cubicBezTo>
                <a:cubicBezTo>
                  <a:pt x="185711" y="280181"/>
                  <a:pt x="244733" y="301711"/>
                  <a:pt x="196850" y="285750"/>
                </a:cubicBezTo>
                <a:cubicBezTo>
                  <a:pt x="192617" y="279400"/>
                  <a:pt x="190109" y="271468"/>
                  <a:pt x="184150" y="266700"/>
                </a:cubicBezTo>
                <a:cubicBezTo>
                  <a:pt x="178923" y="262519"/>
                  <a:pt x="170669" y="264063"/>
                  <a:pt x="165100" y="260350"/>
                </a:cubicBezTo>
                <a:cubicBezTo>
                  <a:pt x="157628" y="255369"/>
                  <a:pt x="152400" y="247650"/>
                  <a:pt x="146050" y="241300"/>
                </a:cubicBezTo>
                <a:cubicBezTo>
                  <a:pt x="143933" y="234950"/>
                  <a:pt x="143021" y="228062"/>
                  <a:pt x="139700" y="222250"/>
                </a:cubicBezTo>
                <a:cubicBezTo>
                  <a:pt x="128195" y="202116"/>
                  <a:pt x="117778" y="197456"/>
                  <a:pt x="107950" y="177800"/>
                </a:cubicBezTo>
                <a:cubicBezTo>
                  <a:pt x="100243" y="162386"/>
                  <a:pt x="99597" y="142941"/>
                  <a:pt x="95250" y="127000"/>
                </a:cubicBezTo>
                <a:cubicBezTo>
                  <a:pt x="91728" y="114085"/>
                  <a:pt x="92016" y="98366"/>
                  <a:pt x="82550" y="88900"/>
                </a:cubicBezTo>
                <a:cubicBezTo>
                  <a:pt x="26895" y="33245"/>
                  <a:pt x="95003" y="103844"/>
                  <a:pt x="50800" y="50800"/>
                </a:cubicBezTo>
                <a:cubicBezTo>
                  <a:pt x="35521" y="32465"/>
                  <a:pt x="31431" y="31537"/>
                  <a:pt x="12700" y="19050"/>
                </a:cubicBezTo>
                <a:lnTo>
                  <a:pt x="0" y="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554404" y="1727200"/>
            <a:ext cx="801446" cy="1892300"/>
          </a:xfrm>
          <a:custGeom>
            <a:avLst/>
            <a:gdLst>
              <a:gd name="connsiteX0" fmla="*/ 801446 w 801446"/>
              <a:gd name="connsiteY0" fmla="*/ 1892300 h 1892300"/>
              <a:gd name="connsiteX1" fmla="*/ 782396 w 801446"/>
              <a:gd name="connsiteY1" fmla="*/ 1860550 h 1892300"/>
              <a:gd name="connsiteX2" fmla="*/ 744296 w 801446"/>
              <a:gd name="connsiteY2" fmla="*/ 1828800 h 1892300"/>
              <a:gd name="connsiteX3" fmla="*/ 731596 w 801446"/>
              <a:gd name="connsiteY3" fmla="*/ 1803400 h 1892300"/>
              <a:gd name="connsiteX4" fmla="*/ 712546 w 801446"/>
              <a:gd name="connsiteY4" fmla="*/ 1784350 h 1892300"/>
              <a:gd name="connsiteX5" fmla="*/ 680796 w 801446"/>
              <a:gd name="connsiteY5" fmla="*/ 1752600 h 1892300"/>
              <a:gd name="connsiteX6" fmla="*/ 655396 w 801446"/>
              <a:gd name="connsiteY6" fmla="*/ 1714500 h 1892300"/>
              <a:gd name="connsiteX7" fmla="*/ 636346 w 801446"/>
              <a:gd name="connsiteY7" fmla="*/ 1708150 h 1892300"/>
              <a:gd name="connsiteX8" fmla="*/ 617296 w 801446"/>
              <a:gd name="connsiteY8" fmla="*/ 1670050 h 1892300"/>
              <a:gd name="connsiteX9" fmla="*/ 623646 w 801446"/>
              <a:gd name="connsiteY9" fmla="*/ 1638300 h 1892300"/>
              <a:gd name="connsiteX10" fmla="*/ 636346 w 801446"/>
              <a:gd name="connsiteY10" fmla="*/ 1619250 h 1892300"/>
              <a:gd name="connsiteX11" fmla="*/ 718896 w 801446"/>
              <a:gd name="connsiteY11" fmla="*/ 1612900 h 1892300"/>
              <a:gd name="connsiteX12" fmla="*/ 744296 w 801446"/>
              <a:gd name="connsiteY12" fmla="*/ 1606550 h 1892300"/>
              <a:gd name="connsiteX13" fmla="*/ 769696 w 801446"/>
              <a:gd name="connsiteY13" fmla="*/ 1555750 h 1892300"/>
              <a:gd name="connsiteX14" fmla="*/ 763346 w 801446"/>
              <a:gd name="connsiteY14" fmla="*/ 1428750 h 1892300"/>
              <a:gd name="connsiteX15" fmla="*/ 737946 w 801446"/>
              <a:gd name="connsiteY15" fmla="*/ 1371600 h 1892300"/>
              <a:gd name="connsiteX16" fmla="*/ 718896 w 801446"/>
              <a:gd name="connsiteY16" fmla="*/ 1339850 h 1892300"/>
              <a:gd name="connsiteX17" fmla="*/ 706196 w 801446"/>
              <a:gd name="connsiteY17" fmla="*/ 1295400 h 1892300"/>
              <a:gd name="connsiteX18" fmla="*/ 668096 w 801446"/>
              <a:gd name="connsiteY18" fmla="*/ 1231900 h 1892300"/>
              <a:gd name="connsiteX19" fmla="*/ 655396 w 801446"/>
              <a:gd name="connsiteY19" fmla="*/ 1212850 h 1892300"/>
              <a:gd name="connsiteX20" fmla="*/ 629996 w 801446"/>
              <a:gd name="connsiteY20" fmla="*/ 1174750 h 1892300"/>
              <a:gd name="connsiteX21" fmla="*/ 617296 w 801446"/>
              <a:gd name="connsiteY21" fmla="*/ 1155700 h 1892300"/>
              <a:gd name="connsiteX22" fmla="*/ 598246 w 801446"/>
              <a:gd name="connsiteY22" fmla="*/ 1098550 h 1892300"/>
              <a:gd name="connsiteX23" fmla="*/ 591896 w 801446"/>
              <a:gd name="connsiteY23" fmla="*/ 1079500 h 1892300"/>
              <a:gd name="connsiteX24" fmla="*/ 579196 w 801446"/>
              <a:gd name="connsiteY24" fmla="*/ 1060450 h 1892300"/>
              <a:gd name="connsiteX25" fmla="*/ 547446 w 801446"/>
              <a:gd name="connsiteY25" fmla="*/ 990600 h 1892300"/>
              <a:gd name="connsiteX26" fmla="*/ 528396 w 801446"/>
              <a:gd name="connsiteY26" fmla="*/ 971550 h 1892300"/>
              <a:gd name="connsiteX27" fmla="*/ 502996 w 801446"/>
              <a:gd name="connsiteY27" fmla="*/ 933450 h 1892300"/>
              <a:gd name="connsiteX28" fmla="*/ 464896 w 801446"/>
              <a:gd name="connsiteY28" fmla="*/ 908050 h 1892300"/>
              <a:gd name="connsiteX29" fmla="*/ 426796 w 801446"/>
              <a:gd name="connsiteY29" fmla="*/ 869950 h 1892300"/>
              <a:gd name="connsiteX30" fmla="*/ 388696 w 801446"/>
              <a:gd name="connsiteY30" fmla="*/ 882650 h 1892300"/>
              <a:gd name="connsiteX31" fmla="*/ 363296 w 801446"/>
              <a:gd name="connsiteY31" fmla="*/ 901700 h 1892300"/>
              <a:gd name="connsiteX32" fmla="*/ 344246 w 801446"/>
              <a:gd name="connsiteY32" fmla="*/ 914400 h 1892300"/>
              <a:gd name="connsiteX33" fmla="*/ 261696 w 801446"/>
              <a:gd name="connsiteY33" fmla="*/ 920750 h 1892300"/>
              <a:gd name="connsiteX34" fmla="*/ 236296 w 801446"/>
              <a:gd name="connsiteY34" fmla="*/ 914400 h 1892300"/>
              <a:gd name="connsiteX35" fmla="*/ 261696 w 801446"/>
              <a:gd name="connsiteY35" fmla="*/ 857250 h 1892300"/>
              <a:gd name="connsiteX36" fmla="*/ 268046 w 801446"/>
              <a:gd name="connsiteY36" fmla="*/ 755650 h 1892300"/>
              <a:gd name="connsiteX37" fmla="*/ 268046 w 801446"/>
              <a:gd name="connsiteY37" fmla="*/ 704850 h 1892300"/>
              <a:gd name="connsiteX38" fmla="*/ 223596 w 801446"/>
              <a:gd name="connsiteY38" fmla="*/ 698500 h 1892300"/>
              <a:gd name="connsiteX39" fmla="*/ 198196 w 801446"/>
              <a:gd name="connsiteY39" fmla="*/ 692150 h 1892300"/>
              <a:gd name="connsiteX40" fmla="*/ 160096 w 801446"/>
              <a:gd name="connsiteY40" fmla="*/ 685800 h 1892300"/>
              <a:gd name="connsiteX41" fmla="*/ 121996 w 801446"/>
              <a:gd name="connsiteY41" fmla="*/ 666750 h 1892300"/>
              <a:gd name="connsiteX42" fmla="*/ 102946 w 801446"/>
              <a:gd name="connsiteY42" fmla="*/ 647700 h 1892300"/>
              <a:gd name="connsiteX43" fmla="*/ 90246 w 801446"/>
              <a:gd name="connsiteY43" fmla="*/ 622300 h 1892300"/>
              <a:gd name="connsiteX44" fmla="*/ 96596 w 801446"/>
              <a:gd name="connsiteY44" fmla="*/ 558800 h 1892300"/>
              <a:gd name="connsiteX45" fmla="*/ 102946 w 801446"/>
              <a:gd name="connsiteY45" fmla="*/ 533400 h 1892300"/>
              <a:gd name="connsiteX46" fmla="*/ 141046 w 801446"/>
              <a:gd name="connsiteY46" fmla="*/ 495300 h 1892300"/>
              <a:gd name="connsiteX47" fmla="*/ 153746 w 801446"/>
              <a:gd name="connsiteY47" fmla="*/ 476250 h 1892300"/>
              <a:gd name="connsiteX48" fmla="*/ 134696 w 801446"/>
              <a:gd name="connsiteY48" fmla="*/ 412750 h 1892300"/>
              <a:gd name="connsiteX49" fmla="*/ 96596 w 801446"/>
              <a:gd name="connsiteY49" fmla="*/ 387350 h 1892300"/>
              <a:gd name="connsiteX50" fmla="*/ 77546 w 801446"/>
              <a:gd name="connsiteY50" fmla="*/ 368300 h 1892300"/>
              <a:gd name="connsiteX51" fmla="*/ 71196 w 801446"/>
              <a:gd name="connsiteY51" fmla="*/ 342900 h 1892300"/>
              <a:gd name="connsiteX52" fmla="*/ 83896 w 801446"/>
              <a:gd name="connsiteY52" fmla="*/ 234950 h 1892300"/>
              <a:gd name="connsiteX53" fmla="*/ 77546 w 801446"/>
              <a:gd name="connsiteY53" fmla="*/ 127000 h 1892300"/>
              <a:gd name="connsiteX54" fmla="*/ 58496 w 801446"/>
              <a:gd name="connsiteY54" fmla="*/ 120650 h 1892300"/>
              <a:gd name="connsiteX55" fmla="*/ 20396 w 801446"/>
              <a:gd name="connsiteY55" fmla="*/ 88900 h 1892300"/>
              <a:gd name="connsiteX56" fmla="*/ 14046 w 801446"/>
              <a:gd name="connsiteY56" fmla="*/ 69850 h 1892300"/>
              <a:gd name="connsiteX57" fmla="*/ 1346 w 801446"/>
              <a:gd name="connsiteY57" fmla="*/ 50800 h 1892300"/>
              <a:gd name="connsiteX58" fmla="*/ 1346 w 801446"/>
              <a:gd name="connsiteY58"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1446" h="1892300">
                <a:moveTo>
                  <a:pt x="801446" y="1892300"/>
                </a:moveTo>
                <a:cubicBezTo>
                  <a:pt x="795096" y="1881717"/>
                  <a:pt x="790428" y="1869921"/>
                  <a:pt x="782396" y="1860550"/>
                </a:cubicBezTo>
                <a:cubicBezTo>
                  <a:pt x="734656" y="1804854"/>
                  <a:pt x="793709" y="1897979"/>
                  <a:pt x="744296" y="1828800"/>
                </a:cubicBezTo>
                <a:cubicBezTo>
                  <a:pt x="738794" y="1821097"/>
                  <a:pt x="737098" y="1811103"/>
                  <a:pt x="731596" y="1803400"/>
                </a:cubicBezTo>
                <a:cubicBezTo>
                  <a:pt x="726376" y="1796092"/>
                  <a:pt x="718295" y="1791249"/>
                  <a:pt x="712546" y="1784350"/>
                </a:cubicBezTo>
                <a:cubicBezTo>
                  <a:pt x="686088" y="1752600"/>
                  <a:pt x="715721" y="1775883"/>
                  <a:pt x="680796" y="1752600"/>
                </a:cubicBezTo>
                <a:cubicBezTo>
                  <a:pt x="674139" y="1732628"/>
                  <a:pt x="675781" y="1728090"/>
                  <a:pt x="655396" y="1714500"/>
                </a:cubicBezTo>
                <a:cubicBezTo>
                  <a:pt x="649827" y="1710787"/>
                  <a:pt x="642696" y="1710267"/>
                  <a:pt x="636346" y="1708150"/>
                </a:cubicBezTo>
                <a:cubicBezTo>
                  <a:pt x="629925" y="1698518"/>
                  <a:pt x="617296" y="1683195"/>
                  <a:pt x="617296" y="1670050"/>
                </a:cubicBezTo>
                <a:cubicBezTo>
                  <a:pt x="617296" y="1659257"/>
                  <a:pt x="619856" y="1648406"/>
                  <a:pt x="623646" y="1638300"/>
                </a:cubicBezTo>
                <a:cubicBezTo>
                  <a:pt x="626326" y="1631154"/>
                  <a:pt x="628972" y="1621216"/>
                  <a:pt x="636346" y="1619250"/>
                </a:cubicBezTo>
                <a:cubicBezTo>
                  <a:pt x="663012" y="1612139"/>
                  <a:pt x="691379" y="1615017"/>
                  <a:pt x="718896" y="1612900"/>
                </a:cubicBezTo>
                <a:cubicBezTo>
                  <a:pt x="727363" y="1610783"/>
                  <a:pt x="736719" y="1610880"/>
                  <a:pt x="744296" y="1606550"/>
                </a:cubicBezTo>
                <a:cubicBezTo>
                  <a:pt x="768396" y="1592779"/>
                  <a:pt x="764688" y="1580789"/>
                  <a:pt x="769696" y="1555750"/>
                </a:cubicBezTo>
                <a:cubicBezTo>
                  <a:pt x="767579" y="1513417"/>
                  <a:pt x="768204" y="1470857"/>
                  <a:pt x="763346" y="1428750"/>
                </a:cubicBezTo>
                <a:cubicBezTo>
                  <a:pt x="759852" y="1398471"/>
                  <a:pt x="751448" y="1393202"/>
                  <a:pt x="737946" y="1371600"/>
                </a:cubicBezTo>
                <a:cubicBezTo>
                  <a:pt x="731405" y="1361134"/>
                  <a:pt x="725246" y="1350433"/>
                  <a:pt x="718896" y="1339850"/>
                </a:cubicBezTo>
                <a:cubicBezTo>
                  <a:pt x="715674" y="1326961"/>
                  <a:pt x="711662" y="1308154"/>
                  <a:pt x="706196" y="1295400"/>
                </a:cubicBezTo>
                <a:cubicBezTo>
                  <a:pt x="694480" y="1268064"/>
                  <a:pt x="686153" y="1258985"/>
                  <a:pt x="668096" y="1231900"/>
                </a:cubicBezTo>
                <a:lnTo>
                  <a:pt x="655396" y="1212850"/>
                </a:lnTo>
                <a:lnTo>
                  <a:pt x="629996" y="1174750"/>
                </a:lnTo>
                <a:cubicBezTo>
                  <a:pt x="625763" y="1168400"/>
                  <a:pt x="619709" y="1162940"/>
                  <a:pt x="617296" y="1155700"/>
                </a:cubicBezTo>
                <a:lnTo>
                  <a:pt x="598246" y="1098550"/>
                </a:lnTo>
                <a:cubicBezTo>
                  <a:pt x="596129" y="1092200"/>
                  <a:pt x="595609" y="1085069"/>
                  <a:pt x="591896" y="1079500"/>
                </a:cubicBezTo>
                <a:cubicBezTo>
                  <a:pt x="587663" y="1073150"/>
                  <a:pt x="582609" y="1067276"/>
                  <a:pt x="579196" y="1060450"/>
                </a:cubicBezTo>
                <a:cubicBezTo>
                  <a:pt x="564561" y="1031180"/>
                  <a:pt x="582340" y="1025494"/>
                  <a:pt x="547446" y="990600"/>
                </a:cubicBezTo>
                <a:cubicBezTo>
                  <a:pt x="541096" y="984250"/>
                  <a:pt x="533909" y="978639"/>
                  <a:pt x="528396" y="971550"/>
                </a:cubicBezTo>
                <a:cubicBezTo>
                  <a:pt x="519025" y="959502"/>
                  <a:pt x="515696" y="941917"/>
                  <a:pt x="502996" y="933450"/>
                </a:cubicBezTo>
                <a:cubicBezTo>
                  <a:pt x="490296" y="924983"/>
                  <a:pt x="475689" y="918843"/>
                  <a:pt x="464896" y="908050"/>
                </a:cubicBezTo>
                <a:lnTo>
                  <a:pt x="426796" y="869950"/>
                </a:lnTo>
                <a:cubicBezTo>
                  <a:pt x="414096" y="874183"/>
                  <a:pt x="400670" y="876663"/>
                  <a:pt x="388696" y="882650"/>
                </a:cubicBezTo>
                <a:cubicBezTo>
                  <a:pt x="379230" y="887383"/>
                  <a:pt x="371908" y="895549"/>
                  <a:pt x="363296" y="901700"/>
                </a:cubicBezTo>
                <a:cubicBezTo>
                  <a:pt x="357086" y="906136"/>
                  <a:pt x="351747" y="912994"/>
                  <a:pt x="344246" y="914400"/>
                </a:cubicBezTo>
                <a:cubicBezTo>
                  <a:pt x="317121" y="919486"/>
                  <a:pt x="289213" y="918633"/>
                  <a:pt x="261696" y="920750"/>
                </a:cubicBezTo>
                <a:cubicBezTo>
                  <a:pt x="253229" y="918633"/>
                  <a:pt x="239734" y="922422"/>
                  <a:pt x="236296" y="914400"/>
                </a:cubicBezTo>
                <a:cubicBezTo>
                  <a:pt x="224556" y="887008"/>
                  <a:pt x="247189" y="871757"/>
                  <a:pt x="261696" y="857250"/>
                </a:cubicBezTo>
                <a:cubicBezTo>
                  <a:pt x="281123" y="798969"/>
                  <a:pt x="275728" y="832471"/>
                  <a:pt x="268046" y="755650"/>
                </a:cubicBezTo>
                <a:cubicBezTo>
                  <a:pt x="270334" y="746497"/>
                  <a:pt x="282691" y="714003"/>
                  <a:pt x="268046" y="704850"/>
                </a:cubicBezTo>
                <a:cubicBezTo>
                  <a:pt x="255354" y="696917"/>
                  <a:pt x="238322" y="701177"/>
                  <a:pt x="223596" y="698500"/>
                </a:cubicBezTo>
                <a:cubicBezTo>
                  <a:pt x="215010" y="696939"/>
                  <a:pt x="206754" y="693862"/>
                  <a:pt x="198196" y="692150"/>
                </a:cubicBezTo>
                <a:cubicBezTo>
                  <a:pt x="185571" y="689625"/>
                  <a:pt x="172665" y="688593"/>
                  <a:pt x="160096" y="685800"/>
                </a:cubicBezTo>
                <a:cubicBezTo>
                  <a:pt x="144475" y="682329"/>
                  <a:pt x="134451" y="677129"/>
                  <a:pt x="121996" y="666750"/>
                </a:cubicBezTo>
                <a:cubicBezTo>
                  <a:pt x="115097" y="661001"/>
                  <a:pt x="108166" y="655008"/>
                  <a:pt x="102946" y="647700"/>
                </a:cubicBezTo>
                <a:cubicBezTo>
                  <a:pt x="97444" y="639997"/>
                  <a:pt x="94479" y="630767"/>
                  <a:pt x="90246" y="622300"/>
                </a:cubicBezTo>
                <a:cubicBezTo>
                  <a:pt x="92363" y="601133"/>
                  <a:pt x="93588" y="579858"/>
                  <a:pt x="96596" y="558800"/>
                </a:cubicBezTo>
                <a:cubicBezTo>
                  <a:pt x="97830" y="550160"/>
                  <a:pt x="97941" y="540550"/>
                  <a:pt x="102946" y="533400"/>
                </a:cubicBezTo>
                <a:cubicBezTo>
                  <a:pt x="113246" y="518686"/>
                  <a:pt x="131083" y="510244"/>
                  <a:pt x="141046" y="495300"/>
                </a:cubicBezTo>
                <a:lnTo>
                  <a:pt x="153746" y="476250"/>
                </a:lnTo>
                <a:cubicBezTo>
                  <a:pt x="147396" y="455083"/>
                  <a:pt x="146646" y="431339"/>
                  <a:pt x="134696" y="412750"/>
                </a:cubicBezTo>
                <a:cubicBezTo>
                  <a:pt x="126442" y="399911"/>
                  <a:pt x="107389" y="398143"/>
                  <a:pt x="96596" y="387350"/>
                </a:cubicBezTo>
                <a:lnTo>
                  <a:pt x="77546" y="368300"/>
                </a:lnTo>
                <a:cubicBezTo>
                  <a:pt x="75429" y="359833"/>
                  <a:pt x="71196" y="351627"/>
                  <a:pt x="71196" y="342900"/>
                </a:cubicBezTo>
                <a:cubicBezTo>
                  <a:pt x="71196" y="267804"/>
                  <a:pt x="69689" y="277570"/>
                  <a:pt x="83896" y="234950"/>
                </a:cubicBezTo>
                <a:cubicBezTo>
                  <a:pt x="81779" y="198967"/>
                  <a:pt x="85365" y="162187"/>
                  <a:pt x="77546" y="127000"/>
                </a:cubicBezTo>
                <a:cubicBezTo>
                  <a:pt x="76094" y="120466"/>
                  <a:pt x="64483" y="123643"/>
                  <a:pt x="58496" y="120650"/>
                </a:cubicBezTo>
                <a:cubicBezTo>
                  <a:pt x="40815" y="111809"/>
                  <a:pt x="34440" y="102944"/>
                  <a:pt x="20396" y="88900"/>
                </a:cubicBezTo>
                <a:cubicBezTo>
                  <a:pt x="18279" y="82550"/>
                  <a:pt x="17039" y="75837"/>
                  <a:pt x="14046" y="69850"/>
                </a:cubicBezTo>
                <a:cubicBezTo>
                  <a:pt x="10633" y="63024"/>
                  <a:pt x="2711" y="58309"/>
                  <a:pt x="1346" y="50800"/>
                </a:cubicBezTo>
                <a:cubicBezTo>
                  <a:pt x="-1683" y="34140"/>
                  <a:pt x="1346" y="16933"/>
                  <a:pt x="1346"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09273" y="1407695"/>
            <a:ext cx="1999823" cy="3224463"/>
          </a:xfrm>
          <a:custGeom>
            <a:avLst/>
            <a:gdLst>
              <a:gd name="connsiteX0" fmla="*/ 1300001 w 1999823"/>
              <a:gd name="connsiteY0" fmla="*/ 3200400 h 3224463"/>
              <a:gd name="connsiteX1" fmla="*/ 1239843 w 1999823"/>
              <a:gd name="connsiteY1" fmla="*/ 3164305 h 3224463"/>
              <a:gd name="connsiteX2" fmla="*/ 1203748 w 1999823"/>
              <a:gd name="connsiteY2" fmla="*/ 3140242 h 3224463"/>
              <a:gd name="connsiteX3" fmla="*/ 1131559 w 1999823"/>
              <a:gd name="connsiteY3" fmla="*/ 3116179 h 3224463"/>
              <a:gd name="connsiteX4" fmla="*/ 1059369 w 1999823"/>
              <a:gd name="connsiteY4" fmla="*/ 3092116 h 3224463"/>
              <a:gd name="connsiteX5" fmla="*/ 1023274 w 1999823"/>
              <a:gd name="connsiteY5" fmla="*/ 3080084 h 3224463"/>
              <a:gd name="connsiteX6" fmla="*/ 963116 w 1999823"/>
              <a:gd name="connsiteY6" fmla="*/ 3007894 h 3224463"/>
              <a:gd name="connsiteX7" fmla="*/ 951085 w 1999823"/>
              <a:gd name="connsiteY7" fmla="*/ 2959768 h 3224463"/>
              <a:gd name="connsiteX8" fmla="*/ 939053 w 1999823"/>
              <a:gd name="connsiteY8" fmla="*/ 2731168 h 3224463"/>
              <a:gd name="connsiteX9" fmla="*/ 927022 w 1999823"/>
              <a:gd name="connsiteY9" fmla="*/ 2695073 h 3224463"/>
              <a:gd name="connsiteX10" fmla="*/ 902959 w 1999823"/>
              <a:gd name="connsiteY10" fmla="*/ 2658979 h 3224463"/>
              <a:gd name="connsiteX11" fmla="*/ 866864 w 1999823"/>
              <a:gd name="connsiteY11" fmla="*/ 2622884 h 3224463"/>
              <a:gd name="connsiteX12" fmla="*/ 854832 w 1999823"/>
              <a:gd name="connsiteY12" fmla="*/ 2586789 h 3224463"/>
              <a:gd name="connsiteX13" fmla="*/ 818738 w 1999823"/>
              <a:gd name="connsiteY13" fmla="*/ 2538663 h 3224463"/>
              <a:gd name="connsiteX14" fmla="*/ 794674 w 1999823"/>
              <a:gd name="connsiteY14" fmla="*/ 2502568 h 3224463"/>
              <a:gd name="connsiteX15" fmla="*/ 770611 w 1999823"/>
              <a:gd name="connsiteY15" fmla="*/ 2454442 h 3224463"/>
              <a:gd name="connsiteX16" fmla="*/ 746548 w 1999823"/>
              <a:gd name="connsiteY16" fmla="*/ 2418347 h 3224463"/>
              <a:gd name="connsiteX17" fmla="*/ 734516 w 1999823"/>
              <a:gd name="connsiteY17" fmla="*/ 2382252 h 3224463"/>
              <a:gd name="connsiteX18" fmla="*/ 698422 w 1999823"/>
              <a:gd name="connsiteY18" fmla="*/ 2346158 h 3224463"/>
              <a:gd name="connsiteX19" fmla="*/ 674359 w 1999823"/>
              <a:gd name="connsiteY19" fmla="*/ 2310063 h 3224463"/>
              <a:gd name="connsiteX20" fmla="*/ 638264 w 1999823"/>
              <a:gd name="connsiteY20" fmla="*/ 1696452 h 3224463"/>
              <a:gd name="connsiteX21" fmla="*/ 602169 w 1999823"/>
              <a:gd name="connsiteY21" fmla="*/ 1552073 h 3224463"/>
              <a:gd name="connsiteX22" fmla="*/ 590138 w 1999823"/>
              <a:gd name="connsiteY22" fmla="*/ 1515979 h 3224463"/>
              <a:gd name="connsiteX23" fmla="*/ 566074 w 1999823"/>
              <a:gd name="connsiteY23" fmla="*/ 1443789 h 3224463"/>
              <a:gd name="connsiteX24" fmla="*/ 554043 w 1999823"/>
              <a:gd name="connsiteY24" fmla="*/ 1407694 h 3224463"/>
              <a:gd name="connsiteX25" fmla="*/ 529980 w 1999823"/>
              <a:gd name="connsiteY25" fmla="*/ 1371600 h 3224463"/>
              <a:gd name="connsiteX26" fmla="*/ 457790 w 1999823"/>
              <a:gd name="connsiteY26" fmla="*/ 1383631 h 3224463"/>
              <a:gd name="connsiteX27" fmla="*/ 421695 w 1999823"/>
              <a:gd name="connsiteY27" fmla="*/ 1395663 h 3224463"/>
              <a:gd name="connsiteX28" fmla="*/ 361538 w 1999823"/>
              <a:gd name="connsiteY28" fmla="*/ 1407694 h 3224463"/>
              <a:gd name="connsiteX29" fmla="*/ 289348 w 1999823"/>
              <a:gd name="connsiteY29" fmla="*/ 1431758 h 3224463"/>
              <a:gd name="connsiteX30" fmla="*/ 193095 w 1999823"/>
              <a:gd name="connsiteY30" fmla="*/ 1359568 h 3224463"/>
              <a:gd name="connsiteX31" fmla="*/ 205127 w 1999823"/>
              <a:gd name="connsiteY31" fmla="*/ 1275347 h 3224463"/>
              <a:gd name="connsiteX32" fmla="*/ 241222 w 1999823"/>
              <a:gd name="connsiteY32" fmla="*/ 1263316 h 3224463"/>
              <a:gd name="connsiteX33" fmla="*/ 265285 w 1999823"/>
              <a:gd name="connsiteY33" fmla="*/ 1239252 h 3224463"/>
              <a:gd name="connsiteX34" fmla="*/ 265285 w 1999823"/>
              <a:gd name="connsiteY34" fmla="*/ 1106905 h 3224463"/>
              <a:gd name="connsiteX35" fmla="*/ 229190 w 1999823"/>
              <a:gd name="connsiteY35" fmla="*/ 1034716 h 3224463"/>
              <a:gd name="connsiteX36" fmla="*/ 169032 w 1999823"/>
              <a:gd name="connsiteY36" fmla="*/ 974558 h 3224463"/>
              <a:gd name="connsiteX37" fmla="*/ 144969 w 1999823"/>
              <a:gd name="connsiteY37" fmla="*/ 950494 h 3224463"/>
              <a:gd name="connsiteX38" fmla="*/ 96843 w 1999823"/>
              <a:gd name="connsiteY38" fmla="*/ 878305 h 3224463"/>
              <a:gd name="connsiteX39" fmla="*/ 72780 w 1999823"/>
              <a:gd name="connsiteY39" fmla="*/ 842210 h 3224463"/>
              <a:gd name="connsiteX40" fmla="*/ 36685 w 1999823"/>
              <a:gd name="connsiteY40" fmla="*/ 818147 h 3224463"/>
              <a:gd name="connsiteX41" fmla="*/ 24653 w 1999823"/>
              <a:gd name="connsiteY41" fmla="*/ 782052 h 3224463"/>
              <a:gd name="connsiteX42" fmla="*/ 590 w 1999823"/>
              <a:gd name="connsiteY42" fmla="*/ 745958 h 3224463"/>
              <a:gd name="connsiteX43" fmla="*/ 36685 w 1999823"/>
              <a:gd name="connsiteY43" fmla="*/ 565484 h 3224463"/>
              <a:gd name="connsiteX44" fmla="*/ 72780 w 1999823"/>
              <a:gd name="connsiteY44" fmla="*/ 553452 h 3224463"/>
              <a:gd name="connsiteX45" fmla="*/ 144969 w 1999823"/>
              <a:gd name="connsiteY45" fmla="*/ 541421 h 3224463"/>
              <a:gd name="connsiteX46" fmla="*/ 205127 w 1999823"/>
              <a:gd name="connsiteY46" fmla="*/ 469231 h 3224463"/>
              <a:gd name="connsiteX47" fmla="*/ 217159 w 1999823"/>
              <a:gd name="connsiteY47" fmla="*/ 433137 h 3224463"/>
              <a:gd name="connsiteX48" fmla="*/ 241222 w 1999823"/>
              <a:gd name="connsiteY48" fmla="*/ 409073 h 3224463"/>
              <a:gd name="connsiteX49" fmla="*/ 265285 w 1999823"/>
              <a:gd name="connsiteY49" fmla="*/ 372979 h 3224463"/>
              <a:gd name="connsiteX50" fmla="*/ 301380 w 1999823"/>
              <a:gd name="connsiteY50" fmla="*/ 300789 h 3224463"/>
              <a:gd name="connsiteX51" fmla="*/ 325443 w 1999823"/>
              <a:gd name="connsiteY51" fmla="*/ 228600 h 3224463"/>
              <a:gd name="connsiteX52" fmla="*/ 361538 w 1999823"/>
              <a:gd name="connsiteY52" fmla="*/ 180473 h 3224463"/>
              <a:gd name="connsiteX53" fmla="*/ 397632 w 1999823"/>
              <a:gd name="connsiteY53" fmla="*/ 144379 h 3224463"/>
              <a:gd name="connsiteX54" fmla="*/ 421695 w 1999823"/>
              <a:gd name="connsiteY54" fmla="*/ 108284 h 3224463"/>
              <a:gd name="connsiteX55" fmla="*/ 469822 w 1999823"/>
              <a:gd name="connsiteY55" fmla="*/ 84221 h 3224463"/>
              <a:gd name="connsiteX56" fmla="*/ 542011 w 1999823"/>
              <a:gd name="connsiteY56" fmla="*/ 60158 h 3224463"/>
              <a:gd name="connsiteX57" fmla="*/ 578106 w 1999823"/>
              <a:gd name="connsiteY57" fmla="*/ 36094 h 3224463"/>
              <a:gd name="connsiteX58" fmla="*/ 662327 w 1999823"/>
              <a:gd name="connsiteY58" fmla="*/ 0 h 3224463"/>
              <a:gd name="connsiteX59" fmla="*/ 734516 w 1999823"/>
              <a:gd name="connsiteY59" fmla="*/ 12031 h 3224463"/>
              <a:gd name="connsiteX60" fmla="*/ 674359 w 1999823"/>
              <a:gd name="connsiteY60" fmla="*/ 192505 h 3224463"/>
              <a:gd name="connsiteX61" fmla="*/ 650295 w 1999823"/>
              <a:gd name="connsiteY61" fmla="*/ 264694 h 3224463"/>
              <a:gd name="connsiteX62" fmla="*/ 662327 w 1999823"/>
              <a:gd name="connsiteY62" fmla="*/ 397042 h 3224463"/>
              <a:gd name="connsiteX63" fmla="*/ 734516 w 1999823"/>
              <a:gd name="connsiteY63" fmla="*/ 445168 h 3224463"/>
              <a:gd name="connsiteX64" fmla="*/ 758580 w 1999823"/>
              <a:gd name="connsiteY64" fmla="*/ 469231 h 3224463"/>
              <a:gd name="connsiteX65" fmla="*/ 794674 w 1999823"/>
              <a:gd name="connsiteY65" fmla="*/ 541421 h 3224463"/>
              <a:gd name="connsiteX66" fmla="*/ 806706 w 1999823"/>
              <a:gd name="connsiteY66" fmla="*/ 577516 h 3224463"/>
              <a:gd name="connsiteX67" fmla="*/ 830769 w 1999823"/>
              <a:gd name="connsiteY67" fmla="*/ 613610 h 3224463"/>
              <a:gd name="connsiteX68" fmla="*/ 902959 w 1999823"/>
              <a:gd name="connsiteY68" fmla="*/ 649705 h 3224463"/>
              <a:gd name="connsiteX69" fmla="*/ 914990 w 1999823"/>
              <a:gd name="connsiteY69" fmla="*/ 685800 h 3224463"/>
              <a:gd name="connsiteX70" fmla="*/ 987180 w 1999823"/>
              <a:gd name="connsiteY70" fmla="*/ 770021 h 3224463"/>
              <a:gd name="connsiteX71" fmla="*/ 1059369 w 1999823"/>
              <a:gd name="connsiteY71" fmla="*/ 818147 h 3224463"/>
              <a:gd name="connsiteX72" fmla="*/ 1095464 w 1999823"/>
              <a:gd name="connsiteY72" fmla="*/ 842210 h 3224463"/>
              <a:gd name="connsiteX73" fmla="*/ 1131559 w 1999823"/>
              <a:gd name="connsiteY73" fmla="*/ 854242 h 3224463"/>
              <a:gd name="connsiteX74" fmla="*/ 1107495 w 1999823"/>
              <a:gd name="connsiteY74" fmla="*/ 782052 h 3224463"/>
              <a:gd name="connsiteX75" fmla="*/ 1119527 w 1999823"/>
              <a:gd name="connsiteY75" fmla="*/ 709863 h 3224463"/>
              <a:gd name="connsiteX76" fmla="*/ 1191716 w 1999823"/>
              <a:gd name="connsiteY76" fmla="*/ 661737 h 3224463"/>
              <a:gd name="connsiteX77" fmla="*/ 1227811 w 1999823"/>
              <a:gd name="connsiteY77" fmla="*/ 673768 h 3224463"/>
              <a:gd name="connsiteX78" fmla="*/ 1263906 w 1999823"/>
              <a:gd name="connsiteY78" fmla="*/ 697831 h 3224463"/>
              <a:gd name="connsiteX79" fmla="*/ 1336095 w 1999823"/>
              <a:gd name="connsiteY79" fmla="*/ 721894 h 3224463"/>
              <a:gd name="connsiteX80" fmla="*/ 1372190 w 1999823"/>
              <a:gd name="connsiteY80" fmla="*/ 733926 h 3224463"/>
              <a:gd name="connsiteX81" fmla="*/ 1492506 w 1999823"/>
              <a:gd name="connsiteY81" fmla="*/ 709863 h 3224463"/>
              <a:gd name="connsiteX82" fmla="*/ 1600790 w 1999823"/>
              <a:gd name="connsiteY82" fmla="*/ 685800 h 3224463"/>
              <a:gd name="connsiteX83" fmla="*/ 1697043 w 1999823"/>
              <a:gd name="connsiteY83" fmla="*/ 709863 h 3224463"/>
              <a:gd name="connsiteX84" fmla="*/ 1733138 w 1999823"/>
              <a:gd name="connsiteY84" fmla="*/ 782052 h 3224463"/>
              <a:gd name="connsiteX85" fmla="*/ 1721106 w 1999823"/>
              <a:gd name="connsiteY85" fmla="*/ 938463 h 3224463"/>
              <a:gd name="connsiteX86" fmla="*/ 1685011 w 1999823"/>
              <a:gd name="connsiteY86" fmla="*/ 962526 h 3224463"/>
              <a:gd name="connsiteX87" fmla="*/ 1648916 w 1999823"/>
              <a:gd name="connsiteY87" fmla="*/ 1034716 h 3224463"/>
              <a:gd name="connsiteX88" fmla="*/ 1660948 w 1999823"/>
              <a:gd name="connsiteY88" fmla="*/ 1203158 h 3224463"/>
              <a:gd name="connsiteX89" fmla="*/ 1672980 w 1999823"/>
              <a:gd name="connsiteY89" fmla="*/ 1251284 h 3224463"/>
              <a:gd name="connsiteX90" fmla="*/ 1733138 w 1999823"/>
              <a:gd name="connsiteY90" fmla="*/ 1311442 h 3224463"/>
              <a:gd name="connsiteX91" fmla="*/ 1769232 w 1999823"/>
              <a:gd name="connsiteY91" fmla="*/ 1323473 h 3224463"/>
              <a:gd name="connsiteX92" fmla="*/ 1841422 w 1999823"/>
              <a:gd name="connsiteY92" fmla="*/ 1407694 h 3224463"/>
              <a:gd name="connsiteX93" fmla="*/ 1877516 w 1999823"/>
              <a:gd name="connsiteY93" fmla="*/ 1443789 h 3224463"/>
              <a:gd name="connsiteX94" fmla="*/ 1901580 w 1999823"/>
              <a:gd name="connsiteY94" fmla="*/ 1479884 h 3224463"/>
              <a:gd name="connsiteX95" fmla="*/ 1961738 w 1999823"/>
              <a:gd name="connsiteY95" fmla="*/ 1552073 h 3224463"/>
              <a:gd name="connsiteX96" fmla="*/ 1973769 w 1999823"/>
              <a:gd name="connsiteY96" fmla="*/ 1588168 h 3224463"/>
              <a:gd name="connsiteX97" fmla="*/ 1997832 w 1999823"/>
              <a:gd name="connsiteY97" fmla="*/ 1636294 h 3224463"/>
              <a:gd name="connsiteX98" fmla="*/ 1961738 w 1999823"/>
              <a:gd name="connsiteY98" fmla="*/ 1828800 h 3224463"/>
              <a:gd name="connsiteX99" fmla="*/ 1949706 w 1999823"/>
              <a:gd name="connsiteY99" fmla="*/ 1864894 h 3224463"/>
              <a:gd name="connsiteX100" fmla="*/ 1925643 w 1999823"/>
              <a:gd name="connsiteY100" fmla="*/ 1925052 h 3224463"/>
              <a:gd name="connsiteX101" fmla="*/ 1901580 w 1999823"/>
              <a:gd name="connsiteY101" fmla="*/ 1997242 h 3224463"/>
              <a:gd name="connsiteX102" fmla="*/ 1877516 w 1999823"/>
              <a:gd name="connsiteY102" fmla="*/ 2033337 h 3224463"/>
              <a:gd name="connsiteX103" fmla="*/ 1829390 w 1999823"/>
              <a:gd name="connsiteY103" fmla="*/ 2117558 h 3224463"/>
              <a:gd name="connsiteX104" fmla="*/ 1769232 w 1999823"/>
              <a:gd name="connsiteY104" fmla="*/ 2153652 h 3224463"/>
              <a:gd name="connsiteX105" fmla="*/ 1697043 w 1999823"/>
              <a:gd name="connsiteY105" fmla="*/ 2201779 h 3224463"/>
              <a:gd name="connsiteX106" fmla="*/ 1624853 w 1999823"/>
              <a:gd name="connsiteY106" fmla="*/ 2225842 h 3224463"/>
              <a:gd name="connsiteX107" fmla="*/ 1552664 w 1999823"/>
              <a:gd name="connsiteY107" fmla="*/ 2261937 h 3224463"/>
              <a:gd name="connsiteX108" fmla="*/ 1528601 w 1999823"/>
              <a:gd name="connsiteY108" fmla="*/ 2298031 h 3224463"/>
              <a:gd name="connsiteX109" fmla="*/ 1492506 w 1999823"/>
              <a:gd name="connsiteY109" fmla="*/ 2310063 h 3224463"/>
              <a:gd name="connsiteX110" fmla="*/ 1456411 w 1999823"/>
              <a:gd name="connsiteY110" fmla="*/ 2334126 h 3224463"/>
              <a:gd name="connsiteX111" fmla="*/ 1420316 w 1999823"/>
              <a:gd name="connsiteY111" fmla="*/ 2322094 h 3224463"/>
              <a:gd name="connsiteX112" fmla="*/ 1420316 w 1999823"/>
              <a:gd name="connsiteY112" fmla="*/ 2201779 h 3224463"/>
              <a:gd name="connsiteX113" fmla="*/ 1408285 w 1999823"/>
              <a:gd name="connsiteY113" fmla="*/ 2117558 h 3224463"/>
              <a:gd name="connsiteX114" fmla="*/ 1360159 w 1999823"/>
              <a:gd name="connsiteY114" fmla="*/ 2105526 h 3224463"/>
              <a:gd name="connsiteX115" fmla="*/ 1324064 w 1999823"/>
              <a:gd name="connsiteY115" fmla="*/ 2093494 h 3224463"/>
              <a:gd name="connsiteX116" fmla="*/ 1203748 w 1999823"/>
              <a:gd name="connsiteY116" fmla="*/ 2009273 h 3224463"/>
              <a:gd name="connsiteX117" fmla="*/ 1143590 w 1999823"/>
              <a:gd name="connsiteY117" fmla="*/ 1913021 h 3224463"/>
              <a:gd name="connsiteX118" fmla="*/ 1083432 w 1999823"/>
              <a:gd name="connsiteY118" fmla="*/ 1840831 h 3224463"/>
              <a:gd name="connsiteX119" fmla="*/ 1047338 w 1999823"/>
              <a:gd name="connsiteY119" fmla="*/ 1828800 h 3224463"/>
              <a:gd name="connsiteX120" fmla="*/ 999211 w 1999823"/>
              <a:gd name="connsiteY120" fmla="*/ 1804737 h 3224463"/>
              <a:gd name="connsiteX121" fmla="*/ 939053 w 1999823"/>
              <a:gd name="connsiteY121" fmla="*/ 1756610 h 3224463"/>
              <a:gd name="connsiteX122" fmla="*/ 927022 w 1999823"/>
              <a:gd name="connsiteY122" fmla="*/ 1792705 h 3224463"/>
              <a:gd name="connsiteX123" fmla="*/ 914990 w 1999823"/>
              <a:gd name="connsiteY123" fmla="*/ 1913021 h 3224463"/>
              <a:gd name="connsiteX124" fmla="*/ 890927 w 1999823"/>
              <a:gd name="connsiteY124" fmla="*/ 1949116 h 3224463"/>
              <a:gd name="connsiteX125" fmla="*/ 794674 w 1999823"/>
              <a:gd name="connsiteY125" fmla="*/ 2021305 h 3224463"/>
              <a:gd name="connsiteX126" fmla="*/ 746548 w 1999823"/>
              <a:gd name="connsiteY126" fmla="*/ 2093494 h 3224463"/>
              <a:gd name="connsiteX127" fmla="*/ 722485 w 1999823"/>
              <a:gd name="connsiteY127" fmla="*/ 2165684 h 3224463"/>
              <a:gd name="connsiteX128" fmla="*/ 806706 w 1999823"/>
              <a:gd name="connsiteY128" fmla="*/ 2201779 h 3224463"/>
              <a:gd name="connsiteX129" fmla="*/ 866864 w 1999823"/>
              <a:gd name="connsiteY129" fmla="*/ 2261937 h 3224463"/>
              <a:gd name="connsiteX130" fmla="*/ 914990 w 1999823"/>
              <a:gd name="connsiteY130" fmla="*/ 2382252 h 3224463"/>
              <a:gd name="connsiteX131" fmla="*/ 927022 w 1999823"/>
              <a:gd name="connsiteY131" fmla="*/ 2418347 h 3224463"/>
              <a:gd name="connsiteX132" fmla="*/ 939053 w 1999823"/>
              <a:gd name="connsiteY132" fmla="*/ 2466473 h 3224463"/>
              <a:gd name="connsiteX133" fmla="*/ 987180 w 1999823"/>
              <a:gd name="connsiteY133" fmla="*/ 2526631 h 3224463"/>
              <a:gd name="connsiteX134" fmla="*/ 1011243 w 1999823"/>
              <a:gd name="connsiteY134" fmla="*/ 2562726 h 3224463"/>
              <a:gd name="connsiteX135" fmla="*/ 1047338 w 1999823"/>
              <a:gd name="connsiteY135" fmla="*/ 2574758 h 3224463"/>
              <a:gd name="connsiteX136" fmla="*/ 1155622 w 1999823"/>
              <a:gd name="connsiteY136" fmla="*/ 2658979 h 3224463"/>
              <a:gd name="connsiteX137" fmla="*/ 1179685 w 1999823"/>
              <a:gd name="connsiteY137" fmla="*/ 2695073 h 3224463"/>
              <a:gd name="connsiteX138" fmla="*/ 1191716 w 1999823"/>
              <a:gd name="connsiteY138" fmla="*/ 2767263 h 3224463"/>
              <a:gd name="connsiteX139" fmla="*/ 1203748 w 1999823"/>
              <a:gd name="connsiteY139" fmla="*/ 2815389 h 3224463"/>
              <a:gd name="connsiteX140" fmla="*/ 1227811 w 1999823"/>
              <a:gd name="connsiteY140" fmla="*/ 3056021 h 3224463"/>
              <a:gd name="connsiteX141" fmla="*/ 1251874 w 1999823"/>
              <a:gd name="connsiteY141" fmla="*/ 3092116 h 3224463"/>
              <a:gd name="connsiteX142" fmla="*/ 1287969 w 1999823"/>
              <a:gd name="connsiteY142" fmla="*/ 3104147 h 3224463"/>
              <a:gd name="connsiteX143" fmla="*/ 1348127 w 1999823"/>
              <a:gd name="connsiteY143" fmla="*/ 3176337 h 3224463"/>
              <a:gd name="connsiteX144" fmla="*/ 1360159 w 1999823"/>
              <a:gd name="connsiteY144" fmla="*/ 3224463 h 3224463"/>
              <a:gd name="connsiteX145" fmla="*/ 1300001 w 1999823"/>
              <a:gd name="connsiteY145" fmla="*/ 3200400 h 32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999823" h="3224463">
                <a:moveTo>
                  <a:pt x="1300001" y="3200400"/>
                </a:moveTo>
                <a:cubicBezTo>
                  <a:pt x="1279948" y="3188368"/>
                  <a:pt x="1259674" y="3176699"/>
                  <a:pt x="1239843" y="3164305"/>
                </a:cubicBezTo>
                <a:cubicBezTo>
                  <a:pt x="1227581" y="3156641"/>
                  <a:pt x="1216962" y="3146115"/>
                  <a:pt x="1203748" y="3140242"/>
                </a:cubicBezTo>
                <a:cubicBezTo>
                  <a:pt x="1180569" y="3129940"/>
                  <a:pt x="1155622" y="3124200"/>
                  <a:pt x="1131559" y="3116179"/>
                </a:cubicBezTo>
                <a:lnTo>
                  <a:pt x="1059369" y="3092116"/>
                </a:lnTo>
                <a:lnTo>
                  <a:pt x="1023274" y="3080084"/>
                </a:lnTo>
                <a:cubicBezTo>
                  <a:pt x="1001595" y="3058404"/>
                  <a:pt x="975678" y="3037205"/>
                  <a:pt x="963116" y="3007894"/>
                </a:cubicBezTo>
                <a:cubicBezTo>
                  <a:pt x="956602" y="2992695"/>
                  <a:pt x="955095" y="2975810"/>
                  <a:pt x="951085" y="2959768"/>
                </a:cubicBezTo>
                <a:cubicBezTo>
                  <a:pt x="947074" y="2883568"/>
                  <a:pt x="945961" y="2807160"/>
                  <a:pt x="939053" y="2731168"/>
                </a:cubicBezTo>
                <a:cubicBezTo>
                  <a:pt x="937905" y="2718538"/>
                  <a:pt x="932694" y="2706417"/>
                  <a:pt x="927022" y="2695073"/>
                </a:cubicBezTo>
                <a:cubicBezTo>
                  <a:pt x="920555" y="2682140"/>
                  <a:pt x="912216" y="2670087"/>
                  <a:pt x="902959" y="2658979"/>
                </a:cubicBezTo>
                <a:cubicBezTo>
                  <a:pt x="892066" y="2645907"/>
                  <a:pt x="878896" y="2634916"/>
                  <a:pt x="866864" y="2622884"/>
                </a:cubicBezTo>
                <a:cubicBezTo>
                  <a:pt x="862853" y="2610852"/>
                  <a:pt x="861124" y="2597801"/>
                  <a:pt x="854832" y="2586789"/>
                </a:cubicBezTo>
                <a:cubicBezTo>
                  <a:pt x="844883" y="2569379"/>
                  <a:pt x="830393" y="2554980"/>
                  <a:pt x="818738" y="2538663"/>
                </a:cubicBezTo>
                <a:cubicBezTo>
                  <a:pt x="810333" y="2526896"/>
                  <a:pt x="801848" y="2515123"/>
                  <a:pt x="794674" y="2502568"/>
                </a:cubicBezTo>
                <a:cubicBezTo>
                  <a:pt x="785775" y="2486996"/>
                  <a:pt x="779509" y="2470014"/>
                  <a:pt x="770611" y="2454442"/>
                </a:cubicBezTo>
                <a:cubicBezTo>
                  <a:pt x="763437" y="2441887"/>
                  <a:pt x="753015" y="2431281"/>
                  <a:pt x="746548" y="2418347"/>
                </a:cubicBezTo>
                <a:cubicBezTo>
                  <a:pt x="740876" y="2407003"/>
                  <a:pt x="741551" y="2392804"/>
                  <a:pt x="734516" y="2382252"/>
                </a:cubicBezTo>
                <a:cubicBezTo>
                  <a:pt x="725078" y="2368095"/>
                  <a:pt x="709315" y="2359229"/>
                  <a:pt x="698422" y="2346158"/>
                </a:cubicBezTo>
                <a:cubicBezTo>
                  <a:pt x="689165" y="2335049"/>
                  <a:pt x="682380" y="2322095"/>
                  <a:pt x="674359" y="2310063"/>
                </a:cubicBezTo>
                <a:cubicBezTo>
                  <a:pt x="599947" y="2049630"/>
                  <a:pt x="662178" y="2294298"/>
                  <a:pt x="638264" y="1696452"/>
                </a:cubicBezTo>
                <a:cubicBezTo>
                  <a:pt x="636055" y="1641222"/>
                  <a:pt x="619397" y="1603758"/>
                  <a:pt x="602169" y="1552073"/>
                </a:cubicBezTo>
                <a:lnTo>
                  <a:pt x="590138" y="1515979"/>
                </a:lnTo>
                <a:lnTo>
                  <a:pt x="566074" y="1443789"/>
                </a:lnTo>
                <a:cubicBezTo>
                  <a:pt x="562064" y="1431757"/>
                  <a:pt x="561078" y="1418246"/>
                  <a:pt x="554043" y="1407694"/>
                </a:cubicBezTo>
                <a:lnTo>
                  <a:pt x="529980" y="1371600"/>
                </a:lnTo>
                <a:cubicBezTo>
                  <a:pt x="505917" y="1375610"/>
                  <a:pt x="481604" y="1378339"/>
                  <a:pt x="457790" y="1383631"/>
                </a:cubicBezTo>
                <a:cubicBezTo>
                  <a:pt x="445409" y="1386382"/>
                  <a:pt x="433999" y="1392587"/>
                  <a:pt x="421695" y="1395663"/>
                </a:cubicBezTo>
                <a:cubicBezTo>
                  <a:pt x="401856" y="1400623"/>
                  <a:pt x="381267" y="1402313"/>
                  <a:pt x="361538" y="1407694"/>
                </a:cubicBezTo>
                <a:cubicBezTo>
                  <a:pt x="337067" y="1414368"/>
                  <a:pt x="289348" y="1431758"/>
                  <a:pt x="289348" y="1431758"/>
                </a:cubicBezTo>
                <a:cubicBezTo>
                  <a:pt x="207721" y="1377339"/>
                  <a:pt x="237609" y="1404080"/>
                  <a:pt x="193095" y="1359568"/>
                </a:cubicBezTo>
                <a:cubicBezTo>
                  <a:pt x="180649" y="1322228"/>
                  <a:pt x="167959" y="1312515"/>
                  <a:pt x="205127" y="1275347"/>
                </a:cubicBezTo>
                <a:cubicBezTo>
                  <a:pt x="214095" y="1266379"/>
                  <a:pt x="229190" y="1267326"/>
                  <a:pt x="241222" y="1263316"/>
                </a:cubicBezTo>
                <a:cubicBezTo>
                  <a:pt x="249243" y="1255295"/>
                  <a:pt x="259449" y="1248979"/>
                  <a:pt x="265285" y="1239252"/>
                </a:cubicBezTo>
                <a:cubicBezTo>
                  <a:pt x="289820" y="1198360"/>
                  <a:pt x="273078" y="1149768"/>
                  <a:pt x="265285" y="1106905"/>
                </a:cubicBezTo>
                <a:cubicBezTo>
                  <a:pt x="260444" y="1080277"/>
                  <a:pt x="246876" y="1054929"/>
                  <a:pt x="229190" y="1034716"/>
                </a:cubicBezTo>
                <a:cubicBezTo>
                  <a:pt x="210516" y="1013374"/>
                  <a:pt x="189085" y="994611"/>
                  <a:pt x="169032" y="974558"/>
                </a:cubicBezTo>
                <a:cubicBezTo>
                  <a:pt x="161011" y="966537"/>
                  <a:pt x="151261" y="959932"/>
                  <a:pt x="144969" y="950494"/>
                </a:cubicBezTo>
                <a:lnTo>
                  <a:pt x="96843" y="878305"/>
                </a:lnTo>
                <a:cubicBezTo>
                  <a:pt x="88822" y="866273"/>
                  <a:pt x="84812" y="850231"/>
                  <a:pt x="72780" y="842210"/>
                </a:cubicBezTo>
                <a:lnTo>
                  <a:pt x="36685" y="818147"/>
                </a:lnTo>
                <a:cubicBezTo>
                  <a:pt x="32674" y="806115"/>
                  <a:pt x="30325" y="793396"/>
                  <a:pt x="24653" y="782052"/>
                </a:cubicBezTo>
                <a:cubicBezTo>
                  <a:pt x="18186" y="769119"/>
                  <a:pt x="1620" y="760381"/>
                  <a:pt x="590" y="745958"/>
                </a:cubicBezTo>
                <a:cubicBezTo>
                  <a:pt x="-1289" y="719645"/>
                  <a:pt x="-899" y="603068"/>
                  <a:pt x="36685" y="565484"/>
                </a:cubicBezTo>
                <a:cubicBezTo>
                  <a:pt x="45653" y="556516"/>
                  <a:pt x="60399" y="556203"/>
                  <a:pt x="72780" y="553452"/>
                </a:cubicBezTo>
                <a:cubicBezTo>
                  <a:pt x="96594" y="548160"/>
                  <a:pt x="120906" y="545431"/>
                  <a:pt x="144969" y="541421"/>
                </a:cubicBezTo>
                <a:cubicBezTo>
                  <a:pt x="171580" y="514810"/>
                  <a:pt x="188375" y="502734"/>
                  <a:pt x="205127" y="469231"/>
                </a:cubicBezTo>
                <a:cubicBezTo>
                  <a:pt x="210799" y="457888"/>
                  <a:pt x="210634" y="444012"/>
                  <a:pt x="217159" y="433137"/>
                </a:cubicBezTo>
                <a:cubicBezTo>
                  <a:pt x="222995" y="423410"/>
                  <a:pt x="234136" y="417931"/>
                  <a:pt x="241222" y="409073"/>
                </a:cubicBezTo>
                <a:cubicBezTo>
                  <a:pt x="250255" y="397782"/>
                  <a:pt x="257264" y="385010"/>
                  <a:pt x="265285" y="372979"/>
                </a:cubicBezTo>
                <a:cubicBezTo>
                  <a:pt x="309157" y="241357"/>
                  <a:pt x="239190" y="440714"/>
                  <a:pt x="301380" y="300789"/>
                </a:cubicBezTo>
                <a:cubicBezTo>
                  <a:pt x="311682" y="277611"/>
                  <a:pt x="310224" y="248892"/>
                  <a:pt x="325443" y="228600"/>
                </a:cubicBezTo>
                <a:cubicBezTo>
                  <a:pt x="337475" y="212558"/>
                  <a:pt x="348488" y="195698"/>
                  <a:pt x="361538" y="180473"/>
                </a:cubicBezTo>
                <a:cubicBezTo>
                  <a:pt x="372611" y="167554"/>
                  <a:pt x="386739" y="157450"/>
                  <a:pt x="397632" y="144379"/>
                </a:cubicBezTo>
                <a:cubicBezTo>
                  <a:pt x="406889" y="133270"/>
                  <a:pt x="410586" y="117541"/>
                  <a:pt x="421695" y="108284"/>
                </a:cubicBezTo>
                <a:cubicBezTo>
                  <a:pt x="435474" y="96802"/>
                  <a:pt x="453169" y="90882"/>
                  <a:pt x="469822" y="84221"/>
                </a:cubicBezTo>
                <a:cubicBezTo>
                  <a:pt x="493372" y="74801"/>
                  <a:pt x="542011" y="60158"/>
                  <a:pt x="542011" y="60158"/>
                </a:cubicBezTo>
                <a:cubicBezTo>
                  <a:pt x="554043" y="52137"/>
                  <a:pt x="564815" y="41790"/>
                  <a:pt x="578106" y="36094"/>
                </a:cubicBezTo>
                <a:cubicBezTo>
                  <a:pt x="686882" y="-10525"/>
                  <a:pt x="571703" y="60415"/>
                  <a:pt x="662327" y="0"/>
                </a:cubicBezTo>
                <a:lnTo>
                  <a:pt x="734516" y="12031"/>
                </a:lnTo>
                <a:cubicBezTo>
                  <a:pt x="778506" y="100011"/>
                  <a:pt x="695476" y="129156"/>
                  <a:pt x="674359" y="192505"/>
                </a:cubicBezTo>
                <a:lnTo>
                  <a:pt x="650295" y="264694"/>
                </a:lnTo>
                <a:cubicBezTo>
                  <a:pt x="654306" y="308810"/>
                  <a:pt x="643594" y="356900"/>
                  <a:pt x="662327" y="397042"/>
                </a:cubicBezTo>
                <a:cubicBezTo>
                  <a:pt x="674557" y="423249"/>
                  <a:pt x="714066" y="424719"/>
                  <a:pt x="734516" y="445168"/>
                </a:cubicBezTo>
                <a:lnTo>
                  <a:pt x="758580" y="469231"/>
                </a:lnTo>
                <a:cubicBezTo>
                  <a:pt x="788818" y="559950"/>
                  <a:pt x="748030" y="448134"/>
                  <a:pt x="794674" y="541421"/>
                </a:cubicBezTo>
                <a:cubicBezTo>
                  <a:pt x="800346" y="552765"/>
                  <a:pt x="801034" y="566172"/>
                  <a:pt x="806706" y="577516"/>
                </a:cubicBezTo>
                <a:cubicBezTo>
                  <a:pt x="813173" y="590449"/>
                  <a:pt x="820544" y="603385"/>
                  <a:pt x="830769" y="613610"/>
                </a:cubicBezTo>
                <a:cubicBezTo>
                  <a:pt x="854092" y="636933"/>
                  <a:pt x="873603" y="639919"/>
                  <a:pt x="902959" y="649705"/>
                </a:cubicBezTo>
                <a:cubicBezTo>
                  <a:pt x="906969" y="661737"/>
                  <a:pt x="909318" y="674456"/>
                  <a:pt x="914990" y="685800"/>
                </a:cubicBezTo>
                <a:cubicBezTo>
                  <a:pt x="933313" y="722446"/>
                  <a:pt x="957580" y="740420"/>
                  <a:pt x="987180" y="770021"/>
                </a:cubicBezTo>
                <a:cubicBezTo>
                  <a:pt x="1032243" y="815084"/>
                  <a:pt x="1007131" y="800735"/>
                  <a:pt x="1059369" y="818147"/>
                </a:cubicBezTo>
                <a:cubicBezTo>
                  <a:pt x="1071401" y="826168"/>
                  <a:pt x="1082530" y="835743"/>
                  <a:pt x="1095464" y="842210"/>
                </a:cubicBezTo>
                <a:cubicBezTo>
                  <a:pt x="1106808" y="847882"/>
                  <a:pt x="1129072" y="866678"/>
                  <a:pt x="1131559" y="854242"/>
                </a:cubicBezTo>
                <a:cubicBezTo>
                  <a:pt x="1136533" y="829369"/>
                  <a:pt x="1107495" y="782052"/>
                  <a:pt x="1107495" y="782052"/>
                </a:cubicBezTo>
                <a:cubicBezTo>
                  <a:pt x="1111506" y="757989"/>
                  <a:pt x="1105537" y="729848"/>
                  <a:pt x="1119527" y="709863"/>
                </a:cubicBezTo>
                <a:cubicBezTo>
                  <a:pt x="1136112" y="686171"/>
                  <a:pt x="1191716" y="661737"/>
                  <a:pt x="1191716" y="661737"/>
                </a:cubicBezTo>
                <a:cubicBezTo>
                  <a:pt x="1203748" y="665747"/>
                  <a:pt x="1216467" y="668096"/>
                  <a:pt x="1227811" y="673768"/>
                </a:cubicBezTo>
                <a:cubicBezTo>
                  <a:pt x="1240745" y="680235"/>
                  <a:pt x="1250692" y="691958"/>
                  <a:pt x="1263906" y="697831"/>
                </a:cubicBezTo>
                <a:cubicBezTo>
                  <a:pt x="1287085" y="708133"/>
                  <a:pt x="1312032" y="713873"/>
                  <a:pt x="1336095" y="721894"/>
                </a:cubicBezTo>
                <a:lnTo>
                  <a:pt x="1372190" y="733926"/>
                </a:lnTo>
                <a:cubicBezTo>
                  <a:pt x="1412295" y="725905"/>
                  <a:pt x="1453705" y="722797"/>
                  <a:pt x="1492506" y="709863"/>
                </a:cubicBezTo>
                <a:cubicBezTo>
                  <a:pt x="1551744" y="690116"/>
                  <a:pt x="1516091" y="699916"/>
                  <a:pt x="1600790" y="685800"/>
                </a:cubicBezTo>
                <a:cubicBezTo>
                  <a:pt x="1603789" y="686400"/>
                  <a:pt x="1684709" y="699996"/>
                  <a:pt x="1697043" y="709863"/>
                </a:cubicBezTo>
                <a:cubicBezTo>
                  <a:pt x="1718245" y="726825"/>
                  <a:pt x="1725212" y="758275"/>
                  <a:pt x="1733138" y="782052"/>
                </a:cubicBezTo>
                <a:cubicBezTo>
                  <a:pt x="1729127" y="834189"/>
                  <a:pt x="1734580" y="887938"/>
                  <a:pt x="1721106" y="938463"/>
                </a:cubicBezTo>
                <a:cubicBezTo>
                  <a:pt x="1717380" y="952435"/>
                  <a:pt x="1695236" y="952301"/>
                  <a:pt x="1685011" y="962526"/>
                </a:cubicBezTo>
                <a:cubicBezTo>
                  <a:pt x="1661688" y="985849"/>
                  <a:pt x="1658702" y="1005360"/>
                  <a:pt x="1648916" y="1034716"/>
                </a:cubicBezTo>
                <a:cubicBezTo>
                  <a:pt x="1652927" y="1090863"/>
                  <a:pt x="1654732" y="1147212"/>
                  <a:pt x="1660948" y="1203158"/>
                </a:cubicBezTo>
                <a:cubicBezTo>
                  <a:pt x="1662774" y="1219593"/>
                  <a:pt x="1663808" y="1237525"/>
                  <a:pt x="1672980" y="1251284"/>
                </a:cubicBezTo>
                <a:cubicBezTo>
                  <a:pt x="1688711" y="1274880"/>
                  <a:pt x="1706234" y="1302474"/>
                  <a:pt x="1733138" y="1311442"/>
                </a:cubicBezTo>
                <a:lnTo>
                  <a:pt x="1769232" y="1323473"/>
                </a:lnTo>
                <a:cubicBezTo>
                  <a:pt x="1913820" y="1468061"/>
                  <a:pt x="1749811" y="1297760"/>
                  <a:pt x="1841422" y="1407694"/>
                </a:cubicBezTo>
                <a:cubicBezTo>
                  <a:pt x="1852315" y="1420765"/>
                  <a:pt x="1866623" y="1430718"/>
                  <a:pt x="1877516" y="1443789"/>
                </a:cubicBezTo>
                <a:cubicBezTo>
                  <a:pt x="1886773" y="1454898"/>
                  <a:pt x="1892323" y="1468775"/>
                  <a:pt x="1901580" y="1479884"/>
                </a:cubicBezTo>
                <a:cubicBezTo>
                  <a:pt x="1978784" y="1572529"/>
                  <a:pt x="1901988" y="1462453"/>
                  <a:pt x="1961738" y="1552073"/>
                </a:cubicBezTo>
                <a:cubicBezTo>
                  <a:pt x="1965748" y="1564105"/>
                  <a:pt x="1968773" y="1576511"/>
                  <a:pt x="1973769" y="1588168"/>
                </a:cubicBezTo>
                <a:cubicBezTo>
                  <a:pt x="1980834" y="1604653"/>
                  <a:pt x="1996639" y="1618398"/>
                  <a:pt x="1997832" y="1636294"/>
                </a:cubicBezTo>
                <a:cubicBezTo>
                  <a:pt x="2005214" y="1747015"/>
                  <a:pt x="1991835" y="1748543"/>
                  <a:pt x="1961738" y="1828800"/>
                </a:cubicBezTo>
                <a:cubicBezTo>
                  <a:pt x="1957285" y="1840675"/>
                  <a:pt x="1954159" y="1853019"/>
                  <a:pt x="1949706" y="1864894"/>
                </a:cubicBezTo>
                <a:cubicBezTo>
                  <a:pt x="1942123" y="1885116"/>
                  <a:pt x="1933024" y="1904755"/>
                  <a:pt x="1925643" y="1925052"/>
                </a:cubicBezTo>
                <a:cubicBezTo>
                  <a:pt x="1916975" y="1948890"/>
                  <a:pt x="1915650" y="1976137"/>
                  <a:pt x="1901580" y="1997242"/>
                </a:cubicBezTo>
                <a:cubicBezTo>
                  <a:pt x="1893559" y="2009274"/>
                  <a:pt x="1884690" y="2020782"/>
                  <a:pt x="1877516" y="2033337"/>
                </a:cubicBezTo>
                <a:cubicBezTo>
                  <a:pt x="1868813" y="2048568"/>
                  <a:pt x="1845805" y="2103488"/>
                  <a:pt x="1829390" y="2117558"/>
                </a:cubicBezTo>
                <a:cubicBezTo>
                  <a:pt x="1811635" y="2132777"/>
                  <a:pt x="1788961" y="2141097"/>
                  <a:pt x="1769232" y="2153652"/>
                </a:cubicBezTo>
                <a:cubicBezTo>
                  <a:pt x="1744833" y="2169179"/>
                  <a:pt x="1724479" y="2192634"/>
                  <a:pt x="1697043" y="2201779"/>
                </a:cubicBezTo>
                <a:cubicBezTo>
                  <a:pt x="1672980" y="2209800"/>
                  <a:pt x="1645958" y="2211772"/>
                  <a:pt x="1624853" y="2225842"/>
                </a:cubicBezTo>
                <a:cubicBezTo>
                  <a:pt x="1578207" y="2256940"/>
                  <a:pt x="1602477" y="2245332"/>
                  <a:pt x="1552664" y="2261937"/>
                </a:cubicBezTo>
                <a:cubicBezTo>
                  <a:pt x="1544643" y="2273968"/>
                  <a:pt x="1539892" y="2288998"/>
                  <a:pt x="1528601" y="2298031"/>
                </a:cubicBezTo>
                <a:cubicBezTo>
                  <a:pt x="1518698" y="2305954"/>
                  <a:pt x="1503850" y="2304391"/>
                  <a:pt x="1492506" y="2310063"/>
                </a:cubicBezTo>
                <a:cubicBezTo>
                  <a:pt x="1479572" y="2316530"/>
                  <a:pt x="1468443" y="2326105"/>
                  <a:pt x="1456411" y="2334126"/>
                </a:cubicBezTo>
                <a:cubicBezTo>
                  <a:pt x="1444379" y="2330115"/>
                  <a:pt x="1429284" y="2331062"/>
                  <a:pt x="1420316" y="2322094"/>
                </a:cubicBezTo>
                <a:cubicBezTo>
                  <a:pt x="1394068" y="2295846"/>
                  <a:pt x="1418230" y="2216379"/>
                  <a:pt x="1420316" y="2201779"/>
                </a:cubicBezTo>
                <a:cubicBezTo>
                  <a:pt x="1416306" y="2173705"/>
                  <a:pt x="1423315" y="2141606"/>
                  <a:pt x="1408285" y="2117558"/>
                </a:cubicBezTo>
                <a:cubicBezTo>
                  <a:pt x="1399521" y="2103536"/>
                  <a:pt x="1376058" y="2110069"/>
                  <a:pt x="1360159" y="2105526"/>
                </a:cubicBezTo>
                <a:cubicBezTo>
                  <a:pt x="1347964" y="2102042"/>
                  <a:pt x="1335151" y="2099653"/>
                  <a:pt x="1324064" y="2093494"/>
                </a:cubicBezTo>
                <a:cubicBezTo>
                  <a:pt x="1285968" y="2072330"/>
                  <a:pt x="1239801" y="2036313"/>
                  <a:pt x="1203748" y="2009273"/>
                </a:cubicBezTo>
                <a:cubicBezTo>
                  <a:pt x="1183695" y="1977189"/>
                  <a:pt x="1163903" y="1944941"/>
                  <a:pt x="1143590" y="1913021"/>
                </a:cubicBezTo>
                <a:cubicBezTo>
                  <a:pt x="1127235" y="1887321"/>
                  <a:pt x="1109575" y="1858260"/>
                  <a:pt x="1083432" y="1840831"/>
                </a:cubicBezTo>
                <a:cubicBezTo>
                  <a:pt x="1072880" y="1833796"/>
                  <a:pt x="1058995" y="1833796"/>
                  <a:pt x="1047338" y="1828800"/>
                </a:cubicBezTo>
                <a:cubicBezTo>
                  <a:pt x="1030852" y="1821735"/>
                  <a:pt x="1015253" y="1812758"/>
                  <a:pt x="999211" y="1804737"/>
                </a:cubicBezTo>
                <a:cubicBezTo>
                  <a:pt x="991117" y="1796642"/>
                  <a:pt x="951197" y="1753574"/>
                  <a:pt x="939053" y="1756610"/>
                </a:cubicBezTo>
                <a:cubicBezTo>
                  <a:pt x="926749" y="1759686"/>
                  <a:pt x="931032" y="1780673"/>
                  <a:pt x="927022" y="1792705"/>
                </a:cubicBezTo>
                <a:cubicBezTo>
                  <a:pt x="923011" y="1832810"/>
                  <a:pt x="924053" y="1873748"/>
                  <a:pt x="914990" y="1913021"/>
                </a:cubicBezTo>
                <a:cubicBezTo>
                  <a:pt x="911738" y="1927111"/>
                  <a:pt x="901809" y="1939594"/>
                  <a:pt x="890927" y="1949116"/>
                </a:cubicBezTo>
                <a:cubicBezTo>
                  <a:pt x="854739" y="1980781"/>
                  <a:pt x="821365" y="1985718"/>
                  <a:pt x="794674" y="2021305"/>
                </a:cubicBezTo>
                <a:cubicBezTo>
                  <a:pt x="777322" y="2044441"/>
                  <a:pt x="755693" y="2066058"/>
                  <a:pt x="746548" y="2093494"/>
                </a:cubicBezTo>
                <a:lnTo>
                  <a:pt x="722485" y="2165684"/>
                </a:lnTo>
                <a:cubicBezTo>
                  <a:pt x="759302" y="2174889"/>
                  <a:pt x="779010" y="2174083"/>
                  <a:pt x="806706" y="2201779"/>
                </a:cubicBezTo>
                <a:cubicBezTo>
                  <a:pt x="886921" y="2281993"/>
                  <a:pt x="770605" y="2197763"/>
                  <a:pt x="866864" y="2261937"/>
                </a:cubicBezTo>
                <a:cubicBezTo>
                  <a:pt x="902271" y="2332751"/>
                  <a:pt x="885254" y="2293046"/>
                  <a:pt x="914990" y="2382252"/>
                </a:cubicBezTo>
                <a:cubicBezTo>
                  <a:pt x="919001" y="2394284"/>
                  <a:pt x="923946" y="2406043"/>
                  <a:pt x="927022" y="2418347"/>
                </a:cubicBezTo>
                <a:cubicBezTo>
                  <a:pt x="931032" y="2434389"/>
                  <a:pt x="932539" y="2451274"/>
                  <a:pt x="939053" y="2466473"/>
                </a:cubicBezTo>
                <a:cubicBezTo>
                  <a:pt x="956146" y="2506357"/>
                  <a:pt x="963295" y="2496775"/>
                  <a:pt x="987180" y="2526631"/>
                </a:cubicBezTo>
                <a:cubicBezTo>
                  <a:pt x="996213" y="2537922"/>
                  <a:pt x="999952" y="2553693"/>
                  <a:pt x="1011243" y="2562726"/>
                </a:cubicBezTo>
                <a:cubicBezTo>
                  <a:pt x="1021146" y="2570649"/>
                  <a:pt x="1036251" y="2568599"/>
                  <a:pt x="1047338" y="2574758"/>
                </a:cubicBezTo>
                <a:cubicBezTo>
                  <a:pt x="1088972" y="2597888"/>
                  <a:pt x="1125384" y="2622694"/>
                  <a:pt x="1155622" y="2658979"/>
                </a:cubicBezTo>
                <a:cubicBezTo>
                  <a:pt x="1164879" y="2670087"/>
                  <a:pt x="1171664" y="2683042"/>
                  <a:pt x="1179685" y="2695073"/>
                </a:cubicBezTo>
                <a:cubicBezTo>
                  <a:pt x="1183695" y="2719136"/>
                  <a:pt x="1186932" y="2743342"/>
                  <a:pt x="1191716" y="2767263"/>
                </a:cubicBezTo>
                <a:cubicBezTo>
                  <a:pt x="1194959" y="2783478"/>
                  <a:pt x="1202180" y="2798928"/>
                  <a:pt x="1203748" y="2815389"/>
                </a:cubicBezTo>
                <a:cubicBezTo>
                  <a:pt x="1204987" y="2828403"/>
                  <a:pt x="1196326" y="2993050"/>
                  <a:pt x="1227811" y="3056021"/>
                </a:cubicBezTo>
                <a:cubicBezTo>
                  <a:pt x="1234278" y="3068955"/>
                  <a:pt x="1240582" y="3083083"/>
                  <a:pt x="1251874" y="3092116"/>
                </a:cubicBezTo>
                <a:cubicBezTo>
                  <a:pt x="1261777" y="3100039"/>
                  <a:pt x="1275937" y="3100137"/>
                  <a:pt x="1287969" y="3104147"/>
                </a:cubicBezTo>
                <a:cubicBezTo>
                  <a:pt x="1309652" y="3125830"/>
                  <a:pt x="1335563" y="3147022"/>
                  <a:pt x="1348127" y="3176337"/>
                </a:cubicBezTo>
                <a:cubicBezTo>
                  <a:pt x="1354641" y="3191536"/>
                  <a:pt x="1356148" y="3208421"/>
                  <a:pt x="1360159" y="3224463"/>
                </a:cubicBezTo>
                <a:lnTo>
                  <a:pt x="1300001" y="320040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965200" y="1765300"/>
            <a:ext cx="336574" cy="1009650"/>
          </a:xfrm>
          <a:custGeom>
            <a:avLst/>
            <a:gdLst>
              <a:gd name="connsiteX0" fmla="*/ 0 w 336574"/>
              <a:gd name="connsiteY0" fmla="*/ 1009650 h 1009650"/>
              <a:gd name="connsiteX1" fmla="*/ 31750 w 336574"/>
              <a:gd name="connsiteY1" fmla="*/ 971550 h 1009650"/>
              <a:gd name="connsiteX2" fmla="*/ 44450 w 336574"/>
              <a:gd name="connsiteY2" fmla="*/ 952500 h 1009650"/>
              <a:gd name="connsiteX3" fmla="*/ 63500 w 336574"/>
              <a:gd name="connsiteY3" fmla="*/ 939800 h 1009650"/>
              <a:gd name="connsiteX4" fmla="*/ 82550 w 336574"/>
              <a:gd name="connsiteY4" fmla="*/ 901700 h 1009650"/>
              <a:gd name="connsiteX5" fmla="*/ 69850 w 336574"/>
              <a:gd name="connsiteY5" fmla="*/ 825500 h 1009650"/>
              <a:gd name="connsiteX6" fmla="*/ 50800 w 336574"/>
              <a:gd name="connsiteY6" fmla="*/ 800100 h 1009650"/>
              <a:gd name="connsiteX7" fmla="*/ 57150 w 336574"/>
              <a:gd name="connsiteY7" fmla="*/ 679450 h 1009650"/>
              <a:gd name="connsiteX8" fmla="*/ 63500 w 336574"/>
              <a:gd name="connsiteY8" fmla="*/ 660400 h 1009650"/>
              <a:gd name="connsiteX9" fmla="*/ 57150 w 336574"/>
              <a:gd name="connsiteY9" fmla="*/ 565150 h 1009650"/>
              <a:gd name="connsiteX10" fmla="*/ 38100 w 336574"/>
              <a:gd name="connsiteY10" fmla="*/ 546100 h 1009650"/>
              <a:gd name="connsiteX11" fmla="*/ 31750 w 336574"/>
              <a:gd name="connsiteY11" fmla="*/ 520700 h 1009650"/>
              <a:gd name="connsiteX12" fmla="*/ 19050 w 336574"/>
              <a:gd name="connsiteY12" fmla="*/ 501650 h 1009650"/>
              <a:gd name="connsiteX13" fmla="*/ 25400 w 336574"/>
              <a:gd name="connsiteY13" fmla="*/ 419100 h 1009650"/>
              <a:gd name="connsiteX14" fmla="*/ 44450 w 336574"/>
              <a:gd name="connsiteY14" fmla="*/ 412750 h 1009650"/>
              <a:gd name="connsiteX15" fmla="*/ 69850 w 336574"/>
              <a:gd name="connsiteY15" fmla="*/ 400050 h 1009650"/>
              <a:gd name="connsiteX16" fmla="*/ 88900 w 336574"/>
              <a:gd name="connsiteY16" fmla="*/ 387350 h 1009650"/>
              <a:gd name="connsiteX17" fmla="*/ 127000 w 336574"/>
              <a:gd name="connsiteY17" fmla="*/ 381000 h 1009650"/>
              <a:gd name="connsiteX18" fmla="*/ 152400 w 336574"/>
              <a:gd name="connsiteY18" fmla="*/ 374650 h 1009650"/>
              <a:gd name="connsiteX19" fmla="*/ 165100 w 336574"/>
              <a:gd name="connsiteY19" fmla="*/ 330200 h 1009650"/>
              <a:gd name="connsiteX20" fmla="*/ 171450 w 336574"/>
              <a:gd name="connsiteY20" fmla="*/ 215900 h 1009650"/>
              <a:gd name="connsiteX21" fmla="*/ 184150 w 336574"/>
              <a:gd name="connsiteY21" fmla="*/ 177800 h 1009650"/>
              <a:gd name="connsiteX22" fmla="*/ 209550 w 336574"/>
              <a:gd name="connsiteY22" fmla="*/ 95250 h 1009650"/>
              <a:gd name="connsiteX23" fmla="*/ 228600 w 336574"/>
              <a:gd name="connsiteY23" fmla="*/ 82550 h 1009650"/>
              <a:gd name="connsiteX24" fmla="*/ 311150 w 336574"/>
              <a:gd name="connsiteY24" fmla="*/ 63500 h 1009650"/>
              <a:gd name="connsiteX25" fmla="*/ 323850 w 336574"/>
              <a:gd name="connsiteY25" fmla="*/ 25400 h 1009650"/>
              <a:gd name="connsiteX26" fmla="*/ 336550 w 336574"/>
              <a:gd name="connsiteY2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6574" h="1009650">
                <a:moveTo>
                  <a:pt x="0" y="1009650"/>
                </a:moveTo>
                <a:cubicBezTo>
                  <a:pt x="10583" y="996950"/>
                  <a:pt x="21601" y="984599"/>
                  <a:pt x="31750" y="971550"/>
                </a:cubicBezTo>
                <a:cubicBezTo>
                  <a:pt x="36435" y="965526"/>
                  <a:pt x="39054" y="957896"/>
                  <a:pt x="44450" y="952500"/>
                </a:cubicBezTo>
                <a:cubicBezTo>
                  <a:pt x="49846" y="947104"/>
                  <a:pt x="57150" y="944033"/>
                  <a:pt x="63500" y="939800"/>
                </a:cubicBezTo>
                <a:cubicBezTo>
                  <a:pt x="69921" y="930168"/>
                  <a:pt x="82550" y="914845"/>
                  <a:pt x="82550" y="901700"/>
                </a:cubicBezTo>
                <a:cubicBezTo>
                  <a:pt x="82550" y="894729"/>
                  <a:pt x="79786" y="842887"/>
                  <a:pt x="69850" y="825500"/>
                </a:cubicBezTo>
                <a:cubicBezTo>
                  <a:pt x="64599" y="816311"/>
                  <a:pt x="57150" y="808567"/>
                  <a:pt x="50800" y="800100"/>
                </a:cubicBezTo>
                <a:cubicBezTo>
                  <a:pt x="52917" y="759883"/>
                  <a:pt x="53504" y="719557"/>
                  <a:pt x="57150" y="679450"/>
                </a:cubicBezTo>
                <a:cubicBezTo>
                  <a:pt x="57756" y="672784"/>
                  <a:pt x="63500" y="667093"/>
                  <a:pt x="63500" y="660400"/>
                </a:cubicBezTo>
                <a:cubicBezTo>
                  <a:pt x="63500" y="628580"/>
                  <a:pt x="64053" y="596213"/>
                  <a:pt x="57150" y="565150"/>
                </a:cubicBezTo>
                <a:cubicBezTo>
                  <a:pt x="55202" y="556384"/>
                  <a:pt x="44450" y="552450"/>
                  <a:pt x="38100" y="546100"/>
                </a:cubicBezTo>
                <a:cubicBezTo>
                  <a:pt x="35983" y="537633"/>
                  <a:pt x="35188" y="528722"/>
                  <a:pt x="31750" y="520700"/>
                </a:cubicBezTo>
                <a:cubicBezTo>
                  <a:pt x="28744" y="513685"/>
                  <a:pt x="19526" y="509267"/>
                  <a:pt x="19050" y="501650"/>
                </a:cubicBezTo>
                <a:cubicBezTo>
                  <a:pt x="17328" y="474106"/>
                  <a:pt x="17818" y="445636"/>
                  <a:pt x="25400" y="419100"/>
                </a:cubicBezTo>
                <a:cubicBezTo>
                  <a:pt x="27239" y="412664"/>
                  <a:pt x="38298" y="415387"/>
                  <a:pt x="44450" y="412750"/>
                </a:cubicBezTo>
                <a:cubicBezTo>
                  <a:pt x="53151" y="409021"/>
                  <a:pt x="61631" y="404746"/>
                  <a:pt x="69850" y="400050"/>
                </a:cubicBezTo>
                <a:cubicBezTo>
                  <a:pt x="76476" y="396264"/>
                  <a:pt x="81660" y="389763"/>
                  <a:pt x="88900" y="387350"/>
                </a:cubicBezTo>
                <a:cubicBezTo>
                  <a:pt x="101114" y="383279"/>
                  <a:pt x="114375" y="383525"/>
                  <a:pt x="127000" y="381000"/>
                </a:cubicBezTo>
                <a:cubicBezTo>
                  <a:pt x="135558" y="379288"/>
                  <a:pt x="143933" y="376767"/>
                  <a:pt x="152400" y="374650"/>
                </a:cubicBezTo>
                <a:cubicBezTo>
                  <a:pt x="156159" y="363373"/>
                  <a:pt x="164103" y="341163"/>
                  <a:pt x="165100" y="330200"/>
                </a:cubicBezTo>
                <a:cubicBezTo>
                  <a:pt x="168555" y="292198"/>
                  <a:pt x="166717" y="253764"/>
                  <a:pt x="171450" y="215900"/>
                </a:cubicBezTo>
                <a:cubicBezTo>
                  <a:pt x="173110" y="202616"/>
                  <a:pt x="180903" y="190787"/>
                  <a:pt x="184150" y="177800"/>
                </a:cubicBezTo>
                <a:cubicBezTo>
                  <a:pt x="187187" y="165651"/>
                  <a:pt x="198483" y="110744"/>
                  <a:pt x="209550" y="95250"/>
                </a:cubicBezTo>
                <a:cubicBezTo>
                  <a:pt x="213986" y="89040"/>
                  <a:pt x="221316" y="84826"/>
                  <a:pt x="228600" y="82550"/>
                </a:cubicBezTo>
                <a:cubicBezTo>
                  <a:pt x="255554" y="74127"/>
                  <a:pt x="283633" y="69850"/>
                  <a:pt x="311150" y="63500"/>
                </a:cubicBezTo>
                <a:cubicBezTo>
                  <a:pt x="315383" y="50800"/>
                  <a:pt x="316424" y="36539"/>
                  <a:pt x="323850" y="25400"/>
                </a:cubicBezTo>
                <a:cubicBezTo>
                  <a:pt x="337724" y="4589"/>
                  <a:pt x="336550" y="13982"/>
                  <a:pt x="3365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33222" y="1860550"/>
            <a:ext cx="108178" cy="311150"/>
          </a:xfrm>
          <a:custGeom>
            <a:avLst/>
            <a:gdLst>
              <a:gd name="connsiteX0" fmla="*/ 108178 w 108178"/>
              <a:gd name="connsiteY0" fmla="*/ 311150 h 311150"/>
              <a:gd name="connsiteX1" fmla="*/ 89128 w 108178"/>
              <a:gd name="connsiteY1" fmla="*/ 260350 h 311150"/>
              <a:gd name="connsiteX2" fmla="*/ 82778 w 108178"/>
              <a:gd name="connsiteY2" fmla="*/ 241300 h 311150"/>
              <a:gd name="connsiteX3" fmla="*/ 51028 w 108178"/>
              <a:gd name="connsiteY3" fmla="*/ 196850 h 311150"/>
              <a:gd name="connsiteX4" fmla="*/ 31978 w 108178"/>
              <a:gd name="connsiteY4" fmla="*/ 184150 h 311150"/>
              <a:gd name="connsiteX5" fmla="*/ 12928 w 108178"/>
              <a:gd name="connsiteY5" fmla="*/ 165100 h 311150"/>
              <a:gd name="connsiteX6" fmla="*/ 228 w 108178"/>
              <a:gd name="connsiteY6" fmla="*/ 127000 h 311150"/>
              <a:gd name="connsiteX7" fmla="*/ 12928 w 108178"/>
              <a:gd name="connsiteY7" fmla="*/ 57150 h 311150"/>
              <a:gd name="connsiteX8" fmla="*/ 38328 w 108178"/>
              <a:gd name="connsiteY8" fmla="*/ 12700 h 311150"/>
              <a:gd name="connsiteX9" fmla="*/ 44678 w 108178"/>
              <a:gd name="connsiteY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8" h="311150">
                <a:moveTo>
                  <a:pt x="108178" y="311150"/>
                </a:moveTo>
                <a:cubicBezTo>
                  <a:pt x="95927" y="249894"/>
                  <a:pt x="110929" y="303953"/>
                  <a:pt x="89128" y="260350"/>
                </a:cubicBezTo>
                <a:cubicBezTo>
                  <a:pt x="86135" y="254363"/>
                  <a:pt x="85771" y="247287"/>
                  <a:pt x="82778" y="241300"/>
                </a:cubicBezTo>
                <a:cubicBezTo>
                  <a:pt x="79172" y="234089"/>
                  <a:pt x="53904" y="199726"/>
                  <a:pt x="51028" y="196850"/>
                </a:cubicBezTo>
                <a:cubicBezTo>
                  <a:pt x="45632" y="191454"/>
                  <a:pt x="37841" y="189036"/>
                  <a:pt x="31978" y="184150"/>
                </a:cubicBezTo>
                <a:cubicBezTo>
                  <a:pt x="25079" y="178401"/>
                  <a:pt x="19278" y="171450"/>
                  <a:pt x="12928" y="165100"/>
                </a:cubicBezTo>
                <a:cubicBezTo>
                  <a:pt x="8695" y="152400"/>
                  <a:pt x="-1665" y="140252"/>
                  <a:pt x="228" y="127000"/>
                </a:cubicBezTo>
                <a:cubicBezTo>
                  <a:pt x="2546" y="110775"/>
                  <a:pt x="6019" y="75575"/>
                  <a:pt x="12928" y="57150"/>
                </a:cubicBezTo>
                <a:cubicBezTo>
                  <a:pt x="22010" y="32932"/>
                  <a:pt x="26046" y="33170"/>
                  <a:pt x="38328" y="12700"/>
                </a:cubicBezTo>
                <a:cubicBezTo>
                  <a:pt x="40763" y="8641"/>
                  <a:pt x="42561" y="4233"/>
                  <a:pt x="4467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8644" y="800697"/>
            <a:ext cx="6399624" cy="6000437"/>
          </a:xfrm>
          <a:prstGeom prst="rect">
            <a:avLst/>
          </a:prstGeom>
        </p:spPr>
      </p:pic>
      <p:sp>
        <p:nvSpPr>
          <p:cNvPr id="19" name="Freeform 18"/>
          <p:cNvSpPr/>
          <p:nvPr/>
        </p:nvSpPr>
        <p:spPr>
          <a:xfrm>
            <a:off x="933222" y="2598927"/>
            <a:ext cx="5536232" cy="3452615"/>
          </a:xfrm>
          <a:custGeom>
            <a:avLst/>
            <a:gdLst>
              <a:gd name="connsiteX0" fmla="*/ 101032 w 5587432"/>
              <a:gd name="connsiteY0" fmla="*/ 1475671 h 3608007"/>
              <a:gd name="connsiteX1" fmla="*/ 169271 w 5587432"/>
              <a:gd name="connsiteY1" fmla="*/ 1516614 h 3608007"/>
              <a:gd name="connsiteX2" fmla="*/ 305749 w 5587432"/>
              <a:gd name="connsiteY2" fmla="*/ 1543910 h 3608007"/>
              <a:gd name="connsiteX3" fmla="*/ 414931 w 5587432"/>
              <a:gd name="connsiteY3" fmla="*/ 1571205 h 3608007"/>
              <a:gd name="connsiteX4" fmla="*/ 496817 w 5587432"/>
              <a:gd name="connsiteY4" fmla="*/ 1653092 h 3608007"/>
              <a:gd name="connsiteX5" fmla="*/ 510465 w 5587432"/>
              <a:gd name="connsiteY5" fmla="*/ 1694035 h 3608007"/>
              <a:gd name="connsiteX6" fmla="*/ 592351 w 5587432"/>
              <a:gd name="connsiteY6" fmla="*/ 1775922 h 3608007"/>
              <a:gd name="connsiteX7" fmla="*/ 619647 w 5587432"/>
              <a:gd name="connsiteY7" fmla="*/ 1816865 h 3608007"/>
              <a:gd name="connsiteX8" fmla="*/ 715181 w 5587432"/>
              <a:gd name="connsiteY8" fmla="*/ 1857808 h 3608007"/>
              <a:gd name="connsiteX9" fmla="*/ 756125 w 5587432"/>
              <a:gd name="connsiteY9" fmla="*/ 1885104 h 3608007"/>
              <a:gd name="connsiteX10" fmla="*/ 865307 w 5587432"/>
              <a:gd name="connsiteY10" fmla="*/ 1953342 h 3608007"/>
              <a:gd name="connsiteX11" fmla="*/ 974489 w 5587432"/>
              <a:gd name="connsiteY11" fmla="*/ 2062525 h 3608007"/>
              <a:gd name="connsiteX12" fmla="*/ 1015432 w 5587432"/>
              <a:gd name="connsiteY12" fmla="*/ 2130763 h 3608007"/>
              <a:gd name="connsiteX13" fmla="*/ 1056375 w 5587432"/>
              <a:gd name="connsiteY13" fmla="*/ 2144411 h 3608007"/>
              <a:gd name="connsiteX14" fmla="*/ 1097319 w 5587432"/>
              <a:gd name="connsiteY14" fmla="*/ 2171707 h 3608007"/>
              <a:gd name="connsiteX15" fmla="*/ 1220149 w 5587432"/>
              <a:gd name="connsiteY15" fmla="*/ 2308184 h 3608007"/>
              <a:gd name="connsiteX16" fmla="*/ 1247444 w 5587432"/>
              <a:gd name="connsiteY16" fmla="*/ 2349128 h 3608007"/>
              <a:gd name="connsiteX17" fmla="*/ 1342978 w 5587432"/>
              <a:gd name="connsiteY17" fmla="*/ 2376423 h 3608007"/>
              <a:gd name="connsiteX18" fmla="*/ 1438513 w 5587432"/>
              <a:gd name="connsiteY18" fmla="*/ 2362775 h 3608007"/>
              <a:gd name="connsiteX19" fmla="*/ 1506751 w 5587432"/>
              <a:gd name="connsiteY19" fmla="*/ 2280889 h 3608007"/>
              <a:gd name="connsiteX20" fmla="*/ 1534047 w 5587432"/>
              <a:gd name="connsiteY20" fmla="*/ 2103468 h 3608007"/>
              <a:gd name="connsiteX21" fmla="*/ 1602286 w 5587432"/>
              <a:gd name="connsiteY21" fmla="*/ 2021581 h 3608007"/>
              <a:gd name="connsiteX22" fmla="*/ 1725116 w 5587432"/>
              <a:gd name="connsiteY22" fmla="*/ 1953342 h 3608007"/>
              <a:gd name="connsiteX23" fmla="*/ 1834298 w 5587432"/>
              <a:gd name="connsiteY23" fmla="*/ 1939695 h 3608007"/>
              <a:gd name="connsiteX24" fmla="*/ 1902537 w 5587432"/>
              <a:gd name="connsiteY24" fmla="*/ 1926047 h 3608007"/>
              <a:gd name="connsiteX25" fmla="*/ 1943480 w 5587432"/>
              <a:gd name="connsiteY25" fmla="*/ 1898751 h 3608007"/>
              <a:gd name="connsiteX26" fmla="*/ 1984423 w 5587432"/>
              <a:gd name="connsiteY26" fmla="*/ 1857808 h 3608007"/>
              <a:gd name="connsiteX27" fmla="*/ 2025366 w 5587432"/>
              <a:gd name="connsiteY27" fmla="*/ 1844160 h 3608007"/>
              <a:gd name="connsiteX28" fmla="*/ 2052662 w 5587432"/>
              <a:gd name="connsiteY28" fmla="*/ 1803217 h 3608007"/>
              <a:gd name="connsiteX29" fmla="*/ 2079957 w 5587432"/>
              <a:gd name="connsiteY29" fmla="*/ 1680387 h 3608007"/>
              <a:gd name="connsiteX30" fmla="*/ 2093605 w 5587432"/>
              <a:gd name="connsiteY30" fmla="*/ 1639444 h 3608007"/>
              <a:gd name="connsiteX31" fmla="*/ 2134549 w 5587432"/>
              <a:gd name="connsiteY31" fmla="*/ 1612148 h 3608007"/>
              <a:gd name="connsiteX32" fmla="*/ 2257378 w 5587432"/>
              <a:gd name="connsiteY32" fmla="*/ 1516614 h 3608007"/>
              <a:gd name="connsiteX33" fmla="*/ 2380208 w 5587432"/>
              <a:gd name="connsiteY33" fmla="*/ 1489319 h 3608007"/>
              <a:gd name="connsiteX34" fmla="*/ 2475743 w 5587432"/>
              <a:gd name="connsiteY34" fmla="*/ 1462023 h 3608007"/>
              <a:gd name="connsiteX35" fmla="*/ 2516686 w 5587432"/>
              <a:gd name="connsiteY35" fmla="*/ 1434728 h 3608007"/>
              <a:gd name="connsiteX36" fmla="*/ 2598572 w 5587432"/>
              <a:gd name="connsiteY36" fmla="*/ 1393784 h 3608007"/>
              <a:gd name="connsiteX37" fmla="*/ 2694107 w 5587432"/>
              <a:gd name="connsiteY37" fmla="*/ 1325545 h 3608007"/>
              <a:gd name="connsiteX38" fmla="*/ 2748698 w 5587432"/>
              <a:gd name="connsiteY38" fmla="*/ 1175420 h 3608007"/>
              <a:gd name="connsiteX39" fmla="*/ 2748698 w 5587432"/>
              <a:gd name="connsiteY39" fmla="*/ 1175420 h 3608007"/>
              <a:gd name="connsiteX40" fmla="*/ 2789641 w 5587432"/>
              <a:gd name="connsiteY40" fmla="*/ 1079886 h 3608007"/>
              <a:gd name="connsiteX41" fmla="*/ 2816937 w 5587432"/>
              <a:gd name="connsiteY41" fmla="*/ 1025295 h 3608007"/>
              <a:gd name="connsiteX42" fmla="*/ 2844232 w 5587432"/>
              <a:gd name="connsiteY42" fmla="*/ 902465 h 3608007"/>
              <a:gd name="connsiteX43" fmla="*/ 2857880 w 5587432"/>
              <a:gd name="connsiteY43" fmla="*/ 861522 h 3608007"/>
              <a:gd name="connsiteX44" fmla="*/ 2871528 w 5587432"/>
              <a:gd name="connsiteY44" fmla="*/ 765987 h 3608007"/>
              <a:gd name="connsiteX45" fmla="*/ 2885175 w 5587432"/>
              <a:gd name="connsiteY45" fmla="*/ 656805 h 3608007"/>
              <a:gd name="connsiteX46" fmla="*/ 2912471 w 5587432"/>
              <a:gd name="connsiteY46" fmla="*/ 615862 h 3608007"/>
              <a:gd name="connsiteX47" fmla="*/ 2939766 w 5587432"/>
              <a:gd name="connsiteY47" fmla="*/ 329259 h 3608007"/>
              <a:gd name="connsiteX48" fmla="*/ 2980710 w 5587432"/>
              <a:gd name="connsiteY48" fmla="*/ 151838 h 3608007"/>
              <a:gd name="connsiteX49" fmla="*/ 3021653 w 5587432"/>
              <a:gd name="connsiteY49" fmla="*/ 83599 h 3608007"/>
              <a:gd name="connsiteX50" fmla="*/ 3035301 w 5587432"/>
              <a:gd name="connsiteY50" fmla="*/ 29008 h 3608007"/>
              <a:gd name="connsiteX51" fmla="*/ 3185426 w 5587432"/>
              <a:gd name="connsiteY51" fmla="*/ 15360 h 3608007"/>
              <a:gd name="connsiteX52" fmla="*/ 3226369 w 5587432"/>
              <a:gd name="connsiteY52" fmla="*/ 42656 h 3608007"/>
              <a:gd name="connsiteX53" fmla="*/ 3267313 w 5587432"/>
              <a:gd name="connsiteY53" fmla="*/ 56304 h 3608007"/>
              <a:gd name="connsiteX54" fmla="*/ 3308256 w 5587432"/>
              <a:gd name="connsiteY54" fmla="*/ 97247 h 3608007"/>
              <a:gd name="connsiteX55" fmla="*/ 3362847 w 5587432"/>
              <a:gd name="connsiteY55" fmla="*/ 220077 h 3608007"/>
              <a:gd name="connsiteX56" fmla="*/ 3417438 w 5587432"/>
              <a:gd name="connsiteY56" fmla="*/ 315611 h 3608007"/>
              <a:gd name="connsiteX57" fmla="*/ 3431086 w 5587432"/>
              <a:gd name="connsiteY57" fmla="*/ 356554 h 3608007"/>
              <a:gd name="connsiteX58" fmla="*/ 3458381 w 5587432"/>
              <a:gd name="connsiteY58" fmla="*/ 411145 h 3608007"/>
              <a:gd name="connsiteX59" fmla="*/ 3472029 w 5587432"/>
              <a:gd name="connsiteY59" fmla="*/ 465737 h 3608007"/>
              <a:gd name="connsiteX60" fmla="*/ 3526620 w 5587432"/>
              <a:gd name="connsiteY60" fmla="*/ 520328 h 3608007"/>
              <a:gd name="connsiteX61" fmla="*/ 3553916 w 5587432"/>
              <a:gd name="connsiteY61" fmla="*/ 561271 h 3608007"/>
              <a:gd name="connsiteX62" fmla="*/ 3663098 w 5587432"/>
              <a:gd name="connsiteY62" fmla="*/ 711396 h 3608007"/>
              <a:gd name="connsiteX63" fmla="*/ 3676746 w 5587432"/>
              <a:gd name="connsiteY63" fmla="*/ 765987 h 3608007"/>
              <a:gd name="connsiteX64" fmla="*/ 3704041 w 5587432"/>
              <a:gd name="connsiteY64" fmla="*/ 847874 h 3608007"/>
              <a:gd name="connsiteX65" fmla="*/ 3744984 w 5587432"/>
              <a:gd name="connsiteY65" fmla="*/ 984351 h 3608007"/>
              <a:gd name="connsiteX66" fmla="*/ 3758632 w 5587432"/>
              <a:gd name="connsiteY66" fmla="*/ 1025295 h 3608007"/>
              <a:gd name="connsiteX67" fmla="*/ 3785928 w 5587432"/>
              <a:gd name="connsiteY67" fmla="*/ 1066238 h 3608007"/>
              <a:gd name="connsiteX68" fmla="*/ 3840519 w 5587432"/>
              <a:gd name="connsiteY68" fmla="*/ 1161772 h 3608007"/>
              <a:gd name="connsiteX69" fmla="*/ 3854166 w 5587432"/>
              <a:gd name="connsiteY69" fmla="*/ 1202716 h 3608007"/>
              <a:gd name="connsiteX70" fmla="*/ 3867814 w 5587432"/>
              <a:gd name="connsiteY70" fmla="*/ 1311898 h 3608007"/>
              <a:gd name="connsiteX71" fmla="*/ 3881462 w 5587432"/>
              <a:gd name="connsiteY71" fmla="*/ 1352841 h 3608007"/>
              <a:gd name="connsiteX72" fmla="*/ 3895110 w 5587432"/>
              <a:gd name="connsiteY72" fmla="*/ 1448375 h 3608007"/>
              <a:gd name="connsiteX73" fmla="*/ 3976996 w 5587432"/>
              <a:gd name="connsiteY73" fmla="*/ 1598501 h 3608007"/>
              <a:gd name="connsiteX74" fmla="*/ 3990644 w 5587432"/>
              <a:gd name="connsiteY74" fmla="*/ 1639444 h 3608007"/>
              <a:gd name="connsiteX75" fmla="*/ 4017940 w 5587432"/>
              <a:gd name="connsiteY75" fmla="*/ 1680387 h 3608007"/>
              <a:gd name="connsiteX76" fmla="*/ 4140769 w 5587432"/>
              <a:gd name="connsiteY76" fmla="*/ 1844160 h 3608007"/>
              <a:gd name="connsiteX77" fmla="*/ 4181713 w 5587432"/>
              <a:gd name="connsiteY77" fmla="*/ 1885104 h 3608007"/>
              <a:gd name="connsiteX78" fmla="*/ 4263599 w 5587432"/>
              <a:gd name="connsiteY78" fmla="*/ 1898751 h 3608007"/>
              <a:gd name="connsiteX79" fmla="*/ 4304543 w 5587432"/>
              <a:gd name="connsiteY79" fmla="*/ 1939695 h 3608007"/>
              <a:gd name="connsiteX80" fmla="*/ 4400077 w 5587432"/>
              <a:gd name="connsiteY80" fmla="*/ 1980638 h 3608007"/>
              <a:gd name="connsiteX81" fmla="*/ 4536554 w 5587432"/>
              <a:gd name="connsiteY81" fmla="*/ 2076172 h 3608007"/>
              <a:gd name="connsiteX82" fmla="*/ 4604793 w 5587432"/>
              <a:gd name="connsiteY82" fmla="*/ 2117116 h 3608007"/>
              <a:gd name="connsiteX83" fmla="*/ 4632089 w 5587432"/>
              <a:gd name="connsiteY83" fmla="*/ 2171707 h 3608007"/>
              <a:gd name="connsiteX84" fmla="*/ 4850453 w 5587432"/>
              <a:gd name="connsiteY84" fmla="*/ 2226298 h 3608007"/>
              <a:gd name="connsiteX85" fmla="*/ 5055169 w 5587432"/>
              <a:gd name="connsiteY85" fmla="*/ 2239945 h 3608007"/>
              <a:gd name="connsiteX86" fmla="*/ 5096113 w 5587432"/>
              <a:gd name="connsiteY86" fmla="*/ 2253593 h 3608007"/>
              <a:gd name="connsiteX87" fmla="*/ 5150704 w 5587432"/>
              <a:gd name="connsiteY87" fmla="*/ 2267241 h 3608007"/>
              <a:gd name="connsiteX88" fmla="*/ 5273534 w 5587432"/>
              <a:gd name="connsiteY88" fmla="*/ 2321832 h 3608007"/>
              <a:gd name="connsiteX89" fmla="*/ 5369068 w 5587432"/>
              <a:gd name="connsiteY89" fmla="*/ 2335480 h 3608007"/>
              <a:gd name="connsiteX90" fmla="*/ 5410011 w 5587432"/>
              <a:gd name="connsiteY90" fmla="*/ 2349128 h 3608007"/>
              <a:gd name="connsiteX91" fmla="*/ 5519193 w 5587432"/>
              <a:gd name="connsiteY91" fmla="*/ 2471957 h 3608007"/>
              <a:gd name="connsiteX92" fmla="*/ 5560137 w 5587432"/>
              <a:gd name="connsiteY92" fmla="*/ 2581139 h 3608007"/>
              <a:gd name="connsiteX93" fmla="*/ 5587432 w 5587432"/>
              <a:gd name="connsiteY93" fmla="*/ 2663026 h 3608007"/>
              <a:gd name="connsiteX94" fmla="*/ 5560137 w 5587432"/>
              <a:gd name="connsiteY94" fmla="*/ 2963277 h 3608007"/>
              <a:gd name="connsiteX95" fmla="*/ 5546489 w 5587432"/>
              <a:gd name="connsiteY95" fmla="*/ 3004220 h 3608007"/>
              <a:gd name="connsiteX96" fmla="*/ 5519193 w 5587432"/>
              <a:gd name="connsiteY96" fmla="*/ 3113402 h 3608007"/>
              <a:gd name="connsiteX97" fmla="*/ 5505546 w 5587432"/>
              <a:gd name="connsiteY97" fmla="*/ 3208937 h 3608007"/>
              <a:gd name="connsiteX98" fmla="*/ 5491898 w 5587432"/>
              <a:gd name="connsiteY98" fmla="*/ 3290823 h 3608007"/>
              <a:gd name="connsiteX99" fmla="*/ 5478250 w 5587432"/>
              <a:gd name="connsiteY99" fmla="*/ 3427301 h 3608007"/>
              <a:gd name="connsiteX100" fmla="*/ 5464602 w 5587432"/>
              <a:gd name="connsiteY100" fmla="*/ 3468244 h 3608007"/>
              <a:gd name="connsiteX101" fmla="*/ 5423659 w 5587432"/>
              <a:gd name="connsiteY101" fmla="*/ 3495539 h 3608007"/>
              <a:gd name="connsiteX102" fmla="*/ 5328125 w 5587432"/>
              <a:gd name="connsiteY102" fmla="*/ 3468244 h 3608007"/>
              <a:gd name="connsiteX103" fmla="*/ 5232590 w 5587432"/>
              <a:gd name="connsiteY103" fmla="*/ 3427301 h 3608007"/>
              <a:gd name="connsiteX104" fmla="*/ 5082465 w 5587432"/>
              <a:gd name="connsiteY104" fmla="*/ 3345414 h 3608007"/>
              <a:gd name="connsiteX105" fmla="*/ 4918692 w 5587432"/>
              <a:gd name="connsiteY105" fmla="*/ 3331766 h 3608007"/>
              <a:gd name="connsiteX106" fmla="*/ 4290895 w 5587432"/>
              <a:gd name="connsiteY106" fmla="*/ 3345414 h 3608007"/>
              <a:gd name="connsiteX107" fmla="*/ 4249951 w 5587432"/>
              <a:gd name="connsiteY107" fmla="*/ 3372710 h 3608007"/>
              <a:gd name="connsiteX108" fmla="*/ 4154417 w 5587432"/>
              <a:gd name="connsiteY108" fmla="*/ 3413653 h 3608007"/>
              <a:gd name="connsiteX109" fmla="*/ 3990644 w 5587432"/>
              <a:gd name="connsiteY109" fmla="*/ 3495539 h 3608007"/>
              <a:gd name="connsiteX110" fmla="*/ 3936053 w 5587432"/>
              <a:gd name="connsiteY110" fmla="*/ 3509187 h 3608007"/>
              <a:gd name="connsiteX111" fmla="*/ 3772280 w 5587432"/>
              <a:gd name="connsiteY111" fmla="*/ 3536483 h 3608007"/>
              <a:gd name="connsiteX112" fmla="*/ 3649450 w 5587432"/>
              <a:gd name="connsiteY112" fmla="*/ 3563778 h 3608007"/>
              <a:gd name="connsiteX113" fmla="*/ 3567563 w 5587432"/>
              <a:gd name="connsiteY113" fmla="*/ 3591074 h 3608007"/>
              <a:gd name="connsiteX114" fmla="*/ 3130835 w 5587432"/>
              <a:gd name="connsiteY114" fmla="*/ 3591074 h 3608007"/>
              <a:gd name="connsiteX115" fmla="*/ 3089892 w 5587432"/>
              <a:gd name="connsiteY115" fmla="*/ 3577426 h 3608007"/>
              <a:gd name="connsiteX116" fmla="*/ 2994357 w 5587432"/>
              <a:gd name="connsiteY116" fmla="*/ 3536483 h 3608007"/>
              <a:gd name="connsiteX117" fmla="*/ 2939766 w 5587432"/>
              <a:gd name="connsiteY117" fmla="*/ 3522835 h 3608007"/>
              <a:gd name="connsiteX118" fmla="*/ 2830584 w 5587432"/>
              <a:gd name="connsiteY118" fmla="*/ 3481892 h 3608007"/>
              <a:gd name="connsiteX119" fmla="*/ 2789641 w 5587432"/>
              <a:gd name="connsiteY119" fmla="*/ 3454596 h 3608007"/>
              <a:gd name="connsiteX120" fmla="*/ 2762346 w 5587432"/>
              <a:gd name="connsiteY120" fmla="*/ 3413653 h 3608007"/>
              <a:gd name="connsiteX121" fmla="*/ 2721402 w 5587432"/>
              <a:gd name="connsiteY121" fmla="*/ 3400005 h 3608007"/>
              <a:gd name="connsiteX122" fmla="*/ 2625868 w 5587432"/>
              <a:gd name="connsiteY122" fmla="*/ 3359062 h 3608007"/>
              <a:gd name="connsiteX123" fmla="*/ 2489390 w 5587432"/>
              <a:gd name="connsiteY123" fmla="*/ 3263528 h 3608007"/>
              <a:gd name="connsiteX124" fmla="*/ 2148196 w 5587432"/>
              <a:gd name="connsiteY124" fmla="*/ 3263528 h 3608007"/>
              <a:gd name="connsiteX125" fmla="*/ 2066310 w 5587432"/>
              <a:gd name="connsiteY125" fmla="*/ 3222584 h 3608007"/>
              <a:gd name="connsiteX126" fmla="*/ 2025366 w 5587432"/>
              <a:gd name="connsiteY126" fmla="*/ 3208937 h 3608007"/>
              <a:gd name="connsiteX127" fmla="*/ 1888889 w 5587432"/>
              <a:gd name="connsiteY127" fmla="*/ 3154345 h 3608007"/>
              <a:gd name="connsiteX128" fmla="*/ 1847946 w 5587432"/>
              <a:gd name="connsiteY128" fmla="*/ 3140698 h 3608007"/>
              <a:gd name="connsiteX129" fmla="*/ 1793354 w 5587432"/>
              <a:gd name="connsiteY129" fmla="*/ 3127050 h 3608007"/>
              <a:gd name="connsiteX130" fmla="*/ 1711468 w 5587432"/>
              <a:gd name="connsiteY130" fmla="*/ 3099754 h 3608007"/>
              <a:gd name="connsiteX131" fmla="*/ 1411217 w 5587432"/>
              <a:gd name="connsiteY131" fmla="*/ 3086107 h 3608007"/>
              <a:gd name="connsiteX132" fmla="*/ 1288387 w 5587432"/>
              <a:gd name="connsiteY132" fmla="*/ 3045163 h 3608007"/>
              <a:gd name="connsiteX133" fmla="*/ 1233796 w 5587432"/>
              <a:gd name="connsiteY133" fmla="*/ 3031516 h 3608007"/>
              <a:gd name="connsiteX134" fmla="*/ 1179205 w 5587432"/>
              <a:gd name="connsiteY134" fmla="*/ 2949629 h 3608007"/>
              <a:gd name="connsiteX135" fmla="*/ 1070023 w 5587432"/>
              <a:gd name="connsiteY135" fmla="*/ 2867742 h 3608007"/>
              <a:gd name="connsiteX136" fmla="*/ 1042728 w 5587432"/>
              <a:gd name="connsiteY136" fmla="*/ 2826799 h 3608007"/>
              <a:gd name="connsiteX137" fmla="*/ 947193 w 5587432"/>
              <a:gd name="connsiteY137" fmla="*/ 2731265 h 3608007"/>
              <a:gd name="connsiteX138" fmla="*/ 906250 w 5587432"/>
              <a:gd name="connsiteY138" fmla="*/ 2676674 h 3608007"/>
              <a:gd name="connsiteX139" fmla="*/ 824363 w 5587432"/>
              <a:gd name="connsiteY139" fmla="*/ 2594787 h 3608007"/>
              <a:gd name="connsiteX140" fmla="*/ 783420 w 5587432"/>
              <a:gd name="connsiteY140" fmla="*/ 2553844 h 3608007"/>
              <a:gd name="connsiteX141" fmla="*/ 660590 w 5587432"/>
              <a:gd name="connsiteY141" fmla="*/ 2444662 h 3608007"/>
              <a:gd name="connsiteX142" fmla="*/ 633295 w 5587432"/>
              <a:gd name="connsiteY142" fmla="*/ 2390071 h 3608007"/>
              <a:gd name="connsiteX143" fmla="*/ 592351 w 5587432"/>
              <a:gd name="connsiteY143" fmla="*/ 2349128 h 3608007"/>
              <a:gd name="connsiteX144" fmla="*/ 551408 w 5587432"/>
              <a:gd name="connsiteY144" fmla="*/ 2294537 h 3608007"/>
              <a:gd name="connsiteX145" fmla="*/ 510465 w 5587432"/>
              <a:gd name="connsiteY145" fmla="*/ 2199002 h 3608007"/>
              <a:gd name="connsiteX146" fmla="*/ 469522 w 5587432"/>
              <a:gd name="connsiteY146" fmla="*/ 2158059 h 3608007"/>
              <a:gd name="connsiteX147" fmla="*/ 442226 w 5587432"/>
              <a:gd name="connsiteY147" fmla="*/ 2103468 h 3608007"/>
              <a:gd name="connsiteX148" fmla="*/ 319396 w 5587432"/>
              <a:gd name="connsiteY148" fmla="*/ 1980638 h 3608007"/>
              <a:gd name="connsiteX149" fmla="*/ 278453 w 5587432"/>
              <a:gd name="connsiteY149" fmla="*/ 1939695 h 3608007"/>
              <a:gd name="connsiteX150" fmla="*/ 210214 w 5587432"/>
              <a:gd name="connsiteY150" fmla="*/ 1857808 h 3608007"/>
              <a:gd name="connsiteX151" fmla="*/ 155623 w 5587432"/>
              <a:gd name="connsiteY151" fmla="*/ 1775922 h 3608007"/>
              <a:gd name="connsiteX152" fmla="*/ 101032 w 5587432"/>
              <a:gd name="connsiteY152" fmla="*/ 1748626 h 3608007"/>
              <a:gd name="connsiteX153" fmla="*/ 60089 w 5587432"/>
              <a:gd name="connsiteY153" fmla="*/ 1707683 h 3608007"/>
              <a:gd name="connsiteX154" fmla="*/ 19146 w 5587432"/>
              <a:gd name="connsiteY154" fmla="*/ 1680387 h 3608007"/>
              <a:gd name="connsiteX155" fmla="*/ 19146 w 5587432"/>
              <a:gd name="connsiteY155" fmla="*/ 1489319 h 3608007"/>
              <a:gd name="connsiteX156" fmla="*/ 101032 w 5587432"/>
              <a:gd name="connsiteY156" fmla="*/ 1475671 h 36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587432" h="3608007">
                <a:moveTo>
                  <a:pt x="101032" y="1475671"/>
                </a:moveTo>
                <a:cubicBezTo>
                  <a:pt x="126053" y="1480220"/>
                  <a:pt x="145545" y="1504751"/>
                  <a:pt x="169271" y="1516614"/>
                </a:cubicBezTo>
                <a:cubicBezTo>
                  <a:pt x="210384" y="1537170"/>
                  <a:pt x="263833" y="1535527"/>
                  <a:pt x="305749" y="1543910"/>
                </a:cubicBezTo>
                <a:cubicBezTo>
                  <a:pt x="342535" y="1551267"/>
                  <a:pt x="414931" y="1571205"/>
                  <a:pt x="414931" y="1571205"/>
                </a:cubicBezTo>
                <a:cubicBezTo>
                  <a:pt x="442226" y="1598501"/>
                  <a:pt x="484610" y="1616471"/>
                  <a:pt x="496817" y="1653092"/>
                </a:cubicBezTo>
                <a:cubicBezTo>
                  <a:pt x="501366" y="1666740"/>
                  <a:pt x="501633" y="1682679"/>
                  <a:pt x="510465" y="1694035"/>
                </a:cubicBezTo>
                <a:cubicBezTo>
                  <a:pt x="534164" y="1724505"/>
                  <a:pt x="570938" y="1743804"/>
                  <a:pt x="592351" y="1775922"/>
                </a:cubicBezTo>
                <a:cubicBezTo>
                  <a:pt x="601450" y="1789570"/>
                  <a:pt x="607046" y="1806364"/>
                  <a:pt x="619647" y="1816865"/>
                </a:cubicBezTo>
                <a:cubicBezTo>
                  <a:pt x="662245" y="1852363"/>
                  <a:pt x="672516" y="1836475"/>
                  <a:pt x="715181" y="1857808"/>
                </a:cubicBezTo>
                <a:cubicBezTo>
                  <a:pt x="729852" y="1865144"/>
                  <a:pt x="741883" y="1876966"/>
                  <a:pt x="756125" y="1885104"/>
                </a:cubicBezTo>
                <a:cubicBezTo>
                  <a:pt x="861037" y="1945053"/>
                  <a:pt x="760926" y="1875056"/>
                  <a:pt x="865307" y="1953342"/>
                </a:cubicBezTo>
                <a:cubicBezTo>
                  <a:pt x="943462" y="2070579"/>
                  <a:pt x="812521" y="1882562"/>
                  <a:pt x="974489" y="2062525"/>
                </a:cubicBezTo>
                <a:cubicBezTo>
                  <a:pt x="992234" y="2082242"/>
                  <a:pt x="996675" y="2112006"/>
                  <a:pt x="1015432" y="2130763"/>
                </a:cubicBezTo>
                <a:cubicBezTo>
                  <a:pt x="1025604" y="2140935"/>
                  <a:pt x="1043508" y="2137977"/>
                  <a:pt x="1056375" y="2144411"/>
                </a:cubicBezTo>
                <a:cubicBezTo>
                  <a:pt x="1071046" y="2151747"/>
                  <a:pt x="1083671" y="2162608"/>
                  <a:pt x="1097319" y="2171707"/>
                </a:cubicBezTo>
                <a:cubicBezTo>
                  <a:pt x="1187185" y="2306507"/>
                  <a:pt x="1132522" y="2278977"/>
                  <a:pt x="1220149" y="2308184"/>
                </a:cubicBezTo>
                <a:cubicBezTo>
                  <a:pt x="1229247" y="2321832"/>
                  <a:pt x="1234636" y="2338881"/>
                  <a:pt x="1247444" y="2349128"/>
                </a:cubicBezTo>
                <a:cubicBezTo>
                  <a:pt x="1256341" y="2356246"/>
                  <a:pt x="1339415" y="2375532"/>
                  <a:pt x="1342978" y="2376423"/>
                </a:cubicBezTo>
                <a:cubicBezTo>
                  <a:pt x="1374823" y="2371874"/>
                  <a:pt x="1408645" y="2374722"/>
                  <a:pt x="1438513" y="2362775"/>
                </a:cubicBezTo>
                <a:cubicBezTo>
                  <a:pt x="1462396" y="2353222"/>
                  <a:pt x="1493105" y="2301358"/>
                  <a:pt x="1506751" y="2280889"/>
                </a:cubicBezTo>
                <a:cubicBezTo>
                  <a:pt x="1515850" y="2221749"/>
                  <a:pt x="1519534" y="2161518"/>
                  <a:pt x="1534047" y="2103468"/>
                </a:cubicBezTo>
                <a:cubicBezTo>
                  <a:pt x="1539381" y="2082131"/>
                  <a:pt x="1588185" y="2032157"/>
                  <a:pt x="1602286" y="2021581"/>
                </a:cubicBezTo>
                <a:cubicBezTo>
                  <a:pt x="1611206" y="2014891"/>
                  <a:pt x="1705675" y="1958202"/>
                  <a:pt x="1725116" y="1953342"/>
                </a:cubicBezTo>
                <a:cubicBezTo>
                  <a:pt x="1760698" y="1944447"/>
                  <a:pt x="1798047" y="1945272"/>
                  <a:pt x="1834298" y="1939695"/>
                </a:cubicBezTo>
                <a:cubicBezTo>
                  <a:pt x="1857225" y="1936168"/>
                  <a:pt x="1879791" y="1930596"/>
                  <a:pt x="1902537" y="1926047"/>
                </a:cubicBezTo>
                <a:cubicBezTo>
                  <a:pt x="1916185" y="1916948"/>
                  <a:pt x="1930879" y="1909252"/>
                  <a:pt x="1943480" y="1898751"/>
                </a:cubicBezTo>
                <a:cubicBezTo>
                  <a:pt x="1958307" y="1886395"/>
                  <a:pt x="1968364" y="1868514"/>
                  <a:pt x="1984423" y="1857808"/>
                </a:cubicBezTo>
                <a:cubicBezTo>
                  <a:pt x="1996393" y="1849828"/>
                  <a:pt x="2011718" y="1848709"/>
                  <a:pt x="2025366" y="1844160"/>
                </a:cubicBezTo>
                <a:cubicBezTo>
                  <a:pt x="2034465" y="1830512"/>
                  <a:pt x="2047475" y="1818778"/>
                  <a:pt x="2052662" y="1803217"/>
                </a:cubicBezTo>
                <a:cubicBezTo>
                  <a:pt x="2065925" y="1763427"/>
                  <a:pt x="2069785" y="1721077"/>
                  <a:pt x="2079957" y="1680387"/>
                </a:cubicBezTo>
                <a:cubicBezTo>
                  <a:pt x="2083446" y="1666431"/>
                  <a:pt x="2084618" y="1650677"/>
                  <a:pt x="2093605" y="1639444"/>
                </a:cubicBezTo>
                <a:cubicBezTo>
                  <a:pt x="2103852" y="1626636"/>
                  <a:pt x="2121948" y="1622649"/>
                  <a:pt x="2134549" y="1612148"/>
                </a:cubicBezTo>
                <a:cubicBezTo>
                  <a:pt x="2181651" y="1572896"/>
                  <a:pt x="2188391" y="1539610"/>
                  <a:pt x="2257378" y="1516614"/>
                </a:cubicBezTo>
                <a:cubicBezTo>
                  <a:pt x="2355795" y="1483808"/>
                  <a:pt x="2224079" y="1525349"/>
                  <a:pt x="2380208" y="1489319"/>
                </a:cubicBezTo>
                <a:cubicBezTo>
                  <a:pt x="2412479" y="1481872"/>
                  <a:pt x="2443898" y="1471122"/>
                  <a:pt x="2475743" y="1462023"/>
                </a:cubicBezTo>
                <a:cubicBezTo>
                  <a:pt x="2489391" y="1452925"/>
                  <a:pt x="2502348" y="1442694"/>
                  <a:pt x="2516686" y="1434728"/>
                </a:cubicBezTo>
                <a:cubicBezTo>
                  <a:pt x="2543363" y="1419907"/>
                  <a:pt x="2572582" y="1409778"/>
                  <a:pt x="2598572" y="1393784"/>
                </a:cubicBezTo>
                <a:cubicBezTo>
                  <a:pt x="2631901" y="1373274"/>
                  <a:pt x="2662262" y="1348291"/>
                  <a:pt x="2694107" y="1325545"/>
                </a:cubicBezTo>
                <a:cubicBezTo>
                  <a:pt x="2742211" y="1253388"/>
                  <a:pt x="2717424" y="1300515"/>
                  <a:pt x="2748698" y="1175420"/>
                </a:cubicBezTo>
                <a:lnTo>
                  <a:pt x="2748698" y="1175420"/>
                </a:lnTo>
                <a:cubicBezTo>
                  <a:pt x="2839239" y="994335"/>
                  <a:pt x="2729387" y="1220476"/>
                  <a:pt x="2789641" y="1079886"/>
                </a:cubicBezTo>
                <a:cubicBezTo>
                  <a:pt x="2797655" y="1061186"/>
                  <a:pt x="2807838" y="1043492"/>
                  <a:pt x="2816937" y="1025295"/>
                </a:cubicBezTo>
                <a:cubicBezTo>
                  <a:pt x="2826035" y="984352"/>
                  <a:pt x="2834060" y="943155"/>
                  <a:pt x="2844232" y="902465"/>
                </a:cubicBezTo>
                <a:cubicBezTo>
                  <a:pt x="2847721" y="888509"/>
                  <a:pt x="2855059" y="875629"/>
                  <a:pt x="2857880" y="861522"/>
                </a:cubicBezTo>
                <a:cubicBezTo>
                  <a:pt x="2864189" y="829978"/>
                  <a:pt x="2867277" y="797873"/>
                  <a:pt x="2871528" y="765987"/>
                </a:cubicBezTo>
                <a:cubicBezTo>
                  <a:pt x="2876375" y="729632"/>
                  <a:pt x="2875525" y="692190"/>
                  <a:pt x="2885175" y="656805"/>
                </a:cubicBezTo>
                <a:cubicBezTo>
                  <a:pt x="2889491" y="640980"/>
                  <a:pt x="2903372" y="629510"/>
                  <a:pt x="2912471" y="615862"/>
                </a:cubicBezTo>
                <a:cubicBezTo>
                  <a:pt x="2948743" y="325688"/>
                  <a:pt x="2898616" y="740768"/>
                  <a:pt x="2939766" y="329259"/>
                </a:cubicBezTo>
                <a:cubicBezTo>
                  <a:pt x="2944402" y="282896"/>
                  <a:pt x="2954941" y="194786"/>
                  <a:pt x="2980710" y="151838"/>
                </a:cubicBezTo>
                <a:lnTo>
                  <a:pt x="3021653" y="83599"/>
                </a:lnTo>
                <a:cubicBezTo>
                  <a:pt x="3026202" y="65402"/>
                  <a:pt x="3024896" y="44615"/>
                  <a:pt x="3035301" y="29008"/>
                </a:cubicBezTo>
                <a:cubicBezTo>
                  <a:pt x="3070115" y="-23212"/>
                  <a:pt x="3141913" y="9921"/>
                  <a:pt x="3185426" y="15360"/>
                </a:cubicBezTo>
                <a:cubicBezTo>
                  <a:pt x="3199074" y="24459"/>
                  <a:pt x="3211698" y="35320"/>
                  <a:pt x="3226369" y="42656"/>
                </a:cubicBezTo>
                <a:cubicBezTo>
                  <a:pt x="3239236" y="49090"/>
                  <a:pt x="3255343" y="48324"/>
                  <a:pt x="3267313" y="56304"/>
                </a:cubicBezTo>
                <a:cubicBezTo>
                  <a:pt x="3283372" y="67010"/>
                  <a:pt x="3295900" y="82420"/>
                  <a:pt x="3308256" y="97247"/>
                </a:cubicBezTo>
                <a:cubicBezTo>
                  <a:pt x="3400850" y="208361"/>
                  <a:pt x="3243815" y="41534"/>
                  <a:pt x="3362847" y="220077"/>
                </a:cubicBezTo>
                <a:cubicBezTo>
                  <a:pt x="3390262" y="261198"/>
                  <a:pt x="3396658" y="267124"/>
                  <a:pt x="3417438" y="315611"/>
                </a:cubicBezTo>
                <a:cubicBezTo>
                  <a:pt x="3423105" y="328834"/>
                  <a:pt x="3425419" y="343331"/>
                  <a:pt x="3431086" y="356554"/>
                </a:cubicBezTo>
                <a:cubicBezTo>
                  <a:pt x="3439100" y="375254"/>
                  <a:pt x="3451238" y="392096"/>
                  <a:pt x="3458381" y="411145"/>
                </a:cubicBezTo>
                <a:cubicBezTo>
                  <a:pt x="3464967" y="428708"/>
                  <a:pt x="3462088" y="449831"/>
                  <a:pt x="3472029" y="465737"/>
                </a:cubicBezTo>
                <a:cubicBezTo>
                  <a:pt x="3485668" y="487560"/>
                  <a:pt x="3509872" y="500789"/>
                  <a:pt x="3526620" y="520328"/>
                </a:cubicBezTo>
                <a:cubicBezTo>
                  <a:pt x="3537295" y="532782"/>
                  <a:pt x="3544268" y="548006"/>
                  <a:pt x="3553916" y="561271"/>
                </a:cubicBezTo>
                <a:cubicBezTo>
                  <a:pt x="3676220" y="729439"/>
                  <a:pt x="3599542" y="616065"/>
                  <a:pt x="3663098" y="711396"/>
                </a:cubicBezTo>
                <a:cubicBezTo>
                  <a:pt x="3667647" y="729593"/>
                  <a:pt x="3671356" y="748021"/>
                  <a:pt x="3676746" y="765987"/>
                </a:cubicBezTo>
                <a:cubicBezTo>
                  <a:pt x="3685014" y="793546"/>
                  <a:pt x="3698398" y="819661"/>
                  <a:pt x="3704041" y="847874"/>
                </a:cubicBezTo>
                <a:cubicBezTo>
                  <a:pt x="3724922" y="952279"/>
                  <a:pt x="3706509" y="881750"/>
                  <a:pt x="3744984" y="984351"/>
                </a:cubicBezTo>
                <a:cubicBezTo>
                  <a:pt x="3750035" y="997821"/>
                  <a:pt x="3752198" y="1012428"/>
                  <a:pt x="3758632" y="1025295"/>
                </a:cubicBezTo>
                <a:cubicBezTo>
                  <a:pt x="3765968" y="1039966"/>
                  <a:pt x="3776829" y="1052590"/>
                  <a:pt x="3785928" y="1066238"/>
                </a:cubicBezTo>
                <a:cubicBezTo>
                  <a:pt x="3817219" y="1160115"/>
                  <a:pt x="3774418" y="1046095"/>
                  <a:pt x="3840519" y="1161772"/>
                </a:cubicBezTo>
                <a:cubicBezTo>
                  <a:pt x="3847656" y="1174263"/>
                  <a:pt x="3849617" y="1189068"/>
                  <a:pt x="3854166" y="1202716"/>
                </a:cubicBezTo>
                <a:cubicBezTo>
                  <a:pt x="3858715" y="1239110"/>
                  <a:pt x="3861253" y="1275812"/>
                  <a:pt x="3867814" y="1311898"/>
                </a:cubicBezTo>
                <a:cubicBezTo>
                  <a:pt x="3870387" y="1326052"/>
                  <a:pt x="3878641" y="1338734"/>
                  <a:pt x="3881462" y="1352841"/>
                </a:cubicBezTo>
                <a:cubicBezTo>
                  <a:pt x="3887771" y="1384384"/>
                  <a:pt x="3884938" y="1417858"/>
                  <a:pt x="3895110" y="1448375"/>
                </a:cubicBezTo>
                <a:cubicBezTo>
                  <a:pt x="3956957" y="1633914"/>
                  <a:pt x="3927163" y="1498834"/>
                  <a:pt x="3976996" y="1598501"/>
                </a:cubicBezTo>
                <a:cubicBezTo>
                  <a:pt x="3983430" y="1611368"/>
                  <a:pt x="3984210" y="1626577"/>
                  <a:pt x="3990644" y="1639444"/>
                </a:cubicBezTo>
                <a:cubicBezTo>
                  <a:pt x="3997980" y="1654115"/>
                  <a:pt x="4009802" y="1666146"/>
                  <a:pt x="4017940" y="1680387"/>
                </a:cubicBezTo>
                <a:cubicBezTo>
                  <a:pt x="4082659" y="1793645"/>
                  <a:pt x="3994288" y="1683030"/>
                  <a:pt x="4140769" y="1844160"/>
                </a:cubicBezTo>
                <a:cubicBezTo>
                  <a:pt x="4153752" y="1858442"/>
                  <a:pt x="4164075" y="1877265"/>
                  <a:pt x="4181713" y="1885104"/>
                </a:cubicBezTo>
                <a:cubicBezTo>
                  <a:pt x="4207000" y="1896343"/>
                  <a:pt x="4236304" y="1894202"/>
                  <a:pt x="4263599" y="1898751"/>
                </a:cubicBezTo>
                <a:cubicBezTo>
                  <a:pt x="4277247" y="1912399"/>
                  <a:pt x="4288837" y="1928476"/>
                  <a:pt x="4304543" y="1939695"/>
                </a:cubicBezTo>
                <a:cubicBezTo>
                  <a:pt x="4468809" y="2057027"/>
                  <a:pt x="4271380" y="1901439"/>
                  <a:pt x="4400077" y="1980638"/>
                </a:cubicBezTo>
                <a:cubicBezTo>
                  <a:pt x="4447370" y="2009741"/>
                  <a:pt x="4488937" y="2047601"/>
                  <a:pt x="4536554" y="2076172"/>
                </a:cubicBezTo>
                <a:lnTo>
                  <a:pt x="4604793" y="2117116"/>
                </a:lnTo>
                <a:cubicBezTo>
                  <a:pt x="4613892" y="2135313"/>
                  <a:pt x="4618849" y="2156260"/>
                  <a:pt x="4632089" y="2171707"/>
                </a:cubicBezTo>
                <a:cubicBezTo>
                  <a:pt x="4692317" y="2241972"/>
                  <a:pt x="4755980" y="2219300"/>
                  <a:pt x="4850453" y="2226298"/>
                </a:cubicBezTo>
                <a:lnTo>
                  <a:pt x="5055169" y="2239945"/>
                </a:lnTo>
                <a:cubicBezTo>
                  <a:pt x="5068817" y="2244494"/>
                  <a:pt x="5082280" y="2249641"/>
                  <a:pt x="5096113" y="2253593"/>
                </a:cubicBezTo>
                <a:cubicBezTo>
                  <a:pt x="5114148" y="2258746"/>
                  <a:pt x="5133289" y="2260275"/>
                  <a:pt x="5150704" y="2267241"/>
                </a:cubicBezTo>
                <a:cubicBezTo>
                  <a:pt x="5193991" y="2284556"/>
                  <a:pt x="5227901" y="2312705"/>
                  <a:pt x="5273534" y="2321832"/>
                </a:cubicBezTo>
                <a:cubicBezTo>
                  <a:pt x="5305077" y="2328141"/>
                  <a:pt x="5337223" y="2330931"/>
                  <a:pt x="5369068" y="2335480"/>
                </a:cubicBezTo>
                <a:cubicBezTo>
                  <a:pt x="5382716" y="2340029"/>
                  <a:pt x="5398655" y="2340296"/>
                  <a:pt x="5410011" y="2349128"/>
                </a:cubicBezTo>
                <a:cubicBezTo>
                  <a:pt x="5474734" y="2399468"/>
                  <a:pt x="5482708" y="2417228"/>
                  <a:pt x="5519193" y="2471957"/>
                </a:cubicBezTo>
                <a:cubicBezTo>
                  <a:pt x="5548744" y="2590157"/>
                  <a:pt x="5512556" y="2462186"/>
                  <a:pt x="5560137" y="2581139"/>
                </a:cubicBezTo>
                <a:cubicBezTo>
                  <a:pt x="5570823" y="2607853"/>
                  <a:pt x="5587432" y="2663026"/>
                  <a:pt x="5587432" y="2663026"/>
                </a:cubicBezTo>
                <a:cubicBezTo>
                  <a:pt x="5581561" y="2751087"/>
                  <a:pt x="5578791" y="2870007"/>
                  <a:pt x="5560137" y="2963277"/>
                </a:cubicBezTo>
                <a:cubicBezTo>
                  <a:pt x="5557316" y="2977384"/>
                  <a:pt x="5549978" y="2990264"/>
                  <a:pt x="5546489" y="3004220"/>
                </a:cubicBezTo>
                <a:lnTo>
                  <a:pt x="5519193" y="3113402"/>
                </a:lnTo>
                <a:cubicBezTo>
                  <a:pt x="5514644" y="3145247"/>
                  <a:pt x="5510437" y="3177143"/>
                  <a:pt x="5505546" y="3208937"/>
                </a:cubicBezTo>
                <a:cubicBezTo>
                  <a:pt x="5501338" y="3236287"/>
                  <a:pt x="5495330" y="3263365"/>
                  <a:pt x="5491898" y="3290823"/>
                </a:cubicBezTo>
                <a:cubicBezTo>
                  <a:pt x="5486227" y="3336190"/>
                  <a:pt x="5485202" y="3382113"/>
                  <a:pt x="5478250" y="3427301"/>
                </a:cubicBezTo>
                <a:cubicBezTo>
                  <a:pt x="5476062" y="3441520"/>
                  <a:pt x="5473589" y="3457011"/>
                  <a:pt x="5464602" y="3468244"/>
                </a:cubicBezTo>
                <a:cubicBezTo>
                  <a:pt x="5454355" y="3481052"/>
                  <a:pt x="5437307" y="3486441"/>
                  <a:pt x="5423659" y="3495539"/>
                </a:cubicBezTo>
                <a:cubicBezTo>
                  <a:pt x="5395952" y="3488613"/>
                  <a:pt x="5355539" y="3479993"/>
                  <a:pt x="5328125" y="3468244"/>
                </a:cubicBezTo>
                <a:cubicBezTo>
                  <a:pt x="5210091" y="3417657"/>
                  <a:pt x="5328598" y="3459301"/>
                  <a:pt x="5232590" y="3427301"/>
                </a:cubicBezTo>
                <a:cubicBezTo>
                  <a:pt x="5190586" y="3399298"/>
                  <a:pt x="5136156" y="3354889"/>
                  <a:pt x="5082465" y="3345414"/>
                </a:cubicBezTo>
                <a:cubicBezTo>
                  <a:pt x="5028518" y="3335894"/>
                  <a:pt x="4973283" y="3336315"/>
                  <a:pt x="4918692" y="3331766"/>
                </a:cubicBezTo>
                <a:cubicBezTo>
                  <a:pt x="4709426" y="3336315"/>
                  <a:pt x="4499819" y="3332623"/>
                  <a:pt x="4290895" y="3345414"/>
                </a:cubicBezTo>
                <a:cubicBezTo>
                  <a:pt x="4274523" y="3346416"/>
                  <a:pt x="4264193" y="3364572"/>
                  <a:pt x="4249951" y="3372710"/>
                </a:cubicBezTo>
                <a:cubicBezTo>
                  <a:pt x="4120062" y="3446932"/>
                  <a:pt x="4258806" y="3364938"/>
                  <a:pt x="4154417" y="3413653"/>
                </a:cubicBezTo>
                <a:cubicBezTo>
                  <a:pt x="4099109" y="3439464"/>
                  <a:pt x="4049856" y="3480736"/>
                  <a:pt x="3990644" y="3495539"/>
                </a:cubicBezTo>
                <a:cubicBezTo>
                  <a:pt x="3972447" y="3500088"/>
                  <a:pt x="3954489" y="3505730"/>
                  <a:pt x="3936053" y="3509187"/>
                </a:cubicBezTo>
                <a:cubicBezTo>
                  <a:pt x="3881657" y="3519386"/>
                  <a:pt x="3824784" y="3518981"/>
                  <a:pt x="3772280" y="3536483"/>
                </a:cubicBezTo>
                <a:cubicBezTo>
                  <a:pt x="3705085" y="3558882"/>
                  <a:pt x="3745527" y="3547766"/>
                  <a:pt x="3649450" y="3563778"/>
                </a:cubicBezTo>
                <a:cubicBezTo>
                  <a:pt x="3622154" y="3572877"/>
                  <a:pt x="3595476" y="3584096"/>
                  <a:pt x="3567563" y="3591074"/>
                </a:cubicBezTo>
                <a:cubicBezTo>
                  <a:pt x="3426305" y="3626389"/>
                  <a:pt x="3267860" y="3596344"/>
                  <a:pt x="3130835" y="3591074"/>
                </a:cubicBezTo>
                <a:cubicBezTo>
                  <a:pt x="3117187" y="3586525"/>
                  <a:pt x="3103249" y="3582769"/>
                  <a:pt x="3089892" y="3577426"/>
                </a:cubicBezTo>
                <a:cubicBezTo>
                  <a:pt x="3057724" y="3564559"/>
                  <a:pt x="3026917" y="3548323"/>
                  <a:pt x="2994357" y="3536483"/>
                </a:cubicBezTo>
                <a:cubicBezTo>
                  <a:pt x="2976729" y="3530073"/>
                  <a:pt x="2957329" y="3529421"/>
                  <a:pt x="2939766" y="3522835"/>
                </a:cubicBezTo>
                <a:cubicBezTo>
                  <a:pt x="2797041" y="3469312"/>
                  <a:pt x="2970700" y="3516919"/>
                  <a:pt x="2830584" y="3481892"/>
                </a:cubicBezTo>
                <a:cubicBezTo>
                  <a:pt x="2816936" y="3472793"/>
                  <a:pt x="2801239" y="3466194"/>
                  <a:pt x="2789641" y="3454596"/>
                </a:cubicBezTo>
                <a:cubicBezTo>
                  <a:pt x="2778043" y="3442998"/>
                  <a:pt x="2775154" y="3423899"/>
                  <a:pt x="2762346" y="3413653"/>
                </a:cubicBezTo>
                <a:cubicBezTo>
                  <a:pt x="2751112" y="3404666"/>
                  <a:pt x="2734759" y="3405348"/>
                  <a:pt x="2721402" y="3400005"/>
                </a:cubicBezTo>
                <a:cubicBezTo>
                  <a:pt x="2689234" y="3387138"/>
                  <a:pt x="2655731" y="3376628"/>
                  <a:pt x="2625868" y="3359062"/>
                </a:cubicBezTo>
                <a:cubicBezTo>
                  <a:pt x="2578004" y="3330907"/>
                  <a:pt x="2489390" y="3263528"/>
                  <a:pt x="2489390" y="3263528"/>
                </a:cubicBezTo>
                <a:cubicBezTo>
                  <a:pt x="2313563" y="3273870"/>
                  <a:pt x="2290317" y="3289368"/>
                  <a:pt x="2148196" y="3263528"/>
                </a:cubicBezTo>
                <a:cubicBezTo>
                  <a:pt x="2094289" y="3253727"/>
                  <a:pt x="2116262" y="3247560"/>
                  <a:pt x="2066310" y="3222584"/>
                </a:cubicBezTo>
                <a:cubicBezTo>
                  <a:pt x="2053443" y="3216150"/>
                  <a:pt x="2039014" y="3213486"/>
                  <a:pt x="2025366" y="3208937"/>
                </a:cubicBezTo>
                <a:cubicBezTo>
                  <a:pt x="1954720" y="3161838"/>
                  <a:pt x="2004529" y="3189037"/>
                  <a:pt x="1888889" y="3154345"/>
                </a:cubicBezTo>
                <a:cubicBezTo>
                  <a:pt x="1875110" y="3150211"/>
                  <a:pt x="1861778" y="3144650"/>
                  <a:pt x="1847946" y="3140698"/>
                </a:cubicBezTo>
                <a:cubicBezTo>
                  <a:pt x="1829910" y="3135545"/>
                  <a:pt x="1811320" y="3132440"/>
                  <a:pt x="1793354" y="3127050"/>
                </a:cubicBezTo>
                <a:cubicBezTo>
                  <a:pt x="1765796" y="3118782"/>
                  <a:pt x="1740210" y="3101060"/>
                  <a:pt x="1711468" y="3099754"/>
                </a:cubicBezTo>
                <a:lnTo>
                  <a:pt x="1411217" y="3086107"/>
                </a:lnTo>
                <a:cubicBezTo>
                  <a:pt x="1280383" y="3053398"/>
                  <a:pt x="1442580" y="3096560"/>
                  <a:pt x="1288387" y="3045163"/>
                </a:cubicBezTo>
                <a:cubicBezTo>
                  <a:pt x="1270593" y="3039232"/>
                  <a:pt x="1251993" y="3036065"/>
                  <a:pt x="1233796" y="3031516"/>
                </a:cubicBezTo>
                <a:cubicBezTo>
                  <a:pt x="1215599" y="3004220"/>
                  <a:pt x="1205449" y="2969312"/>
                  <a:pt x="1179205" y="2949629"/>
                </a:cubicBezTo>
                <a:cubicBezTo>
                  <a:pt x="1142811" y="2922333"/>
                  <a:pt x="1095258" y="2905594"/>
                  <a:pt x="1070023" y="2867742"/>
                </a:cubicBezTo>
                <a:cubicBezTo>
                  <a:pt x="1060925" y="2854094"/>
                  <a:pt x="1053701" y="2838991"/>
                  <a:pt x="1042728" y="2826799"/>
                </a:cubicBezTo>
                <a:cubicBezTo>
                  <a:pt x="1012601" y="2793325"/>
                  <a:pt x="974214" y="2767293"/>
                  <a:pt x="947193" y="2731265"/>
                </a:cubicBezTo>
                <a:cubicBezTo>
                  <a:pt x="933545" y="2713068"/>
                  <a:pt x="921466" y="2693581"/>
                  <a:pt x="906250" y="2676674"/>
                </a:cubicBezTo>
                <a:cubicBezTo>
                  <a:pt x="880427" y="2647981"/>
                  <a:pt x="851659" y="2622083"/>
                  <a:pt x="824363" y="2594787"/>
                </a:cubicBezTo>
                <a:cubicBezTo>
                  <a:pt x="810715" y="2581139"/>
                  <a:pt x="795776" y="2568671"/>
                  <a:pt x="783420" y="2553844"/>
                </a:cubicBezTo>
                <a:cubicBezTo>
                  <a:pt x="702157" y="2456328"/>
                  <a:pt x="746961" y="2487847"/>
                  <a:pt x="660590" y="2444662"/>
                </a:cubicBezTo>
                <a:cubicBezTo>
                  <a:pt x="651492" y="2426465"/>
                  <a:pt x="645120" y="2406626"/>
                  <a:pt x="633295" y="2390071"/>
                </a:cubicBezTo>
                <a:cubicBezTo>
                  <a:pt x="622077" y="2374365"/>
                  <a:pt x="604912" y="2363782"/>
                  <a:pt x="592351" y="2349128"/>
                </a:cubicBezTo>
                <a:cubicBezTo>
                  <a:pt x="577548" y="2331858"/>
                  <a:pt x="565056" y="2312734"/>
                  <a:pt x="551408" y="2294537"/>
                </a:cubicBezTo>
                <a:cubicBezTo>
                  <a:pt x="540271" y="2261125"/>
                  <a:pt x="531545" y="2228514"/>
                  <a:pt x="510465" y="2199002"/>
                </a:cubicBezTo>
                <a:cubicBezTo>
                  <a:pt x="499247" y="2183296"/>
                  <a:pt x="480740" y="2173765"/>
                  <a:pt x="469522" y="2158059"/>
                </a:cubicBezTo>
                <a:cubicBezTo>
                  <a:pt x="457697" y="2141504"/>
                  <a:pt x="455368" y="2118999"/>
                  <a:pt x="442226" y="2103468"/>
                </a:cubicBezTo>
                <a:cubicBezTo>
                  <a:pt x="404824" y="2059266"/>
                  <a:pt x="360339" y="2021581"/>
                  <a:pt x="319396" y="1980638"/>
                </a:cubicBezTo>
                <a:cubicBezTo>
                  <a:pt x="305748" y="1966990"/>
                  <a:pt x="289159" y="1955754"/>
                  <a:pt x="278453" y="1939695"/>
                </a:cubicBezTo>
                <a:cubicBezTo>
                  <a:pt x="180916" y="1793389"/>
                  <a:pt x="332808" y="2015429"/>
                  <a:pt x="210214" y="1857808"/>
                </a:cubicBezTo>
                <a:cubicBezTo>
                  <a:pt x="190074" y="1831913"/>
                  <a:pt x="184965" y="1790593"/>
                  <a:pt x="155623" y="1775922"/>
                </a:cubicBezTo>
                <a:cubicBezTo>
                  <a:pt x="137426" y="1766823"/>
                  <a:pt x="117587" y="1760451"/>
                  <a:pt x="101032" y="1748626"/>
                </a:cubicBezTo>
                <a:cubicBezTo>
                  <a:pt x="85326" y="1737408"/>
                  <a:pt x="74916" y="1720039"/>
                  <a:pt x="60089" y="1707683"/>
                </a:cubicBezTo>
                <a:cubicBezTo>
                  <a:pt x="47488" y="1697182"/>
                  <a:pt x="32794" y="1689486"/>
                  <a:pt x="19146" y="1680387"/>
                </a:cubicBezTo>
                <a:cubicBezTo>
                  <a:pt x="1246" y="1608787"/>
                  <a:pt x="-13032" y="1577808"/>
                  <a:pt x="19146" y="1489319"/>
                </a:cubicBezTo>
                <a:cubicBezTo>
                  <a:pt x="25155" y="1472794"/>
                  <a:pt x="76011" y="1471122"/>
                  <a:pt x="101032" y="1475671"/>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3810035">
            <a:off x="1692000" y="2740715"/>
            <a:ext cx="14040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D. TRƯỜNG SƠN</a:t>
            </a:r>
            <a:endParaRPr lang="en-US" sz="1400" dirty="0"/>
          </a:p>
        </p:txBody>
      </p:sp>
      <p:sp>
        <p:nvSpPr>
          <p:cNvPr id="21" name="TextBox 20"/>
          <p:cNvSpPr txBox="1"/>
          <p:nvPr/>
        </p:nvSpPr>
        <p:spPr>
          <a:xfrm rot="3586160">
            <a:off x="367984" y="2087183"/>
            <a:ext cx="1106970"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D. A-RA-CAN</a:t>
            </a:r>
            <a:endParaRPr lang="en-US" sz="1400" dirty="0"/>
          </a:p>
        </p:txBody>
      </p:sp>
      <p:sp>
        <p:nvSpPr>
          <p:cNvPr id="22" name="TextBox 21"/>
          <p:cNvSpPr txBox="1"/>
          <p:nvPr/>
        </p:nvSpPr>
        <p:spPr>
          <a:xfrm rot="2683837">
            <a:off x="859390" y="4295772"/>
            <a:ext cx="1140505"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D. BA-RI-XAN</a:t>
            </a:r>
            <a:endParaRPr lang="en-US" sz="1400" dirty="0"/>
          </a:p>
        </p:txBody>
      </p:sp>
      <p:sp>
        <p:nvSpPr>
          <p:cNvPr id="23" name="TextBox 22"/>
          <p:cNvSpPr txBox="1"/>
          <p:nvPr/>
        </p:nvSpPr>
        <p:spPr>
          <a:xfrm rot="352003">
            <a:off x="1523221" y="2063774"/>
            <a:ext cx="936475" cy="52322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CN. XIÊNG</a:t>
            </a:r>
          </a:p>
          <a:p>
            <a:r>
              <a:rPr lang="en-US" sz="1400" dirty="0" smtClean="0"/>
              <a:t>KHOẢNG</a:t>
            </a:r>
            <a:endParaRPr lang="en-US" sz="1400" dirty="0"/>
          </a:p>
        </p:txBody>
      </p:sp>
      <p:sp>
        <p:nvSpPr>
          <p:cNvPr id="24" name="TextBox 23"/>
          <p:cNvSpPr txBox="1"/>
          <p:nvPr/>
        </p:nvSpPr>
        <p:spPr>
          <a:xfrm rot="199175">
            <a:off x="907665" y="1690893"/>
            <a:ext cx="781240" cy="30777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CN. SAN</a:t>
            </a:r>
            <a:endParaRPr lang="en-US" sz="1400" dirty="0"/>
          </a:p>
        </p:txBody>
      </p:sp>
      <p:sp>
        <p:nvSpPr>
          <p:cNvPr id="25" name="TextBox 24"/>
          <p:cNvSpPr txBox="1"/>
          <p:nvPr/>
        </p:nvSpPr>
        <p:spPr>
          <a:xfrm>
            <a:off x="1457424" y="2820169"/>
            <a:ext cx="819007"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400" dirty="0" smtClean="0"/>
              <a:t>D. ĐĂNG</a:t>
            </a:r>
          </a:p>
          <a:p>
            <a:pPr algn="ctr"/>
            <a:r>
              <a:rPr lang="en-US" sz="1400" dirty="0" smtClean="0"/>
              <a:t>RẾCH</a:t>
            </a:r>
            <a:endParaRPr lang="en-US" sz="1400" dirty="0"/>
          </a:p>
        </p:txBody>
      </p:sp>
    </p:spTree>
    <p:extLst>
      <p:ext uri="{BB962C8B-B14F-4D97-AF65-F5344CB8AC3E}">
        <p14:creationId xmlns:p14="http://schemas.microsoft.com/office/powerpoint/2010/main" val="127295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down)">
                                      <p:cBhvr>
                                        <p:cTn id="8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5" grpId="0" animBg="1"/>
      <p:bldP spid="5"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1223</Words>
  <Application>Microsoft Office PowerPoint</Application>
  <PresentationFormat>Widescreen</PresentationFormat>
  <Paragraphs>192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366</cp:revision>
  <dcterms:created xsi:type="dcterms:W3CDTF">2024-11-11T13:40:51Z</dcterms:created>
  <dcterms:modified xsi:type="dcterms:W3CDTF">2024-11-14T03:45:41Z</dcterms:modified>
</cp:coreProperties>
</file>