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849" r:id="rId3"/>
    <p:sldMasterId id="2147483925" r:id="rId4"/>
    <p:sldMasterId id="2147484077" r:id="rId5"/>
    <p:sldMasterId id="2147484305" r:id="rId6"/>
    <p:sldMasterId id="2147484381" r:id="rId7"/>
  </p:sldMasterIdLst>
  <p:notesMasterIdLst>
    <p:notesMasterId r:id="rId53"/>
  </p:notesMasterIdLst>
  <p:sldIdLst>
    <p:sldId id="1376" r:id="rId8"/>
    <p:sldId id="1546" r:id="rId9"/>
    <p:sldId id="1400" r:id="rId10"/>
    <p:sldId id="1548" r:id="rId11"/>
    <p:sldId id="1549" r:id="rId12"/>
    <p:sldId id="1525" r:id="rId13"/>
    <p:sldId id="1526" r:id="rId14"/>
    <p:sldId id="609" r:id="rId15"/>
    <p:sldId id="1529" r:id="rId16"/>
    <p:sldId id="1527" r:id="rId17"/>
    <p:sldId id="1551" r:id="rId18"/>
    <p:sldId id="1530" r:id="rId19"/>
    <p:sldId id="1532" r:id="rId20"/>
    <p:sldId id="1533" r:id="rId21"/>
    <p:sldId id="612" r:id="rId22"/>
    <p:sldId id="1534" r:id="rId23"/>
    <p:sldId id="1531" r:id="rId24"/>
    <p:sldId id="1557" r:id="rId25"/>
    <p:sldId id="313" r:id="rId26"/>
    <p:sldId id="619" r:id="rId27"/>
    <p:sldId id="1538" r:id="rId28"/>
    <p:sldId id="1535" r:id="rId29"/>
    <p:sldId id="1543" r:id="rId30"/>
    <p:sldId id="1544" r:id="rId31"/>
    <p:sldId id="1545" r:id="rId32"/>
    <p:sldId id="1554" r:id="rId33"/>
    <p:sldId id="1555" r:id="rId34"/>
    <p:sldId id="1528" r:id="rId35"/>
    <p:sldId id="1536" r:id="rId36"/>
    <p:sldId id="1539" r:id="rId37"/>
    <p:sldId id="1540" r:id="rId38"/>
    <p:sldId id="662" r:id="rId39"/>
    <p:sldId id="1541" r:id="rId40"/>
    <p:sldId id="279" r:id="rId41"/>
    <p:sldId id="1471" r:id="rId42"/>
    <p:sldId id="1521" r:id="rId43"/>
    <p:sldId id="1472" r:id="rId44"/>
    <p:sldId id="387" r:id="rId45"/>
    <p:sldId id="1558" r:id="rId46"/>
    <p:sldId id="1559" r:id="rId47"/>
    <p:sldId id="1560" r:id="rId48"/>
    <p:sldId id="1561" r:id="rId49"/>
    <p:sldId id="1562" r:id="rId50"/>
    <p:sldId id="1563" r:id="rId51"/>
    <p:sldId id="1556"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ECE"/>
    <a:srgbClr val="FF0066"/>
    <a:srgbClr val="3333CC"/>
    <a:srgbClr val="FCFEB0"/>
    <a:srgbClr val="1B04FA"/>
    <a:srgbClr val="F7FA76"/>
    <a:srgbClr val="1503BD"/>
    <a:srgbClr val="1C11A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54" d="100"/>
          <a:sy n="54" d="100"/>
        </p:scale>
        <p:origin x="42" y="2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Chăn nuôi gia súc (dê, lạc đà,...) dưới hình thức du mục.</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1960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https://ashui.com/mag/tintuc-sukien/thegioi/2877-du-an-vanh-dai-xanh-chong-sa-mac-hoa-chau-phi.html</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35332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503BD"/>
                </a:solidFill>
                <a:latin typeface="+mn-lt"/>
                <a:cs typeface="Arial" panose="020B0604020202020204" pitchFamily="34" charset="0"/>
              </a:rPr>
              <a:t>Phát triển du lịch.</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14280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https://dulichdiaphuong.com/dat-nuoc/du-lich-cong-hoa-nam-phi-48.html</a:t>
            </a:r>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65200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38</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Clich</a:t>
            </a:r>
            <a:r>
              <a:rPr lang="en-US" baseline="0" smtClean="0"/>
              <a:t> 3 lần vào số câu. Lần 1: ra câu hỏi. Lần 2: ra đáp án. Lần 3: câu hỏi biến mất để dành chỗ cho câu khác.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673A9F-B9E1-49EE-89E7-4B6D2AA577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23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48922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21344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B050"/>
                </a:solidFill>
                <a:latin typeface="Arial" panose="020B0604020202020204" pitchFamily="34" charset="0"/>
                <a:cs typeface="Arial" panose="020B0604020202020204" pitchFamily="34" charset="0"/>
              </a:rPr>
              <a:t>+ Trồng cây quanh năm, gối vụ và xen canh nhiều loại cây (nhờ nhiệt độ và độ ẩm cao).</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4159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93720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50176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D824DA5E-1450-4BBD-B403-D221DC64A987}"/>
              </a:ext>
            </a:extLst>
          </p:cNvPr>
          <p:cNvSpPr>
            <a:spLocks noGrp="1" noRot="1" noChangeAspect="1" noChangeArrowheads="1" noTextEdit="1"/>
          </p:cNvSpPr>
          <p:nvPr>
            <p:ph type="sldImg"/>
          </p:nvPr>
        </p:nvSpPr>
        <p:spPr>
          <a:ln/>
        </p:spPr>
      </p:sp>
      <p:sp>
        <p:nvSpPr>
          <p:cNvPr id="37891" name="Rectangle 3">
            <a:extLst>
              <a:ext uri="{FF2B5EF4-FFF2-40B4-BE49-F238E27FC236}">
                <a16:creationId xmlns="" xmlns:a16="http://schemas.microsoft.com/office/drawing/2014/main" id="{DADC2816-F292-40F2-AF08-C02D411E3B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53921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2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4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802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39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0295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5354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751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1112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65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0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541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40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35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65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853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0463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412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61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486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7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2478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868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96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55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219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5110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920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8990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111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342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9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91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4926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564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926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510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472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90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2959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1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9932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28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50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0031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1241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1445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7113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1225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156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661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552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712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5558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16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5206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523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357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6859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5992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33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9597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44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160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8195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7129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36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784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065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87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616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0350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705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877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2734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3622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5196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551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8635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607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9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876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3419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6182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2952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58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865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7371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12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2106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887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254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5687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3457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731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474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013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516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2482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336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49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798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474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849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7313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1630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52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2099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734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929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118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039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409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058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230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0725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5707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794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1883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025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8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5354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15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5650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196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6436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9932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1975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66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7451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32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7133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300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447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978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109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0555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776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820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2723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21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370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184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687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758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930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8914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5791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9345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5268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22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239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728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300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9494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4286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065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942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2891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031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19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86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842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842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984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5560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963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913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300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673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52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38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53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704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185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6275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661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362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0862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2333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6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3841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7271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211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2552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7281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182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175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7023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486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35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673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141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098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9799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9013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142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963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5823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6251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8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871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3235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089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766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739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5164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204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3618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6908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0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7097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1722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777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129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67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199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916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758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770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987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3684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662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3936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48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3104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7301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2771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3284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416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391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4802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285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2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1712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8717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448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6728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8405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2294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91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088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426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158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6598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20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10573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259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290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761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322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046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379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010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726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1670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7236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024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501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7043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71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2600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71497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127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37706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9118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2666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4122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787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0712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27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56647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8440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8193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4341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594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658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87195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2717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303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888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7641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005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26382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3176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5424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8860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22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06943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559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55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34353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52562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2458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0130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5155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851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92941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2910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09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221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889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70205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0308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42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56622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9151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120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409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51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55437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654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4129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3605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9186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3378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3846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1034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42387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73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5218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176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512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15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2160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562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3664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004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7828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CBB0B4-D1A8-421C-A667-A51A864DF1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83BE561-1943-4076-8212-38114B10E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EFC3049-CF4F-4A82-9B6B-19342224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214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8FBB9C-FA90-4464-A0AD-06671DBD86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7AE154F1-25F5-4840-A57B-EA739F443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619965EC-11BA-4184-8435-7FFCADDDD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329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52F60D-C15D-481A-B717-70E4F10E9A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AF6797D-4A25-4A08-8B6A-9D7C8648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8B322A5-C560-4F14-AC9E-88370EDE19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8767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995601-79CF-40EE-B856-66AF6930DC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332437F-4A35-4ECA-93BB-C5B0E6D2B3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67F449F-AC23-4741-92B3-25DD257A5B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515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313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34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35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97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137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938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876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48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655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693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365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366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21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13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35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44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184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CF24EA0-1411-40E1-A37D-784FB0E18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9062CE3-462F-42B1-B86B-3604F28918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115A742-DB41-4F47-B499-AC4667A2C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AF878D-9837-4F8A-A5C4-D787BB4BF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B4BB381-DCC1-40AA-A785-B7C048E5D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2D073A0-2BA5-4219-B66D-2DADAB73A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51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C12F18-520C-4279-8DD3-5C616710B3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249745-A693-4AE8-AE5A-017D3DAB4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30C0B80-325D-4A20-83C4-1EE806CD28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8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B75FFC-2710-4063-A6FF-87F3CF6CCA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6AFE364-02C1-4DF2-B177-AE7BE48E5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D82FB30-83AD-49D5-9DF8-5A7E99DB44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099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6DFA1-E98A-4251-91A9-6C17C49F1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86503600-94A2-45F1-9D89-43473F4241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B3E45C1-A72A-4F3B-B4F1-F9C8CF9FF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3D67D08-0899-4C39-BCBE-E603438477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E95D64DC-287E-495D-8BF0-412170FEC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B58D5376-4A00-420E-A959-F72F4B182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099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772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2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95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806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55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11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498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863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73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0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028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1657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016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89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80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857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562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10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9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055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539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37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977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578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340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574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322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590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D28723-077A-4DC7-8AE6-593CFE00C7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AC1F6B0D-FA14-43CF-AB91-B7D0C62CE4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3D9C88CD-704F-41CC-8230-D87B34CAD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5676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74" Type="http://schemas.openxmlformats.org/officeDocument/2006/relationships/slideLayout" Target="../slideLayouts/slideLayout131.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72" Type="http://schemas.openxmlformats.org/officeDocument/2006/relationships/slideLayout" Target="../slideLayouts/slideLayout129.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75" Type="http://schemas.openxmlformats.org/officeDocument/2006/relationships/slideLayout" Target="../slideLayouts/slideLayout132.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73" Type="http://schemas.openxmlformats.org/officeDocument/2006/relationships/slideLayout" Target="../slideLayouts/slideLayout13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76" Type="http://schemas.openxmlformats.org/officeDocument/2006/relationships/theme" Target="../theme/theme3.xml"/><Relationship Id="rId7" Type="http://schemas.openxmlformats.org/officeDocument/2006/relationships/slideLayout" Target="../slideLayouts/slideLayout64.xml"/><Relationship Id="rId71" Type="http://schemas.openxmlformats.org/officeDocument/2006/relationships/slideLayout" Target="../slideLayouts/slideLayout12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8.xml"/><Relationship Id="rId21" Type="http://schemas.openxmlformats.org/officeDocument/2006/relationships/slideLayout" Target="../slideLayouts/slideLayout153.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66" Type="http://schemas.openxmlformats.org/officeDocument/2006/relationships/slideLayout" Target="../slideLayouts/slideLayout198.xml"/><Relationship Id="rId74" Type="http://schemas.openxmlformats.org/officeDocument/2006/relationships/slideLayout" Target="../slideLayouts/slideLayout206.xml"/><Relationship Id="rId5" Type="http://schemas.openxmlformats.org/officeDocument/2006/relationships/slideLayout" Target="../slideLayouts/slideLayout137.xml"/><Relationship Id="rId61" Type="http://schemas.openxmlformats.org/officeDocument/2006/relationships/slideLayout" Target="../slideLayouts/slideLayout193.xml"/><Relationship Id="rId19" Type="http://schemas.openxmlformats.org/officeDocument/2006/relationships/slideLayout" Target="../slideLayouts/slideLayout15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75" Type="http://schemas.openxmlformats.org/officeDocument/2006/relationships/slideLayout" Target="../slideLayouts/slideLayout207.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slideLayout" Target="../slideLayouts/slideLayout20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9" Type="http://schemas.openxmlformats.org/officeDocument/2006/relationships/slideLayout" Target="../slideLayouts/slideLayout171.xml"/><Relationship Id="rId34" Type="http://schemas.openxmlformats.org/officeDocument/2006/relationships/slideLayout" Target="../slideLayouts/slideLayout166.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6" Type="http://schemas.openxmlformats.org/officeDocument/2006/relationships/theme" Target="../theme/theme4.xml"/><Relationship Id="rId7" Type="http://schemas.openxmlformats.org/officeDocument/2006/relationships/slideLayout" Target="../slideLayouts/slideLayout139.xml"/><Relationship Id="rId71" Type="http://schemas.openxmlformats.org/officeDocument/2006/relationships/slideLayout" Target="../slideLayouts/slideLayout20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33.xml"/><Relationship Id="rId21" Type="http://schemas.openxmlformats.org/officeDocument/2006/relationships/slideLayout" Target="../slideLayouts/slideLayout228.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63" Type="http://schemas.openxmlformats.org/officeDocument/2006/relationships/slideLayout" Target="../slideLayouts/slideLayout270.xml"/><Relationship Id="rId68" Type="http://schemas.openxmlformats.org/officeDocument/2006/relationships/slideLayout" Target="../slideLayouts/slideLayout275.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9" Type="http://schemas.openxmlformats.org/officeDocument/2006/relationships/slideLayout" Target="../slideLayouts/slideLayout236.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53" Type="http://schemas.openxmlformats.org/officeDocument/2006/relationships/slideLayout" Target="../slideLayouts/slideLayout260.xml"/><Relationship Id="rId58" Type="http://schemas.openxmlformats.org/officeDocument/2006/relationships/slideLayout" Target="../slideLayouts/slideLayout265.xml"/><Relationship Id="rId66" Type="http://schemas.openxmlformats.org/officeDocument/2006/relationships/slideLayout" Target="../slideLayouts/slideLayout273.xml"/><Relationship Id="rId74" Type="http://schemas.openxmlformats.org/officeDocument/2006/relationships/slideLayout" Target="../slideLayouts/slideLayout281.xml"/><Relationship Id="rId5" Type="http://schemas.openxmlformats.org/officeDocument/2006/relationships/slideLayout" Target="../slideLayouts/slideLayout212.xml"/><Relationship Id="rId61" Type="http://schemas.openxmlformats.org/officeDocument/2006/relationships/slideLayout" Target="../slideLayouts/slideLayout268.xml"/><Relationship Id="rId19" Type="http://schemas.openxmlformats.org/officeDocument/2006/relationships/slideLayout" Target="../slideLayouts/slideLayout22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slideLayout" Target="../slideLayouts/slideLayout250.xml"/><Relationship Id="rId48" Type="http://schemas.openxmlformats.org/officeDocument/2006/relationships/slideLayout" Target="../slideLayouts/slideLayout255.xml"/><Relationship Id="rId56" Type="http://schemas.openxmlformats.org/officeDocument/2006/relationships/slideLayout" Target="../slideLayouts/slideLayout263.xml"/><Relationship Id="rId64" Type="http://schemas.openxmlformats.org/officeDocument/2006/relationships/slideLayout" Target="../slideLayouts/slideLayout271.xml"/><Relationship Id="rId69" Type="http://schemas.openxmlformats.org/officeDocument/2006/relationships/slideLayout" Target="../slideLayouts/slideLayout276.xml"/><Relationship Id="rId8" Type="http://schemas.openxmlformats.org/officeDocument/2006/relationships/slideLayout" Target="../slideLayouts/slideLayout215.xml"/><Relationship Id="rId51" Type="http://schemas.openxmlformats.org/officeDocument/2006/relationships/slideLayout" Target="../slideLayouts/slideLayout258.xml"/><Relationship Id="rId72" Type="http://schemas.openxmlformats.org/officeDocument/2006/relationships/slideLayout" Target="../slideLayouts/slideLayout279.xml"/><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59" Type="http://schemas.openxmlformats.org/officeDocument/2006/relationships/slideLayout" Target="../slideLayouts/slideLayout266.xml"/><Relationship Id="rId67" Type="http://schemas.openxmlformats.org/officeDocument/2006/relationships/slideLayout" Target="../slideLayouts/slideLayout274.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54" Type="http://schemas.openxmlformats.org/officeDocument/2006/relationships/slideLayout" Target="../slideLayouts/slideLayout261.xml"/><Relationship Id="rId62" Type="http://schemas.openxmlformats.org/officeDocument/2006/relationships/slideLayout" Target="../slideLayouts/slideLayout269.xml"/><Relationship Id="rId70" Type="http://schemas.openxmlformats.org/officeDocument/2006/relationships/slideLayout" Target="../slideLayouts/slideLayout277.xml"/><Relationship Id="rId75" Type="http://schemas.openxmlformats.org/officeDocument/2006/relationships/slideLayout" Target="../slideLayouts/slideLayout282.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slideLayout" Target="../slideLayouts/slideLayout256.xml"/><Relationship Id="rId57" Type="http://schemas.openxmlformats.org/officeDocument/2006/relationships/slideLayout" Target="../slideLayouts/slideLayout264.xml"/><Relationship Id="rId10" Type="http://schemas.openxmlformats.org/officeDocument/2006/relationships/slideLayout" Target="../slideLayouts/slideLayout217.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52" Type="http://schemas.openxmlformats.org/officeDocument/2006/relationships/slideLayout" Target="../slideLayouts/slideLayout259.xml"/><Relationship Id="rId60" Type="http://schemas.openxmlformats.org/officeDocument/2006/relationships/slideLayout" Target="../slideLayouts/slideLayout267.xml"/><Relationship Id="rId65" Type="http://schemas.openxmlformats.org/officeDocument/2006/relationships/slideLayout" Target="../slideLayouts/slideLayout272.xml"/><Relationship Id="rId73" Type="http://schemas.openxmlformats.org/officeDocument/2006/relationships/slideLayout" Target="../slideLayouts/slideLayout280.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9" Type="http://schemas.openxmlformats.org/officeDocument/2006/relationships/slideLayout" Target="../slideLayouts/slideLayout246.xml"/><Relationship Id="rId34" Type="http://schemas.openxmlformats.org/officeDocument/2006/relationships/slideLayout" Target="../slideLayouts/slideLayout241.xml"/><Relationship Id="rId50" Type="http://schemas.openxmlformats.org/officeDocument/2006/relationships/slideLayout" Target="../slideLayouts/slideLayout257.xml"/><Relationship Id="rId55" Type="http://schemas.openxmlformats.org/officeDocument/2006/relationships/slideLayout" Target="../slideLayouts/slideLayout262.xml"/><Relationship Id="rId76" Type="http://schemas.openxmlformats.org/officeDocument/2006/relationships/theme" Target="../theme/theme5.xml"/><Relationship Id="rId7" Type="http://schemas.openxmlformats.org/officeDocument/2006/relationships/slideLayout" Target="../slideLayouts/slideLayout214.xml"/><Relationship Id="rId71" Type="http://schemas.openxmlformats.org/officeDocument/2006/relationships/slideLayout" Target="../slideLayouts/slideLayout27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08.xml"/><Relationship Id="rId21" Type="http://schemas.openxmlformats.org/officeDocument/2006/relationships/slideLayout" Target="../slideLayouts/slideLayout303.xml"/><Relationship Id="rId42" Type="http://schemas.openxmlformats.org/officeDocument/2006/relationships/slideLayout" Target="../slideLayouts/slideLayout324.xml"/><Relationship Id="rId47" Type="http://schemas.openxmlformats.org/officeDocument/2006/relationships/slideLayout" Target="../slideLayouts/slideLayout329.xml"/><Relationship Id="rId63" Type="http://schemas.openxmlformats.org/officeDocument/2006/relationships/slideLayout" Target="../slideLayouts/slideLayout345.xml"/><Relationship Id="rId68" Type="http://schemas.openxmlformats.org/officeDocument/2006/relationships/slideLayout" Target="../slideLayouts/slideLayout350.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9" Type="http://schemas.openxmlformats.org/officeDocument/2006/relationships/slideLayout" Target="../slideLayouts/slideLayout311.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slideLayout" Target="../slideLayouts/slideLayout322.xml"/><Relationship Id="rId45" Type="http://schemas.openxmlformats.org/officeDocument/2006/relationships/slideLayout" Target="../slideLayouts/slideLayout327.xml"/><Relationship Id="rId53" Type="http://schemas.openxmlformats.org/officeDocument/2006/relationships/slideLayout" Target="../slideLayouts/slideLayout335.xml"/><Relationship Id="rId58" Type="http://schemas.openxmlformats.org/officeDocument/2006/relationships/slideLayout" Target="../slideLayouts/slideLayout340.xml"/><Relationship Id="rId66" Type="http://schemas.openxmlformats.org/officeDocument/2006/relationships/slideLayout" Target="../slideLayouts/slideLayout348.xml"/><Relationship Id="rId74" Type="http://schemas.openxmlformats.org/officeDocument/2006/relationships/slideLayout" Target="../slideLayouts/slideLayout356.xml"/><Relationship Id="rId5" Type="http://schemas.openxmlformats.org/officeDocument/2006/relationships/slideLayout" Target="../slideLayouts/slideLayout287.xml"/><Relationship Id="rId61" Type="http://schemas.openxmlformats.org/officeDocument/2006/relationships/slideLayout" Target="../slideLayouts/slideLayout343.xml"/><Relationship Id="rId19" Type="http://schemas.openxmlformats.org/officeDocument/2006/relationships/slideLayout" Target="../slideLayouts/slideLayout30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 Id="rId43" Type="http://schemas.openxmlformats.org/officeDocument/2006/relationships/slideLayout" Target="../slideLayouts/slideLayout325.xml"/><Relationship Id="rId48" Type="http://schemas.openxmlformats.org/officeDocument/2006/relationships/slideLayout" Target="../slideLayouts/slideLayout330.xml"/><Relationship Id="rId56" Type="http://schemas.openxmlformats.org/officeDocument/2006/relationships/slideLayout" Target="../slideLayouts/slideLayout338.xml"/><Relationship Id="rId64" Type="http://schemas.openxmlformats.org/officeDocument/2006/relationships/slideLayout" Target="../slideLayouts/slideLayout346.xml"/><Relationship Id="rId69" Type="http://schemas.openxmlformats.org/officeDocument/2006/relationships/slideLayout" Target="../slideLayouts/slideLayout351.xml"/><Relationship Id="rId8" Type="http://schemas.openxmlformats.org/officeDocument/2006/relationships/slideLayout" Target="../slideLayouts/slideLayout290.xml"/><Relationship Id="rId51" Type="http://schemas.openxmlformats.org/officeDocument/2006/relationships/slideLayout" Target="../slideLayouts/slideLayout333.xml"/><Relationship Id="rId72" Type="http://schemas.openxmlformats.org/officeDocument/2006/relationships/slideLayout" Target="../slideLayouts/slideLayout354.xml"/><Relationship Id="rId3" Type="http://schemas.openxmlformats.org/officeDocument/2006/relationships/slideLayout" Target="../slideLayouts/slideLayout285.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46" Type="http://schemas.openxmlformats.org/officeDocument/2006/relationships/slideLayout" Target="../slideLayouts/slideLayout328.xml"/><Relationship Id="rId59" Type="http://schemas.openxmlformats.org/officeDocument/2006/relationships/slideLayout" Target="../slideLayouts/slideLayout341.xml"/><Relationship Id="rId67" Type="http://schemas.openxmlformats.org/officeDocument/2006/relationships/slideLayout" Target="../slideLayouts/slideLayout349.xml"/><Relationship Id="rId20" Type="http://schemas.openxmlformats.org/officeDocument/2006/relationships/slideLayout" Target="../slideLayouts/slideLayout302.xml"/><Relationship Id="rId41" Type="http://schemas.openxmlformats.org/officeDocument/2006/relationships/slideLayout" Target="../slideLayouts/slideLayout323.xml"/><Relationship Id="rId54" Type="http://schemas.openxmlformats.org/officeDocument/2006/relationships/slideLayout" Target="../slideLayouts/slideLayout336.xml"/><Relationship Id="rId62" Type="http://schemas.openxmlformats.org/officeDocument/2006/relationships/slideLayout" Target="../slideLayouts/slideLayout344.xml"/><Relationship Id="rId70" Type="http://schemas.openxmlformats.org/officeDocument/2006/relationships/slideLayout" Target="../slideLayouts/slideLayout352.xml"/><Relationship Id="rId75" Type="http://schemas.openxmlformats.org/officeDocument/2006/relationships/slideLayout" Target="../slideLayouts/slideLayout357.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49" Type="http://schemas.openxmlformats.org/officeDocument/2006/relationships/slideLayout" Target="../slideLayouts/slideLayout331.xml"/><Relationship Id="rId57" Type="http://schemas.openxmlformats.org/officeDocument/2006/relationships/slideLayout" Target="../slideLayouts/slideLayout339.xml"/><Relationship Id="rId10" Type="http://schemas.openxmlformats.org/officeDocument/2006/relationships/slideLayout" Target="../slideLayouts/slideLayout292.xml"/><Relationship Id="rId31" Type="http://schemas.openxmlformats.org/officeDocument/2006/relationships/slideLayout" Target="../slideLayouts/slideLayout313.xml"/><Relationship Id="rId44" Type="http://schemas.openxmlformats.org/officeDocument/2006/relationships/slideLayout" Target="../slideLayouts/slideLayout326.xml"/><Relationship Id="rId52" Type="http://schemas.openxmlformats.org/officeDocument/2006/relationships/slideLayout" Target="../slideLayouts/slideLayout334.xml"/><Relationship Id="rId60" Type="http://schemas.openxmlformats.org/officeDocument/2006/relationships/slideLayout" Target="../slideLayouts/slideLayout342.xml"/><Relationship Id="rId65" Type="http://schemas.openxmlformats.org/officeDocument/2006/relationships/slideLayout" Target="../slideLayouts/slideLayout347.xml"/><Relationship Id="rId73" Type="http://schemas.openxmlformats.org/officeDocument/2006/relationships/slideLayout" Target="../slideLayouts/slideLayout355.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39" Type="http://schemas.openxmlformats.org/officeDocument/2006/relationships/slideLayout" Target="../slideLayouts/slideLayout321.xml"/><Relationship Id="rId34" Type="http://schemas.openxmlformats.org/officeDocument/2006/relationships/slideLayout" Target="../slideLayouts/slideLayout316.xml"/><Relationship Id="rId50" Type="http://schemas.openxmlformats.org/officeDocument/2006/relationships/slideLayout" Target="../slideLayouts/slideLayout332.xml"/><Relationship Id="rId55" Type="http://schemas.openxmlformats.org/officeDocument/2006/relationships/slideLayout" Target="../slideLayouts/slideLayout337.xml"/><Relationship Id="rId76" Type="http://schemas.openxmlformats.org/officeDocument/2006/relationships/theme" Target="../theme/theme6.xml"/><Relationship Id="rId7" Type="http://schemas.openxmlformats.org/officeDocument/2006/relationships/slideLayout" Target="../slideLayouts/slideLayout289.xml"/><Relationship Id="rId71" Type="http://schemas.openxmlformats.org/officeDocument/2006/relationships/slideLayout" Target="../slideLayouts/slideLayout353.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83.xml"/><Relationship Id="rId21" Type="http://schemas.openxmlformats.org/officeDocument/2006/relationships/slideLayout" Target="../slideLayouts/slideLayout378.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63" Type="http://schemas.openxmlformats.org/officeDocument/2006/relationships/slideLayout" Target="../slideLayouts/slideLayout420.xml"/><Relationship Id="rId68" Type="http://schemas.openxmlformats.org/officeDocument/2006/relationships/slideLayout" Target="../slideLayouts/slideLayout425.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9" Type="http://schemas.openxmlformats.org/officeDocument/2006/relationships/slideLayout" Target="../slideLayouts/slideLayout386.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66" Type="http://schemas.openxmlformats.org/officeDocument/2006/relationships/slideLayout" Target="../slideLayouts/slideLayout423.xml"/><Relationship Id="rId74" Type="http://schemas.openxmlformats.org/officeDocument/2006/relationships/slideLayout" Target="../slideLayouts/slideLayout431.xml"/><Relationship Id="rId5" Type="http://schemas.openxmlformats.org/officeDocument/2006/relationships/slideLayout" Target="../slideLayouts/slideLayout362.xml"/><Relationship Id="rId61" Type="http://schemas.openxmlformats.org/officeDocument/2006/relationships/slideLayout" Target="../slideLayouts/slideLayout418.xml"/><Relationship Id="rId19" Type="http://schemas.openxmlformats.org/officeDocument/2006/relationships/slideLayout" Target="../slideLayouts/slideLayout37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64" Type="http://schemas.openxmlformats.org/officeDocument/2006/relationships/slideLayout" Target="../slideLayouts/slideLayout421.xml"/><Relationship Id="rId69" Type="http://schemas.openxmlformats.org/officeDocument/2006/relationships/slideLayout" Target="../slideLayouts/slideLayout426.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72" Type="http://schemas.openxmlformats.org/officeDocument/2006/relationships/slideLayout" Target="../slideLayouts/slideLayout429.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slideLayout" Target="../slideLayouts/slideLayout416.xml"/><Relationship Id="rId67" Type="http://schemas.openxmlformats.org/officeDocument/2006/relationships/slideLayout" Target="../slideLayouts/slideLayout424.xml"/><Relationship Id="rId20" Type="http://schemas.openxmlformats.org/officeDocument/2006/relationships/slideLayout" Target="../slideLayouts/slideLayout377.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slideLayout" Target="../slideLayouts/slideLayout419.xml"/><Relationship Id="rId70" Type="http://schemas.openxmlformats.org/officeDocument/2006/relationships/slideLayout" Target="../slideLayouts/slideLayout427.xml"/><Relationship Id="rId75" Type="http://schemas.openxmlformats.org/officeDocument/2006/relationships/slideLayout" Target="../slideLayouts/slideLayout432.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10" Type="http://schemas.openxmlformats.org/officeDocument/2006/relationships/slideLayout" Target="../slideLayouts/slideLayout367.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slideLayout" Target="../slideLayouts/slideLayout417.xml"/><Relationship Id="rId65" Type="http://schemas.openxmlformats.org/officeDocument/2006/relationships/slideLayout" Target="../slideLayouts/slideLayout422.xml"/><Relationship Id="rId73" Type="http://schemas.openxmlformats.org/officeDocument/2006/relationships/slideLayout" Target="../slideLayouts/slideLayout430.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39" Type="http://schemas.openxmlformats.org/officeDocument/2006/relationships/slideLayout" Target="../slideLayouts/slideLayout396.xml"/><Relationship Id="rId34" Type="http://schemas.openxmlformats.org/officeDocument/2006/relationships/slideLayout" Target="../slideLayouts/slideLayout391.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6" Type="http://schemas.openxmlformats.org/officeDocument/2006/relationships/theme" Target="../theme/theme7.xml"/><Relationship Id="rId7" Type="http://schemas.openxmlformats.org/officeDocument/2006/relationships/slideLayout" Target="../slideLayouts/slideLayout364.xml"/><Relationship Id="rId71" Type="http://schemas.openxmlformats.org/officeDocument/2006/relationships/slideLayout" Target="../slideLayouts/slideLayout4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1/15/2024</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AA1A-7155-44C6-97A2-48993C9889EC}"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96B7B-E6AC-49CE-9B38-363C4F60C1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97569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74559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 id="2147483893" r:id="rId44"/>
    <p:sldLayoutId id="2147483894" r:id="rId45"/>
    <p:sldLayoutId id="2147483895" r:id="rId46"/>
    <p:sldLayoutId id="2147483896" r:id="rId47"/>
    <p:sldLayoutId id="2147483897" r:id="rId48"/>
    <p:sldLayoutId id="2147483898" r:id="rId49"/>
    <p:sldLayoutId id="2147483899" r:id="rId50"/>
    <p:sldLayoutId id="2147483900" r:id="rId51"/>
    <p:sldLayoutId id="2147483901" r:id="rId52"/>
    <p:sldLayoutId id="2147483902" r:id="rId53"/>
    <p:sldLayoutId id="2147483903" r:id="rId54"/>
    <p:sldLayoutId id="2147483904" r:id="rId55"/>
    <p:sldLayoutId id="2147483905" r:id="rId56"/>
    <p:sldLayoutId id="2147483906" r:id="rId57"/>
    <p:sldLayoutId id="2147483907" r:id="rId58"/>
    <p:sldLayoutId id="2147483908" r:id="rId59"/>
    <p:sldLayoutId id="2147483909" r:id="rId60"/>
    <p:sldLayoutId id="2147483910" r:id="rId61"/>
    <p:sldLayoutId id="2147483911" r:id="rId62"/>
    <p:sldLayoutId id="2147483912" r:id="rId63"/>
    <p:sldLayoutId id="2147483913" r:id="rId64"/>
    <p:sldLayoutId id="2147483914" r:id="rId65"/>
    <p:sldLayoutId id="2147483915" r:id="rId66"/>
    <p:sldLayoutId id="2147483916" r:id="rId67"/>
    <p:sldLayoutId id="2147483917" r:id="rId68"/>
    <p:sldLayoutId id="2147483918" r:id="rId69"/>
    <p:sldLayoutId id="2147483919" r:id="rId70"/>
    <p:sldLayoutId id="2147483920" r:id="rId71"/>
    <p:sldLayoutId id="2147483921" r:id="rId72"/>
    <p:sldLayoutId id="2147483922" r:id="rId73"/>
    <p:sldLayoutId id="2147483923" r:id="rId74"/>
    <p:sldLayoutId id="2147483924"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15266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 id="2147483975" r:id="rId50"/>
    <p:sldLayoutId id="2147483976" r:id="rId51"/>
    <p:sldLayoutId id="2147483977" r:id="rId52"/>
    <p:sldLayoutId id="2147483978" r:id="rId53"/>
    <p:sldLayoutId id="2147483979" r:id="rId54"/>
    <p:sldLayoutId id="2147483980" r:id="rId55"/>
    <p:sldLayoutId id="2147483981" r:id="rId56"/>
    <p:sldLayoutId id="2147483982" r:id="rId57"/>
    <p:sldLayoutId id="2147483983" r:id="rId58"/>
    <p:sldLayoutId id="2147483984" r:id="rId59"/>
    <p:sldLayoutId id="2147483985" r:id="rId60"/>
    <p:sldLayoutId id="2147483986" r:id="rId61"/>
    <p:sldLayoutId id="2147483987" r:id="rId62"/>
    <p:sldLayoutId id="2147483988" r:id="rId63"/>
    <p:sldLayoutId id="2147483989" r:id="rId64"/>
    <p:sldLayoutId id="2147483990" r:id="rId65"/>
    <p:sldLayoutId id="2147483991" r:id="rId66"/>
    <p:sldLayoutId id="2147483992" r:id="rId67"/>
    <p:sldLayoutId id="2147483993" r:id="rId68"/>
    <p:sldLayoutId id="2147483994" r:id="rId69"/>
    <p:sldLayoutId id="2147483995" r:id="rId70"/>
    <p:sldLayoutId id="2147483996" r:id="rId71"/>
    <p:sldLayoutId id="2147483997" r:id="rId72"/>
    <p:sldLayoutId id="2147483998" r:id="rId73"/>
    <p:sldLayoutId id="2147483999" r:id="rId74"/>
    <p:sldLayoutId id="2147484000"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72514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 id="2147484125" r:id="rId48"/>
    <p:sldLayoutId id="2147484126" r:id="rId49"/>
    <p:sldLayoutId id="2147484127" r:id="rId50"/>
    <p:sldLayoutId id="2147484128" r:id="rId51"/>
    <p:sldLayoutId id="2147484129" r:id="rId52"/>
    <p:sldLayoutId id="2147484130" r:id="rId53"/>
    <p:sldLayoutId id="2147484131" r:id="rId54"/>
    <p:sldLayoutId id="2147484132" r:id="rId55"/>
    <p:sldLayoutId id="2147484133" r:id="rId56"/>
    <p:sldLayoutId id="2147484134" r:id="rId57"/>
    <p:sldLayoutId id="2147484135" r:id="rId58"/>
    <p:sldLayoutId id="2147484136" r:id="rId59"/>
    <p:sldLayoutId id="2147484137" r:id="rId60"/>
    <p:sldLayoutId id="2147484138" r:id="rId61"/>
    <p:sldLayoutId id="2147484139" r:id="rId62"/>
    <p:sldLayoutId id="2147484140" r:id="rId63"/>
    <p:sldLayoutId id="2147484141" r:id="rId64"/>
    <p:sldLayoutId id="2147484142" r:id="rId65"/>
    <p:sldLayoutId id="2147484143" r:id="rId66"/>
    <p:sldLayoutId id="2147484144" r:id="rId67"/>
    <p:sldLayoutId id="2147484145" r:id="rId68"/>
    <p:sldLayoutId id="2147484146" r:id="rId69"/>
    <p:sldLayoutId id="2147484147" r:id="rId70"/>
    <p:sldLayoutId id="2147484148" r:id="rId71"/>
    <p:sldLayoutId id="2147484149" r:id="rId72"/>
    <p:sldLayoutId id="2147484150" r:id="rId73"/>
    <p:sldLayoutId id="2147484151" r:id="rId74"/>
    <p:sldLayoutId id="2147484152"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58775"/>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 id="2147484340" r:id="rId35"/>
    <p:sldLayoutId id="2147484341" r:id="rId36"/>
    <p:sldLayoutId id="2147484342" r:id="rId37"/>
    <p:sldLayoutId id="2147484343" r:id="rId38"/>
    <p:sldLayoutId id="2147484344" r:id="rId39"/>
    <p:sldLayoutId id="2147484345" r:id="rId40"/>
    <p:sldLayoutId id="2147484346" r:id="rId41"/>
    <p:sldLayoutId id="2147484347" r:id="rId42"/>
    <p:sldLayoutId id="2147484348" r:id="rId43"/>
    <p:sldLayoutId id="2147484349" r:id="rId44"/>
    <p:sldLayoutId id="2147484350" r:id="rId45"/>
    <p:sldLayoutId id="2147484351" r:id="rId46"/>
    <p:sldLayoutId id="2147484352" r:id="rId47"/>
    <p:sldLayoutId id="2147484353" r:id="rId48"/>
    <p:sldLayoutId id="2147484354" r:id="rId49"/>
    <p:sldLayoutId id="2147484355" r:id="rId50"/>
    <p:sldLayoutId id="2147484356" r:id="rId51"/>
    <p:sldLayoutId id="2147484357" r:id="rId52"/>
    <p:sldLayoutId id="2147484358" r:id="rId53"/>
    <p:sldLayoutId id="2147484359" r:id="rId54"/>
    <p:sldLayoutId id="2147484360" r:id="rId55"/>
    <p:sldLayoutId id="2147484361" r:id="rId56"/>
    <p:sldLayoutId id="2147484362" r:id="rId57"/>
    <p:sldLayoutId id="2147484363" r:id="rId58"/>
    <p:sldLayoutId id="2147484364" r:id="rId59"/>
    <p:sldLayoutId id="2147484365" r:id="rId60"/>
    <p:sldLayoutId id="2147484366" r:id="rId61"/>
    <p:sldLayoutId id="2147484367" r:id="rId62"/>
    <p:sldLayoutId id="2147484368" r:id="rId63"/>
    <p:sldLayoutId id="2147484369" r:id="rId64"/>
    <p:sldLayoutId id="2147484370" r:id="rId65"/>
    <p:sldLayoutId id="2147484371" r:id="rId66"/>
    <p:sldLayoutId id="2147484372" r:id="rId67"/>
    <p:sldLayoutId id="2147484373" r:id="rId68"/>
    <p:sldLayoutId id="2147484374" r:id="rId69"/>
    <p:sldLayoutId id="2147484375" r:id="rId70"/>
    <p:sldLayoutId id="2147484376" r:id="rId71"/>
    <p:sldLayoutId id="2147484377" r:id="rId72"/>
    <p:sldLayoutId id="2147484378" r:id="rId73"/>
    <p:sldLayoutId id="2147484379" r:id="rId74"/>
    <p:sldLayoutId id="2147484380"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3633B-D027-4922-9C32-047BB4FC9E6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43414-1C60-481C-8FAB-494BF9DACF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53440"/>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 id="2147484415" r:id="rId34"/>
    <p:sldLayoutId id="2147484416" r:id="rId35"/>
    <p:sldLayoutId id="2147484417" r:id="rId36"/>
    <p:sldLayoutId id="2147484418" r:id="rId37"/>
    <p:sldLayoutId id="2147484419" r:id="rId38"/>
    <p:sldLayoutId id="2147484420" r:id="rId39"/>
    <p:sldLayoutId id="2147484421" r:id="rId40"/>
    <p:sldLayoutId id="2147484422" r:id="rId41"/>
    <p:sldLayoutId id="2147484423" r:id="rId42"/>
    <p:sldLayoutId id="2147484424" r:id="rId43"/>
    <p:sldLayoutId id="2147484425" r:id="rId44"/>
    <p:sldLayoutId id="2147484426" r:id="rId45"/>
    <p:sldLayoutId id="2147484427" r:id="rId46"/>
    <p:sldLayoutId id="2147484428" r:id="rId47"/>
    <p:sldLayoutId id="2147484429" r:id="rId48"/>
    <p:sldLayoutId id="2147484430" r:id="rId49"/>
    <p:sldLayoutId id="2147484431" r:id="rId50"/>
    <p:sldLayoutId id="2147484432" r:id="rId51"/>
    <p:sldLayoutId id="2147484433" r:id="rId52"/>
    <p:sldLayoutId id="2147484434" r:id="rId53"/>
    <p:sldLayoutId id="2147484435" r:id="rId54"/>
    <p:sldLayoutId id="2147484436" r:id="rId55"/>
    <p:sldLayoutId id="2147484437" r:id="rId56"/>
    <p:sldLayoutId id="2147484438" r:id="rId57"/>
    <p:sldLayoutId id="2147484439" r:id="rId58"/>
    <p:sldLayoutId id="2147484440" r:id="rId59"/>
    <p:sldLayoutId id="2147484441" r:id="rId60"/>
    <p:sldLayoutId id="2147484442" r:id="rId61"/>
    <p:sldLayoutId id="2147484443" r:id="rId62"/>
    <p:sldLayoutId id="2147484444" r:id="rId63"/>
    <p:sldLayoutId id="2147484445" r:id="rId64"/>
    <p:sldLayoutId id="2147484446" r:id="rId65"/>
    <p:sldLayoutId id="2147484447" r:id="rId66"/>
    <p:sldLayoutId id="2147484448" r:id="rId67"/>
    <p:sldLayoutId id="2147484449" r:id="rId68"/>
    <p:sldLayoutId id="2147484450" r:id="rId69"/>
    <p:sldLayoutId id="2147484451" r:id="rId70"/>
    <p:sldLayoutId id="2147484452" r:id="rId71"/>
    <p:sldLayoutId id="2147484453" r:id="rId72"/>
    <p:sldLayoutId id="2147484454" r:id="rId73"/>
    <p:sldLayoutId id="2147484455" r:id="rId74"/>
    <p:sldLayoutId id="2147484456"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4.xml"/></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59.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du-lich.chudu24.com/f/d/090820/cnvm3.jpg?c=1&amp;w=450" TargetMode="External"/><Relationship Id="rId7" Type="http://schemas.openxmlformats.org/officeDocument/2006/relationships/hyperlink" Target="http://du-lich.chudu24.com/f/d/090112/alexandria-ai-cap.jpg?c=1&amp;w=45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6.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62.gif"/><Relationship Id="rId3" Type="http://schemas.openxmlformats.org/officeDocument/2006/relationships/slideLayout" Target="../slideLayouts/slideLayout3.xml"/><Relationship Id="rId7" Type="http://schemas.openxmlformats.org/officeDocument/2006/relationships/slide" Target="slide39.xml"/><Relationship Id="rId12" Type="http://schemas.openxmlformats.org/officeDocument/2006/relationships/image" Target="../media/image61.gif"/><Relationship Id="rId17" Type="http://schemas.openxmlformats.org/officeDocument/2006/relationships/slide" Target="slide44.xml"/><Relationship Id="rId2" Type="http://schemas.openxmlformats.org/officeDocument/2006/relationships/audio" Target="../media/media3.wav"/><Relationship Id="rId16" Type="http://schemas.openxmlformats.org/officeDocument/2006/relationships/slide" Target="slide41.xml"/><Relationship Id="rId1" Type="http://schemas.microsoft.com/office/2007/relationships/media" Target="../media/media3.wav"/><Relationship Id="rId6" Type="http://schemas.openxmlformats.org/officeDocument/2006/relationships/image" Target="../media/image59.png"/><Relationship Id="rId11" Type="http://schemas.openxmlformats.org/officeDocument/2006/relationships/image" Target="../media/image60.gif"/><Relationship Id="rId5" Type="http://schemas.openxmlformats.org/officeDocument/2006/relationships/image" Target="../media/image58.png"/><Relationship Id="rId15" Type="http://schemas.openxmlformats.org/officeDocument/2006/relationships/slide" Target="slide8.xml"/><Relationship Id="rId10" Type="http://schemas.openxmlformats.org/officeDocument/2006/relationships/slide" Target="slide43.xml"/><Relationship Id="rId4" Type="http://schemas.openxmlformats.org/officeDocument/2006/relationships/notesSlide" Target="../notesSlides/notesSlide15.xml"/><Relationship Id="rId9" Type="http://schemas.openxmlformats.org/officeDocument/2006/relationships/slide" Target="slide42.xml"/><Relationship Id="rId1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elay 11">
            <a:extLst>
              <a:ext uri="{FF2B5EF4-FFF2-40B4-BE49-F238E27FC236}">
                <a16:creationId xmlns=""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11</a:t>
            </a:r>
          </a:p>
        </p:txBody>
      </p:sp>
      <p:sp>
        <p:nvSpPr>
          <p:cNvPr id="14" name="TextBox 13">
            <a:extLst>
              <a:ext uri="{FF2B5EF4-FFF2-40B4-BE49-F238E27FC236}">
                <a16:creationId xmlns="" xmlns:a16="http://schemas.microsoft.com/office/drawing/2014/main" id="{569CDE12-625D-4FF3-89A4-DEACDC1E8305}"/>
              </a:ext>
            </a:extLst>
          </p:cNvPr>
          <p:cNvSpPr txBox="1"/>
          <p:nvPr/>
        </p:nvSpPr>
        <p:spPr>
          <a:xfrm>
            <a:off x="1395351" y="1145501"/>
            <a:ext cx="10506075" cy="2308324"/>
          </a:xfrm>
          <a:prstGeom prst="rect">
            <a:avLst/>
          </a:prstGeom>
          <a:noFill/>
        </p:spPr>
        <p:txBody>
          <a:bodyPr wrap="square" rtlCol="0">
            <a:spAutoFit/>
          </a:bodyPr>
          <a:lstStyle/>
          <a:p>
            <a:pPr algn="ctr"/>
            <a:r>
              <a:rPr lang="en-US" sz="4800" b="1" dirty="0">
                <a:solidFill>
                  <a:srgbClr val="FF0066"/>
                </a:solidFill>
                <a:latin typeface="Arial" panose="020B0604020202020204" pitchFamily="34" charset="0"/>
                <a:cs typeface="Arial" panose="020B0604020202020204" pitchFamily="34" charset="0"/>
              </a:rPr>
              <a:t>PH</a:t>
            </a:r>
            <a:r>
              <a:rPr lang="vi-VN" sz="4800" b="1" dirty="0">
                <a:solidFill>
                  <a:srgbClr val="FF0066"/>
                </a:solidFill>
                <a:latin typeface="Arial" panose="020B0604020202020204" pitchFamily="34" charset="0"/>
                <a:cs typeface="Arial" panose="020B0604020202020204" pitchFamily="34" charset="0"/>
              </a:rPr>
              <a:t>Ư</a:t>
            </a:r>
            <a:r>
              <a:rPr lang="en-US" sz="4800" b="1" dirty="0">
                <a:solidFill>
                  <a:srgbClr val="FF0066"/>
                </a:solidFill>
                <a:latin typeface="Arial" panose="020B0604020202020204" pitchFamily="34" charset="0"/>
                <a:cs typeface="Arial" panose="020B0604020202020204" pitchFamily="34" charset="0"/>
              </a:rPr>
              <a:t>ƠNG THỨC CON NG</a:t>
            </a:r>
            <a:r>
              <a:rPr lang="vi-VN" sz="4800" b="1" dirty="0">
                <a:solidFill>
                  <a:srgbClr val="FF0066"/>
                </a:solidFill>
                <a:latin typeface="Arial" panose="020B0604020202020204" pitchFamily="34" charset="0"/>
                <a:cs typeface="Arial" panose="020B0604020202020204" pitchFamily="34" charset="0"/>
              </a:rPr>
              <a:t>Ư</a:t>
            </a:r>
            <a:r>
              <a:rPr lang="en-US" sz="4800" b="1" dirty="0">
                <a:solidFill>
                  <a:srgbClr val="FF0066"/>
                </a:solidFill>
                <a:latin typeface="Arial" panose="020B0604020202020204" pitchFamily="34" charset="0"/>
                <a:cs typeface="Arial" panose="020B0604020202020204" pitchFamily="34" charset="0"/>
              </a:rPr>
              <a:t>ỜI KHAI </a:t>
            </a:r>
            <a:r>
              <a:rPr lang="en-US" sz="4800" b="1" dirty="0" smtClean="0">
                <a:solidFill>
                  <a:srgbClr val="FF0066"/>
                </a:solidFill>
                <a:latin typeface="Arial" panose="020B0604020202020204" pitchFamily="34" charset="0"/>
                <a:cs typeface="Arial" panose="020B0604020202020204" pitchFamily="34" charset="0"/>
              </a:rPr>
              <a:t>THÁC</a:t>
            </a:r>
            <a:r>
              <a:rPr lang="vi-VN" sz="4800" b="1" dirty="0" smtClean="0">
                <a:solidFill>
                  <a:srgbClr val="FF0066"/>
                </a:solidFill>
                <a:latin typeface="Arial" panose="020B0604020202020204" pitchFamily="34" charset="0"/>
                <a:cs typeface="Arial" panose="020B0604020202020204" pitchFamily="34" charset="0"/>
              </a:rPr>
              <a:t>, </a:t>
            </a:r>
            <a:r>
              <a:rPr lang="en-US" sz="4800" b="1" dirty="0" smtClean="0">
                <a:solidFill>
                  <a:srgbClr val="FF0066"/>
                </a:solidFill>
                <a:latin typeface="Arial" panose="020B0604020202020204" pitchFamily="34" charset="0"/>
                <a:cs typeface="Arial" panose="020B0604020202020204" pitchFamily="34" charset="0"/>
              </a:rPr>
              <a:t>SỬ </a:t>
            </a:r>
            <a:r>
              <a:rPr lang="en-US" sz="4800" b="1" dirty="0">
                <a:solidFill>
                  <a:srgbClr val="FF0066"/>
                </a:solidFill>
                <a:latin typeface="Arial" panose="020B0604020202020204" pitchFamily="34" charset="0"/>
                <a:cs typeface="Arial" panose="020B0604020202020204" pitchFamily="34" charset="0"/>
              </a:rPr>
              <a:t>DỤNG VÀ BẢO VỆ THIÊN NHIÊN</a:t>
            </a:r>
          </a:p>
        </p:txBody>
      </p:sp>
      <p:sp>
        <p:nvSpPr>
          <p:cNvPr id="2" name="TextBox 1"/>
          <p:cNvSpPr txBox="1"/>
          <p:nvPr/>
        </p:nvSpPr>
        <p:spPr>
          <a:xfrm>
            <a:off x="1776046" y="3604846"/>
            <a:ext cx="9724292" cy="1569660"/>
          </a:xfrm>
          <a:prstGeom prst="rect">
            <a:avLst/>
          </a:prstGeom>
          <a:solidFill>
            <a:srgbClr val="F9FECE"/>
          </a:solidFill>
        </p:spPr>
        <p:txBody>
          <a:bodyPr wrap="square" rtlCol="0">
            <a:spAutoFit/>
          </a:bodyPr>
          <a:lstStyle/>
          <a:p>
            <a:r>
              <a:rPr lang="vi-VN" sz="4800" b="1" dirty="0" smtClean="0"/>
              <a:t>Trường thcs Trung An</a:t>
            </a:r>
          </a:p>
          <a:p>
            <a:r>
              <a:rPr lang="vi-VN" sz="4800" b="1" dirty="0" smtClean="0"/>
              <a:t>Giáo viên : Bùi Văn Phong </a:t>
            </a:r>
            <a:endParaRPr lang="en-US" sz="4800" b="1" dirty="0"/>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11387102" cy="1104532"/>
            <a:chOff x="1836080" y="1623667"/>
            <a:chExt cx="9813603" cy="1104532"/>
          </a:xfr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grp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noFill/>
            </p:spPr>
            <p:txBody>
              <a:bodyPr wrap="square" rtlCol="0">
                <a:spAutoFit/>
              </a:bodyPr>
              <a:lstStyle/>
              <a:p>
                <a:endParaRPr lang="en-US" sz="3300" b="1">
                  <a:solidFill>
                    <a:srgbClr val="FF000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771020" y="1774092"/>
              <a:ext cx="8070201"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grpSp>
      <p:grpSp>
        <p:nvGrpSpPr>
          <p:cNvPr id="4" name="Group 3">
            <a:extLst>
              <a:ext uri="{FF2B5EF4-FFF2-40B4-BE49-F238E27FC236}">
                <a16:creationId xmlns="" xmlns:a16="http://schemas.microsoft.com/office/drawing/2014/main" id="{404B4471-0C1D-4EC2-B332-2629297F087B}"/>
              </a:ext>
            </a:extLst>
          </p:cNvPr>
          <p:cNvGrpSpPr/>
          <p:nvPr/>
        </p:nvGrpSpPr>
        <p:grpSpPr>
          <a:xfrm>
            <a:off x="142502" y="1131640"/>
            <a:ext cx="11344648" cy="5092735"/>
            <a:chOff x="335103" y="1415428"/>
            <a:chExt cx="8747063" cy="5092735"/>
          </a:xfrm>
        </p:grpSpPr>
        <p:sp>
          <p:nvSpPr>
            <p:cNvPr id="2" name="Rectangle: Rounded Corners 1">
              <a:extLst>
                <a:ext uri="{FF2B5EF4-FFF2-40B4-BE49-F238E27FC236}">
                  <a16:creationId xmlns="" xmlns:a16="http://schemas.microsoft.com/office/drawing/2014/main" id="{B3137074-EB14-49D0-8611-6635B0768259}"/>
                </a:ext>
              </a:extLst>
            </p:cNvPr>
            <p:cNvSpPr/>
            <p:nvPr/>
          </p:nvSpPr>
          <p:spPr>
            <a:xfrm>
              <a:off x="335103" y="1763971"/>
              <a:ext cx="8747063" cy="47441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 xmlns:a16="http://schemas.microsoft.com/office/drawing/2014/main" id="{947B0237-E87D-413D-A5B1-35B1F72FDEE3}"/>
                </a:ext>
              </a:extLst>
            </p:cNvPr>
            <p:cNvSpPr txBox="1"/>
            <p:nvPr/>
          </p:nvSpPr>
          <p:spPr>
            <a:xfrm>
              <a:off x="870469" y="1975328"/>
              <a:ext cx="7818449" cy="4524315"/>
            </a:xfrm>
            <a:prstGeom prst="rect">
              <a:avLst/>
            </a:prstGeom>
            <a:noFill/>
          </p:spPr>
          <p:txBody>
            <a:bodyPr wrap="square" rtlCol="0">
              <a:spAutoFit/>
            </a:bodyPr>
            <a:lstStyle/>
            <a:p>
              <a:pPr algn="just"/>
              <a:r>
                <a:rPr lang="en-US" sz="3600">
                  <a:solidFill>
                    <a:srgbClr val="1B04FA"/>
                  </a:solidFill>
                  <a:latin typeface="Arial" panose="020B0604020202020204" pitchFamily="34" charset="0"/>
                  <a:cs typeface="Arial" panose="020B0604020202020204" pitchFamily="34" charset="0"/>
                </a:rPr>
                <a:t>Rừng m</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a nhiệt đới ở Trung Phi cung cấp các loại gỗ chất l</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ợng tốt (gụ,mun, tếch,…),là sản phẩm xuất khẩu có giá trị. Tuy nhiên, ngành công nghiệp khai thác gỗ lại tàn phá các khu rừng trong khi phải mất rất nhiều năm chúng mới có thể tái sinh. Hầu hết các công ty khai thác và chế biến gỗ lại thuộc sở hữu và mang lại lợi nhuận cho 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 ngoài.</a:t>
              </a:r>
            </a:p>
          </p:txBody>
        </p:sp>
        <p:sp>
          <p:nvSpPr>
            <p:cNvPr id="20" name="Rectangle: Rounded Corners 19">
              <a:extLst>
                <a:ext uri="{FF2B5EF4-FFF2-40B4-BE49-F238E27FC236}">
                  <a16:creationId xmlns="" xmlns:a16="http://schemas.microsoft.com/office/drawing/2014/main" id="{708DEA1A-555D-47CB-BEBB-2D806912AAF4}"/>
                </a:ext>
              </a:extLst>
            </p:cNvPr>
            <p:cNvSpPr/>
            <p:nvPr/>
          </p:nvSpPr>
          <p:spPr>
            <a:xfrm>
              <a:off x="1232338" y="1415428"/>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Em có biết?</a:t>
              </a:r>
            </a:p>
          </p:txBody>
        </p:sp>
      </p:grpSp>
    </p:spTree>
    <p:extLst>
      <p:ext uri="{BB962C8B-B14F-4D97-AF65-F5344CB8AC3E}">
        <p14:creationId xmlns:p14="http://schemas.microsoft.com/office/powerpoint/2010/main" val="1287277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9Slide03 Roboto" panose="02000000000000000000" pitchFamily="2" charset="0"/>
                <a:cs typeface="Times New Roman" pitchFamily="18" charset="0"/>
              </a:rPr>
              <a:t>2. KHAI THÁC VÀ BẢO VỆ THIÊN NHIÊN Ở MÔI TRƯỜNG NHIỆT ĐỚI</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9Slide03 Roboto" panose="02000000000000000000" pitchFamily="2" charset="0"/>
              <a:cs typeface="Times New Roman" pitchFamily="18" charset="0"/>
            </a:endParaRPr>
          </a:p>
        </p:txBody>
      </p:sp>
      <p:sp>
        <p:nvSpPr>
          <p:cNvPr id="10" name="Google Shape;1554;p57"/>
          <p:cNvSpPr txBox="1">
            <a:spLocks/>
          </p:cNvSpPr>
          <p:nvPr/>
        </p:nvSpPr>
        <p:spPr>
          <a:xfrm>
            <a:off x="124142" y="824359"/>
            <a:ext cx="3328376"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l"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28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Thông tin </a:t>
            </a:r>
            <a:r>
              <a:rPr kumimoji="0" lang="en-US" sz="28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phản</a:t>
            </a:r>
            <a:r>
              <a:rPr kumimoji="0" lang="en-US" sz="28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hồi</a:t>
            </a:r>
            <a:endParaRPr kumimoji="0" lang="en-US" sz="28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graphicFrame>
        <p:nvGraphicFramePr>
          <p:cNvPr id="2" name="Table 1"/>
          <p:cNvGraphicFramePr>
            <a:graphicFrameLocks noGrp="1"/>
          </p:cNvGraphicFramePr>
          <p:nvPr>
            <p:extLst>
              <p:ext uri="{D42A27DB-BD31-4B8C-83A1-F6EECF244321}">
                <p14:modId xmlns:p14="http://schemas.microsoft.com/office/powerpoint/2010/main" val="1494411415"/>
              </p:ext>
            </p:extLst>
          </p:nvPr>
        </p:nvGraphicFramePr>
        <p:xfrm>
          <a:off x="397351" y="1585912"/>
          <a:ext cx="11345046" cy="4606670"/>
        </p:xfrm>
        <a:graphic>
          <a:graphicData uri="http://schemas.openxmlformats.org/drawingml/2006/table">
            <a:tbl>
              <a:tblPr firstRow="1" bandRow="1">
                <a:tableStyleId>{5C22544A-7EE6-4342-B048-85BDC9FD1C3A}</a:tableStyleId>
              </a:tblPr>
              <a:tblGrid>
                <a:gridCol w="10143263">
                  <a:extLst>
                    <a:ext uri="{9D8B030D-6E8A-4147-A177-3AD203B41FA5}">
                      <a16:colId xmlns="" xmlns:a16="http://schemas.microsoft.com/office/drawing/2014/main" val="2329670131"/>
                    </a:ext>
                  </a:extLst>
                </a:gridCol>
                <a:gridCol w="1201783">
                  <a:extLst>
                    <a:ext uri="{9D8B030D-6E8A-4147-A177-3AD203B41FA5}">
                      <a16:colId xmlns="" xmlns:a16="http://schemas.microsoft.com/office/drawing/2014/main" val="949461841"/>
                    </a:ext>
                  </a:extLst>
                </a:gridCol>
              </a:tblGrid>
              <a:tr h="502098">
                <a:tc>
                  <a:txBody>
                    <a:bodyPr/>
                    <a:lstStyle/>
                    <a:p>
                      <a:pPr algn="ctr"/>
                      <a:r>
                        <a:rPr lang="en-US" sz="2200" dirty="0" smtClean="0">
                          <a:latin typeface="Times New Roman" pitchFamily="18" charset="0"/>
                          <a:ea typeface="#9Slide03 Roboto" panose="02000000000000000000" pitchFamily="2" charset="0"/>
                          <a:cs typeface="Times New Roman" pitchFamily="18" charset="0"/>
                        </a:rPr>
                        <a:t>Câu</a:t>
                      </a:r>
                      <a:r>
                        <a:rPr lang="en-US" sz="2200" baseline="0" dirty="0" smtClean="0">
                          <a:latin typeface="Times New Roman" pitchFamily="18" charset="0"/>
                          <a:ea typeface="#9Slide03 Roboto" panose="02000000000000000000" pitchFamily="2" charset="0"/>
                          <a:cs typeface="Times New Roman" pitchFamily="18" charset="0"/>
                        </a:rPr>
                        <a:t> </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Times New Roman" pitchFamily="18" charset="0"/>
                          <a:ea typeface="#9Slide03 Roboto" panose="02000000000000000000" pitchFamily="2" charset="0"/>
                          <a:cs typeface="Times New Roman" pitchFamily="18" charset="0"/>
                        </a:rPr>
                        <a:t>Đ/S</a:t>
                      </a:r>
                      <a:endParaRPr lang="en-US" sz="2200"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74559564"/>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1.</a:t>
                      </a:r>
                      <a:r>
                        <a:rPr lang="en-US" sz="2400" b="1" baseline="0" dirty="0" smtClean="0">
                          <a:latin typeface="Times New Roman" pitchFamily="18" charset="0"/>
                          <a:ea typeface="#9Slide03 Roboto" panose="02000000000000000000" pitchFamily="2" charset="0"/>
                          <a:cs typeface="Times New Roman" pitchFamily="18" charset="0"/>
                        </a:rPr>
                        <a:t> Tại </a:t>
                      </a:r>
                      <a:r>
                        <a:rPr lang="en-US" sz="2400" b="1" baseline="0" dirty="0" err="1" smtClean="0">
                          <a:latin typeface="Times New Roman" pitchFamily="18" charset="0"/>
                          <a:ea typeface="#9Slide03 Roboto" panose="02000000000000000000" pitchFamily="2" charset="0"/>
                          <a:cs typeface="Times New Roman" pitchFamily="18" charset="0"/>
                        </a:rPr>
                        <a:t>những</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khu</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vực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khô</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hạn</a:t>
                      </a:r>
                      <a:r>
                        <a:rPr lang="en-US" sz="2400" b="1" baseline="0" dirty="0" smtClean="0">
                          <a:latin typeface="Times New Roman" pitchFamily="18" charset="0"/>
                          <a:ea typeface="#9Slide03 Roboto" panose="02000000000000000000" pitchFamily="2" charset="0"/>
                          <a:cs typeface="Times New Roman" pitchFamily="18" charset="0"/>
                        </a:rPr>
                        <a:t> như vùng </a:t>
                      </a:r>
                      <a:r>
                        <a:rPr lang="en-US" sz="2400" b="1" baseline="0" dirty="0" err="1" smtClean="0">
                          <a:latin typeface="Times New Roman" pitchFamily="18" charset="0"/>
                          <a:ea typeface="#9Slide03 Roboto" panose="02000000000000000000" pitchFamily="2" charset="0"/>
                          <a:cs typeface="Times New Roman" pitchFamily="18" charset="0"/>
                        </a:rPr>
                        <a:t>xa</a:t>
                      </a:r>
                      <a:r>
                        <a:rPr lang="en-US" sz="2400" b="1" baseline="0" dirty="0" smtClean="0">
                          <a:latin typeface="Times New Roman" pitchFamily="18" charset="0"/>
                          <a:ea typeface="#9Slide03 Roboto" panose="02000000000000000000" pitchFamily="2" charset="0"/>
                          <a:cs typeface="Times New Roman" pitchFamily="18" charset="0"/>
                        </a:rPr>
                        <a:t> van ở Nam </a:t>
                      </a:r>
                      <a:r>
                        <a:rPr lang="en-US" sz="2400" b="1" baseline="0" dirty="0" err="1" smtClean="0">
                          <a:latin typeface="Times New Roman" pitchFamily="18" charset="0"/>
                          <a:ea typeface="#9Slide03 Roboto" panose="02000000000000000000" pitchFamily="2" charset="0"/>
                          <a:cs typeface="Times New Roman" pitchFamily="18" charset="0"/>
                        </a:rPr>
                        <a:t>Xa</a:t>
                      </a:r>
                      <a:r>
                        <a:rPr lang="en-US" sz="2400" b="1" baseline="0" dirty="0" smtClean="0">
                          <a:latin typeface="Times New Roman" pitchFamily="18" charset="0"/>
                          <a:ea typeface="#9Slide03 Roboto" panose="02000000000000000000" pitchFamily="2" charset="0"/>
                          <a:cs typeface="Times New Roman" pitchFamily="18" charset="0"/>
                        </a:rPr>
                        <a:t>-ha-</a:t>
                      </a:r>
                      <a:r>
                        <a:rPr lang="en-US" sz="2400" b="1" baseline="0" dirty="0" err="1" smtClean="0">
                          <a:latin typeface="Times New Roman" pitchFamily="18" charset="0"/>
                          <a:ea typeface="#9Slide03 Roboto" panose="02000000000000000000" pitchFamily="2" charset="0"/>
                          <a:cs typeface="Times New Roman" pitchFamily="18" charset="0"/>
                        </a:rPr>
                        <a:t>ra</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làm</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nương</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rẫy</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vẫn</a:t>
                      </a:r>
                      <a:r>
                        <a:rPr lang="en-US" sz="2400" b="1" baseline="0" dirty="0" smtClean="0">
                          <a:latin typeface="Times New Roman" pitchFamily="18" charset="0"/>
                          <a:ea typeface="#9Slide03 Roboto" panose="02000000000000000000" pitchFamily="2" charset="0"/>
                          <a:cs typeface="Times New Roman" pitchFamily="18" charset="0"/>
                        </a:rPr>
                        <a:t> là </a:t>
                      </a:r>
                      <a:r>
                        <a:rPr lang="en-US" sz="2400" b="1" baseline="0" dirty="0" err="1" smtClean="0">
                          <a:latin typeface="Times New Roman" pitchFamily="18" charset="0"/>
                          <a:ea typeface="#9Slide03 Roboto" panose="02000000000000000000" pitchFamily="2" charset="0"/>
                          <a:cs typeface="Times New Roman" pitchFamily="18" charset="0"/>
                        </a:rPr>
                        <a:t>hình</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thức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phổ</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biến</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227416770"/>
                  </a:ext>
                </a:extLst>
              </a:tr>
              <a:tr h="502098">
                <a:tc>
                  <a:txBody>
                    <a:bodyPr/>
                    <a:lstStyle/>
                    <a:p>
                      <a:pPr algn="just"/>
                      <a:r>
                        <a:rPr lang="en-US" sz="2400" b="1" dirty="0" smtClean="0">
                          <a:solidFill>
                            <a:srgbClr val="FF0000"/>
                          </a:solidFill>
                          <a:latin typeface="Times New Roman" pitchFamily="18" charset="0"/>
                          <a:ea typeface="#9Slide03 Roboto" panose="02000000000000000000" pitchFamily="2" charset="0"/>
                          <a:cs typeface="Times New Roman" pitchFamily="18" charset="0"/>
                        </a:rPr>
                        <a:t>2. </a:t>
                      </a:r>
                      <a:r>
                        <a:rPr lang="en-US" sz="2400" b="1" dirty="0" err="1" smtClean="0">
                          <a:solidFill>
                            <a:srgbClr val="FF0000"/>
                          </a:solidFill>
                          <a:latin typeface="Times New Roman" pitchFamily="18" charset="0"/>
                          <a:ea typeface="#9Slide03 Roboto" panose="02000000000000000000" pitchFamily="2" charset="0"/>
                          <a:cs typeface="Times New Roman" pitchFamily="18" charset="0"/>
                        </a:rPr>
                        <a:t>Chăn</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nuôi</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dê</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cừu</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theo</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hình</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thức</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 công </a:t>
                      </a:r>
                      <a:r>
                        <a:rPr lang="en-US" sz="2400" b="1" baseline="0" dirty="0" err="1" smtClean="0">
                          <a:solidFill>
                            <a:srgbClr val="FF0000"/>
                          </a:solidFill>
                          <a:latin typeface="Times New Roman" pitchFamily="18" charset="0"/>
                          <a:ea typeface="#9Slide03 Roboto" panose="02000000000000000000" pitchFamily="2" charset="0"/>
                          <a:cs typeface="Times New Roman" pitchFamily="18" charset="0"/>
                        </a:rPr>
                        <a:t>nghiệp</a:t>
                      </a:r>
                      <a:r>
                        <a:rPr lang="en-US" sz="2400" b="1" baseline="0" dirty="0" smtClean="0">
                          <a:solidFill>
                            <a:srgbClr val="FF0000"/>
                          </a:solidFill>
                          <a:latin typeface="Times New Roman" pitchFamily="18" charset="0"/>
                          <a:ea typeface="#9Slide03 Roboto" panose="02000000000000000000" pitchFamily="2" charset="0"/>
                          <a:cs typeface="Times New Roman" pitchFamily="18" charset="0"/>
                        </a:rPr>
                        <a:t>.</a:t>
                      </a:r>
                      <a:endParaRPr lang="en-US" sz="24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530908698"/>
                  </a:ext>
                </a:extLst>
              </a:tr>
              <a:tr h="896603">
                <a:tc>
                  <a:txBody>
                    <a:bodyPr/>
                    <a:lstStyle/>
                    <a:p>
                      <a:pPr algn="just"/>
                      <a:r>
                        <a:rPr lang="en-US" sz="2400" b="1" dirty="0" smtClean="0">
                          <a:latin typeface="Times New Roman" pitchFamily="18" charset="0"/>
                          <a:ea typeface="#9Slide03 Roboto" panose="02000000000000000000" pitchFamily="2" charset="0"/>
                          <a:cs typeface="Times New Roman" pitchFamily="18" charset="0"/>
                        </a:rPr>
                        <a:t>3. Ở Đông</a:t>
                      </a:r>
                      <a:r>
                        <a:rPr lang="en-US" sz="2400" b="1" baseline="0" dirty="0" smtClean="0">
                          <a:latin typeface="Times New Roman" pitchFamily="18" charset="0"/>
                          <a:ea typeface="#9Slide03 Roboto" panose="02000000000000000000" pitchFamily="2" charset="0"/>
                          <a:cs typeface="Times New Roman" pitchFamily="18" charset="0"/>
                        </a:rPr>
                        <a:t> Nam Phi, </a:t>
                      </a:r>
                      <a:r>
                        <a:rPr lang="en-US" sz="2400" b="1" baseline="0" dirty="0" err="1" smtClean="0">
                          <a:latin typeface="Times New Roman" pitchFamily="18" charset="0"/>
                          <a:ea typeface="#9Slide03 Roboto" panose="02000000000000000000" pitchFamily="2" charset="0"/>
                          <a:cs typeface="Times New Roman" pitchFamily="18" charset="0"/>
                        </a:rPr>
                        <a:t>hình</a:t>
                      </a:r>
                      <a:r>
                        <a:rPr lang="en-US" sz="2400" b="1" baseline="0" dirty="0" smtClean="0">
                          <a:latin typeface="Times New Roman" pitchFamily="18" charset="0"/>
                          <a:ea typeface="#9Slide03 Roboto" panose="02000000000000000000" pitchFamily="2" charset="0"/>
                          <a:cs typeface="Times New Roman" pitchFamily="18" charset="0"/>
                        </a:rPr>
                        <a:t> thành các vùng </a:t>
                      </a:r>
                      <a:r>
                        <a:rPr lang="en-US" sz="2400" b="1" baseline="0" dirty="0" err="1" smtClean="0">
                          <a:latin typeface="Times New Roman" pitchFamily="18" charset="0"/>
                          <a:ea typeface="#9Slide03 Roboto" panose="02000000000000000000" pitchFamily="2" charset="0"/>
                          <a:cs typeface="Times New Roman" pitchFamily="18" charset="0"/>
                        </a:rPr>
                        <a:t>trồng</a:t>
                      </a:r>
                      <a:r>
                        <a:rPr lang="en-US" sz="2400" b="1" baseline="0" dirty="0" smtClean="0">
                          <a:latin typeface="Times New Roman" pitchFamily="18" charset="0"/>
                          <a:ea typeface="#9Slide03 Roboto" panose="02000000000000000000" pitchFamily="2" charset="0"/>
                          <a:cs typeface="Times New Roman" pitchFamily="18" charset="0"/>
                        </a:rPr>
                        <a:t> cây </a:t>
                      </a:r>
                      <a:r>
                        <a:rPr lang="en-US" sz="2400" b="1" baseline="0" dirty="0" err="1" smtClean="0">
                          <a:latin typeface="Times New Roman" pitchFamily="18" charset="0"/>
                          <a:ea typeface="#9Slide03 Roboto" panose="02000000000000000000" pitchFamily="2" charset="0"/>
                          <a:cs typeface="Times New Roman" pitchFamily="18" charset="0"/>
                        </a:rPr>
                        <a:t>ăn</a:t>
                      </a:r>
                      <a:r>
                        <a:rPr lang="en-US" sz="2400" b="1" baseline="0" dirty="0" smtClean="0">
                          <a:latin typeface="Times New Roman" pitchFamily="18" charset="0"/>
                          <a:ea typeface="#9Slide03 Roboto" panose="02000000000000000000" pitchFamily="2" charset="0"/>
                          <a:cs typeface="Times New Roman" pitchFamily="18" charset="0"/>
                        </a:rPr>
                        <a:t> quả, cây công </a:t>
                      </a:r>
                      <a:r>
                        <a:rPr lang="en-US" sz="2400" b="1" baseline="0" dirty="0" err="1" smtClean="0">
                          <a:latin typeface="Times New Roman" pitchFamily="18" charset="0"/>
                          <a:ea typeface="#9Slide03 Roboto" panose="02000000000000000000" pitchFamily="2" charset="0"/>
                          <a:cs typeface="Times New Roman" pitchFamily="18" charset="0"/>
                        </a:rPr>
                        <a:t>nghiệp</a:t>
                      </a:r>
                      <a:r>
                        <a:rPr lang="en-US" sz="2400" b="1" baseline="0" dirty="0" smtClean="0">
                          <a:latin typeface="Times New Roman" pitchFamily="18" charset="0"/>
                          <a:ea typeface="#9Slide03 Roboto" panose="02000000000000000000" pitchFamily="2" charset="0"/>
                          <a:cs typeface="Times New Roman" pitchFamily="18" charset="0"/>
                        </a:rPr>
                        <a:t> chỉ với </a:t>
                      </a:r>
                      <a:r>
                        <a:rPr lang="en-US" sz="2400" b="1" baseline="0" dirty="0" err="1" smtClean="0">
                          <a:latin typeface="Times New Roman" pitchFamily="18" charset="0"/>
                          <a:ea typeface="#9Slide03 Roboto" panose="02000000000000000000" pitchFamily="2" charset="0"/>
                          <a:cs typeface="Times New Roman" pitchFamily="18" charset="0"/>
                        </a:rPr>
                        <a:t>mục</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đích</a:t>
                      </a:r>
                      <a:r>
                        <a:rPr lang="en-US" sz="2400" b="1" baseline="0" dirty="0" smtClean="0">
                          <a:latin typeface="Times New Roman" pitchFamily="18" charset="0"/>
                          <a:ea typeface="#9Slide03 Roboto" panose="02000000000000000000" pitchFamily="2" charset="0"/>
                          <a:cs typeface="Times New Roman" pitchFamily="18" charset="0"/>
                        </a:rPr>
                        <a:t> tiêu </a:t>
                      </a:r>
                      <a:r>
                        <a:rPr lang="en-US" sz="2400" b="1" baseline="0" dirty="0" err="1" smtClean="0">
                          <a:latin typeface="Times New Roman" pitchFamily="18" charset="0"/>
                          <a:ea typeface="#9Slide03 Roboto" panose="02000000000000000000" pitchFamily="2" charset="0"/>
                          <a:cs typeface="Times New Roman" pitchFamily="18" charset="0"/>
                        </a:rPr>
                        <a:t>thụ</a:t>
                      </a:r>
                      <a:r>
                        <a:rPr lang="en-US" sz="2400" b="1" baseline="0" dirty="0" smtClean="0">
                          <a:latin typeface="Times New Roman" pitchFamily="18" charset="0"/>
                          <a:ea typeface="#9Slide03 Roboto" panose="02000000000000000000" pitchFamily="2" charset="0"/>
                          <a:cs typeface="Times New Roman" pitchFamily="18" charset="0"/>
                        </a:rPr>
                        <a:t> </a:t>
                      </a:r>
                      <a:r>
                        <a:rPr lang="en-US" sz="2400" b="1" baseline="0" dirty="0" err="1" smtClean="0">
                          <a:latin typeface="Times New Roman" pitchFamily="18" charset="0"/>
                          <a:ea typeface="#9Slide03 Roboto" panose="02000000000000000000" pitchFamily="2" charset="0"/>
                          <a:cs typeface="Times New Roman" pitchFamily="18" charset="0"/>
                        </a:rPr>
                        <a:t>trong</a:t>
                      </a:r>
                      <a:r>
                        <a:rPr lang="en-US" sz="2400" b="1" baseline="0" dirty="0" smtClean="0">
                          <a:latin typeface="Times New Roman" pitchFamily="18" charset="0"/>
                          <a:ea typeface="#9Slide03 Roboto" panose="02000000000000000000" pitchFamily="2" charset="0"/>
                          <a:cs typeface="Times New Roman" pitchFamily="18" charset="0"/>
                        </a:rPr>
                        <a:t> nước.</a:t>
                      </a:r>
                      <a:endParaRPr lang="en-US" sz="2400" b="1" dirty="0">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797113711"/>
                  </a:ext>
                </a:extLst>
              </a:tr>
              <a:tr h="896603">
                <a:tc>
                  <a:txBody>
                    <a:bodyPr/>
                    <a:lstStyle/>
                    <a:p>
                      <a:pPr algn="just"/>
                      <a:r>
                        <a:rPr lang="en-US" sz="2400" b="1" dirty="0" smtClean="0">
                          <a:solidFill>
                            <a:srgbClr val="7030A0"/>
                          </a:solidFill>
                          <a:latin typeface="Times New Roman" pitchFamily="18" charset="0"/>
                          <a:ea typeface="#9Slide03 Roboto" panose="02000000000000000000" pitchFamily="2" charset="0"/>
                          <a:cs typeface="Times New Roman" pitchFamily="18" charset="0"/>
                        </a:rPr>
                        <a:t>4. Ở</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môi</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trường nhiệt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đới</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cần chú ý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xây</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dựng</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công trình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thủy</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lợi</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để bảo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bảo</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nước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cho</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thủy</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7030A0"/>
                          </a:solidFill>
                          <a:latin typeface="Times New Roman" pitchFamily="18" charset="0"/>
                          <a:ea typeface="#9Slide03 Roboto" panose="02000000000000000000" pitchFamily="2" charset="0"/>
                          <a:cs typeface="Times New Roman" pitchFamily="18" charset="0"/>
                        </a:rPr>
                        <a:t>điện</a:t>
                      </a:r>
                      <a:r>
                        <a:rPr lang="en-US" sz="2400" b="1" baseline="0" dirty="0" smtClean="0">
                          <a:solidFill>
                            <a:srgbClr val="7030A0"/>
                          </a:solidFill>
                          <a:latin typeface="Times New Roman" pitchFamily="18" charset="0"/>
                          <a:ea typeface="#9Slide03 Roboto" panose="02000000000000000000" pitchFamily="2" charset="0"/>
                          <a:cs typeface="Times New Roman" pitchFamily="18" charset="0"/>
                        </a:rPr>
                        <a:t>.</a:t>
                      </a:r>
                      <a:endParaRPr lang="en-US" sz="2400" b="1" dirty="0">
                        <a:solidFill>
                          <a:srgbClr val="7030A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754166292"/>
                  </a:ext>
                </a:extLst>
              </a:tr>
              <a:tr h="896603">
                <a:tc>
                  <a:txBody>
                    <a:bodyPr/>
                    <a:lstStyle/>
                    <a:p>
                      <a:pPr algn="just"/>
                      <a:r>
                        <a:rPr lang="en-US" sz="2400" b="1" dirty="0" smtClean="0">
                          <a:solidFill>
                            <a:srgbClr val="0070C0"/>
                          </a:solidFill>
                          <a:latin typeface="Times New Roman" pitchFamily="18" charset="0"/>
                          <a:ea typeface="#9Slide03 Roboto" panose="02000000000000000000" pitchFamily="2" charset="0"/>
                          <a:cs typeface="Times New Roman" pitchFamily="18" charset="0"/>
                        </a:rPr>
                        <a:t>5. Một</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số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quốc</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gia</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châu</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Phi đã thành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lập</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các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khu</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bảo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tồn</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thiện nhiên vừa để bảo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vệ</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các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hệ</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sinh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thái</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tự nhiên, vừa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phát</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triển</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du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lịch</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 sinh </a:t>
                      </a:r>
                      <a:r>
                        <a:rPr lang="en-US" sz="2400" b="1" baseline="0" dirty="0" err="1" smtClean="0">
                          <a:solidFill>
                            <a:srgbClr val="0070C0"/>
                          </a:solidFill>
                          <a:latin typeface="Times New Roman" pitchFamily="18" charset="0"/>
                          <a:ea typeface="#9Slide03 Roboto" panose="02000000000000000000" pitchFamily="2" charset="0"/>
                          <a:cs typeface="Times New Roman" pitchFamily="18" charset="0"/>
                        </a:rPr>
                        <a:t>thái</a:t>
                      </a:r>
                      <a:r>
                        <a:rPr lang="en-US" sz="2400" b="1" baseline="0" dirty="0" smtClean="0">
                          <a:solidFill>
                            <a:srgbClr val="0070C0"/>
                          </a:solidFill>
                          <a:latin typeface="Times New Roman" pitchFamily="18" charset="0"/>
                          <a:ea typeface="#9Slide03 Roboto" panose="02000000000000000000" pitchFamily="2" charset="0"/>
                          <a:cs typeface="Times New Roman" pitchFamily="18" charset="0"/>
                        </a:rPr>
                        <a:t>.</a:t>
                      </a:r>
                      <a:endParaRPr lang="en-US" sz="2400" b="1" dirty="0">
                        <a:solidFill>
                          <a:srgbClr val="0070C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solidFill>
                          <a:srgbClr val="FF0000"/>
                        </a:solidFill>
                        <a:latin typeface="Times New Roman" pitchFamily="18" charset="0"/>
                        <a:ea typeface="#9Slide03 Roboto" panose="02000000000000000000" pitchFamily="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165140645"/>
                  </a:ext>
                </a:extLst>
              </a:tr>
            </a:tbl>
          </a:graphicData>
        </a:graphic>
      </p:graphicFrame>
      <p:sp>
        <p:nvSpPr>
          <p:cNvPr id="12" name="Rectangle 11"/>
          <p:cNvSpPr/>
          <p:nvPr/>
        </p:nvSpPr>
        <p:spPr>
          <a:xfrm>
            <a:off x="3452518" y="967854"/>
            <a:ext cx="9521623" cy="496867"/>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Lựa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chọn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Sai ở các ý kiến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dưới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3" name="TextBox 2"/>
          <p:cNvSpPr txBox="1"/>
          <p:nvPr/>
        </p:nvSpPr>
        <p:spPr>
          <a:xfrm>
            <a:off x="10918163" y="2258206"/>
            <a:ext cx="897147" cy="584775"/>
          </a:xfrm>
          <a:prstGeom prst="rect">
            <a:avLst/>
          </a:prstGeom>
          <a:noFill/>
        </p:spPr>
        <p:txBody>
          <a:bodyPr wrap="square" rtlCol="0">
            <a:spAutoFit/>
          </a:bodyPr>
          <a:lstStyle/>
          <a:p>
            <a:r>
              <a:rPr lang="vi-VN" sz="3200" b="1" dirty="0" smtClean="0">
                <a:solidFill>
                  <a:srgbClr val="FF0000"/>
                </a:solidFill>
              </a:rPr>
              <a:t>Đ</a:t>
            </a:r>
            <a:endParaRPr lang="en-US" sz="3200" b="1" dirty="0">
              <a:solidFill>
                <a:srgbClr val="FF0000"/>
              </a:solidFill>
            </a:endParaRPr>
          </a:p>
        </p:txBody>
      </p:sp>
      <p:sp>
        <p:nvSpPr>
          <p:cNvPr id="7" name="TextBox 6"/>
          <p:cNvSpPr txBox="1"/>
          <p:nvPr/>
        </p:nvSpPr>
        <p:spPr>
          <a:xfrm>
            <a:off x="10935419" y="5449018"/>
            <a:ext cx="897147" cy="584775"/>
          </a:xfrm>
          <a:prstGeom prst="rect">
            <a:avLst/>
          </a:prstGeom>
          <a:noFill/>
        </p:spPr>
        <p:txBody>
          <a:bodyPr wrap="square" rtlCol="0">
            <a:spAutoFit/>
          </a:bodyPr>
          <a:lstStyle/>
          <a:p>
            <a:r>
              <a:rPr lang="vi-VN" sz="3200" b="1" dirty="0" smtClean="0">
                <a:solidFill>
                  <a:srgbClr val="FF0000"/>
                </a:solidFill>
              </a:rPr>
              <a:t>Đ</a:t>
            </a:r>
            <a:endParaRPr lang="en-US" sz="3200" b="1" dirty="0">
              <a:solidFill>
                <a:srgbClr val="FF0000"/>
              </a:solidFill>
            </a:endParaRPr>
          </a:p>
        </p:txBody>
      </p:sp>
      <p:sp>
        <p:nvSpPr>
          <p:cNvPr id="8" name="TextBox 7"/>
          <p:cNvSpPr txBox="1"/>
          <p:nvPr/>
        </p:nvSpPr>
        <p:spPr>
          <a:xfrm>
            <a:off x="10918166" y="4493767"/>
            <a:ext cx="897147" cy="584775"/>
          </a:xfrm>
          <a:prstGeom prst="rect">
            <a:avLst/>
          </a:prstGeom>
          <a:noFill/>
        </p:spPr>
        <p:txBody>
          <a:bodyPr wrap="square" rtlCol="0">
            <a:spAutoFit/>
          </a:bodyPr>
          <a:lstStyle/>
          <a:p>
            <a:r>
              <a:rPr lang="vi-VN" sz="3200" b="1" dirty="0">
                <a:solidFill>
                  <a:srgbClr val="FF0000"/>
                </a:solidFill>
              </a:rPr>
              <a:t>S</a:t>
            </a:r>
            <a:endParaRPr lang="en-US" sz="3200" b="1" dirty="0">
              <a:solidFill>
                <a:srgbClr val="FF0000"/>
              </a:solidFill>
            </a:endParaRPr>
          </a:p>
        </p:txBody>
      </p:sp>
      <p:sp>
        <p:nvSpPr>
          <p:cNvPr id="9" name="TextBox 8"/>
          <p:cNvSpPr txBox="1"/>
          <p:nvPr/>
        </p:nvSpPr>
        <p:spPr>
          <a:xfrm>
            <a:off x="10918164" y="2904297"/>
            <a:ext cx="897147" cy="584775"/>
          </a:xfrm>
          <a:prstGeom prst="rect">
            <a:avLst/>
          </a:prstGeom>
          <a:noFill/>
        </p:spPr>
        <p:txBody>
          <a:bodyPr wrap="square" rtlCol="0">
            <a:spAutoFit/>
          </a:bodyPr>
          <a:lstStyle/>
          <a:p>
            <a:r>
              <a:rPr lang="vi-VN" sz="3200" b="1" dirty="0">
                <a:solidFill>
                  <a:srgbClr val="FF0000"/>
                </a:solidFill>
              </a:rPr>
              <a:t>S</a:t>
            </a:r>
            <a:endParaRPr lang="en-US" sz="3200" b="1" dirty="0">
              <a:solidFill>
                <a:srgbClr val="FF0000"/>
              </a:solidFill>
            </a:endParaRPr>
          </a:p>
        </p:txBody>
      </p:sp>
      <p:sp>
        <p:nvSpPr>
          <p:cNvPr id="11" name="TextBox 10"/>
          <p:cNvSpPr txBox="1"/>
          <p:nvPr/>
        </p:nvSpPr>
        <p:spPr>
          <a:xfrm>
            <a:off x="10918165" y="3655634"/>
            <a:ext cx="897147" cy="584775"/>
          </a:xfrm>
          <a:prstGeom prst="rect">
            <a:avLst/>
          </a:prstGeom>
          <a:noFill/>
        </p:spPr>
        <p:txBody>
          <a:bodyPr wrap="square" rtlCol="0">
            <a:spAutoFit/>
          </a:bodyPr>
          <a:lstStyle/>
          <a:p>
            <a:r>
              <a:rPr lang="vi-VN" sz="3200" b="1" dirty="0">
                <a:solidFill>
                  <a:srgbClr val="FF0000"/>
                </a:solidFill>
              </a:rPr>
              <a:t>S</a:t>
            </a:r>
            <a:endParaRPr lang="en-US" sz="3200" b="1" dirty="0">
              <a:solidFill>
                <a:srgbClr val="FF0000"/>
              </a:solidFill>
            </a:endParaRPr>
          </a:p>
        </p:txBody>
      </p:sp>
    </p:spTree>
    <p:extLst>
      <p:ext uri="{BB962C8B-B14F-4D97-AF65-F5344CB8AC3E}">
        <p14:creationId xmlns:p14="http://schemas.microsoft.com/office/powerpoint/2010/main" val="295977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56F2957-1690-4867-B338-077DC9F695BB}"/>
              </a:ext>
            </a:extLst>
          </p:cNvPr>
          <p:cNvGrpSpPr/>
          <p:nvPr/>
        </p:nvGrpSpPr>
        <p:grpSpPr>
          <a:xfrm>
            <a:off x="134002" y="19035"/>
            <a:ext cx="11795707" cy="1126827"/>
            <a:chOff x="1787659" y="2790781"/>
            <a:chExt cx="9826019" cy="1126827"/>
          </a:xfrm>
          <a:noFill/>
        </p:grpSpPr>
        <p:grpSp>
          <p:nvGrpSpPr>
            <p:cNvPr id="4" name="Group 3">
              <a:extLst>
                <a:ext uri="{FF2B5EF4-FFF2-40B4-BE49-F238E27FC236}">
                  <a16:creationId xmlns="" xmlns:a16="http://schemas.microsoft.com/office/drawing/2014/main" id="{1C03447F-A63A-4AEA-91D1-C9F9471D061F}"/>
                </a:ext>
              </a:extLst>
            </p:cNvPr>
            <p:cNvGrpSpPr/>
            <p:nvPr/>
          </p:nvGrpSpPr>
          <p:grpSpPr>
            <a:xfrm>
              <a:off x="1848572" y="2793705"/>
              <a:ext cx="9765106" cy="872949"/>
              <a:chOff x="1133366" y="2220084"/>
              <a:chExt cx="6409250" cy="914400"/>
            </a:xfrm>
            <a:grpFill/>
          </p:grpSpPr>
          <p:sp>
            <p:nvSpPr>
              <p:cNvPr id="8" name="Arrow: Pentagon 7">
                <a:extLst>
                  <a:ext uri="{FF2B5EF4-FFF2-40B4-BE49-F238E27FC236}">
                    <a16:creationId xmlns="" xmlns:a16="http://schemas.microsoft.com/office/drawing/2014/main" id="{40E832FE-C7D5-406E-A9B0-A11F6F5D508C}"/>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B9868E45-452E-400A-B3F8-5617B339FCE1}"/>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10BB5683-ECE0-4D90-9B9E-7B8135D19356}"/>
                </a:ext>
              </a:extLst>
            </p:cNvPr>
            <p:cNvSpPr/>
            <p:nvPr/>
          </p:nvSpPr>
          <p:spPr>
            <a:xfrm>
              <a:off x="1787659" y="2790781"/>
              <a:ext cx="1061586"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5B0EF946-A1E6-47B2-99F5-97A14FC21A27}"/>
                </a:ext>
              </a:extLst>
            </p:cNvPr>
            <p:cNvSpPr/>
            <p:nvPr/>
          </p:nvSpPr>
          <p:spPr>
            <a:xfrm rot="5400000">
              <a:off x="2552269" y="3101020"/>
              <a:ext cx="262394" cy="24826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FD3A419-5440-473A-8422-6647BF26CA76}"/>
                </a:ext>
              </a:extLst>
            </p:cNvPr>
            <p:cNvSpPr txBox="1"/>
            <p:nvPr/>
          </p:nvSpPr>
          <p:spPr>
            <a:xfrm>
              <a:off x="2963129" y="2963501"/>
              <a:ext cx="8070201" cy="954107"/>
            </a:xfrm>
            <a:prstGeom prst="rect">
              <a:avLst/>
            </a:prstGeom>
            <a:grp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Khai thác,sử dụng và bảo vệ TN ở MT nhiệt đới</a:t>
              </a:r>
            </a:p>
          </p:txBody>
        </p:sp>
      </p:grpSp>
      <p:grpSp>
        <p:nvGrpSpPr>
          <p:cNvPr id="10" name="Group 9">
            <a:extLst>
              <a:ext uri="{FF2B5EF4-FFF2-40B4-BE49-F238E27FC236}">
                <a16:creationId xmlns="" xmlns:a16="http://schemas.microsoft.com/office/drawing/2014/main" id="{328D2011-4926-450C-A219-84EB7D9B705E}"/>
              </a:ext>
            </a:extLst>
          </p:cNvPr>
          <p:cNvGrpSpPr/>
          <p:nvPr/>
        </p:nvGrpSpPr>
        <p:grpSpPr>
          <a:xfrm>
            <a:off x="6837534" y="983241"/>
            <a:ext cx="5418839" cy="5369530"/>
            <a:chOff x="6844811" y="3523883"/>
            <a:chExt cx="5418839" cy="5369530"/>
          </a:xfrm>
        </p:grpSpPr>
        <p:pic>
          <p:nvPicPr>
            <p:cNvPr id="11" name="Picture 2">
              <a:extLst>
                <a:ext uri="{FF2B5EF4-FFF2-40B4-BE49-F238E27FC236}">
                  <a16:creationId xmlns="" xmlns:a16="http://schemas.microsoft.com/office/drawing/2014/main" id="{066F9A47-1C65-4BF7-BB07-E3FFA7C9C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477" y="3523883"/>
              <a:ext cx="4765509" cy="53062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70265C9-91AF-416E-A23D-F1908001DA1F}"/>
                </a:ext>
              </a:extLst>
            </p:cNvPr>
            <p:cNvSpPr txBox="1"/>
            <p:nvPr/>
          </p:nvSpPr>
          <p:spPr>
            <a:xfrm>
              <a:off x="6844811" y="8524081"/>
              <a:ext cx="5418839" cy="369332"/>
            </a:xfrm>
            <a:prstGeom prst="rect">
              <a:avLst/>
            </a:prstGeom>
            <a:solidFill>
              <a:schemeClr val="bg1"/>
            </a:solidFill>
          </p:spPr>
          <p:txBody>
            <a:bodyPr wrap="square" rtlCol="0">
              <a:spAutoFit/>
            </a:bodyPr>
            <a:lstStyle/>
            <a:p>
              <a:r>
                <a:rPr lang="en-US" dirty="0">
                  <a:solidFill>
                    <a:srgbClr val="1B04FA"/>
                  </a:solidFill>
                  <a:latin typeface="Arial" panose="020B0604020202020204" pitchFamily="34" charset="0"/>
                  <a:cs typeface="Arial" panose="020B0604020202020204" pitchFamily="34" charset="0"/>
                </a:rPr>
                <a:t>Hình 4. Bản đồ các môi tr</a:t>
              </a:r>
              <a:r>
                <a:rPr lang="vi-VN" dirty="0">
                  <a:solidFill>
                    <a:srgbClr val="1B04FA"/>
                  </a:solidFill>
                  <a:latin typeface="Arial" panose="020B0604020202020204" pitchFamily="34" charset="0"/>
                  <a:cs typeface="Arial" panose="020B0604020202020204" pitchFamily="34" charset="0"/>
                </a:rPr>
                <a:t>ư</a:t>
              </a:r>
              <a:r>
                <a:rPr lang="en-US" dirty="0">
                  <a:solidFill>
                    <a:srgbClr val="1B04FA"/>
                  </a:solidFill>
                  <a:latin typeface="Arial" panose="020B0604020202020204" pitchFamily="34" charset="0"/>
                  <a:cs typeface="Arial" panose="020B0604020202020204" pitchFamily="34" charset="0"/>
                </a:rPr>
                <a:t>ờng tự nhiên ở châu Phi</a:t>
              </a:r>
            </a:p>
          </p:txBody>
        </p:sp>
      </p:grpSp>
      <p:sp>
        <p:nvSpPr>
          <p:cNvPr id="14" name="Freeform 8">
            <a:extLst>
              <a:ext uri="{FF2B5EF4-FFF2-40B4-BE49-F238E27FC236}">
                <a16:creationId xmlns="" xmlns:a16="http://schemas.microsoft.com/office/drawing/2014/main" id="{3F9B25EF-1F30-4FE1-A79D-6D1A669D2EA5}"/>
              </a:ext>
            </a:extLst>
          </p:cNvPr>
          <p:cNvSpPr>
            <a:spLocks/>
          </p:cNvSpPr>
          <p:nvPr/>
        </p:nvSpPr>
        <p:spPr bwMode="auto">
          <a:xfrm>
            <a:off x="7654781" y="2283915"/>
            <a:ext cx="3493844" cy="2598636"/>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242B376E-0A6D-4AA4-83CC-2BEB5D301268}"/>
              </a:ext>
            </a:extLst>
          </p:cNvPr>
          <p:cNvSpPr>
            <a:spLocks noChangeArrowheads="1"/>
          </p:cNvSpPr>
          <p:nvPr/>
        </p:nvSpPr>
        <p:spPr bwMode="auto">
          <a:xfrm>
            <a:off x="460464" y="914881"/>
            <a:ext cx="5725429"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fontAlgn="base">
              <a:spcBef>
                <a:spcPct val="0"/>
              </a:spcBef>
              <a:spcAft>
                <a:spcPct val="0"/>
              </a:spcAft>
              <a:buFont typeface="Wingdings" pitchFamily="2" charset="2"/>
              <a:buChar char="ü"/>
              <a:tabLst>
                <a:tab pos="857250" algn="l"/>
              </a:tabLst>
            </a:pPr>
            <a:r>
              <a:rPr kumimoji="0" lang="en-US" sz="2800" b="0" i="0" u="none" strike="noStrike" cap="none" normalizeH="0" baseline="0" dirty="0">
                <a:ln>
                  <a:noFill/>
                </a:ln>
                <a:solidFill>
                  <a:srgbClr val="002060"/>
                </a:solidFill>
                <a:effectLst/>
                <a:latin typeface="Arial" pitchFamily="34" charset="0"/>
                <a:ea typeface="Cambria" pitchFamily="18" charset="0"/>
                <a:cs typeface="Cambria" pitchFamily="18" charset="0"/>
              </a:rPr>
              <a:t>Phân</a:t>
            </a:r>
            <a:r>
              <a:rPr kumimoji="0" lang="en-US" sz="2800" b="0" i="0" u="none" strike="noStrike" cap="none" normalizeH="0" dirty="0">
                <a:ln>
                  <a:noFill/>
                </a:ln>
                <a:solidFill>
                  <a:srgbClr val="002060"/>
                </a:solidFill>
                <a:effectLst/>
                <a:latin typeface="Arial" pitchFamily="34" charset="0"/>
                <a:ea typeface="Cambria" pitchFamily="18" charset="0"/>
                <a:cs typeface="Cambria" pitchFamily="18" charset="0"/>
              </a:rPr>
              <a:t> bố: </a:t>
            </a:r>
            <a:r>
              <a:rPr kumimoji="0" lang="en-US" sz="3200" b="0" i="0" u="none" strike="noStrike" cap="none" normalizeH="0" baseline="0" dirty="0">
                <a:ln>
                  <a:noFill/>
                </a:ln>
                <a:solidFill>
                  <a:srgbClr val="002060"/>
                </a:solidFill>
                <a:effectLst/>
                <a:latin typeface="Arial" panose="020B0604020202020204" pitchFamily="34" charset="0"/>
                <a:ea typeface="Cambria" pitchFamily="18" charset="0"/>
                <a:cs typeface="Arial" panose="020B0604020202020204" pitchFamily="34" charset="0"/>
              </a:rPr>
              <a:t>Hai bên</a:t>
            </a:r>
            <a:r>
              <a:rPr kumimoji="0" lang="en-US" sz="3200" b="0" i="0" u="none" strike="noStrike" cap="none" normalizeH="0" dirty="0">
                <a:ln>
                  <a:noFill/>
                </a:ln>
                <a:solidFill>
                  <a:srgbClr val="002060"/>
                </a:solidFill>
                <a:effectLst/>
                <a:latin typeface="Arial" panose="020B0604020202020204" pitchFamily="34" charset="0"/>
                <a:ea typeface="Cambria" pitchFamily="18" charset="0"/>
                <a:cs typeface="Arial" panose="020B0604020202020204" pitchFamily="34" charset="0"/>
              </a:rPr>
              <a:t> xích đạo (</a:t>
            </a:r>
            <a:r>
              <a:rPr lang="pt-BR" sz="3200" dirty="0">
                <a:solidFill>
                  <a:srgbClr val="002060"/>
                </a:solidFill>
                <a:latin typeface="Arial" panose="020B0604020202020204" pitchFamily="34" charset="0"/>
                <a:cs typeface="Arial" panose="020B0604020202020204" pitchFamily="34" charset="0"/>
              </a:rPr>
              <a:t>khoảng 20°B - 20°N)</a:t>
            </a:r>
            <a:endParaRPr kumimoji="0" lang="en-US" sz="3200" b="0" i="0" u="none" strike="noStrike" cap="none" normalizeH="0" baseline="0" dirty="0">
              <a:ln>
                <a:noFill/>
              </a:ln>
              <a:solidFill>
                <a:srgbClr val="002060"/>
              </a:solidFill>
              <a:effectLst/>
              <a:latin typeface="Arial" pitchFamily="34" charset="0"/>
              <a:cs typeface="Arial" pitchFamily="34" charset="0"/>
            </a:endParaRPr>
          </a:p>
        </p:txBody>
      </p:sp>
      <p:sp>
        <p:nvSpPr>
          <p:cNvPr id="16" name="Rectangle 15">
            <a:extLst>
              <a:ext uri="{FF2B5EF4-FFF2-40B4-BE49-F238E27FC236}">
                <a16:creationId xmlns="" xmlns:a16="http://schemas.microsoft.com/office/drawing/2014/main" id="{AA62DDE3-DEA4-465A-B27B-B38E16B5ED29}"/>
              </a:ext>
            </a:extLst>
          </p:cNvPr>
          <p:cNvSpPr/>
          <p:nvPr/>
        </p:nvSpPr>
        <p:spPr>
          <a:xfrm>
            <a:off x="102464" y="1826073"/>
            <a:ext cx="7009013" cy="2062103"/>
          </a:xfrm>
          <a:prstGeom prst="rect">
            <a:avLst/>
          </a:prstGeom>
        </p:spPr>
        <p:txBody>
          <a:bodyPr wrap="square">
            <a:spAutoFit/>
          </a:bodyPr>
          <a:lstStyle/>
          <a:p>
            <a:r>
              <a:rPr lang="vi-VN" sz="3200" dirty="0">
                <a:solidFill>
                  <a:srgbClr val="1B04FA"/>
                </a:solidFill>
                <a:latin typeface="Arial" panose="020B0604020202020204" pitchFamily="34" charset="0"/>
                <a:cs typeface="Arial" panose="020B0604020202020204" pitchFamily="34" charset="0"/>
              </a:rPr>
              <a:t>+ Những vùng khô hạn như xa van ở Nam Xa-ha-ra: canh tác phổ biến theo hình thức nương rẫy. </a:t>
            </a:r>
            <a:r>
              <a:rPr lang="vi-VN" sz="3200" dirty="0">
                <a:solidFill>
                  <a:srgbClr val="1B04FA"/>
                </a:solidFill>
                <a:cs typeface="Arial" panose="020B0604020202020204" pitchFamily="34" charset="0"/>
              </a:rPr>
              <a:t>Cây trồng chính lạc, bông, kê</a:t>
            </a:r>
            <a:endParaRPr lang="en-US" sz="3200" dirty="0">
              <a:solidFill>
                <a:srgbClr val="1B04FA"/>
              </a:solidFill>
              <a:latin typeface="Arial" panose="020B0604020202020204" pitchFamily="34" charset="0"/>
              <a:cs typeface="Arial" panose="020B0604020202020204" pitchFamily="34" charset="0"/>
            </a:endParaRPr>
          </a:p>
        </p:txBody>
      </p:sp>
      <p:pic>
        <p:nvPicPr>
          <p:cNvPr id="17" name="image509.jpg" descr="Image result for lÆ°á»£c Äá» kinh táº¿ chÃ¢u Phi">
            <a:extLst>
              <a:ext uri="{FF2B5EF4-FFF2-40B4-BE49-F238E27FC236}">
                <a16:creationId xmlns="" xmlns:a16="http://schemas.microsoft.com/office/drawing/2014/main" id="{C3A7A29B-31DF-49B3-B1E5-A4B1D1B92668}"/>
              </a:ext>
            </a:extLst>
          </p:cNvPr>
          <p:cNvPicPr/>
          <p:nvPr/>
        </p:nvPicPr>
        <p:blipFill>
          <a:blip r:embed="rId4"/>
          <a:srcRect/>
          <a:stretch>
            <a:fillRect/>
          </a:stretch>
        </p:blipFill>
        <p:spPr>
          <a:xfrm>
            <a:off x="6936099" y="976267"/>
            <a:ext cx="5255901" cy="5500229"/>
          </a:xfrm>
          <a:prstGeom prst="rect">
            <a:avLst/>
          </a:prstGeom>
          <a:ln/>
        </p:spPr>
      </p:pic>
      <p:pic>
        <p:nvPicPr>
          <p:cNvPr id="2050" name="Picture 2">
            <a:extLst>
              <a:ext uri="{FF2B5EF4-FFF2-40B4-BE49-F238E27FC236}">
                <a16:creationId xmlns="" xmlns:a16="http://schemas.microsoft.com/office/drawing/2014/main" id="{40437FA2-B576-489C-AFAC-F92E944D8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91" y="3932406"/>
            <a:ext cx="5228755" cy="24292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 xmlns:a16="http://schemas.microsoft.com/office/drawing/2014/main" id="{D9557B4F-C0E7-4C18-8A34-4FF7D9311BC4}"/>
              </a:ext>
            </a:extLst>
          </p:cNvPr>
          <p:cNvGrpSpPr/>
          <p:nvPr/>
        </p:nvGrpSpPr>
        <p:grpSpPr>
          <a:xfrm>
            <a:off x="2645819" y="3726382"/>
            <a:ext cx="4293730" cy="2519899"/>
            <a:chOff x="1265029" y="3957428"/>
            <a:chExt cx="4511875" cy="2881788"/>
          </a:xfrm>
        </p:grpSpPr>
        <p:pic>
          <p:nvPicPr>
            <p:cNvPr id="18" name="image495.jpg" descr="Image result for agriculture in africa">
              <a:extLst>
                <a:ext uri="{FF2B5EF4-FFF2-40B4-BE49-F238E27FC236}">
                  <a16:creationId xmlns="" xmlns:a16="http://schemas.microsoft.com/office/drawing/2014/main" id="{8F0BD7D6-2743-42FE-A943-9523F67D2992}"/>
                </a:ext>
              </a:extLst>
            </p:cNvPr>
            <p:cNvPicPr/>
            <p:nvPr/>
          </p:nvPicPr>
          <p:blipFill>
            <a:blip r:embed="rId6"/>
            <a:srcRect/>
            <a:stretch>
              <a:fillRect/>
            </a:stretch>
          </p:blipFill>
          <p:spPr>
            <a:xfrm>
              <a:off x="1265029" y="3957428"/>
              <a:ext cx="4511875" cy="2859981"/>
            </a:xfrm>
            <a:prstGeom prst="rect">
              <a:avLst/>
            </a:prstGeom>
            <a:ln/>
          </p:spPr>
        </p:pic>
        <p:sp>
          <p:nvSpPr>
            <p:cNvPr id="19" name="Hình Chữ nhật 6">
              <a:extLst>
                <a:ext uri="{FF2B5EF4-FFF2-40B4-BE49-F238E27FC236}">
                  <a16:creationId xmlns="" xmlns:a16="http://schemas.microsoft.com/office/drawing/2014/main" id="{A014C3E9-CE7A-45D8-922D-A43EC537618B}"/>
                </a:ext>
              </a:extLst>
            </p:cNvPr>
            <p:cNvSpPr/>
            <p:nvPr/>
          </p:nvSpPr>
          <p:spPr>
            <a:xfrm>
              <a:off x="2086951" y="6413738"/>
              <a:ext cx="2877665" cy="425478"/>
            </a:xfrm>
            <a:prstGeom prst="rect">
              <a:avLst/>
            </a:prstGeom>
            <a:solidFill>
              <a:schemeClr val="bg1"/>
            </a:solidFill>
          </p:spPr>
          <p:txBody>
            <a:bodyPr wrap="square">
              <a:spAutoFit/>
            </a:bodyPr>
            <a:lstStyle/>
            <a:p>
              <a:r>
                <a:rPr lang="vi-VN" sz="2000" dirty="0" err="1">
                  <a:solidFill>
                    <a:srgbClr val="0070C0"/>
                  </a:solidFill>
                </a:rPr>
                <a:t>Trồng</a:t>
              </a:r>
              <a:r>
                <a:rPr lang="vi-VN" sz="2000" dirty="0">
                  <a:solidFill>
                    <a:srgbClr val="0070C0"/>
                  </a:solidFill>
                </a:rPr>
                <a:t> ngô ở Trung Phi</a:t>
              </a:r>
              <a:endParaRPr lang="en-US" sz="2000" dirty="0">
                <a:solidFill>
                  <a:srgbClr val="0070C0"/>
                </a:solidFill>
              </a:endParaRPr>
            </a:p>
          </p:txBody>
        </p:sp>
      </p:grpSp>
    </p:spTree>
    <p:extLst>
      <p:ext uri="{BB962C8B-B14F-4D97-AF65-F5344CB8AC3E}">
        <p14:creationId xmlns:p14="http://schemas.microsoft.com/office/powerpoint/2010/main" val="29551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1" nodeType="clickEffect">
                                  <p:stCondLst>
                                    <p:cond delay="0"/>
                                  </p:stCondLst>
                                  <p:childTnLst>
                                    <p:anim calcmode="discrete" valueType="str">
                                      <p:cBhvr>
                                        <p:cTn id="1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F72B960-987A-41C2-9B53-22831BF599B7}"/>
              </a:ext>
            </a:extLst>
          </p:cNvPr>
          <p:cNvSpPr/>
          <p:nvPr/>
        </p:nvSpPr>
        <p:spPr>
          <a:xfrm>
            <a:off x="119270" y="260403"/>
            <a:ext cx="11340935" cy="584775"/>
          </a:xfrm>
          <a:prstGeom prst="rect">
            <a:avLst/>
          </a:prstGeom>
        </p:spPr>
        <p:txBody>
          <a:bodyPr wrap="square">
            <a:spAutoFit/>
          </a:bodyPr>
          <a:lstStyle/>
          <a:p>
            <a:pPr marL="457200" indent="-457200">
              <a:buFont typeface="Wingdings" panose="05000000000000000000" pitchFamily="2" charset="2"/>
              <a:buChar char="ü"/>
            </a:pPr>
            <a:r>
              <a:rPr lang="en-US" sz="3200" b="1">
                <a:solidFill>
                  <a:srgbClr val="1B04FA"/>
                </a:solidFill>
                <a:latin typeface="Arial" panose="020B0604020202020204" pitchFamily="34" charset="0"/>
                <a:cs typeface="Arial" panose="020B0604020202020204" pitchFamily="34" charset="0"/>
              </a:rPr>
              <a:t>C</a:t>
            </a:r>
            <a:r>
              <a:rPr lang="vi-VN" sz="3200" b="1">
                <a:solidFill>
                  <a:srgbClr val="1B04FA"/>
                </a:solidFill>
                <a:latin typeface="Arial" panose="020B0604020202020204" pitchFamily="34" charset="0"/>
                <a:cs typeface="Arial" panose="020B0604020202020204" pitchFamily="34" charset="0"/>
              </a:rPr>
              <a:t>hăn nuôi dê, cừu,... theo hình thức chăn thả.</a:t>
            </a:r>
            <a:endParaRPr lang="en-US" sz="3200" b="1">
              <a:latin typeface="Arial" panose="020B0604020202020204" pitchFamily="34" charset="0"/>
              <a:cs typeface="Arial" panose="020B0604020202020204" pitchFamily="34" charset="0"/>
            </a:endParaRPr>
          </a:p>
        </p:txBody>
      </p:sp>
      <p:pic>
        <p:nvPicPr>
          <p:cNvPr id="1026" name="Picture 2" descr="Lives in Châu Phi">
            <a:extLst>
              <a:ext uri="{FF2B5EF4-FFF2-40B4-BE49-F238E27FC236}">
                <a16:creationId xmlns="" xmlns:a16="http://schemas.microsoft.com/office/drawing/2014/main" id="{42C4E065-D68E-4AAC-B59A-16F29B0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 y="1455126"/>
            <a:ext cx="4801590" cy="31850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416.jpg" descr="Image result for agriculture in africa">
            <a:extLst>
              <a:ext uri="{FF2B5EF4-FFF2-40B4-BE49-F238E27FC236}">
                <a16:creationId xmlns="" xmlns:a16="http://schemas.microsoft.com/office/drawing/2014/main" id="{DEF6B364-25E8-4D7C-B1D6-92803B851122}"/>
              </a:ext>
            </a:extLst>
          </p:cNvPr>
          <p:cNvPicPr/>
          <p:nvPr/>
        </p:nvPicPr>
        <p:blipFill>
          <a:blip r:embed="rId3"/>
          <a:srcRect/>
          <a:stretch>
            <a:fillRect/>
          </a:stretch>
        </p:blipFill>
        <p:spPr>
          <a:xfrm>
            <a:off x="6096000" y="1455126"/>
            <a:ext cx="4801590" cy="3185054"/>
          </a:xfrm>
          <a:prstGeom prst="rect">
            <a:avLst/>
          </a:prstGeom>
          <a:ln/>
        </p:spPr>
      </p:pic>
      <p:sp>
        <p:nvSpPr>
          <p:cNvPr id="5" name="Hình Chữ nhật 8">
            <a:extLst>
              <a:ext uri="{FF2B5EF4-FFF2-40B4-BE49-F238E27FC236}">
                <a16:creationId xmlns="" xmlns:a16="http://schemas.microsoft.com/office/drawing/2014/main" id="{8A45E730-341F-424C-A1F2-50FBC8B02110}"/>
              </a:ext>
            </a:extLst>
          </p:cNvPr>
          <p:cNvSpPr/>
          <p:nvPr/>
        </p:nvSpPr>
        <p:spPr>
          <a:xfrm>
            <a:off x="3859589" y="4957740"/>
            <a:ext cx="3528530" cy="584775"/>
          </a:xfrm>
          <a:prstGeom prst="rect">
            <a:avLst/>
          </a:prstGeom>
        </p:spPr>
        <p:txBody>
          <a:bodyPr wrap="none">
            <a:spAutoFit/>
          </a:bodyPr>
          <a:lstStyle/>
          <a:p>
            <a:r>
              <a:rPr lang="vi-VN" sz="3200" dirty="0">
                <a:solidFill>
                  <a:srgbClr val="FF0066"/>
                </a:solidFill>
              </a:rPr>
              <a:t>Chăn nuôi ở Chad</a:t>
            </a:r>
            <a:endParaRPr lang="en-US" sz="3200" dirty="0">
              <a:solidFill>
                <a:srgbClr val="FF0066"/>
              </a:solidFill>
            </a:endParaRPr>
          </a:p>
        </p:txBody>
      </p:sp>
    </p:spTree>
    <p:extLst>
      <p:ext uri="{BB962C8B-B14F-4D97-AF65-F5344CB8AC3E}">
        <p14:creationId xmlns:p14="http://schemas.microsoft.com/office/powerpoint/2010/main" val="23560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6F8D017-AFCC-45FA-955D-102917552D7B}"/>
              </a:ext>
            </a:extLst>
          </p:cNvPr>
          <p:cNvSpPr/>
          <p:nvPr/>
        </p:nvSpPr>
        <p:spPr>
          <a:xfrm>
            <a:off x="351620" y="189090"/>
            <a:ext cx="6630389" cy="2246769"/>
          </a:xfrm>
          <a:prstGeom prst="rect">
            <a:avLst/>
          </a:prstGeom>
        </p:spPr>
        <p:txBody>
          <a:bodyPr wrap="square">
            <a:spAutoFit/>
          </a:bodyPr>
          <a:lstStyle/>
          <a:p>
            <a:r>
              <a:rPr lang="en-US" sz="2800" b="1">
                <a:solidFill>
                  <a:srgbClr val="1B04FA"/>
                </a:solidFill>
                <a:latin typeface="Arial" panose="020B0604020202020204" pitchFamily="34" charset="0"/>
                <a:cs typeface="Arial" panose="020B0604020202020204" pitchFamily="34" charset="0"/>
              </a:rPr>
              <a:t>+ </a:t>
            </a:r>
            <a:r>
              <a:rPr lang="vi-VN" sz="2800" b="1">
                <a:solidFill>
                  <a:srgbClr val="1B04FA"/>
                </a:solidFill>
                <a:latin typeface="Arial" panose="020B0604020202020204" pitchFamily="34" charset="0"/>
                <a:cs typeface="Arial" panose="020B0604020202020204" pitchFamily="34" charset="0"/>
              </a:rPr>
              <a:t>Những vùng khí hậu nhiệt đới ẩm như Đông Nam Phi: hình thành các vùng trồng cây ăn quả (chuối,...) và cây công nghiệp (chè, thuốc lá, bông….) với mục đích xuất khẩu.</a:t>
            </a:r>
            <a:endParaRPr lang="en-US" sz="2000" b="1">
              <a:solidFill>
                <a:srgbClr val="1B04FA"/>
              </a:solidFill>
            </a:endParaRPr>
          </a:p>
        </p:txBody>
      </p:sp>
      <p:pic>
        <p:nvPicPr>
          <p:cNvPr id="3" name="image509.jpg" descr="Image result for lÆ°á»£c Äá» kinh táº¿ chÃ¢u Phi">
            <a:extLst>
              <a:ext uri="{FF2B5EF4-FFF2-40B4-BE49-F238E27FC236}">
                <a16:creationId xmlns="" xmlns:a16="http://schemas.microsoft.com/office/drawing/2014/main" id="{46C66C88-AE61-42D5-9E5A-C8659BA10B3D}"/>
              </a:ext>
            </a:extLst>
          </p:cNvPr>
          <p:cNvPicPr/>
          <p:nvPr/>
        </p:nvPicPr>
        <p:blipFill>
          <a:blip r:embed="rId2"/>
          <a:srcRect/>
          <a:stretch>
            <a:fillRect/>
          </a:stretch>
        </p:blipFill>
        <p:spPr>
          <a:xfrm>
            <a:off x="7090739" y="261489"/>
            <a:ext cx="5043719" cy="5802568"/>
          </a:xfrm>
          <a:prstGeom prst="rect">
            <a:avLst/>
          </a:prstGeom>
          <a:ln/>
        </p:spPr>
      </p:pic>
      <p:grpSp>
        <p:nvGrpSpPr>
          <p:cNvPr id="5" name="Group 4">
            <a:extLst>
              <a:ext uri="{FF2B5EF4-FFF2-40B4-BE49-F238E27FC236}">
                <a16:creationId xmlns="" xmlns:a16="http://schemas.microsoft.com/office/drawing/2014/main" id="{CD96249C-31CF-4531-B69E-6B1BCDFB60B6}"/>
              </a:ext>
            </a:extLst>
          </p:cNvPr>
          <p:cNvGrpSpPr/>
          <p:nvPr/>
        </p:nvGrpSpPr>
        <p:grpSpPr>
          <a:xfrm>
            <a:off x="3037853" y="2565958"/>
            <a:ext cx="3944156" cy="3721063"/>
            <a:chOff x="812600" y="2691395"/>
            <a:chExt cx="5821747" cy="3852382"/>
          </a:xfrm>
        </p:grpSpPr>
        <p:pic>
          <p:nvPicPr>
            <p:cNvPr id="2050" name="Picture 2">
              <a:extLst>
                <a:ext uri="{FF2B5EF4-FFF2-40B4-BE49-F238E27FC236}">
                  <a16:creationId xmlns="" xmlns:a16="http://schemas.microsoft.com/office/drawing/2014/main" id="{14DB4F96-9FA0-4F92-BD53-6FCF54DA5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0" y="2691395"/>
              <a:ext cx="5821747" cy="3277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24D6D54-86AC-4668-A6DE-055EA9E1CFB7}"/>
                </a:ext>
              </a:extLst>
            </p:cNvPr>
            <p:cNvSpPr/>
            <p:nvPr/>
          </p:nvSpPr>
          <p:spPr>
            <a:xfrm>
              <a:off x="2417680" y="6082112"/>
              <a:ext cx="2526654" cy="461665"/>
            </a:xfrm>
            <a:prstGeom prst="rect">
              <a:avLst/>
            </a:prstGeom>
            <a:solidFill>
              <a:schemeClr val="bg1"/>
            </a:solidFill>
          </p:spPr>
          <p:txBody>
            <a:bodyPr wrap="none">
              <a:spAutoFit/>
            </a:bodyPr>
            <a:lstStyle/>
            <a:p>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Hái chè </a:t>
              </a:r>
              <a:r>
                <a:rPr lang="en-US" sz="2400">
                  <a:solidFill>
                    <a:srgbClr val="FF0066"/>
                  </a:solidFill>
                  <a:latin typeface="Arial" panose="020B0604020202020204" pitchFamily="34" charset="0"/>
                  <a:ea typeface="Cambria" panose="02040503050406030204" pitchFamily="18" charset="0"/>
                  <a:cs typeface="Arial" panose="020B0604020202020204" pitchFamily="34" charset="0"/>
                </a:rPr>
                <a:t>ở</a:t>
              </a:r>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 Ghana</a:t>
              </a:r>
              <a:endParaRPr lang="en-US" sz="2400">
                <a:solidFill>
                  <a:srgbClr val="FF0066"/>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5F348341-DD9B-436E-8592-4C4E9621DB7D}"/>
              </a:ext>
            </a:extLst>
          </p:cNvPr>
          <p:cNvGrpSpPr/>
          <p:nvPr/>
        </p:nvGrpSpPr>
        <p:grpSpPr>
          <a:xfrm>
            <a:off x="164739" y="2375464"/>
            <a:ext cx="2706842" cy="3911557"/>
            <a:chOff x="169087" y="2696937"/>
            <a:chExt cx="2706842" cy="3911557"/>
          </a:xfrm>
        </p:grpSpPr>
        <p:pic>
          <p:nvPicPr>
            <p:cNvPr id="6" name="Picture 5">
              <a:extLst>
                <a:ext uri="{FF2B5EF4-FFF2-40B4-BE49-F238E27FC236}">
                  <a16:creationId xmlns="" xmlns:a16="http://schemas.microsoft.com/office/drawing/2014/main" id="{2B156610-283A-4548-A99E-3E8C0C7F40F7}"/>
                </a:ext>
              </a:extLst>
            </p:cNvPr>
            <p:cNvPicPr>
              <a:picLocks noChangeAspect="1"/>
            </p:cNvPicPr>
            <p:nvPr/>
          </p:nvPicPr>
          <p:blipFill>
            <a:blip r:embed="rId4"/>
            <a:stretch>
              <a:fillRect/>
            </a:stretch>
          </p:blipFill>
          <p:spPr>
            <a:xfrm>
              <a:off x="169087" y="2696937"/>
              <a:ext cx="2649300" cy="3590736"/>
            </a:xfrm>
            <a:prstGeom prst="rect">
              <a:avLst/>
            </a:prstGeom>
          </p:spPr>
        </p:pic>
        <p:sp>
          <p:nvSpPr>
            <p:cNvPr id="9" name="Rectangle 8">
              <a:extLst>
                <a:ext uri="{FF2B5EF4-FFF2-40B4-BE49-F238E27FC236}">
                  <a16:creationId xmlns="" xmlns:a16="http://schemas.microsoft.com/office/drawing/2014/main" id="{52CDD6A6-9AF4-482D-A77A-044A4D4F9991}"/>
                </a:ext>
              </a:extLst>
            </p:cNvPr>
            <p:cNvSpPr/>
            <p:nvPr/>
          </p:nvSpPr>
          <p:spPr>
            <a:xfrm>
              <a:off x="330040" y="5900608"/>
              <a:ext cx="2545889" cy="707886"/>
            </a:xfrm>
            <a:prstGeom prst="rect">
              <a:avLst/>
            </a:prstGeom>
            <a:solidFill>
              <a:schemeClr val="bg1"/>
            </a:solidFill>
          </p:spPr>
          <p:txBody>
            <a:bodyPr wrap="none">
              <a:spAutoFit/>
            </a:bodyPr>
            <a:lstStyle/>
            <a:p>
              <a:pPr algn="ctr"/>
              <a:r>
                <a:rPr lang="en-US" sz="2000" dirty="0">
                  <a:solidFill>
                    <a:srgbClr val="FF0066"/>
                  </a:solidFill>
                  <a:latin typeface="Arial" panose="020B0604020202020204" pitchFamily="34" charset="0"/>
                  <a:ea typeface="Cambria" panose="02040503050406030204" pitchFamily="18" charset="0"/>
                  <a:cs typeface="Arial" panose="020B0604020202020204" pitchFamily="34" charset="0"/>
                </a:rPr>
                <a:t>Thu hoạch cà phê ở </a:t>
              </a:r>
            </a:p>
            <a:p>
              <a:pPr algn="ctr"/>
              <a:r>
                <a:rPr lang="en-US" sz="2000" dirty="0">
                  <a:solidFill>
                    <a:srgbClr val="FF0066"/>
                  </a:solidFill>
                  <a:latin typeface="Arial" panose="020B0604020202020204" pitchFamily="34" charset="0"/>
                  <a:ea typeface="Cambria" panose="02040503050406030204" pitchFamily="18" charset="0"/>
                  <a:cs typeface="Arial" panose="020B0604020202020204" pitchFamily="34" charset="0"/>
                </a:rPr>
                <a:t>Ê-ti-ô-pi-a</a:t>
              </a:r>
              <a:endParaRPr lang="en-US" sz="2000" dirty="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703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9EE2B69-1D19-4B13-B32A-319B8DBA41B7}"/>
              </a:ext>
            </a:extLst>
          </p:cNvPr>
          <p:cNvSpPr/>
          <p:nvPr/>
        </p:nvSpPr>
        <p:spPr>
          <a:xfrm>
            <a:off x="12745" y="457198"/>
            <a:ext cx="6626087" cy="2062103"/>
          </a:xfrm>
          <a:prstGeom prst="rect">
            <a:avLst/>
          </a:prstGeom>
        </p:spPr>
        <p:txBody>
          <a:bodyPr wrap="square">
            <a:spAutoFit/>
          </a:bodyPr>
          <a:lstStyle/>
          <a:p>
            <a:r>
              <a:rPr lang="vi-VN" sz="3200" b="1" dirty="0">
                <a:solidFill>
                  <a:srgbClr val="1B04FA"/>
                </a:solidFill>
                <a:latin typeface="Arial" panose="020B0604020202020204" pitchFamily="34" charset="0"/>
                <a:cs typeface="Arial" panose="020B0604020202020204" pitchFamily="34" charset="0"/>
              </a:rPr>
              <a:t>+ Khai thác xuất khẩu khoáng sản (vàng, đồng, chì, dầu mỏ, khí tự nhiên,...), một số nước phát triển công nghiệp chế biến.</a:t>
            </a:r>
            <a:endParaRPr lang="en-US" sz="3200" b="1" dirty="0">
              <a:solidFill>
                <a:srgbClr val="1B04FA"/>
              </a:solidFill>
              <a:latin typeface="Arial" panose="020B0604020202020204" pitchFamily="34" charset="0"/>
              <a:cs typeface="Arial" panose="020B0604020202020204" pitchFamily="34" charset="0"/>
            </a:endParaRPr>
          </a:p>
        </p:txBody>
      </p:sp>
      <p:grpSp>
        <p:nvGrpSpPr>
          <p:cNvPr id="12" name="Nhóm 9">
            <a:extLst>
              <a:ext uri="{FF2B5EF4-FFF2-40B4-BE49-F238E27FC236}">
                <a16:creationId xmlns="" xmlns:a16="http://schemas.microsoft.com/office/drawing/2014/main" id="{BA6F71D6-5DB5-4095-8351-316C6D88B301}"/>
              </a:ext>
            </a:extLst>
          </p:cNvPr>
          <p:cNvGrpSpPr/>
          <p:nvPr/>
        </p:nvGrpSpPr>
        <p:grpSpPr>
          <a:xfrm>
            <a:off x="6638832" y="457198"/>
            <a:ext cx="5367636" cy="6194947"/>
            <a:chOff x="6519564" y="457198"/>
            <a:chExt cx="5367636" cy="6194947"/>
          </a:xfrm>
        </p:grpSpPr>
        <p:pic>
          <p:nvPicPr>
            <p:cNvPr id="13" name="Picture 3">
              <a:extLst>
                <a:ext uri="{FF2B5EF4-FFF2-40B4-BE49-F238E27FC236}">
                  <a16:creationId xmlns="" xmlns:a16="http://schemas.microsoft.com/office/drawing/2014/main" id="{8FE8BB1B-82FC-4339-95E3-6D53A354FCFF}"/>
                </a:ext>
              </a:extLst>
            </p:cNvPr>
            <p:cNvPicPr>
              <a:picLocks noChangeAspect="1" noChangeArrowheads="1"/>
            </p:cNvPicPr>
            <p:nvPr/>
          </p:nvPicPr>
          <p:blipFill>
            <a:blip r:embed="rId2"/>
            <a:srcRect l="55089" t="6452" r="10679" b="27218"/>
            <a:stretch>
              <a:fillRect/>
            </a:stretch>
          </p:blipFill>
          <p:spPr bwMode="auto">
            <a:xfrm>
              <a:off x="6519564" y="457198"/>
              <a:ext cx="5367636" cy="5847525"/>
            </a:xfrm>
            <a:prstGeom prst="rect">
              <a:avLst/>
            </a:prstGeom>
            <a:noFill/>
            <a:ln w="9525">
              <a:noFill/>
              <a:miter lim="800000"/>
              <a:headEnd/>
              <a:tailEnd/>
            </a:ln>
            <a:effectLst/>
          </p:spPr>
        </p:pic>
        <p:sp>
          <p:nvSpPr>
            <p:cNvPr id="14" name="Hộp_Văn_Bản 8">
              <a:extLst>
                <a:ext uri="{FF2B5EF4-FFF2-40B4-BE49-F238E27FC236}">
                  <a16:creationId xmlns="" xmlns:a16="http://schemas.microsoft.com/office/drawing/2014/main" id="{6AF86ABB-C636-47A0-AD5C-6DA6F986817C}"/>
                </a:ext>
              </a:extLst>
            </p:cNvPr>
            <p:cNvSpPr txBox="1"/>
            <p:nvPr/>
          </p:nvSpPr>
          <p:spPr>
            <a:xfrm>
              <a:off x="6872748" y="6282813"/>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3" name="Group 2">
            <a:extLst>
              <a:ext uri="{FF2B5EF4-FFF2-40B4-BE49-F238E27FC236}">
                <a16:creationId xmlns="" xmlns:a16="http://schemas.microsoft.com/office/drawing/2014/main" id="{5ACA289F-3A47-40D8-A451-5A8F1B8C5152}"/>
              </a:ext>
            </a:extLst>
          </p:cNvPr>
          <p:cNvGrpSpPr/>
          <p:nvPr/>
        </p:nvGrpSpPr>
        <p:grpSpPr>
          <a:xfrm>
            <a:off x="980536" y="3039023"/>
            <a:ext cx="4346837" cy="3386564"/>
            <a:chOff x="980536" y="3039023"/>
            <a:chExt cx="4346837" cy="3386564"/>
          </a:xfrm>
        </p:grpSpPr>
        <p:pic>
          <p:nvPicPr>
            <p:cNvPr id="15" name="image413.jpg" descr="Related image">
              <a:extLst>
                <a:ext uri="{FF2B5EF4-FFF2-40B4-BE49-F238E27FC236}">
                  <a16:creationId xmlns="" xmlns:a16="http://schemas.microsoft.com/office/drawing/2014/main" id="{FA4E2825-14C4-4113-8FD7-1C9796A6FB05}"/>
                </a:ext>
              </a:extLst>
            </p:cNvPr>
            <p:cNvPicPr/>
            <p:nvPr/>
          </p:nvPicPr>
          <p:blipFill>
            <a:blip r:embed="rId3"/>
            <a:srcRect/>
            <a:stretch>
              <a:fillRect/>
            </a:stretch>
          </p:blipFill>
          <p:spPr>
            <a:xfrm>
              <a:off x="980536" y="3039023"/>
              <a:ext cx="4346837" cy="2763294"/>
            </a:xfrm>
            <a:prstGeom prst="rect">
              <a:avLst/>
            </a:prstGeom>
            <a:ln/>
          </p:spPr>
        </p:pic>
        <p:sp>
          <p:nvSpPr>
            <p:cNvPr id="16" name="Hình Chữ nhật 8">
              <a:extLst>
                <a:ext uri="{FF2B5EF4-FFF2-40B4-BE49-F238E27FC236}">
                  <a16:creationId xmlns="" xmlns:a16="http://schemas.microsoft.com/office/drawing/2014/main" id="{29EF4566-B0A2-47A8-9483-4C5EE7A23116}"/>
                </a:ext>
              </a:extLst>
            </p:cNvPr>
            <p:cNvSpPr/>
            <p:nvPr/>
          </p:nvSpPr>
          <p:spPr>
            <a:xfrm>
              <a:off x="1162864" y="5963922"/>
              <a:ext cx="3982180" cy="461665"/>
            </a:xfrm>
            <a:prstGeom prst="rect">
              <a:avLst/>
            </a:prstGeom>
          </p:spPr>
          <p:txBody>
            <a:bodyPr wrap="none">
              <a:spAutoFit/>
            </a:bodyPr>
            <a:lstStyle/>
            <a:p>
              <a:r>
                <a:rPr lang="vi-VN" sz="2400" dirty="0">
                  <a:solidFill>
                    <a:srgbClr val="FF0066"/>
                  </a:solidFill>
                </a:rPr>
                <a:t>Khai </a:t>
              </a:r>
              <a:r>
                <a:rPr lang="vi-VN" sz="2400" dirty="0" err="1">
                  <a:solidFill>
                    <a:srgbClr val="FF0066"/>
                  </a:solidFill>
                </a:rPr>
                <a:t>thác</a:t>
              </a:r>
              <a:r>
                <a:rPr lang="vi-VN" sz="2400" dirty="0">
                  <a:solidFill>
                    <a:srgbClr val="FF0066"/>
                  </a:solidFill>
                </a:rPr>
                <a:t> </a:t>
              </a:r>
              <a:r>
                <a:rPr lang="vi-VN" sz="2400" dirty="0" err="1">
                  <a:solidFill>
                    <a:srgbClr val="FF0066"/>
                  </a:solidFill>
                </a:rPr>
                <a:t>dầu</a:t>
              </a:r>
              <a:r>
                <a:rPr lang="vi-VN" sz="2400" dirty="0">
                  <a:solidFill>
                    <a:srgbClr val="FF0066"/>
                  </a:solidFill>
                </a:rPr>
                <a:t> </a:t>
              </a:r>
              <a:r>
                <a:rPr lang="vi-VN" sz="2400" dirty="0" err="1">
                  <a:solidFill>
                    <a:srgbClr val="FF0066"/>
                  </a:solidFill>
                </a:rPr>
                <a:t>khí</a:t>
              </a:r>
              <a:r>
                <a:rPr lang="vi-VN" sz="2400" dirty="0">
                  <a:solidFill>
                    <a:srgbClr val="FF0066"/>
                  </a:solidFill>
                </a:rPr>
                <a:t> ở </a:t>
              </a:r>
              <a:r>
                <a:rPr lang="vi-VN" sz="2400" dirty="0" err="1">
                  <a:solidFill>
                    <a:srgbClr val="FF0066"/>
                  </a:solidFill>
                </a:rPr>
                <a:t>Nigieria</a:t>
              </a:r>
              <a:endParaRPr lang="en-US" sz="2400" dirty="0">
                <a:solidFill>
                  <a:srgbClr val="FF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BC625EC-3CE3-41AC-91C7-8DA642130B9B}"/>
              </a:ext>
            </a:extLst>
          </p:cNvPr>
          <p:cNvSpPr/>
          <p:nvPr/>
        </p:nvSpPr>
        <p:spPr>
          <a:xfrm>
            <a:off x="424069" y="513596"/>
            <a:ext cx="11105322" cy="3785652"/>
          </a:xfrm>
          <a:prstGeom prst="rect">
            <a:avLst/>
          </a:prstGeom>
        </p:spPr>
        <p:txBody>
          <a:bodyPr wrap="square">
            <a:spAutoFit/>
          </a:bodyPr>
          <a:lstStyle/>
          <a:p>
            <a:pPr algn="just"/>
            <a:r>
              <a:rPr lang="vi-VN" sz="4000" b="1" dirty="0">
                <a:solidFill>
                  <a:srgbClr val="1B04FA"/>
                </a:solidFill>
                <a:latin typeface="Arial" panose="020B0604020202020204" pitchFamily="34" charset="0"/>
                <a:cs typeface="Arial" panose="020B0604020202020204" pitchFamily="34" charset="0"/>
              </a:rPr>
              <a:t>+ Xây dựng các công trình thủy </a:t>
            </a:r>
            <a:r>
              <a:rPr lang="vi-VN" sz="4000" b="1" dirty="0" smtClean="0">
                <a:solidFill>
                  <a:srgbClr val="1B04FA"/>
                </a:solidFill>
                <a:latin typeface="Arial" panose="020B0604020202020204" pitchFamily="34" charset="0"/>
                <a:cs typeface="Arial" panose="020B0604020202020204" pitchFamily="34" charset="0"/>
              </a:rPr>
              <a:t>lợi, </a:t>
            </a:r>
            <a:r>
              <a:rPr lang="vi-VN" sz="4000" b="1" dirty="0">
                <a:solidFill>
                  <a:srgbClr val="1B04FA"/>
                </a:solidFill>
                <a:latin typeface="Arial" panose="020B0604020202020204" pitchFamily="34" charset="0"/>
                <a:cs typeface="Arial" panose="020B0604020202020204" pitchFamily="34" charset="0"/>
              </a:rPr>
              <a:t>nhằm đảm bảo nguồn nước cho nông nghiệp và sinh hoạt.</a:t>
            </a:r>
          </a:p>
          <a:p>
            <a:pPr algn="just"/>
            <a:r>
              <a:rPr lang="vi-VN" sz="4000" b="1" dirty="0">
                <a:solidFill>
                  <a:srgbClr val="1B04FA"/>
                </a:solidFill>
                <a:latin typeface="Arial" panose="020B0604020202020204" pitchFamily="34" charset="0"/>
                <a:cs typeface="Arial" panose="020B0604020202020204" pitchFamily="34" charset="0"/>
              </a:rPr>
              <a:t>+ Một số quốc gia đã thành lập các khu bảo tồn thiên nhiên, để bảo vệ hệ sinh thái cũng như phát triển du lịch.</a:t>
            </a:r>
            <a:endParaRPr lang="en-US" sz="4000" b="1" dirty="0">
              <a:solidFill>
                <a:srgbClr val="1B04FA"/>
              </a:solidFill>
            </a:endParaRPr>
          </a:p>
        </p:txBody>
      </p:sp>
    </p:spTree>
    <p:extLst>
      <p:ext uri="{BB962C8B-B14F-4D97-AF65-F5344CB8AC3E}">
        <p14:creationId xmlns:p14="http://schemas.microsoft.com/office/powerpoint/2010/main" val="1739388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994A08C-9FD1-42BC-92DC-8A37A8244AD5}"/>
              </a:ext>
            </a:extLst>
          </p:cNvPr>
          <p:cNvGrpSpPr/>
          <p:nvPr/>
        </p:nvGrpSpPr>
        <p:grpSpPr>
          <a:xfrm>
            <a:off x="653150" y="-2"/>
            <a:ext cx="11538850" cy="1024276"/>
            <a:chOff x="1787659" y="4083589"/>
            <a:chExt cx="10894306" cy="3218985"/>
          </a:xfrm>
        </p:grpSpPr>
        <p:grpSp>
          <p:nvGrpSpPr>
            <p:cNvPr id="4" name="Group 3">
              <a:extLst>
                <a:ext uri="{FF2B5EF4-FFF2-40B4-BE49-F238E27FC236}">
                  <a16:creationId xmlns="" xmlns:a16="http://schemas.microsoft.com/office/drawing/2014/main" id="{2421CB45-3081-4271-B1EC-E157BB7C1CDF}"/>
                </a:ext>
              </a:extLst>
            </p:cNvPr>
            <p:cNvGrpSpPr/>
            <p:nvPr/>
          </p:nvGrpSpPr>
          <p:grpSpPr>
            <a:xfrm>
              <a:off x="2095722" y="4083593"/>
              <a:ext cx="10586243" cy="3218981"/>
              <a:chOff x="1295581" y="2217021"/>
              <a:chExt cx="6948197" cy="3371829"/>
            </a:xfrm>
            <a:solidFill>
              <a:schemeClr val="accent6">
                <a:lumMod val="20000"/>
                <a:lumOff val="80000"/>
              </a:schemeClr>
            </a:solidFill>
          </p:grpSpPr>
          <p:sp>
            <p:nvSpPr>
              <p:cNvPr id="8" name="Arrow: Pentagon 7">
                <a:extLst>
                  <a:ext uri="{FF2B5EF4-FFF2-40B4-BE49-F238E27FC236}">
                    <a16:creationId xmlns="" xmlns:a16="http://schemas.microsoft.com/office/drawing/2014/main" id="{9AA926EE-DAA0-4B44-976F-7B5FA59D0077}"/>
                  </a:ext>
                </a:extLst>
              </p:cNvPr>
              <p:cNvSpPr/>
              <p:nvPr/>
            </p:nvSpPr>
            <p:spPr>
              <a:xfrm>
                <a:off x="1295581" y="2217021"/>
                <a:ext cx="6948197" cy="3371829"/>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E8EAE1BD-1079-4031-991A-A2AAD32B07E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E2374E8D-5C73-40BD-A290-9663067E10CD}"/>
                </a:ext>
              </a:extLst>
            </p:cNvPr>
            <p:cNvSpPr/>
            <p:nvPr/>
          </p:nvSpPr>
          <p:spPr>
            <a:xfrm>
              <a:off x="1787659" y="4083589"/>
              <a:ext cx="1061586" cy="3218982"/>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C070C113-640F-4347-A515-294817B6CE1C}"/>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12272E2C-2760-46AE-8807-BBE4540A3A2C}"/>
                </a:ext>
              </a:extLst>
            </p:cNvPr>
            <p:cNvSpPr txBox="1"/>
            <p:nvPr/>
          </p:nvSpPr>
          <p:spPr>
            <a:xfrm>
              <a:off x="2872247" y="5192515"/>
              <a:ext cx="8380732"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Khai thác,sử dụng và bảo vệ TN ở MT hoang mạc</a:t>
              </a:r>
            </a:p>
          </p:txBody>
        </p:sp>
      </p:grpSp>
      <p:grpSp>
        <p:nvGrpSpPr>
          <p:cNvPr id="10" name="Group 9">
            <a:extLst>
              <a:ext uri="{FF2B5EF4-FFF2-40B4-BE49-F238E27FC236}">
                <a16:creationId xmlns="" xmlns:a16="http://schemas.microsoft.com/office/drawing/2014/main" id="{9018ECD6-70F2-461F-B474-3B21F87B7181}"/>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 xmlns:a16="http://schemas.microsoft.com/office/drawing/2014/main" id="{AE4F0F3C-3351-4A57-B080-AD6AF5F3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326A884-9097-48EC-AFB9-FAF9BA49F104}"/>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9">
            <a:extLst>
              <a:ext uri="{FF2B5EF4-FFF2-40B4-BE49-F238E27FC236}">
                <a16:creationId xmlns="" xmlns:a16="http://schemas.microsoft.com/office/drawing/2014/main" id="{50856797-339F-4879-BD5C-7F0DE9C3D89C}"/>
              </a:ext>
            </a:extLst>
          </p:cNvPr>
          <p:cNvSpPr>
            <a:spLocks/>
          </p:cNvSpPr>
          <p:nvPr/>
        </p:nvSpPr>
        <p:spPr bwMode="auto">
          <a:xfrm>
            <a:off x="7623958" y="1638795"/>
            <a:ext cx="3906982" cy="2268188"/>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4" name="Freeform 7">
            <a:extLst>
              <a:ext uri="{FF2B5EF4-FFF2-40B4-BE49-F238E27FC236}">
                <a16:creationId xmlns="" xmlns:a16="http://schemas.microsoft.com/office/drawing/2014/main" id="{1AD3FA0A-F7E5-47DB-85F8-4FF6CDD9DCDA}"/>
              </a:ext>
            </a:extLst>
          </p:cNvPr>
          <p:cNvSpPr>
            <a:spLocks/>
          </p:cNvSpPr>
          <p:nvPr/>
        </p:nvSpPr>
        <p:spPr bwMode="auto">
          <a:xfrm>
            <a:off x="9215755" y="4521504"/>
            <a:ext cx="1187029" cy="1119275"/>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EA3D6E55-A644-4CC4-B266-2831625B1CDD}"/>
              </a:ext>
            </a:extLst>
          </p:cNvPr>
          <p:cNvSpPr>
            <a:spLocks noChangeArrowheads="1"/>
          </p:cNvSpPr>
          <p:nvPr/>
        </p:nvSpPr>
        <p:spPr bwMode="auto">
          <a:xfrm>
            <a:off x="380965" y="1398631"/>
            <a:ext cx="625808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800" b="1" i="0" u="none" strike="noStrike" cap="none" normalizeH="0" baseline="0">
                <a:ln>
                  <a:noFill/>
                </a:ln>
                <a:solidFill>
                  <a:srgbClr val="002060"/>
                </a:solidFill>
                <a:effectLst/>
                <a:latin typeface="Arial" pitchFamily="34" charset="0"/>
                <a:ea typeface="Cambria" pitchFamily="18" charset="0"/>
                <a:cs typeface="Cambria" pitchFamily="18" charset="0"/>
              </a:rPr>
              <a:t> Phân</a:t>
            </a:r>
            <a:r>
              <a:rPr kumimoji="0" lang="en-US" sz="2800" b="1" i="0" u="none" strike="noStrike" cap="none" normalizeH="0">
                <a:ln>
                  <a:noFill/>
                </a:ln>
                <a:solidFill>
                  <a:srgbClr val="002060"/>
                </a:solidFill>
                <a:effectLst/>
                <a:latin typeface="Arial" pitchFamily="34" charset="0"/>
                <a:ea typeface="Cambria" pitchFamily="18" charset="0"/>
                <a:cs typeface="Cambria" pitchFamily="18" charset="0"/>
              </a:rPr>
              <a:t> </a:t>
            </a:r>
            <a:r>
              <a:rPr kumimoji="0" lang="en-US" sz="2800" b="1" i="0" u="none" strike="noStrike" cap="none" normalizeH="0" dirty="0" err="1">
                <a:ln>
                  <a:noFill/>
                </a:ln>
                <a:solidFill>
                  <a:srgbClr val="002060"/>
                </a:solidFill>
                <a:effectLst/>
                <a:latin typeface="Arial" pitchFamily="34" charset="0"/>
                <a:ea typeface="Cambria" pitchFamily="18" charset="0"/>
                <a:cs typeface="Cambria" pitchFamily="18" charset="0"/>
              </a:rPr>
              <a:t>bố</a:t>
            </a:r>
            <a:r>
              <a:rPr kumimoji="0" lang="en-US" sz="2800" b="1" i="0" u="none" strike="noStrike" cap="none" normalizeH="0">
                <a:ln>
                  <a:noFill/>
                </a:ln>
                <a:solidFill>
                  <a:srgbClr val="002060"/>
                </a:solidFill>
                <a:effectLst/>
                <a:latin typeface="Arial" pitchFamily="34" charset="0"/>
                <a:ea typeface="Cambria" pitchFamily="18" charset="0"/>
                <a:cs typeface="Cambria" pitchFamily="18" charset="0"/>
              </a:rPr>
              <a:t>: </a:t>
            </a:r>
            <a:r>
              <a:rPr lang="en-US" sz="2800" b="1">
                <a:solidFill>
                  <a:srgbClr val="002060"/>
                </a:solidFill>
                <a:latin typeface="Arial" pitchFamily="34" charset="0"/>
                <a:cs typeface="Arial" pitchFamily="34" charset="0"/>
              </a:rPr>
              <a:t>H</a:t>
            </a:r>
            <a:r>
              <a:rPr lang="vi-VN" sz="2800" b="1">
                <a:solidFill>
                  <a:srgbClr val="002060"/>
                </a:solidFill>
                <a:cs typeface="Arial" pitchFamily="34" charset="0"/>
              </a:rPr>
              <a:t>oang mạc Xa ha ra,</a:t>
            </a:r>
            <a:endParaRPr lang="en-US" sz="2800" b="1">
              <a:solidFill>
                <a:srgbClr val="002060"/>
              </a:solidFill>
              <a:cs typeface="Arial" pitchFamily="34" charset="0"/>
            </a:endParaRPr>
          </a:p>
          <a:p>
            <a:pPr fontAlgn="base">
              <a:spcBef>
                <a:spcPct val="0"/>
              </a:spcBef>
              <a:spcAft>
                <a:spcPct val="0"/>
              </a:spcAft>
              <a:tabLst>
                <a:tab pos="857250" algn="l"/>
              </a:tabLst>
            </a:pPr>
            <a:r>
              <a:rPr lang="vi-VN" sz="2800" b="1">
                <a:solidFill>
                  <a:srgbClr val="002060"/>
                </a:solidFill>
                <a:cs typeface="Arial" pitchFamily="34" charset="0"/>
              </a:rPr>
              <a:t>  Ca-la-ha-ri và Na- míp</a:t>
            </a:r>
            <a:r>
              <a:rPr lang="en-US" sz="2800" b="1">
                <a:solidFill>
                  <a:srgbClr val="002060"/>
                </a:solidFill>
                <a:cs typeface="Arial" pitchFamily="34" charset="0"/>
              </a:rPr>
              <a:t>.</a:t>
            </a:r>
            <a:endParaRPr kumimoji="0" lang="en-US" sz="2800" b="1" i="0" u="none" strike="noStrike" cap="none" normalizeH="0" baseline="0" dirty="0">
              <a:ln>
                <a:noFill/>
              </a:ln>
              <a:solidFill>
                <a:srgbClr val="002060"/>
              </a:solidFill>
              <a:effectLst/>
              <a:latin typeface="Arial" pitchFamily="34" charset="0"/>
              <a:cs typeface="Arial" pitchFamily="34" charset="0"/>
            </a:endParaRPr>
          </a:p>
        </p:txBody>
      </p:sp>
    </p:spTree>
    <p:extLst>
      <p:ext uri="{BB962C8B-B14F-4D97-AF65-F5344CB8AC3E}">
        <p14:creationId xmlns:p14="http://schemas.microsoft.com/office/powerpoint/2010/main" val="13004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500"/>
                            </p:stCondLst>
                            <p:childTnLst>
                              <p:par>
                                <p:cTn id="9" presetID="35" presetClass="emph" presetSubtype="0" repeatCount="4000" fill="hold" grpId="1" nodeType="afterEffect">
                                  <p:stCondLst>
                                    <p:cond delay="0"/>
                                  </p:stCondLst>
                                  <p:childTnLst>
                                    <p:anim calcmode="discrete" valueType="str">
                                      <p:cBhvr>
                                        <p:cTn id="10" dur="1000" fill="hold"/>
                                        <p:tgtEl>
                                          <p:spTgt spid="13"/>
                                        </p:tgtEl>
                                        <p:attrNameLst>
                                          <p:attrName>style.visibility</p:attrName>
                                        </p:attrNameLst>
                                      </p:cBhvr>
                                      <p:tavLst>
                                        <p:tav tm="0">
                                          <p:val>
                                            <p:strVal val="hidden"/>
                                          </p:val>
                                        </p:tav>
                                        <p:tav tm="50000">
                                          <p:val>
                                            <p:strVal val="visible"/>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2527"/>
            <a:ext cx="12192000" cy="6659592"/>
          </a:xfrm>
          <a:prstGeom prst="rect">
            <a:avLst/>
          </a:prstGeom>
        </p:spPr>
      </p:pic>
      <p:pic>
        <p:nvPicPr>
          <p:cNvPr id="3"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2896"/>
            <a:ext cx="664373" cy="664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95846"/>
            <a:ext cx="664373" cy="664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624" y="5822692"/>
            <a:ext cx="664373" cy="66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8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oc dao">
            <a:extLst>
              <a:ext uri="{FF2B5EF4-FFF2-40B4-BE49-F238E27FC236}">
                <a16:creationId xmlns="" xmlns:a16="http://schemas.microsoft.com/office/drawing/2014/main" id="{7FC814A0-D0C8-4B85-8874-C7ADE62149A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000"/>
          <a:stretch>
            <a:fillRect/>
          </a:stretch>
        </p:blipFill>
        <p:spPr>
          <a:xfrm>
            <a:off x="322053" y="1624979"/>
            <a:ext cx="5364372" cy="4267200"/>
          </a:xfrm>
        </p:spPr>
      </p:pic>
      <p:pic>
        <p:nvPicPr>
          <p:cNvPr id="68615" name="Picture 7" descr="ocdao2">
            <a:extLst>
              <a:ext uri="{FF2B5EF4-FFF2-40B4-BE49-F238E27FC236}">
                <a16:creationId xmlns="" xmlns:a16="http://schemas.microsoft.com/office/drawing/2014/main" id="{F2741521-F9D3-404F-A760-E5343970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025" y="1659485"/>
            <a:ext cx="5867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 xmlns:a16="http://schemas.microsoft.com/office/drawing/2014/main" id="{28AB42E6-BC35-4BFA-91AD-07014D1C8E04}"/>
              </a:ext>
            </a:extLst>
          </p:cNvPr>
          <p:cNvSpPr>
            <a:spLocks noGrp="1" noChangeArrowheads="1"/>
          </p:cNvSpPr>
          <p:nvPr>
            <p:ph type="title"/>
          </p:nvPr>
        </p:nvSpPr>
        <p:spPr>
          <a:xfrm>
            <a:off x="47625" y="197700"/>
            <a:ext cx="11734800" cy="1496291"/>
          </a:xfrm>
        </p:spPr>
        <p:txBody>
          <a:bodyPr>
            <a:noAutofit/>
          </a:bodyPr>
          <a:lstStyle/>
          <a:p>
            <a:pPr algn="just"/>
            <a:r>
              <a:rPr lang="vi-VN" sz="3200" b="1" dirty="0">
                <a:solidFill>
                  <a:srgbClr val="1B04FA"/>
                </a:solidFill>
                <a:latin typeface="Arial" panose="020B0604020202020204" pitchFamily="34" charset="0"/>
                <a:cs typeface="Arial" panose="020B0604020202020204" pitchFamily="34" charset="0"/>
              </a:rPr>
              <a:t>+ Khu vực ốc đảo: </a:t>
            </a:r>
            <a:r>
              <a:rPr lang="vi-VN" sz="3200" b="1" dirty="0">
                <a:latin typeface="Arial" panose="020B0604020202020204" pitchFamily="34" charset="0"/>
                <a:cs typeface="Arial" panose="020B0604020202020204" pitchFamily="34" charset="0"/>
              </a:rPr>
              <a:t>trồng cây ăn quả (cam, chanh,...), chà là và 1 số cây lương thực (lúa mạch,...) trên những mảnh ruộng nhỏ.</a:t>
            </a:r>
          </a:p>
        </p:txBody>
      </p:sp>
      <p:sp>
        <p:nvSpPr>
          <p:cNvPr id="68617" name="Text Box 9">
            <a:extLst>
              <a:ext uri="{FF2B5EF4-FFF2-40B4-BE49-F238E27FC236}">
                <a16:creationId xmlns="" xmlns:a16="http://schemas.microsoft.com/office/drawing/2014/main" id="{5F91B45E-95F0-42CE-BF2A-B369B940F6AE}"/>
              </a:ext>
            </a:extLst>
          </p:cNvPr>
          <p:cNvSpPr txBox="1">
            <a:spLocks noChangeArrowheads="1"/>
          </p:cNvSpPr>
          <p:nvPr/>
        </p:nvSpPr>
        <p:spPr bwMode="auto">
          <a:xfrm>
            <a:off x="322053" y="5874926"/>
            <a:ext cx="117348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4000" b="1" dirty="0">
                <a:solidFill>
                  <a:srgbClr val="0EA215"/>
                </a:solidFill>
                <a:latin typeface="Times New Roman" panose="02020603050405020304" pitchFamily="18" charset="0"/>
                <a:cs typeface="Times New Roman" panose="02020603050405020304" pitchFamily="18" charset="0"/>
              </a:rPr>
              <a:t>“ ốc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1" nodeType="clickEffect">
                                  <p:stCondLst>
                                    <p:cond delay="0"/>
                                  </p:stCondLst>
                                  <p:iterate type="lt">
                                    <p:tmPct val="0"/>
                                  </p:iterate>
                                  <p:childTnLst>
                                    <p:set>
                                      <p:cBhvr>
                                        <p:cTn id="6" dur="1" fill="hold">
                                          <p:stCondLst>
                                            <p:cond delay="0"/>
                                          </p:stCondLst>
                                        </p:cTn>
                                        <p:tgtEl>
                                          <p:spTgt spid="68616"/>
                                        </p:tgtEl>
                                        <p:attrNameLst>
                                          <p:attrName>style.visibility</p:attrName>
                                        </p:attrNameLst>
                                      </p:cBhvr>
                                      <p:to>
                                        <p:strVal val="visible"/>
                                      </p:to>
                                    </p:set>
                                    <p:animEffect transition="in" filter="wipe(down)">
                                      <p:cBhvr>
                                        <p:cTn id="7" dur="5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TU LIEU POWER POINT\HINH NEN PP\bong b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0"/>
            <a:ext cx="9155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7564754" y="4053840"/>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8" name="Rectangle 87"/>
          <p:cNvSpPr/>
          <p:nvPr/>
        </p:nvSpPr>
        <p:spPr>
          <a:xfrm>
            <a:off x="6924674"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9" name="Rectangle 88"/>
          <p:cNvSpPr/>
          <p:nvPr/>
        </p:nvSpPr>
        <p:spPr>
          <a:xfrm>
            <a:off x="6287526"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0" name="Rectangle 89"/>
          <p:cNvSpPr/>
          <p:nvPr/>
        </p:nvSpPr>
        <p:spPr>
          <a:xfrm>
            <a:off x="5647446" y="405362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31" name="TextBox 130"/>
          <p:cNvSpPr txBox="1"/>
          <p:nvPr/>
        </p:nvSpPr>
        <p:spPr>
          <a:xfrm>
            <a:off x="5720028" y="4077854"/>
            <a:ext cx="522558" cy="584775"/>
          </a:xfrm>
          <a:prstGeom prst="rect">
            <a:avLst/>
          </a:prstGeom>
          <a:noFill/>
        </p:spPr>
        <p:txBody>
          <a:bodyPr wrap="square" rtlCol="0">
            <a:spAutoFit/>
          </a:bodyPr>
          <a:lstStyle/>
          <a:p>
            <a:pPr algn="ctr"/>
            <a:r>
              <a:rPr lang="en-US" sz="3200" b="1">
                <a:solidFill>
                  <a:prstClr val="black"/>
                </a:solidFill>
                <a:latin typeface="Calibri"/>
              </a:rPr>
              <a:t>D</a:t>
            </a:r>
          </a:p>
        </p:txBody>
      </p:sp>
      <p:sp>
        <p:nvSpPr>
          <p:cNvPr id="132" name="TextBox 131"/>
          <p:cNvSpPr txBox="1"/>
          <p:nvPr/>
        </p:nvSpPr>
        <p:spPr>
          <a:xfrm>
            <a:off x="6357321" y="4076931"/>
            <a:ext cx="522558" cy="584775"/>
          </a:xfrm>
          <a:prstGeom prst="rect">
            <a:avLst/>
          </a:prstGeom>
          <a:noFill/>
        </p:spPr>
        <p:txBody>
          <a:bodyPr wrap="square" rtlCol="0">
            <a:spAutoFit/>
          </a:bodyPr>
          <a:lstStyle/>
          <a:p>
            <a:pPr algn="ctr"/>
            <a:r>
              <a:rPr lang="en-US" sz="3200" b="1">
                <a:solidFill>
                  <a:prstClr val="black"/>
                </a:solidFill>
                <a:latin typeface="Calibri"/>
              </a:rPr>
              <a:t>Ự</a:t>
            </a:r>
          </a:p>
        </p:txBody>
      </p:sp>
      <p:sp>
        <p:nvSpPr>
          <p:cNvPr id="133" name="TextBox 132"/>
          <p:cNvSpPr txBox="1"/>
          <p:nvPr/>
        </p:nvSpPr>
        <p:spPr>
          <a:xfrm>
            <a:off x="7004386" y="4076612"/>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34" name="TextBox 133"/>
          <p:cNvSpPr txBox="1"/>
          <p:nvPr/>
        </p:nvSpPr>
        <p:spPr>
          <a:xfrm>
            <a:off x="7634941" y="4088289"/>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68" name="Rectangle 167"/>
          <p:cNvSpPr/>
          <p:nvPr/>
        </p:nvSpPr>
        <p:spPr>
          <a:xfrm>
            <a:off x="5008856" y="4054758"/>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53" name="Rounded Rectangle 152"/>
          <p:cNvSpPr/>
          <p:nvPr/>
        </p:nvSpPr>
        <p:spPr>
          <a:xfrm>
            <a:off x="1858296" y="5486400"/>
            <a:ext cx="8458200" cy="1219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000">
              <a:solidFill>
                <a:prstClr val="black"/>
              </a:solidFill>
              <a:latin typeface="Calibri"/>
            </a:endParaRPr>
          </a:p>
        </p:txBody>
      </p:sp>
      <p:sp>
        <p:nvSpPr>
          <p:cNvPr id="93" name="Rectangle 92"/>
          <p:cNvSpPr/>
          <p:nvPr/>
        </p:nvSpPr>
        <p:spPr>
          <a:xfrm>
            <a:off x="2484120" y="4693920"/>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7</a:t>
            </a:r>
          </a:p>
        </p:txBody>
      </p:sp>
      <p:sp>
        <p:nvSpPr>
          <p:cNvPr id="81" name="Rectangle 80"/>
          <p:cNvSpPr/>
          <p:nvPr/>
        </p:nvSpPr>
        <p:spPr>
          <a:xfrm>
            <a:off x="2484120" y="4053840"/>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6</a:t>
            </a:r>
          </a:p>
        </p:txBody>
      </p:sp>
      <p:sp>
        <p:nvSpPr>
          <p:cNvPr id="82" name="Rectangle 81"/>
          <p:cNvSpPr/>
          <p:nvPr/>
        </p:nvSpPr>
        <p:spPr>
          <a:xfrm>
            <a:off x="2484120" y="3433442"/>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5</a:t>
            </a:r>
          </a:p>
        </p:txBody>
      </p:sp>
      <p:sp>
        <p:nvSpPr>
          <p:cNvPr id="83" name="Rectangle 82"/>
          <p:cNvSpPr/>
          <p:nvPr/>
        </p:nvSpPr>
        <p:spPr>
          <a:xfrm>
            <a:off x="2484120" y="2793362"/>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4</a:t>
            </a:r>
          </a:p>
        </p:txBody>
      </p:sp>
      <p:sp>
        <p:nvSpPr>
          <p:cNvPr id="80" name="Rectangle 79"/>
          <p:cNvSpPr/>
          <p:nvPr/>
        </p:nvSpPr>
        <p:spPr>
          <a:xfrm>
            <a:off x="2484120" y="2169828"/>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3</a:t>
            </a:r>
          </a:p>
        </p:txBody>
      </p:sp>
      <p:sp>
        <p:nvSpPr>
          <p:cNvPr id="79" name="Rectangle 78"/>
          <p:cNvSpPr/>
          <p:nvPr/>
        </p:nvSpPr>
        <p:spPr>
          <a:xfrm>
            <a:off x="2484120" y="1533515"/>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2</a:t>
            </a:r>
          </a:p>
        </p:txBody>
      </p:sp>
      <p:sp>
        <p:nvSpPr>
          <p:cNvPr id="107" name="Rectangle 106"/>
          <p:cNvSpPr/>
          <p:nvPr/>
        </p:nvSpPr>
        <p:spPr>
          <a:xfrm>
            <a:off x="8207450" y="85141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6" name="Rectangle 55"/>
          <p:cNvSpPr/>
          <p:nvPr/>
        </p:nvSpPr>
        <p:spPr>
          <a:xfrm>
            <a:off x="7568808" y="85248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7" name="Rectangle 56"/>
          <p:cNvSpPr/>
          <p:nvPr/>
        </p:nvSpPr>
        <p:spPr>
          <a:xfrm>
            <a:off x="6931660" y="85248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6291580"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5654432"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5014352" y="852266"/>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4376812"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2" name="Rectangle 1"/>
          <p:cNvSpPr/>
          <p:nvPr/>
        </p:nvSpPr>
        <p:spPr>
          <a:xfrm>
            <a:off x="4474203" y="72127"/>
            <a:ext cx="3336170"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nl-NL" sz="40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Ô CHỮ BÍ MẬT</a:t>
            </a:r>
            <a:endParaRPr lang="en-US" sz="40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25" name="Rectangle 24"/>
          <p:cNvSpPr/>
          <p:nvPr/>
        </p:nvSpPr>
        <p:spPr>
          <a:xfrm>
            <a:off x="3739664" y="85216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58" name="Rectangle 57"/>
          <p:cNvSpPr/>
          <p:nvPr/>
        </p:nvSpPr>
        <p:spPr>
          <a:xfrm>
            <a:off x="2484120" y="908707"/>
            <a:ext cx="640080" cy="64008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a:solidFill>
                  <a:prstClr val="white"/>
                </a:solidFill>
                <a:latin typeface="Calibri"/>
              </a:rPr>
              <a:t>1</a:t>
            </a:r>
          </a:p>
        </p:txBody>
      </p:sp>
      <p:sp>
        <p:nvSpPr>
          <p:cNvPr id="61" name="Rectangle 60"/>
          <p:cNvSpPr/>
          <p:nvPr/>
        </p:nvSpPr>
        <p:spPr>
          <a:xfrm>
            <a:off x="5654432"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2" name="Rectangle 61"/>
          <p:cNvSpPr/>
          <p:nvPr/>
        </p:nvSpPr>
        <p:spPr>
          <a:xfrm>
            <a:off x="5014352" y="1492346"/>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3" name="Rectangle 62"/>
          <p:cNvSpPr/>
          <p:nvPr/>
        </p:nvSpPr>
        <p:spPr>
          <a:xfrm>
            <a:off x="4376812"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4" name="Rectangle 63"/>
          <p:cNvSpPr/>
          <p:nvPr/>
        </p:nvSpPr>
        <p:spPr>
          <a:xfrm>
            <a:off x="3739664" y="14922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6" name="Rectangle 65"/>
          <p:cNvSpPr/>
          <p:nvPr/>
        </p:nvSpPr>
        <p:spPr>
          <a:xfrm>
            <a:off x="6928728" y="213296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7" name="Rectangle 66"/>
          <p:cNvSpPr/>
          <p:nvPr/>
        </p:nvSpPr>
        <p:spPr>
          <a:xfrm>
            <a:off x="6288648"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8" name="Rectangle 67"/>
          <p:cNvSpPr/>
          <p:nvPr/>
        </p:nvSpPr>
        <p:spPr>
          <a:xfrm>
            <a:off x="5651500"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69" name="Rectangle 68"/>
          <p:cNvSpPr/>
          <p:nvPr/>
        </p:nvSpPr>
        <p:spPr>
          <a:xfrm>
            <a:off x="5011420" y="2132745"/>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0" name="Rectangle 69"/>
          <p:cNvSpPr/>
          <p:nvPr/>
        </p:nvSpPr>
        <p:spPr>
          <a:xfrm>
            <a:off x="4373880"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1" name="Rectangle 70"/>
          <p:cNvSpPr/>
          <p:nvPr/>
        </p:nvSpPr>
        <p:spPr>
          <a:xfrm>
            <a:off x="3736732" y="213264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2" name="Rectangle 71"/>
          <p:cNvSpPr/>
          <p:nvPr/>
        </p:nvSpPr>
        <p:spPr>
          <a:xfrm>
            <a:off x="7562944" y="277336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3" name="Rectangle 72"/>
          <p:cNvSpPr/>
          <p:nvPr/>
        </p:nvSpPr>
        <p:spPr>
          <a:xfrm>
            <a:off x="6925796" y="277336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4" name="Rectangle 73"/>
          <p:cNvSpPr/>
          <p:nvPr/>
        </p:nvSpPr>
        <p:spPr>
          <a:xfrm>
            <a:off x="6285716"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5" name="Rectangle 74"/>
          <p:cNvSpPr/>
          <p:nvPr/>
        </p:nvSpPr>
        <p:spPr>
          <a:xfrm>
            <a:off x="5648568"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6" name="Rectangle 75"/>
          <p:cNvSpPr/>
          <p:nvPr/>
        </p:nvSpPr>
        <p:spPr>
          <a:xfrm>
            <a:off x="5008488" y="2773144"/>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7" name="Rectangle 76"/>
          <p:cNvSpPr/>
          <p:nvPr/>
        </p:nvSpPr>
        <p:spPr>
          <a:xfrm>
            <a:off x="4370948"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78" name="Rectangle 77"/>
          <p:cNvSpPr/>
          <p:nvPr/>
        </p:nvSpPr>
        <p:spPr>
          <a:xfrm>
            <a:off x="3733800" y="2773042"/>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4" name="Rectangle 83"/>
          <p:cNvSpPr/>
          <p:nvPr/>
        </p:nvSpPr>
        <p:spPr>
          <a:xfrm>
            <a:off x="4379744" y="341344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85" name="Rectangle 84"/>
          <p:cNvSpPr/>
          <p:nvPr/>
        </p:nvSpPr>
        <p:spPr>
          <a:xfrm>
            <a:off x="3742596" y="341344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1" name="Rectangle 90"/>
          <p:cNvSpPr/>
          <p:nvPr/>
        </p:nvSpPr>
        <p:spPr>
          <a:xfrm>
            <a:off x="4370948"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2" name="Rectangle 91"/>
          <p:cNvSpPr/>
          <p:nvPr/>
        </p:nvSpPr>
        <p:spPr>
          <a:xfrm>
            <a:off x="3733800" y="405352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4" name="Rectangle 93"/>
          <p:cNvSpPr/>
          <p:nvPr/>
        </p:nvSpPr>
        <p:spPr>
          <a:xfrm>
            <a:off x="6928728" y="4693920"/>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5" name="Rectangle 94"/>
          <p:cNvSpPr/>
          <p:nvPr/>
        </p:nvSpPr>
        <p:spPr>
          <a:xfrm>
            <a:off x="6288648"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6" name="Rectangle 95"/>
          <p:cNvSpPr/>
          <p:nvPr/>
        </p:nvSpPr>
        <p:spPr>
          <a:xfrm>
            <a:off x="5651500"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7" name="Rectangle 96"/>
          <p:cNvSpPr/>
          <p:nvPr/>
        </p:nvSpPr>
        <p:spPr>
          <a:xfrm>
            <a:off x="5011420" y="4693703"/>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8" name="Rectangle 97"/>
          <p:cNvSpPr/>
          <p:nvPr/>
        </p:nvSpPr>
        <p:spPr>
          <a:xfrm>
            <a:off x="4373880"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99" name="Rectangle 98"/>
          <p:cNvSpPr/>
          <p:nvPr/>
        </p:nvSpPr>
        <p:spPr>
          <a:xfrm>
            <a:off x="3736732" y="4693601"/>
            <a:ext cx="640080" cy="640080"/>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prstClr val="white"/>
              </a:solidFill>
              <a:latin typeface="Calibri"/>
            </a:endParaRPr>
          </a:p>
        </p:txBody>
      </p:sp>
      <p:sp>
        <p:nvSpPr>
          <p:cNvPr id="100" name="TextBox 99"/>
          <p:cNvSpPr txBox="1"/>
          <p:nvPr/>
        </p:nvSpPr>
        <p:spPr>
          <a:xfrm>
            <a:off x="3801792" y="873265"/>
            <a:ext cx="522558" cy="584775"/>
          </a:xfrm>
          <a:prstGeom prst="rect">
            <a:avLst/>
          </a:prstGeom>
          <a:noFill/>
        </p:spPr>
        <p:txBody>
          <a:bodyPr wrap="square" rtlCol="0">
            <a:spAutoFit/>
          </a:bodyPr>
          <a:lstStyle/>
          <a:p>
            <a:pPr algn="ctr"/>
            <a:r>
              <a:rPr lang="en-US" sz="3200" b="1">
                <a:solidFill>
                  <a:srgbClr val="C00000"/>
                </a:solidFill>
                <a:latin typeface="Calibri"/>
              </a:rPr>
              <a:t>T</a:t>
            </a:r>
          </a:p>
        </p:txBody>
      </p:sp>
      <p:sp>
        <p:nvSpPr>
          <p:cNvPr id="101" name="TextBox 100"/>
          <p:cNvSpPr txBox="1"/>
          <p:nvPr/>
        </p:nvSpPr>
        <p:spPr>
          <a:xfrm>
            <a:off x="7630501" y="876567"/>
            <a:ext cx="522558" cy="584775"/>
          </a:xfrm>
          <a:prstGeom prst="rect">
            <a:avLst/>
          </a:prstGeom>
          <a:noFill/>
        </p:spPr>
        <p:txBody>
          <a:bodyPr wrap="square" rtlCol="0">
            <a:spAutoFit/>
          </a:bodyPr>
          <a:lstStyle/>
          <a:p>
            <a:pPr algn="ctr"/>
            <a:r>
              <a:rPr lang="en-US" sz="3200" b="1">
                <a:solidFill>
                  <a:prstClr val="black"/>
                </a:solidFill>
                <a:latin typeface="Calibri"/>
              </a:rPr>
              <a:t>A</a:t>
            </a:r>
          </a:p>
        </p:txBody>
      </p:sp>
      <p:sp>
        <p:nvSpPr>
          <p:cNvPr id="102" name="TextBox 101"/>
          <p:cNvSpPr txBox="1"/>
          <p:nvPr/>
        </p:nvSpPr>
        <p:spPr>
          <a:xfrm>
            <a:off x="6994082" y="876568"/>
            <a:ext cx="522558" cy="584775"/>
          </a:xfrm>
          <a:prstGeom prst="rect">
            <a:avLst/>
          </a:prstGeom>
          <a:noFill/>
        </p:spPr>
        <p:txBody>
          <a:bodyPr wrap="square" rtlCol="0">
            <a:spAutoFit/>
          </a:bodyPr>
          <a:lstStyle/>
          <a:p>
            <a:pPr algn="ctr"/>
            <a:r>
              <a:rPr lang="en-US" sz="3200" b="1">
                <a:solidFill>
                  <a:prstClr val="black"/>
                </a:solidFill>
                <a:latin typeface="Calibri"/>
              </a:rPr>
              <a:t>T</a:t>
            </a:r>
          </a:p>
        </p:txBody>
      </p:sp>
      <p:sp>
        <p:nvSpPr>
          <p:cNvPr id="103" name="TextBox 102"/>
          <p:cNvSpPr txBox="1"/>
          <p:nvPr/>
        </p:nvSpPr>
        <p:spPr>
          <a:xfrm>
            <a:off x="4439234" y="880136"/>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04" name="TextBox 103"/>
          <p:cNvSpPr txBox="1"/>
          <p:nvPr/>
        </p:nvSpPr>
        <p:spPr>
          <a:xfrm>
            <a:off x="5067249" y="873265"/>
            <a:ext cx="522558" cy="584775"/>
          </a:xfrm>
          <a:prstGeom prst="rect">
            <a:avLst/>
          </a:prstGeom>
          <a:noFill/>
        </p:spPr>
        <p:txBody>
          <a:bodyPr wrap="square" rtlCol="0">
            <a:spAutoFit/>
          </a:bodyPr>
          <a:lstStyle/>
          <a:p>
            <a:pPr algn="ctr"/>
            <a:r>
              <a:rPr lang="en-US" sz="3200" b="1">
                <a:solidFill>
                  <a:prstClr val="black"/>
                </a:solidFill>
                <a:latin typeface="Calibri"/>
              </a:rPr>
              <a:t>I</a:t>
            </a:r>
          </a:p>
        </p:txBody>
      </p:sp>
      <p:sp>
        <p:nvSpPr>
          <p:cNvPr id="105" name="TextBox 104"/>
          <p:cNvSpPr txBox="1"/>
          <p:nvPr/>
        </p:nvSpPr>
        <p:spPr>
          <a:xfrm>
            <a:off x="5716125" y="886391"/>
            <a:ext cx="522558" cy="584775"/>
          </a:xfrm>
          <a:prstGeom prst="rect">
            <a:avLst/>
          </a:prstGeom>
          <a:noFill/>
        </p:spPr>
        <p:txBody>
          <a:bodyPr wrap="square" rtlCol="0">
            <a:spAutoFit/>
          </a:bodyPr>
          <a:lstStyle/>
          <a:p>
            <a:pPr algn="ctr"/>
            <a:r>
              <a:rPr lang="en-US" sz="3200" b="1">
                <a:solidFill>
                  <a:prstClr val="black"/>
                </a:solidFill>
                <a:latin typeface="Calibri"/>
              </a:rPr>
              <a:t>Ê</a:t>
            </a:r>
          </a:p>
        </p:txBody>
      </p:sp>
      <p:sp>
        <p:nvSpPr>
          <p:cNvPr id="106" name="TextBox 105"/>
          <p:cNvSpPr txBox="1"/>
          <p:nvPr/>
        </p:nvSpPr>
        <p:spPr>
          <a:xfrm>
            <a:off x="6373934" y="873116"/>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08" name="TextBox 107"/>
          <p:cNvSpPr txBox="1"/>
          <p:nvPr/>
        </p:nvSpPr>
        <p:spPr>
          <a:xfrm>
            <a:off x="8269143" y="875496"/>
            <a:ext cx="522558" cy="584775"/>
          </a:xfrm>
          <a:prstGeom prst="rect">
            <a:avLst/>
          </a:prstGeom>
          <a:noFill/>
        </p:spPr>
        <p:txBody>
          <a:bodyPr wrap="square" rtlCol="0">
            <a:spAutoFit/>
          </a:bodyPr>
          <a:lstStyle/>
          <a:p>
            <a:pPr algn="ctr"/>
            <a:r>
              <a:rPr lang="en-US" sz="3200" b="1">
                <a:solidFill>
                  <a:prstClr val="black"/>
                </a:solidFill>
                <a:latin typeface="Calibri"/>
              </a:rPr>
              <a:t>I</a:t>
            </a:r>
          </a:p>
        </p:txBody>
      </p:sp>
      <p:sp>
        <p:nvSpPr>
          <p:cNvPr id="109" name="TextBox 108"/>
          <p:cNvSpPr txBox="1"/>
          <p:nvPr/>
        </p:nvSpPr>
        <p:spPr>
          <a:xfrm>
            <a:off x="3792561" y="1520216"/>
            <a:ext cx="522558" cy="584775"/>
          </a:xfrm>
          <a:prstGeom prst="rect">
            <a:avLst/>
          </a:prstGeom>
          <a:noFill/>
        </p:spPr>
        <p:txBody>
          <a:bodyPr wrap="square" rtlCol="0">
            <a:spAutoFit/>
          </a:bodyPr>
          <a:lstStyle/>
          <a:p>
            <a:pPr algn="ctr"/>
            <a:r>
              <a:rPr lang="en-US" sz="3200" b="1">
                <a:solidFill>
                  <a:srgbClr val="C00000"/>
                </a:solidFill>
                <a:latin typeface="Calibri"/>
              </a:rPr>
              <a:t>R</a:t>
            </a:r>
          </a:p>
        </p:txBody>
      </p:sp>
      <p:sp>
        <p:nvSpPr>
          <p:cNvPr id="110" name="TextBox 109"/>
          <p:cNvSpPr txBox="1"/>
          <p:nvPr/>
        </p:nvSpPr>
        <p:spPr>
          <a:xfrm>
            <a:off x="4439234" y="1514034"/>
            <a:ext cx="522558" cy="584775"/>
          </a:xfrm>
          <a:prstGeom prst="rect">
            <a:avLst/>
          </a:prstGeom>
          <a:noFill/>
        </p:spPr>
        <p:txBody>
          <a:bodyPr wrap="square" rtlCol="0">
            <a:spAutoFit/>
          </a:bodyPr>
          <a:lstStyle/>
          <a:p>
            <a:pPr algn="ctr"/>
            <a:r>
              <a:rPr lang="en-US" sz="3200" b="1">
                <a:solidFill>
                  <a:prstClr val="black"/>
                </a:solidFill>
                <a:latin typeface="Calibri"/>
              </a:rPr>
              <a:t>Ừ</a:t>
            </a:r>
          </a:p>
        </p:txBody>
      </p:sp>
      <p:sp>
        <p:nvSpPr>
          <p:cNvPr id="111" name="TextBox 110"/>
          <p:cNvSpPr txBox="1"/>
          <p:nvPr/>
        </p:nvSpPr>
        <p:spPr>
          <a:xfrm>
            <a:off x="5076045" y="1521654"/>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13" name="TextBox 112"/>
          <p:cNvSpPr txBox="1"/>
          <p:nvPr/>
        </p:nvSpPr>
        <p:spPr>
          <a:xfrm>
            <a:off x="5707329" y="1521653"/>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14" name="TextBox 113"/>
          <p:cNvSpPr txBox="1"/>
          <p:nvPr/>
        </p:nvSpPr>
        <p:spPr>
          <a:xfrm>
            <a:off x="3830516" y="2132963"/>
            <a:ext cx="522558" cy="584775"/>
          </a:xfrm>
          <a:prstGeom prst="rect">
            <a:avLst/>
          </a:prstGeom>
          <a:noFill/>
        </p:spPr>
        <p:txBody>
          <a:bodyPr wrap="square" rtlCol="0">
            <a:spAutoFit/>
          </a:bodyPr>
          <a:lstStyle/>
          <a:p>
            <a:pPr algn="ctr"/>
            <a:r>
              <a:rPr lang="en-US" sz="3200" b="1">
                <a:solidFill>
                  <a:prstClr val="black"/>
                </a:solidFill>
                <a:latin typeface="Calibri"/>
              </a:rPr>
              <a:t>S</a:t>
            </a:r>
          </a:p>
        </p:txBody>
      </p:sp>
      <p:sp>
        <p:nvSpPr>
          <p:cNvPr id="115" name="TextBox 114"/>
          <p:cNvSpPr txBox="1"/>
          <p:nvPr/>
        </p:nvSpPr>
        <p:spPr>
          <a:xfrm>
            <a:off x="4439234" y="2160615"/>
            <a:ext cx="522558" cy="584775"/>
          </a:xfrm>
          <a:prstGeom prst="rect">
            <a:avLst/>
          </a:prstGeom>
          <a:noFill/>
        </p:spPr>
        <p:txBody>
          <a:bodyPr wrap="square" rtlCol="0">
            <a:spAutoFit/>
          </a:bodyPr>
          <a:lstStyle/>
          <a:p>
            <a:pPr algn="ctr"/>
            <a:r>
              <a:rPr lang="en-US" sz="3200" b="1">
                <a:solidFill>
                  <a:prstClr val="black"/>
                </a:solidFill>
                <a:latin typeface="Calibri"/>
              </a:rPr>
              <a:t>Ô</a:t>
            </a:r>
          </a:p>
        </p:txBody>
      </p:sp>
      <p:sp>
        <p:nvSpPr>
          <p:cNvPr id="116" name="TextBox 115"/>
          <p:cNvSpPr txBox="1"/>
          <p:nvPr/>
        </p:nvSpPr>
        <p:spPr>
          <a:xfrm>
            <a:off x="5076774" y="2160296"/>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17" name="TextBox 116"/>
          <p:cNvSpPr txBox="1"/>
          <p:nvPr/>
        </p:nvSpPr>
        <p:spPr>
          <a:xfrm>
            <a:off x="5707329" y="2171973"/>
            <a:ext cx="522558" cy="584775"/>
          </a:xfrm>
          <a:prstGeom prst="rect">
            <a:avLst/>
          </a:prstGeom>
          <a:noFill/>
        </p:spPr>
        <p:txBody>
          <a:bodyPr wrap="square" rtlCol="0">
            <a:spAutoFit/>
          </a:bodyPr>
          <a:lstStyle/>
          <a:p>
            <a:pPr algn="ctr"/>
            <a:r>
              <a:rPr lang="en-US" sz="3200" b="1">
                <a:solidFill>
                  <a:prstClr val="black"/>
                </a:solidFill>
                <a:latin typeface="Calibri"/>
              </a:rPr>
              <a:t>G</a:t>
            </a:r>
          </a:p>
        </p:txBody>
      </p:sp>
      <p:sp>
        <p:nvSpPr>
          <p:cNvPr id="118" name="TextBox 117"/>
          <p:cNvSpPr txBox="1"/>
          <p:nvPr/>
        </p:nvSpPr>
        <p:spPr>
          <a:xfrm>
            <a:off x="6344477" y="2159412"/>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19" name="TextBox 118"/>
          <p:cNvSpPr txBox="1"/>
          <p:nvPr/>
        </p:nvSpPr>
        <p:spPr>
          <a:xfrm>
            <a:off x="7004191" y="2159411"/>
            <a:ext cx="522558" cy="584775"/>
          </a:xfrm>
          <a:prstGeom prst="rect">
            <a:avLst/>
          </a:prstGeom>
          <a:noFill/>
        </p:spPr>
        <p:txBody>
          <a:bodyPr wrap="square" rtlCol="0">
            <a:spAutoFit/>
          </a:bodyPr>
          <a:lstStyle/>
          <a:p>
            <a:pPr algn="ctr"/>
            <a:r>
              <a:rPr lang="en-US" sz="3200" b="1">
                <a:solidFill>
                  <a:srgbClr val="C00000"/>
                </a:solidFill>
                <a:latin typeface="Calibri"/>
              </a:rPr>
              <a:t>Ồ</a:t>
            </a:r>
          </a:p>
        </p:txBody>
      </p:sp>
      <p:sp>
        <p:nvSpPr>
          <p:cNvPr id="120" name="TextBox 119"/>
          <p:cNvSpPr txBox="1"/>
          <p:nvPr/>
        </p:nvSpPr>
        <p:spPr>
          <a:xfrm>
            <a:off x="3798080" y="2779813"/>
            <a:ext cx="522558" cy="584775"/>
          </a:xfrm>
          <a:prstGeom prst="rect">
            <a:avLst/>
          </a:prstGeom>
          <a:noFill/>
        </p:spPr>
        <p:txBody>
          <a:bodyPr wrap="square" rtlCol="0">
            <a:spAutoFit/>
          </a:bodyPr>
          <a:lstStyle/>
          <a:p>
            <a:pPr algn="ctr"/>
            <a:r>
              <a:rPr lang="en-US" sz="3200" b="1">
                <a:solidFill>
                  <a:prstClr val="black"/>
                </a:solidFill>
                <a:latin typeface="Calibri"/>
              </a:rPr>
              <a:t>Đ</a:t>
            </a:r>
          </a:p>
        </p:txBody>
      </p:sp>
      <p:sp>
        <p:nvSpPr>
          <p:cNvPr id="121" name="TextBox 120"/>
          <p:cNvSpPr txBox="1"/>
          <p:nvPr/>
        </p:nvSpPr>
        <p:spPr>
          <a:xfrm>
            <a:off x="4435373" y="2807465"/>
            <a:ext cx="522558" cy="584775"/>
          </a:xfrm>
          <a:prstGeom prst="rect">
            <a:avLst/>
          </a:prstGeom>
          <a:noFill/>
        </p:spPr>
        <p:txBody>
          <a:bodyPr wrap="square" rtlCol="0">
            <a:spAutoFit/>
          </a:bodyPr>
          <a:lstStyle/>
          <a:p>
            <a:pPr algn="ctr"/>
            <a:r>
              <a:rPr lang="en-US" sz="3200" b="1">
                <a:solidFill>
                  <a:prstClr val="black"/>
                </a:solidFill>
                <a:latin typeface="Calibri"/>
              </a:rPr>
              <a:t>Ộ</a:t>
            </a:r>
          </a:p>
        </p:txBody>
      </p:sp>
      <p:sp>
        <p:nvSpPr>
          <p:cNvPr id="122" name="TextBox 121"/>
          <p:cNvSpPr txBox="1"/>
          <p:nvPr/>
        </p:nvSpPr>
        <p:spPr>
          <a:xfrm>
            <a:off x="5082438" y="2807146"/>
            <a:ext cx="522558" cy="584775"/>
          </a:xfrm>
          <a:prstGeom prst="rect">
            <a:avLst/>
          </a:prstGeom>
          <a:noFill/>
        </p:spPr>
        <p:txBody>
          <a:bodyPr wrap="square" rtlCol="0">
            <a:spAutoFit/>
          </a:bodyPr>
          <a:lstStyle/>
          <a:p>
            <a:pPr algn="ctr"/>
            <a:r>
              <a:rPr lang="en-US" sz="3200" b="1">
                <a:solidFill>
                  <a:srgbClr val="C00000"/>
                </a:solidFill>
                <a:latin typeface="Calibri"/>
              </a:rPr>
              <a:t>N</a:t>
            </a:r>
          </a:p>
        </p:txBody>
      </p:sp>
      <p:sp>
        <p:nvSpPr>
          <p:cNvPr id="123" name="TextBox 122"/>
          <p:cNvSpPr txBox="1"/>
          <p:nvPr/>
        </p:nvSpPr>
        <p:spPr>
          <a:xfrm>
            <a:off x="5712993" y="2818823"/>
            <a:ext cx="522558" cy="584775"/>
          </a:xfrm>
          <a:prstGeom prst="rect">
            <a:avLst/>
          </a:prstGeom>
          <a:noFill/>
        </p:spPr>
        <p:txBody>
          <a:bodyPr wrap="square" rtlCol="0">
            <a:spAutoFit/>
          </a:bodyPr>
          <a:lstStyle/>
          <a:p>
            <a:pPr algn="ctr"/>
            <a:r>
              <a:rPr lang="en-US" sz="3200" b="1">
                <a:solidFill>
                  <a:srgbClr val="C00000"/>
                </a:solidFill>
                <a:latin typeface="Calibri"/>
              </a:rPr>
              <a:t>G</a:t>
            </a:r>
          </a:p>
        </p:txBody>
      </p:sp>
      <p:sp>
        <p:nvSpPr>
          <p:cNvPr id="124" name="TextBox 123"/>
          <p:cNvSpPr txBox="1"/>
          <p:nvPr/>
        </p:nvSpPr>
        <p:spPr>
          <a:xfrm>
            <a:off x="6350141" y="2806262"/>
            <a:ext cx="522558" cy="584775"/>
          </a:xfrm>
          <a:prstGeom prst="rect">
            <a:avLst/>
          </a:prstGeom>
          <a:noFill/>
        </p:spPr>
        <p:txBody>
          <a:bodyPr wrap="square" rtlCol="0">
            <a:spAutoFit/>
          </a:bodyPr>
          <a:lstStyle/>
          <a:p>
            <a:pPr algn="ctr"/>
            <a:r>
              <a:rPr lang="en-US" sz="3200" b="1">
                <a:solidFill>
                  <a:prstClr val="black"/>
                </a:solidFill>
                <a:latin typeface="Calibri"/>
              </a:rPr>
              <a:t>V</a:t>
            </a:r>
          </a:p>
        </p:txBody>
      </p:sp>
      <p:sp>
        <p:nvSpPr>
          <p:cNvPr id="125" name="TextBox 124"/>
          <p:cNvSpPr txBox="1"/>
          <p:nvPr/>
        </p:nvSpPr>
        <p:spPr>
          <a:xfrm>
            <a:off x="7009855" y="2806261"/>
            <a:ext cx="522558" cy="584775"/>
          </a:xfrm>
          <a:prstGeom prst="rect">
            <a:avLst/>
          </a:prstGeom>
          <a:noFill/>
        </p:spPr>
        <p:txBody>
          <a:bodyPr wrap="square" rtlCol="0">
            <a:spAutoFit/>
          </a:bodyPr>
          <a:lstStyle/>
          <a:p>
            <a:pPr algn="ctr"/>
            <a:r>
              <a:rPr lang="en-US" sz="3200" b="1">
                <a:solidFill>
                  <a:prstClr val="black"/>
                </a:solidFill>
                <a:latin typeface="Calibri"/>
              </a:rPr>
              <a:t>Ậ</a:t>
            </a:r>
          </a:p>
        </p:txBody>
      </p:sp>
      <p:sp>
        <p:nvSpPr>
          <p:cNvPr id="126" name="TextBox 125"/>
          <p:cNvSpPr txBox="1"/>
          <p:nvPr/>
        </p:nvSpPr>
        <p:spPr>
          <a:xfrm>
            <a:off x="7624296" y="2798862"/>
            <a:ext cx="522558" cy="584775"/>
          </a:xfrm>
          <a:prstGeom prst="rect">
            <a:avLst/>
          </a:prstGeom>
          <a:noFill/>
        </p:spPr>
        <p:txBody>
          <a:bodyPr wrap="square" rtlCol="0">
            <a:spAutoFit/>
          </a:bodyPr>
          <a:lstStyle/>
          <a:p>
            <a:pPr algn="ctr"/>
            <a:r>
              <a:rPr lang="en-US" sz="3200" b="1">
                <a:solidFill>
                  <a:prstClr val="black"/>
                </a:solidFill>
                <a:latin typeface="Calibri"/>
              </a:rPr>
              <a:t>T</a:t>
            </a:r>
          </a:p>
        </p:txBody>
      </p:sp>
      <p:sp>
        <p:nvSpPr>
          <p:cNvPr id="127" name="TextBox 126"/>
          <p:cNvSpPr txBox="1"/>
          <p:nvPr/>
        </p:nvSpPr>
        <p:spPr>
          <a:xfrm>
            <a:off x="3820258" y="3448528"/>
            <a:ext cx="522558" cy="584775"/>
          </a:xfrm>
          <a:prstGeom prst="rect">
            <a:avLst/>
          </a:prstGeom>
          <a:noFill/>
        </p:spPr>
        <p:txBody>
          <a:bodyPr wrap="square" rtlCol="0">
            <a:spAutoFit/>
          </a:bodyPr>
          <a:lstStyle/>
          <a:p>
            <a:pPr algn="ctr"/>
            <a:r>
              <a:rPr lang="en-US" sz="3200" b="1">
                <a:solidFill>
                  <a:srgbClr val="C00000"/>
                </a:solidFill>
                <a:latin typeface="Calibri"/>
              </a:rPr>
              <a:t>C</a:t>
            </a:r>
          </a:p>
        </p:txBody>
      </p:sp>
      <p:sp>
        <p:nvSpPr>
          <p:cNvPr id="128" name="TextBox 127"/>
          <p:cNvSpPr txBox="1"/>
          <p:nvPr/>
        </p:nvSpPr>
        <p:spPr>
          <a:xfrm>
            <a:off x="4428976" y="3447605"/>
            <a:ext cx="522558" cy="584775"/>
          </a:xfrm>
          <a:prstGeom prst="rect">
            <a:avLst/>
          </a:prstGeom>
          <a:noFill/>
        </p:spPr>
        <p:txBody>
          <a:bodyPr wrap="square" rtlCol="0">
            <a:spAutoFit/>
          </a:bodyPr>
          <a:lstStyle/>
          <a:p>
            <a:pPr algn="ctr"/>
            <a:r>
              <a:rPr lang="en-US" sz="3200" b="1">
                <a:solidFill>
                  <a:prstClr val="black"/>
                </a:solidFill>
                <a:latin typeface="Calibri"/>
              </a:rPr>
              <a:t>Á</a:t>
            </a:r>
          </a:p>
        </p:txBody>
      </p:sp>
      <p:sp>
        <p:nvSpPr>
          <p:cNvPr id="129" name="TextBox 128"/>
          <p:cNvSpPr txBox="1"/>
          <p:nvPr/>
        </p:nvSpPr>
        <p:spPr>
          <a:xfrm>
            <a:off x="3798080" y="4079439"/>
            <a:ext cx="522558" cy="584775"/>
          </a:xfrm>
          <a:prstGeom prst="rect">
            <a:avLst/>
          </a:prstGeom>
          <a:noFill/>
        </p:spPr>
        <p:txBody>
          <a:bodyPr wrap="square" rtlCol="0">
            <a:spAutoFit/>
          </a:bodyPr>
          <a:lstStyle/>
          <a:p>
            <a:pPr algn="ctr"/>
            <a:r>
              <a:rPr lang="en-US" sz="3200" b="1">
                <a:solidFill>
                  <a:prstClr val="black"/>
                </a:solidFill>
                <a:latin typeface="Calibri"/>
              </a:rPr>
              <a:t>X</a:t>
            </a:r>
          </a:p>
        </p:txBody>
      </p:sp>
      <p:sp>
        <p:nvSpPr>
          <p:cNvPr id="130" name="TextBox 129"/>
          <p:cNvSpPr txBox="1"/>
          <p:nvPr/>
        </p:nvSpPr>
        <p:spPr>
          <a:xfrm>
            <a:off x="4435373" y="4088041"/>
            <a:ext cx="522558" cy="584775"/>
          </a:xfrm>
          <a:prstGeom prst="rect">
            <a:avLst/>
          </a:prstGeom>
          <a:noFill/>
        </p:spPr>
        <p:txBody>
          <a:bodyPr wrap="square" rtlCol="0">
            <a:spAutoFit/>
          </a:bodyPr>
          <a:lstStyle/>
          <a:p>
            <a:pPr algn="ctr"/>
            <a:r>
              <a:rPr lang="en-US" sz="3200" b="1">
                <a:solidFill>
                  <a:srgbClr val="C00000"/>
                </a:solidFill>
                <a:latin typeface="Calibri"/>
              </a:rPr>
              <a:t>Â</a:t>
            </a:r>
          </a:p>
        </p:txBody>
      </p:sp>
      <p:sp>
        <p:nvSpPr>
          <p:cNvPr id="135" name="TextBox 134"/>
          <p:cNvSpPr txBox="1"/>
          <p:nvPr/>
        </p:nvSpPr>
        <p:spPr>
          <a:xfrm>
            <a:off x="3798280" y="4722815"/>
            <a:ext cx="522558" cy="584775"/>
          </a:xfrm>
          <a:prstGeom prst="rect">
            <a:avLst/>
          </a:prstGeom>
          <a:noFill/>
        </p:spPr>
        <p:txBody>
          <a:bodyPr wrap="square" rtlCol="0">
            <a:spAutoFit/>
          </a:bodyPr>
          <a:lstStyle/>
          <a:p>
            <a:pPr algn="ctr"/>
            <a:r>
              <a:rPr lang="en-US" sz="3200" b="1">
                <a:solidFill>
                  <a:prstClr val="black"/>
                </a:solidFill>
                <a:latin typeface="Calibri"/>
              </a:rPr>
              <a:t>N</a:t>
            </a:r>
          </a:p>
        </p:txBody>
      </p:sp>
      <p:sp>
        <p:nvSpPr>
          <p:cNvPr id="136" name="TextBox 135"/>
          <p:cNvSpPr txBox="1"/>
          <p:nvPr/>
        </p:nvSpPr>
        <p:spPr>
          <a:xfrm>
            <a:off x="4426048" y="4721892"/>
            <a:ext cx="522558" cy="584775"/>
          </a:xfrm>
          <a:prstGeom prst="rect">
            <a:avLst/>
          </a:prstGeom>
          <a:noFill/>
        </p:spPr>
        <p:txBody>
          <a:bodyPr wrap="square" rtlCol="0">
            <a:spAutoFit/>
          </a:bodyPr>
          <a:lstStyle/>
          <a:p>
            <a:pPr algn="ctr"/>
            <a:r>
              <a:rPr lang="en-US" sz="3200" b="1">
                <a:solidFill>
                  <a:prstClr val="black"/>
                </a:solidFill>
                <a:latin typeface="Calibri"/>
              </a:rPr>
              <a:t>H</a:t>
            </a:r>
          </a:p>
        </p:txBody>
      </p:sp>
      <p:sp>
        <p:nvSpPr>
          <p:cNvPr id="137" name="TextBox 136"/>
          <p:cNvSpPr txBox="1"/>
          <p:nvPr/>
        </p:nvSpPr>
        <p:spPr>
          <a:xfrm>
            <a:off x="5073113" y="4721573"/>
            <a:ext cx="522558" cy="584775"/>
          </a:xfrm>
          <a:prstGeom prst="rect">
            <a:avLst/>
          </a:prstGeom>
          <a:noFill/>
        </p:spPr>
        <p:txBody>
          <a:bodyPr wrap="square" rtlCol="0">
            <a:spAutoFit/>
          </a:bodyPr>
          <a:lstStyle/>
          <a:p>
            <a:pPr algn="ctr"/>
            <a:r>
              <a:rPr lang="en-US" sz="3200" b="1">
                <a:solidFill>
                  <a:prstClr val="black"/>
                </a:solidFill>
                <a:latin typeface="Calibri"/>
              </a:rPr>
              <a:t>À</a:t>
            </a:r>
          </a:p>
        </p:txBody>
      </p:sp>
      <p:sp>
        <p:nvSpPr>
          <p:cNvPr id="138" name="TextBox 137"/>
          <p:cNvSpPr txBox="1"/>
          <p:nvPr/>
        </p:nvSpPr>
        <p:spPr>
          <a:xfrm>
            <a:off x="5703668" y="4733250"/>
            <a:ext cx="522558" cy="584775"/>
          </a:xfrm>
          <a:prstGeom prst="rect">
            <a:avLst/>
          </a:prstGeom>
          <a:noFill/>
        </p:spPr>
        <p:txBody>
          <a:bodyPr wrap="square" rtlCol="0">
            <a:spAutoFit/>
          </a:bodyPr>
          <a:lstStyle/>
          <a:p>
            <a:pPr algn="ctr"/>
            <a:r>
              <a:rPr lang="en-US" sz="3200" b="1">
                <a:solidFill>
                  <a:prstClr val="black"/>
                </a:solidFill>
                <a:latin typeface="Calibri"/>
              </a:rPr>
              <a:t>M</a:t>
            </a:r>
          </a:p>
        </p:txBody>
      </p:sp>
      <p:sp>
        <p:nvSpPr>
          <p:cNvPr id="143" name="TextBox 142"/>
          <p:cNvSpPr txBox="1"/>
          <p:nvPr/>
        </p:nvSpPr>
        <p:spPr>
          <a:xfrm>
            <a:off x="6354880" y="4724647"/>
            <a:ext cx="522558" cy="584775"/>
          </a:xfrm>
          <a:prstGeom prst="rect">
            <a:avLst/>
          </a:prstGeom>
          <a:noFill/>
        </p:spPr>
        <p:txBody>
          <a:bodyPr wrap="square" rtlCol="0">
            <a:spAutoFit/>
          </a:bodyPr>
          <a:lstStyle/>
          <a:p>
            <a:pPr algn="ctr"/>
            <a:r>
              <a:rPr lang="en-US" sz="3200" b="1">
                <a:solidFill>
                  <a:prstClr val="black"/>
                </a:solidFill>
                <a:latin typeface="Calibri"/>
              </a:rPr>
              <a:t>Á</a:t>
            </a:r>
          </a:p>
        </p:txBody>
      </p:sp>
      <p:sp>
        <p:nvSpPr>
          <p:cNvPr id="144" name="TextBox 143"/>
          <p:cNvSpPr txBox="1"/>
          <p:nvPr/>
        </p:nvSpPr>
        <p:spPr>
          <a:xfrm>
            <a:off x="6982648" y="4733249"/>
            <a:ext cx="522558" cy="584775"/>
          </a:xfrm>
          <a:prstGeom prst="rect">
            <a:avLst/>
          </a:prstGeom>
          <a:noFill/>
        </p:spPr>
        <p:txBody>
          <a:bodyPr wrap="square" rtlCol="0">
            <a:spAutoFit/>
          </a:bodyPr>
          <a:lstStyle/>
          <a:p>
            <a:pPr algn="ctr"/>
            <a:r>
              <a:rPr lang="en-US" sz="3200" b="1">
                <a:solidFill>
                  <a:srgbClr val="C00000"/>
                </a:solidFill>
                <a:latin typeface="Calibri"/>
              </a:rPr>
              <a:t>Y</a:t>
            </a:r>
          </a:p>
        </p:txBody>
      </p:sp>
      <p:sp>
        <p:nvSpPr>
          <p:cNvPr id="147" name="Rectangle 146"/>
          <p:cNvSpPr/>
          <p:nvPr/>
        </p:nvSpPr>
        <p:spPr>
          <a:xfrm>
            <a:off x="2129478" y="5851029"/>
            <a:ext cx="7915837" cy="523220"/>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7: Hệ thống xử lí nước thải được đặt ở đâu? </a:t>
            </a:r>
            <a:endParaRPr lang="en-US" sz="2800" b="1">
              <a:solidFill>
                <a:prstClr val="black"/>
              </a:solidFill>
              <a:latin typeface="Times New Roman" pitchFamily="18" charset="0"/>
              <a:cs typeface="Times New Roman" pitchFamily="18" charset="0"/>
            </a:endParaRPr>
          </a:p>
        </p:txBody>
      </p:sp>
      <p:sp>
        <p:nvSpPr>
          <p:cNvPr id="148" name="Rectangle 147"/>
          <p:cNvSpPr/>
          <p:nvPr/>
        </p:nvSpPr>
        <p:spPr>
          <a:xfrm>
            <a:off x="2044842" y="5638800"/>
            <a:ext cx="8089758"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6: Gạch, cát, đá là nguyên liệu của hoạt động này? </a:t>
            </a:r>
            <a:endParaRPr lang="en-US" sz="2800" b="1">
              <a:solidFill>
                <a:prstClr val="black"/>
              </a:solidFill>
              <a:latin typeface="Times New Roman" pitchFamily="18" charset="0"/>
              <a:cs typeface="Times New Roman" pitchFamily="18" charset="0"/>
            </a:endParaRPr>
          </a:p>
        </p:txBody>
      </p:sp>
      <p:sp>
        <p:nvSpPr>
          <p:cNvPr id="149" name="Rectangle 148"/>
          <p:cNvSpPr/>
          <p:nvPr/>
        </p:nvSpPr>
        <p:spPr>
          <a:xfrm>
            <a:off x="2058988" y="5638801"/>
            <a:ext cx="8075612"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5: Đây là nguồn thức ăn bị con người khai thác và đánh bắt nhiều nhất</a:t>
            </a:r>
            <a:endParaRPr lang="en-US" sz="2800" b="1">
              <a:solidFill>
                <a:prstClr val="black"/>
              </a:solidFill>
              <a:latin typeface="Times New Roman" pitchFamily="18" charset="0"/>
              <a:cs typeface="Times New Roman" pitchFamily="18" charset="0"/>
            </a:endParaRPr>
          </a:p>
        </p:txBody>
      </p:sp>
      <p:sp>
        <p:nvSpPr>
          <p:cNvPr id="150" name="Rectangle 149"/>
          <p:cNvSpPr/>
          <p:nvPr/>
        </p:nvSpPr>
        <p:spPr>
          <a:xfrm>
            <a:off x="1984531" y="5635587"/>
            <a:ext cx="8072561" cy="954107"/>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3: Nơi cung cấp nước ngọt chủ yếu cho con người</a:t>
            </a:r>
            <a:endParaRPr lang="en-US" sz="2800" b="1">
              <a:solidFill>
                <a:prstClr val="black"/>
              </a:solidFill>
              <a:latin typeface="Times New Roman" pitchFamily="18" charset="0"/>
              <a:cs typeface="Times New Roman" pitchFamily="18" charset="0"/>
            </a:endParaRPr>
          </a:p>
        </p:txBody>
      </p:sp>
      <p:sp>
        <p:nvSpPr>
          <p:cNvPr id="151" name="Rectangle 150"/>
          <p:cNvSpPr/>
          <p:nvPr/>
        </p:nvSpPr>
        <p:spPr>
          <a:xfrm>
            <a:off x="2316291" y="5840670"/>
            <a:ext cx="7904163" cy="523220"/>
          </a:xfrm>
          <a:prstGeom prst="rect">
            <a:avLst/>
          </a:prstGeom>
        </p:spPr>
        <p:txBody>
          <a:bodyPr wrap="square">
            <a:spAutoFit/>
          </a:bodyPr>
          <a:lstStyle/>
          <a:p>
            <a:pPr algn="ctr"/>
            <a:r>
              <a:rPr lang="nl-NL" sz="2800" b="1">
                <a:solidFill>
                  <a:prstClr val="black"/>
                </a:solidFill>
                <a:latin typeface="Times New Roman" pitchFamily="18" charset="0"/>
                <a:cs typeface="Times New Roman" pitchFamily="18" charset="0"/>
              </a:rPr>
              <a:t>Câu 2: Đây được gọi là lá phổi xanh của trái đất?</a:t>
            </a:r>
            <a:endParaRPr lang="en-US" sz="2800" b="1">
              <a:solidFill>
                <a:prstClr val="black"/>
              </a:solidFill>
              <a:latin typeface="Times New Roman" pitchFamily="18" charset="0"/>
              <a:cs typeface="Times New Roman" pitchFamily="18" charset="0"/>
            </a:endParaRPr>
          </a:p>
        </p:txBody>
      </p:sp>
      <p:sp>
        <p:nvSpPr>
          <p:cNvPr id="152" name="Rectangle 151"/>
          <p:cNvSpPr/>
          <p:nvPr/>
        </p:nvSpPr>
        <p:spPr>
          <a:xfrm>
            <a:off x="2316291" y="5834390"/>
            <a:ext cx="7555477"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nl-NL" sz="2800" b="1">
                <a:solidFill>
                  <a:prstClr val="black"/>
                </a:solidFill>
                <a:latin typeface="Times New Roman" pitchFamily="18" charset="0"/>
                <a:cs typeface="Times New Roman" pitchFamily="18" charset="0"/>
              </a:rPr>
              <a:t>Câu 1: Lũ lụt, hạn hán được gọi chung là gì? </a:t>
            </a:r>
            <a:endParaRPr lang="en-US" sz="2800" b="1">
              <a:solidFill>
                <a:prstClr val="black"/>
              </a:solidFill>
              <a:latin typeface="Times New Roman" pitchFamily="18" charset="0"/>
              <a:cs typeface="Times New Roman" pitchFamily="18" charset="0"/>
            </a:endParaRPr>
          </a:p>
        </p:txBody>
      </p:sp>
      <p:sp>
        <p:nvSpPr>
          <p:cNvPr id="154" name="Rectangle 153"/>
          <p:cNvSpPr/>
          <p:nvPr/>
        </p:nvSpPr>
        <p:spPr>
          <a:xfrm>
            <a:off x="1984531" y="5851029"/>
            <a:ext cx="8072561" cy="523220"/>
          </a:xfrm>
          <a:prstGeom prst="rect">
            <a:avLst/>
          </a:prstGeom>
        </p:spPr>
        <p:txBody>
          <a:bodyPr wrap="square">
            <a:spAutoFit/>
          </a:bodyPr>
          <a:lstStyle/>
          <a:p>
            <a:pPr algn="ctr"/>
            <a:r>
              <a:rPr lang="nl-NL" sz="2800" b="1" dirty="0">
                <a:solidFill>
                  <a:prstClr val="black"/>
                </a:solidFill>
                <a:latin typeface="Times New Roman" pitchFamily="18" charset="0"/>
                <a:cs typeface="Times New Roman" pitchFamily="18" charset="0"/>
              </a:rPr>
              <a:t>Câu 4: Gấu, hươu, nai được gọi chung là gì?</a:t>
            </a:r>
            <a:endParaRPr lang="en-US" sz="2000" dirty="0">
              <a:solidFill>
                <a:prstClr val="black"/>
              </a:solidFill>
              <a:latin typeface="Calibri"/>
            </a:endParaRPr>
          </a:p>
        </p:txBody>
      </p:sp>
      <p:sp>
        <p:nvSpPr>
          <p:cNvPr id="156" name="TextBox 155"/>
          <p:cNvSpPr txBox="1"/>
          <p:nvPr/>
        </p:nvSpPr>
        <p:spPr>
          <a:xfrm>
            <a:off x="8660465" y="392669"/>
            <a:ext cx="1553496" cy="461665"/>
          </a:xfrm>
          <a:prstGeom prst="rect">
            <a:avLst/>
          </a:prstGeom>
          <a:noFill/>
        </p:spPr>
        <p:txBody>
          <a:bodyPr wrap="square" rtlCol="0">
            <a:spAutoFit/>
          </a:bodyPr>
          <a:lstStyle/>
          <a:p>
            <a:pPr algn="ctr"/>
            <a:r>
              <a:rPr lang="en-US" sz="2400" b="1">
                <a:solidFill>
                  <a:prstClr val="black"/>
                </a:solidFill>
                <a:latin typeface="Calibri"/>
              </a:rPr>
              <a:t>Số chữ cái</a:t>
            </a:r>
          </a:p>
        </p:txBody>
      </p:sp>
      <p:sp>
        <p:nvSpPr>
          <p:cNvPr id="169" name="TextBox 168"/>
          <p:cNvSpPr txBox="1"/>
          <p:nvPr/>
        </p:nvSpPr>
        <p:spPr>
          <a:xfrm>
            <a:off x="5085295" y="4072960"/>
            <a:ext cx="522558" cy="584775"/>
          </a:xfrm>
          <a:prstGeom prst="rect">
            <a:avLst/>
          </a:prstGeom>
          <a:noFill/>
        </p:spPr>
        <p:txBody>
          <a:bodyPr wrap="square" rtlCol="0">
            <a:spAutoFit/>
          </a:bodyPr>
          <a:lstStyle/>
          <a:p>
            <a:pPr algn="ctr"/>
            <a:r>
              <a:rPr lang="en-US" sz="3200" b="1">
                <a:solidFill>
                  <a:prstClr val="black"/>
                </a:solidFill>
                <a:latin typeface="Calibri"/>
              </a:rPr>
              <a:t>Y</a:t>
            </a:r>
          </a:p>
        </p:txBody>
      </p:sp>
      <p:sp>
        <p:nvSpPr>
          <p:cNvPr id="170" name="TextBox 169"/>
          <p:cNvSpPr txBox="1"/>
          <p:nvPr/>
        </p:nvSpPr>
        <p:spPr>
          <a:xfrm>
            <a:off x="2057400" y="360403"/>
            <a:ext cx="1553496" cy="461665"/>
          </a:xfrm>
          <a:prstGeom prst="rect">
            <a:avLst/>
          </a:prstGeom>
          <a:noFill/>
        </p:spPr>
        <p:txBody>
          <a:bodyPr wrap="square" rtlCol="0">
            <a:spAutoFit/>
          </a:bodyPr>
          <a:lstStyle/>
          <a:p>
            <a:pPr algn="ctr"/>
            <a:r>
              <a:rPr lang="en-US" sz="2400" b="1">
                <a:solidFill>
                  <a:prstClr val="black"/>
                </a:solidFill>
                <a:latin typeface="Calibri"/>
              </a:rPr>
              <a:t>Câu</a:t>
            </a:r>
          </a:p>
        </p:txBody>
      </p:sp>
      <p:sp>
        <p:nvSpPr>
          <p:cNvPr id="171" name="Rectangle 170"/>
          <p:cNvSpPr/>
          <p:nvPr/>
        </p:nvSpPr>
        <p:spPr>
          <a:xfrm>
            <a:off x="9143016" y="4658328"/>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6</a:t>
            </a:r>
          </a:p>
        </p:txBody>
      </p:sp>
      <p:sp>
        <p:nvSpPr>
          <p:cNvPr id="172" name="Rectangle 171"/>
          <p:cNvSpPr/>
          <p:nvPr/>
        </p:nvSpPr>
        <p:spPr>
          <a:xfrm>
            <a:off x="9143016" y="4018248"/>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7</a:t>
            </a:r>
          </a:p>
        </p:txBody>
      </p:sp>
      <p:sp>
        <p:nvSpPr>
          <p:cNvPr id="173" name="Rectangle 172"/>
          <p:cNvSpPr/>
          <p:nvPr/>
        </p:nvSpPr>
        <p:spPr>
          <a:xfrm>
            <a:off x="9143016" y="3397850"/>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2</a:t>
            </a:r>
          </a:p>
        </p:txBody>
      </p:sp>
      <p:sp>
        <p:nvSpPr>
          <p:cNvPr id="174" name="Rectangle 173"/>
          <p:cNvSpPr/>
          <p:nvPr/>
        </p:nvSpPr>
        <p:spPr>
          <a:xfrm>
            <a:off x="9143016" y="2757770"/>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7</a:t>
            </a:r>
          </a:p>
        </p:txBody>
      </p:sp>
      <p:sp>
        <p:nvSpPr>
          <p:cNvPr id="175" name="Rectangle 174"/>
          <p:cNvSpPr/>
          <p:nvPr/>
        </p:nvSpPr>
        <p:spPr>
          <a:xfrm>
            <a:off x="9143016" y="2134236"/>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6</a:t>
            </a:r>
          </a:p>
        </p:txBody>
      </p:sp>
      <p:sp>
        <p:nvSpPr>
          <p:cNvPr id="176" name="Rectangle 175"/>
          <p:cNvSpPr/>
          <p:nvPr/>
        </p:nvSpPr>
        <p:spPr>
          <a:xfrm>
            <a:off x="9143016" y="1497923"/>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4</a:t>
            </a:r>
          </a:p>
        </p:txBody>
      </p:sp>
      <p:sp>
        <p:nvSpPr>
          <p:cNvPr id="177" name="Rectangle 176"/>
          <p:cNvSpPr/>
          <p:nvPr/>
        </p:nvSpPr>
        <p:spPr>
          <a:xfrm>
            <a:off x="9143016" y="873115"/>
            <a:ext cx="640080" cy="64008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solidFill>
                  <a:prstClr val="black"/>
                </a:solidFill>
                <a:latin typeface="Calibri"/>
              </a:rPr>
              <a:t>8</a:t>
            </a:r>
          </a:p>
        </p:txBody>
      </p:sp>
    </p:spTree>
    <p:extLst>
      <p:ext uri="{BB962C8B-B14F-4D97-AF65-F5344CB8AC3E}">
        <p14:creationId xmlns:p14="http://schemas.microsoft.com/office/powerpoint/2010/main" val="1093510477"/>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up)">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p:cTn id="17" dur="500" fill="hold"/>
                                        <p:tgtEl>
                                          <p:spTgt spid="103"/>
                                        </p:tgtEl>
                                        <p:attrNameLst>
                                          <p:attrName>ppt_w</p:attrName>
                                        </p:attrNameLst>
                                      </p:cBhvr>
                                      <p:tavLst>
                                        <p:tav tm="0">
                                          <p:val>
                                            <p:fltVal val="0"/>
                                          </p:val>
                                        </p:tav>
                                        <p:tav tm="100000">
                                          <p:val>
                                            <p:strVal val="#ppt_w"/>
                                          </p:val>
                                        </p:tav>
                                      </p:tavLst>
                                    </p:anim>
                                    <p:anim calcmode="lin" valueType="num">
                                      <p:cBhvr>
                                        <p:cTn id="18" dur="500" fill="hold"/>
                                        <p:tgtEl>
                                          <p:spTgt spid="103"/>
                                        </p:tgtEl>
                                        <p:attrNameLst>
                                          <p:attrName>ppt_h</p:attrName>
                                        </p:attrNameLst>
                                      </p:cBhvr>
                                      <p:tavLst>
                                        <p:tav tm="0">
                                          <p:val>
                                            <p:fltVal val="0"/>
                                          </p:val>
                                        </p:tav>
                                        <p:tav tm="100000">
                                          <p:val>
                                            <p:strVal val="#ppt_h"/>
                                          </p:val>
                                        </p:tav>
                                      </p:tavLst>
                                    </p:anim>
                                    <p:animEffect transition="in" filter="fade">
                                      <p:cBhvr>
                                        <p:cTn id="19" dur="500"/>
                                        <p:tgtEl>
                                          <p:spTgt spid="10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 calcmode="lin" valueType="num">
                                      <p:cBhvr>
                                        <p:cTn id="22" dur="500" fill="hold"/>
                                        <p:tgtEl>
                                          <p:spTgt spid="104"/>
                                        </p:tgtEl>
                                        <p:attrNameLst>
                                          <p:attrName>ppt_w</p:attrName>
                                        </p:attrNameLst>
                                      </p:cBhvr>
                                      <p:tavLst>
                                        <p:tav tm="0">
                                          <p:val>
                                            <p:fltVal val="0"/>
                                          </p:val>
                                        </p:tav>
                                        <p:tav tm="100000">
                                          <p:val>
                                            <p:strVal val="#ppt_w"/>
                                          </p:val>
                                        </p:tav>
                                      </p:tavLst>
                                    </p:anim>
                                    <p:anim calcmode="lin" valueType="num">
                                      <p:cBhvr>
                                        <p:cTn id="23" dur="500" fill="hold"/>
                                        <p:tgtEl>
                                          <p:spTgt spid="104"/>
                                        </p:tgtEl>
                                        <p:attrNameLst>
                                          <p:attrName>ppt_h</p:attrName>
                                        </p:attrNameLst>
                                      </p:cBhvr>
                                      <p:tavLst>
                                        <p:tav tm="0">
                                          <p:val>
                                            <p:fltVal val="0"/>
                                          </p:val>
                                        </p:tav>
                                        <p:tav tm="100000">
                                          <p:val>
                                            <p:strVal val="#ppt_h"/>
                                          </p:val>
                                        </p:tav>
                                      </p:tavLst>
                                    </p:anim>
                                    <p:animEffect transition="in" filter="fade">
                                      <p:cBhvr>
                                        <p:cTn id="24" dur="500"/>
                                        <p:tgtEl>
                                          <p:spTgt spid="10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p:cTn id="27" dur="500" fill="hold"/>
                                        <p:tgtEl>
                                          <p:spTgt spid="105"/>
                                        </p:tgtEl>
                                        <p:attrNameLst>
                                          <p:attrName>ppt_w</p:attrName>
                                        </p:attrNameLst>
                                      </p:cBhvr>
                                      <p:tavLst>
                                        <p:tav tm="0">
                                          <p:val>
                                            <p:fltVal val="0"/>
                                          </p:val>
                                        </p:tav>
                                        <p:tav tm="100000">
                                          <p:val>
                                            <p:strVal val="#ppt_w"/>
                                          </p:val>
                                        </p:tav>
                                      </p:tavLst>
                                    </p:anim>
                                    <p:anim calcmode="lin" valueType="num">
                                      <p:cBhvr>
                                        <p:cTn id="28" dur="500" fill="hold"/>
                                        <p:tgtEl>
                                          <p:spTgt spid="105"/>
                                        </p:tgtEl>
                                        <p:attrNameLst>
                                          <p:attrName>ppt_h</p:attrName>
                                        </p:attrNameLst>
                                      </p:cBhvr>
                                      <p:tavLst>
                                        <p:tav tm="0">
                                          <p:val>
                                            <p:fltVal val="0"/>
                                          </p:val>
                                        </p:tav>
                                        <p:tav tm="100000">
                                          <p:val>
                                            <p:strVal val="#ppt_h"/>
                                          </p:val>
                                        </p:tav>
                                      </p:tavLst>
                                    </p:anim>
                                    <p:animEffect transition="in" filter="fade">
                                      <p:cBhvr>
                                        <p:cTn id="29" dur="500"/>
                                        <p:tgtEl>
                                          <p:spTgt spid="10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p:cTn id="32" dur="500" fill="hold"/>
                                        <p:tgtEl>
                                          <p:spTgt spid="106"/>
                                        </p:tgtEl>
                                        <p:attrNameLst>
                                          <p:attrName>ppt_w</p:attrName>
                                        </p:attrNameLst>
                                      </p:cBhvr>
                                      <p:tavLst>
                                        <p:tav tm="0">
                                          <p:val>
                                            <p:fltVal val="0"/>
                                          </p:val>
                                        </p:tav>
                                        <p:tav tm="100000">
                                          <p:val>
                                            <p:strVal val="#ppt_w"/>
                                          </p:val>
                                        </p:tav>
                                      </p:tavLst>
                                    </p:anim>
                                    <p:anim calcmode="lin" valueType="num">
                                      <p:cBhvr>
                                        <p:cTn id="33" dur="500" fill="hold"/>
                                        <p:tgtEl>
                                          <p:spTgt spid="106"/>
                                        </p:tgtEl>
                                        <p:attrNameLst>
                                          <p:attrName>ppt_h</p:attrName>
                                        </p:attrNameLst>
                                      </p:cBhvr>
                                      <p:tavLst>
                                        <p:tav tm="0">
                                          <p:val>
                                            <p:fltVal val="0"/>
                                          </p:val>
                                        </p:tav>
                                        <p:tav tm="100000">
                                          <p:val>
                                            <p:strVal val="#ppt_h"/>
                                          </p:val>
                                        </p:tav>
                                      </p:tavLst>
                                    </p:anim>
                                    <p:animEffect transition="in" filter="fade">
                                      <p:cBhvr>
                                        <p:cTn id="34" dur="500"/>
                                        <p:tgtEl>
                                          <p:spTgt spid="10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animEffect transition="in" filter="fade">
                                      <p:cBhvr>
                                        <p:cTn id="39" dur="500"/>
                                        <p:tgtEl>
                                          <p:spTgt spid="10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 calcmode="lin" valueType="num">
                                      <p:cBhvr>
                                        <p:cTn id="47" dur="500" fill="hold"/>
                                        <p:tgtEl>
                                          <p:spTgt spid="108"/>
                                        </p:tgtEl>
                                        <p:attrNameLst>
                                          <p:attrName>ppt_w</p:attrName>
                                        </p:attrNameLst>
                                      </p:cBhvr>
                                      <p:tavLst>
                                        <p:tav tm="0">
                                          <p:val>
                                            <p:fltVal val="0"/>
                                          </p:val>
                                        </p:tav>
                                        <p:tav tm="100000">
                                          <p:val>
                                            <p:strVal val="#ppt_w"/>
                                          </p:val>
                                        </p:tav>
                                      </p:tavLst>
                                    </p:anim>
                                    <p:anim calcmode="lin" valueType="num">
                                      <p:cBhvr>
                                        <p:cTn id="48" dur="500" fill="hold"/>
                                        <p:tgtEl>
                                          <p:spTgt spid="108"/>
                                        </p:tgtEl>
                                        <p:attrNameLst>
                                          <p:attrName>ppt_h</p:attrName>
                                        </p:attrNameLst>
                                      </p:cBhvr>
                                      <p:tavLst>
                                        <p:tav tm="0">
                                          <p:val>
                                            <p:fltVal val="0"/>
                                          </p:val>
                                        </p:tav>
                                        <p:tav tm="100000">
                                          <p:val>
                                            <p:strVal val="#ppt_h"/>
                                          </p:val>
                                        </p:tav>
                                      </p:tavLst>
                                    </p:anim>
                                    <p:animEffect transition="in" filter="fade">
                                      <p:cBhvr>
                                        <p:cTn id="49" dur="500"/>
                                        <p:tgtEl>
                                          <p:spTgt spid="108"/>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xit" presetSubtype="0" fill="hold" grpId="1" nodeType="clickEffect">
                                  <p:stCondLst>
                                    <p:cond delay="0"/>
                                  </p:stCondLst>
                                  <p:childTnLst>
                                    <p:animEffect transition="out" filter="wedge">
                                      <p:cBhvr>
                                        <p:cTn id="53" dur="250"/>
                                        <p:tgtEl>
                                          <p:spTgt spid="152"/>
                                        </p:tgtEl>
                                      </p:cBhvr>
                                    </p:animEffect>
                                    <p:set>
                                      <p:cBhvr>
                                        <p:cTn id="54" dur="1" fill="hold">
                                          <p:stCondLst>
                                            <p:cond delay="24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5" restart="whenNotActive" fill="hold" evtFilter="cancelBubble" nodeType="interactiveSeq">
                <p:stCondLst>
                  <p:cond evt="onClick" delay="0">
                    <p:tgtEl>
                      <p:spTgt spid="79"/>
                    </p:tgtEl>
                  </p:cond>
                </p:stCondLst>
                <p:endSync evt="end" delay="0">
                  <p:rtn val="all"/>
                </p:endSync>
                <p:childTnLst>
                  <p:par>
                    <p:cTn id="56" fill="hold">
                      <p:stCondLst>
                        <p:cond delay="0"/>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1"/>
                                        </p:tgtEl>
                                        <p:attrNameLst>
                                          <p:attrName>style.visibility</p:attrName>
                                        </p:attrNameLst>
                                      </p:cBhvr>
                                      <p:to>
                                        <p:strVal val="visible"/>
                                      </p:to>
                                    </p:set>
                                    <p:animEffect transition="in" filter="wipe(up)">
                                      <p:cBhvr>
                                        <p:cTn id="60" dur="500"/>
                                        <p:tgtEl>
                                          <p:spTgt spid="15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09"/>
                                        </p:tgtEl>
                                        <p:attrNameLst>
                                          <p:attrName>style.visibility</p:attrName>
                                        </p:attrNameLst>
                                      </p:cBhvr>
                                      <p:to>
                                        <p:strVal val="visible"/>
                                      </p:to>
                                    </p:set>
                                    <p:anim calcmode="lin" valueType="num">
                                      <p:cBhvr>
                                        <p:cTn id="65" dur="500" fill="hold"/>
                                        <p:tgtEl>
                                          <p:spTgt spid="109"/>
                                        </p:tgtEl>
                                        <p:attrNameLst>
                                          <p:attrName>ppt_w</p:attrName>
                                        </p:attrNameLst>
                                      </p:cBhvr>
                                      <p:tavLst>
                                        <p:tav tm="0">
                                          <p:val>
                                            <p:fltVal val="0"/>
                                          </p:val>
                                        </p:tav>
                                        <p:tav tm="100000">
                                          <p:val>
                                            <p:strVal val="#ppt_w"/>
                                          </p:val>
                                        </p:tav>
                                      </p:tavLst>
                                    </p:anim>
                                    <p:anim calcmode="lin" valueType="num">
                                      <p:cBhvr>
                                        <p:cTn id="66" dur="500" fill="hold"/>
                                        <p:tgtEl>
                                          <p:spTgt spid="109"/>
                                        </p:tgtEl>
                                        <p:attrNameLst>
                                          <p:attrName>ppt_h</p:attrName>
                                        </p:attrNameLst>
                                      </p:cBhvr>
                                      <p:tavLst>
                                        <p:tav tm="0">
                                          <p:val>
                                            <p:fltVal val="0"/>
                                          </p:val>
                                        </p:tav>
                                        <p:tav tm="100000">
                                          <p:val>
                                            <p:strVal val="#ppt_h"/>
                                          </p:val>
                                        </p:tav>
                                      </p:tavLst>
                                    </p:anim>
                                    <p:animEffect transition="in" filter="fade">
                                      <p:cBhvr>
                                        <p:cTn id="67" dur="500"/>
                                        <p:tgtEl>
                                          <p:spTgt spid="109"/>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10"/>
                                        </p:tgtEl>
                                        <p:attrNameLst>
                                          <p:attrName>style.visibility</p:attrName>
                                        </p:attrNameLst>
                                      </p:cBhvr>
                                      <p:to>
                                        <p:strVal val="visible"/>
                                      </p:to>
                                    </p:set>
                                    <p:anim calcmode="lin" valueType="num">
                                      <p:cBhvr>
                                        <p:cTn id="70" dur="500" fill="hold"/>
                                        <p:tgtEl>
                                          <p:spTgt spid="110"/>
                                        </p:tgtEl>
                                        <p:attrNameLst>
                                          <p:attrName>ppt_w</p:attrName>
                                        </p:attrNameLst>
                                      </p:cBhvr>
                                      <p:tavLst>
                                        <p:tav tm="0">
                                          <p:val>
                                            <p:fltVal val="0"/>
                                          </p:val>
                                        </p:tav>
                                        <p:tav tm="100000">
                                          <p:val>
                                            <p:strVal val="#ppt_w"/>
                                          </p:val>
                                        </p:tav>
                                      </p:tavLst>
                                    </p:anim>
                                    <p:anim calcmode="lin" valueType="num">
                                      <p:cBhvr>
                                        <p:cTn id="71" dur="500" fill="hold"/>
                                        <p:tgtEl>
                                          <p:spTgt spid="110"/>
                                        </p:tgtEl>
                                        <p:attrNameLst>
                                          <p:attrName>ppt_h</p:attrName>
                                        </p:attrNameLst>
                                      </p:cBhvr>
                                      <p:tavLst>
                                        <p:tav tm="0">
                                          <p:val>
                                            <p:fltVal val="0"/>
                                          </p:val>
                                        </p:tav>
                                        <p:tav tm="100000">
                                          <p:val>
                                            <p:strVal val="#ppt_h"/>
                                          </p:val>
                                        </p:tav>
                                      </p:tavLst>
                                    </p:anim>
                                    <p:animEffect transition="in" filter="fade">
                                      <p:cBhvr>
                                        <p:cTn id="72" dur="500"/>
                                        <p:tgtEl>
                                          <p:spTgt spid="110"/>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anim calcmode="lin" valueType="num">
                                      <p:cBhvr>
                                        <p:cTn id="75" dur="500" fill="hold"/>
                                        <p:tgtEl>
                                          <p:spTgt spid="111"/>
                                        </p:tgtEl>
                                        <p:attrNameLst>
                                          <p:attrName>ppt_w</p:attrName>
                                        </p:attrNameLst>
                                      </p:cBhvr>
                                      <p:tavLst>
                                        <p:tav tm="0">
                                          <p:val>
                                            <p:fltVal val="0"/>
                                          </p:val>
                                        </p:tav>
                                        <p:tav tm="100000">
                                          <p:val>
                                            <p:strVal val="#ppt_w"/>
                                          </p:val>
                                        </p:tav>
                                      </p:tavLst>
                                    </p:anim>
                                    <p:anim calcmode="lin" valueType="num">
                                      <p:cBhvr>
                                        <p:cTn id="76" dur="500" fill="hold"/>
                                        <p:tgtEl>
                                          <p:spTgt spid="111"/>
                                        </p:tgtEl>
                                        <p:attrNameLst>
                                          <p:attrName>ppt_h</p:attrName>
                                        </p:attrNameLst>
                                      </p:cBhvr>
                                      <p:tavLst>
                                        <p:tav tm="0">
                                          <p:val>
                                            <p:fltVal val="0"/>
                                          </p:val>
                                        </p:tav>
                                        <p:tav tm="100000">
                                          <p:val>
                                            <p:strVal val="#ppt_h"/>
                                          </p:val>
                                        </p:tav>
                                      </p:tavLst>
                                    </p:anim>
                                    <p:animEffect transition="in" filter="fade">
                                      <p:cBhvr>
                                        <p:cTn id="77" dur="500"/>
                                        <p:tgtEl>
                                          <p:spTgt spid="11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 calcmode="lin" valueType="num">
                                      <p:cBhvr>
                                        <p:cTn id="80" dur="500" fill="hold"/>
                                        <p:tgtEl>
                                          <p:spTgt spid="113"/>
                                        </p:tgtEl>
                                        <p:attrNameLst>
                                          <p:attrName>ppt_w</p:attrName>
                                        </p:attrNameLst>
                                      </p:cBhvr>
                                      <p:tavLst>
                                        <p:tav tm="0">
                                          <p:val>
                                            <p:fltVal val="0"/>
                                          </p:val>
                                        </p:tav>
                                        <p:tav tm="100000">
                                          <p:val>
                                            <p:strVal val="#ppt_w"/>
                                          </p:val>
                                        </p:tav>
                                      </p:tavLst>
                                    </p:anim>
                                    <p:anim calcmode="lin" valueType="num">
                                      <p:cBhvr>
                                        <p:cTn id="81" dur="500" fill="hold"/>
                                        <p:tgtEl>
                                          <p:spTgt spid="113"/>
                                        </p:tgtEl>
                                        <p:attrNameLst>
                                          <p:attrName>ppt_h</p:attrName>
                                        </p:attrNameLst>
                                      </p:cBhvr>
                                      <p:tavLst>
                                        <p:tav tm="0">
                                          <p:val>
                                            <p:fltVal val="0"/>
                                          </p:val>
                                        </p:tav>
                                        <p:tav tm="100000">
                                          <p:val>
                                            <p:strVal val="#ppt_h"/>
                                          </p:val>
                                        </p:tav>
                                      </p:tavLst>
                                    </p:anim>
                                    <p:animEffect transition="in" filter="fade">
                                      <p:cBhvr>
                                        <p:cTn id="82" dur="500"/>
                                        <p:tgtEl>
                                          <p:spTgt spid="113"/>
                                        </p:tgtEl>
                                      </p:cBhvr>
                                    </p:animEffect>
                                  </p:childTnLst>
                                </p:cTn>
                              </p:par>
                            </p:childTnLst>
                          </p:cTn>
                        </p:par>
                      </p:childTnLst>
                    </p:cTn>
                  </p:par>
                  <p:par>
                    <p:cTn id="83" fill="hold">
                      <p:stCondLst>
                        <p:cond delay="indefinite"/>
                      </p:stCondLst>
                      <p:childTnLst>
                        <p:par>
                          <p:cTn id="84" fill="hold">
                            <p:stCondLst>
                              <p:cond delay="0"/>
                            </p:stCondLst>
                            <p:childTnLst>
                              <p:par>
                                <p:cTn id="85" presetID="20" presetClass="exit" presetSubtype="0" fill="hold" grpId="1" nodeType="clickEffect">
                                  <p:stCondLst>
                                    <p:cond delay="0"/>
                                  </p:stCondLst>
                                  <p:childTnLst>
                                    <p:animEffect transition="out" filter="wedge">
                                      <p:cBhvr>
                                        <p:cTn id="86" dur="250"/>
                                        <p:tgtEl>
                                          <p:spTgt spid="151"/>
                                        </p:tgtEl>
                                      </p:cBhvr>
                                    </p:animEffect>
                                    <p:set>
                                      <p:cBhvr>
                                        <p:cTn id="87" dur="1" fill="hold">
                                          <p:stCondLst>
                                            <p:cond delay="24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8" restart="whenNotActive" fill="hold" evtFilter="cancelBubble" nodeType="interactiveSeq">
                <p:stCondLst>
                  <p:cond evt="onClick" delay="0">
                    <p:tgtEl>
                      <p:spTgt spid="80"/>
                    </p:tgtEl>
                  </p:cond>
                </p:stCondLst>
                <p:endSync evt="end" delay="0">
                  <p:rtn val="all"/>
                </p:endSync>
                <p:childTnLst>
                  <p:par>
                    <p:cTn id="89" fill="hold">
                      <p:stCondLst>
                        <p:cond delay="0"/>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50"/>
                                        </p:tgtEl>
                                        <p:attrNameLst>
                                          <p:attrName>style.visibility</p:attrName>
                                        </p:attrNameLst>
                                      </p:cBhvr>
                                      <p:to>
                                        <p:strVal val="visible"/>
                                      </p:to>
                                    </p:set>
                                    <p:animEffect transition="in" filter="wipe(up)">
                                      <p:cBhvr>
                                        <p:cTn id="93" dur="500"/>
                                        <p:tgtEl>
                                          <p:spTgt spid="150"/>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14"/>
                                        </p:tgtEl>
                                        <p:attrNameLst>
                                          <p:attrName>style.visibility</p:attrName>
                                        </p:attrNameLst>
                                      </p:cBhvr>
                                      <p:to>
                                        <p:strVal val="visible"/>
                                      </p:to>
                                    </p:set>
                                    <p:anim calcmode="lin" valueType="num">
                                      <p:cBhvr>
                                        <p:cTn id="98" dur="500" fill="hold"/>
                                        <p:tgtEl>
                                          <p:spTgt spid="114"/>
                                        </p:tgtEl>
                                        <p:attrNameLst>
                                          <p:attrName>ppt_w</p:attrName>
                                        </p:attrNameLst>
                                      </p:cBhvr>
                                      <p:tavLst>
                                        <p:tav tm="0">
                                          <p:val>
                                            <p:fltVal val="0"/>
                                          </p:val>
                                        </p:tav>
                                        <p:tav tm="100000">
                                          <p:val>
                                            <p:strVal val="#ppt_w"/>
                                          </p:val>
                                        </p:tav>
                                      </p:tavLst>
                                    </p:anim>
                                    <p:anim calcmode="lin" valueType="num">
                                      <p:cBhvr>
                                        <p:cTn id="99" dur="500" fill="hold"/>
                                        <p:tgtEl>
                                          <p:spTgt spid="114"/>
                                        </p:tgtEl>
                                        <p:attrNameLst>
                                          <p:attrName>ppt_h</p:attrName>
                                        </p:attrNameLst>
                                      </p:cBhvr>
                                      <p:tavLst>
                                        <p:tav tm="0">
                                          <p:val>
                                            <p:fltVal val="0"/>
                                          </p:val>
                                        </p:tav>
                                        <p:tav tm="100000">
                                          <p:val>
                                            <p:strVal val="#ppt_h"/>
                                          </p:val>
                                        </p:tav>
                                      </p:tavLst>
                                    </p:anim>
                                    <p:animEffect transition="in" filter="fade">
                                      <p:cBhvr>
                                        <p:cTn id="100" dur="500"/>
                                        <p:tgtEl>
                                          <p:spTgt spid="114"/>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p:cTn id="103" dur="500" fill="hold"/>
                                        <p:tgtEl>
                                          <p:spTgt spid="115"/>
                                        </p:tgtEl>
                                        <p:attrNameLst>
                                          <p:attrName>ppt_w</p:attrName>
                                        </p:attrNameLst>
                                      </p:cBhvr>
                                      <p:tavLst>
                                        <p:tav tm="0">
                                          <p:val>
                                            <p:fltVal val="0"/>
                                          </p:val>
                                        </p:tav>
                                        <p:tav tm="100000">
                                          <p:val>
                                            <p:strVal val="#ppt_w"/>
                                          </p:val>
                                        </p:tav>
                                      </p:tavLst>
                                    </p:anim>
                                    <p:anim calcmode="lin" valueType="num">
                                      <p:cBhvr>
                                        <p:cTn id="104" dur="500" fill="hold"/>
                                        <p:tgtEl>
                                          <p:spTgt spid="115"/>
                                        </p:tgtEl>
                                        <p:attrNameLst>
                                          <p:attrName>ppt_h</p:attrName>
                                        </p:attrNameLst>
                                      </p:cBhvr>
                                      <p:tavLst>
                                        <p:tav tm="0">
                                          <p:val>
                                            <p:fltVal val="0"/>
                                          </p:val>
                                        </p:tav>
                                        <p:tav tm="100000">
                                          <p:val>
                                            <p:strVal val="#ppt_h"/>
                                          </p:val>
                                        </p:tav>
                                      </p:tavLst>
                                    </p:anim>
                                    <p:animEffect transition="in" filter="fade">
                                      <p:cBhvr>
                                        <p:cTn id="105" dur="500"/>
                                        <p:tgtEl>
                                          <p:spTgt spid="115"/>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16"/>
                                        </p:tgtEl>
                                        <p:attrNameLst>
                                          <p:attrName>style.visibility</p:attrName>
                                        </p:attrNameLst>
                                      </p:cBhvr>
                                      <p:to>
                                        <p:strVal val="visible"/>
                                      </p:to>
                                    </p:set>
                                    <p:anim calcmode="lin" valueType="num">
                                      <p:cBhvr>
                                        <p:cTn id="108" dur="500" fill="hold"/>
                                        <p:tgtEl>
                                          <p:spTgt spid="116"/>
                                        </p:tgtEl>
                                        <p:attrNameLst>
                                          <p:attrName>ppt_w</p:attrName>
                                        </p:attrNameLst>
                                      </p:cBhvr>
                                      <p:tavLst>
                                        <p:tav tm="0">
                                          <p:val>
                                            <p:fltVal val="0"/>
                                          </p:val>
                                        </p:tav>
                                        <p:tav tm="100000">
                                          <p:val>
                                            <p:strVal val="#ppt_w"/>
                                          </p:val>
                                        </p:tav>
                                      </p:tavLst>
                                    </p:anim>
                                    <p:anim calcmode="lin" valueType="num">
                                      <p:cBhvr>
                                        <p:cTn id="109" dur="500" fill="hold"/>
                                        <p:tgtEl>
                                          <p:spTgt spid="116"/>
                                        </p:tgtEl>
                                        <p:attrNameLst>
                                          <p:attrName>ppt_h</p:attrName>
                                        </p:attrNameLst>
                                      </p:cBhvr>
                                      <p:tavLst>
                                        <p:tav tm="0">
                                          <p:val>
                                            <p:fltVal val="0"/>
                                          </p:val>
                                        </p:tav>
                                        <p:tav tm="100000">
                                          <p:val>
                                            <p:strVal val="#ppt_h"/>
                                          </p:val>
                                        </p:tav>
                                      </p:tavLst>
                                    </p:anim>
                                    <p:animEffect transition="in" filter="fade">
                                      <p:cBhvr>
                                        <p:cTn id="110" dur="500"/>
                                        <p:tgtEl>
                                          <p:spTgt spid="116"/>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17"/>
                                        </p:tgtEl>
                                        <p:attrNameLst>
                                          <p:attrName>style.visibility</p:attrName>
                                        </p:attrNameLst>
                                      </p:cBhvr>
                                      <p:to>
                                        <p:strVal val="visible"/>
                                      </p:to>
                                    </p:set>
                                    <p:anim calcmode="lin" valueType="num">
                                      <p:cBhvr>
                                        <p:cTn id="113" dur="500" fill="hold"/>
                                        <p:tgtEl>
                                          <p:spTgt spid="117"/>
                                        </p:tgtEl>
                                        <p:attrNameLst>
                                          <p:attrName>ppt_w</p:attrName>
                                        </p:attrNameLst>
                                      </p:cBhvr>
                                      <p:tavLst>
                                        <p:tav tm="0">
                                          <p:val>
                                            <p:fltVal val="0"/>
                                          </p:val>
                                        </p:tav>
                                        <p:tav tm="100000">
                                          <p:val>
                                            <p:strVal val="#ppt_w"/>
                                          </p:val>
                                        </p:tav>
                                      </p:tavLst>
                                    </p:anim>
                                    <p:anim calcmode="lin" valueType="num">
                                      <p:cBhvr>
                                        <p:cTn id="114" dur="500" fill="hold"/>
                                        <p:tgtEl>
                                          <p:spTgt spid="117"/>
                                        </p:tgtEl>
                                        <p:attrNameLst>
                                          <p:attrName>ppt_h</p:attrName>
                                        </p:attrNameLst>
                                      </p:cBhvr>
                                      <p:tavLst>
                                        <p:tav tm="0">
                                          <p:val>
                                            <p:fltVal val="0"/>
                                          </p:val>
                                        </p:tav>
                                        <p:tav tm="100000">
                                          <p:val>
                                            <p:strVal val="#ppt_h"/>
                                          </p:val>
                                        </p:tav>
                                      </p:tavLst>
                                    </p:anim>
                                    <p:animEffect transition="in" filter="fade">
                                      <p:cBhvr>
                                        <p:cTn id="115" dur="500"/>
                                        <p:tgtEl>
                                          <p:spTgt spid="11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18"/>
                                        </p:tgtEl>
                                        <p:attrNameLst>
                                          <p:attrName>style.visibility</p:attrName>
                                        </p:attrNameLst>
                                      </p:cBhvr>
                                      <p:to>
                                        <p:strVal val="visible"/>
                                      </p:to>
                                    </p:set>
                                    <p:anim calcmode="lin" valueType="num">
                                      <p:cBhvr>
                                        <p:cTn id="118" dur="500" fill="hold"/>
                                        <p:tgtEl>
                                          <p:spTgt spid="118"/>
                                        </p:tgtEl>
                                        <p:attrNameLst>
                                          <p:attrName>ppt_w</p:attrName>
                                        </p:attrNameLst>
                                      </p:cBhvr>
                                      <p:tavLst>
                                        <p:tav tm="0">
                                          <p:val>
                                            <p:fltVal val="0"/>
                                          </p:val>
                                        </p:tav>
                                        <p:tav tm="100000">
                                          <p:val>
                                            <p:strVal val="#ppt_w"/>
                                          </p:val>
                                        </p:tav>
                                      </p:tavLst>
                                    </p:anim>
                                    <p:anim calcmode="lin" valueType="num">
                                      <p:cBhvr>
                                        <p:cTn id="119" dur="500" fill="hold"/>
                                        <p:tgtEl>
                                          <p:spTgt spid="118"/>
                                        </p:tgtEl>
                                        <p:attrNameLst>
                                          <p:attrName>ppt_h</p:attrName>
                                        </p:attrNameLst>
                                      </p:cBhvr>
                                      <p:tavLst>
                                        <p:tav tm="0">
                                          <p:val>
                                            <p:fltVal val="0"/>
                                          </p:val>
                                        </p:tav>
                                        <p:tav tm="100000">
                                          <p:val>
                                            <p:strVal val="#ppt_h"/>
                                          </p:val>
                                        </p:tav>
                                      </p:tavLst>
                                    </p:anim>
                                    <p:animEffect transition="in" filter="fade">
                                      <p:cBhvr>
                                        <p:cTn id="120" dur="500"/>
                                        <p:tgtEl>
                                          <p:spTgt spid="118"/>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19"/>
                                        </p:tgtEl>
                                        <p:attrNameLst>
                                          <p:attrName>style.visibility</p:attrName>
                                        </p:attrNameLst>
                                      </p:cBhvr>
                                      <p:to>
                                        <p:strVal val="visible"/>
                                      </p:to>
                                    </p:set>
                                    <p:anim calcmode="lin" valueType="num">
                                      <p:cBhvr>
                                        <p:cTn id="123" dur="500" fill="hold"/>
                                        <p:tgtEl>
                                          <p:spTgt spid="119"/>
                                        </p:tgtEl>
                                        <p:attrNameLst>
                                          <p:attrName>ppt_w</p:attrName>
                                        </p:attrNameLst>
                                      </p:cBhvr>
                                      <p:tavLst>
                                        <p:tav tm="0">
                                          <p:val>
                                            <p:fltVal val="0"/>
                                          </p:val>
                                        </p:tav>
                                        <p:tav tm="100000">
                                          <p:val>
                                            <p:strVal val="#ppt_w"/>
                                          </p:val>
                                        </p:tav>
                                      </p:tavLst>
                                    </p:anim>
                                    <p:anim calcmode="lin" valueType="num">
                                      <p:cBhvr>
                                        <p:cTn id="124" dur="500" fill="hold"/>
                                        <p:tgtEl>
                                          <p:spTgt spid="119"/>
                                        </p:tgtEl>
                                        <p:attrNameLst>
                                          <p:attrName>ppt_h</p:attrName>
                                        </p:attrNameLst>
                                      </p:cBhvr>
                                      <p:tavLst>
                                        <p:tav tm="0">
                                          <p:val>
                                            <p:fltVal val="0"/>
                                          </p:val>
                                        </p:tav>
                                        <p:tav tm="100000">
                                          <p:val>
                                            <p:strVal val="#ppt_h"/>
                                          </p:val>
                                        </p:tav>
                                      </p:tavLst>
                                    </p:anim>
                                    <p:animEffect transition="in" filter="fade">
                                      <p:cBhvr>
                                        <p:cTn id="125" dur="500"/>
                                        <p:tgtEl>
                                          <p:spTgt spid="119"/>
                                        </p:tgtEl>
                                      </p:cBhvr>
                                    </p:animEffect>
                                  </p:childTnLst>
                                </p:cTn>
                              </p:par>
                            </p:childTnLst>
                          </p:cTn>
                        </p:par>
                      </p:childTnLst>
                    </p:cTn>
                  </p:par>
                  <p:par>
                    <p:cTn id="126" fill="hold">
                      <p:stCondLst>
                        <p:cond delay="indefinite"/>
                      </p:stCondLst>
                      <p:childTnLst>
                        <p:par>
                          <p:cTn id="127" fill="hold">
                            <p:stCondLst>
                              <p:cond delay="0"/>
                            </p:stCondLst>
                            <p:childTnLst>
                              <p:par>
                                <p:cTn id="128" presetID="20" presetClass="exit" presetSubtype="0" fill="hold" grpId="1" nodeType="clickEffect">
                                  <p:stCondLst>
                                    <p:cond delay="0"/>
                                  </p:stCondLst>
                                  <p:childTnLst>
                                    <p:animEffect transition="out" filter="wedge">
                                      <p:cBhvr>
                                        <p:cTn id="129" dur="250"/>
                                        <p:tgtEl>
                                          <p:spTgt spid="150"/>
                                        </p:tgtEl>
                                      </p:cBhvr>
                                    </p:animEffect>
                                    <p:set>
                                      <p:cBhvr>
                                        <p:cTn id="130" dur="1" fill="hold">
                                          <p:stCondLst>
                                            <p:cond delay="24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31" restart="whenNotActive" fill="hold" evtFilter="cancelBubble" nodeType="interactiveSeq">
                <p:stCondLst>
                  <p:cond evt="onClick" delay="0">
                    <p:tgtEl>
                      <p:spTgt spid="83"/>
                    </p:tgtEl>
                  </p:cond>
                </p:stCondLst>
                <p:endSync evt="end" delay="0">
                  <p:rtn val="all"/>
                </p:endSync>
                <p:childTnLst>
                  <p:par>
                    <p:cTn id="132" fill="hold">
                      <p:stCondLst>
                        <p:cond delay="0"/>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154"/>
                                        </p:tgtEl>
                                        <p:attrNameLst>
                                          <p:attrName>style.visibility</p:attrName>
                                        </p:attrNameLst>
                                      </p:cBhvr>
                                      <p:to>
                                        <p:strVal val="visible"/>
                                      </p:to>
                                    </p:set>
                                    <p:animEffect transition="in" filter="wipe(up)">
                                      <p:cBhvr>
                                        <p:cTn id="136" dur="500"/>
                                        <p:tgtEl>
                                          <p:spTgt spid="154"/>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20"/>
                                        </p:tgtEl>
                                        <p:attrNameLst>
                                          <p:attrName>style.visibility</p:attrName>
                                        </p:attrNameLst>
                                      </p:cBhvr>
                                      <p:to>
                                        <p:strVal val="visible"/>
                                      </p:to>
                                    </p:set>
                                    <p:anim calcmode="lin" valueType="num">
                                      <p:cBhvr>
                                        <p:cTn id="141" dur="500" fill="hold"/>
                                        <p:tgtEl>
                                          <p:spTgt spid="120"/>
                                        </p:tgtEl>
                                        <p:attrNameLst>
                                          <p:attrName>ppt_w</p:attrName>
                                        </p:attrNameLst>
                                      </p:cBhvr>
                                      <p:tavLst>
                                        <p:tav tm="0">
                                          <p:val>
                                            <p:fltVal val="0"/>
                                          </p:val>
                                        </p:tav>
                                        <p:tav tm="100000">
                                          <p:val>
                                            <p:strVal val="#ppt_w"/>
                                          </p:val>
                                        </p:tav>
                                      </p:tavLst>
                                    </p:anim>
                                    <p:anim calcmode="lin" valueType="num">
                                      <p:cBhvr>
                                        <p:cTn id="142" dur="500" fill="hold"/>
                                        <p:tgtEl>
                                          <p:spTgt spid="120"/>
                                        </p:tgtEl>
                                        <p:attrNameLst>
                                          <p:attrName>ppt_h</p:attrName>
                                        </p:attrNameLst>
                                      </p:cBhvr>
                                      <p:tavLst>
                                        <p:tav tm="0">
                                          <p:val>
                                            <p:fltVal val="0"/>
                                          </p:val>
                                        </p:tav>
                                        <p:tav tm="100000">
                                          <p:val>
                                            <p:strVal val="#ppt_h"/>
                                          </p:val>
                                        </p:tav>
                                      </p:tavLst>
                                    </p:anim>
                                    <p:animEffect transition="in" filter="fade">
                                      <p:cBhvr>
                                        <p:cTn id="143" dur="500"/>
                                        <p:tgtEl>
                                          <p:spTgt spid="120"/>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121"/>
                                        </p:tgtEl>
                                        <p:attrNameLst>
                                          <p:attrName>style.visibility</p:attrName>
                                        </p:attrNameLst>
                                      </p:cBhvr>
                                      <p:to>
                                        <p:strVal val="visible"/>
                                      </p:to>
                                    </p:set>
                                    <p:anim calcmode="lin" valueType="num">
                                      <p:cBhvr>
                                        <p:cTn id="146" dur="500" fill="hold"/>
                                        <p:tgtEl>
                                          <p:spTgt spid="121"/>
                                        </p:tgtEl>
                                        <p:attrNameLst>
                                          <p:attrName>ppt_w</p:attrName>
                                        </p:attrNameLst>
                                      </p:cBhvr>
                                      <p:tavLst>
                                        <p:tav tm="0">
                                          <p:val>
                                            <p:fltVal val="0"/>
                                          </p:val>
                                        </p:tav>
                                        <p:tav tm="100000">
                                          <p:val>
                                            <p:strVal val="#ppt_w"/>
                                          </p:val>
                                        </p:tav>
                                      </p:tavLst>
                                    </p:anim>
                                    <p:anim calcmode="lin" valueType="num">
                                      <p:cBhvr>
                                        <p:cTn id="147" dur="500" fill="hold"/>
                                        <p:tgtEl>
                                          <p:spTgt spid="121"/>
                                        </p:tgtEl>
                                        <p:attrNameLst>
                                          <p:attrName>ppt_h</p:attrName>
                                        </p:attrNameLst>
                                      </p:cBhvr>
                                      <p:tavLst>
                                        <p:tav tm="0">
                                          <p:val>
                                            <p:fltVal val="0"/>
                                          </p:val>
                                        </p:tav>
                                        <p:tav tm="100000">
                                          <p:val>
                                            <p:strVal val="#ppt_h"/>
                                          </p:val>
                                        </p:tav>
                                      </p:tavLst>
                                    </p:anim>
                                    <p:animEffect transition="in" filter="fade">
                                      <p:cBhvr>
                                        <p:cTn id="148" dur="500"/>
                                        <p:tgtEl>
                                          <p:spTgt spid="121"/>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22"/>
                                        </p:tgtEl>
                                        <p:attrNameLst>
                                          <p:attrName>style.visibility</p:attrName>
                                        </p:attrNameLst>
                                      </p:cBhvr>
                                      <p:to>
                                        <p:strVal val="visible"/>
                                      </p:to>
                                    </p:set>
                                    <p:anim calcmode="lin" valueType="num">
                                      <p:cBhvr>
                                        <p:cTn id="151" dur="500" fill="hold"/>
                                        <p:tgtEl>
                                          <p:spTgt spid="122"/>
                                        </p:tgtEl>
                                        <p:attrNameLst>
                                          <p:attrName>ppt_w</p:attrName>
                                        </p:attrNameLst>
                                      </p:cBhvr>
                                      <p:tavLst>
                                        <p:tav tm="0">
                                          <p:val>
                                            <p:fltVal val="0"/>
                                          </p:val>
                                        </p:tav>
                                        <p:tav tm="100000">
                                          <p:val>
                                            <p:strVal val="#ppt_w"/>
                                          </p:val>
                                        </p:tav>
                                      </p:tavLst>
                                    </p:anim>
                                    <p:anim calcmode="lin" valueType="num">
                                      <p:cBhvr>
                                        <p:cTn id="152" dur="500" fill="hold"/>
                                        <p:tgtEl>
                                          <p:spTgt spid="122"/>
                                        </p:tgtEl>
                                        <p:attrNameLst>
                                          <p:attrName>ppt_h</p:attrName>
                                        </p:attrNameLst>
                                      </p:cBhvr>
                                      <p:tavLst>
                                        <p:tav tm="0">
                                          <p:val>
                                            <p:fltVal val="0"/>
                                          </p:val>
                                        </p:tav>
                                        <p:tav tm="100000">
                                          <p:val>
                                            <p:strVal val="#ppt_h"/>
                                          </p:val>
                                        </p:tav>
                                      </p:tavLst>
                                    </p:anim>
                                    <p:animEffect transition="in" filter="fade">
                                      <p:cBhvr>
                                        <p:cTn id="153" dur="500"/>
                                        <p:tgtEl>
                                          <p:spTgt spid="122"/>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123"/>
                                        </p:tgtEl>
                                        <p:attrNameLst>
                                          <p:attrName>style.visibility</p:attrName>
                                        </p:attrNameLst>
                                      </p:cBhvr>
                                      <p:to>
                                        <p:strVal val="visible"/>
                                      </p:to>
                                    </p:set>
                                    <p:anim calcmode="lin" valueType="num">
                                      <p:cBhvr>
                                        <p:cTn id="156" dur="500" fill="hold"/>
                                        <p:tgtEl>
                                          <p:spTgt spid="123"/>
                                        </p:tgtEl>
                                        <p:attrNameLst>
                                          <p:attrName>ppt_w</p:attrName>
                                        </p:attrNameLst>
                                      </p:cBhvr>
                                      <p:tavLst>
                                        <p:tav tm="0">
                                          <p:val>
                                            <p:fltVal val="0"/>
                                          </p:val>
                                        </p:tav>
                                        <p:tav tm="100000">
                                          <p:val>
                                            <p:strVal val="#ppt_w"/>
                                          </p:val>
                                        </p:tav>
                                      </p:tavLst>
                                    </p:anim>
                                    <p:anim calcmode="lin" valueType="num">
                                      <p:cBhvr>
                                        <p:cTn id="157" dur="500" fill="hold"/>
                                        <p:tgtEl>
                                          <p:spTgt spid="123"/>
                                        </p:tgtEl>
                                        <p:attrNameLst>
                                          <p:attrName>ppt_h</p:attrName>
                                        </p:attrNameLst>
                                      </p:cBhvr>
                                      <p:tavLst>
                                        <p:tav tm="0">
                                          <p:val>
                                            <p:fltVal val="0"/>
                                          </p:val>
                                        </p:tav>
                                        <p:tav tm="100000">
                                          <p:val>
                                            <p:strVal val="#ppt_h"/>
                                          </p:val>
                                        </p:tav>
                                      </p:tavLst>
                                    </p:anim>
                                    <p:animEffect transition="in" filter="fade">
                                      <p:cBhvr>
                                        <p:cTn id="158" dur="500"/>
                                        <p:tgtEl>
                                          <p:spTgt spid="123"/>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124"/>
                                        </p:tgtEl>
                                        <p:attrNameLst>
                                          <p:attrName>style.visibility</p:attrName>
                                        </p:attrNameLst>
                                      </p:cBhvr>
                                      <p:to>
                                        <p:strVal val="visible"/>
                                      </p:to>
                                    </p:set>
                                    <p:anim calcmode="lin" valueType="num">
                                      <p:cBhvr>
                                        <p:cTn id="161" dur="500" fill="hold"/>
                                        <p:tgtEl>
                                          <p:spTgt spid="124"/>
                                        </p:tgtEl>
                                        <p:attrNameLst>
                                          <p:attrName>ppt_w</p:attrName>
                                        </p:attrNameLst>
                                      </p:cBhvr>
                                      <p:tavLst>
                                        <p:tav tm="0">
                                          <p:val>
                                            <p:fltVal val="0"/>
                                          </p:val>
                                        </p:tav>
                                        <p:tav tm="100000">
                                          <p:val>
                                            <p:strVal val="#ppt_w"/>
                                          </p:val>
                                        </p:tav>
                                      </p:tavLst>
                                    </p:anim>
                                    <p:anim calcmode="lin" valueType="num">
                                      <p:cBhvr>
                                        <p:cTn id="162" dur="500" fill="hold"/>
                                        <p:tgtEl>
                                          <p:spTgt spid="124"/>
                                        </p:tgtEl>
                                        <p:attrNameLst>
                                          <p:attrName>ppt_h</p:attrName>
                                        </p:attrNameLst>
                                      </p:cBhvr>
                                      <p:tavLst>
                                        <p:tav tm="0">
                                          <p:val>
                                            <p:fltVal val="0"/>
                                          </p:val>
                                        </p:tav>
                                        <p:tav tm="100000">
                                          <p:val>
                                            <p:strVal val="#ppt_h"/>
                                          </p:val>
                                        </p:tav>
                                      </p:tavLst>
                                    </p:anim>
                                    <p:animEffect transition="in" filter="fade">
                                      <p:cBhvr>
                                        <p:cTn id="163" dur="500"/>
                                        <p:tgtEl>
                                          <p:spTgt spid="124"/>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125"/>
                                        </p:tgtEl>
                                        <p:attrNameLst>
                                          <p:attrName>style.visibility</p:attrName>
                                        </p:attrNameLst>
                                      </p:cBhvr>
                                      <p:to>
                                        <p:strVal val="visible"/>
                                      </p:to>
                                    </p:set>
                                    <p:anim calcmode="lin" valueType="num">
                                      <p:cBhvr>
                                        <p:cTn id="166" dur="500" fill="hold"/>
                                        <p:tgtEl>
                                          <p:spTgt spid="125"/>
                                        </p:tgtEl>
                                        <p:attrNameLst>
                                          <p:attrName>ppt_w</p:attrName>
                                        </p:attrNameLst>
                                      </p:cBhvr>
                                      <p:tavLst>
                                        <p:tav tm="0">
                                          <p:val>
                                            <p:fltVal val="0"/>
                                          </p:val>
                                        </p:tav>
                                        <p:tav tm="100000">
                                          <p:val>
                                            <p:strVal val="#ppt_w"/>
                                          </p:val>
                                        </p:tav>
                                      </p:tavLst>
                                    </p:anim>
                                    <p:anim calcmode="lin" valueType="num">
                                      <p:cBhvr>
                                        <p:cTn id="167" dur="500" fill="hold"/>
                                        <p:tgtEl>
                                          <p:spTgt spid="125"/>
                                        </p:tgtEl>
                                        <p:attrNameLst>
                                          <p:attrName>ppt_h</p:attrName>
                                        </p:attrNameLst>
                                      </p:cBhvr>
                                      <p:tavLst>
                                        <p:tav tm="0">
                                          <p:val>
                                            <p:fltVal val="0"/>
                                          </p:val>
                                        </p:tav>
                                        <p:tav tm="100000">
                                          <p:val>
                                            <p:strVal val="#ppt_h"/>
                                          </p:val>
                                        </p:tav>
                                      </p:tavLst>
                                    </p:anim>
                                    <p:animEffect transition="in" filter="fade">
                                      <p:cBhvr>
                                        <p:cTn id="168" dur="500"/>
                                        <p:tgtEl>
                                          <p:spTgt spid="125"/>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126"/>
                                        </p:tgtEl>
                                        <p:attrNameLst>
                                          <p:attrName>style.visibility</p:attrName>
                                        </p:attrNameLst>
                                      </p:cBhvr>
                                      <p:to>
                                        <p:strVal val="visible"/>
                                      </p:to>
                                    </p:set>
                                    <p:anim calcmode="lin" valueType="num">
                                      <p:cBhvr>
                                        <p:cTn id="171" dur="500" fill="hold"/>
                                        <p:tgtEl>
                                          <p:spTgt spid="126"/>
                                        </p:tgtEl>
                                        <p:attrNameLst>
                                          <p:attrName>ppt_w</p:attrName>
                                        </p:attrNameLst>
                                      </p:cBhvr>
                                      <p:tavLst>
                                        <p:tav tm="0">
                                          <p:val>
                                            <p:fltVal val="0"/>
                                          </p:val>
                                        </p:tav>
                                        <p:tav tm="100000">
                                          <p:val>
                                            <p:strVal val="#ppt_w"/>
                                          </p:val>
                                        </p:tav>
                                      </p:tavLst>
                                    </p:anim>
                                    <p:anim calcmode="lin" valueType="num">
                                      <p:cBhvr>
                                        <p:cTn id="172" dur="500" fill="hold"/>
                                        <p:tgtEl>
                                          <p:spTgt spid="126"/>
                                        </p:tgtEl>
                                        <p:attrNameLst>
                                          <p:attrName>ppt_h</p:attrName>
                                        </p:attrNameLst>
                                      </p:cBhvr>
                                      <p:tavLst>
                                        <p:tav tm="0">
                                          <p:val>
                                            <p:fltVal val="0"/>
                                          </p:val>
                                        </p:tav>
                                        <p:tav tm="100000">
                                          <p:val>
                                            <p:strVal val="#ppt_h"/>
                                          </p:val>
                                        </p:tav>
                                      </p:tavLst>
                                    </p:anim>
                                    <p:animEffect transition="in" filter="fade">
                                      <p:cBhvr>
                                        <p:cTn id="173" dur="500"/>
                                        <p:tgtEl>
                                          <p:spTgt spid="126"/>
                                        </p:tgtEl>
                                      </p:cBhvr>
                                    </p:animEffect>
                                  </p:childTnLst>
                                </p:cTn>
                              </p:par>
                            </p:childTnLst>
                          </p:cTn>
                        </p:par>
                      </p:childTnLst>
                    </p:cTn>
                  </p:par>
                  <p:par>
                    <p:cTn id="174" fill="hold">
                      <p:stCondLst>
                        <p:cond delay="indefinite"/>
                      </p:stCondLst>
                      <p:childTnLst>
                        <p:par>
                          <p:cTn id="175" fill="hold">
                            <p:stCondLst>
                              <p:cond delay="0"/>
                            </p:stCondLst>
                            <p:childTnLst>
                              <p:par>
                                <p:cTn id="176" presetID="20" presetClass="exit" presetSubtype="0" fill="hold" grpId="1" nodeType="clickEffect">
                                  <p:stCondLst>
                                    <p:cond delay="0"/>
                                  </p:stCondLst>
                                  <p:childTnLst>
                                    <p:animEffect transition="out" filter="wedge">
                                      <p:cBhvr>
                                        <p:cTn id="177" dur="250"/>
                                        <p:tgtEl>
                                          <p:spTgt spid="154"/>
                                        </p:tgtEl>
                                      </p:cBhvr>
                                    </p:animEffect>
                                    <p:set>
                                      <p:cBhvr>
                                        <p:cTn id="178" dur="1" fill="hold">
                                          <p:stCondLst>
                                            <p:cond delay="24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79" restart="whenNotActive" fill="hold" evtFilter="cancelBubble" nodeType="interactiveSeq">
                <p:stCondLst>
                  <p:cond evt="onClick" delay="0">
                    <p:tgtEl>
                      <p:spTgt spid="82"/>
                    </p:tgtEl>
                  </p:cond>
                </p:stCondLst>
                <p:endSync evt="end" delay="0">
                  <p:rtn val="all"/>
                </p:endSync>
                <p:childTnLst>
                  <p:par>
                    <p:cTn id="180" fill="hold">
                      <p:stCondLst>
                        <p:cond delay="0"/>
                      </p:stCondLst>
                      <p:childTnLst>
                        <p:par>
                          <p:cTn id="181" fill="hold">
                            <p:stCondLst>
                              <p:cond delay="0"/>
                            </p:stCondLst>
                            <p:childTnLst>
                              <p:par>
                                <p:cTn id="182" presetID="22" presetClass="entr" presetSubtype="1" fill="hold" grpId="0" nodeType="clickEffect">
                                  <p:stCondLst>
                                    <p:cond delay="0"/>
                                  </p:stCondLst>
                                  <p:childTnLst>
                                    <p:set>
                                      <p:cBhvr>
                                        <p:cTn id="183" dur="1" fill="hold">
                                          <p:stCondLst>
                                            <p:cond delay="0"/>
                                          </p:stCondLst>
                                        </p:cTn>
                                        <p:tgtEl>
                                          <p:spTgt spid="149"/>
                                        </p:tgtEl>
                                        <p:attrNameLst>
                                          <p:attrName>style.visibility</p:attrName>
                                        </p:attrNameLst>
                                      </p:cBhvr>
                                      <p:to>
                                        <p:strVal val="visible"/>
                                      </p:to>
                                    </p:set>
                                    <p:animEffect transition="in" filter="wipe(up)">
                                      <p:cBhvr>
                                        <p:cTn id="184" dur="500"/>
                                        <p:tgtEl>
                                          <p:spTgt spid="149"/>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127"/>
                                        </p:tgtEl>
                                        <p:attrNameLst>
                                          <p:attrName>style.visibility</p:attrName>
                                        </p:attrNameLst>
                                      </p:cBhvr>
                                      <p:to>
                                        <p:strVal val="visible"/>
                                      </p:to>
                                    </p:set>
                                    <p:anim calcmode="lin" valueType="num">
                                      <p:cBhvr>
                                        <p:cTn id="189" dur="500" fill="hold"/>
                                        <p:tgtEl>
                                          <p:spTgt spid="127"/>
                                        </p:tgtEl>
                                        <p:attrNameLst>
                                          <p:attrName>ppt_w</p:attrName>
                                        </p:attrNameLst>
                                      </p:cBhvr>
                                      <p:tavLst>
                                        <p:tav tm="0">
                                          <p:val>
                                            <p:fltVal val="0"/>
                                          </p:val>
                                        </p:tav>
                                        <p:tav tm="100000">
                                          <p:val>
                                            <p:strVal val="#ppt_w"/>
                                          </p:val>
                                        </p:tav>
                                      </p:tavLst>
                                    </p:anim>
                                    <p:anim calcmode="lin" valueType="num">
                                      <p:cBhvr>
                                        <p:cTn id="190" dur="500" fill="hold"/>
                                        <p:tgtEl>
                                          <p:spTgt spid="127"/>
                                        </p:tgtEl>
                                        <p:attrNameLst>
                                          <p:attrName>ppt_h</p:attrName>
                                        </p:attrNameLst>
                                      </p:cBhvr>
                                      <p:tavLst>
                                        <p:tav tm="0">
                                          <p:val>
                                            <p:fltVal val="0"/>
                                          </p:val>
                                        </p:tav>
                                        <p:tav tm="100000">
                                          <p:val>
                                            <p:strVal val="#ppt_h"/>
                                          </p:val>
                                        </p:tav>
                                      </p:tavLst>
                                    </p:anim>
                                    <p:animEffect transition="in" filter="fade">
                                      <p:cBhvr>
                                        <p:cTn id="191" dur="500"/>
                                        <p:tgtEl>
                                          <p:spTgt spid="127"/>
                                        </p:tgtEl>
                                      </p:cBhvr>
                                    </p:animEffect>
                                  </p:childTnLst>
                                </p:cTn>
                              </p:par>
                              <p:par>
                                <p:cTn id="192" presetID="53" presetClass="entr" presetSubtype="16" fill="hold" grpId="0" nodeType="withEffect">
                                  <p:stCondLst>
                                    <p:cond delay="0"/>
                                  </p:stCondLst>
                                  <p:childTnLst>
                                    <p:set>
                                      <p:cBhvr>
                                        <p:cTn id="193" dur="1" fill="hold">
                                          <p:stCondLst>
                                            <p:cond delay="0"/>
                                          </p:stCondLst>
                                        </p:cTn>
                                        <p:tgtEl>
                                          <p:spTgt spid="128"/>
                                        </p:tgtEl>
                                        <p:attrNameLst>
                                          <p:attrName>style.visibility</p:attrName>
                                        </p:attrNameLst>
                                      </p:cBhvr>
                                      <p:to>
                                        <p:strVal val="visible"/>
                                      </p:to>
                                    </p:set>
                                    <p:anim calcmode="lin" valueType="num">
                                      <p:cBhvr>
                                        <p:cTn id="194" dur="500" fill="hold"/>
                                        <p:tgtEl>
                                          <p:spTgt spid="128"/>
                                        </p:tgtEl>
                                        <p:attrNameLst>
                                          <p:attrName>ppt_w</p:attrName>
                                        </p:attrNameLst>
                                      </p:cBhvr>
                                      <p:tavLst>
                                        <p:tav tm="0">
                                          <p:val>
                                            <p:fltVal val="0"/>
                                          </p:val>
                                        </p:tav>
                                        <p:tav tm="100000">
                                          <p:val>
                                            <p:strVal val="#ppt_w"/>
                                          </p:val>
                                        </p:tav>
                                      </p:tavLst>
                                    </p:anim>
                                    <p:anim calcmode="lin" valueType="num">
                                      <p:cBhvr>
                                        <p:cTn id="195" dur="500" fill="hold"/>
                                        <p:tgtEl>
                                          <p:spTgt spid="128"/>
                                        </p:tgtEl>
                                        <p:attrNameLst>
                                          <p:attrName>ppt_h</p:attrName>
                                        </p:attrNameLst>
                                      </p:cBhvr>
                                      <p:tavLst>
                                        <p:tav tm="0">
                                          <p:val>
                                            <p:fltVal val="0"/>
                                          </p:val>
                                        </p:tav>
                                        <p:tav tm="100000">
                                          <p:val>
                                            <p:strVal val="#ppt_h"/>
                                          </p:val>
                                        </p:tav>
                                      </p:tavLst>
                                    </p:anim>
                                    <p:animEffect transition="in" filter="fade">
                                      <p:cBhvr>
                                        <p:cTn id="196" dur="500"/>
                                        <p:tgtEl>
                                          <p:spTgt spid="128"/>
                                        </p:tgtEl>
                                      </p:cBhvr>
                                    </p:animEffect>
                                  </p:childTnLst>
                                </p:cTn>
                              </p:par>
                            </p:childTnLst>
                          </p:cTn>
                        </p:par>
                      </p:childTnLst>
                    </p:cTn>
                  </p:par>
                  <p:par>
                    <p:cTn id="197" fill="hold">
                      <p:stCondLst>
                        <p:cond delay="indefinite"/>
                      </p:stCondLst>
                      <p:childTnLst>
                        <p:par>
                          <p:cTn id="198" fill="hold">
                            <p:stCondLst>
                              <p:cond delay="0"/>
                            </p:stCondLst>
                            <p:childTnLst>
                              <p:par>
                                <p:cTn id="199" presetID="20" presetClass="exit" presetSubtype="0" fill="hold" grpId="1" nodeType="clickEffect">
                                  <p:stCondLst>
                                    <p:cond delay="0"/>
                                  </p:stCondLst>
                                  <p:childTnLst>
                                    <p:animEffect transition="out" filter="wedge">
                                      <p:cBhvr>
                                        <p:cTn id="200" dur="250"/>
                                        <p:tgtEl>
                                          <p:spTgt spid="149"/>
                                        </p:tgtEl>
                                      </p:cBhvr>
                                    </p:animEffect>
                                    <p:set>
                                      <p:cBhvr>
                                        <p:cTn id="201" dur="1" fill="hold">
                                          <p:stCondLst>
                                            <p:cond delay="24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2" restart="whenNotActive" fill="hold" evtFilter="cancelBubble" nodeType="interactiveSeq">
                <p:stCondLst>
                  <p:cond evt="onClick" delay="0">
                    <p:tgtEl>
                      <p:spTgt spid="81"/>
                    </p:tgtEl>
                  </p:cond>
                </p:stCondLst>
                <p:endSync evt="end" delay="0">
                  <p:rtn val="all"/>
                </p:endSync>
                <p:childTnLst>
                  <p:par>
                    <p:cTn id="203" fill="hold">
                      <p:stCondLst>
                        <p:cond delay="0"/>
                      </p:stCondLst>
                      <p:childTnLst>
                        <p:par>
                          <p:cTn id="204" fill="hold">
                            <p:stCondLst>
                              <p:cond delay="0"/>
                            </p:stCondLst>
                            <p:childTnLst>
                              <p:par>
                                <p:cTn id="205" presetID="22" presetClass="entr" presetSubtype="1" fill="hold" grpId="0" nodeType="clickEffect">
                                  <p:stCondLst>
                                    <p:cond delay="0"/>
                                  </p:stCondLst>
                                  <p:childTnLst>
                                    <p:set>
                                      <p:cBhvr>
                                        <p:cTn id="206" dur="1" fill="hold">
                                          <p:stCondLst>
                                            <p:cond delay="0"/>
                                          </p:stCondLst>
                                        </p:cTn>
                                        <p:tgtEl>
                                          <p:spTgt spid="148"/>
                                        </p:tgtEl>
                                        <p:attrNameLst>
                                          <p:attrName>style.visibility</p:attrName>
                                        </p:attrNameLst>
                                      </p:cBhvr>
                                      <p:to>
                                        <p:strVal val="visible"/>
                                      </p:to>
                                    </p:set>
                                    <p:animEffect transition="in" filter="wipe(up)">
                                      <p:cBhvr>
                                        <p:cTn id="207" dur="500"/>
                                        <p:tgtEl>
                                          <p:spTgt spid="148"/>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129"/>
                                        </p:tgtEl>
                                        <p:attrNameLst>
                                          <p:attrName>style.visibility</p:attrName>
                                        </p:attrNameLst>
                                      </p:cBhvr>
                                      <p:to>
                                        <p:strVal val="visible"/>
                                      </p:to>
                                    </p:set>
                                    <p:anim calcmode="lin" valueType="num">
                                      <p:cBhvr>
                                        <p:cTn id="212" dur="500" fill="hold"/>
                                        <p:tgtEl>
                                          <p:spTgt spid="129"/>
                                        </p:tgtEl>
                                        <p:attrNameLst>
                                          <p:attrName>ppt_w</p:attrName>
                                        </p:attrNameLst>
                                      </p:cBhvr>
                                      <p:tavLst>
                                        <p:tav tm="0">
                                          <p:val>
                                            <p:fltVal val="0"/>
                                          </p:val>
                                        </p:tav>
                                        <p:tav tm="100000">
                                          <p:val>
                                            <p:strVal val="#ppt_w"/>
                                          </p:val>
                                        </p:tav>
                                      </p:tavLst>
                                    </p:anim>
                                    <p:anim calcmode="lin" valueType="num">
                                      <p:cBhvr>
                                        <p:cTn id="213" dur="500" fill="hold"/>
                                        <p:tgtEl>
                                          <p:spTgt spid="129"/>
                                        </p:tgtEl>
                                        <p:attrNameLst>
                                          <p:attrName>ppt_h</p:attrName>
                                        </p:attrNameLst>
                                      </p:cBhvr>
                                      <p:tavLst>
                                        <p:tav tm="0">
                                          <p:val>
                                            <p:fltVal val="0"/>
                                          </p:val>
                                        </p:tav>
                                        <p:tav tm="100000">
                                          <p:val>
                                            <p:strVal val="#ppt_h"/>
                                          </p:val>
                                        </p:tav>
                                      </p:tavLst>
                                    </p:anim>
                                    <p:animEffect transition="in" filter="fade">
                                      <p:cBhvr>
                                        <p:cTn id="214" dur="500"/>
                                        <p:tgtEl>
                                          <p:spTgt spid="129"/>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30"/>
                                        </p:tgtEl>
                                        <p:attrNameLst>
                                          <p:attrName>style.visibility</p:attrName>
                                        </p:attrNameLst>
                                      </p:cBhvr>
                                      <p:to>
                                        <p:strVal val="visible"/>
                                      </p:to>
                                    </p:set>
                                    <p:anim calcmode="lin" valueType="num">
                                      <p:cBhvr>
                                        <p:cTn id="217" dur="500" fill="hold"/>
                                        <p:tgtEl>
                                          <p:spTgt spid="130"/>
                                        </p:tgtEl>
                                        <p:attrNameLst>
                                          <p:attrName>ppt_w</p:attrName>
                                        </p:attrNameLst>
                                      </p:cBhvr>
                                      <p:tavLst>
                                        <p:tav tm="0">
                                          <p:val>
                                            <p:fltVal val="0"/>
                                          </p:val>
                                        </p:tav>
                                        <p:tav tm="100000">
                                          <p:val>
                                            <p:strVal val="#ppt_w"/>
                                          </p:val>
                                        </p:tav>
                                      </p:tavLst>
                                    </p:anim>
                                    <p:anim calcmode="lin" valueType="num">
                                      <p:cBhvr>
                                        <p:cTn id="218" dur="500" fill="hold"/>
                                        <p:tgtEl>
                                          <p:spTgt spid="130"/>
                                        </p:tgtEl>
                                        <p:attrNameLst>
                                          <p:attrName>ppt_h</p:attrName>
                                        </p:attrNameLst>
                                      </p:cBhvr>
                                      <p:tavLst>
                                        <p:tav tm="0">
                                          <p:val>
                                            <p:fltVal val="0"/>
                                          </p:val>
                                        </p:tav>
                                        <p:tav tm="100000">
                                          <p:val>
                                            <p:strVal val="#ppt_h"/>
                                          </p:val>
                                        </p:tav>
                                      </p:tavLst>
                                    </p:anim>
                                    <p:animEffect transition="in" filter="fade">
                                      <p:cBhvr>
                                        <p:cTn id="219" dur="500"/>
                                        <p:tgtEl>
                                          <p:spTgt spid="130"/>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69"/>
                                        </p:tgtEl>
                                        <p:attrNameLst>
                                          <p:attrName>style.visibility</p:attrName>
                                        </p:attrNameLst>
                                      </p:cBhvr>
                                      <p:to>
                                        <p:strVal val="visible"/>
                                      </p:to>
                                    </p:set>
                                    <p:anim calcmode="lin" valueType="num">
                                      <p:cBhvr>
                                        <p:cTn id="222" dur="500" fill="hold"/>
                                        <p:tgtEl>
                                          <p:spTgt spid="169"/>
                                        </p:tgtEl>
                                        <p:attrNameLst>
                                          <p:attrName>ppt_w</p:attrName>
                                        </p:attrNameLst>
                                      </p:cBhvr>
                                      <p:tavLst>
                                        <p:tav tm="0">
                                          <p:val>
                                            <p:fltVal val="0"/>
                                          </p:val>
                                        </p:tav>
                                        <p:tav tm="100000">
                                          <p:val>
                                            <p:strVal val="#ppt_w"/>
                                          </p:val>
                                        </p:tav>
                                      </p:tavLst>
                                    </p:anim>
                                    <p:anim calcmode="lin" valueType="num">
                                      <p:cBhvr>
                                        <p:cTn id="223" dur="500" fill="hold"/>
                                        <p:tgtEl>
                                          <p:spTgt spid="169"/>
                                        </p:tgtEl>
                                        <p:attrNameLst>
                                          <p:attrName>ppt_h</p:attrName>
                                        </p:attrNameLst>
                                      </p:cBhvr>
                                      <p:tavLst>
                                        <p:tav tm="0">
                                          <p:val>
                                            <p:fltVal val="0"/>
                                          </p:val>
                                        </p:tav>
                                        <p:tav tm="100000">
                                          <p:val>
                                            <p:strVal val="#ppt_h"/>
                                          </p:val>
                                        </p:tav>
                                      </p:tavLst>
                                    </p:anim>
                                    <p:animEffect transition="in" filter="fade">
                                      <p:cBhvr>
                                        <p:cTn id="224" dur="500"/>
                                        <p:tgtEl>
                                          <p:spTgt spid="169"/>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31"/>
                                        </p:tgtEl>
                                        <p:attrNameLst>
                                          <p:attrName>style.visibility</p:attrName>
                                        </p:attrNameLst>
                                      </p:cBhvr>
                                      <p:to>
                                        <p:strVal val="visible"/>
                                      </p:to>
                                    </p:set>
                                    <p:anim calcmode="lin" valueType="num">
                                      <p:cBhvr>
                                        <p:cTn id="227" dur="500" fill="hold"/>
                                        <p:tgtEl>
                                          <p:spTgt spid="131"/>
                                        </p:tgtEl>
                                        <p:attrNameLst>
                                          <p:attrName>ppt_w</p:attrName>
                                        </p:attrNameLst>
                                      </p:cBhvr>
                                      <p:tavLst>
                                        <p:tav tm="0">
                                          <p:val>
                                            <p:fltVal val="0"/>
                                          </p:val>
                                        </p:tav>
                                        <p:tav tm="100000">
                                          <p:val>
                                            <p:strVal val="#ppt_w"/>
                                          </p:val>
                                        </p:tav>
                                      </p:tavLst>
                                    </p:anim>
                                    <p:anim calcmode="lin" valueType="num">
                                      <p:cBhvr>
                                        <p:cTn id="228" dur="500" fill="hold"/>
                                        <p:tgtEl>
                                          <p:spTgt spid="131"/>
                                        </p:tgtEl>
                                        <p:attrNameLst>
                                          <p:attrName>ppt_h</p:attrName>
                                        </p:attrNameLst>
                                      </p:cBhvr>
                                      <p:tavLst>
                                        <p:tav tm="0">
                                          <p:val>
                                            <p:fltVal val="0"/>
                                          </p:val>
                                        </p:tav>
                                        <p:tav tm="100000">
                                          <p:val>
                                            <p:strVal val="#ppt_h"/>
                                          </p:val>
                                        </p:tav>
                                      </p:tavLst>
                                    </p:anim>
                                    <p:animEffect transition="in" filter="fade">
                                      <p:cBhvr>
                                        <p:cTn id="229" dur="500"/>
                                        <p:tgtEl>
                                          <p:spTgt spid="131"/>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132"/>
                                        </p:tgtEl>
                                        <p:attrNameLst>
                                          <p:attrName>style.visibility</p:attrName>
                                        </p:attrNameLst>
                                      </p:cBhvr>
                                      <p:to>
                                        <p:strVal val="visible"/>
                                      </p:to>
                                    </p:set>
                                    <p:anim calcmode="lin" valueType="num">
                                      <p:cBhvr>
                                        <p:cTn id="232" dur="500" fill="hold"/>
                                        <p:tgtEl>
                                          <p:spTgt spid="132"/>
                                        </p:tgtEl>
                                        <p:attrNameLst>
                                          <p:attrName>ppt_w</p:attrName>
                                        </p:attrNameLst>
                                      </p:cBhvr>
                                      <p:tavLst>
                                        <p:tav tm="0">
                                          <p:val>
                                            <p:fltVal val="0"/>
                                          </p:val>
                                        </p:tav>
                                        <p:tav tm="100000">
                                          <p:val>
                                            <p:strVal val="#ppt_w"/>
                                          </p:val>
                                        </p:tav>
                                      </p:tavLst>
                                    </p:anim>
                                    <p:anim calcmode="lin" valueType="num">
                                      <p:cBhvr>
                                        <p:cTn id="233" dur="500" fill="hold"/>
                                        <p:tgtEl>
                                          <p:spTgt spid="132"/>
                                        </p:tgtEl>
                                        <p:attrNameLst>
                                          <p:attrName>ppt_h</p:attrName>
                                        </p:attrNameLst>
                                      </p:cBhvr>
                                      <p:tavLst>
                                        <p:tav tm="0">
                                          <p:val>
                                            <p:fltVal val="0"/>
                                          </p:val>
                                        </p:tav>
                                        <p:tav tm="100000">
                                          <p:val>
                                            <p:strVal val="#ppt_h"/>
                                          </p:val>
                                        </p:tav>
                                      </p:tavLst>
                                    </p:anim>
                                    <p:animEffect transition="in" filter="fade">
                                      <p:cBhvr>
                                        <p:cTn id="234" dur="500"/>
                                        <p:tgtEl>
                                          <p:spTgt spid="132"/>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133"/>
                                        </p:tgtEl>
                                        <p:attrNameLst>
                                          <p:attrName>style.visibility</p:attrName>
                                        </p:attrNameLst>
                                      </p:cBhvr>
                                      <p:to>
                                        <p:strVal val="visible"/>
                                      </p:to>
                                    </p:set>
                                    <p:anim calcmode="lin" valueType="num">
                                      <p:cBhvr>
                                        <p:cTn id="237" dur="500" fill="hold"/>
                                        <p:tgtEl>
                                          <p:spTgt spid="133"/>
                                        </p:tgtEl>
                                        <p:attrNameLst>
                                          <p:attrName>ppt_w</p:attrName>
                                        </p:attrNameLst>
                                      </p:cBhvr>
                                      <p:tavLst>
                                        <p:tav tm="0">
                                          <p:val>
                                            <p:fltVal val="0"/>
                                          </p:val>
                                        </p:tav>
                                        <p:tav tm="100000">
                                          <p:val>
                                            <p:strVal val="#ppt_w"/>
                                          </p:val>
                                        </p:tav>
                                      </p:tavLst>
                                    </p:anim>
                                    <p:anim calcmode="lin" valueType="num">
                                      <p:cBhvr>
                                        <p:cTn id="238" dur="500" fill="hold"/>
                                        <p:tgtEl>
                                          <p:spTgt spid="133"/>
                                        </p:tgtEl>
                                        <p:attrNameLst>
                                          <p:attrName>ppt_h</p:attrName>
                                        </p:attrNameLst>
                                      </p:cBhvr>
                                      <p:tavLst>
                                        <p:tav tm="0">
                                          <p:val>
                                            <p:fltVal val="0"/>
                                          </p:val>
                                        </p:tav>
                                        <p:tav tm="100000">
                                          <p:val>
                                            <p:strVal val="#ppt_h"/>
                                          </p:val>
                                        </p:tav>
                                      </p:tavLst>
                                    </p:anim>
                                    <p:animEffect transition="in" filter="fade">
                                      <p:cBhvr>
                                        <p:cTn id="239" dur="500"/>
                                        <p:tgtEl>
                                          <p:spTgt spid="133"/>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134"/>
                                        </p:tgtEl>
                                        <p:attrNameLst>
                                          <p:attrName>style.visibility</p:attrName>
                                        </p:attrNameLst>
                                      </p:cBhvr>
                                      <p:to>
                                        <p:strVal val="visible"/>
                                      </p:to>
                                    </p:set>
                                    <p:anim calcmode="lin" valueType="num">
                                      <p:cBhvr>
                                        <p:cTn id="242" dur="500" fill="hold"/>
                                        <p:tgtEl>
                                          <p:spTgt spid="134"/>
                                        </p:tgtEl>
                                        <p:attrNameLst>
                                          <p:attrName>ppt_w</p:attrName>
                                        </p:attrNameLst>
                                      </p:cBhvr>
                                      <p:tavLst>
                                        <p:tav tm="0">
                                          <p:val>
                                            <p:fltVal val="0"/>
                                          </p:val>
                                        </p:tav>
                                        <p:tav tm="100000">
                                          <p:val>
                                            <p:strVal val="#ppt_w"/>
                                          </p:val>
                                        </p:tav>
                                      </p:tavLst>
                                    </p:anim>
                                    <p:anim calcmode="lin" valueType="num">
                                      <p:cBhvr>
                                        <p:cTn id="243" dur="500" fill="hold"/>
                                        <p:tgtEl>
                                          <p:spTgt spid="134"/>
                                        </p:tgtEl>
                                        <p:attrNameLst>
                                          <p:attrName>ppt_h</p:attrName>
                                        </p:attrNameLst>
                                      </p:cBhvr>
                                      <p:tavLst>
                                        <p:tav tm="0">
                                          <p:val>
                                            <p:fltVal val="0"/>
                                          </p:val>
                                        </p:tav>
                                        <p:tav tm="100000">
                                          <p:val>
                                            <p:strVal val="#ppt_h"/>
                                          </p:val>
                                        </p:tav>
                                      </p:tavLst>
                                    </p:anim>
                                    <p:animEffect transition="in" filter="fade">
                                      <p:cBhvr>
                                        <p:cTn id="244" dur="500"/>
                                        <p:tgtEl>
                                          <p:spTgt spid="134"/>
                                        </p:tgtEl>
                                      </p:cBhvr>
                                    </p:animEffect>
                                  </p:childTnLst>
                                </p:cTn>
                              </p:par>
                            </p:childTnLst>
                          </p:cTn>
                        </p:par>
                      </p:childTnLst>
                    </p:cTn>
                  </p:par>
                  <p:par>
                    <p:cTn id="245" fill="hold">
                      <p:stCondLst>
                        <p:cond delay="indefinite"/>
                      </p:stCondLst>
                      <p:childTnLst>
                        <p:par>
                          <p:cTn id="246" fill="hold">
                            <p:stCondLst>
                              <p:cond delay="0"/>
                            </p:stCondLst>
                            <p:childTnLst>
                              <p:par>
                                <p:cTn id="247" presetID="20" presetClass="exit" presetSubtype="0" fill="hold" grpId="1" nodeType="clickEffect">
                                  <p:stCondLst>
                                    <p:cond delay="0"/>
                                  </p:stCondLst>
                                  <p:childTnLst>
                                    <p:animEffect transition="out" filter="wedge">
                                      <p:cBhvr>
                                        <p:cTn id="248" dur="250"/>
                                        <p:tgtEl>
                                          <p:spTgt spid="148"/>
                                        </p:tgtEl>
                                      </p:cBhvr>
                                    </p:animEffect>
                                    <p:set>
                                      <p:cBhvr>
                                        <p:cTn id="249" dur="1" fill="hold">
                                          <p:stCondLst>
                                            <p:cond delay="24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50" restart="whenNotActive" fill="hold" evtFilter="cancelBubble" nodeType="interactiveSeq">
                <p:stCondLst>
                  <p:cond evt="onClick" delay="0">
                    <p:tgtEl>
                      <p:spTgt spid="93"/>
                    </p:tgtEl>
                  </p:cond>
                </p:stCondLst>
                <p:endSync evt="end" delay="0">
                  <p:rtn val="all"/>
                </p:endSync>
                <p:childTnLst>
                  <p:par>
                    <p:cTn id="251" fill="hold">
                      <p:stCondLst>
                        <p:cond delay="0"/>
                      </p:stCondLst>
                      <p:childTnLst>
                        <p:par>
                          <p:cTn id="252" fill="hold">
                            <p:stCondLst>
                              <p:cond delay="0"/>
                            </p:stCondLst>
                            <p:childTnLst>
                              <p:par>
                                <p:cTn id="253" presetID="22" presetClass="entr" presetSubtype="1" fill="hold" grpId="0" nodeType="clickEffect">
                                  <p:stCondLst>
                                    <p:cond delay="0"/>
                                  </p:stCondLst>
                                  <p:childTnLst>
                                    <p:set>
                                      <p:cBhvr>
                                        <p:cTn id="254" dur="1" fill="hold">
                                          <p:stCondLst>
                                            <p:cond delay="0"/>
                                          </p:stCondLst>
                                        </p:cTn>
                                        <p:tgtEl>
                                          <p:spTgt spid="147"/>
                                        </p:tgtEl>
                                        <p:attrNameLst>
                                          <p:attrName>style.visibility</p:attrName>
                                        </p:attrNameLst>
                                      </p:cBhvr>
                                      <p:to>
                                        <p:strVal val="visible"/>
                                      </p:to>
                                    </p:set>
                                    <p:animEffect transition="in" filter="wipe(up)">
                                      <p:cBhvr>
                                        <p:cTn id="255" dur="500"/>
                                        <p:tgtEl>
                                          <p:spTgt spid="147"/>
                                        </p:tgtEl>
                                      </p:cBhvr>
                                    </p:animEffect>
                                  </p:childTnLst>
                                </p:cTn>
                              </p:par>
                            </p:childTnLst>
                          </p:cTn>
                        </p:par>
                      </p:childTnLst>
                    </p:cTn>
                  </p:par>
                  <p:par>
                    <p:cTn id="256" fill="hold">
                      <p:stCondLst>
                        <p:cond delay="indefinite"/>
                      </p:stCondLst>
                      <p:childTnLst>
                        <p:par>
                          <p:cTn id="257" fill="hold">
                            <p:stCondLst>
                              <p:cond delay="0"/>
                            </p:stCondLst>
                            <p:childTnLst>
                              <p:par>
                                <p:cTn id="258" presetID="53" presetClass="entr" presetSubtype="16" fill="hold" grpId="0" nodeType="clickEffect">
                                  <p:stCondLst>
                                    <p:cond delay="0"/>
                                  </p:stCondLst>
                                  <p:childTnLst>
                                    <p:set>
                                      <p:cBhvr>
                                        <p:cTn id="259" dur="1" fill="hold">
                                          <p:stCondLst>
                                            <p:cond delay="0"/>
                                          </p:stCondLst>
                                        </p:cTn>
                                        <p:tgtEl>
                                          <p:spTgt spid="135"/>
                                        </p:tgtEl>
                                        <p:attrNameLst>
                                          <p:attrName>style.visibility</p:attrName>
                                        </p:attrNameLst>
                                      </p:cBhvr>
                                      <p:to>
                                        <p:strVal val="visible"/>
                                      </p:to>
                                    </p:set>
                                    <p:anim calcmode="lin" valueType="num">
                                      <p:cBhvr>
                                        <p:cTn id="260" dur="500" fill="hold"/>
                                        <p:tgtEl>
                                          <p:spTgt spid="135"/>
                                        </p:tgtEl>
                                        <p:attrNameLst>
                                          <p:attrName>ppt_w</p:attrName>
                                        </p:attrNameLst>
                                      </p:cBhvr>
                                      <p:tavLst>
                                        <p:tav tm="0">
                                          <p:val>
                                            <p:fltVal val="0"/>
                                          </p:val>
                                        </p:tav>
                                        <p:tav tm="100000">
                                          <p:val>
                                            <p:strVal val="#ppt_w"/>
                                          </p:val>
                                        </p:tav>
                                      </p:tavLst>
                                    </p:anim>
                                    <p:anim calcmode="lin" valueType="num">
                                      <p:cBhvr>
                                        <p:cTn id="261" dur="500" fill="hold"/>
                                        <p:tgtEl>
                                          <p:spTgt spid="135"/>
                                        </p:tgtEl>
                                        <p:attrNameLst>
                                          <p:attrName>ppt_h</p:attrName>
                                        </p:attrNameLst>
                                      </p:cBhvr>
                                      <p:tavLst>
                                        <p:tav tm="0">
                                          <p:val>
                                            <p:fltVal val="0"/>
                                          </p:val>
                                        </p:tav>
                                        <p:tav tm="100000">
                                          <p:val>
                                            <p:strVal val="#ppt_h"/>
                                          </p:val>
                                        </p:tav>
                                      </p:tavLst>
                                    </p:anim>
                                    <p:animEffect transition="in" filter="fade">
                                      <p:cBhvr>
                                        <p:cTn id="262" dur="500"/>
                                        <p:tgtEl>
                                          <p:spTgt spid="135"/>
                                        </p:tgtEl>
                                      </p:cBhvr>
                                    </p:animEffect>
                                  </p:childTnLst>
                                </p:cTn>
                              </p:par>
                              <p:par>
                                <p:cTn id="263" presetID="53" presetClass="entr" presetSubtype="16" fill="hold" grpId="0" nodeType="withEffect">
                                  <p:stCondLst>
                                    <p:cond delay="0"/>
                                  </p:stCondLst>
                                  <p:childTnLst>
                                    <p:set>
                                      <p:cBhvr>
                                        <p:cTn id="264" dur="1" fill="hold">
                                          <p:stCondLst>
                                            <p:cond delay="0"/>
                                          </p:stCondLst>
                                        </p:cTn>
                                        <p:tgtEl>
                                          <p:spTgt spid="136"/>
                                        </p:tgtEl>
                                        <p:attrNameLst>
                                          <p:attrName>style.visibility</p:attrName>
                                        </p:attrNameLst>
                                      </p:cBhvr>
                                      <p:to>
                                        <p:strVal val="visible"/>
                                      </p:to>
                                    </p:set>
                                    <p:anim calcmode="lin" valueType="num">
                                      <p:cBhvr>
                                        <p:cTn id="265" dur="500" fill="hold"/>
                                        <p:tgtEl>
                                          <p:spTgt spid="136"/>
                                        </p:tgtEl>
                                        <p:attrNameLst>
                                          <p:attrName>ppt_w</p:attrName>
                                        </p:attrNameLst>
                                      </p:cBhvr>
                                      <p:tavLst>
                                        <p:tav tm="0">
                                          <p:val>
                                            <p:fltVal val="0"/>
                                          </p:val>
                                        </p:tav>
                                        <p:tav tm="100000">
                                          <p:val>
                                            <p:strVal val="#ppt_w"/>
                                          </p:val>
                                        </p:tav>
                                      </p:tavLst>
                                    </p:anim>
                                    <p:anim calcmode="lin" valueType="num">
                                      <p:cBhvr>
                                        <p:cTn id="266" dur="500" fill="hold"/>
                                        <p:tgtEl>
                                          <p:spTgt spid="136"/>
                                        </p:tgtEl>
                                        <p:attrNameLst>
                                          <p:attrName>ppt_h</p:attrName>
                                        </p:attrNameLst>
                                      </p:cBhvr>
                                      <p:tavLst>
                                        <p:tav tm="0">
                                          <p:val>
                                            <p:fltVal val="0"/>
                                          </p:val>
                                        </p:tav>
                                        <p:tav tm="100000">
                                          <p:val>
                                            <p:strVal val="#ppt_h"/>
                                          </p:val>
                                        </p:tav>
                                      </p:tavLst>
                                    </p:anim>
                                    <p:animEffect transition="in" filter="fade">
                                      <p:cBhvr>
                                        <p:cTn id="267" dur="500"/>
                                        <p:tgtEl>
                                          <p:spTgt spid="136"/>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137"/>
                                        </p:tgtEl>
                                        <p:attrNameLst>
                                          <p:attrName>style.visibility</p:attrName>
                                        </p:attrNameLst>
                                      </p:cBhvr>
                                      <p:to>
                                        <p:strVal val="visible"/>
                                      </p:to>
                                    </p:set>
                                    <p:anim calcmode="lin" valueType="num">
                                      <p:cBhvr>
                                        <p:cTn id="270" dur="500" fill="hold"/>
                                        <p:tgtEl>
                                          <p:spTgt spid="137"/>
                                        </p:tgtEl>
                                        <p:attrNameLst>
                                          <p:attrName>ppt_w</p:attrName>
                                        </p:attrNameLst>
                                      </p:cBhvr>
                                      <p:tavLst>
                                        <p:tav tm="0">
                                          <p:val>
                                            <p:fltVal val="0"/>
                                          </p:val>
                                        </p:tav>
                                        <p:tav tm="100000">
                                          <p:val>
                                            <p:strVal val="#ppt_w"/>
                                          </p:val>
                                        </p:tav>
                                      </p:tavLst>
                                    </p:anim>
                                    <p:anim calcmode="lin" valueType="num">
                                      <p:cBhvr>
                                        <p:cTn id="271" dur="500" fill="hold"/>
                                        <p:tgtEl>
                                          <p:spTgt spid="137"/>
                                        </p:tgtEl>
                                        <p:attrNameLst>
                                          <p:attrName>ppt_h</p:attrName>
                                        </p:attrNameLst>
                                      </p:cBhvr>
                                      <p:tavLst>
                                        <p:tav tm="0">
                                          <p:val>
                                            <p:fltVal val="0"/>
                                          </p:val>
                                        </p:tav>
                                        <p:tav tm="100000">
                                          <p:val>
                                            <p:strVal val="#ppt_h"/>
                                          </p:val>
                                        </p:tav>
                                      </p:tavLst>
                                    </p:anim>
                                    <p:animEffect transition="in" filter="fade">
                                      <p:cBhvr>
                                        <p:cTn id="272" dur="500"/>
                                        <p:tgtEl>
                                          <p:spTgt spid="137"/>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138"/>
                                        </p:tgtEl>
                                        <p:attrNameLst>
                                          <p:attrName>style.visibility</p:attrName>
                                        </p:attrNameLst>
                                      </p:cBhvr>
                                      <p:to>
                                        <p:strVal val="visible"/>
                                      </p:to>
                                    </p:set>
                                    <p:anim calcmode="lin" valueType="num">
                                      <p:cBhvr>
                                        <p:cTn id="275" dur="500" fill="hold"/>
                                        <p:tgtEl>
                                          <p:spTgt spid="138"/>
                                        </p:tgtEl>
                                        <p:attrNameLst>
                                          <p:attrName>ppt_w</p:attrName>
                                        </p:attrNameLst>
                                      </p:cBhvr>
                                      <p:tavLst>
                                        <p:tav tm="0">
                                          <p:val>
                                            <p:fltVal val="0"/>
                                          </p:val>
                                        </p:tav>
                                        <p:tav tm="100000">
                                          <p:val>
                                            <p:strVal val="#ppt_w"/>
                                          </p:val>
                                        </p:tav>
                                      </p:tavLst>
                                    </p:anim>
                                    <p:anim calcmode="lin" valueType="num">
                                      <p:cBhvr>
                                        <p:cTn id="276" dur="500" fill="hold"/>
                                        <p:tgtEl>
                                          <p:spTgt spid="138"/>
                                        </p:tgtEl>
                                        <p:attrNameLst>
                                          <p:attrName>ppt_h</p:attrName>
                                        </p:attrNameLst>
                                      </p:cBhvr>
                                      <p:tavLst>
                                        <p:tav tm="0">
                                          <p:val>
                                            <p:fltVal val="0"/>
                                          </p:val>
                                        </p:tav>
                                        <p:tav tm="100000">
                                          <p:val>
                                            <p:strVal val="#ppt_h"/>
                                          </p:val>
                                        </p:tav>
                                      </p:tavLst>
                                    </p:anim>
                                    <p:animEffect transition="in" filter="fade">
                                      <p:cBhvr>
                                        <p:cTn id="277" dur="500"/>
                                        <p:tgtEl>
                                          <p:spTgt spid="13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143"/>
                                        </p:tgtEl>
                                        <p:attrNameLst>
                                          <p:attrName>style.visibility</p:attrName>
                                        </p:attrNameLst>
                                      </p:cBhvr>
                                      <p:to>
                                        <p:strVal val="visible"/>
                                      </p:to>
                                    </p:set>
                                    <p:anim calcmode="lin" valueType="num">
                                      <p:cBhvr>
                                        <p:cTn id="280" dur="500" fill="hold"/>
                                        <p:tgtEl>
                                          <p:spTgt spid="143"/>
                                        </p:tgtEl>
                                        <p:attrNameLst>
                                          <p:attrName>ppt_w</p:attrName>
                                        </p:attrNameLst>
                                      </p:cBhvr>
                                      <p:tavLst>
                                        <p:tav tm="0">
                                          <p:val>
                                            <p:fltVal val="0"/>
                                          </p:val>
                                        </p:tav>
                                        <p:tav tm="100000">
                                          <p:val>
                                            <p:strVal val="#ppt_w"/>
                                          </p:val>
                                        </p:tav>
                                      </p:tavLst>
                                    </p:anim>
                                    <p:anim calcmode="lin" valueType="num">
                                      <p:cBhvr>
                                        <p:cTn id="281" dur="500" fill="hold"/>
                                        <p:tgtEl>
                                          <p:spTgt spid="143"/>
                                        </p:tgtEl>
                                        <p:attrNameLst>
                                          <p:attrName>ppt_h</p:attrName>
                                        </p:attrNameLst>
                                      </p:cBhvr>
                                      <p:tavLst>
                                        <p:tav tm="0">
                                          <p:val>
                                            <p:fltVal val="0"/>
                                          </p:val>
                                        </p:tav>
                                        <p:tav tm="100000">
                                          <p:val>
                                            <p:strVal val="#ppt_h"/>
                                          </p:val>
                                        </p:tav>
                                      </p:tavLst>
                                    </p:anim>
                                    <p:animEffect transition="in" filter="fade">
                                      <p:cBhvr>
                                        <p:cTn id="282" dur="500"/>
                                        <p:tgtEl>
                                          <p:spTgt spid="143"/>
                                        </p:tgtEl>
                                      </p:cBhvr>
                                    </p:animEffect>
                                  </p:childTnLst>
                                </p:cTn>
                              </p:par>
                              <p:par>
                                <p:cTn id="283" presetID="53" presetClass="entr" presetSubtype="16" fill="hold" grpId="0" nodeType="withEffect">
                                  <p:stCondLst>
                                    <p:cond delay="0"/>
                                  </p:stCondLst>
                                  <p:childTnLst>
                                    <p:set>
                                      <p:cBhvr>
                                        <p:cTn id="284" dur="1" fill="hold">
                                          <p:stCondLst>
                                            <p:cond delay="0"/>
                                          </p:stCondLst>
                                        </p:cTn>
                                        <p:tgtEl>
                                          <p:spTgt spid="144"/>
                                        </p:tgtEl>
                                        <p:attrNameLst>
                                          <p:attrName>style.visibility</p:attrName>
                                        </p:attrNameLst>
                                      </p:cBhvr>
                                      <p:to>
                                        <p:strVal val="visible"/>
                                      </p:to>
                                    </p:set>
                                    <p:anim calcmode="lin" valueType="num">
                                      <p:cBhvr>
                                        <p:cTn id="285" dur="500" fill="hold"/>
                                        <p:tgtEl>
                                          <p:spTgt spid="144"/>
                                        </p:tgtEl>
                                        <p:attrNameLst>
                                          <p:attrName>ppt_w</p:attrName>
                                        </p:attrNameLst>
                                      </p:cBhvr>
                                      <p:tavLst>
                                        <p:tav tm="0">
                                          <p:val>
                                            <p:fltVal val="0"/>
                                          </p:val>
                                        </p:tav>
                                        <p:tav tm="100000">
                                          <p:val>
                                            <p:strVal val="#ppt_w"/>
                                          </p:val>
                                        </p:tav>
                                      </p:tavLst>
                                    </p:anim>
                                    <p:anim calcmode="lin" valueType="num">
                                      <p:cBhvr>
                                        <p:cTn id="286" dur="500" fill="hold"/>
                                        <p:tgtEl>
                                          <p:spTgt spid="144"/>
                                        </p:tgtEl>
                                        <p:attrNameLst>
                                          <p:attrName>ppt_h</p:attrName>
                                        </p:attrNameLst>
                                      </p:cBhvr>
                                      <p:tavLst>
                                        <p:tav tm="0">
                                          <p:val>
                                            <p:fltVal val="0"/>
                                          </p:val>
                                        </p:tav>
                                        <p:tav tm="100000">
                                          <p:val>
                                            <p:strVal val="#ppt_h"/>
                                          </p:val>
                                        </p:tav>
                                      </p:tavLst>
                                    </p:anim>
                                    <p:animEffect transition="in" filter="fade">
                                      <p:cBhvr>
                                        <p:cTn id="287" dur="500"/>
                                        <p:tgtEl>
                                          <p:spTgt spid="144"/>
                                        </p:tgtEl>
                                      </p:cBhvr>
                                    </p:animEffect>
                                  </p:childTnLst>
                                </p:cTn>
                              </p:par>
                            </p:childTnLst>
                          </p:cTn>
                        </p:par>
                      </p:childTnLst>
                    </p:cTn>
                  </p:par>
                  <p:par>
                    <p:cTn id="288" fill="hold">
                      <p:stCondLst>
                        <p:cond delay="indefinite"/>
                      </p:stCondLst>
                      <p:childTnLst>
                        <p:par>
                          <p:cTn id="289" fill="hold">
                            <p:stCondLst>
                              <p:cond delay="0"/>
                            </p:stCondLst>
                            <p:childTnLst>
                              <p:par>
                                <p:cTn id="290" presetID="20" presetClass="exit" presetSubtype="0" fill="hold" grpId="1" nodeType="clickEffect">
                                  <p:stCondLst>
                                    <p:cond delay="0"/>
                                  </p:stCondLst>
                                  <p:childTnLst>
                                    <p:animEffect transition="out" filter="wedge">
                                      <p:cBhvr>
                                        <p:cTn id="291" dur="250"/>
                                        <p:tgtEl>
                                          <p:spTgt spid="147"/>
                                        </p:tgtEl>
                                      </p:cBhvr>
                                    </p:animEffect>
                                    <p:set>
                                      <p:cBhvr>
                                        <p:cTn id="292" dur="1" fill="hold">
                                          <p:stCondLst>
                                            <p:cond delay="24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131" grpId="0"/>
      <p:bldP spid="132" grpId="0"/>
      <p:bldP spid="133" grpId="0"/>
      <p:bldP spid="134" grpId="0"/>
      <p:bldP spid="100" grpId="0"/>
      <p:bldP spid="101" grpId="0"/>
      <p:bldP spid="102" grpId="0"/>
      <p:bldP spid="103" grpId="0"/>
      <p:bldP spid="104" grpId="0"/>
      <p:bldP spid="105" grpId="0"/>
      <p:bldP spid="106" grpId="0"/>
      <p:bldP spid="108" grpId="0"/>
      <p:bldP spid="109" grpId="0"/>
      <p:bldP spid="110" grpId="0"/>
      <p:bldP spid="111"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5" grpId="0"/>
      <p:bldP spid="136" grpId="0"/>
      <p:bldP spid="137" grpId="0"/>
      <p:bldP spid="138" grpId="0"/>
      <p:bldP spid="143" grpId="0"/>
      <p:bldP spid="144" grpId="0"/>
      <p:bldP spid="147" grpId="0"/>
      <p:bldP spid="147" grpId="1"/>
      <p:bldP spid="148" grpId="0"/>
      <p:bldP spid="148" grpId="1"/>
      <p:bldP spid="149" grpId="0"/>
      <p:bldP spid="149" grpId="1"/>
      <p:bldP spid="150" grpId="0"/>
      <p:bldP spid="150" grpId="1"/>
      <p:bldP spid="151" grpId="0"/>
      <p:bldP spid="151" grpId="1"/>
      <p:bldP spid="152" grpId="0"/>
      <p:bldP spid="152" grpId="1"/>
      <p:bldP spid="154" grpId="0"/>
      <p:bldP spid="154" grpId="1"/>
      <p:bldP spid="1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47481" y="-309450"/>
            <a:ext cx="5840361" cy="3517491"/>
            <a:chOff x="-1" y="-525283"/>
            <a:chExt cx="6356555" cy="4766687"/>
          </a:xfrm>
        </p:grpSpPr>
        <p:pic>
          <p:nvPicPr>
            <p:cNvPr id="10" name="Picture 11"/>
            <p:cNvPicPr>
              <a:picLocks noChangeAspect="1" noChangeArrowheads="1"/>
            </p:cNvPicPr>
            <p:nvPr/>
          </p:nvPicPr>
          <p:blipFill>
            <a:blip r:embed="rId3"/>
            <a:srcRect/>
            <a:stretch>
              <a:fillRect/>
            </a:stretch>
          </p:blipFill>
          <p:spPr bwMode="auto">
            <a:xfrm>
              <a:off x="0" y="-525283"/>
              <a:ext cx="6212417" cy="4759326"/>
            </a:xfrm>
            <a:prstGeom prst="rect">
              <a:avLst/>
            </a:prstGeom>
            <a:noFill/>
            <a:ln w="9525">
              <a:noFill/>
              <a:miter lim="800000"/>
              <a:headEnd/>
              <a:tailEnd/>
            </a:ln>
          </p:spPr>
        </p:pic>
        <p:sp>
          <p:nvSpPr>
            <p:cNvPr id="50180" name="Rectangle 4"/>
            <p:cNvSpPr>
              <a:spLocks noChangeArrowheads="1"/>
            </p:cNvSpPr>
            <p:nvPr/>
          </p:nvSpPr>
          <p:spPr bwMode="auto">
            <a:xfrm>
              <a:off x="-1" y="3791578"/>
              <a:ext cx="6356555" cy="449826"/>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đà</a:t>
              </a:r>
              <a:endParaRPr lang="en-US" sz="2400" dirty="0">
                <a:solidFill>
                  <a:srgbClr val="0000FF"/>
                </a:solidFill>
                <a:latin typeface="Arial" pitchFamily="34" charset="0"/>
                <a:cs typeface="Arial" pitchFamily="34" charset="0"/>
              </a:endParaRPr>
            </a:p>
          </p:txBody>
        </p:sp>
      </p:grpSp>
      <p:pic>
        <p:nvPicPr>
          <p:cNvPr id="5" name="Picture 10"/>
          <p:cNvPicPr>
            <a:picLocks noChangeAspect="1" noChangeArrowheads="1"/>
          </p:cNvPicPr>
          <p:nvPr/>
        </p:nvPicPr>
        <p:blipFill>
          <a:blip r:embed="rId4"/>
          <a:srcRect/>
          <a:stretch>
            <a:fillRect/>
          </a:stretch>
        </p:blipFill>
        <p:spPr bwMode="auto">
          <a:xfrm>
            <a:off x="6326485" y="26293"/>
            <a:ext cx="5560713" cy="2992952"/>
          </a:xfrm>
          <a:prstGeom prst="rect">
            <a:avLst/>
          </a:prstGeom>
          <a:noFill/>
          <a:ln w="9525">
            <a:noFill/>
            <a:miter lim="800000"/>
            <a:headEnd/>
            <a:tailEnd/>
          </a:ln>
        </p:spPr>
      </p:pic>
      <p:sp>
        <p:nvSpPr>
          <p:cNvPr id="50181" name="Rectangle 5"/>
          <p:cNvSpPr>
            <a:spLocks noChangeArrowheads="1"/>
          </p:cNvSpPr>
          <p:nvPr/>
        </p:nvSpPr>
        <p:spPr bwMode="auto">
          <a:xfrm>
            <a:off x="6253322" y="3038648"/>
            <a:ext cx="5658466" cy="419363"/>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cừu</a:t>
            </a:r>
            <a:endParaRPr lang="en-US" sz="2400" dirty="0">
              <a:solidFill>
                <a:srgbClr val="0000FF"/>
              </a:solidFill>
              <a:latin typeface="Arial" pitchFamily="34" charset="0"/>
              <a:cs typeface="Arial" pitchFamily="34" charset="0"/>
            </a:endParaRPr>
          </a:p>
        </p:txBody>
      </p:sp>
      <p:pic>
        <p:nvPicPr>
          <p:cNvPr id="9" name="Picture 3" descr="t4d"/>
          <p:cNvPicPr>
            <a:picLocks noChangeAspect="1" noChangeArrowheads="1"/>
          </p:cNvPicPr>
          <p:nvPr/>
        </p:nvPicPr>
        <p:blipFill>
          <a:blip r:embed="rId5"/>
          <a:srcRect/>
          <a:stretch>
            <a:fillRect/>
          </a:stretch>
        </p:blipFill>
        <p:spPr bwMode="auto">
          <a:xfrm>
            <a:off x="6381143" y="3477415"/>
            <a:ext cx="5530645" cy="2499464"/>
          </a:xfrm>
          <a:prstGeom prst="rect">
            <a:avLst/>
          </a:prstGeom>
          <a:noFill/>
          <a:ln w="9525">
            <a:noFill/>
            <a:miter lim="800000"/>
            <a:headEnd/>
            <a:tailEnd/>
          </a:ln>
        </p:spPr>
      </p:pic>
      <p:pic>
        <p:nvPicPr>
          <p:cNvPr id="12" name="Picture 5" descr="chan nuoi chau phi"/>
          <p:cNvPicPr>
            <a:picLocks noChangeAspect="1" noChangeArrowheads="1"/>
          </p:cNvPicPr>
          <p:nvPr/>
        </p:nvPicPr>
        <p:blipFill>
          <a:blip r:embed="rId6"/>
          <a:srcRect/>
          <a:stretch>
            <a:fillRect/>
          </a:stretch>
        </p:blipFill>
        <p:spPr bwMode="auto">
          <a:xfrm>
            <a:off x="280521" y="3270737"/>
            <a:ext cx="5574889" cy="2709146"/>
          </a:xfrm>
          <a:prstGeom prst="rect">
            <a:avLst/>
          </a:prstGeom>
          <a:noFill/>
          <a:ln w="9525">
            <a:noFill/>
            <a:miter lim="800000"/>
            <a:headEnd/>
            <a:tailEnd/>
          </a:ln>
        </p:spPr>
      </p:pic>
      <p:sp>
        <p:nvSpPr>
          <p:cNvPr id="13" name="Rectangle 2">
            <a:extLst>
              <a:ext uri="{FF2B5EF4-FFF2-40B4-BE49-F238E27FC236}">
                <a16:creationId xmlns="" xmlns:a16="http://schemas.microsoft.com/office/drawing/2014/main" id="{8E2D39C7-27F9-49EA-BCCB-5D54B50F78F4}"/>
              </a:ext>
            </a:extLst>
          </p:cNvPr>
          <p:cNvSpPr>
            <a:spLocks noChangeArrowheads="1"/>
          </p:cNvSpPr>
          <p:nvPr/>
        </p:nvSpPr>
        <p:spPr bwMode="auto">
          <a:xfrm>
            <a:off x="1089077" y="6042579"/>
            <a:ext cx="3352800" cy="398604"/>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bò</a:t>
            </a:r>
            <a:endParaRPr lang="en-US" sz="2400" dirty="0">
              <a:solidFill>
                <a:srgbClr val="0000FF"/>
              </a:solidFill>
              <a:latin typeface="Arial" pitchFamily="34" charset="0"/>
              <a:cs typeface="Arial" pitchFamily="34" charset="0"/>
            </a:endParaRPr>
          </a:p>
        </p:txBody>
      </p:sp>
      <p:sp>
        <p:nvSpPr>
          <p:cNvPr id="14" name="Rectangle 4">
            <a:extLst>
              <a:ext uri="{FF2B5EF4-FFF2-40B4-BE49-F238E27FC236}">
                <a16:creationId xmlns="" xmlns:a16="http://schemas.microsoft.com/office/drawing/2014/main" id="{0A0EEF7E-E579-4B1C-8C49-37B28D73F1A9}"/>
              </a:ext>
            </a:extLst>
          </p:cNvPr>
          <p:cNvSpPr>
            <a:spLocks noChangeArrowheads="1"/>
          </p:cNvSpPr>
          <p:nvPr/>
        </p:nvSpPr>
        <p:spPr bwMode="auto">
          <a:xfrm>
            <a:off x="7470065" y="6052626"/>
            <a:ext cx="3352800" cy="398604"/>
          </a:xfrm>
          <a:prstGeom prst="rect">
            <a:avLst/>
          </a:prstGeom>
          <a:no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dê</a:t>
            </a:r>
            <a:endParaRPr lang="en-US" sz="2400" dirty="0">
              <a:solidFill>
                <a:srgbClr val="0000FF"/>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181"/>
                                        </p:tgtEl>
                                        <p:attrNameLst>
                                          <p:attrName>style.visibility</p:attrName>
                                        </p:attrNameLst>
                                      </p:cBhvr>
                                      <p:to>
                                        <p:strVal val="visible"/>
                                      </p:to>
                                    </p:set>
                                    <p:animEffect transition="in" filter="barn(inVertical)">
                                      <p:cBhvr>
                                        <p:cTn id="15" dur="500"/>
                                        <p:tgtEl>
                                          <p:spTgt spid="501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BCBF35B-B311-4686-9099-3D8BD0050CCD}"/>
              </a:ext>
            </a:extLst>
          </p:cNvPr>
          <p:cNvSpPr/>
          <p:nvPr/>
        </p:nvSpPr>
        <p:spPr>
          <a:xfrm>
            <a:off x="468964" y="979484"/>
            <a:ext cx="11397101" cy="1569660"/>
          </a:xfrm>
          <a:prstGeom prst="rect">
            <a:avLst/>
          </a:prstGeom>
        </p:spPr>
        <p:txBody>
          <a:bodyPr wrap="square">
            <a:spAutoFit/>
          </a:bodyPr>
          <a:lstStyle/>
          <a:p>
            <a:pPr algn="just"/>
            <a:r>
              <a:rPr lang="vi-VN" sz="3200" b="1" dirty="0">
                <a:solidFill>
                  <a:srgbClr val="1B04FA"/>
                </a:solidFill>
                <a:latin typeface="Arial" panose="020B0604020202020204" pitchFamily="34" charset="0"/>
                <a:cs typeface="Arial" panose="020B0604020202020204" pitchFamily="34" charset="0"/>
              </a:rPr>
              <a:t>+ Nhờ tiến bộ của kĩ thuật khoan sâu, nhiều mỏ dầu khí lớn, các mỏ khoáng sản và các túi nước ngầm được phát hiện </a:t>
            </a:r>
            <a:r>
              <a:rPr lang="en-US" sz="3200" b="1" dirty="0">
                <a:solidFill>
                  <a:srgbClr val="1B04FA"/>
                </a:solidFill>
                <a:latin typeface="Arial" panose="020B0604020202020204" pitchFamily="34" charset="0"/>
                <a:cs typeface="Arial" panose="020B0604020202020204" pitchFamily="34" charset="0"/>
              </a:rPr>
              <a:t> </a:t>
            </a:r>
            <a:r>
              <a:rPr lang="vi-VN" sz="3200" b="1" dirty="0" smtClean="0">
                <a:solidFill>
                  <a:srgbClr val="1B04FA"/>
                </a:solidFill>
                <a:latin typeface="Arial" panose="020B0604020202020204" pitchFamily="34" charset="0"/>
                <a:cs typeface="Arial" panose="020B0604020202020204" pitchFamily="34" charset="0"/>
              </a:rPr>
              <a:t>=&gt; </a:t>
            </a:r>
            <a:r>
              <a:rPr lang="vi-VN" sz="3200" b="1" dirty="0">
                <a:solidFill>
                  <a:srgbClr val="1B04FA"/>
                </a:solidFill>
                <a:latin typeface="Arial" panose="020B0604020202020204" pitchFamily="34" charset="0"/>
                <a:cs typeface="Arial" panose="020B0604020202020204" pitchFamily="34" charset="0"/>
              </a:rPr>
              <a:t>đem lại nguồn thu lớn.</a:t>
            </a:r>
            <a:endParaRPr lang="en-US" sz="3200" b="1" dirty="0">
              <a:solidFill>
                <a:srgbClr val="1B04FA"/>
              </a:solidFill>
            </a:endParaRPr>
          </a:p>
        </p:txBody>
      </p:sp>
      <p:grpSp>
        <p:nvGrpSpPr>
          <p:cNvPr id="3" name="Group 2">
            <a:extLst>
              <a:ext uri="{FF2B5EF4-FFF2-40B4-BE49-F238E27FC236}">
                <a16:creationId xmlns="" xmlns:a16="http://schemas.microsoft.com/office/drawing/2014/main" id="{B7A3C31E-1872-4F8D-B747-73CAB5CD2D88}"/>
              </a:ext>
            </a:extLst>
          </p:cNvPr>
          <p:cNvGrpSpPr/>
          <p:nvPr/>
        </p:nvGrpSpPr>
        <p:grpSpPr>
          <a:xfrm>
            <a:off x="-1" y="84808"/>
            <a:ext cx="11553873" cy="680220"/>
            <a:chOff x="1546487" y="4061970"/>
            <a:chExt cx="9765106" cy="958496"/>
          </a:xfrm>
        </p:grpSpPr>
        <p:grpSp>
          <p:nvGrpSpPr>
            <p:cNvPr id="4" name="Group 3">
              <a:extLst>
                <a:ext uri="{FF2B5EF4-FFF2-40B4-BE49-F238E27FC236}">
                  <a16:creationId xmlns="" xmlns:a16="http://schemas.microsoft.com/office/drawing/2014/main" id="{3C610E63-E77B-4DB7-AA47-4259853F0438}"/>
                </a:ext>
              </a:extLst>
            </p:cNvPr>
            <p:cNvGrpSpPr/>
            <p:nvPr/>
          </p:nvGrpSpPr>
          <p:grpSpPr>
            <a:xfrm>
              <a:off x="1546487" y="4061970"/>
              <a:ext cx="9765106" cy="872949"/>
              <a:chOff x="935095" y="2194372"/>
              <a:chExt cx="6409250" cy="914400"/>
            </a:xfrm>
            <a:solidFill>
              <a:schemeClr val="accent6">
                <a:lumMod val="20000"/>
                <a:lumOff val="80000"/>
              </a:schemeClr>
            </a:solidFill>
          </p:grpSpPr>
          <p:sp>
            <p:nvSpPr>
              <p:cNvPr id="8" name="Arrow: Pentagon 7">
                <a:extLst>
                  <a:ext uri="{FF2B5EF4-FFF2-40B4-BE49-F238E27FC236}">
                    <a16:creationId xmlns="" xmlns:a16="http://schemas.microsoft.com/office/drawing/2014/main" id="{BF004106-A2A6-46D0-93DC-71634C8B2DF6}"/>
                  </a:ext>
                </a:extLst>
              </p:cNvPr>
              <p:cNvSpPr/>
              <p:nvPr/>
            </p:nvSpPr>
            <p:spPr>
              <a:xfrm>
                <a:off x="935095" y="2194372"/>
                <a:ext cx="6409250" cy="914400"/>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CB243FC9-E6A9-4A47-BCA7-2759789407D1}"/>
                  </a:ext>
                </a:extLst>
              </p:cNvPr>
              <p:cNvSpPr txBox="1"/>
              <p:nvPr/>
            </p:nvSpPr>
            <p:spPr>
              <a:xfrm>
                <a:off x="1307657" y="2384346"/>
                <a:ext cx="3717035" cy="628662"/>
              </a:xfrm>
              <a:prstGeom prst="rect">
                <a:avLst/>
              </a:prstGeom>
              <a:noFill/>
            </p:spPr>
            <p:txBody>
              <a:bodyPr wrap="square" rtlCol="0">
                <a:spAutoFit/>
              </a:bodyPr>
              <a:lstStyle/>
              <a:p>
                <a:endParaRPr lang="en-US" sz="3300" b="1">
                  <a:solidFill>
                    <a:srgbClr val="FF000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8C70D0AD-BBCD-4182-A212-01798AA702F3}"/>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itchFamily="34" charset="0"/>
                  <a:cs typeface="Arial" pitchFamily="34" charset="0"/>
                </a:rPr>
                <a:t>3</a:t>
              </a:r>
            </a:p>
          </p:txBody>
        </p:sp>
        <p:sp>
          <p:nvSpPr>
            <p:cNvPr id="6" name="Isosceles Triangle 5">
              <a:extLst>
                <a:ext uri="{FF2B5EF4-FFF2-40B4-BE49-F238E27FC236}">
                  <a16:creationId xmlns="" xmlns:a16="http://schemas.microsoft.com/office/drawing/2014/main" id="{BB9FCCDE-A47B-451B-9861-70667E9D0E52}"/>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7" name="TextBox 6">
              <a:extLst>
                <a:ext uri="{FF2B5EF4-FFF2-40B4-BE49-F238E27FC236}">
                  <a16:creationId xmlns="" xmlns:a16="http://schemas.microsoft.com/office/drawing/2014/main" id="{4581FB33-53C5-44CA-871C-30029074529B}"/>
                </a:ext>
              </a:extLst>
            </p:cNvPr>
            <p:cNvSpPr txBox="1"/>
            <p:nvPr/>
          </p:nvSpPr>
          <p:spPr>
            <a:xfrm>
              <a:off x="2475762" y="4066359"/>
              <a:ext cx="8380732"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Khai thác,sử dụng và bảo vệ TN ở MT hoang mạc</a:t>
              </a:r>
            </a:p>
          </p:txBody>
        </p:sp>
      </p:grpSp>
      <p:grpSp>
        <p:nvGrpSpPr>
          <p:cNvPr id="15" name="Group 14">
            <a:extLst>
              <a:ext uri="{FF2B5EF4-FFF2-40B4-BE49-F238E27FC236}">
                <a16:creationId xmlns="" xmlns:a16="http://schemas.microsoft.com/office/drawing/2014/main" id="{487A6CCC-9DC5-46DF-B03E-90F03DC07320}"/>
              </a:ext>
            </a:extLst>
          </p:cNvPr>
          <p:cNvGrpSpPr/>
          <p:nvPr/>
        </p:nvGrpSpPr>
        <p:grpSpPr>
          <a:xfrm>
            <a:off x="468964" y="2668771"/>
            <a:ext cx="4684927" cy="3631178"/>
            <a:chOff x="468964" y="3005604"/>
            <a:chExt cx="4684927" cy="3631178"/>
          </a:xfrm>
        </p:grpSpPr>
        <p:pic>
          <p:nvPicPr>
            <p:cNvPr id="12" name="Picture 27" descr="scan0004">
              <a:extLst>
                <a:ext uri="{FF2B5EF4-FFF2-40B4-BE49-F238E27FC236}">
                  <a16:creationId xmlns="" xmlns:a16="http://schemas.microsoft.com/office/drawing/2014/main" id="{5AD16DFD-CB66-4949-8A8E-9D13FD04F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15" t="2409" r="2115"/>
            <a:stretch>
              <a:fillRect/>
            </a:stretch>
          </p:blipFill>
          <p:spPr bwMode="auto">
            <a:xfrm>
              <a:off x="468964" y="3005604"/>
              <a:ext cx="468492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3" name="Text Box 28">
              <a:extLst>
                <a:ext uri="{FF2B5EF4-FFF2-40B4-BE49-F238E27FC236}">
                  <a16:creationId xmlns="" xmlns:a16="http://schemas.microsoft.com/office/drawing/2014/main" id="{EC28FA61-D2BE-4EAA-BC19-A7658B709A0C}"/>
                </a:ext>
              </a:extLst>
            </p:cNvPr>
            <p:cNvSpPr txBox="1">
              <a:spLocks noChangeArrowheads="1"/>
            </p:cNvSpPr>
            <p:nvPr/>
          </p:nvSpPr>
          <p:spPr bwMode="auto">
            <a:xfrm>
              <a:off x="468964" y="6082744"/>
              <a:ext cx="4265613"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b="1">
                  <a:solidFill>
                    <a:srgbClr val="0000FF"/>
                  </a:solidFill>
                  <a:latin typeface=".VnTime" panose="020B7200000000000000" pitchFamily="34" charset="0"/>
                </a:defRPr>
              </a:lvl1pPr>
              <a:lvl2pPr marL="742950" indent="-285750">
                <a:defRPr sz="1300" b="1">
                  <a:solidFill>
                    <a:srgbClr val="0000FF"/>
                  </a:solidFill>
                  <a:latin typeface=".VnTime" panose="020B7200000000000000" pitchFamily="34" charset="0"/>
                </a:defRPr>
              </a:lvl2pPr>
              <a:lvl3pPr marL="1143000" indent="-228600">
                <a:defRPr sz="1300" b="1">
                  <a:solidFill>
                    <a:srgbClr val="0000FF"/>
                  </a:solidFill>
                  <a:latin typeface=".VnTime" panose="020B7200000000000000" pitchFamily="34" charset="0"/>
                </a:defRPr>
              </a:lvl3pPr>
              <a:lvl4pPr marL="1600200" indent="-228600">
                <a:defRPr sz="1300" b="1">
                  <a:solidFill>
                    <a:srgbClr val="0000FF"/>
                  </a:solidFill>
                  <a:latin typeface=".VnTime" panose="020B7200000000000000" pitchFamily="34" charset="0"/>
                </a:defRPr>
              </a:lvl4pPr>
              <a:lvl5pPr marL="2057400" indent="-228600">
                <a:defRPr sz="1300" b="1">
                  <a:solidFill>
                    <a:srgbClr val="0000FF"/>
                  </a:solidFill>
                  <a:latin typeface=".VnTime" panose="020B7200000000000000" pitchFamily="34" charset="0"/>
                </a:defRPr>
              </a:lvl5pPr>
              <a:lvl6pPr marL="2514600" indent="-228600" algn="ctr" eaLnBrk="0" fontAlgn="base" hangingPunct="0">
                <a:spcBef>
                  <a:spcPct val="0"/>
                </a:spcBef>
                <a:spcAft>
                  <a:spcPct val="0"/>
                </a:spcAft>
                <a:defRPr sz="1300" b="1">
                  <a:solidFill>
                    <a:srgbClr val="0000FF"/>
                  </a:solidFill>
                  <a:latin typeface=".VnTime" panose="020B7200000000000000" pitchFamily="34" charset="0"/>
                </a:defRPr>
              </a:lvl6pPr>
              <a:lvl7pPr marL="2971800" indent="-228600" algn="ctr" eaLnBrk="0" fontAlgn="base" hangingPunct="0">
                <a:spcBef>
                  <a:spcPct val="0"/>
                </a:spcBef>
                <a:spcAft>
                  <a:spcPct val="0"/>
                </a:spcAft>
                <a:defRPr sz="1300" b="1">
                  <a:solidFill>
                    <a:srgbClr val="0000FF"/>
                  </a:solidFill>
                  <a:latin typeface=".VnTime" panose="020B7200000000000000" pitchFamily="34" charset="0"/>
                </a:defRPr>
              </a:lvl7pPr>
              <a:lvl8pPr marL="3429000" indent="-228600" algn="ctr" eaLnBrk="0" fontAlgn="base" hangingPunct="0">
                <a:spcBef>
                  <a:spcPct val="0"/>
                </a:spcBef>
                <a:spcAft>
                  <a:spcPct val="0"/>
                </a:spcAft>
                <a:defRPr sz="1300" b="1">
                  <a:solidFill>
                    <a:srgbClr val="0000FF"/>
                  </a:solidFill>
                  <a:latin typeface=".VnTime" panose="020B7200000000000000" pitchFamily="34" charset="0"/>
                </a:defRPr>
              </a:lvl8pPr>
              <a:lvl9pPr marL="3886200" indent="-228600" algn="ctr" eaLnBrk="0" fontAlgn="base" hangingPunct="0">
                <a:spcBef>
                  <a:spcPct val="0"/>
                </a:spcBef>
                <a:spcAft>
                  <a:spcPct val="0"/>
                </a:spcAft>
                <a:defRPr sz="1300" b="1">
                  <a:solidFill>
                    <a:srgbClr val="0000FF"/>
                  </a:solidFill>
                  <a:latin typeface=".VnTime" panose="020B7200000000000000" pitchFamily="34" charset="0"/>
                </a:defRPr>
              </a:lvl9pPr>
            </a:lstStyle>
            <a:p>
              <a:pPr algn="ctr">
                <a:spcBef>
                  <a:spcPct val="50000"/>
                </a:spcBef>
              </a:pPr>
              <a:r>
                <a:rPr lang="en-US" altLang="en-US" sz="1500">
                  <a:solidFill>
                    <a:srgbClr val="FF0066"/>
                  </a:solidFill>
                  <a:latin typeface="Arial" panose="020B0604020202020204" pitchFamily="34" charset="0"/>
                </a:rPr>
                <a:t>Một khu khai thác dầu mỏ trong hoang mạc Xa- ha- ra (An- giê- ri)</a:t>
              </a:r>
            </a:p>
          </p:txBody>
        </p:sp>
      </p:grpSp>
      <p:grpSp>
        <p:nvGrpSpPr>
          <p:cNvPr id="14" name="Group 13">
            <a:extLst>
              <a:ext uri="{FF2B5EF4-FFF2-40B4-BE49-F238E27FC236}">
                <a16:creationId xmlns="" xmlns:a16="http://schemas.microsoft.com/office/drawing/2014/main" id="{03A37602-8CEA-4E07-A2A6-C6D8FF19A3BB}"/>
              </a:ext>
            </a:extLst>
          </p:cNvPr>
          <p:cNvGrpSpPr/>
          <p:nvPr/>
        </p:nvGrpSpPr>
        <p:grpSpPr>
          <a:xfrm>
            <a:off x="5984343" y="2668771"/>
            <a:ext cx="4812347" cy="3446472"/>
            <a:chOff x="5977311" y="3005604"/>
            <a:chExt cx="4812347" cy="3446472"/>
          </a:xfrm>
        </p:grpSpPr>
        <p:pic>
          <p:nvPicPr>
            <p:cNvPr id="1026" name="Picture 2" descr="tim dau o sa mac lua">
              <a:extLst>
                <a:ext uri="{FF2B5EF4-FFF2-40B4-BE49-F238E27FC236}">
                  <a16:creationId xmlns="" xmlns:a16="http://schemas.microsoft.com/office/drawing/2014/main" id="{182277D7-6AFD-4E39-B400-9F9DDFD03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311" y="3005604"/>
              <a:ext cx="4812347" cy="29575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655FFF54-5FDB-4D49-BD87-CC2043AEFFFD}"/>
                </a:ext>
              </a:extLst>
            </p:cNvPr>
            <p:cNvSpPr/>
            <p:nvPr/>
          </p:nvSpPr>
          <p:spPr>
            <a:xfrm>
              <a:off x="6096000" y="6082744"/>
              <a:ext cx="4682692" cy="369332"/>
            </a:xfrm>
            <a:prstGeom prst="rect">
              <a:avLst/>
            </a:prstGeom>
          </p:spPr>
          <p:txBody>
            <a:bodyPr wrap="none">
              <a:spAutoFit/>
            </a:bodyPr>
            <a:lstStyle/>
            <a:p>
              <a:r>
                <a:rPr lang="en-US">
                  <a:solidFill>
                    <a:srgbClr val="FF0066"/>
                  </a:solidFill>
                  <a:latin typeface="Arial" panose="020B0604020202020204" pitchFamily="34" charset="0"/>
                  <a:cs typeface="Arial" panose="020B0604020202020204" pitchFamily="34" charset="0"/>
                </a:rPr>
                <a:t>Một giếng khoan thăm dò nhìn từ trực thăng</a:t>
              </a:r>
            </a:p>
          </p:txBody>
        </p:sp>
      </p:grpSp>
    </p:spTree>
    <p:extLst>
      <p:ext uri="{BB962C8B-B14F-4D97-AF65-F5344CB8AC3E}">
        <p14:creationId xmlns:p14="http://schemas.microsoft.com/office/powerpoint/2010/main" val="29464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E58CD920-D799-4C58-B99E-9465804DB97F}"/>
              </a:ext>
            </a:extLst>
          </p:cNvPr>
          <p:cNvSpPr/>
          <p:nvPr/>
        </p:nvSpPr>
        <p:spPr>
          <a:xfrm>
            <a:off x="496873" y="222958"/>
            <a:ext cx="11695127" cy="1077218"/>
          </a:xfrm>
          <a:prstGeom prst="rect">
            <a:avLst/>
          </a:prstGeom>
          <a:solidFill>
            <a:schemeClr val="bg1"/>
          </a:solidFill>
        </p:spPr>
        <p:txBody>
          <a:bodyPr wrap="square">
            <a:spAutoFit/>
          </a:bodyPr>
          <a:lstStyle/>
          <a:p>
            <a:r>
              <a:rPr lang="vi-VN" sz="3200" b="1" dirty="0">
                <a:solidFill>
                  <a:srgbClr val="1B04FA"/>
                </a:solidFill>
                <a:latin typeface="Arial" panose="020B0604020202020204" pitchFamily="34" charset="0"/>
                <a:cs typeface="Arial" panose="020B0604020202020204" pitchFamily="34" charset="0"/>
              </a:rPr>
              <a:t>Các nước trong khu vực đã có nhiều biện pháp như hợp tác để thành lập “vành đai xanh” chống hoang mạc hóa,...</a:t>
            </a:r>
            <a:endParaRPr lang="en-US" sz="3200" b="1" dirty="0">
              <a:solidFill>
                <a:srgbClr val="1B04FA"/>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 xmlns:a16="http://schemas.microsoft.com/office/drawing/2014/main" id="{2F0B24D7-9997-43EA-A911-123520054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684" y="1300176"/>
            <a:ext cx="5423067" cy="3647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ức tường sống' chặn sa mạc hóa -4">
            <a:extLst>
              <a:ext uri="{FF2B5EF4-FFF2-40B4-BE49-F238E27FC236}">
                <a16:creationId xmlns="" xmlns:a16="http://schemas.microsoft.com/office/drawing/2014/main" id="{8E769EDA-FDA1-43C5-9A1F-796238912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24" y="1300176"/>
            <a:ext cx="6107812" cy="36475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C6405348-12CC-4252-AFD4-C87EAD827564}"/>
              </a:ext>
            </a:extLst>
          </p:cNvPr>
          <p:cNvSpPr/>
          <p:nvPr/>
        </p:nvSpPr>
        <p:spPr>
          <a:xfrm>
            <a:off x="236624" y="5193943"/>
            <a:ext cx="11694974" cy="1200329"/>
          </a:xfrm>
          <a:prstGeom prst="rect">
            <a:avLst/>
          </a:prstGeom>
        </p:spPr>
        <p:txBody>
          <a:bodyPr wrap="square">
            <a:spAutoFit/>
          </a:bodyPr>
          <a:lstStyle/>
          <a:p>
            <a:pPr algn="ctr"/>
            <a:r>
              <a:rPr lang="en-US" sz="2400" b="1" dirty="0">
                <a:solidFill>
                  <a:srgbClr val="FF0066"/>
                </a:solidFill>
                <a:latin typeface="Arial" panose="020B0604020202020204" pitchFamily="34" charset="0"/>
                <a:cs typeface="Arial" panose="020B0604020202020204" pitchFamily="34" charset="0"/>
              </a:rPr>
              <a:t>Great Green Wall đặt mục tiêu lập một vành đai rừng dài 8.000km cắt ngang châu Phi </a:t>
            </a:r>
            <a:r>
              <a:rPr lang="vi-VN" sz="2400" b="1" dirty="0">
                <a:solidFill>
                  <a:srgbClr val="FF0066"/>
                </a:solidFill>
                <a:latin typeface="Arial" panose="020B0604020202020204" pitchFamily="34" charset="0"/>
                <a:cs typeface="Arial" panose="020B0604020202020204" pitchFamily="34" charset="0"/>
              </a:rPr>
              <a:t>bao gồm các loại cây chịu hạn như keo, gụ, sầu đâu, đặc biệt là cây baobab.</a:t>
            </a:r>
            <a:endParaRPr lang="en-US" sz="2400" b="1"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352BEC0E-22F8-46D0-9632-375DB541B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0349FF68-906B-4195-AD48-728A8D99B34D}"/>
              </a:ext>
            </a:extLst>
          </p:cNvPr>
          <p:cNvSpPr/>
          <p:nvPr/>
        </p:nvSpPr>
        <p:spPr>
          <a:xfrm>
            <a:off x="-175484" y="2702053"/>
            <a:ext cx="7873340" cy="3483864"/>
          </a:xfrm>
          <a:prstGeom prst="rect">
            <a:avLst/>
          </a:prstGeom>
        </p:spPr>
        <p:txBody>
          <a:bodyPr vert="horz" lIns="91440" tIns="45720" rIns="91440" bIns="45720" rtlCol="0">
            <a:normAutofit/>
          </a:bodyPr>
          <a:lstStyle/>
          <a:p>
            <a:pPr marL="457200" indent="-228600" algn="just">
              <a:lnSpc>
                <a:spcPct val="90000"/>
              </a:lnSpc>
              <a:spcAft>
                <a:spcPts val="600"/>
              </a:spcAft>
              <a:buFont typeface="Arial" panose="020B0604020202020204" pitchFamily="34" charset="0"/>
              <a:buChar char="•"/>
            </a:pPr>
            <a:r>
              <a:rPr lang="en-US" sz="3600">
                <a:solidFill>
                  <a:srgbClr val="FF0066"/>
                </a:solidFill>
                <a:latin typeface="Arial" panose="020B0604020202020204" pitchFamily="34" charset="0"/>
                <a:cs typeface="Arial" panose="020B0604020202020204" pitchFamily="34" charset="0"/>
              </a:rPr>
              <a:t>Quan sát các đoạn video sau về việc khai thác các tài nguyên ở hoang mạc Xahara. Em hãy nêu suy nghĩ của mình về vấn đề này?</a:t>
            </a:r>
            <a:endParaRPr lang="en-US" sz="3600">
              <a:solidFill>
                <a:srgbClr val="FF0066"/>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43F5F0CC-573F-479A-97E5-3E59F4E67656}"/>
              </a:ext>
            </a:extLst>
          </p:cNvPr>
          <p:cNvPicPr>
            <a:picLocks noChangeAspect="1"/>
          </p:cNvPicPr>
          <p:nvPr/>
        </p:nvPicPr>
        <p:blipFill rotWithShape="1">
          <a:blip r:embed="rId2"/>
          <a:srcRect t="6306" r="-2" b="4290"/>
          <a:stretch/>
        </p:blipFill>
        <p:spPr>
          <a:xfrm>
            <a:off x="7864380" y="329183"/>
            <a:ext cx="4013135" cy="3429969"/>
          </a:xfrm>
          <a:prstGeom prst="rect">
            <a:avLst/>
          </a:prstGeom>
        </p:spPr>
      </p:pic>
      <p:pic>
        <p:nvPicPr>
          <p:cNvPr id="3" name="Picture 2">
            <a:extLst>
              <a:ext uri="{FF2B5EF4-FFF2-40B4-BE49-F238E27FC236}">
                <a16:creationId xmlns="" xmlns:a16="http://schemas.microsoft.com/office/drawing/2014/main" id="{7A61981D-AC39-4D02-B8FB-4B4E2240DB33}"/>
              </a:ext>
            </a:extLst>
          </p:cNvPr>
          <p:cNvPicPr>
            <a:picLocks noChangeAspect="1"/>
          </p:cNvPicPr>
          <p:nvPr/>
        </p:nvPicPr>
        <p:blipFill>
          <a:blip r:embed="rId3"/>
          <a:stretch>
            <a:fillRect/>
          </a:stretch>
        </p:blipFill>
        <p:spPr>
          <a:xfrm>
            <a:off x="8643508" y="4079193"/>
            <a:ext cx="2436591" cy="2176272"/>
          </a:xfrm>
          <a:prstGeom prst="rect">
            <a:avLst/>
          </a:prstGeom>
        </p:spPr>
      </p:pic>
    </p:spTree>
    <p:extLst>
      <p:ext uri="{BB962C8B-B14F-4D97-AF65-F5344CB8AC3E}">
        <p14:creationId xmlns:p14="http://schemas.microsoft.com/office/powerpoint/2010/main" val="17678795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sa mạc Sahara thành nhà máy điện khổng lồ">
            <a:hlinkClick r:id="" action="ppaction://media"/>
            <a:extLst>
              <a:ext uri="{FF2B5EF4-FFF2-40B4-BE49-F238E27FC236}">
                <a16:creationId xmlns="" xmlns:a16="http://schemas.microsoft.com/office/drawing/2014/main" id="{746564C5-C3FE-404E-9C54-3B2B049C8A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93766"/>
          </a:xfrm>
          <a:prstGeom prst="rect">
            <a:avLst/>
          </a:prstGeom>
        </p:spPr>
      </p:pic>
    </p:spTree>
    <p:extLst>
      <p:ext uri="{BB962C8B-B14F-4D97-AF65-F5344CB8AC3E}">
        <p14:creationId xmlns:p14="http://schemas.microsoft.com/office/powerpoint/2010/main" val="30423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có thể phát triển nông nghiệp - VTC1">
            <a:hlinkClick r:id="" action="ppaction://media"/>
            <a:extLst>
              <a:ext uri="{FF2B5EF4-FFF2-40B4-BE49-F238E27FC236}">
                <a16:creationId xmlns="" xmlns:a16="http://schemas.microsoft.com/office/drawing/2014/main" id="{84A8F7D0-2B11-41B5-95F4-BB62AC9DF5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26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7327" y="-3004457"/>
            <a:ext cx="9190830" cy="16762234"/>
          </a:xfrm>
          <a:prstGeom prst="rect">
            <a:avLst/>
          </a:prstGeom>
        </p:spPr>
      </p:pic>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itchFamily="18" charset="0"/>
                <a:ea typeface="Roboto" pitchFamily="2" charset="0"/>
                <a:cs typeface="Times New Roman" pitchFamily="18" charset="0"/>
              </a:rPr>
              <a:t>4. KHAI THÁC VÀ BẢO VỆ THIÊN NHIÊN Ở MÔI TRƯỜNG CẬN NHIỆT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Roboto" pitchFamily="2" charset="0"/>
              <a:cs typeface="Times New Roman" pitchFamily="18" charset="0"/>
            </a:endParaRPr>
          </a:p>
        </p:txBody>
      </p:sp>
      <p:sp>
        <p:nvSpPr>
          <p:cNvPr id="70" name="Rectangle 69"/>
          <p:cNvSpPr/>
          <p:nvPr/>
        </p:nvSpPr>
        <p:spPr>
          <a:xfrm>
            <a:off x="390544" y="1113949"/>
            <a:ext cx="7624744" cy="474591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Yêu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cầu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Dựa</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vào nội dung SGK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 137), và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(trang 131),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hãy</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thực hiện các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nhiệm</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a:t>
            </a:r>
            <a:r>
              <a:rPr kumimoji="0" lang="en-US" sz="28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3333CC"/>
                </a:solidFill>
                <a:effectLst/>
                <a:uLnTx/>
                <a:uFillTx/>
                <a:latin typeface="Times New Roman" pitchFamily="18" charset="0"/>
                <a:ea typeface="#9Slide03 Roboto" panose="02000000000000000000" pitchFamily="2" charset="0"/>
                <a:cs typeface="Times New Roman" pitchFamily="18" charset="0"/>
              </a:rPr>
              <a:t>Nhiệm vụ 1</a:t>
            </a:r>
            <a:r>
              <a:rPr lang="vi-VN" sz="2800" b="1" kern="0" dirty="0">
                <a:solidFill>
                  <a:srgbClr val="3333CC"/>
                </a:solidFill>
                <a:latin typeface="Times New Roman" pitchFamily="18" charset="0"/>
                <a:ea typeface="#9Slide03 Roboto" panose="02000000000000000000" pitchFamily="2" charset="0"/>
                <a:cs typeface="Times New Roman" pitchFamily="18" charset="0"/>
              </a:rPr>
              <a:t>:</a:t>
            </a:r>
            <a:r>
              <a:rPr kumimoji="0" lang="en-US" sz="2800" b="1" i="0" u="none" strike="noStrike" kern="0" cap="none" spc="0" normalizeH="0" baseline="0" noProof="0" dirty="0" smtClean="0">
                <a:ln>
                  <a:noFill/>
                </a:ln>
                <a:solidFill>
                  <a:srgbClr val="3333CC"/>
                </a:solidFill>
                <a:effectLst/>
                <a:uLnTx/>
                <a:uFillTx/>
                <a:latin typeface="Times New Roman" pitchFamily="18" charset="0"/>
                <a:ea typeface="#9Slide03 Roboto" panose="02000000000000000000" pitchFamily="2" charset="0"/>
                <a:cs typeface="Times New Roman" pitchFamily="18" charset="0"/>
              </a:rPr>
              <a:t> Xác định phạm vi môi trường cận nhiệt ở châu </a:t>
            </a:r>
            <a:r>
              <a:rPr lang="en-US" sz="2800" b="1" kern="0" dirty="0" smtClean="0">
                <a:solidFill>
                  <a:srgbClr val="3333CC"/>
                </a:solidFill>
                <a:latin typeface="Times New Roman" pitchFamily="18" charset="0"/>
                <a:ea typeface="#9Slide03 Roboto" panose="02000000000000000000" pitchFamily="2" charset="0"/>
                <a:cs typeface="Times New Roman" pitchFamily="18" charset="0"/>
              </a:rPr>
              <a:t>Phi</a:t>
            </a:r>
            <a:r>
              <a:rPr kumimoji="0" lang="en-US" sz="2800" b="1" i="0" u="none" strike="noStrike" kern="0" cap="none" spc="0" normalizeH="0" baseline="0" noProof="0" dirty="0" smtClean="0">
                <a:ln>
                  <a:noFill/>
                </a:ln>
                <a:solidFill>
                  <a:srgbClr val="3333CC"/>
                </a:solidFill>
                <a:effectLst/>
                <a:uLnTx/>
                <a:uFillTx/>
                <a:latin typeface="Times New Roman" pitchFamily="18" charset="0"/>
                <a:ea typeface="#9Slide03 Roboto" panose="02000000000000000000" pitchFamily="2" charset="0"/>
                <a:cs typeface="Times New Roman"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7030A0"/>
                </a:solidFill>
                <a:effectLst/>
                <a:uLnTx/>
                <a:uFillTx/>
                <a:latin typeface="Times New Roman" pitchFamily="18" charset="0"/>
                <a:ea typeface="#9Slide03 Roboto" panose="02000000000000000000" pitchFamily="2" charset="0"/>
                <a:cs typeface="Times New Roman" pitchFamily="18" charset="0"/>
              </a:rPr>
              <a:t>Nhiệm </a:t>
            </a:r>
            <a:r>
              <a:rPr kumimoji="0" lang="en-US" sz="2800" b="1" i="0" u="none" strike="noStrike" kern="0" cap="none" spc="0" normalizeH="0" baseline="0" noProof="0" dirty="0">
                <a:ln>
                  <a:noFill/>
                </a:ln>
                <a:solidFill>
                  <a:srgbClr val="7030A0"/>
                </a:solidFill>
                <a:effectLst/>
                <a:uLnTx/>
                <a:uFillTx/>
                <a:latin typeface="Times New Roman" pitchFamily="18" charset="0"/>
                <a:ea typeface="#9Slide03 Roboto" panose="02000000000000000000" pitchFamily="2" charset="0"/>
                <a:cs typeface="Times New Roman" pitchFamily="18" charset="0"/>
              </a:rPr>
              <a:t>vụ </a:t>
            </a:r>
            <a:r>
              <a:rPr lang="en-US" sz="2800" b="1" kern="0" dirty="0">
                <a:solidFill>
                  <a:srgbClr val="7030A0"/>
                </a:solidFill>
                <a:latin typeface="Times New Roman" pitchFamily="18" charset="0"/>
                <a:ea typeface="#9Slide03 Roboto" panose="02000000000000000000" pitchFamily="2" charset="0"/>
                <a:cs typeface="Times New Roman" pitchFamily="18" charset="0"/>
              </a:rPr>
              <a:t>2</a:t>
            </a:r>
            <a:r>
              <a:rPr kumimoji="0" lang="en-US" sz="2800" b="1" i="0" u="none" strike="noStrike" kern="0" cap="none" spc="0" normalizeH="0" baseline="0" noProof="0" dirty="0" smtClean="0">
                <a:ln>
                  <a:noFill/>
                </a:ln>
                <a:solidFill>
                  <a:srgbClr val="7030A0"/>
                </a:solidFill>
                <a:effectLst/>
                <a:uLnTx/>
                <a:uFillTx/>
                <a:latin typeface="Times New Roman" pitchFamily="18" charset="0"/>
                <a:ea typeface="#9Slide03 Roboto" panose="02000000000000000000" pitchFamily="2" charset="0"/>
                <a:cs typeface="Times New Roman" pitchFamily="18" charset="0"/>
              </a:rPr>
              <a:t>: Trình bày cách thức con người khai thác thiện nhiên ở môi trường cận nhiệt.</a:t>
            </a:r>
            <a:endParaRPr kumimoji="0" lang="en-US" sz="2800" b="1" i="0" u="none" strike="noStrike" kern="0" cap="none" spc="0" normalizeH="0" baseline="0" noProof="0" dirty="0">
              <a:ln>
                <a:noFill/>
              </a:ln>
              <a:solidFill>
                <a:srgbClr val="7030A0"/>
              </a:solidFill>
              <a:effectLst/>
              <a:uLnTx/>
              <a:uFillTx/>
              <a:latin typeface="Times New Roman" pitchFamily="18" charset="0"/>
              <a:ea typeface="#9Slide03 Roboto" panose="02000000000000000000" pitchFamily="2" charset="0"/>
              <a:cs typeface="Times New Roman" pitchFamily="18" charset="0"/>
            </a:endParaRPr>
          </a:p>
        </p:txBody>
      </p:sp>
    </p:spTree>
    <p:extLst>
      <p:ext uri="{BB962C8B-B14F-4D97-AF65-F5344CB8AC3E}">
        <p14:creationId xmlns:p14="http://schemas.microsoft.com/office/powerpoint/2010/main" val="1579717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9Slide03 Roboto" panose="02000000000000000000" pitchFamily="2" charset="0"/>
                <a:cs typeface="Times New Roman" pitchFamily="18" charset="0"/>
              </a:rPr>
              <a:t>4. KHAI THÁC VÀ BẢO VỆ THIÊN NHIÊN Ở MÔI TRƯỜNG CẬN NHIỆT</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9Slide03 Roboto" panose="02000000000000000000" pitchFamily="2" charset="0"/>
              <a:cs typeface="Times New Roman" pitchFamily="18" charset="0"/>
            </a:endParaRPr>
          </a:p>
        </p:txBody>
      </p:sp>
      <p:sp>
        <p:nvSpPr>
          <p:cNvPr id="16" name="Rectangle 15">
            <a:extLst>
              <a:ext uri="{FF2B5EF4-FFF2-40B4-BE49-F238E27FC236}">
                <a16:creationId xmlns="" xmlns:a16="http://schemas.microsoft.com/office/drawing/2014/main" id="{C9E897F7-479A-4471-9132-CE227E4202FD}"/>
              </a:ext>
            </a:extLst>
          </p:cNvPr>
          <p:cNvSpPr/>
          <p:nvPr/>
        </p:nvSpPr>
        <p:spPr>
          <a:xfrm>
            <a:off x="130629" y="3030986"/>
            <a:ext cx="2214684" cy="898355"/>
          </a:xfrm>
          <a:prstGeom prst="rect">
            <a:avLst/>
          </a:prstGeom>
          <a:solidFill>
            <a:srgbClr val="F7C147"/>
          </a:solidFill>
          <a:ln>
            <a:solidFill>
              <a:srgbClr val="F7C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MÔI TRƯỜNG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CẬN NHIỆT</a:t>
            </a:r>
            <a:endParaRPr kumimoji="0" lang="en-US" sz="22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7" name="Rectangle 16">
            <a:extLst>
              <a:ext uri="{FF2B5EF4-FFF2-40B4-BE49-F238E27FC236}">
                <a16:creationId xmlns="" xmlns:a16="http://schemas.microsoft.com/office/drawing/2014/main" id="{4E4D3BB7-1929-4433-B0C9-9C2263E73989}"/>
              </a:ext>
            </a:extLst>
          </p:cNvPr>
          <p:cNvSpPr/>
          <p:nvPr/>
        </p:nvSpPr>
        <p:spPr>
          <a:xfrm>
            <a:off x="3168101" y="998518"/>
            <a:ext cx="2801256" cy="1566109"/>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Phạm vi</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8" name="Rectangle 17">
            <a:extLst>
              <a:ext uri="{FF2B5EF4-FFF2-40B4-BE49-F238E27FC236}">
                <a16:creationId xmlns="" xmlns:a16="http://schemas.microsoft.com/office/drawing/2014/main" id="{277454EF-9CF7-448F-9E26-D854E0C3734D}"/>
              </a:ext>
            </a:extLst>
          </p:cNvPr>
          <p:cNvSpPr/>
          <p:nvPr/>
        </p:nvSpPr>
        <p:spPr>
          <a:xfrm>
            <a:off x="6802806" y="844048"/>
            <a:ext cx="4836199" cy="1810815"/>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Cực bắc và cự nam châu Phi</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19" name="Rectangle 18">
            <a:extLst>
              <a:ext uri="{FF2B5EF4-FFF2-40B4-BE49-F238E27FC236}">
                <a16:creationId xmlns="" xmlns:a16="http://schemas.microsoft.com/office/drawing/2014/main" id="{33EAF3BC-5A19-4253-B926-0BDA223AC180}"/>
              </a:ext>
            </a:extLst>
          </p:cNvPr>
          <p:cNvSpPr/>
          <p:nvPr/>
        </p:nvSpPr>
        <p:spPr>
          <a:xfrm>
            <a:off x="3168100" y="3228975"/>
            <a:ext cx="3075537" cy="2266475"/>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Cách thức khai thác, sử dụng và bảo vệ thiên nhiên</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sp>
        <p:nvSpPr>
          <p:cNvPr id="20" name="Rectangle 19">
            <a:extLst>
              <a:ext uri="{FF2B5EF4-FFF2-40B4-BE49-F238E27FC236}">
                <a16:creationId xmlns="" xmlns:a16="http://schemas.microsoft.com/office/drawing/2014/main" id="{3F14F32D-7350-4BCE-A37D-4F13181AF363}"/>
              </a:ext>
            </a:extLst>
          </p:cNvPr>
          <p:cNvSpPr/>
          <p:nvPr/>
        </p:nvSpPr>
        <p:spPr>
          <a:xfrm>
            <a:off x="6599421" y="2932780"/>
            <a:ext cx="5389195" cy="3424232"/>
          </a:xfrm>
          <a:prstGeom prst="rect">
            <a:avLst/>
          </a:prstGeom>
          <a:solidFill>
            <a:schemeClr val="bg1"/>
          </a:solidFill>
          <a:ln>
            <a:solidFill>
              <a:srgbClr val="96B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Tr</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ồ</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ng các loại cây ăn quả</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có giá trị xuất khẩu và một số cây lương thực</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G</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ia súc chính là cừu.</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1200" cap="none" spc="0" normalizeH="0" baseline="0" noProof="0" dirty="0" err="1"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Khai</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thác khoáng sản</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H</a:t>
            </a: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oạt động du lịch.</a:t>
            </a:r>
            <a:endParaRPr kumimoji="0" lang="en-US"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002060"/>
                </a:solidFill>
                <a:effectLst/>
                <a:uLnTx/>
                <a:uFillTx/>
                <a:latin typeface="Times New Roman" pitchFamily="18" charset="0"/>
                <a:ea typeface="#9Slide03 Roboto" panose="02000000000000000000" pitchFamily="2" charset="0"/>
                <a:cs typeface="Times New Roman" pitchFamily="18" charset="0"/>
              </a:rPr>
              <a:t>+ Các nước trong khu vực cần chống khô hạn và hoang mạc hoá.</a:t>
            </a:r>
            <a:endParaRPr kumimoji="0" lang="en-US" sz="2400" b="1" i="0" u="none" strike="noStrike" kern="1200" cap="none" spc="0" normalizeH="0" baseline="0" noProof="0" dirty="0">
              <a:ln>
                <a:noFill/>
              </a:ln>
              <a:solidFill>
                <a:srgbClr val="002060"/>
              </a:solidFill>
              <a:effectLst/>
              <a:uLnTx/>
              <a:uFillTx/>
              <a:latin typeface="Times New Roman" pitchFamily="18" charset="0"/>
              <a:ea typeface="#9Slide03 Roboto" panose="02000000000000000000" pitchFamily="2" charset="0"/>
              <a:cs typeface="Times New Roman" pitchFamily="18" charset="0"/>
            </a:endParaRPr>
          </a:p>
        </p:txBody>
      </p:sp>
      <p:cxnSp>
        <p:nvCxnSpPr>
          <p:cNvPr id="21" name="Straight Connector 20">
            <a:extLst>
              <a:ext uri="{FF2B5EF4-FFF2-40B4-BE49-F238E27FC236}">
                <a16:creationId xmlns="" xmlns:a16="http://schemas.microsoft.com/office/drawing/2014/main" id="{5997C708-25D1-4173-A462-53F609106557}"/>
              </a:ext>
            </a:extLst>
          </p:cNvPr>
          <p:cNvCxnSpPr>
            <a:cxnSpLocks/>
            <a:stCxn id="16" idx="3"/>
          </p:cNvCxnSpPr>
          <p:nvPr/>
        </p:nvCxnSpPr>
        <p:spPr>
          <a:xfrm>
            <a:off x="2345313" y="34801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AC7A945-7B42-40BD-95D9-751702EE97F8}"/>
              </a:ext>
            </a:extLst>
          </p:cNvPr>
          <p:cNvCxnSpPr>
            <a:stCxn id="16" idx="3"/>
          </p:cNvCxnSpPr>
          <p:nvPr/>
        </p:nvCxnSpPr>
        <p:spPr>
          <a:xfrm>
            <a:off x="2345313" y="3480164"/>
            <a:ext cx="247664" cy="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941023C0-6E27-48F4-BCF7-47A6A63960C6}"/>
              </a:ext>
            </a:extLst>
          </p:cNvPr>
          <p:cNvCxnSpPr>
            <a:cxnSpLocks/>
          </p:cNvCxnSpPr>
          <p:nvPr/>
        </p:nvCxnSpPr>
        <p:spPr>
          <a:xfrm>
            <a:off x="2592977" y="1987114"/>
            <a:ext cx="0" cy="292180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F92359A2-48E8-493C-B153-C6BA5A5BF3DA}"/>
              </a:ext>
            </a:extLst>
          </p:cNvPr>
          <p:cNvCxnSpPr>
            <a:cxnSpLocks/>
            <a:endCxn id="17" idx="1"/>
          </p:cNvCxnSpPr>
          <p:nvPr/>
        </p:nvCxnSpPr>
        <p:spPr>
          <a:xfrm flipV="1">
            <a:off x="2592977" y="1781573"/>
            <a:ext cx="575124" cy="205540"/>
          </a:xfrm>
          <a:prstGeom prst="straightConnector1">
            <a:avLst/>
          </a:prstGeom>
          <a:ln w="12700">
            <a:solidFill>
              <a:srgbClr val="194E4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BF364F88-ED70-4C53-8EEC-463D85520863}"/>
              </a:ext>
            </a:extLst>
          </p:cNvPr>
          <p:cNvCxnSpPr>
            <a:cxnSpLocks/>
          </p:cNvCxnSpPr>
          <p:nvPr/>
        </p:nvCxnSpPr>
        <p:spPr>
          <a:xfrm>
            <a:off x="2592977" y="4908914"/>
            <a:ext cx="575124" cy="0"/>
          </a:xfrm>
          <a:prstGeom prst="straightConnector1">
            <a:avLst/>
          </a:prstGeom>
          <a:ln w="12700">
            <a:solidFill>
              <a:srgbClr val="194E48"/>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CF607A4-380B-461F-B8AA-9920F5801D68}"/>
              </a:ext>
            </a:extLst>
          </p:cNvPr>
          <p:cNvCxnSpPr>
            <a:cxnSpLocks/>
          </p:cNvCxnSpPr>
          <p:nvPr/>
        </p:nvCxnSpPr>
        <p:spPr>
          <a:xfrm>
            <a:off x="6243637" y="4885695"/>
            <a:ext cx="559169" cy="4570"/>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22EC3D7D-E601-485E-8847-A09ABBDE197F}"/>
              </a:ext>
            </a:extLst>
          </p:cNvPr>
          <p:cNvCxnSpPr>
            <a:cxnSpLocks/>
            <a:stCxn id="17" idx="3"/>
            <a:endCxn id="18" idx="1"/>
          </p:cNvCxnSpPr>
          <p:nvPr/>
        </p:nvCxnSpPr>
        <p:spPr>
          <a:xfrm flipV="1">
            <a:off x="5969357" y="1749456"/>
            <a:ext cx="833449" cy="32117"/>
          </a:xfrm>
          <a:prstGeom prst="line">
            <a:avLst/>
          </a:prstGeom>
          <a:ln w="12700">
            <a:solidFill>
              <a:srgbClr val="194E48"/>
            </a:solidFill>
            <a:prstDash val="lgDash"/>
          </a:ln>
        </p:spPr>
        <p:style>
          <a:lnRef idx="1">
            <a:schemeClr val="accent1"/>
          </a:lnRef>
          <a:fillRef idx="0">
            <a:schemeClr val="accent1"/>
          </a:fillRef>
          <a:effectRef idx="0">
            <a:schemeClr val="accent1"/>
          </a:effectRef>
          <a:fontRef idx="minor">
            <a:schemeClr val="tx1"/>
          </a:fontRef>
        </p:style>
      </p:cxnSp>
      <p:pic>
        <p:nvPicPr>
          <p:cNvPr id="30" name="Picture 14" descr="Kết quả hình ảnh cho cừu clipart png">
            <a:extLst>
              <a:ext uri="{FF2B5EF4-FFF2-40B4-BE49-F238E27FC236}">
                <a16:creationId xmlns="" xmlns:a16="http://schemas.microsoft.com/office/drawing/2014/main" id="{9363BD27-96BE-45F5-8766-EAC6CB1DAA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5747" r="89943"/>
                    </a14:imgEffect>
                  </a14:imgLayer>
                </a14:imgProps>
              </a:ext>
              <a:ext uri="{28A0092B-C50C-407E-A947-70E740481C1C}">
                <a14:useLocalDpi xmlns:a14="http://schemas.microsoft.com/office/drawing/2010/main" val="0"/>
              </a:ext>
            </a:extLst>
          </a:blip>
          <a:srcRect/>
          <a:stretch>
            <a:fillRect/>
          </a:stretch>
        </p:blipFill>
        <p:spPr bwMode="auto">
          <a:xfrm>
            <a:off x="5506334" y="5434320"/>
            <a:ext cx="1474606" cy="147460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ống nho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225" l="1437" r="98276"/>
                    </a14:imgEffect>
                  </a14:imgLayer>
                </a14:imgProps>
              </a:ext>
              <a:ext uri="{28A0092B-C50C-407E-A947-70E740481C1C}">
                <a14:useLocalDpi xmlns:a14="http://schemas.microsoft.com/office/drawing/2010/main" val="0"/>
              </a:ext>
            </a:extLst>
          </a:blip>
          <a:srcRect/>
          <a:stretch>
            <a:fillRect/>
          </a:stretch>
        </p:blipFill>
        <p:spPr bwMode="auto">
          <a:xfrm>
            <a:off x="130629" y="5397155"/>
            <a:ext cx="1240508" cy="12048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Quả Cam Vàng 1, Free Png - KhoThietK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018" y="5334300"/>
            <a:ext cx="2674613" cy="16746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Ô liu Clip nghệ thuật - Màu Xanh Lá Cây Ô-Liu Trong Suốt Hình Ảnh png tải  về - Miễn phí trong suốt Nhà Máy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750" l="10000" r="90000"/>
                    </a14:imgEffect>
                  </a14:imgLayer>
                </a14:imgProps>
              </a:ext>
              <a:ext uri="{28A0092B-C50C-407E-A947-70E740481C1C}">
                <a14:useLocalDpi xmlns:a14="http://schemas.microsoft.com/office/drawing/2010/main" val="0"/>
              </a:ext>
            </a:extLst>
          </a:blip>
          <a:srcRect/>
          <a:stretch>
            <a:fillRect/>
          </a:stretch>
        </p:blipFill>
        <p:spPr bwMode="auto">
          <a:xfrm>
            <a:off x="1094723" y="5510555"/>
            <a:ext cx="2501180" cy="1111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11793299" cy="875873"/>
            <a:chOff x="1726746" y="5370553"/>
            <a:chExt cx="9826019" cy="875873"/>
          </a:xfrm>
          <a:noFill/>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grp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77021"/>
              </a:xfrm>
              <a:prstGeom prst="rect">
                <a:avLst/>
              </a:prstGeom>
              <a:grpFill/>
            </p:spPr>
            <p:txBody>
              <a:bodyPr wrap="square" rtlCol="0">
                <a:spAutoFit/>
              </a:bodyPr>
              <a:lstStyle/>
              <a:p>
                <a:endParaRPr lang="en-US" sz="3600" b="1">
                  <a:solidFill>
                    <a:srgbClr val="FF000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endParaRPr>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84775"/>
            </a:xfrm>
            <a:prstGeom prst="rect">
              <a:avLst/>
            </a:prstGeom>
            <a:grp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Khai thác,sử dụng và bảo vệ TN ở MT cận nhiệt</a:t>
              </a:r>
            </a:p>
          </p:txBody>
        </p:sp>
      </p:grpSp>
      <p:grpSp>
        <p:nvGrpSpPr>
          <p:cNvPr id="10" name="Group 9">
            <a:extLst>
              <a:ext uri="{FF2B5EF4-FFF2-40B4-BE49-F238E27FC236}">
                <a16:creationId xmlns="" xmlns:a16="http://schemas.microsoft.com/office/drawing/2014/main" id="{CDD7D018-4483-4A97-8F58-82B183B72664}"/>
              </a:ext>
            </a:extLst>
          </p:cNvPr>
          <p:cNvGrpSpPr/>
          <p:nvPr/>
        </p:nvGrpSpPr>
        <p:grpSpPr>
          <a:xfrm>
            <a:off x="6773161" y="1055433"/>
            <a:ext cx="5418839" cy="5368813"/>
            <a:chOff x="6773161" y="1055433"/>
            <a:chExt cx="5418839" cy="5802567"/>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8">
            <a:extLst>
              <a:ext uri="{FF2B5EF4-FFF2-40B4-BE49-F238E27FC236}">
                <a16:creationId xmlns="" xmlns:a16="http://schemas.microsoft.com/office/drawing/2014/main" id="{772D1EA0-9BDF-468A-9673-A2FA14C12FD7}"/>
              </a:ext>
            </a:extLst>
          </p:cNvPr>
          <p:cNvSpPr>
            <a:spLocks/>
          </p:cNvSpPr>
          <p:nvPr/>
        </p:nvSpPr>
        <p:spPr bwMode="auto">
          <a:xfrm>
            <a:off x="7999098" y="1430748"/>
            <a:ext cx="1263655"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14" name="Freeform 9">
            <a:extLst>
              <a:ext uri="{FF2B5EF4-FFF2-40B4-BE49-F238E27FC236}">
                <a16:creationId xmlns="" xmlns:a16="http://schemas.microsoft.com/office/drawing/2014/main" id="{BF152B7F-0EA2-4A52-A5DB-2871B02674DA}"/>
              </a:ext>
            </a:extLst>
          </p:cNvPr>
          <p:cNvSpPr>
            <a:spLocks/>
          </p:cNvSpPr>
          <p:nvPr/>
        </p:nvSpPr>
        <p:spPr bwMode="auto">
          <a:xfrm rot="20767745">
            <a:off x="9601762" y="5274326"/>
            <a:ext cx="391253" cy="156748"/>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 xmlns:a16="http://schemas.microsoft.com/office/drawing/2014/main" id="{3540C9A0-6E50-428C-8B7F-77377EDEF846}"/>
              </a:ext>
            </a:extLst>
          </p:cNvPr>
          <p:cNvSpPr>
            <a:spLocks noChangeArrowheads="1"/>
          </p:cNvSpPr>
          <p:nvPr/>
        </p:nvSpPr>
        <p:spPr bwMode="auto">
          <a:xfrm>
            <a:off x="7125" y="1252955"/>
            <a:ext cx="690141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
              <a:buFont typeface="Wingdings" panose="05000000000000000000" pitchFamily="2" charset="2"/>
              <a:buChar char="ü"/>
            </a:pPr>
            <a:r>
              <a:rPr kumimoji="0" lang="en-US" sz="3200" b="1" i="0" u="none" strike="noStrike" cap="none" normalizeH="0" baseline="0" dirty="0" err="1">
                <a:ln>
                  <a:noFill/>
                </a:ln>
                <a:solidFill>
                  <a:srgbClr val="002060"/>
                </a:solidFill>
                <a:effectLst/>
                <a:latin typeface="Arial" panose="020B0604020202020204" pitchFamily="34" charset="0"/>
                <a:ea typeface="Cambria" pitchFamily="18" charset="0"/>
                <a:cs typeface="Arial" panose="020B0604020202020204" pitchFamily="34" charset="0"/>
              </a:rPr>
              <a:t>Phân</a:t>
            </a:r>
            <a:r>
              <a:rPr kumimoji="0" lang="en-US" sz="3200" b="1" i="0" u="none" strike="noStrike" cap="none" normalizeH="0" dirty="0">
                <a:ln>
                  <a:noFill/>
                </a:ln>
                <a:solidFill>
                  <a:srgbClr val="002060"/>
                </a:solidFill>
                <a:effectLst/>
                <a:latin typeface="Arial" panose="020B0604020202020204" pitchFamily="34" charset="0"/>
                <a:ea typeface="Cambria" pitchFamily="18" charset="0"/>
                <a:cs typeface="Arial" panose="020B0604020202020204" pitchFamily="34" charset="0"/>
              </a:rPr>
              <a:t> </a:t>
            </a:r>
            <a:r>
              <a:rPr kumimoji="0" lang="en-US" sz="3200" b="1" i="0" u="none" strike="noStrike" cap="none" normalizeH="0" dirty="0" err="1">
                <a:ln>
                  <a:noFill/>
                </a:ln>
                <a:solidFill>
                  <a:srgbClr val="002060"/>
                </a:solidFill>
                <a:effectLst/>
                <a:latin typeface="Arial" panose="020B0604020202020204" pitchFamily="34" charset="0"/>
                <a:ea typeface="Cambria" pitchFamily="18" charset="0"/>
                <a:cs typeface="Arial" panose="020B0604020202020204" pitchFamily="34" charset="0"/>
              </a:rPr>
              <a:t>bố</a:t>
            </a:r>
            <a:r>
              <a:rPr kumimoji="0" lang="en-US" sz="3200" b="1" i="0" u="none" strike="noStrike" cap="none" normalizeH="0">
                <a:ln>
                  <a:noFill/>
                </a:ln>
                <a:solidFill>
                  <a:srgbClr val="002060"/>
                </a:solidFill>
                <a:effectLst/>
                <a:latin typeface="Arial" panose="020B0604020202020204" pitchFamily="34" charset="0"/>
                <a:ea typeface="Cambria" pitchFamily="18" charset="0"/>
                <a:cs typeface="Arial" panose="020B0604020202020204" pitchFamily="34" charset="0"/>
              </a:rPr>
              <a:t>: </a:t>
            </a:r>
            <a:r>
              <a:rPr lang="vi-VN" sz="3200" b="1">
                <a:solidFill>
                  <a:srgbClr val="002060"/>
                </a:solidFill>
                <a:latin typeface="Arial" panose="020B0604020202020204" pitchFamily="34" charset="0"/>
                <a:cs typeface="Arial" panose="020B0604020202020204" pitchFamily="34" charset="0"/>
              </a:rPr>
              <a:t>gồm dãy At-lat và vùng đồng bằng ven biển Bắc Phi, vùng cực nam châu Phi.</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708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par>
                          <p:cTn id="11" fill="hold">
                            <p:stCondLst>
                              <p:cond delay="500"/>
                            </p:stCondLst>
                            <p:childTnLst>
                              <p:par>
                                <p:cTn id="12" presetID="35" presetClass="emph" presetSubtype="0" repeatCount="4000" fill="hold" grpId="1" nodeType="afterEffect">
                                  <p:stCondLst>
                                    <p:cond delay="0"/>
                                  </p:stCondLst>
                                  <p:childTnLst>
                                    <p:anim calcmode="discrete" valueType="str">
                                      <p:cBhvr>
                                        <p:cTn id="13" dur="1000" fill="hold"/>
                                        <p:tgtEl>
                                          <p:spTgt spid="13"/>
                                        </p:tgtEl>
                                        <p:attrNameLst>
                                          <p:attrName>style.visibility</p:attrName>
                                        </p:attrNameLst>
                                      </p:cBhvr>
                                      <p:tavLst>
                                        <p:tav tm="0">
                                          <p:val>
                                            <p:strVal val="hidden"/>
                                          </p:val>
                                        </p:tav>
                                        <p:tav tm="50000">
                                          <p:val>
                                            <p:strVal val="visible"/>
                                          </p:val>
                                        </p:tav>
                                      </p:tavLst>
                                    </p:anim>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12307406" cy="875873"/>
            <a:chOff x="1726746" y="5370553"/>
            <a:chExt cx="9826019" cy="875873"/>
          </a:xfrm>
          <a:noFill/>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grp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741499"/>
              </a:xfrm>
              <a:prstGeom prst="rect">
                <a:avLst/>
              </a:prstGeom>
              <a:grpFill/>
            </p:spPr>
            <p:txBody>
              <a:bodyPr wrap="square" rtlCol="0">
                <a:spAutoFit/>
              </a:bodyPr>
              <a:lstStyle/>
              <a:p>
                <a:endParaRPr lang="en-US" sz="4000">
                  <a:solidFill>
                    <a:srgbClr val="FF000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endParaRPr>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84775"/>
            </a:xfrm>
            <a:prstGeom prst="rect">
              <a:avLst/>
            </a:prstGeom>
            <a:grp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52593" y="1339368"/>
            <a:ext cx="11575230" cy="1077218"/>
          </a:xfrm>
          <a:prstGeom prst="rect">
            <a:avLst/>
          </a:prstGeom>
        </p:spPr>
        <p:txBody>
          <a:bodyPr wrap="square">
            <a:spAutoFit/>
          </a:bodyPr>
          <a:lstStyle/>
          <a:p>
            <a:pPr algn="just"/>
            <a:r>
              <a:rPr lang="vi-VN" sz="3200" b="1">
                <a:solidFill>
                  <a:srgbClr val="1503BD"/>
                </a:solidFill>
                <a:latin typeface="Arial" panose="020B0604020202020204" pitchFamily="34" charset="0"/>
                <a:cs typeface="Arial" panose="020B0604020202020204" pitchFamily="34" charset="0"/>
              </a:rPr>
              <a:t>+ Trồng các loại cây ăn quả (nho, cam, chanh, ô liu,...) và một số cây lương thực (lúa mì, ngô).</a:t>
            </a:r>
          </a:p>
        </p:txBody>
      </p:sp>
      <p:pic>
        <p:nvPicPr>
          <p:cNvPr id="17" name="Picture 28" descr="thu hoach lua cam">
            <a:extLst>
              <a:ext uri="{FF2B5EF4-FFF2-40B4-BE49-F238E27FC236}">
                <a16:creationId xmlns="" xmlns:a16="http://schemas.microsoft.com/office/drawing/2014/main" id="{633D7AD6-E618-41C0-B755-E9F51F025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66"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canh dong lua mi">
            <a:extLst>
              <a:ext uri="{FF2B5EF4-FFF2-40B4-BE49-F238E27FC236}">
                <a16:creationId xmlns="" xmlns:a16="http://schemas.microsoft.com/office/drawing/2014/main" id="{E0903D1C-A034-4F05-9746-0CD1E6148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23"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par>
                          <p:cTn id="8" fill="hold">
                            <p:stCondLst>
                              <p:cond delay="4000"/>
                            </p:stCondLst>
                            <p:childTnLst>
                              <p:par>
                                <p:cTn id="9" presetID="21"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solidFill>
            <a:srgbClr val="1C11AF"/>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3" name="Group 2">
            <a:extLst>
              <a:ext uri="{FF2B5EF4-FFF2-40B4-BE49-F238E27FC236}">
                <a16:creationId xmlns="" xmlns:a16="http://schemas.microsoft.com/office/drawing/2014/main" id="{FFFE1168-8B32-4E48-8449-02C4D92C722B}"/>
              </a:ext>
            </a:extLst>
          </p:cNvPr>
          <p:cNvGrpSpPr/>
          <p:nvPr/>
        </p:nvGrpSpPr>
        <p:grpSpPr>
          <a:xfrm>
            <a:off x="291916" y="1623667"/>
            <a:ext cx="11865108" cy="1249981"/>
            <a:chOff x="1836080" y="1623667"/>
            <a:chExt cx="9813603" cy="1249981"/>
          </a:xfrm>
        </p:grpSpPr>
        <p:grpSp>
          <p:nvGrpSpPr>
            <p:cNvPr id="17" name="Group 16">
              <a:extLst>
                <a:ext uri="{FF2B5EF4-FFF2-40B4-BE49-F238E27FC236}">
                  <a16:creationId xmlns="" xmlns:a16="http://schemas.microsoft.com/office/drawing/2014/main" id="{5C91F31A-EDEB-4352-AEB9-72156EF377B5}"/>
                </a:ext>
              </a:extLst>
            </p:cNvPr>
            <p:cNvGrpSpPr/>
            <p:nvPr/>
          </p:nvGrpSpPr>
          <p:grpSpPr>
            <a:xfrm>
              <a:off x="1884576" y="1626591"/>
              <a:ext cx="9765107" cy="872949"/>
              <a:chOff x="1133366" y="2220084"/>
              <a:chExt cx="6093180" cy="914400"/>
            </a:xfrm>
            <a:solidFill>
              <a:srgbClr val="FCFEB0"/>
            </a:solidFill>
          </p:grpSpPr>
          <p:sp>
            <p:nvSpPr>
              <p:cNvPr id="18" name="Arrow: Pentagon 17">
                <a:extLst>
                  <a:ext uri="{FF2B5EF4-FFF2-40B4-BE49-F238E27FC236}">
                    <a16:creationId xmlns=""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Arial" pitchFamily="34" charset="0"/>
                  <a:cs typeface="Arial" pitchFamily="34" charset="0"/>
                </a:endParaRPr>
              </a:p>
            </p:txBody>
          </p:sp>
          <p:sp>
            <p:nvSpPr>
              <p:cNvPr id="19" name="TextBox 18">
                <a:extLst>
                  <a:ext uri="{FF2B5EF4-FFF2-40B4-BE49-F238E27FC236}">
                    <a16:creationId xmlns="" xmlns:a16="http://schemas.microsoft.com/office/drawing/2014/main" id="{7C98953B-7D65-4C5B-A162-EF58AA078540}"/>
                  </a:ext>
                </a:extLst>
              </p:cNvPr>
              <p:cNvSpPr txBox="1"/>
              <p:nvPr/>
            </p:nvSpPr>
            <p:spPr>
              <a:xfrm>
                <a:off x="1307657" y="2384346"/>
                <a:ext cx="3717035" cy="677021"/>
              </a:xfrm>
              <a:prstGeom prst="rect">
                <a:avLst/>
              </a:prstGeom>
              <a:grpFill/>
            </p:spPr>
            <p:txBody>
              <a:bodyPr wrap="square" rtlCol="0">
                <a:spAutoFit/>
              </a:bodyPr>
              <a:lstStyle/>
              <a:p>
                <a:endParaRPr lang="en-US" sz="3600" b="1">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04670728-1741-4833-9A20-59430923F615}"/>
                </a:ext>
              </a:extLst>
            </p:cNvPr>
            <p:cNvSpPr txBox="1"/>
            <p:nvPr/>
          </p:nvSpPr>
          <p:spPr>
            <a:xfrm>
              <a:off x="2849244" y="1796430"/>
              <a:ext cx="8070201"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21" name="Arrow: Pentagon 20">
              <a:extLst>
                <a:ext uri="{FF2B5EF4-FFF2-40B4-BE49-F238E27FC236}">
                  <a16:creationId xmlns="" xmlns:a16="http://schemas.microsoft.com/office/drawing/2014/main"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1</a:t>
              </a:r>
            </a:p>
          </p:txBody>
        </p:sp>
        <p:sp>
          <p:nvSpPr>
            <p:cNvPr id="22" name="Isosceles Triangle 21">
              <a:extLst>
                <a:ext uri="{FF2B5EF4-FFF2-40B4-BE49-F238E27FC236}">
                  <a16:creationId xmlns=""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pic>
        <p:nvPicPr>
          <p:cNvPr id="27" name="Hình ảnh 13">
            <a:extLst>
              <a:ext uri="{FF2B5EF4-FFF2-40B4-BE49-F238E27FC236}">
                <a16:creationId xmlns=""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 name="Group 3">
            <a:extLst>
              <a:ext uri="{FF2B5EF4-FFF2-40B4-BE49-F238E27FC236}">
                <a16:creationId xmlns="" xmlns:a16="http://schemas.microsoft.com/office/drawing/2014/main" id="{F923B66A-51BC-49DB-8AD2-EE59AF6F4E33}"/>
              </a:ext>
            </a:extLst>
          </p:cNvPr>
          <p:cNvGrpSpPr/>
          <p:nvPr/>
        </p:nvGrpSpPr>
        <p:grpSpPr>
          <a:xfrm>
            <a:off x="241541" y="2790781"/>
            <a:ext cx="11880120" cy="1249938"/>
            <a:chOff x="1787659" y="2790781"/>
            <a:chExt cx="9826019" cy="1249938"/>
          </a:xfrm>
        </p:grpSpPr>
        <p:grpSp>
          <p:nvGrpSpPr>
            <p:cNvPr id="24" name="Group 23">
              <a:extLst>
                <a:ext uri="{FF2B5EF4-FFF2-40B4-BE49-F238E27FC236}">
                  <a16:creationId xmlns="" xmlns:a16="http://schemas.microsoft.com/office/drawing/2014/main" id="{2E7FFE3E-74EA-4B7F-8177-ADE48FBB3362}"/>
                </a:ext>
              </a:extLst>
            </p:cNvPr>
            <p:cNvGrpSpPr/>
            <p:nvPr/>
          </p:nvGrpSpPr>
          <p:grpSpPr>
            <a:xfrm>
              <a:off x="1848572" y="2793705"/>
              <a:ext cx="9765106" cy="872949"/>
              <a:chOff x="1133366" y="2220084"/>
              <a:chExt cx="6409250" cy="914400"/>
            </a:xfrm>
            <a:solidFill>
              <a:srgbClr val="FCFEB0"/>
            </a:solidFill>
          </p:grpSpPr>
          <p:sp>
            <p:nvSpPr>
              <p:cNvPr id="33" name="Arrow: Pentagon 32">
                <a:extLst>
                  <a:ext uri="{FF2B5EF4-FFF2-40B4-BE49-F238E27FC236}">
                    <a16:creationId xmlns=""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Arial" pitchFamily="34" charset="0"/>
                  <a:cs typeface="Arial" pitchFamily="34" charset="0"/>
                </a:endParaRPr>
              </a:p>
            </p:txBody>
          </p:sp>
          <p:sp>
            <p:nvSpPr>
              <p:cNvPr id="34" name="TextBox 33">
                <a:extLst>
                  <a:ext uri="{FF2B5EF4-FFF2-40B4-BE49-F238E27FC236}">
                    <a16:creationId xmlns="" xmlns:a16="http://schemas.microsoft.com/office/drawing/2014/main" id="{C49E3E0D-EDD0-4EED-8343-84CE4B33894F}"/>
                  </a:ext>
                </a:extLst>
              </p:cNvPr>
              <p:cNvSpPr txBox="1"/>
              <p:nvPr/>
            </p:nvSpPr>
            <p:spPr>
              <a:xfrm>
                <a:off x="1307657" y="2384346"/>
                <a:ext cx="3717035" cy="677021"/>
              </a:xfrm>
              <a:prstGeom prst="rect">
                <a:avLst/>
              </a:prstGeom>
              <a:noFill/>
            </p:spPr>
            <p:txBody>
              <a:bodyPr wrap="square" rtlCol="0">
                <a:spAutoFit/>
              </a:bodyPr>
              <a:lstStyle/>
              <a:p>
                <a:endParaRPr lang="en-US" sz="3600" b="1">
                  <a:solidFill>
                    <a:srgbClr val="0070C0"/>
                  </a:solidFill>
                  <a:latin typeface="Arial" pitchFamily="34" charset="0"/>
                  <a:cs typeface="Arial" pitchFamily="34" charset="0"/>
                </a:endParaRPr>
              </a:p>
            </p:txBody>
          </p:sp>
        </p:grpSp>
        <p:sp>
          <p:nvSpPr>
            <p:cNvPr id="30" name="Arrow: Pentagon 29">
              <a:extLst>
                <a:ext uri="{FF2B5EF4-FFF2-40B4-BE49-F238E27FC236}">
                  <a16:creationId xmlns="" xmlns:a16="http://schemas.microsoft.com/office/drawing/2014/main"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2</a:t>
              </a:r>
            </a:p>
          </p:txBody>
        </p:sp>
        <p:sp>
          <p:nvSpPr>
            <p:cNvPr id="31" name="Isosceles Triangle 30">
              <a:extLst>
                <a:ext uri="{FF2B5EF4-FFF2-40B4-BE49-F238E27FC236}">
                  <a16:creationId xmlns=""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TextBox 25">
              <a:extLst>
                <a:ext uri="{FF2B5EF4-FFF2-40B4-BE49-F238E27FC236}">
                  <a16:creationId xmlns="" xmlns:a16="http://schemas.microsoft.com/office/drawing/2014/main" id="{7BF7C870-BBB9-4BBC-A19C-CEF9ACB06063}"/>
                </a:ext>
              </a:extLst>
            </p:cNvPr>
            <p:cNvSpPr txBox="1"/>
            <p:nvPr/>
          </p:nvSpPr>
          <p:spPr>
            <a:xfrm>
              <a:off x="2963129" y="2963501"/>
              <a:ext cx="8070201" cy="1077218"/>
            </a:xfrm>
            <a:prstGeom prst="rect">
              <a:avLst/>
            </a:prstGeom>
            <a:noFill/>
          </p:spPr>
          <p:txBody>
            <a:bodyPr wrap="square" rtlCol="0">
              <a:spAutoFit/>
            </a:bodyPr>
            <a:lstStyle/>
            <a:p>
              <a:pPr algn="ctr"/>
              <a:r>
                <a:rPr lang="en-US" sz="3200" b="1" dirty="0">
                  <a:solidFill>
                    <a:srgbClr val="7030A0"/>
                  </a:solidFill>
                  <a:latin typeface="Arial" panose="020B0604020202020204" pitchFamily="34" charset="0"/>
                  <a:cs typeface="Arial" panose="020B0604020202020204" pitchFamily="34" charset="0"/>
                </a:rPr>
                <a:t>Khai thác,sử dụng và bảo vệ TN ở MT nhiệt đới</a:t>
              </a:r>
            </a:p>
          </p:txBody>
        </p:sp>
      </p:grpSp>
      <p:grpSp>
        <p:nvGrpSpPr>
          <p:cNvPr id="6" name="Group 5">
            <a:extLst>
              <a:ext uri="{FF2B5EF4-FFF2-40B4-BE49-F238E27FC236}">
                <a16:creationId xmlns="" xmlns:a16="http://schemas.microsoft.com/office/drawing/2014/main" id="{48549127-9F38-4126-B19E-2149AFD50941}"/>
              </a:ext>
            </a:extLst>
          </p:cNvPr>
          <p:cNvGrpSpPr/>
          <p:nvPr/>
        </p:nvGrpSpPr>
        <p:grpSpPr>
          <a:xfrm>
            <a:off x="241541" y="4083592"/>
            <a:ext cx="11880120" cy="1249938"/>
            <a:chOff x="1787659" y="4083592"/>
            <a:chExt cx="9826019" cy="1249938"/>
          </a:xfrm>
        </p:grpSpPr>
        <p:grpSp>
          <p:nvGrpSpPr>
            <p:cNvPr id="28" name="Group 27">
              <a:extLst>
                <a:ext uri="{FF2B5EF4-FFF2-40B4-BE49-F238E27FC236}">
                  <a16:creationId xmlns="" xmlns:a16="http://schemas.microsoft.com/office/drawing/2014/main" id="{6E088950-6E75-406A-99D4-C712F6D4AA47}"/>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29" name="Arrow: Pentagon 28">
                <a:extLst>
                  <a:ext uri="{FF2B5EF4-FFF2-40B4-BE49-F238E27FC236}">
                    <a16:creationId xmlns="" xmlns:a16="http://schemas.microsoft.com/office/drawing/2014/main"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Arial" pitchFamily="34" charset="0"/>
                  <a:cs typeface="Arial" pitchFamily="34" charset="0"/>
                </a:endParaRPr>
              </a:p>
            </p:txBody>
          </p:sp>
          <p:sp>
            <p:nvSpPr>
              <p:cNvPr id="35" name="TextBox 34">
                <a:extLst>
                  <a:ext uri="{FF2B5EF4-FFF2-40B4-BE49-F238E27FC236}">
                    <a16:creationId xmlns="" xmlns:a16="http://schemas.microsoft.com/office/drawing/2014/main" id="{0D7BF0AF-93FB-4F94-811F-E31DDC98501E}"/>
                  </a:ext>
                </a:extLst>
              </p:cNvPr>
              <p:cNvSpPr txBox="1"/>
              <p:nvPr/>
            </p:nvSpPr>
            <p:spPr>
              <a:xfrm>
                <a:off x="1307657" y="2384346"/>
                <a:ext cx="3717035" cy="677021"/>
              </a:xfrm>
              <a:prstGeom prst="rect">
                <a:avLst/>
              </a:prstGeom>
              <a:grpFill/>
            </p:spPr>
            <p:txBody>
              <a:bodyPr wrap="square" rtlCol="0">
                <a:spAutoFit/>
              </a:bodyPr>
              <a:lstStyle/>
              <a:p>
                <a:endParaRPr lang="en-US" sz="3600" b="1">
                  <a:solidFill>
                    <a:srgbClr val="0070C0"/>
                  </a:solidFill>
                  <a:latin typeface="Arial" pitchFamily="34" charset="0"/>
                  <a:cs typeface="Arial" pitchFamily="34" charset="0"/>
                </a:endParaRPr>
              </a:p>
            </p:txBody>
          </p:sp>
        </p:grpSp>
        <p:sp>
          <p:nvSpPr>
            <p:cNvPr id="36" name="Arrow: Pentagon 35">
              <a:extLst>
                <a:ext uri="{FF2B5EF4-FFF2-40B4-BE49-F238E27FC236}">
                  <a16:creationId xmlns="" xmlns:a16="http://schemas.microsoft.com/office/drawing/2014/main"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3</a:t>
              </a:r>
            </a:p>
          </p:txBody>
        </p:sp>
        <p:sp>
          <p:nvSpPr>
            <p:cNvPr id="37" name="Isosceles Triangle 36">
              <a:extLst>
                <a:ext uri="{FF2B5EF4-FFF2-40B4-BE49-F238E27FC236}">
                  <a16:creationId xmlns="" xmlns:a16="http://schemas.microsoft.com/office/drawing/2014/main"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8" name="TextBox 37">
              <a:extLst>
                <a:ext uri="{FF2B5EF4-FFF2-40B4-BE49-F238E27FC236}">
                  <a16:creationId xmlns="" xmlns:a16="http://schemas.microsoft.com/office/drawing/2014/main" id="{DB753B45-114A-4793-9601-0C3181A710DB}"/>
                </a:ext>
              </a:extLst>
            </p:cNvPr>
            <p:cNvSpPr txBox="1"/>
            <p:nvPr/>
          </p:nvSpPr>
          <p:spPr>
            <a:xfrm>
              <a:off x="2963129" y="4256312"/>
              <a:ext cx="8380732"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Khai thác,sử dụng và bảo vệ TN ở MT hoang mạc</a:t>
              </a:r>
            </a:p>
          </p:txBody>
        </p:sp>
      </p:grpSp>
      <p:grpSp>
        <p:nvGrpSpPr>
          <p:cNvPr id="7" name="Group 6">
            <a:extLst>
              <a:ext uri="{FF2B5EF4-FFF2-40B4-BE49-F238E27FC236}">
                <a16:creationId xmlns="" xmlns:a16="http://schemas.microsoft.com/office/drawing/2014/main" id="{BFDB9575-2244-4860-9AB0-AA4D96463D69}"/>
              </a:ext>
            </a:extLst>
          </p:cNvPr>
          <p:cNvGrpSpPr/>
          <p:nvPr/>
        </p:nvGrpSpPr>
        <p:grpSpPr>
          <a:xfrm>
            <a:off x="180628" y="5370553"/>
            <a:ext cx="11880120" cy="1249938"/>
            <a:chOff x="1726746" y="5370553"/>
            <a:chExt cx="9826019" cy="1249938"/>
          </a:xfrm>
        </p:grpSpPr>
        <p:grpSp>
          <p:nvGrpSpPr>
            <p:cNvPr id="39" name="Group 38">
              <a:extLst>
                <a:ext uri="{FF2B5EF4-FFF2-40B4-BE49-F238E27FC236}">
                  <a16:creationId xmlns="" xmlns:a16="http://schemas.microsoft.com/office/drawing/2014/main" id="{C64963F3-4CBB-4F5B-B0CA-FE69D3C230CA}"/>
                </a:ext>
              </a:extLst>
            </p:cNvPr>
            <p:cNvGrpSpPr/>
            <p:nvPr/>
          </p:nvGrpSpPr>
          <p:grpSpPr>
            <a:xfrm>
              <a:off x="1787659" y="5373477"/>
              <a:ext cx="9765106" cy="872949"/>
              <a:chOff x="1133366" y="2220084"/>
              <a:chExt cx="6409250" cy="914400"/>
            </a:xfrm>
            <a:solidFill>
              <a:srgbClr val="FCFEB0"/>
            </a:solidFill>
          </p:grpSpPr>
          <p:sp>
            <p:nvSpPr>
              <p:cNvPr id="40" name="Arrow: Pentagon 39">
                <a:extLst>
                  <a:ext uri="{FF2B5EF4-FFF2-40B4-BE49-F238E27FC236}">
                    <a16:creationId xmlns="" xmlns:a16="http://schemas.microsoft.com/office/drawing/2014/main" id="{D704437B-83BF-4B8B-A1FD-41E423C241F2}"/>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Arial" pitchFamily="34" charset="0"/>
                  <a:cs typeface="Arial" pitchFamily="34" charset="0"/>
                </a:endParaRPr>
              </a:p>
            </p:txBody>
          </p:sp>
          <p:sp>
            <p:nvSpPr>
              <p:cNvPr id="41" name="TextBox 40">
                <a:extLst>
                  <a:ext uri="{FF2B5EF4-FFF2-40B4-BE49-F238E27FC236}">
                    <a16:creationId xmlns="" xmlns:a16="http://schemas.microsoft.com/office/drawing/2014/main" id="{C7317980-0F4E-4320-81EE-CB5686DA5707}"/>
                  </a:ext>
                </a:extLst>
              </p:cNvPr>
              <p:cNvSpPr txBox="1"/>
              <p:nvPr/>
            </p:nvSpPr>
            <p:spPr>
              <a:xfrm>
                <a:off x="1307657" y="2384346"/>
                <a:ext cx="3717035" cy="677021"/>
              </a:xfrm>
              <a:prstGeom prst="rect">
                <a:avLst/>
              </a:prstGeom>
              <a:noFill/>
            </p:spPr>
            <p:txBody>
              <a:bodyPr wrap="square" rtlCol="0">
                <a:spAutoFit/>
              </a:bodyPr>
              <a:lstStyle/>
              <a:p>
                <a:endParaRPr lang="en-US" sz="3600" b="1">
                  <a:solidFill>
                    <a:srgbClr val="0070C0"/>
                  </a:solidFill>
                  <a:latin typeface="Arial" pitchFamily="34" charset="0"/>
                  <a:cs typeface="Arial" pitchFamily="34" charset="0"/>
                </a:endParaRPr>
              </a:p>
            </p:txBody>
          </p:sp>
        </p:grpSp>
        <p:sp>
          <p:nvSpPr>
            <p:cNvPr id="42" name="Arrow: Pentagon 41">
              <a:extLst>
                <a:ext uri="{FF2B5EF4-FFF2-40B4-BE49-F238E27FC236}">
                  <a16:creationId xmlns="" xmlns:a16="http://schemas.microsoft.com/office/drawing/2014/main"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itchFamily="34" charset="0"/>
                  <a:cs typeface="Arial" pitchFamily="34" charset="0"/>
                </a:rPr>
                <a:t>4</a:t>
              </a:r>
            </a:p>
          </p:txBody>
        </p:sp>
        <p:sp>
          <p:nvSpPr>
            <p:cNvPr id="43" name="Isosceles Triangle 42">
              <a:extLst>
                <a:ext uri="{FF2B5EF4-FFF2-40B4-BE49-F238E27FC236}">
                  <a16:creationId xmlns="" xmlns:a16="http://schemas.microsoft.com/office/drawing/2014/main"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44" name="TextBox 43">
              <a:extLst>
                <a:ext uri="{FF2B5EF4-FFF2-40B4-BE49-F238E27FC236}">
                  <a16:creationId xmlns="" xmlns:a16="http://schemas.microsoft.com/office/drawing/2014/main" id="{7F1999E9-A6D4-4F60-A2A5-15E82ADF655B}"/>
                </a:ext>
              </a:extLst>
            </p:cNvPr>
            <p:cNvSpPr txBox="1"/>
            <p:nvPr/>
          </p:nvSpPr>
          <p:spPr>
            <a:xfrm>
              <a:off x="2902216" y="5543273"/>
              <a:ext cx="8070201"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Khai thác,sử dụng và bảo vệ TN ở MT cận nhiệt</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12049498" cy="875873"/>
            <a:chOff x="1726746" y="5370553"/>
            <a:chExt cx="9826019" cy="875873"/>
          </a:xfrm>
          <a:noFill/>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grp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77021"/>
              </a:xfrm>
              <a:prstGeom prst="rect">
                <a:avLst/>
              </a:prstGeom>
              <a:grpFill/>
            </p:spPr>
            <p:txBody>
              <a:bodyPr wrap="square" rtlCol="0">
                <a:spAutoFit/>
              </a:bodyPr>
              <a:lstStyle/>
              <a:p>
                <a:endParaRPr lang="en-US" sz="3600" b="1">
                  <a:solidFill>
                    <a:srgbClr val="FF000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endParaRPr>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584775"/>
            </a:xfrm>
            <a:prstGeom prst="rect">
              <a:avLst/>
            </a:prstGeom>
            <a:grpFill/>
          </p:spPr>
          <p:txBody>
            <a:bodyPr wrap="square" rtlCol="0">
              <a:spAutoFit/>
            </a:bodyPr>
            <a:lstStyle/>
            <a:p>
              <a:pPr algn="ctr"/>
              <a:r>
                <a:rPr lang="en-US" sz="3200" b="1">
                  <a:solidFill>
                    <a:srgbClr val="FF0000"/>
                  </a:solidFill>
                  <a:latin typeface="Arial" panose="020B0604020202020204" pitchFamily="34" charset="0"/>
                  <a:cs typeface="Arial" panose="020B0604020202020204" pitchFamily="34" charset="0"/>
                </a:rPr>
                <a:t>Khai thác,sử dụng và bảo vệ TN ở MT cận nhiệt</a:t>
              </a:r>
            </a:p>
          </p:txBody>
        </p:sp>
      </p:grpSp>
      <p:grpSp>
        <p:nvGrpSpPr>
          <p:cNvPr id="13" name="Group 12">
            <a:extLst>
              <a:ext uri="{FF2B5EF4-FFF2-40B4-BE49-F238E27FC236}">
                <a16:creationId xmlns="" xmlns:a16="http://schemas.microsoft.com/office/drawing/2014/main" id="{4B141F28-6794-4380-8A8E-4D961D791174}"/>
              </a:ext>
            </a:extLst>
          </p:cNvPr>
          <p:cNvGrpSpPr/>
          <p:nvPr/>
        </p:nvGrpSpPr>
        <p:grpSpPr>
          <a:xfrm>
            <a:off x="2681583" y="1669570"/>
            <a:ext cx="6706590" cy="4593494"/>
            <a:chOff x="6296891" y="1301436"/>
            <a:chExt cx="5031926" cy="4593494"/>
          </a:xfrm>
        </p:grpSpPr>
        <p:pic>
          <p:nvPicPr>
            <p:cNvPr id="11" name="Picture 20" descr="cừu">
              <a:extLst>
                <a:ext uri="{FF2B5EF4-FFF2-40B4-BE49-F238E27FC236}">
                  <a16:creationId xmlns="" xmlns:a16="http://schemas.microsoft.com/office/drawing/2014/main" id="{2A6480F3-AE53-4562-861D-3D1B1B8D5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49" r="7317"/>
            <a:stretch>
              <a:fillRect/>
            </a:stretch>
          </p:blipFill>
          <p:spPr>
            <a:xfrm>
              <a:off x="6296891" y="1301436"/>
              <a:ext cx="5031926" cy="3953656"/>
            </a:xfrm>
            <a:prstGeom prst="rect">
              <a:avLst/>
            </a:prstGeom>
            <a:noFill/>
          </p:spPr>
        </p:pic>
        <p:sp>
          <p:nvSpPr>
            <p:cNvPr id="10" name="Rectangle 9">
              <a:extLst>
                <a:ext uri="{FF2B5EF4-FFF2-40B4-BE49-F238E27FC236}">
                  <a16:creationId xmlns="" xmlns:a16="http://schemas.microsoft.com/office/drawing/2014/main" id="{7691CB4F-D0C3-4215-9202-56890CA8261F}"/>
                </a:ext>
              </a:extLst>
            </p:cNvPr>
            <p:cNvSpPr/>
            <p:nvPr/>
          </p:nvSpPr>
          <p:spPr>
            <a:xfrm>
              <a:off x="6706159" y="5371710"/>
              <a:ext cx="4213392" cy="523220"/>
            </a:xfrm>
            <a:prstGeom prst="rect">
              <a:avLst/>
            </a:prstGeom>
          </p:spPr>
          <p:txBody>
            <a:bodyPr wrap="none">
              <a:spAutoFit/>
            </a:bodyPr>
            <a:lstStyle/>
            <a:p>
              <a:pPr algn="ctr"/>
              <a:r>
                <a:rPr lang="vi-VN" sz="2800" b="1" dirty="0">
                  <a:latin typeface="Arial" panose="020B0604020202020204" pitchFamily="34" charset="0"/>
                  <a:cs typeface="Arial" panose="020B0604020202020204" pitchFamily="34" charset="0"/>
                </a:rPr>
                <a:t>Chăn nuôi gia súc chính là cừu.</a:t>
              </a:r>
            </a:p>
          </p:txBody>
        </p:sp>
      </p:grpSp>
    </p:spTree>
    <p:extLst>
      <p:ext uri="{BB962C8B-B14F-4D97-AF65-F5344CB8AC3E}">
        <p14:creationId xmlns:p14="http://schemas.microsoft.com/office/powerpoint/2010/main" val="10453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E16CF01-4247-4740-9D12-F416329C189D}"/>
              </a:ext>
            </a:extLst>
          </p:cNvPr>
          <p:cNvGrpSpPr/>
          <p:nvPr/>
        </p:nvGrpSpPr>
        <p:grpSpPr>
          <a:xfrm>
            <a:off x="142502" y="50339"/>
            <a:ext cx="12049498" cy="1249938"/>
            <a:chOff x="1726746" y="5370553"/>
            <a:chExt cx="9826019" cy="1249938"/>
          </a:xfrm>
        </p:grpSpPr>
        <p:grpSp>
          <p:nvGrpSpPr>
            <p:cNvPr id="4" name="Group 3">
              <a:extLst>
                <a:ext uri="{FF2B5EF4-FFF2-40B4-BE49-F238E27FC236}">
                  <a16:creationId xmlns=""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 xmlns:a16="http://schemas.microsoft.com/office/drawing/2014/main" id="{2F6C32E3-4B89-4708-9C18-669EDD1811C0}"/>
                  </a:ext>
                </a:extLst>
              </p:cNvPr>
              <p:cNvSpPr/>
              <p:nvPr/>
            </p:nvSpPr>
            <p:spPr>
              <a:xfrm>
                <a:off x="1133366" y="2220084"/>
                <a:ext cx="6409250" cy="914400"/>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latin typeface="Arial" pitchFamily="34" charset="0"/>
                  <a:cs typeface="Arial" pitchFamily="34" charset="0"/>
                </a:endParaRPr>
              </a:p>
            </p:txBody>
          </p:sp>
          <p:sp>
            <p:nvSpPr>
              <p:cNvPr id="9" name="TextBox 8">
                <a:extLst>
                  <a:ext uri="{FF2B5EF4-FFF2-40B4-BE49-F238E27FC236}">
                    <a16:creationId xmlns="" xmlns:a16="http://schemas.microsoft.com/office/drawing/2014/main" id="{A5AAA5A1-0C67-4CC2-B999-48498AACCC36}"/>
                  </a:ext>
                </a:extLst>
              </p:cNvPr>
              <p:cNvSpPr txBox="1"/>
              <p:nvPr/>
            </p:nvSpPr>
            <p:spPr>
              <a:xfrm>
                <a:off x="1307657" y="2384346"/>
                <a:ext cx="3717035" cy="677021"/>
              </a:xfrm>
              <a:prstGeom prst="rect">
                <a:avLst/>
              </a:prstGeom>
              <a:noFill/>
            </p:spPr>
            <p:txBody>
              <a:bodyPr wrap="square" rtlCol="0">
                <a:spAutoFit/>
              </a:bodyPr>
              <a:lstStyle/>
              <a:p>
                <a:endParaRPr lang="en-US" sz="3600" b="1">
                  <a:solidFill>
                    <a:srgbClr val="FF0000"/>
                  </a:solidFill>
                  <a:latin typeface="Arial" pitchFamily="34" charset="0"/>
                  <a:cs typeface="Arial" pitchFamily="34" charset="0"/>
                </a:endParaRPr>
              </a:p>
            </p:txBody>
          </p:sp>
        </p:grpSp>
        <p:sp>
          <p:nvSpPr>
            <p:cNvPr id="5" name="Arrow: Pentagon 4">
              <a:extLst>
                <a:ext uri="{FF2B5EF4-FFF2-40B4-BE49-F238E27FC236}">
                  <a16:creationId xmlns=""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latin typeface="Arial" pitchFamily="34" charset="0"/>
                  <a:cs typeface="Arial" pitchFamily="34" charset="0"/>
                </a:rPr>
                <a:t>4</a:t>
              </a:r>
            </a:p>
          </p:txBody>
        </p:sp>
        <p:sp>
          <p:nvSpPr>
            <p:cNvPr id="6" name="Isosceles Triangle 5">
              <a:extLst>
                <a:ext uri="{FF2B5EF4-FFF2-40B4-BE49-F238E27FC236}">
                  <a16:creationId xmlns=""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endParaRPr>
            </a:p>
          </p:txBody>
        </p:sp>
        <p:sp>
          <p:nvSpPr>
            <p:cNvPr id="7" name="TextBox 6">
              <a:extLst>
                <a:ext uri="{FF2B5EF4-FFF2-40B4-BE49-F238E27FC236}">
                  <a16:creationId xmlns="" xmlns:a16="http://schemas.microsoft.com/office/drawing/2014/main" id="{4E4E6771-6244-4F58-93D9-73B892A89C3F}"/>
                </a:ext>
              </a:extLst>
            </p:cNvPr>
            <p:cNvSpPr txBox="1"/>
            <p:nvPr/>
          </p:nvSpPr>
          <p:spPr>
            <a:xfrm>
              <a:off x="2902216" y="5543273"/>
              <a:ext cx="8070201"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 xmlns:a16="http://schemas.microsoft.com/office/drawing/2014/main" id="{8D67A99A-ED17-4F61-959C-293FA80EED0D}"/>
              </a:ext>
            </a:extLst>
          </p:cNvPr>
          <p:cNvSpPr/>
          <p:nvPr/>
        </p:nvSpPr>
        <p:spPr>
          <a:xfrm>
            <a:off x="273920" y="1254369"/>
            <a:ext cx="11337725" cy="523220"/>
          </a:xfrm>
          <a:prstGeom prst="rect">
            <a:avLst/>
          </a:prstGeom>
        </p:spPr>
        <p:txBody>
          <a:bodyPr wrap="square">
            <a:spAutoFit/>
          </a:bodyPr>
          <a:lstStyle/>
          <a:p>
            <a:pPr algn="just"/>
            <a:r>
              <a:rPr lang="vi-VN" sz="2800" b="1">
                <a:solidFill>
                  <a:srgbClr val="1503BD"/>
                </a:solidFill>
                <a:latin typeface="Arial" panose="020B0604020202020204" pitchFamily="34" charset="0"/>
                <a:cs typeface="Arial" panose="020B0604020202020204" pitchFamily="34" charset="0"/>
              </a:rPr>
              <a:t>+ Phát triển hoạt động khai thác khoáng sản</a:t>
            </a:r>
          </a:p>
        </p:txBody>
      </p:sp>
      <p:pic>
        <p:nvPicPr>
          <p:cNvPr id="14" name="Picture 23">
            <a:extLst>
              <a:ext uri="{FF2B5EF4-FFF2-40B4-BE49-F238E27FC236}">
                <a16:creationId xmlns="" xmlns:a16="http://schemas.microsoft.com/office/drawing/2014/main" id="{1F16ED93-C5CB-4750-A3DC-5182A5A0A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2" y="1990786"/>
            <a:ext cx="5139230" cy="3365914"/>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003B76"/>
                  </a:outerShdw>
                </a:effectLst>
              </a14:hiddenEffects>
            </a:ext>
          </a:extLst>
        </p:spPr>
      </p:pic>
      <p:pic>
        <p:nvPicPr>
          <p:cNvPr id="7170" name="Picture 2" descr="Tại sao châu Phi có nhiều kim cương">
            <a:extLst>
              <a:ext uri="{FF2B5EF4-FFF2-40B4-BE49-F238E27FC236}">
                <a16:creationId xmlns="" xmlns:a16="http://schemas.microsoft.com/office/drawing/2014/main" id="{2CD37C58-FCCD-476C-B075-FD8F1C51B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447" y="2003323"/>
            <a:ext cx="6235589" cy="3365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574511E1-9035-4099-812A-113A80B8B81D}"/>
              </a:ext>
            </a:extLst>
          </p:cNvPr>
          <p:cNvSpPr/>
          <p:nvPr/>
        </p:nvSpPr>
        <p:spPr>
          <a:xfrm>
            <a:off x="557078" y="5603631"/>
            <a:ext cx="3756156" cy="461665"/>
          </a:xfrm>
          <a:prstGeom prst="rect">
            <a:avLst/>
          </a:prstGeom>
        </p:spPr>
        <p:txBody>
          <a:bodyPr wrap="none">
            <a:spAutoFit/>
          </a:bodyPr>
          <a:lstStyle/>
          <a:p>
            <a:pPr algn="ctr"/>
            <a:r>
              <a:rPr lang="en-US" sz="2400" b="1">
                <a:latin typeface="Arial" panose="020B0604020202020204" pitchFamily="34" charset="0"/>
                <a:cs typeface="Arial" panose="020B0604020202020204" pitchFamily="34" charset="0"/>
              </a:rPr>
              <a:t>K</a:t>
            </a:r>
            <a:r>
              <a:rPr lang="vi-VN" sz="2400" b="1">
                <a:latin typeface="Arial" panose="020B0604020202020204" pitchFamily="34" charset="0"/>
                <a:cs typeface="Arial" panose="020B0604020202020204" pitchFamily="34" charset="0"/>
              </a:rPr>
              <a:t>hai thác dầu (An-giê-ri)</a:t>
            </a:r>
            <a:endParaRPr lang="en-US" sz="2400" b="1">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E6783E62-3878-470C-AE47-E23BBFC26B06}"/>
              </a:ext>
            </a:extLst>
          </p:cNvPr>
          <p:cNvSpPr/>
          <p:nvPr/>
        </p:nvSpPr>
        <p:spPr>
          <a:xfrm>
            <a:off x="5487447" y="5569897"/>
            <a:ext cx="6096000" cy="830997"/>
          </a:xfrm>
          <a:prstGeom prst="rect">
            <a:avLst/>
          </a:prstGeom>
        </p:spPr>
        <p:txBody>
          <a:bodyPr>
            <a:spAutoFit/>
          </a:bodyPr>
          <a:lstStyle/>
          <a:p>
            <a:pPr algn="ctr"/>
            <a:r>
              <a:rPr lang="en-US" sz="2400" b="1">
                <a:latin typeface="Arial" panose="020B0604020202020204" pitchFamily="34" charset="0"/>
                <a:cs typeface="Arial" panose="020B0604020202020204" pitchFamily="34" charset="0"/>
              </a:rPr>
              <a:t>Dẫn </a:t>
            </a:r>
            <a:r>
              <a:rPr lang="vi-VN" sz="2400" b="1">
                <a:latin typeface="Arial" panose="020B0604020202020204" pitchFamily="34" charset="0"/>
                <a:cs typeface="Arial" panose="020B0604020202020204" pitchFamily="34" charset="0"/>
              </a:rPr>
              <a:t>đầu thế giới về khai thác vàng, kim cương (Cộng hòa Nam Phi).</a:t>
            </a:r>
            <a:endParaRPr lang="en-US"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iro huyền bí">
            <a:hlinkClick r:id="rId3" tooltip="Cairo huyền bí"/>
            <a:extLst>
              <a:ext uri="{FF2B5EF4-FFF2-40B4-BE49-F238E27FC236}">
                <a16:creationId xmlns="" xmlns:a16="http://schemas.microsoft.com/office/drawing/2014/main" id="{AA9EF46D-2FEF-4C75-B2D6-3F88D354F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96" r="2"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A picture containing text, sky, outdoor, clouds&#10;&#10;Description automatically generated">
            <a:extLst>
              <a:ext uri="{FF2B5EF4-FFF2-40B4-BE49-F238E27FC236}">
                <a16:creationId xmlns="" xmlns:a16="http://schemas.microsoft.com/office/drawing/2014/main" id="{B6C59236-91A8-438C-A6C6-E7830141F91F}"/>
              </a:ext>
            </a:extLst>
          </p:cNvPr>
          <p:cNvPicPr>
            <a:picLocks noChangeAspect="1"/>
          </p:cNvPicPr>
          <p:nvPr/>
        </p:nvPicPr>
        <p:blipFill rotWithShape="1">
          <a:blip r:embed="rId5">
            <a:extLst>
              <a:ext uri="{28A0092B-C50C-407E-A947-70E740481C1C}">
                <a14:useLocalDpi xmlns:a14="http://schemas.microsoft.com/office/drawing/2010/main" val="0"/>
              </a:ext>
            </a:extLst>
          </a:blip>
          <a:srcRect t="17412" r="3" b="3"/>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hiem nguong xac uop pharaong Tut noi tieng hon 3.000 nam tuoi">
            <a:extLst>
              <a:ext uri="{FF2B5EF4-FFF2-40B4-BE49-F238E27FC236}">
                <a16:creationId xmlns="" xmlns:a16="http://schemas.microsoft.com/office/drawing/2014/main" id="{C2DCE7CE-B156-4362-8569-584206437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274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iện bảo tàng Greco Romano">
            <a:hlinkClick r:id="rId7" tooltip="Viện bảo tàng Greco Romano"/>
            <a:extLst>
              <a:ext uri="{FF2B5EF4-FFF2-40B4-BE49-F238E27FC236}">
                <a16:creationId xmlns="" xmlns:a16="http://schemas.microsoft.com/office/drawing/2014/main" id="{138D5E8D-29B0-4283-A0BD-FA933F4CD2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41"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 xmlns:a16="http://schemas.microsoft.com/office/drawing/2014/main" id="{B52C8C33-65B6-4219-B224-AA1ADC32DA95}"/>
              </a:ext>
            </a:extLst>
          </p:cNvPr>
          <p:cNvSpPr txBox="1">
            <a:spLocks noChangeArrowheads="1"/>
          </p:cNvSpPr>
          <p:nvPr/>
        </p:nvSpPr>
        <p:spPr bwMode="auto">
          <a:xfrm>
            <a:off x="8252619" y="1760615"/>
            <a:ext cx="2173643"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VnTime" panose="020B7200000000000000" pitchFamily="34" charset="0"/>
              </a:rPr>
              <a:t>Kim t</a:t>
            </a:r>
            <a:r>
              <a:rPr lang="en-US" altLang="en-US" b="1">
                <a:solidFill>
                  <a:srgbClr val="1C11AF"/>
                </a:solidFill>
                <a:latin typeface="Calibri" panose="020F0502020204030204" pitchFamily="34" charset="0"/>
              </a:rPr>
              <a:t>ự tháp Ai Cập</a:t>
            </a:r>
          </a:p>
        </p:txBody>
      </p:sp>
      <p:sp>
        <p:nvSpPr>
          <p:cNvPr id="17" name="Text Box 10">
            <a:extLst>
              <a:ext uri="{FF2B5EF4-FFF2-40B4-BE49-F238E27FC236}">
                <a16:creationId xmlns="" xmlns:a16="http://schemas.microsoft.com/office/drawing/2014/main" id="{627724AC-C8EC-4E1E-BFEE-5921E436797C}"/>
              </a:ext>
            </a:extLst>
          </p:cNvPr>
          <p:cNvSpPr txBox="1">
            <a:spLocks noChangeArrowheads="1"/>
          </p:cNvSpPr>
          <p:nvPr/>
        </p:nvSpPr>
        <p:spPr bwMode="auto">
          <a:xfrm>
            <a:off x="8188029" y="6491287"/>
            <a:ext cx="31353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Viện bảo tàng Greco Rômana</a:t>
            </a:r>
          </a:p>
        </p:txBody>
      </p:sp>
      <p:sp>
        <p:nvSpPr>
          <p:cNvPr id="19" name="Text Box 11">
            <a:extLst>
              <a:ext uri="{FF2B5EF4-FFF2-40B4-BE49-F238E27FC236}">
                <a16:creationId xmlns="" xmlns:a16="http://schemas.microsoft.com/office/drawing/2014/main" id="{E5ABE004-9C7D-4653-9510-3BF3FBD62209}"/>
              </a:ext>
            </a:extLst>
          </p:cNvPr>
          <p:cNvSpPr txBox="1">
            <a:spLocks noChangeArrowheads="1"/>
          </p:cNvSpPr>
          <p:nvPr/>
        </p:nvSpPr>
        <p:spPr bwMode="auto">
          <a:xfrm>
            <a:off x="8252619" y="4058116"/>
            <a:ext cx="1735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Xác ướp Ai Cập</a:t>
            </a:r>
          </a:p>
        </p:txBody>
      </p:sp>
      <p:sp>
        <p:nvSpPr>
          <p:cNvPr id="21" name="Text Box 8">
            <a:extLst>
              <a:ext uri="{FF2B5EF4-FFF2-40B4-BE49-F238E27FC236}">
                <a16:creationId xmlns="" xmlns:a16="http://schemas.microsoft.com/office/drawing/2014/main" id="{E3385E8F-658E-4D72-9811-A948299CC047}"/>
              </a:ext>
            </a:extLst>
          </p:cNvPr>
          <p:cNvSpPr txBox="1">
            <a:spLocks noChangeArrowheads="1"/>
          </p:cNvSpPr>
          <p:nvPr/>
        </p:nvSpPr>
        <p:spPr bwMode="auto">
          <a:xfrm>
            <a:off x="430926" y="21021"/>
            <a:ext cx="30175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rPr>
              <a:t>Cai rô huyền bí</a:t>
            </a:r>
          </a:p>
          <a:p>
            <a:pPr eaLnBrk="1" hangingPunct="1">
              <a:spcBef>
                <a:spcPct val="50000"/>
              </a:spcBef>
            </a:pPr>
            <a:endParaRPr lang="en-US" altLang="en-US">
              <a:solidFill>
                <a:schemeClr val="bg1"/>
              </a:solidFill>
            </a:endParaRPr>
          </a:p>
        </p:txBody>
      </p:sp>
    </p:spTree>
    <p:extLst>
      <p:ext uri="{BB962C8B-B14F-4D97-AF65-F5344CB8AC3E}">
        <p14:creationId xmlns:p14="http://schemas.microsoft.com/office/powerpoint/2010/main" val="443970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 địa điểm du lịch Cộng hòa Nam Phi và kinh nghiệm du lịch Cộng hòa Nam Phi">
            <a:extLst>
              <a:ext uri="{FF2B5EF4-FFF2-40B4-BE49-F238E27FC236}">
                <a16:creationId xmlns="" xmlns:a16="http://schemas.microsoft.com/office/drawing/2014/main" id="{FA8E440B-1912-4F8B-9702-F78CF7A3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0" y="170213"/>
            <a:ext cx="5715000" cy="404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35F7EE6C-126B-482D-B71D-70F3EE0C35B3}"/>
              </a:ext>
            </a:extLst>
          </p:cNvPr>
          <p:cNvSpPr/>
          <p:nvPr/>
        </p:nvSpPr>
        <p:spPr>
          <a:xfrm>
            <a:off x="139040" y="4527604"/>
            <a:ext cx="5715000" cy="830997"/>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Địa điểm du lịch Thành phố Cape Town ở Cộng hòa Nam Phi</a:t>
            </a:r>
          </a:p>
        </p:txBody>
      </p:sp>
      <p:pic>
        <p:nvPicPr>
          <p:cNvPr id="5124" name="Picture 4" descr="6 địa điểm du lịch Cộng hòa Nam Phi và kinh nghiệm du lịch Cộng hòa Nam Phi">
            <a:extLst>
              <a:ext uri="{FF2B5EF4-FFF2-40B4-BE49-F238E27FC236}">
                <a16:creationId xmlns="" xmlns:a16="http://schemas.microsoft.com/office/drawing/2014/main" id="{13A9879F-4221-4401-9515-AAC5E6BF21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70213"/>
            <a:ext cx="5610087" cy="4043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035E66C5-9073-4642-960D-3EFDC4979EED}"/>
              </a:ext>
            </a:extLst>
          </p:cNvPr>
          <p:cNvSpPr/>
          <p:nvPr/>
        </p:nvSpPr>
        <p:spPr>
          <a:xfrm>
            <a:off x="5914861" y="4481437"/>
            <a:ext cx="5713424" cy="830997"/>
          </a:xfrm>
          <a:prstGeom prst="rect">
            <a:avLst/>
          </a:prstGeom>
        </p:spPr>
        <p:txBody>
          <a:bodyPr wrap="none">
            <a:spAutoFit/>
          </a:bodyPr>
          <a:lstStyle/>
          <a:p>
            <a:pPr algn="ctr"/>
            <a:r>
              <a:rPr lang="en-US" sz="2400" b="1">
                <a:latin typeface="Arial" panose="020B0604020202020204" pitchFamily="34" charset="0"/>
                <a:cs typeface="Arial" panose="020B0604020202020204" pitchFamily="34" charset="0"/>
              </a:rPr>
              <a:t>Địa điểm du lịch Sun city ở Cộng hòa </a:t>
            </a:r>
          </a:p>
          <a:p>
            <a:pPr algn="ctr"/>
            <a:r>
              <a:rPr lang="en-US" sz="2400" b="1">
                <a:latin typeface="Arial" panose="020B0604020202020204" pitchFamily="34" charset="0"/>
                <a:cs typeface="Arial" panose="020B0604020202020204" pitchFamily="34" charset="0"/>
              </a:rPr>
              <a:t>Nam Phi</a:t>
            </a:r>
          </a:p>
        </p:txBody>
      </p:sp>
    </p:spTree>
    <p:extLst>
      <p:ext uri="{BB962C8B-B14F-4D97-AF65-F5344CB8AC3E}">
        <p14:creationId xmlns:p14="http://schemas.microsoft.com/office/powerpoint/2010/main" val="27328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155055" y="1168872"/>
            <a:ext cx="12152243" cy="1077218"/>
          </a:xfrm>
          <a:prstGeom prst="rect">
            <a:avLst/>
          </a:prstGeom>
          <a:noFill/>
          <a:ln>
            <a:solidFill>
              <a:srgbClr val="0070C0"/>
            </a:solidFill>
            <a:prstDash val="sysDash"/>
          </a:ln>
        </p:spPr>
        <p:txBody>
          <a:bodyPr wrap="square" rtlCol="0">
            <a:spAutoFit/>
          </a:bodyPr>
          <a:lstStyle/>
          <a:p>
            <a:pPr algn="just"/>
            <a:r>
              <a:rPr lang="en-US" sz="3200" b="1">
                <a:solidFill>
                  <a:srgbClr val="FF0000"/>
                </a:solidFill>
                <a:latin typeface="Arial" panose="020B0604020202020204" pitchFamily="34" charset="0"/>
                <a:cs typeface="Arial" panose="020B0604020202020204" pitchFamily="34" charset="0"/>
              </a:rPr>
              <a:t>So </a:t>
            </a:r>
            <a:r>
              <a:rPr lang="vi-VN" sz="3200" b="1">
                <a:solidFill>
                  <a:srgbClr val="FF0000"/>
                </a:solidFill>
                <a:latin typeface="Arial" panose="020B0604020202020204" pitchFamily="34" charset="0"/>
                <a:cs typeface="Arial" panose="020B0604020202020204" pitchFamily="34" charset="0"/>
              </a:rPr>
              <a:t>sánh cách thức con người khai thác thiên nhiên ở môi trường xích đạo và môi trường nhiệt đới châu Phi.</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4230B021-2B94-48E6-A7EA-0D9C0115F5E3}"/>
              </a:ext>
            </a:extLst>
          </p:cNvPr>
          <p:cNvSpPr/>
          <p:nvPr/>
        </p:nvSpPr>
        <p:spPr>
          <a:xfrm>
            <a:off x="3331607" y="85910"/>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041EB5C-3C41-4809-BC11-88DC0043499C}"/>
              </a:ext>
            </a:extLst>
          </p:cNvPr>
          <p:cNvSpPr txBox="1"/>
          <p:nvPr/>
        </p:nvSpPr>
        <p:spPr>
          <a:xfrm>
            <a:off x="3537085" y="273448"/>
            <a:ext cx="7589520" cy="707886"/>
          </a:xfrm>
          <a:prstGeom prst="rect">
            <a:avLst/>
          </a:prstGeom>
          <a:noFill/>
        </p:spPr>
        <p:txBody>
          <a:bodyPr wrap="square" rtlCol="0">
            <a:spAutoFit/>
          </a:bodyPr>
          <a:lstStyle/>
          <a:p>
            <a:r>
              <a:rPr lang="en-US" sz="4000" b="1" dirty="0">
                <a:solidFill>
                  <a:srgbClr val="FFFF00"/>
                </a:solidFill>
                <a:latin typeface="Arial" panose="020B0604020202020204" pitchFamily="34" charset="0"/>
                <a:cs typeface="Arial" panose="020B0604020202020204" pitchFamily="34" charset="0"/>
              </a:rPr>
              <a:t>THỬ THÁCH CHO EM</a:t>
            </a:r>
          </a:p>
        </p:txBody>
      </p:sp>
      <p:graphicFrame>
        <p:nvGraphicFramePr>
          <p:cNvPr id="2" name="Table 2">
            <a:extLst>
              <a:ext uri="{FF2B5EF4-FFF2-40B4-BE49-F238E27FC236}">
                <a16:creationId xmlns=""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1630648903"/>
              </p:ext>
            </p:extLst>
          </p:nvPr>
        </p:nvGraphicFramePr>
        <p:xfrm>
          <a:off x="155055" y="2433628"/>
          <a:ext cx="11637819" cy="3529648"/>
        </p:xfrm>
        <a:graphic>
          <a:graphicData uri="http://schemas.openxmlformats.org/drawingml/2006/table">
            <a:tbl>
              <a:tblPr firstRow="1" bandRow="1">
                <a:tableStyleId>{5C22544A-7EE6-4342-B048-85BDC9FD1C3A}</a:tableStyleId>
              </a:tblPr>
              <a:tblGrid>
                <a:gridCol w="4457894">
                  <a:extLst>
                    <a:ext uri="{9D8B030D-6E8A-4147-A177-3AD203B41FA5}">
                      <a16:colId xmlns="" xmlns:a16="http://schemas.microsoft.com/office/drawing/2014/main" val="692106191"/>
                    </a:ext>
                  </a:extLst>
                </a:gridCol>
                <a:gridCol w="3300652">
                  <a:extLst>
                    <a:ext uri="{9D8B030D-6E8A-4147-A177-3AD203B41FA5}">
                      <a16:colId xmlns="" xmlns:a16="http://schemas.microsoft.com/office/drawing/2014/main" val="2509902104"/>
                    </a:ext>
                  </a:extLst>
                </a:gridCol>
                <a:gridCol w="3879273">
                  <a:extLst>
                    <a:ext uri="{9D8B030D-6E8A-4147-A177-3AD203B41FA5}">
                      <a16:colId xmlns="" xmlns:a16="http://schemas.microsoft.com/office/drawing/2014/main" val="320320744"/>
                    </a:ext>
                  </a:extLst>
                </a:gridCol>
              </a:tblGrid>
              <a:tr h="888215">
                <a:tc>
                  <a:txBody>
                    <a:bodyPr/>
                    <a:lstStyle/>
                    <a:p>
                      <a:endParaRPr lang="en-US" sz="2800">
                        <a:latin typeface="Arial" panose="020B0604020202020204" pitchFamily="34" charset="0"/>
                        <a:cs typeface="Arial" panose="020B0604020202020204" pitchFamily="34" charset="0"/>
                      </a:endParaRP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xích đạo</a:t>
                      </a: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nhiệt đới</a:t>
                      </a:r>
                    </a:p>
                  </a:txBody>
                  <a:tcPr/>
                </a:tc>
                <a:extLst>
                  <a:ext uri="{0D108BD9-81ED-4DB2-BD59-A6C34878D82A}">
                    <a16:rowId xmlns="" xmlns:a16="http://schemas.microsoft.com/office/drawing/2014/main" val="1138931916"/>
                  </a:ext>
                </a:extLst>
              </a:tr>
              <a:tr h="1213168">
                <a:tc>
                  <a:txBody>
                    <a:bodyPr/>
                    <a:lstStyle/>
                    <a:p>
                      <a:r>
                        <a:rPr lang="en-US" sz="2800">
                          <a:solidFill>
                            <a:srgbClr val="1B04FA"/>
                          </a:solidFill>
                          <a:latin typeface="Arial" panose="020B0604020202020204" pitchFamily="34" charset="0"/>
                          <a:cs typeface="Arial" panose="020B0604020202020204" pitchFamily="34" charset="0"/>
                        </a:rPr>
                        <a:t>Ph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ơng thức khai thác sử dụng và bảo vệ tự nhiên</a:t>
                      </a:r>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 xmlns:a16="http://schemas.microsoft.com/office/drawing/2014/main" val="1748902597"/>
                  </a:ext>
                </a:extLst>
              </a:tr>
              <a:tr h="1213168">
                <a:tc>
                  <a:txBody>
                    <a:bodyPr/>
                    <a:lstStyle/>
                    <a:p>
                      <a:r>
                        <a:rPr lang="en-US" sz="2800">
                          <a:solidFill>
                            <a:srgbClr val="1B04FA"/>
                          </a:solidFill>
                          <a:latin typeface="Arial" panose="020B0604020202020204" pitchFamily="34" charset="0"/>
                          <a:cs typeface="Arial" panose="020B0604020202020204" pitchFamily="34" charset="0"/>
                        </a:rPr>
                        <a:t>Những vấn đề cần chú ý trong khai thác và sử dụng, bảo vệ thiên nhiên</a:t>
                      </a: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 xmlns:a16="http://schemas.microsoft.com/office/drawing/2014/main" val="1396493868"/>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1553015" y="1254444"/>
            <a:ext cx="9151443" cy="830997"/>
          </a:xfrm>
          <a:prstGeom prst="rect">
            <a:avLst/>
          </a:prstGeom>
          <a:noFill/>
          <a:ln>
            <a:solidFill>
              <a:srgbClr val="00B050"/>
            </a:solidFill>
            <a:prstDash val="sysDash"/>
          </a:ln>
        </p:spPr>
        <p:txBody>
          <a:bodyPr wrap="square" rtlCol="0">
            <a:spAutoFit/>
          </a:bodyPr>
          <a:lstStyle/>
          <a:p>
            <a:pPr algn="ctr"/>
            <a:r>
              <a:rPr lang="en-US" sz="4800" dirty="0">
                <a:solidFill>
                  <a:srgbClr val="1B04FA"/>
                </a:solidFill>
                <a:latin typeface="Arial" panose="020B0604020202020204" pitchFamily="34" charset="0"/>
                <a:cs typeface="Arial" panose="020B0604020202020204" pitchFamily="34" charset="0"/>
              </a:rPr>
              <a:t>Tìm hiể</a:t>
            </a:r>
            <a:r>
              <a:rPr lang="vi-VN" sz="4800" dirty="0">
                <a:solidFill>
                  <a:srgbClr val="1B04FA"/>
                </a:solidFill>
                <a:latin typeface="Arial" panose="020B0604020202020204" pitchFamily="34" charset="0"/>
                <a:cs typeface="Arial" panose="020B0604020202020204" pitchFamily="34" charset="0"/>
              </a:rPr>
              <a:t>u</a:t>
            </a:r>
            <a:r>
              <a:rPr lang="en-US" sz="4800" dirty="0">
                <a:solidFill>
                  <a:srgbClr val="1B04FA"/>
                </a:solidFill>
                <a:latin typeface="Arial" panose="020B0604020202020204" pitchFamily="34" charset="0"/>
                <a:cs typeface="Arial" panose="020B0604020202020204" pitchFamily="34" charset="0"/>
              </a:rPr>
              <a:t> </a:t>
            </a:r>
            <a:r>
              <a:rPr lang="vi-VN" sz="4800" dirty="0">
                <a:solidFill>
                  <a:srgbClr val="1B04FA"/>
                </a:solidFill>
                <a:latin typeface="Arial" panose="020B0604020202020204" pitchFamily="34" charset="0"/>
                <a:cs typeface="Arial" panose="020B0604020202020204" pitchFamily="34" charset="0"/>
              </a:rPr>
              <a:t>về </a:t>
            </a:r>
            <a:r>
              <a:rPr lang="en-US" sz="4800" dirty="0">
                <a:solidFill>
                  <a:srgbClr val="1B04FA"/>
                </a:solidFill>
                <a:latin typeface="Arial" panose="020B0604020202020204" pitchFamily="34" charset="0"/>
                <a:cs typeface="Arial" panose="020B0604020202020204" pitchFamily="34" charset="0"/>
              </a:rPr>
              <a:t>hoang mạc Xahara</a:t>
            </a: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 xmlns:a16="http://schemas.microsoft.com/office/drawing/2014/main" id="{9165D76C-FE58-4B06-82CD-13E9265A4312}"/>
              </a:ext>
            </a:extLst>
          </p:cNvPr>
          <p:cNvSpPr/>
          <p:nvPr/>
        </p:nvSpPr>
        <p:spPr>
          <a:xfrm>
            <a:off x="6402261" y="2564963"/>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dirty="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 xmlns:a16="http://schemas.microsoft.com/office/drawing/2014/main" id="{E5DDC94A-B737-438F-B1AD-2E47631CAF6F}"/>
              </a:ext>
            </a:extLst>
          </p:cNvPr>
          <p:cNvSpPr/>
          <p:nvPr/>
        </p:nvSpPr>
        <p:spPr>
          <a:xfrm>
            <a:off x="6402261" y="3149738"/>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 xmlns:a16="http://schemas.microsoft.com/office/drawing/2014/main" id="{6EEB0EDF-AE49-4207-92F0-783C2C8F24D8}"/>
              </a:ext>
            </a:extLst>
          </p:cNvPr>
          <p:cNvSpPr/>
          <p:nvPr/>
        </p:nvSpPr>
        <p:spPr>
          <a:xfrm>
            <a:off x="6402261" y="3779472"/>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dirty="0">
                <a:solidFill>
                  <a:srgbClr val="FF0000"/>
                </a:solidFill>
                <a:latin typeface="Times New Roman" pitchFamily="18" charset="0"/>
                <a:cs typeface="Times New Roman" pitchFamily="18" charset="0"/>
              </a:rPr>
              <a:t>VẬN DỤNG</a:t>
            </a:r>
          </a:p>
        </p:txBody>
      </p:sp>
      <p:sp>
        <p:nvSpPr>
          <p:cNvPr id="19" name="TextBox 18">
            <a:extLst>
              <a:ext uri="{FF2B5EF4-FFF2-40B4-BE49-F238E27FC236}">
                <a16:creationId xmlns="" xmlns:a16="http://schemas.microsoft.com/office/drawing/2014/main" id="{2C9CC0DA-D317-4E9D-9579-7F06379DB0F3}"/>
              </a:ext>
            </a:extLst>
          </p:cNvPr>
          <p:cNvSpPr txBox="1"/>
          <p:nvPr/>
        </p:nvSpPr>
        <p:spPr>
          <a:xfrm>
            <a:off x="1294165" y="4638847"/>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a:solidFill>
                  <a:srgbClr val="00B050"/>
                </a:solidFill>
                <a:latin typeface="Arial" panose="020B0604020202020204" pitchFamily="34" charset="0"/>
                <a:cs typeface="Arial" panose="020B0604020202020204" pitchFamily="34" charset="0"/>
              </a:rPr>
              <a:t>Thời gian nộp bài: </a:t>
            </a:r>
            <a:r>
              <a:rPr lang="en-US" sz="2800" b="1" i="1" dirty="0">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6402261" y="5330136"/>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a:solidFill>
                  <a:srgbClr val="00B050"/>
                </a:solidFill>
                <a:latin typeface="Arial" panose="020B0604020202020204" pitchFamily="34" charset="0"/>
                <a:cs typeface="Arial" panose="020B0604020202020204" pitchFamily="34" charset="0"/>
              </a:rPr>
              <a:t>Cá nhân hoặc nhóm</a:t>
            </a:r>
            <a:endParaRPr lang="en-US" sz="2800" b="1" i="1" dirty="0">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713371" y="5241276"/>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704458" y="515501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89052" y="4575794"/>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0000"/>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dirty="0">
                <a:solidFill>
                  <a:schemeClr val="tx1"/>
                </a:solidFill>
                <a:latin typeface="Arial" pitchFamily="34" charset="0"/>
                <a:cs typeface="Arial" pitchFamily="34" charset="0"/>
              </a:rPr>
              <a:t>Chuẩn bị bài </a:t>
            </a:r>
            <a:r>
              <a:rPr lang="vi-VN" sz="3730" b="1" dirty="0" smtClean="0">
                <a:solidFill>
                  <a:schemeClr val="tx1"/>
                </a:solidFill>
                <a:latin typeface="Arial" pitchFamily="34" charset="0"/>
                <a:cs typeface="Arial" pitchFamily="34" charset="0"/>
              </a:rPr>
              <a:t>12</a:t>
            </a:r>
            <a:r>
              <a:rPr lang="en-US" sz="3730" b="1" dirty="0" smtClean="0">
                <a:solidFill>
                  <a:schemeClr val="tx1"/>
                </a:solidFill>
                <a:latin typeface="Arial" pitchFamily="34" charset="0"/>
                <a:cs typeface="Arial" pitchFamily="34" charset="0"/>
              </a:rPr>
              <a:t>.</a:t>
            </a:r>
            <a:r>
              <a:rPr lang="vi-VN" sz="3730" b="1" dirty="0" smtClean="0">
                <a:solidFill>
                  <a:schemeClr val="tx1"/>
                </a:solidFill>
                <a:latin typeface="Arial" pitchFamily="34" charset="0"/>
                <a:cs typeface="Arial" pitchFamily="34" charset="0"/>
              </a:rPr>
              <a:t>THỰC HÀNH SƯU TẦM TƯ LIỆU VỀ NƯỚC CỘNG HÒA NAM PHI</a:t>
            </a:r>
            <a:endParaRPr lang="en-US" sz="4000" b="1" dirty="0">
              <a:solidFill>
                <a:schemeClr val="tx1"/>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tx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 xmlns:a16="http://schemas.microsoft.com/office/drawing/2014/main" id="{ABC2C2A4-321B-4778-AB8E-1CBC2063C5C6}"/>
              </a:ext>
            </a:extLst>
          </p:cNvPr>
          <p:cNvSpPr/>
          <p:nvPr/>
        </p:nvSpPr>
        <p:spPr>
          <a:xfrm>
            <a:off x="9263201" y="533759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56752" y="-38976"/>
            <a:ext cx="2150935" cy="1910565"/>
          </a:xfrm>
          <a:prstGeom prst="rect">
            <a:avLst/>
          </a:prstGeom>
        </p:spPr>
      </p:pic>
      <p:pic>
        <p:nvPicPr>
          <p:cNvPr id="80" name="Picture 79">
            <a:extLst>
              <a:ext uri="{FF2B5EF4-FFF2-40B4-BE49-F238E27FC236}">
                <a16:creationId xmlns=""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7" action="ppaction://hlinksldjump"/>
            <a:extLst>
              <a:ext uri="{FF2B5EF4-FFF2-40B4-BE49-F238E27FC236}">
                <a16:creationId xmlns=""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dirty="0" smtClean="0">
                <a:solidFill>
                  <a:srgbClr val="FF0000"/>
                </a:solidFill>
              </a:rPr>
              <a:t>1 Ai  là người lãnh đạo nhân dân Nam Phi xóa bỏ chủ nghĩa Apacthai( Phân biệt chủng  tộc tồn tại suốt 300 năm )</a:t>
            </a:r>
            <a:endParaRPr lang="en-US" dirty="0">
              <a:solidFill>
                <a:srgbClr val="FF0000"/>
              </a:solidFill>
            </a:endParaRPr>
          </a:p>
        </p:txBody>
      </p:sp>
      <p:sp>
        <p:nvSpPr>
          <p:cNvPr id="3" name="Content Placeholder 2"/>
          <p:cNvSpPr>
            <a:spLocks noGrp="1"/>
          </p:cNvSpPr>
          <p:nvPr>
            <p:ph idx="1"/>
          </p:nvPr>
        </p:nvSpPr>
        <p:spPr>
          <a:xfrm>
            <a:off x="838200" y="2696307"/>
            <a:ext cx="10515600" cy="3480655"/>
          </a:xfrm>
        </p:spPr>
        <p:txBody>
          <a:bodyPr>
            <a:normAutofit/>
          </a:bodyPr>
          <a:lstStyle/>
          <a:p>
            <a:r>
              <a:rPr lang="vi-VN" sz="6600" dirty="0" smtClean="0"/>
              <a:t>Nen xơn man đê la</a:t>
            </a:r>
            <a:endParaRPr lang="en-US" sz="6600" dirty="0"/>
          </a:p>
        </p:txBody>
      </p:sp>
      <p:sp>
        <p:nvSpPr>
          <p:cNvPr id="4" name="Notched Right Arrow 3">
            <a:hlinkClick r:id="rId2" action="ppaction://hlinksldjump"/>
          </p:cNvPr>
          <p:cNvSpPr/>
          <p:nvPr/>
        </p:nvSpPr>
        <p:spPr>
          <a:xfrm>
            <a:off x="398585" y="5462954"/>
            <a:ext cx="1969477" cy="139504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4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161465"/>
            <a:ext cx="12192000"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Roboto" pitchFamily="2" charset="0"/>
                <a:cs typeface="Times New Roman" pitchFamily="18" charset="0"/>
              </a:rPr>
              <a:t>1. KHAI THÁC VÀ BẢO VỆ THIÊN NHIÊN Ở MÔI TRƯỜNG XÍCH ĐẠO</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Roboto" pitchFamily="2" charset="0"/>
              <a:cs typeface="Times New Roman" pitchFamily="18" charset="0"/>
            </a:endParaRPr>
          </a:p>
        </p:txBody>
      </p:sp>
      <p:sp>
        <p:nvSpPr>
          <p:cNvPr id="5" name="Rectangle 4"/>
          <p:cNvSpPr/>
          <p:nvPr/>
        </p:nvSpPr>
        <p:spPr>
          <a:xfrm>
            <a:off x="105590" y="1428199"/>
            <a:ext cx="11841163" cy="869469"/>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Yêu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cầu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Dựa</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vào nội dung SGK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1 – trang 135), và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4 (trang 131),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hãy</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điền</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từ khóa vào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dấu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để hoàn thành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đoạn</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2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sau</a:t>
            </a:r>
            <a:r>
              <a:rPr kumimoji="0" lang="en-US" sz="22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a:t>
            </a:r>
            <a:endParaRPr kumimoji="0" lang="en-US" sz="22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7" name="Google Shape;1554;p57"/>
          <p:cNvSpPr txBox="1">
            <a:spLocks/>
          </p:cNvSpPr>
          <p:nvPr/>
        </p:nvSpPr>
        <p:spPr>
          <a:xfrm>
            <a:off x="1660309" y="741074"/>
            <a:ext cx="8871382" cy="594271"/>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35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Đi tìm từ khóa</a:t>
            </a:r>
            <a:endParaRPr kumimoji="0" lang="en-US" sz="35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sp>
        <p:nvSpPr>
          <p:cNvPr id="8" name="Rectangle 7"/>
          <p:cNvSpPr/>
          <p:nvPr/>
        </p:nvSpPr>
        <p:spPr>
          <a:xfrm>
            <a:off x="105590" y="2297668"/>
            <a:ext cx="11980820" cy="3885487"/>
          </a:xfrm>
          <a:prstGeom prst="rect">
            <a:avLst/>
          </a:prstGeom>
          <a:solidFill>
            <a:schemeClr val="accent4">
              <a:lumMod val="20000"/>
              <a:lumOff val="80000"/>
            </a:schemeClr>
          </a:solidFill>
          <a:ln w="9525">
            <a:solidFill>
              <a:schemeClr val="tx1"/>
            </a:solid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(1)... và (2)…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cao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giúp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(3)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triển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quanh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năm, tạo điều kiện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trồng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gối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vụ, ... (4) nhiều loại cây.</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Ở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đây</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đã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hình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thành các ... (5)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theo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quy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lớn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nhằm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mục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đích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(6)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hoặc</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nguyên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liệu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các ... (7).</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Tầng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trong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đất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môi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trường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xích</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đạo</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(8), lớp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phủ</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thực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vật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lại bị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tàn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phá</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nên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mùn</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dễ</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bị nước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 (9).</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Rừng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mưa</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nhiệt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đới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ở Trung Phi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cung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cấp</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các loại … (10)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chất</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lượng tốt, là sản phẩm xuất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khẩu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có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giá</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trị.</a:t>
            </a:r>
            <a:endPar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sp>
        <p:nvSpPr>
          <p:cNvPr id="9" name="Rectangle 8"/>
          <p:cNvSpPr/>
          <p:nvPr/>
        </p:nvSpPr>
        <p:spPr>
          <a:xfrm>
            <a:off x="111350" y="6282019"/>
            <a:ext cx="6744149" cy="498598"/>
          </a:xfrm>
          <a:prstGeom prst="rect">
            <a:avLst/>
          </a:prstGeom>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Lưu</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ý: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Mỗi</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ý </a:t>
            </a:r>
            <a:r>
              <a:rPr kumimoji="0" lang="en-US" sz="2400" b="1" i="0" u="none" strike="noStrike" kern="0" cap="none" spc="0" normalizeH="0" baseline="0" noProof="0" dirty="0" err="1"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đúng</a:t>
            </a:r>
            <a:r>
              <a:rPr kumimoji="0" lang="en-US" sz="2400" b="1" i="0" u="none" strike="noStrike" kern="0" cap="none" spc="0" normalizeH="0" baseline="0" noProof="0" dirty="0" smtClean="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rPr>
              <a:t> được 1 điểm</a:t>
            </a:r>
            <a:endParaRPr kumimoji="0" lang="en-US" sz="2400" b="1" i="0" u="none" strike="noStrike" kern="0" cap="none" spc="0" normalizeH="0" baseline="0" noProof="0" dirty="0">
              <a:ln>
                <a:noFill/>
              </a:ln>
              <a:solidFill>
                <a:prstClr val="black">
                  <a:lumMod val="95000"/>
                  <a:lumOff val="5000"/>
                </a:prstClr>
              </a:solidFill>
              <a:effectLst/>
              <a:uLnTx/>
              <a:uFillTx/>
              <a:latin typeface="Times New Roman" pitchFamily="18" charset="0"/>
              <a:ea typeface="#9Slide03 Roboto" panose="02000000000000000000" pitchFamily="2" charset="0"/>
              <a:cs typeface="Times New Roman" pitchFamily="18" charset="0"/>
            </a:endParaRPr>
          </a:p>
        </p:txBody>
      </p:sp>
      <p:pic>
        <p:nvPicPr>
          <p:cNvPr id="11" name="Picture 2" descr="Thanh Niên Vượt Chướng Ngại Vật Hình ảnh | Định dạng hình ảnh PSD  400765071|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667" y1="83000" x2="54917" y2="63667"/>
                        <a14:foregroundMark x1="39083" y1="70583" x2="53917" y2="63167"/>
                        <a14:foregroundMark x1="29167" y1="61667" x2="29167" y2="61667"/>
                        <a14:foregroundMark x1="32583" y1="58167" x2="32583" y2="58167"/>
                        <a14:foregroundMark x1="35083" y1="57250" x2="35083" y2="57250"/>
                        <a14:foregroundMark x1="30667" y1="65167" x2="33083" y2="54750"/>
                        <a14:foregroundMark x1="33083" y1="66083" x2="33583" y2="53250"/>
                        <a14:foregroundMark x1="33583" y1="67583" x2="37583" y2="57667"/>
                      </a14:backgroundRemoval>
                    </a14:imgEffect>
                  </a14:imgLayer>
                </a14:imgProps>
              </a:ext>
              <a:ext uri="{28A0092B-C50C-407E-A947-70E740481C1C}">
                <a14:useLocalDpi xmlns:a14="http://schemas.microsoft.com/office/drawing/2010/main" val="0"/>
              </a:ext>
            </a:extLst>
          </a:blip>
          <a:srcRect/>
          <a:stretch>
            <a:fillRect/>
          </a:stretch>
        </p:blipFill>
        <p:spPr bwMode="auto">
          <a:xfrm>
            <a:off x="10175966" y="5491716"/>
            <a:ext cx="1580606" cy="15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2/ Cộng hòa Nam Phi nằm ở vị trí nào của châu Phi</a:t>
            </a:r>
            <a:endParaRPr lang="en-US" dirty="0">
              <a:solidFill>
                <a:srgbClr val="FF0000"/>
              </a:solidFill>
            </a:endParaRPr>
          </a:p>
        </p:txBody>
      </p:sp>
      <p:sp>
        <p:nvSpPr>
          <p:cNvPr id="5" name="Notched Right Arrow 4">
            <a:hlinkClick r:id="rId2" action="ppaction://hlinksldjump"/>
          </p:cNvPr>
          <p:cNvSpPr/>
          <p:nvPr/>
        </p:nvSpPr>
        <p:spPr>
          <a:xfrm>
            <a:off x="398585" y="5462954"/>
            <a:ext cx="1969477" cy="139504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7661" y="2053327"/>
            <a:ext cx="7831016" cy="3046988"/>
          </a:xfrm>
          <a:prstGeom prst="rect">
            <a:avLst/>
          </a:prstGeom>
          <a:noFill/>
        </p:spPr>
        <p:txBody>
          <a:bodyPr wrap="square" rtlCol="0">
            <a:spAutoFit/>
          </a:bodyPr>
          <a:lstStyle/>
          <a:p>
            <a:r>
              <a:rPr lang="vi-VN" sz="9600" dirty="0" smtClean="0"/>
              <a:t>Cực nam châu Phi</a:t>
            </a:r>
            <a:endParaRPr lang="en-US" sz="9600" dirty="0"/>
          </a:p>
        </p:txBody>
      </p:sp>
    </p:spTree>
    <p:extLst>
      <p:ext uri="{BB962C8B-B14F-4D97-AF65-F5344CB8AC3E}">
        <p14:creationId xmlns:p14="http://schemas.microsoft.com/office/powerpoint/2010/main" val="13859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3/ Tổ chức kinh tế, chính trị lớn nhất châu Phi tên là gì ?</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vi-VN" sz="8800" dirty="0" smtClean="0"/>
              <a:t>Liên minh châu Phi ( AU)</a:t>
            </a:r>
            <a:endParaRPr lang="en-US" sz="8800" dirty="0"/>
          </a:p>
        </p:txBody>
      </p:sp>
      <p:sp>
        <p:nvSpPr>
          <p:cNvPr id="4" name="Notched Right Arrow 3">
            <a:hlinkClick r:id="rId2" action="ppaction://hlinksldjump"/>
          </p:cNvPr>
          <p:cNvSpPr/>
          <p:nvPr/>
        </p:nvSpPr>
        <p:spPr>
          <a:xfrm>
            <a:off x="398585" y="5580185"/>
            <a:ext cx="1969477" cy="127781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04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4800" b="1" dirty="0" smtClean="0">
                <a:solidFill>
                  <a:srgbClr val="FF0000"/>
                </a:solidFill>
              </a:rPr>
              <a:t>4/ Nước cộng hòa Nam Phi được mệnh danh là gì ?</a:t>
            </a:r>
            <a:endParaRPr lang="en-US" sz="4800" b="1" dirty="0">
              <a:solidFill>
                <a:srgbClr val="FF0000"/>
              </a:solidFill>
            </a:endParaRPr>
          </a:p>
        </p:txBody>
      </p:sp>
      <p:sp>
        <p:nvSpPr>
          <p:cNvPr id="3" name="Content Placeholder 2"/>
          <p:cNvSpPr>
            <a:spLocks noGrp="1"/>
          </p:cNvSpPr>
          <p:nvPr>
            <p:ph idx="1"/>
          </p:nvPr>
        </p:nvSpPr>
        <p:spPr>
          <a:xfrm>
            <a:off x="838200" y="3068271"/>
            <a:ext cx="10515600" cy="1831975"/>
          </a:xfrm>
        </p:spPr>
        <p:txBody>
          <a:bodyPr>
            <a:normAutofit/>
          </a:bodyPr>
          <a:lstStyle/>
          <a:p>
            <a:r>
              <a:rPr lang="vi-VN" sz="8000" b="1" dirty="0" smtClean="0"/>
              <a:t>Đất nước cầu vồng</a:t>
            </a:r>
            <a:endParaRPr lang="en-US" sz="8000" b="1" dirty="0"/>
          </a:p>
        </p:txBody>
      </p:sp>
      <p:sp>
        <p:nvSpPr>
          <p:cNvPr id="4" name="Notched Right Arrow 3">
            <a:hlinkClick r:id="rId2" action="ppaction://hlinksldjump"/>
          </p:cNvPr>
          <p:cNvSpPr/>
          <p:nvPr/>
        </p:nvSpPr>
        <p:spPr>
          <a:xfrm>
            <a:off x="398585" y="5580185"/>
            <a:ext cx="1969477" cy="127781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69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4800" b="1" dirty="0" smtClean="0">
                <a:solidFill>
                  <a:srgbClr val="FF0000"/>
                </a:solidFill>
              </a:rPr>
              <a:t>5/Năm 1902 Nam Phi trở thành thuộc địa của đế quốc nào?</a:t>
            </a:r>
            <a:endParaRPr lang="en-US" sz="4800" b="1" dirty="0">
              <a:solidFill>
                <a:srgbClr val="FF0000"/>
              </a:solidFill>
            </a:endParaRPr>
          </a:p>
        </p:txBody>
      </p:sp>
      <p:sp>
        <p:nvSpPr>
          <p:cNvPr id="3" name="Content Placeholder 2"/>
          <p:cNvSpPr>
            <a:spLocks noGrp="1"/>
          </p:cNvSpPr>
          <p:nvPr>
            <p:ph idx="1"/>
          </p:nvPr>
        </p:nvSpPr>
        <p:spPr>
          <a:xfrm>
            <a:off x="838200" y="3466856"/>
            <a:ext cx="10515600" cy="1738190"/>
          </a:xfrm>
        </p:spPr>
        <p:txBody>
          <a:bodyPr>
            <a:normAutofit/>
          </a:bodyPr>
          <a:lstStyle/>
          <a:p>
            <a:r>
              <a:rPr lang="vi-VN" sz="9600" b="1" dirty="0" smtClean="0"/>
              <a:t>Đế quốc Anh </a:t>
            </a:r>
            <a:endParaRPr lang="en-US" sz="9600" b="1" dirty="0"/>
          </a:p>
        </p:txBody>
      </p:sp>
      <p:sp>
        <p:nvSpPr>
          <p:cNvPr id="4" name="Notched Right Arrow 3">
            <a:hlinkClick r:id="rId2" action="ppaction://hlinksldjump"/>
          </p:cNvPr>
          <p:cNvSpPr/>
          <p:nvPr/>
        </p:nvSpPr>
        <p:spPr>
          <a:xfrm>
            <a:off x="398585" y="5720862"/>
            <a:ext cx="1969477" cy="113713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82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4800" b="1" dirty="0" smtClean="0">
                <a:solidFill>
                  <a:srgbClr val="FF0000"/>
                </a:solidFill>
              </a:rPr>
              <a:t>6/ Chiến lược kinh tế vĩ mô được chính phủ Nam Phi đề ra vào thời gian nào?</a:t>
            </a:r>
            <a:endParaRPr lang="en-US" sz="4800" b="1" dirty="0">
              <a:solidFill>
                <a:srgbClr val="FF0000"/>
              </a:solidFill>
            </a:endParaRPr>
          </a:p>
        </p:txBody>
      </p:sp>
      <p:sp>
        <p:nvSpPr>
          <p:cNvPr id="3" name="Content Placeholder 2"/>
          <p:cNvSpPr>
            <a:spLocks noGrp="1"/>
          </p:cNvSpPr>
          <p:nvPr>
            <p:ph idx="1"/>
          </p:nvPr>
        </p:nvSpPr>
        <p:spPr>
          <a:xfrm>
            <a:off x="838200" y="3865440"/>
            <a:ext cx="10515600" cy="1620960"/>
          </a:xfrm>
        </p:spPr>
        <p:txBody>
          <a:bodyPr>
            <a:normAutofit/>
          </a:bodyPr>
          <a:lstStyle/>
          <a:p>
            <a:r>
              <a:rPr lang="vi-VN" sz="8000" b="1" dirty="0" smtClean="0"/>
              <a:t>Tháng 6 năm 1996</a:t>
            </a:r>
            <a:endParaRPr lang="en-US" sz="8000" b="1" dirty="0"/>
          </a:p>
        </p:txBody>
      </p:sp>
      <p:sp>
        <p:nvSpPr>
          <p:cNvPr id="4" name="Notched Right Arrow 3">
            <a:hlinkClick r:id="rId2" action="ppaction://hlinksldjump"/>
          </p:cNvPr>
          <p:cNvSpPr/>
          <p:nvPr/>
        </p:nvSpPr>
        <p:spPr>
          <a:xfrm>
            <a:off x="398585" y="5673969"/>
            <a:ext cx="1969477" cy="118403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3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15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EA7042-98AD-4590-8A75-2F7F88805E67}"/>
              </a:ext>
            </a:extLst>
          </p:cNvPr>
          <p:cNvSpPr/>
          <p:nvPr/>
        </p:nvSpPr>
        <p:spPr>
          <a:xfrm>
            <a:off x="0" y="-7836"/>
            <a:ext cx="12192000"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9Slide03 Roboto" panose="02000000000000000000" pitchFamily="2" charset="0"/>
                <a:cs typeface="Times New Roman" pitchFamily="18" charset="0"/>
              </a:rPr>
              <a:t>1. KHAI THÁC VÀ BẢO VỆ THIÊN NHIÊN Ở MÔI TRƯỜNG XÍCH ĐẠO</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9Slide03 Roboto" panose="02000000000000000000" pitchFamily="2" charset="0"/>
              <a:cs typeface="Times New Roman" pitchFamily="18" charset="0"/>
            </a:endParaRPr>
          </a:p>
        </p:txBody>
      </p:sp>
      <p:sp>
        <p:nvSpPr>
          <p:cNvPr id="7" name="Google Shape;1554;p57"/>
          <p:cNvSpPr txBox="1">
            <a:spLocks/>
          </p:cNvSpPr>
          <p:nvPr/>
        </p:nvSpPr>
        <p:spPr>
          <a:xfrm>
            <a:off x="1821142" y="377308"/>
            <a:ext cx="8871382" cy="830999"/>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685800" rtl="0" eaLnBrk="1" fontAlgn="auto" latinLnBrk="0" hangingPunct="1">
              <a:lnSpc>
                <a:spcPct val="150000"/>
              </a:lnSpc>
              <a:spcBef>
                <a:spcPts val="0"/>
              </a:spcBef>
              <a:spcAft>
                <a:spcPts val="0"/>
              </a:spcAft>
              <a:buClr>
                <a:srgbClr val="E32747"/>
              </a:buClr>
              <a:buSzPts val="8000"/>
              <a:buFont typeface="Ranchers"/>
              <a:buNone/>
              <a:tabLst/>
              <a:defRPr/>
            </a:pPr>
            <a:r>
              <a:rPr kumimoji="0" lang="en-US" sz="40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Thông tin </a:t>
            </a:r>
            <a:r>
              <a:rPr kumimoji="0" lang="en-US" sz="4000" b="1" i="0" u="none" strike="noStrike" kern="0" cap="none" spc="0" normalizeH="0" baseline="0" noProof="0" dirty="0" err="1" smtClean="0">
                <a:ln>
                  <a:noFill/>
                </a:ln>
                <a:solidFill>
                  <a:srgbClr val="865131"/>
                </a:solidFill>
                <a:effectLst/>
                <a:uLnTx/>
                <a:uFillTx/>
                <a:latin typeface="Times New Roman" pitchFamily="18" charset="0"/>
                <a:cs typeface="Times New Roman" pitchFamily="18" charset="0"/>
                <a:sym typeface="Ranchers"/>
              </a:rPr>
              <a:t>phản</a:t>
            </a:r>
            <a:r>
              <a:rPr kumimoji="0" lang="en-US" sz="4000" b="1" i="0" u="none" strike="noStrike" kern="0" cap="none" spc="0" normalizeH="0" baseline="0" noProof="0" dirty="0" smtClean="0">
                <a:ln>
                  <a:noFill/>
                </a:ln>
                <a:solidFill>
                  <a:srgbClr val="865131"/>
                </a:solidFill>
                <a:effectLst/>
                <a:uLnTx/>
                <a:uFillTx/>
                <a:latin typeface="Times New Roman" pitchFamily="18" charset="0"/>
                <a:cs typeface="Times New Roman" pitchFamily="18" charset="0"/>
                <a:sym typeface="Ranchers"/>
              </a:rPr>
              <a:t> hồi</a:t>
            </a:r>
            <a:endParaRPr kumimoji="0" lang="en-US" sz="4000" b="1" i="0" u="none" strike="noStrike" kern="0" cap="none" spc="0" normalizeH="0" baseline="0" noProof="0" dirty="0">
              <a:ln>
                <a:noFill/>
              </a:ln>
              <a:solidFill>
                <a:srgbClr val="865131"/>
              </a:solidFill>
              <a:effectLst/>
              <a:uLnTx/>
              <a:uFillTx/>
              <a:latin typeface="Times New Roman" pitchFamily="18" charset="0"/>
              <a:cs typeface="Times New Roman" pitchFamily="18" charset="0"/>
              <a:sym typeface="Ranchers"/>
            </a:endParaRPr>
          </a:p>
        </p:txBody>
      </p:sp>
      <p:sp>
        <p:nvSpPr>
          <p:cNvPr id="8" name="Rectangle 7"/>
          <p:cNvSpPr/>
          <p:nvPr/>
        </p:nvSpPr>
        <p:spPr>
          <a:xfrm>
            <a:off x="159602" y="1017701"/>
            <a:ext cx="11872795" cy="5693866"/>
          </a:xfrm>
          <a:prstGeom prst="rect">
            <a:avLst/>
          </a:prstGeom>
          <a:solidFill>
            <a:schemeClr val="accent4">
              <a:lumMod val="20000"/>
              <a:lumOff val="80000"/>
            </a:schemeClr>
          </a:solidFill>
          <a:ln w="9525">
            <a:solidFill>
              <a:schemeClr val="tx1"/>
            </a:solidFill>
          </a:ln>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(1) </a:t>
            </a:r>
            <a:r>
              <a:rPr kumimoji="0" lang="en-US" sz="2800" b="1" i="0" u="none" strike="noStrike" kern="0" cap="none" spc="0" normalizeH="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và (2)          </a:t>
            </a:r>
            <a:r>
              <a:rPr kumimoji="0" lang="vi-VN"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cao ở môi trường xích đạo giúp cho                       (3) phát triển quanh năm, tạo điều kiện trồng gối vụ,                </a:t>
            </a:r>
            <a:r>
              <a:rPr kumimoji="0" lang="vi-VN"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(4) nhiều loại cây.</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Ở đây đã hình thành các                                                                 (5) theo quy mô lớn nhằm mục đích                   (6) hoặc cung cấp nguyên liệu cho</a:t>
            </a:r>
            <a:r>
              <a:rPr kumimoji="0" lang="en-US" sz="2800" b="1" i="0" u="none" strike="noStrike" kern="0" cap="none" spc="0" normalizeH="0" baseline="0" noProof="0" dirty="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các</a:t>
            </a:r>
            <a:r>
              <a:rPr kumimoji="0" lang="en-US" sz="2800" b="1" i="0" u="none" strike="noStrike" kern="0" cap="none" spc="0" normalizeH="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(7)</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Tầng mùn trong đất ở môi trường xích đạo                      (8), lớp phủ thực vật lại bị tàn phá nên mùn dễ bị nước mưa</a:t>
            </a:r>
            <a:r>
              <a:rPr kumimoji="0" lang="en-US" sz="2800" b="1" i="0" u="none" strike="noStrike" kern="0" cap="none" spc="0" normalizeH="0" baseline="0" noProof="0" dirty="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a:t>
            </a: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                   (9).</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rPr>
              <a:t>Rừng mưa nhiệt đới ở Trung Phi cung cấp các loại                  (10) chất lượng tốt, là sản phẩm xuất khẩu có giá trị.</a:t>
            </a:r>
            <a:endParaRPr kumimoji="0" lang="en-US" sz="2800" b="1" i="0" u="none" strike="noStrike" kern="0" cap="none" spc="0" normalizeH="0" baseline="0" noProof="0" dirty="0">
              <a:ln>
                <a:noFill/>
              </a:ln>
              <a:solidFill>
                <a:prstClr val="black">
                  <a:lumMod val="95000"/>
                  <a:lumOff val="5000"/>
                </a:prstClr>
              </a:solidFill>
              <a:uLnTx/>
              <a:uFillTx/>
              <a:latin typeface="Times New Roman" pitchFamily="18" charset="0"/>
              <a:ea typeface="#9Slide03 Roboto" panose="02000000000000000000" pitchFamily="2" charset="0"/>
              <a:cs typeface="Times New Roman" pitchFamily="18" charset="0"/>
            </a:endParaRPr>
          </a:p>
        </p:txBody>
      </p:sp>
      <p:sp>
        <p:nvSpPr>
          <p:cNvPr id="9" name="TextBox 8"/>
          <p:cNvSpPr txBox="1"/>
          <p:nvPr/>
        </p:nvSpPr>
        <p:spPr>
          <a:xfrm>
            <a:off x="321666" y="1070231"/>
            <a:ext cx="2200275"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nhiệt độ </a:t>
            </a:r>
            <a:endParaRPr lang="en-US" sz="2800" dirty="0"/>
          </a:p>
        </p:txBody>
      </p:sp>
      <p:sp>
        <p:nvSpPr>
          <p:cNvPr id="10" name="TextBox 9"/>
          <p:cNvSpPr txBox="1"/>
          <p:nvPr/>
        </p:nvSpPr>
        <p:spPr>
          <a:xfrm>
            <a:off x="2684005" y="1085466"/>
            <a:ext cx="2200275"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độ ẩm</a:t>
            </a:r>
            <a:endParaRPr lang="en-US" sz="2800" dirty="0"/>
          </a:p>
        </p:txBody>
      </p:sp>
      <p:sp>
        <p:nvSpPr>
          <p:cNvPr id="11" name="TextBox 10"/>
          <p:cNvSpPr txBox="1"/>
          <p:nvPr/>
        </p:nvSpPr>
        <p:spPr>
          <a:xfrm>
            <a:off x="9481723" y="1117801"/>
            <a:ext cx="2200275"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cây trồng</a:t>
            </a:r>
            <a:endParaRPr lang="en-US" sz="2800" dirty="0"/>
          </a:p>
        </p:txBody>
      </p:sp>
      <p:sp>
        <p:nvSpPr>
          <p:cNvPr id="12" name="TextBox 11"/>
          <p:cNvSpPr txBox="1"/>
          <p:nvPr/>
        </p:nvSpPr>
        <p:spPr>
          <a:xfrm>
            <a:off x="8130488" y="1679493"/>
            <a:ext cx="2200275"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xen canh</a:t>
            </a:r>
            <a:endParaRPr lang="en-US" sz="2800" dirty="0"/>
          </a:p>
        </p:txBody>
      </p:sp>
      <p:sp>
        <p:nvSpPr>
          <p:cNvPr id="13" name="TextBox 12"/>
          <p:cNvSpPr txBox="1"/>
          <p:nvPr/>
        </p:nvSpPr>
        <p:spPr>
          <a:xfrm>
            <a:off x="4028172" y="2786302"/>
            <a:ext cx="5535829"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vùng chuyên canh cây công nghiệp</a:t>
            </a:r>
            <a:endParaRPr lang="en-US" sz="2800" dirty="0"/>
          </a:p>
        </p:txBody>
      </p:sp>
      <p:sp>
        <p:nvSpPr>
          <p:cNvPr id="14" name="TextBox 13"/>
          <p:cNvSpPr txBox="1"/>
          <p:nvPr/>
        </p:nvSpPr>
        <p:spPr>
          <a:xfrm>
            <a:off x="3878413" y="3361306"/>
            <a:ext cx="5535829"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xuất khẩu</a:t>
            </a:r>
            <a:endParaRPr lang="en-US" sz="2800" dirty="0"/>
          </a:p>
        </p:txBody>
      </p:sp>
      <p:sp>
        <p:nvSpPr>
          <p:cNvPr id="15" name="TextBox 14"/>
          <p:cNvSpPr txBox="1"/>
          <p:nvPr/>
        </p:nvSpPr>
        <p:spPr>
          <a:xfrm>
            <a:off x="1064304" y="3898516"/>
            <a:ext cx="3239401"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nhà </a:t>
            </a:r>
            <a:r>
              <a:rPr lang="en-US" sz="2800" b="1" kern="0" dirty="0" smtClean="0">
                <a:solidFill>
                  <a:srgbClr val="C00000"/>
                </a:solidFill>
                <a:latin typeface="Times New Roman" pitchFamily="18" charset="0"/>
                <a:ea typeface="#9Slide03 Roboto" panose="02000000000000000000" pitchFamily="2" charset="0"/>
                <a:cs typeface="Times New Roman" pitchFamily="18" charset="0"/>
              </a:rPr>
              <a:t>máy </a:t>
            </a:r>
            <a:r>
              <a:rPr lang="en-US" sz="2800" b="1" kern="0" dirty="0">
                <a:solidFill>
                  <a:srgbClr val="C00000"/>
                </a:solidFill>
                <a:latin typeface="Times New Roman" pitchFamily="18" charset="0"/>
                <a:ea typeface="#9Slide03 Roboto" panose="02000000000000000000" pitchFamily="2" charset="0"/>
                <a:cs typeface="Times New Roman" pitchFamily="18" charset="0"/>
              </a:rPr>
              <a:t>chế biến</a:t>
            </a:r>
            <a:endParaRPr lang="en-US" sz="2800" dirty="0"/>
          </a:p>
        </p:txBody>
      </p:sp>
      <p:sp>
        <p:nvSpPr>
          <p:cNvPr id="16" name="TextBox 15"/>
          <p:cNvSpPr txBox="1"/>
          <p:nvPr/>
        </p:nvSpPr>
        <p:spPr>
          <a:xfrm>
            <a:off x="6934110" y="4428593"/>
            <a:ext cx="5535829"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rửa trôi</a:t>
            </a:r>
            <a:endParaRPr lang="en-US" sz="2800" dirty="0"/>
          </a:p>
        </p:txBody>
      </p:sp>
      <p:sp>
        <p:nvSpPr>
          <p:cNvPr id="17" name="TextBox 16"/>
          <p:cNvSpPr txBox="1"/>
          <p:nvPr/>
        </p:nvSpPr>
        <p:spPr>
          <a:xfrm>
            <a:off x="6256833" y="4990285"/>
            <a:ext cx="5535829"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rửa trôi</a:t>
            </a:r>
            <a:endParaRPr lang="en-US" sz="2800" dirty="0"/>
          </a:p>
        </p:txBody>
      </p:sp>
      <p:sp>
        <p:nvSpPr>
          <p:cNvPr id="18" name="TextBox 17"/>
          <p:cNvSpPr txBox="1"/>
          <p:nvPr/>
        </p:nvSpPr>
        <p:spPr>
          <a:xfrm>
            <a:off x="8476701" y="5535402"/>
            <a:ext cx="5535829" cy="523220"/>
          </a:xfrm>
          <a:prstGeom prst="rect">
            <a:avLst/>
          </a:prstGeom>
          <a:noFill/>
        </p:spPr>
        <p:txBody>
          <a:bodyPr wrap="square" rtlCol="0">
            <a:spAutoFit/>
          </a:bodyPr>
          <a:lstStyle/>
          <a:p>
            <a:r>
              <a:rPr lang="en-US" sz="2800" b="1" kern="0" dirty="0">
                <a:solidFill>
                  <a:srgbClr val="C00000"/>
                </a:solidFill>
                <a:latin typeface="Times New Roman" pitchFamily="18" charset="0"/>
                <a:ea typeface="#9Slide03 Roboto" panose="02000000000000000000" pitchFamily="2" charset="0"/>
                <a:cs typeface="Times New Roman" pitchFamily="18" charset="0"/>
              </a:rPr>
              <a:t>gỗ</a:t>
            </a:r>
            <a:endParaRPr lang="en-US" sz="2800" dirty="0"/>
          </a:p>
        </p:txBody>
      </p:sp>
    </p:spTree>
    <p:extLst>
      <p:ext uri="{BB962C8B-B14F-4D97-AF65-F5344CB8AC3E}">
        <p14:creationId xmlns:p14="http://schemas.microsoft.com/office/powerpoint/2010/main" val="29179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4F55A9F7-5782-45F9-97C2-EA853B7E8A01}"/>
              </a:ext>
            </a:extLst>
          </p:cNvPr>
          <p:cNvGrpSpPr/>
          <p:nvPr/>
        </p:nvGrpSpPr>
        <p:grpSpPr>
          <a:xfrm>
            <a:off x="369223" y="153582"/>
            <a:ext cx="11822777" cy="6112437"/>
            <a:chOff x="514865" y="537177"/>
            <a:chExt cx="10904713" cy="6112437"/>
          </a:xfrm>
        </p:grpSpPr>
        <p:pic>
          <p:nvPicPr>
            <p:cNvPr id="11" name="Picture 2">
              <a:extLst>
                <a:ext uri="{FF2B5EF4-FFF2-40B4-BE49-F238E27FC236}">
                  <a16:creationId xmlns="" xmlns:a16="http://schemas.microsoft.com/office/drawing/2014/main" id="{A64EFBB8-34C6-40A2-8071-7A1DB9DB7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19" y="59429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169FDAD5-BFCD-4550-9AEA-C0CC698F37B5}"/>
                </a:ext>
              </a:extLst>
            </p:cNvPr>
            <p:cNvSpPr txBox="1"/>
            <p:nvPr/>
          </p:nvSpPr>
          <p:spPr>
            <a:xfrm>
              <a:off x="514865" y="6003283"/>
              <a:ext cx="5418839" cy="646331"/>
            </a:xfrm>
            <a:prstGeom prst="rect">
              <a:avLst/>
            </a:prstGeom>
            <a:solidFill>
              <a:schemeClr val="bg1"/>
            </a:solidFill>
          </p:spPr>
          <p:txBody>
            <a:bodyPr wrap="square" rtlCol="0">
              <a:spAutoFit/>
            </a:bodyPr>
            <a:lstStyle/>
            <a:p>
              <a:r>
                <a:rPr lang="en-US" b="1">
                  <a:solidFill>
                    <a:srgbClr val="1B04FA"/>
                  </a:solidFill>
                  <a:latin typeface="Arial" panose="020B0604020202020204" pitchFamily="34" charset="0"/>
                  <a:cs typeface="Arial" panose="020B0604020202020204" pitchFamily="34" charset="0"/>
                </a:rPr>
                <a:t>Hình 4. Bản đồ các môi tr</a:t>
              </a:r>
              <a:r>
                <a:rPr lang="vi-VN" b="1">
                  <a:solidFill>
                    <a:srgbClr val="1B04FA"/>
                  </a:solidFill>
                  <a:latin typeface="Arial" panose="020B0604020202020204" pitchFamily="34" charset="0"/>
                  <a:cs typeface="Arial" panose="020B0604020202020204" pitchFamily="34" charset="0"/>
                </a:rPr>
                <a:t>ư</a:t>
              </a:r>
              <a:r>
                <a:rPr lang="en-US" b="1">
                  <a:solidFill>
                    <a:srgbClr val="1B04FA"/>
                  </a:solidFill>
                  <a:latin typeface="Arial" panose="020B0604020202020204" pitchFamily="34" charset="0"/>
                  <a:cs typeface="Arial" panose="020B0604020202020204" pitchFamily="34" charset="0"/>
                </a:rPr>
                <a:t>ờng tự nhiên ở châu Phi</a:t>
              </a:r>
            </a:p>
          </p:txBody>
        </p:sp>
        <p:pic>
          <p:nvPicPr>
            <p:cNvPr id="21" name="image509.jpg" descr="Image result for lÆ°á»£c Äá» kinh táº¿ chÃ¢u Phi">
              <a:extLst>
                <a:ext uri="{FF2B5EF4-FFF2-40B4-BE49-F238E27FC236}">
                  <a16:creationId xmlns="" xmlns:a16="http://schemas.microsoft.com/office/drawing/2014/main" id="{78082E78-D0B2-4245-A02D-32A6BE01650E}"/>
                </a:ext>
              </a:extLst>
            </p:cNvPr>
            <p:cNvPicPr/>
            <p:nvPr/>
          </p:nvPicPr>
          <p:blipFill>
            <a:blip r:embed="rId4"/>
            <a:srcRect/>
            <a:stretch>
              <a:fillRect/>
            </a:stretch>
          </p:blipFill>
          <p:spPr>
            <a:xfrm>
              <a:off x="6190823" y="537177"/>
              <a:ext cx="5228755" cy="5835438"/>
            </a:xfrm>
            <a:prstGeom prst="rect">
              <a:avLst/>
            </a:prstGeom>
            <a:ln/>
          </p:spPr>
        </p:pic>
        <p:sp>
          <p:nvSpPr>
            <p:cNvPr id="23" name="TextBox 22">
              <a:extLst>
                <a:ext uri="{FF2B5EF4-FFF2-40B4-BE49-F238E27FC236}">
                  <a16:creationId xmlns="" xmlns:a16="http://schemas.microsoft.com/office/drawing/2014/main" id="{2BD92BB8-B645-4620-993A-E776CDB3C4B5}"/>
                </a:ext>
              </a:extLst>
            </p:cNvPr>
            <p:cNvSpPr txBox="1"/>
            <p:nvPr/>
          </p:nvSpPr>
          <p:spPr>
            <a:xfrm>
              <a:off x="6447022" y="5951491"/>
              <a:ext cx="4751410" cy="369332"/>
            </a:xfrm>
            <a:prstGeom prst="rect">
              <a:avLst/>
            </a:prstGeom>
            <a:solidFill>
              <a:schemeClr val="bg1"/>
            </a:solidFill>
          </p:spPr>
          <p:txBody>
            <a:bodyPr wrap="square" rtlCol="0">
              <a:spAutoFit/>
            </a:bodyPr>
            <a:lstStyle/>
            <a:p>
              <a:r>
                <a:rPr lang="vi-VN" b="1">
                  <a:solidFill>
                    <a:srgbClr val="1B04FA"/>
                  </a:solidFill>
                  <a:latin typeface="Arial" panose="020B0604020202020204" pitchFamily="34" charset="0"/>
                  <a:cs typeface="Arial" panose="020B0604020202020204" pitchFamily="34" charset="0"/>
                </a:rPr>
                <a:t>Lược đồ nông nghiệp</a:t>
              </a:r>
              <a:r>
                <a:rPr lang="en-US" b="1">
                  <a:solidFill>
                    <a:srgbClr val="1B04FA"/>
                  </a:solidFill>
                  <a:latin typeface="Arial" panose="020B0604020202020204" pitchFamily="34" charset="0"/>
                  <a:cs typeface="Arial" panose="020B0604020202020204" pitchFamily="34" charset="0"/>
                </a:rPr>
                <a:t> châu Phi</a:t>
              </a:r>
            </a:p>
          </p:txBody>
        </p:sp>
      </p:grpSp>
    </p:spTree>
    <p:extLst>
      <p:ext uri="{BB962C8B-B14F-4D97-AF65-F5344CB8AC3E}">
        <p14:creationId xmlns:p14="http://schemas.microsoft.com/office/powerpoint/2010/main" val="215371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8747"/>
            <a:ext cx="11835753" cy="1110088"/>
            <a:chOff x="1836080" y="1568259"/>
            <a:chExt cx="9813603" cy="1110088"/>
          </a:xfr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568259"/>
              <a:ext cx="9765107" cy="931280"/>
              <a:chOff x="1133366" y="2158983"/>
              <a:chExt cx="6093180" cy="975501"/>
            </a:xfrm>
            <a:grp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17673" y="2158983"/>
                <a:ext cx="3717035" cy="628662"/>
              </a:xfrm>
              <a:prstGeom prst="rect">
                <a:avLst/>
              </a:prstGeom>
              <a:noFill/>
            </p:spPr>
            <p:txBody>
              <a:bodyPr wrap="square" rtlCol="0">
                <a:spAutoFit/>
              </a:bodyPr>
              <a:lstStyle/>
              <a:p>
                <a:endParaRPr lang="en-US" sz="3300" b="1">
                  <a:solidFill>
                    <a:srgbClr val="FF000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672189" y="1724240"/>
              <a:ext cx="8070201"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grpSp>
      <p:grpSp>
        <p:nvGrpSpPr>
          <p:cNvPr id="15" name="Group 14">
            <a:extLst>
              <a:ext uri="{FF2B5EF4-FFF2-40B4-BE49-F238E27FC236}">
                <a16:creationId xmlns="" xmlns:a16="http://schemas.microsoft.com/office/drawing/2014/main" id="{EEB84F83-3B99-4D7B-8787-91AD61765A89}"/>
              </a:ext>
            </a:extLst>
          </p:cNvPr>
          <p:cNvGrpSpPr/>
          <p:nvPr/>
        </p:nvGrpSpPr>
        <p:grpSpPr>
          <a:xfrm>
            <a:off x="6773161" y="1055433"/>
            <a:ext cx="5418839" cy="5802567"/>
            <a:chOff x="6773161" y="1055433"/>
            <a:chExt cx="5418839" cy="5802567"/>
          </a:xfrm>
        </p:grpSpPr>
        <p:pic>
          <p:nvPicPr>
            <p:cNvPr id="16" name="Picture 2">
              <a:extLst>
                <a:ext uri="{FF2B5EF4-FFF2-40B4-BE49-F238E27FC236}">
                  <a16:creationId xmlns="" xmlns:a16="http://schemas.microsoft.com/office/drawing/2014/main" id="{A1FD3079-DE79-4D29-A703-99E18208A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1BB2171-EDCF-4F39-A33B-C0141E9833B7}"/>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8" name="Freeform 7">
            <a:extLst>
              <a:ext uri="{FF2B5EF4-FFF2-40B4-BE49-F238E27FC236}">
                <a16:creationId xmlns="" xmlns:a16="http://schemas.microsoft.com/office/drawing/2014/main" id="{FB14172F-8777-42F5-81A6-46DE83E1E39A}"/>
              </a:ext>
            </a:extLst>
          </p:cNvPr>
          <p:cNvSpPr>
            <a:spLocks/>
          </p:cNvSpPr>
          <p:nvPr/>
        </p:nvSpPr>
        <p:spPr bwMode="auto">
          <a:xfrm>
            <a:off x="7730836" y="3135086"/>
            <a:ext cx="2743200" cy="88194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19" name="Rectangle 1">
            <a:extLst>
              <a:ext uri="{FF2B5EF4-FFF2-40B4-BE49-F238E27FC236}">
                <a16:creationId xmlns="" xmlns:a16="http://schemas.microsoft.com/office/drawing/2014/main" id="{0D94D377-CDB1-4141-BA0B-298891E203E5}"/>
              </a:ext>
            </a:extLst>
          </p:cNvPr>
          <p:cNvSpPr>
            <a:spLocks noChangeArrowheads="1"/>
          </p:cNvSpPr>
          <p:nvPr/>
        </p:nvSpPr>
        <p:spPr bwMode="auto">
          <a:xfrm>
            <a:off x="133251" y="903257"/>
            <a:ext cx="675883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200" b="1" i="0" u="none" strike="noStrike" cap="none" normalizeH="0" baseline="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3200" b="1"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32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Bồn</a:t>
            </a:r>
            <a:r>
              <a:rPr kumimoji="0" lang="vi-VN" sz="3200" b="0" i="0" u="none" strike="noStrike" cap="none" normalizeH="0" baseline="0" dirty="0">
                <a:ln>
                  <a:noFill/>
                </a:ln>
                <a:solidFill>
                  <a:srgbClr val="00B050"/>
                </a:solidFill>
                <a:effectLst/>
                <a:latin typeface="Arial" pitchFamily="34" charset="0"/>
                <a:ea typeface="Cambria" pitchFamily="18" charset="0"/>
                <a:cs typeface="Cambria" pitchFamily="18" charset="0"/>
              </a:rPr>
              <a:t>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Địa</a:t>
            </a:r>
            <a:r>
              <a:rPr kumimoji="0" lang="vi-VN" sz="3200" b="0" i="0" u="none" strike="noStrike" cap="none" normalizeH="0" baseline="0" dirty="0">
                <a:ln>
                  <a:noFill/>
                </a:ln>
                <a:solidFill>
                  <a:srgbClr val="00B050"/>
                </a:solidFill>
                <a:effectLst/>
                <a:latin typeface="Arial" pitchFamily="34" charset="0"/>
                <a:ea typeface="Cambria" pitchFamily="18" charset="0"/>
                <a:cs typeface="Cambria" pitchFamily="18" charset="0"/>
              </a:rPr>
              <a:t> Công Gô, </a:t>
            </a:r>
            <a:r>
              <a:rPr kumimoji="0" lang="vi-VN" sz="3200" b="0" i="0" u="none" strike="noStrike" cap="none" normalizeH="0" baseline="0">
                <a:ln>
                  <a:noFill/>
                </a:ln>
                <a:solidFill>
                  <a:srgbClr val="00B050"/>
                </a:solidFill>
                <a:effectLst/>
                <a:latin typeface="Arial" pitchFamily="34" charset="0"/>
                <a:ea typeface="Cambria" pitchFamily="18" charset="0"/>
                <a:cs typeface="Cambria" pitchFamily="18" charset="0"/>
              </a:rPr>
              <a:t> </a:t>
            </a:r>
            <a:r>
              <a:rPr kumimoji="0" lang="en-US" sz="3200" b="0" i="0" u="none" strike="noStrike" cap="none" normalizeH="0" baseline="0">
                <a:ln>
                  <a:noFill/>
                </a:ln>
                <a:solidFill>
                  <a:srgbClr val="00B050"/>
                </a:solidFill>
                <a:effectLst/>
                <a:latin typeface="Arial" pitchFamily="34" charset="0"/>
                <a:ea typeface="Cambria" pitchFamily="18" charset="0"/>
                <a:cs typeface="Cambria" pitchFamily="18" charset="0"/>
              </a:rPr>
              <a:t>duyên</a:t>
            </a:r>
            <a:r>
              <a:rPr kumimoji="0" lang="en-US" sz="3200" b="0" i="0" u="none" strike="noStrike" cap="none" normalizeH="0">
                <a:ln>
                  <a:noFill/>
                </a:ln>
                <a:solidFill>
                  <a:srgbClr val="00B050"/>
                </a:solidFill>
                <a:effectLst/>
                <a:latin typeface="Arial" pitchFamily="34" charset="0"/>
                <a:ea typeface="Cambria" pitchFamily="18" charset="0"/>
                <a:cs typeface="Cambria" pitchFamily="18" charset="0"/>
              </a:rPr>
              <a:t> hải phía bắc ven v</a:t>
            </a:r>
            <a:r>
              <a:rPr kumimoji="0" lang="vi-VN" sz="3200" b="0" i="0" u="none" strike="noStrike" cap="none" normalizeH="0" baseline="0">
                <a:ln>
                  <a:noFill/>
                </a:ln>
                <a:solidFill>
                  <a:srgbClr val="00B050"/>
                </a:solidFill>
                <a:effectLst/>
                <a:latin typeface="Arial" pitchFamily="34" charset="0"/>
                <a:ea typeface="Cambria" pitchFamily="18" charset="0"/>
                <a:cs typeface="Cambria" pitchFamily="18" charset="0"/>
              </a:rPr>
              <a:t>ịnh </a:t>
            </a:r>
            <a:r>
              <a:rPr kumimoji="0" lang="vi-VN" sz="3200" b="0" i="0" u="none" strike="noStrike" cap="none" normalizeH="0" baseline="0" dirty="0" err="1">
                <a:ln>
                  <a:noFill/>
                </a:ln>
                <a:solidFill>
                  <a:srgbClr val="00B050"/>
                </a:solidFill>
                <a:effectLst/>
                <a:latin typeface="Arial" pitchFamily="34" charset="0"/>
                <a:ea typeface="Cambria" pitchFamily="18" charset="0"/>
                <a:cs typeface="Cambria" pitchFamily="18" charset="0"/>
              </a:rPr>
              <a:t>Ghinê</a:t>
            </a:r>
            <a:r>
              <a:rPr kumimoji="0" lang="en-US" sz="3200" b="0" i="0" u="none" strike="noStrike" cap="none" normalizeH="0" baseline="0" dirty="0">
                <a:ln>
                  <a:noFill/>
                </a:ln>
                <a:solidFill>
                  <a:srgbClr val="00B050"/>
                </a:solidFill>
                <a:effectLst/>
                <a:latin typeface="Arial" pitchFamily="34" charset="0"/>
                <a:cs typeface="Arial" pitchFamily="34" charset="0"/>
              </a:rPr>
              <a:t> </a:t>
            </a:r>
          </a:p>
        </p:txBody>
      </p:sp>
      <p:pic>
        <p:nvPicPr>
          <p:cNvPr id="20" name="image509.jpg" descr="Image result for lÆ°á»£c Äá» kinh táº¿ chÃ¢u Phi">
            <a:extLst>
              <a:ext uri="{FF2B5EF4-FFF2-40B4-BE49-F238E27FC236}">
                <a16:creationId xmlns="" xmlns:a16="http://schemas.microsoft.com/office/drawing/2014/main" id="{9A67B4C6-A5B5-473C-A0C6-9466F911032C}"/>
              </a:ext>
            </a:extLst>
          </p:cNvPr>
          <p:cNvPicPr/>
          <p:nvPr/>
        </p:nvPicPr>
        <p:blipFill>
          <a:blip r:embed="rId4"/>
          <a:srcRect/>
          <a:stretch>
            <a:fillRect/>
          </a:stretch>
        </p:blipFill>
        <p:spPr>
          <a:xfrm>
            <a:off x="6858879" y="1022562"/>
            <a:ext cx="5228755" cy="5835438"/>
          </a:xfrm>
          <a:prstGeom prst="rect">
            <a:avLst/>
          </a:prstGeom>
          <a:ln/>
        </p:spPr>
      </p:pic>
      <p:sp>
        <p:nvSpPr>
          <p:cNvPr id="3" name="Rectangle 2">
            <a:extLst>
              <a:ext uri="{FF2B5EF4-FFF2-40B4-BE49-F238E27FC236}">
                <a16:creationId xmlns="" xmlns:a16="http://schemas.microsoft.com/office/drawing/2014/main" id="{4476F718-0F35-41AA-9635-CA24CC0D03CB}"/>
              </a:ext>
            </a:extLst>
          </p:cNvPr>
          <p:cNvSpPr/>
          <p:nvPr/>
        </p:nvSpPr>
        <p:spPr>
          <a:xfrm>
            <a:off x="19801" y="2711180"/>
            <a:ext cx="6773161" cy="3416320"/>
          </a:xfrm>
          <a:prstGeom prst="rect">
            <a:avLst/>
          </a:prstGeom>
        </p:spPr>
        <p:txBody>
          <a:bodyPr wrap="square">
            <a:spAutoFit/>
          </a:bodyPr>
          <a:lstStyle/>
          <a:p>
            <a:pPr marL="285750" indent="-285750" algn="just">
              <a:buFont typeface="Wingdings" panose="05000000000000000000" pitchFamily="2" charset="2"/>
              <a:buChar char="ü"/>
            </a:pP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Hình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thành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các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khu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vực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chuyên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canh</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cây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công</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nghiệp</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cọ</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dầu</a:t>
            </a:r>
            <a:r>
              <a:rPr lang="en-US" sz="3600" dirty="0">
                <a:solidFill>
                  <a:srgbClr val="3333CC"/>
                </a:solidFill>
                <a:latin typeface="Arial" panose="020B0604020202020204" pitchFamily="34" charset="0"/>
                <a:cs typeface="Arial" panose="020B0604020202020204" pitchFamily="34" charset="0"/>
              </a:rPr>
              <a:t>, ca </a:t>
            </a:r>
            <a:r>
              <a:rPr lang="en-US" sz="3600" dirty="0" err="1">
                <a:solidFill>
                  <a:srgbClr val="3333CC"/>
                </a:solidFill>
                <a:latin typeface="Arial" panose="020B0604020202020204" pitchFamily="34" charset="0"/>
                <a:cs typeface="Arial" panose="020B0604020202020204" pitchFamily="34" charset="0"/>
              </a:rPr>
              <a:t>cao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theo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quy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mô</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lớn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để</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xuất</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khẩu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hoặc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cung</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cấp</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nguyên</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liệu</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cho</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các</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nhà</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máy</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chế</a:t>
            </a:r>
            <a:r>
              <a:rPr lang="en-US" sz="3600" dirty="0">
                <a:solidFill>
                  <a:srgbClr val="3333CC"/>
                </a:solidFill>
                <a:latin typeface="Arial" panose="020B0604020202020204" pitchFamily="34" charset="0"/>
                <a:cs typeface="Arial" panose="020B0604020202020204" pitchFamily="34" charset="0"/>
              </a:rPr>
              <a:t> </a:t>
            </a:r>
            <a:r>
              <a:rPr lang="en-US" sz="3600" dirty="0" err="1">
                <a:solidFill>
                  <a:srgbClr val="3333CC"/>
                </a:solidFill>
                <a:latin typeface="Arial" panose="020B0604020202020204" pitchFamily="34" charset="0"/>
                <a:cs typeface="Arial" panose="020B0604020202020204" pitchFamily="34" charset="0"/>
              </a:rPr>
              <a:t>biến</a:t>
            </a:r>
            <a:r>
              <a:rPr lang="en-US" sz="3600" dirty="0">
                <a:solidFill>
                  <a:srgbClr val="3333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9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par>
                                <p:cTn id="8" presetID="35" presetClass="emph" presetSubtype="0" repeatCount="4000" fill="hold" grpId="1" nodeType="withEffect">
                                  <p:stCondLst>
                                    <p:cond delay="0"/>
                                  </p:stCondLst>
                                  <p:childTnLst>
                                    <p:anim calcmode="discrete" valueType="str">
                                      <p:cBhvr>
                                        <p:cTn id="9"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7.jpg" descr="Image result for agriculture in africa"/>
          <p:cNvPicPr/>
          <p:nvPr/>
        </p:nvPicPr>
        <p:blipFill>
          <a:blip r:embed="rId2"/>
          <a:srcRect/>
          <a:stretch>
            <a:fillRect/>
          </a:stretch>
        </p:blipFill>
        <p:spPr>
          <a:xfrm>
            <a:off x="6760008" y="361158"/>
            <a:ext cx="4610998" cy="2839242"/>
          </a:xfrm>
          <a:prstGeom prst="rect">
            <a:avLst/>
          </a:prstGeom>
          <a:ln/>
        </p:spPr>
      </p:pic>
      <p:sp>
        <p:nvSpPr>
          <p:cNvPr id="6" name="Hình Chữ nhật 5"/>
          <p:cNvSpPr/>
          <p:nvPr/>
        </p:nvSpPr>
        <p:spPr>
          <a:xfrm>
            <a:off x="7920043" y="3214837"/>
            <a:ext cx="2133918" cy="400110"/>
          </a:xfrm>
          <a:prstGeom prst="rect">
            <a:avLst/>
          </a:prstGeom>
        </p:spPr>
        <p:txBody>
          <a:bodyPr wrap="none">
            <a:spAutoFit/>
          </a:bodyPr>
          <a:lstStyle/>
          <a:p>
            <a:r>
              <a:rPr lang="vi-VN" sz="2000" dirty="0" err="1">
                <a:solidFill>
                  <a:srgbClr val="0070C0"/>
                </a:solidFill>
              </a:rPr>
              <a:t>Hái</a:t>
            </a:r>
            <a:r>
              <a:rPr lang="vi-VN" sz="2000" dirty="0">
                <a:solidFill>
                  <a:srgbClr val="0070C0"/>
                </a:solidFill>
              </a:rPr>
              <a:t> </a:t>
            </a:r>
            <a:r>
              <a:rPr lang="vi-VN" sz="2000" dirty="0" err="1">
                <a:solidFill>
                  <a:srgbClr val="0070C0"/>
                </a:solidFill>
              </a:rPr>
              <a:t>chè</a:t>
            </a:r>
            <a:r>
              <a:rPr lang="vi-VN" sz="2000" dirty="0">
                <a:solidFill>
                  <a:srgbClr val="0070C0"/>
                </a:solidFill>
              </a:rPr>
              <a:t> ơ Ghana</a:t>
            </a:r>
            <a:endParaRPr lang="en-US" sz="2000" dirty="0">
              <a:solidFill>
                <a:srgbClr val="0070C0"/>
              </a:solidFill>
            </a:endParaRPr>
          </a:p>
        </p:txBody>
      </p:sp>
      <p:pic>
        <p:nvPicPr>
          <p:cNvPr id="8" name="image421.jpg"/>
          <p:cNvPicPr/>
          <p:nvPr/>
        </p:nvPicPr>
        <p:blipFill>
          <a:blip r:embed="rId3"/>
          <a:srcRect/>
          <a:stretch>
            <a:fillRect/>
          </a:stretch>
        </p:blipFill>
        <p:spPr>
          <a:xfrm>
            <a:off x="840658" y="781664"/>
            <a:ext cx="5648632" cy="4940711"/>
          </a:xfrm>
          <a:prstGeom prst="rect">
            <a:avLst/>
          </a:prstGeom>
          <a:ln/>
        </p:spPr>
      </p:pic>
      <p:sp>
        <p:nvSpPr>
          <p:cNvPr id="9" name="Hình Chữ nhật 8"/>
          <p:cNvSpPr/>
          <p:nvPr/>
        </p:nvSpPr>
        <p:spPr>
          <a:xfrm>
            <a:off x="1759432" y="5840051"/>
            <a:ext cx="3956532"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cao su trong trang </a:t>
            </a:r>
            <a:r>
              <a:rPr lang="vi-VN" sz="2000" dirty="0" err="1">
                <a:solidFill>
                  <a:srgbClr val="0070C0"/>
                </a:solidFill>
              </a:rPr>
              <a:t>trại</a:t>
            </a:r>
            <a:endParaRPr lang="en-US" sz="2000" dirty="0">
              <a:solidFill>
                <a:srgbClr val="0070C0"/>
              </a:solidFill>
            </a:endParaRPr>
          </a:p>
        </p:txBody>
      </p:sp>
      <p:pic>
        <p:nvPicPr>
          <p:cNvPr id="10" name="image417.jpg" descr="Image result for coffee tree in africa"/>
          <p:cNvPicPr/>
          <p:nvPr/>
        </p:nvPicPr>
        <p:blipFill>
          <a:blip r:embed="rId4" cstate="print"/>
          <a:srcRect/>
          <a:stretch>
            <a:fillRect/>
          </a:stretch>
        </p:blipFill>
        <p:spPr>
          <a:xfrm>
            <a:off x="6714853" y="3629273"/>
            <a:ext cx="4670902" cy="2697785"/>
          </a:xfrm>
          <a:prstGeom prst="rect">
            <a:avLst/>
          </a:prstGeom>
          <a:ln/>
        </p:spPr>
      </p:pic>
      <p:sp>
        <p:nvSpPr>
          <p:cNvPr id="11" name="Hình Chữ nhật 10"/>
          <p:cNvSpPr/>
          <p:nvPr/>
        </p:nvSpPr>
        <p:spPr>
          <a:xfrm>
            <a:off x="7083600" y="6341493"/>
            <a:ext cx="3970959"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a:t>
            </a:r>
            <a:r>
              <a:rPr lang="vi-VN" sz="2000" dirty="0" err="1">
                <a:solidFill>
                  <a:srgbClr val="0070C0"/>
                </a:solidFill>
              </a:rPr>
              <a:t>cà</a:t>
            </a:r>
            <a:r>
              <a:rPr lang="vi-VN" sz="2000" dirty="0">
                <a:solidFill>
                  <a:srgbClr val="0070C0"/>
                </a:solidFill>
              </a:rPr>
              <a:t> phê trong trang </a:t>
            </a:r>
            <a:r>
              <a:rPr lang="vi-VN" sz="2000" dirty="0" err="1">
                <a:solidFill>
                  <a:srgbClr val="0070C0"/>
                </a:solidFill>
              </a:rPr>
              <a:t>trại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494A355-B4E4-42AE-8B32-A7347414A560}"/>
              </a:ext>
            </a:extLst>
          </p:cNvPr>
          <p:cNvGrpSpPr/>
          <p:nvPr/>
        </p:nvGrpSpPr>
        <p:grpSpPr>
          <a:xfrm>
            <a:off x="100048" y="46661"/>
            <a:ext cx="11857490" cy="1126870"/>
            <a:chOff x="1836080" y="1623667"/>
            <a:chExt cx="9813603" cy="1126870"/>
          </a:xfrm>
          <a:noFill/>
        </p:grpSpPr>
        <p:grpSp>
          <p:nvGrpSpPr>
            <p:cNvPr id="9" name="Group 8">
              <a:extLst>
                <a:ext uri="{FF2B5EF4-FFF2-40B4-BE49-F238E27FC236}">
                  <a16:creationId xmlns="" xmlns:a16="http://schemas.microsoft.com/office/drawing/2014/main" id="{D944119F-E2A1-4D92-8911-5D0461700A27}"/>
                </a:ext>
              </a:extLst>
            </p:cNvPr>
            <p:cNvGrpSpPr/>
            <p:nvPr/>
          </p:nvGrpSpPr>
          <p:grpSpPr>
            <a:xfrm>
              <a:off x="1884576" y="1626591"/>
              <a:ext cx="9765107" cy="872949"/>
              <a:chOff x="1133366" y="2220084"/>
              <a:chExt cx="6093180" cy="914400"/>
            </a:xfrm>
            <a:grpFill/>
          </p:grpSpPr>
          <p:sp>
            <p:nvSpPr>
              <p:cNvPr id="13" name="Arrow: Pentagon 12">
                <a:extLst>
                  <a:ext uri="{FF2B5EF4-FFF2-40B4-BE49-F238E27FC236}">
                    <a16:creationId xmlns=""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latin typeface="Arial" pitchFamily="34" charset="0"/>
                  <a:cs typeface="Arial" pitchFamily="34" charset="0"/>
                </a:endParaRPr>
              </a:p>
            </p:txBody>
          </p:sp>
          <p:sp>
            <p:nvSpPr>
              <p:cNvPr id="14" name="TextBox 13">
                <a:extLst>
                  <a:ext uri="{FF2B5EF4-FFF2-40B4-BE49-F238E27FC236}">
                    <a16:creationId xmlns=""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b="1">
                  <a:solidFill>
                    <a:srgbClr val="FF0000"/>
                  </a:solidFill>
                  <a:latin typeface="Arial" pitchFamily="34" charset="0"/>
                  <a:cs typeface="Arial" pitchFamily="34" charset="0"/>
                </a:endParaRPr>
              </a:p>
            </p:txBody>
          </p:sp>
        </p:grpSp>
        <p:sp>
          <p:nvSpPr>
            <p:cNvPr id="10" name="TextBox 9">
              <a:extLst>
                <a:ext uri="{FF2B5EF4-FFF2-40B4-BE49-F238E27FC236}">
                  <a16:creationId xmlns="" xmlns:a16="http://schemas.microsoft.com/office/drawing/2014/main" id="{4BF44CC9-44A8-4E64-A3BE-3E930533FA7E}"/>
                </a:ext>
              </a:extLst>
            </p:cNvPr>
            <p:cNvSpPr txBox="1"/>
            <p:nvPr/>
          </p:nvSpPr>
          <p:spPr>
            <a:xfrm>
              <a:off x="2849244" y="1796430"/>
              <a:ext cx="8070201" cy="954107"/>
            </a:xfrm>
            <a:prstGeom prst="rect">
              <a:avLst/>
            </a:prstGeom>
            <a:grp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 xmlns:a16="http://schemas.microsoft.com/office/drawing/2014/main" id="{51CC01BA-9D46-466A-94FA-D44692129BA3}"/>
                </a:ext>
              </a:extLst>
            </p:cNvPr>
            <p:cNvSpPr/>
            <p:nvPr/>
          </p:nvSpPr>
          <p:spPr>
            <a:xfrm>
              <a:off x="1836080" y="1623667"/>
              <a:ext cx="1013164" cy="872947"/>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itchFamily="34" charset="0"/>
                  <a:cs typeface="Arial" pitchFamily="34" charset="0"/>
                </a:rPr>
                <a:t>1</a:t>
              </a:r>
            </a:p>
          </p:txBody>
        </p:sp>
        <p:sp>
          <p:nvSpPr>
            <p:cNvPr id="12" name="Isosceles Triangle 11">
              <a:extLst>
                <a:ext uri="{FF2B5EF4-FFF2-40B4-BE49-F238E27FC236}">
                  <a16:creationId xmlns="" xmlns:a16="http://schemas.microsoft.com/office/drawing/2014/main" id="{A51C699F-C4AC-405E-9E13-2785EADA3702}"/>
                </a:ext>
              </a:extLst>
            </p:cNvPr>
            <p:cNvSpPr/>
            <p:nvPr/>
          </p:nvSpPr>
          <p:spPr>
            <a:xfrm rot="5400000">
              <a:off x="2540992" y="1959210"/>
              <a:ext cx="262394" cy="19766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grpSp>
      <p:sp>
        <p:nvSpPr>
          <p:cNvPr id="2" name="Rectangle 1">
            <a:extLst>
              <a:ext uri="{FF2B5EF4-FFF2-40B4-BE49-F238E27FC236}">
                <a16:creationId xmlns="" xmlns:a16="http://schemas.microsoft.com/office/drawing/2014/main" id="{9063F04A-C580-4D0D-991A-5AEAD0C0EB69}"/>
              </a:ext>
            </a:extLst>
          </p:cNvPr>
          <p:cNvSpPr/>
          <p:nvPr/>
        </p:nvSpPr>
        <p:spPr>
          <a:xfrm>
            <a:off x="418392" y="1300715"/>
            <a:ext cx="10784499" cy="1754326"/>
          </a:xfrm>
          <a:prstGeom prst="rect">
            <a:avLst/>
          </a:prstGeom>
        </p:spPr>
        <p:txBody>
          <a:bodyPr wrap="square">
            <a:spAutoFit/>
          </a:bodyPr>
          <a:lstStyle/>
          <a:p>
            <a:pPr algn="just"/>
            <a:r>
              <a:rPr lang="en-US" sz="3600">
                <a:solidFill>
                  <a:srgbClr val="3333CC"/>
                </a:solidFill>
                <a:latin typeface="Arial" panose="020B0604020202020204" pitchFamily="34" charset="0"/>
                <a:cs typeface="Arial" panose="020B0604020202020204" pitchFamily="34" charset="0"/>
              </a:rPr>
              <a:t>+ Tích cực trồng và bảo vệ rừng (do tầng mùn trong đất không dày, lớp phủ thực vật bị tàn phá nhiều nên dễ bị rửa trôi).</a:t>
            </a:r>
          </a:p>
        </p:txBody>
      </p:sp>
      <p:pic>
        <p:nvPicPr>
          <p:cNvPr id="5" name="Picture 4" descr="Diagram&#10;&#10;Description automatically generated">
            <a:extLst>
              <a:ext uri="{FF2B5EF4-FFF2-40B4-BE49-F238E27FC236}">
                <a16:creationId xmlns="" xmlns:a16="http://schemas.microsoft.com/office/drawing/2014/main" id="{D54AD4B0-146B-41A7-A546-5EE06411EB50}"/>
              </a:ext>
            </a:extLst>
          </p:cNvPr>
          <p:cNvPicPr>
            <a:picLocks noChangeAspect="1"/>
          </p:cNvPicPr>
          <p:nvPr/>
        </p:nvPicPr>
        <p:blipFill rotWithShape="1">
          <a:blip r:embed="rId2">
            <a:extLst>
              <a:ext uri="{28A0092B-C50C-407E-A947-70E740481C1C}">
                <a14:useLocalDpi xmlns:a14="http://schemas.microsoft.com/office/drawing/2010/main" val="0"/>
              </a:ext>
            </a:extLst>
          </a:blip>
          <a:srcRect b="10145"/>
          <a:stretch/>
        </p:blipFill>
        <p:spPr>
          <a:xfrm>
            <a:off x="837327" y="3502922"/>
            <a:ext cx="4307789" cy="3081131"/>
          </a:xfrm>
          <a:prstGeom prst="rect">
            <a:avLst/>
          </a:prstGeom>
        </p:spPr>
      </p:pic>
      <p:pic>
        <p:nvPicPr>
          <p:cNvPr id="21" name="Picture 20" descr="A picture containing graphical user interface&#10;&#10;Description automatically generated">
            <a:extLst>
              <a:ext uri="{FF2B5EF4-FFF2-40B4-BE49-F238E27FC236}">
                <a16:creationId xmlns="" xmlns:a16="http://schemas.microsoft.com/office/drawing/2014/main" id="{DC661AA8-04CF-436D-9890-5B8DB89F4C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111"/>
          <a:stretch/>
        </p:blipFill>
        <p:spPr>
          <a:xfrm>
            <a:off x="7362933" y="3618879"/>
            <a:ext cx="3991740" cy="2849216"/>
          </a:xfrm>
          <a:prstGeom prst="rect">
            <a:avLst/>
          </a:prstGeom>
        </p:spPr>
      </p:pic>
    </p:spTree>
    <p:extLst>
      <p:ext uri="{BB962C8B-B14F-4D97-AF65-F5344CB8AC3E}">
        <p14:creationId xmlns:p14="http://schemas.microsoft.com/office/powerpoint/2010/main" val="42630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2328</Words>
  <Application>Microsoft Office PowerPoint</Application>
  <PresentationFormat>Widescreen</PresentationFormat>
  <Paragraphs>282</Paragraphs>
  <Slides>45</Slides>
  <Notes>15</Notes>
  <HiddenSlides>0</HiddenSlides>
  <MMClips>3</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45</vt:i4>
      </vt:variant>
    </vt:vector>
  </HeadingPairs>
  <TitlesOfParts>
    <vt:vector size="64" baseType="lpstr">
      <vt:lpstr>#9Slide03 Roboto</vt:lpstr>
      <vt:lpstr>Kids</vt:lpstr>
      <vt:lpstr>Ranchers</vt:lpstr>
      <vt:lpstr>Roboto</vt:lpstr>
      <vt:lpstr>.VnTime</vt:lpstr>
      <vt:lpstr>Arial</vt:lpstr>
      <vt:lpstr>Calibri</vt:lpstr>
      <vt:lpstr>Calibri Light</vt:lpstr>
      <vt:lpstr>Cambria</vt:lpstr>
      <vt:lpstr>Tahoma</vt:lpstr>
      <vt:lpstr>Times New Roman</vt:lpstr>
      <vt:lpstr>Wingdings</vt:lpstr>
      <vt:lpstr>Office Theme</vt:lpstr>
      <vt:lpstr>1_Office Theme</vt:lpstr>
      <vt:lpstr>3_Office Theme</vt:lpstr>
      <vt:lpstr>4_Office Theme</vt:lpstr>
      <vt:lpstr>6_Office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vực ốc đảo: trồng cây ăn quả (cam, chanh,...), chà là và 1 số cây lương thực (lúa mạch,...) trên những mảnh ruộng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Ai  là người lãnh đạo nhân dân Nam Phi xóa bỏ chủ nghĩa Apacthai( Phân biệt chủng  tộc tồn tại suốt 300 năm )</vt:lpstr>
      <vt:lpstr>2/ Cộng hòa Nam Phi nằm ở vị trí nào của châu Phi</vt:lpstr>
      <vt:lpstr>3/ Tổ chức kinh tế, chính trị lớn nhất châu Phi tên là gì ?</vt:lpstr>
      <vt:lpstr>4/ Nước cộng hòa Nam Phi được mệnh danh là gì ?</vt:lpstr>
      <vt:lpstr>5/Năm 1902 Nam Phi trở thành thuộc địa của đế quốc nào?</vt:lpstr>
      <vt:lpstr>6/ Chiến lược kinh tế vĩ mô được chính phủ Nam Phi đề ra vào thời gian nào?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25</cp:revision>
  <dcterms:created xsi:type="dcterms:W3CDTF">2022-07-08T14:30:03Z</dcterms:created>
  <dcterms:modified xsi:type="dcterms:W3CDTF">2024-01-15T11:10:05Z</dcterms:modified>
</cp:coreProperties>
</file>