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revisionInfo.xml" ContentType="application/vnd.ms-powerpoint.revisioninfo+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sldIdLst>
    <p:sldId id="343" r:id="rId2"/>
    <p:sldId id="295" r:id="rId3"/>
    <p:sldId id="297" r:id="rId4"/>
    <p:sldId id="299" r:id="rId5"/>
    <p:sldId id="324" r:id="rId6"/>
    <p:sldId id="325" r:id="rId7"/>
    <p:sldId id="326" r:id="rId8"/>
    <p:sldId id="327" r:id="rId9"/>
    <p:sldId id="328" r:id="rId10"/>
    <p:sldId id="329" r:id="rId11"/>
    <p:sldId id="330" r:id="rId12"/>
    <p:sldId id="345" r:id="rId13"/>
    <p:sldId id="344" r:id="rId14"/>
  </p:sldIdLst>
  <p:sldSz cx="12192000" cy="6858000"/>
  <p:notesSz cx="6858000" cy="9144000"/>
  <p:defaultText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83"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00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A074A9D-D03A-43E0-B668-FF3A980E1D59}" v="242" dt="2022-11-20T06:53:13.40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9527"/>
    <p:restoredTop sz="94666"/>
  </p:normalViewPr>
  <p:slideViewPr>
    <p:cSldViewPr snapToGrid="0" showGuides="1">
      <p:cViewPr varScale="1">
        <p:scale>
          <a:sx n="82" d="100"/>
          <a:sy n="82" d="100"/>
        </p:scale>
        <p:origin x="-114" y="-108"/>
      </p:cViewPr>
      <p:guideLst>
        <p:guide orient="horz" pos="2183"/>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3"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A6E81A-2ADA-4EFF-83F4-9EA890A124AC}">
      <dsp:nvSpPr>
        <dsp:cNvPr id="0" name=""/>
        <dsp:cNvSpPr/>
      </dsp:nvSpPr>
      <dsp:spPr>
        <a:xfrm>
          <a:off x="3364992" y="172"/>
          <a:ext cx="3785616" cy="52107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28575" rIns="57150" bIns="28575" numCol="1" spcCol="1270" anchor="ctr" anchorCtr="0">
          <a:noAutofit/>
        </a:bodyPr>
        <a:lstStyle/>
        <a:p>
          <a:pPr marL="0" lvl="0" indent="0" algn="ctr" defTabSz="666750">
            <a:lnSpc>
              <a:spcPct val="90000"/>
            </a:lnSpc>
            <a:spcBef>
              <a:spcPct val="0"/>
            </a:spcBef>
            <a:spcAft>
              <a:spcPct val="35000"/>
            </a:spcAft>
            <a:buNone/>
          </a:pPr>
          <a:r>
            <a:rPr lang="vi-VN" sz="1500" kern="1200" dirty="0"/>
            <a:t>HÀN QUỐC</a:t>
          </a:r>
          <a:br>
            <a:rPr lang="vi-VN" sz="1500" kern="1200" dirty="0"/>
          </a:br>
          <a:r>
            <a:rPr lang="vi-VN" sz="1500" kern="1200" dirty="0"/>
            <a:t>1.Khái quát về nền kinh tế của quốc gia</a:t>
          </a:r>
          <a:endParaRPr lang="en-US" sz="1500" kern="1200" dirty="0"/>
        </a:p>
      </dsp:txBody>
      <dsp:txXfrm>
        <a:off x="3390429" y="25609"/>
        <a:ext cx="3734742" cy="470202"/>
      </dsp:txXfrm>
    </dsp:sp>
    <dsp:sp modelId="{7FD417F6-95FA-4F45-80E1-660CEEF4340D}">
      <dsp:nvSpPr>
        <dsp:cNvPr id="0" name=""/>
        <dsp:cNvSpPr/>
      </dsp:nvSpPr>
      <dsp:spPr>
        <a:xfrm>
          <a:off x="3364992" y="547303"/>
          <a:ext cx="3785616" cy="52107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28575" rIns="57150" bIns="28575" numCol="1" spcCol="1270" anchor="ctr" anchorCtr="0">
          <a:noAutofit/>
        </a:bodyPr>
        <a:lstStyle/>
        <a:p>
          <a:pPr marL="0" lvl="0" indent="0" algn="ctr" defTabSz="666750">
            <a:lnSpc>
              <a:spcPct val="90000"/>
            </a:lnSpc>
            <a:spcBef>
              <a:spcPct val="0"/>
            </a:spcBef>
            <a:spcAft>
              <a:spcPct val="35000"/>
            </a:spcAft>
            <a:buNone/>
          </a:pPr>
          <a:r>
            <a:rPr lang="vi-VN" sz="1500" kern="1200"/>
            <a:t>2.Đặc điểm nền kinh tế</a:t>
          </a:r>
          <a:endParaRPr lang="en-US" sz="1500" kern="1200"/>
        </a:p>
      </dsp:txBody>
      <dsp:txXfrm>
        <a:off x="3390429" y="572740"/>
        <a:ext cx="3734742" cy="470202"/>
      </dsp:txXfrm>
    </dsp:sp>
    <dsp:sp modelId="{44179EF0-D86C-45E6-9E7F-B622B3D392C5}">
      <dsp:nvSpPr>
        <dsp:cNvPr id="0" name=""/>
        <dsp:cNvSpPr/>
      </dsp:nvSpPr>
      <dsp:spPr>
        <a:xfrm>
          <a:off x="3364992" y="1094434"/>
          <a:ext cx="3785616" cy="52107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28575" rIns="57150" bIns="28575" numCol="1" spcCol="1270" anchor="ctr" anchorCtr="0">
          <a:noAutofit/>
        </a:bodyPr>
        <a:lstStyle/>
        <a:p>
          <a:pPr marL="0" lvl="0" indent="0" algn="ctr" defTabSz="666750">
            <a:lnSpc>
              <a:spcPct val="90000"/>
            </a:lnSpc>
            <a:spcBef>
              <a:spcPct val="0"/>
            </a:spcBef>
            <a:spcAft>
              <a:spcPct val="35000"/>
            </a:spcAft>
            <a:buNone/>
          </a:pPr>
          <a:r>
            <a:rPr lang="vi-VN" sz="1500" kern="1200" dirty="0"/>
            <a:t>a.Lịch sử phát triển nền kinh tế</a:t>
          </a:r>
          <a:endParaRPr lang="en-US" sz="1500" kern="1200" dirty="0"/>
        </a:p>
      </dsp:txBody>
      <dsp:txXfrm>
        <a:off x="3390429" y="1119871"/>
        <a:ext cx="3734742" cy="470202"/>
      </dsp:txXfrm>
    </dsp:sp>
    <dsp:sp modelId="{7B780430-5E9D-4138-AC41-09A80B137158}">
      <dsp:nvSpPr>
        <dsp:cNvPr id="0" name=""/>
        <dsp:cNvSpPr/>
      </dsp:nvSpPr>
      <dsp:spPr>
        <a:xfrm>
          <a:off x="3364992" y="1641565"/>
          <a:ext cx="3785616" cy="52107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28575" rIns="57150" bIns="28575" numCol="1" spcCol="1270" anchor="ctr" anchorCtr="0">
          <a:noAutofit/>
        </a:bodyPr>
        <a:lstStyle/>
        <a:p>
          <a:pPr marL="0" lvl="0" indent="0" algn="ctr" defTabSz="666750">
            <a:lnSpc>
              <a:spcPct val="90000"/>
            </a:lnSpc>
            <a:spcBef>
              <a:spcPct val="0"/>
            </a:spcBef>
            <a:spcAft>
              <a:spcPct val="35000"/>
            </a:spcAft>
            <a:buNone/>
          </a:pPr>
          <a:r>
            <a:rPr lang="vi-VN" sz="1500" kern="1200"/>
            <a:t>b.Cơ cấu nền kinh tế</a:t>
          </a:r>
          <a:endParaRPr lang="en-US" sz="1500" kern="1200"/>
        </a:p>
      </dsp:txBody>
      <dsp:txXfrm>
        <a:off x="3390429" y="1667002"/>
        <a:ext cx="3734742" cy="470202"/>
      </dsp:txXfrm>
    </dsp:sp>
    <dsp:sp modelId="{2FD89DFA-F5F1-4EC0-A6CE-6FFE6C890EE3}">
      <dsp:nvSpPr>
        <dsp:cNvPr id="0" name=""/>
        <dsp:cNvSpPr/>
      </dsp:nvSpPr>
      <dsp:spPr>
        <a:xfrm>
          <a:off x="3364992" y="2188695"/>
          <a:ext cx="3785616" cy="52107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28575" rIns="57150" bIns="28575" numCol="1" spcCol="1270" anchor="ctr" anchorCtr="0">
          <a:noAutofit/>
        </a:bodyPr>
        <a:lstStyle/>
        <a:p>
          <a:pPr marL="0" lvl="0" indent="0" algn="ctr" defTabSz="666750">
            <a:lnSpc>
              <a:spcPct val="90000"/>
            </a:lnSpc>
            <a:spcBef>
              <a:spcPct val="0"/>
            </a:spcBef>
            <a:spcAft>
              <a:spcPct val="35000"/>
            </a:spcAft>
            <a:buNone/>
          </a:pPr>
          <a:r>
            <a:rPr lang="vi-VN" sz="1500" kern="1200"/>
            <a:t>c.Một số ngành kinh tế về:</a:t>
          </a:r>
          <a:endParaRPr lang="en-US" sz="1500" kern="1200"/>
        </a:p>
      </dsp:txBody>
      <dsp:txXfrm>
        <a:off x="3390429" y="2214132"/>
        <a:ext cx="3734742" cy="470202"/>
      </dsp:txXfrm>
    </dsp:sp>
    <dsp:sp modelId="{5161569A-CFA1-4D2A-A6CD-EB07C773A3C1}">
      <dsp:nvSpPr>
        <dsp:cNvPr id="0" name=""/>
        <dsp:cNvSpPr/>
      </dsp:nvSpPr>
      <dsp:spPr>
        <a:xfrm>
          <a:off x="3364992" y="2735826"/>
          <a:ext cx="3785616" cy="52107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28575" rIns="57150" bIns="28575" numCol="1" spcCol="1270" anchor="ctr" anchorCtr="0">
          <a:noAutofit/>
        </a:bodyPr>
        <a:lstStyle/>
        <a:p>
          <a:pPr marL="0" lvl="0" indent="0" algn="ctr" defTabSz="666750">
            <a:lnSpc>
              <a:spcPct val="90000"/>
            </a:lnSpc>
            <a:spcBef>
              <a:spcPct val="0"/>
            </a:spcBef>
            <a:spcAft>
              <a:spcPct val="35000"/>
            </a:spcAft>
            <a:buNone/>
          </a:pPr>
          <a:r>
            <a:rPr lang="vi-VN" sz="1500" kern="1200"/>
            <a:t>-nông nghiệp</a:t>
          </a:r>
          <a:endParaRPr lang="en-US" sz="1500" kern="1200"/>
        </a:p>
      </dsp:txBody>
      <dsp:txXfrm>
        <a:off x="3390429" y="2761263"/>
        <a:ext cx="3734742" cy="470202"/>
      </dsp:txXfrm>
    </dsp:sp>
    <dsp:sp modelId="{54D26264-19C6-4307-BEDA-8A9452142307}">
      <dsp:nvSpPr>
        <dsp:cNvPr id="0" name=""/>
        <dsp:cNvSpPr/>
      </dsp:nvSpPr>
      <dsp:spPr>
        <a:xfrm>
          <a:off x="3364992" y="3282957"/>
          <a:ext cx="3785616" cy="52107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28575" rIns="57150" bIns="28575" numCol="1" spcCol="1270" anchor="ctr" anchorCtr="0">
          <a:noAutofit/>
        </a:bodyPr>
        <a:lstStyle/>
        <a:p>
          <a:pPr marL="0" lvl="0" indent="0" algn="ctr" defTabSz="666750">
            <a:lnSpc>
              <a:spcPct val="90000"/>
            </a:lnSpc>
            <a:spcBef>
              <a:spcPct val="0"/>
            </a:spcBef>
            <a:spcAft>
              <a:spcPct val="35000"/>
            </a:spcAft>
            <a:buNone/>
          </a:pPr>
          <a:r>
            <a:rPr lang="vi-VN" sz="1500" kern="1200"/>
            <a:t>-công nghiệp</a:t>
          </a:r>
          <a:endParaRPr lang="en-US" sz="1500" kern="1200"/>
        </a:p>
      </dsp:txBody>
      <dsp:txXfrm>
        <a:off x="3390429" y="3308394"/>
        <a:ext cx="3734742" cy="470202"/>
      </dsp:txXfrm>
    </dsp:sp>
    <dsp:sp modelId="{44A60709-4359-4045-A737-6D8F4BE0EDE0}">
      <dsp:nvSpPr>
        <dsp:cNvPr id="0" name=""/>
        <dsp:cNvSpPr/>
      </dsp:nvSpPr>
      <dsp:spPr>
        <a:xfrm>
          <a:off x="3364992" y="3830088"/>
          <a:ext cx="3785616" cy="52107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28575" rIns="57150" bIns="28575" numCol="1" spcCol="1270" anchor="ctr" anchorCtr="0">
          <a:noAutofit/>
        </a:bodyPr>
        <a:lstStyle/>
        <a:p>
          <a:pPr marL="0" lvl="0" indent="0" algn="ctr" defTabSz="666750">
            <a:lnSpc>
              <a:spcPct val="90000"/>
            </a:lnSpc>
            <a:spcBef>
              <a:spcPct val="0"/>
            </a:spcBef>
            <a:spcAft>
              <a:spcPct val="35000"/>
            </a:spcAft>
            <a:buNone/>
          </a:pPr>
          <a:r>
            <a:rPr lang="vi-VN" sz="1500" kern="1200"/>
            <a:t>-dịch vụ</a:t>
          </a:r>
          <a:endParaRPr lang="en-US" sz="1500" kern="1200"/>
        </a:p>
      </dsp:txBody>
      <dsp:txXfrm>
        <a:off x="3390429" y="3855525"/>
        <a:ext cx="3734742" cy="470202"/>
      </dsp:txXfrm>
    </dsp:sp>
  </dsp:spTree>
</dsp:drawing>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x-non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FA7808B-EFE4-B141-AB7D-A94995AD67CB}" type="datetimeFigureOut">
              <a:rPr lang="x-none" smtClean="0"/>
              <a:pPr/>
              <a:t>12/27/2023</a:t>
            </a:fld>
            <a:endParaRPr lang="x-non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x-non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x-non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3429E25-A5B8-A24C-BB25-901E2AEF3A9A}" type="slidenum">
              <a:rPr lang="x-none" smtClean="0"/>
              <a:pPr/>
              <a:t>‹#›</a:t>
            </a:fld>
            <a:endParaRPr lang="x-none"/>
          </a:p>
        </p:txBody>
      </p:sp>
    </p:spTree>
    <p:extLst>
      <p:ext uri="{BB962C8B-B14F-4D97-AF65-F5344CB8AC3E}">
        <p14:creationId xmlns="" xmlns:p14="http://schemas.microsoft.com/office/powerpoint/2010/main" val="437420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18A9C92-8FB9-B0C1-1FCE-CD533BE3A1C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x-none"/>
          </a:p>
        </p:txBody>
      </p:sp>
      <p:sp>
        <p:nvSpPr>
          <p:cNvPr id="3" name="Subtitle 2">
            <a:extLst>
              <a:ext uri="{FF2B5EF4-FFF2-40B4-BE49-F238E27FC236}">
                <a16:creationId xmlns="" xmlns:a16="http://schemas.microsoft.com/office/drawing/2014/main" id="{62842ECD-F860-87C8-A498-188B650D4D9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x-none"/>
          </a:p>
        </p:txBody>
      </p:sp>
      <p:sp>
        <p:nvSpPr>
          <p:cNvPr id="4" name="Date Placeholder 3">
            <a:extLst>
              <a:ext uri="{FF2B5EF4-FFF2-40B4-BE49-F238E27FC236}">
                <a16:creationId xmlns="" xmlns:a16="http://schemas.microsoft.com/office/drawing/2014/main" id="{C337B82A-B59D-2104-06EF-942EB882B975}"/>
              </a:ext>
            </a:extLst>
          </p:cNvPr>
          <p:cNvSpPr>
            <a:spLocks noGrp="1"/>
          </p:cNvSpPr>
          <p:nvPr>
            <p:ph type="dt" sz="half" idx="10"/>
          </p:nvPr>
        </p:nvSpPr>
        <p:spPr/>
        <p:txBody>
          <a:bodyPr/>
          <a:lstStyle/>
          <a:p>
            <a:fld id="{F241029F-9717-ED40-ABA1-B98A2F89972B}" type="datetimeFigureOut">
              <a:rPr lang="x-none" smtClean="0"/>
              <a:pPr/>
              <a:t>12/27/2023</a:t>
            </a:fld>
            <a:endParaRPr lang="x-none"/>
          </a:p>
        </p:txBody>
      </p:sp>
      <p:sp>
        <p:nvSpPr>
          <p:cNvPr id="5" name="Footer Placeholder 4">
            <a:extLst>
              <a:ext uri="{FF2B5EF4-FFF2-40B4-BE49-F238E27FC236}">
                <a16:creationId xmlns="" xmlns:a16="http://schemas.microsoft.com/office/drawing/2014/main" id="{877FACAC-813F-79C9-15B4-082F2008B828}"/>
              </a:ext>
            </a:extLst>
          </p:cNvPr>
          <p:cNvSpPr>
            <a:spLocks noGrp="1"/>
          </p:cNvSpPr>
          <p:nvPr>
            <p:ph type="ftr" sz="quarter" idx="11"/>
          </p:nvPr>
        </p:nvSpPr>
        <p:spPr/>
        <p:txBody>
          <a:bodyPr/>
          <a:lstStyle/>
          <a:p>
            <a:endParaRPr lang="x-none"/>
          </a:p>
        </p:txBody>
      </p:sp>
      <p:sp>
        <p:nvSpPr>
          <p:cNvPr id="6" name="Slide Number Placeholder 5">
            <a:extLst>
              <a:ext uri="{FF2B5EF4-FFF2-40B4-BE49-F238E27FC236}">
                <a16:creationId xmlns="" xmlns:a16="http://schemas.microsoft.com/office/drawing/2014/main" id="{A392ED7F-D6AB-90FF-2F85-DEE69614B6AA}"/>
              </a:ext>
            </a:extLst>
          </p:cNvPr>
          <p:cNvSpPr>
            <a:spLocks noGrp="1"/>
          </p:cNvSpPr>
          <p:nvPr>
            <p:ph type="sldNum" sz="quarter" idx="12"/>
          </p:nvPr>
        </p:nvSpPr>
        <p:spPr/>
        <p:txBody>
          <a:bodyPr/>
          <a:lstStyle/>
          <a:p>
            <a:fld id="{2AAB2B87-FBF3-2C4F-BE9C-59A58A53D97D}" type="slidenum">
              <a:rPr lang="x-none" smtClean="0"/>
              <a:pPr/>
              <a:t>‹#›</a:t>
            </a:fld>
            <a:endParaRPr lang="x-none"/>
          </a:p>
        </p:txBody>
      </p:sp>
    </p:spTree>
    <p:extLst>
      <p:ext uri="{BB962C8B-B14F-4D97-AF65-F5344CB8AC3E}">
        <p14:creationId xmlns="" xmlns:p14="http://schemas.microsoft.com/office/powerpoint/2010/main" val="5098015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1FEDAEF-2740-A156-6E5F-65D6F6DCAB16}"/>
              </a:ext>
            </a:extLst>
          </p:cNvPr>
          <p:cNvSpPr>
            <a:spLocks noGrp="1"/>
          </p:cNvSpPr>
          <p:nvPr>
            <p:ph type="title"/>
          </p:nvPr>
        </p:nvSpPr>
        <p:spPr/>
        <p:txBody>
          <a:bodyPr/>
          <a:lstStyle/>
          <a:p>
            <a:r>
              <a:rPr lang="en-US"/>
              <a:t>Click to edit Master title style</a:t>
            </a:r>
            <a:endParaRPr lang="x-none"/>
          </a:p>
        </p:txBody>
      </p:sp>
      <p:sp>
        <p:nvSpPr>
          <p:cNvPr id="3" name="Vertical Text Placeholder 2">
            <a:extLst>
              <a:ext uri="{FF2B5EF4-FFF2-40B4-BE49-F238E27FC236}">
                <a16:creationId xmlns="" xmlns:a16="http://schemas.microsoft.com/office/drawing/2014/main" id="{D9A8B67D-14C2-4BB0-4A4D-DEC08900E1D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Date Placeholder 3">
            <a:extLst>
              <a:ext uri="{FF2B5EF4-FFF2-40B4-BE49-F238E27FC236}">
                <a16:creationId xmlns="" xmlns:a16="http://schemas.microsoft.com/office/drawing/2014/main" id="{7DE0A6B8-DC97-EA45-0F15-7AAD6574EE9F}"/>
              </a:ext>
            </a:extLst>
          </p:cNvPr>
          <p:cNvSpPr>
            <a:spLocks noGrp="1"/>
          </p:cNvSpPr>
          <p:nvPr>
            <p:ph type="dt" sz="half" idx="10"/>
          </p:nvPr>
        </p:nvSpPr>
        <p:spPr/>
        <p:txBody>
          <a:bodyPr/>
          <a:lstStyle/>
          <a:p>
            <a:fld id="{F241029F-9717-ED40-ABA1-B98A2F89972B}" type="datetimeFigureOut">
              <a:rPr lang="x-none" smtClean="0"/>
              <a:pPr/>
              <a:t>12/27/2023</a:t>
            </a:fld>
            <a:endParaRPr lang="x-none"/>
          </a:p>
        </p:txBody>
      </p:sp>
      <p:sp>
        <p:nvSpPr>
          <p:cNvPr id="5" name="Footer Placeholder 4">
            <a:extLst>
              <a:ext uri="{FF2B5EF4-FFF2-40B4-BE49-F238E27FC236}">
                <a16:creationId xmlns="" xmlns:a16="http://schemas.microsoft.com/office/drawing/2014/main" id="{FD33FD7A-FF8F-F639-6CBA-24A4CDC68C1F}"/>
              </a:ext>
            </a:extLst>
          </p:cNvPr>
          <p:cNvSpPr>
            <a:spLocks noGrp="1"/>
          </p:cNvSpPr>
          <p:nvPr>
            <p:ph type="ftr" sz="quarter" idx="11"/>
          </p:nvPr>
        </p:nvSpPr>
        <p:spPr/>
        <p:txBody>
          <a:bodyPr/>
          <a:lstStyle/>
          <a:p>
            <a:endParaRPr lang="x-none"/>
          </a:p>
        </p:txBody>
      </p:sp>
      <p:sp>
        <p:nvSpPr>
          <p:cNvPr id="6" name="Slide Number Placeholder 5">
            <a:extLst>
              <a:ext uri="{FF2B5EF4-FFF2-40B4-BE49-F238E27FC236}">
                <a16:creationId xmlns="" xmlns:a16="http://schemas.microsoft.com/office/drawing/2014/main" id="{983B65FE-C4FD-2FFC-27E5-9A2D7C37AF8D}"/>
              </a:ext>
            </a:extLst>
          </p:cNvPr>
          <p:cNvSpPr>
            <a:spLocks noGrp="1"/>
          </p:cNvSpPr>
          <p:nvPr>
            <p:ph type="sldNum" sz="quarter" idx="12"/>
          </p:nvPr>
        </p:nvSpPr>
        <p:spPr/>
        <p:txBody>
          <a:bodyPr/>
          <a:lstStyle/>
          <a:p>
            <a:fld id="{2AAB2B87-FBF3-2C4F-BE9C-59A58A53D97D}" type="slidenum">
              <a:rPr lang="x-none" smtClean="0"/>
              <a:pPr/>
              <a:t>‹#›</a:t>
            </a:fld>
            <a:endParaRPr lang="x-none"/>
          </a:p>
        </p:txBody>
      </p:sp>
    </p:spTree>
    <p:extLst>
      <p:ext uri="{BB962C8B-B14F-4D97-AF65-F5344CB8AC3E}">
        <p14:creationId xmlns="" xmlns:p14="http://schemas.microsoft.com/office/powerpoint/2010/main" val="27132896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B264BC53-D7CC-7D39-4C3A-282CD87F0E5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x-none"/>
          </a:p>
        </p:txBody>
      </p:sp>
      <p:sp>
        <p:nvSpPr>
          <p:cNvPr id="3" name="Vertical Text Placeholder 2">
            <a:extLst>
              <a:ext uri="{FF2B5EF4-FFF2-40B4-BE49-F238E27FC236}">
                <a16:creationId xmlns="" xmlns:a16="http://schemas.microsoft.com/office/drawing/2014/main" id="{F55D4250-07DD-2B7B-9685-020299A0AFE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Date Placeholder 3">
            <a:extLst>
              <a:ext uri="{FF2B5EF4-FFF2-40B4-BE49-F238E27FC236}">
                <a16:creationId xmlns="" xmlns:a16="http://schemas.microsoft.com/office/drawing/2014/main" id="{9372EE87-915A-DF2D-B032-85ED0AAB5CE6}"/>
              </a:ext>
            </a:extLst>
          </p:cNvPr>
          <p:cNvSpPr>
            <a:spLocks noGrp="1"/>
          </p:cNvSpPr>
          <p:nvPr>
            <p:ph type="dt" sz="half" idx="10"/>
          </p:nvPr>
        </p:nvSpPr>
        <p:spPr/>
        <p:txBody>
          <a:bodyPr/>
          <a:lstStyle/>
          <a:p>
            <a:fld id="{F241029F-9717-ED40-ABA1-B98A2F89972B}" type="datetimeFigureOut">
              <a:rPr lang="x-none" smtClean="0"/>
              <a:pPr/>
              <a:t>12/27/2023</a:t>
            </a:fld>
            <a:endParaRPr lang="x-none"/>
          </a:p>
        </p:txBody>
      </p:sp>
      <p:sp>
        <p:nvSpPr>
          <p:cNvPr id="5" name="Footer Placeholder 4">
            <a:extLst>
              <a:ext uri="{FF2B5EF4-FFF2-40B4-BE49-F238E27FC236}">
                <a16:creationId xmlns="" xmlns:a16="http://schemas.microsoft.com/office/drawing/2014/main" id="{A4F213E3-4E4D-85F5-839C-0E6D28E850C3}"/>
              </a:ext>
            </a:extLst>
          </p:cNvPr>
          <p:cNvSpPr>
            <a:spLocks noGrp="1"/>
          </p:cNvSpPr>
          <p:nvPr>
            <p:ph type="ftr" sz="quarter" idx="11"/>
          </p:nvPr>
        </p:nvSpPr>
        <p:spPr/>
        <p:txBody>
          <a:bodyPr/>
          <a:lstStyle/>
          <a:p>
            <a:endParaRPr lang="x-none"/>
          </a:p>
        </p:txBody>
      </p:sp>
      <p:sp>
        <p:nvSpPr>
          <p:cNvPr id="6" name="Slide Number Placeholder 5">
            <a:extLst>
              <a:ext uri="{FF2B5EF4-FFF2-40B4-BE49-F238E27FC236}">
                <a16:creationId xmlns="" xmlns:a16="http://schemas.microsoft.com/office/drawing/2014/main" id="{F9258151-4768-312E-6180-6BDA98CF156A}"/>
              </a:ext>
            </a:extLst>
          </p:cNvPr>
          <p:cNvSpPr>
            <a:spLocks noGrp="1"/>
          </p:cNvSpPr>
          <p:nvPr>
            <p:ph type="sldNum" sz="quarter" idx="12"/>
          </p:nvPr>
        </p:nvSpPr>
        <p:spPr/>
        <p:txBody>
          <a:bodyPr/>
          <a:lstStyle/>
          <a:p>
            <a:fld id="{2AAB2B87-FBF3-2C4F-BE9C-59A58A53D97D}" type="slidenum">
              <a:rPr lang="x-none" smtClean="0"/>
              <a:pPr/>
              <a:t>‹#›</a:t>
            </a:fld>
            <a:endParaRPr lang="x-none"/>
          </a:p>
        </p:txBody>
      </p:sp>
    </p:spTree>
    <p:extLst>
      <p:ext uri="{BB962C8B-B14F-4D97-AF65-F5344CB8AC3E}">
        <p14:creationId xmlns="" xmlns:p14="http://schemas.microsoft.com/office/powerpoint/2010/main" val="32158168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3048622-C009-CB82-9125-05E3A4B415AD}"/>
              </a:ext>
            </a:extLst>
          </p:cNvPr>
          <p:cNvSpPr>
            <a:spLocks noGrp="1"/>
          </p:cNvSpPr>
          <p:nvPr>
            <p:ph type="title"/>
          </p:nvPr>
        </p:nvSpPr>
        <p:spPr/>
        <p:txBody>
          <a:bodyPr/>
          <a:lstStyle/>
          <a:p>
            <a:r>
              <a:rPr lang="en-US"/>
              <a:t>Click to edit Master title style</a:t>
            </a:r>
            <a:endParaRPr lang="x-none"/>
          </a:p>
        </p:txBody>
      </p:sp>
      <p:sp>
        <p:nvSpPr>
          <p:cNvPr id="3" name="Content Placeholder 2">
            <a:extLst>
              <a:ext uri="{FF2B5EF4-FFF2-40B4-BE49-F238E27FC236}">
                <a16:creationId xmlns="" xmlns:a16="http://schemas.microsoft.com/office/drawing/2014/main" id="{53E4D73F-6821-2837-FC72-431CCA12D7B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Date Placeholder 3">
            <a:extLst>
              <a:ext uri="{FF2B5EF4-FFF2-40B4-BE49-F238E27FC236}">
                <a16:creationId xmlns="" xmlns:a16="http://schemas.microsoft.com/office/drawing/2014/main" id="{EDF0F529-F82C-2A55-42F7-0C68A6B02D06}"/>
              </a:ext>
            </a:extLst>
          </p:cNvPr>
          <p:cNvSpPr>
            <a:spLocks noGrp="1"/>
          </p:cNvSpPr>
          <p:nvPr>
            <p:ph type="dt" sz="half" idx="10"/>
          </p:nvPr>
        </p:nvSpPr>
        <p:spPr/>
        <p:txBody>
          <a:bodyPr/>
          <a:lstStyle/>
          <a:p>
            <a:fld id="{F241029F-9717-ED40-ABA1-B98A2F89972B}" type="datetimeFigureOut">
              <a:rPr lang="x-none" smtClean="0"/>
              <a:pPr/>
              <a:t>12/27/2023</a:t>
            </a:fld>
            <a:endParaRPr lang="x-none"/>
          </a:p>
        </p:txBody>
      </p:sp>
      <p:sp>
        <p:nvSpPr>
          <p:cNvPr id="5" name="Footer Placeholder 4">
            <a:extLst>
              <a:ext uri="{FF2B5EF4-FFF2-40B4-BE49-F238E27FC236}">
                <a16:creationId xmlns="" xmlns:a16="http://schemas.microsoft.com/office/drawing/2014/main" id="{BB483ABD-3AEF-017E-9DB5-0357052F36D1}"/>
              </a:ext>
            </a:extLst>
          </p:cNvPr>
          <p:cNvSpPr>
            <a:spLocks noGrp="1"/>
          </p:cNvSpPr>
          <p:nvPr>
            <p:ph type="ftr" sz="quarter" idx="11"/>
          </p:nvPr>
        </p:nvSpPr>
        <p:spPr/>
        <p:txBody>
          <a:bodyPr/>
          <a:lstStyle/>
          <a:p>
            <a:endParaRPr lang="x-none"/>
          </a:p>
        </p:txBody>
      </p:sp>
      <p:sp>
        <p:nvSpPr>
          <p:cNvPr id="6" name="Slide Number Placeholder 5">
            <a:extLst>
              <a:ext uri="{FF2B5EF4-FFF2-40B4-BE49-F238E27FC236}">
                <a16:creationId xmlns="" xmlns:a16="http://schemas.microsoft.com/office/drawing/2014/main" id="{DB4A1A18-1A18-8FF2-AB42-A36C62909BD3}"/>
              </a:ext>
            </a:extLst>
          </p:cNvPr>
          <p:cNvSpPr>
            <a:spLocks noGrp="1"/>
          </p:cNvSpPr>
          <p:nvPr>
            <p:ph type="sldNum" sz="quarter" idx="12"/>
          </p:nvPr>
        </p:nvSpPr>
        <p:spPr/>
        <p:txBody>
          <a:bodyPr/>
          <a:lstStyle/>
          <a:p>
            <a:fld id="{2AAB2B87-FBF3-2C4F-BE9C-59A58A53D97D}" type="slidenum">
              <a:rPr lang="x-none" smtClean="0"/>
              <a:pPr/>
              <a:t>‹#›</a:t>
            </a:fld>
            <a:endParaRPr lang="x-none"/>
          </a:p>
        </p:txBody>
      </p:sp>
    </p:spTree>
    <p:extLst>
      <p:ext uri="{BB962C8B-B14F-4D97-AF65-F5344CB8AC3E}">
        <p14:creationId xmlns="" xmlns:p14="http://schemas.microsoft.com/office/powerpoint/2010/main" val="6941606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09E09B7-2070-B157-2C47-96A121DD760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x-none"/>
          </a:p>
        </p:txBody>
      </p:sp>
      <p:sp>
        <p:nvSpPr>
          <p:cNvPr id="3" name="Text Placeholder 2">
            <a:extLst>
              <a:ext uri="{FF2B5EF4-FFF2-40B4-BE49-F238E27FC236}">
                <a16:creationId xmlns="" xmlns:a16="http://schemas.microsoft.com/office/drawing/2014/main" id="{C0E9E092-1AE5-DCCF-CB59-561548E28B6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4D87DAE6-42F7-ECCD-C69B-BEB2A7EB61FE}"/>
              </a:ext>
            </a:extLst>
          </p:cNvPr>
          <p:cNvSpPr>
            <a:spLocks noGrp="1"/>
          </p:cNvSpPr>
          <p:nvPr>
            <p:ph type="dt" sz="half" idx="10"/>
          </p:nvPr>
        </p:nvSpPr>
        <p:spPr/>
        <p:txBody>
          <a:bodyPr/>
          <a:lstStyle/>
          <a:p>
            <a:fld id="{F241029F-9717-ED40-ABA1-B98A2F89972B}" type="datetimeFigureOut">
              <a:rPr lang="x-none" smtClean="0"/>
              <a:pPr/>
              <a:t>12/27/2023</a:t>
            </a:fld>
            <a:endParaRPr lang="x-none"/>
          </a:p>
        </p:txBody>
      </p:sp>
      <p:sp>
        <p:nvSpPr>
          <p:cNvPr id="5" name="Footer Placeholder 4">
            <a:extLst>
              <a:ext uri="{FF2B5EF4-FFF2-40B4-BE49-F238E27FC236}">
                <a16:creationId xmlns="" xmlns:a16="http://schemas.microsoft.com/office/drawing/2014/main" id="{269D992A-9234-3546-2EB9-B2C620FE82D0}"/>
              </a:ext>
            </a:extLst>
          </p:cNvPr>
          <p:cNvSpPr>
            <a:spLocks noGrp="1"/>
          </p:cNvSpPr>
          <p:nvPr>
            <p:ph type="ftr" sz="quarter" idx="11"/>
          </p:nvPr>
        </p:nvSpPr>
        <p:spPr/>
        <p:txBody>
          <a:bodyPr/>
          <a:lstStyle/>
          <a:p>
            <a:endParaRPr lang="x-none"/>
          </a:p>
        </p:txBody>
      </p:sp>
      <p:sp>
        <p:nvSpPr>
          <p:cNvPr id="6" name="Slide Number Placeholder 5">
            <a:extLst>
              <a:ext uri="{FF2B5EF4-FFF2-40B4-BE49-F238E27FC236}">
                <a16:creationId xmlns="" xmlns:a16="http://schemas.microsoft.com/office/drawing/2014/main" id="{31B85C4C-084C-420D-1D05-9A8E531B128E}"/>
              </a:ext>
            </a:extLst>
          </p:cNvPr>
          <p:cNvSpPr>
            <a:spLocks noGrp="1"/>
          </p:cNvSpPr>
          <p:nvPr>
            <p:ph type="sldNum" sz="quarter" idx="12"/>
          </p:nvPr>
        </p:nvSpPr>
        <p:spPr/>
        <p:txBody>
          <a:bodyPr/>
          <a:lstStyle/>
          <a:p>
            <a:fld id="{2AAB2B87-FBF3-2C4F-BE9C-59A58A53D97D}" type="slidenum">
              <a:rPr lang="x-none" smtClean="0"/>
              <a:pPr/>
              <a:t>‹#›</a:t>
            </a:fld>
            <a:endParaRPr lang="x-none"/>
          </a:p>
        </p:txBody>
      </p:sp>
    </p:spTree>
    <p:extLst>
      <p:ext uri="{BB962C8B-B14F-4D97-AF65-F5344CB8AC3E}">
        <p14:creationId xmlns="" xmlns:p14="http://schemas.microsoft.com/office/powerpoint/2010/main" val="2009100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3AD18FF-FEE8-349C-378D-DAD94AC74C8F}"/>
              </a:ext>
            </a:extLst>
          </p:cNvPr>
          <p:cNvSpPr>
            <a:spLocks noGrp="1"/>
          </p:cNvSpPr>
          <p:nvPr>
            <p:ph type="title"/>
          </p:nvPr>
        </p:nvSpPr>
        <p:spPr/>
        <p:txBody>
          <a:bodyPr/>
          <a:lstStyle/>
          <a:p>
            <a:r>
              <a:rPr lang="en-US"/>
              <a:t>Click to edit Master title style</a:t>
            </a:r>
            <a:endParaRPr lang="x-none"/>
          </a:p>
        </p:txBody>
      </p:sp>
      <p:sp>
        <p:nvSpPr>
          <p:cNvPr id="3" name="Content Placeholder 2">
            <a:extLst>
              <a:ext uri="{FF2B5EF4-FFF2-40B4-BE49-F238E27FC236}">
                <a16:creationId xmlns="" xmlns:a16="http://schemas.microsoft.com/office/drawing/2014/main" id="{6C4A6C1F-9B99-C678-EFB0-37296C3E309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Content Placeholder 3">
            <a:extLst>
              <a:ext uri="{FF2B5EF4-FFF2-40B4-BE49-F238E27FC236}">
                <a16:creationId xmlns="" xmlns:a16="http://schemas.microsoft.com/office/drawing/2014/main" id="{CE575EE1-B7E9-11B7-FB8B-25E680DB10F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5" name="Date Placeholder 4">
            <a:extLst>
              <a:ext uri="{FF2B5EF4-FFF2-40B4-BE49-F238E27FC236}">
                <a16:creationId xmlns="" xmlns:a16="http://schemas.microsoft.com/office/drawing/2014/main" id="{26EC323C-63A3-1925-C228-1A49027A6183}"/>
              </a:ext>
            </a:extLst>
          </p:cNvPr>
          <p:cNvSpPr>
            <a:spLocks noGrp="1"/>
          </p:cNvSpPr>
          <p:nvPr>
            <p:ph type="dt" sz="half" idx="10"/>
          </p:nvPr>
        </p:nvSpPr>
        <p:spPr/>
        <p:txBody>
          <a:bodyPr/>
          <a:lstStyle/>
          <a:p>
            <a:fld id="{F241029F-9717-ED40-ABA1-B98A2F89972B}" type="datetimeFigureOut">
              <a:rPr lang="x-none" smtClean="0"/>
              <a:pPr/>
              <a:t>12/27/2023</a:t>
            </a:fld>
            <a:endParaRPr lang="x-none"/>
          </a:p>
        </p:txBody>
      </p:sp>
      <p:sp>
        <p:nvSpPr>
          <p:cNvPr id="6" name="Footer Placeholder 5">
            <a:extLst>
              <a:ext uri="{FF2B5EF4-FFF2-40B4-BE49-F238E27FC236}">
                <a16:creationId xmlns="" xmlns:a16="http://schemas.microsoft.com/office/drawing/2014/main" id="{C70479D1-BDCC-5F48-DC93-045AD3653AE4}"/>
              </a:ext>
            </a:extLst>
          </p:cNvPr>
          <p:cNvSpPr>
            <a:spLocks noGrp="1"/>
          </p:cNvSpPr>
          <p:nvPr>
            <p:ph type="ftr" sz="quarter" idx="11"/>
          </p:nvPr>
        </p:nvSpPr>
        <p:spPr/>
        <p:txBody>
          <a:bodyPr/>
          <a:lstStyle/>
          <a:p>
            <a:endParaRPr lang="x-none"/>
          </a:p>
        </p:txBody>
      </p:sp>
      <p:sp>
        <p:nvSpPr>
          <p:cNvPr id="7" name="Slide Number Placeholder 6">
            <a:extLst>
              <a:ext uri="{FF2B5EF4-FFF2-40B4-BE49-F238E27FC236}">
                <a16:creationId xmlns="" xmlns:a16="http://schemas.microsoft.com/office/drawing/2014/main" id="{2A0F1DB5-B332-AE0E-D343-8D6173310A02}"/>
              </a:ext>
            </a:extLst>
          </p:cNvPr>
          <p:cNvSpPr>
            <a:spLocks noGrp="1"/>
          </p:cNvSpPr>
          <p:nvPr>
            <p:ph type="sldNum" sz="quarter" idx="12"/>
          </p:nvPr>
        </p:nvSpPr>
        <p:spPr/>
        <p:txBody>
          <a:bodyPr/>
          <a:lstStyle/>
          <a:p>
            <a:fld id="{2AAB2B87-FBF3-2C4F-BE9C-59A58A53D97D}" type="slidenum">
              <a:rPr lang="x-none" smtClean="0"/>
              <a:pPr/>
              <a:t>‹#›</a:t>
            </a:fld>
            <a:endParaRPr lang="x-none"/>
          </a:p>
        </p:txBody>
      </p:sp>
    </p:spTree>
    <p:extLst>
      <p:ext uri="{BB962C8B-B14F-4D97-AF65-F5344CB8AC3E}">
        <p14:creationId xmlns="" xmlns:p14="http://schemas.microsoft.com/office/powerpoint/2010/main" val="17578131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65FA6D8-EABA-9D79-801F-974AE0A8D06C}"/>
              </a:ext>
            </a:extLst>
          </p:cNvPr>
          <p:cNvSpPr>
            <a:spLocks noGrp="1"/>
          </p:cNvSpPr>
          <p:nvPr>
            <p:ph type="title"/>
          </p:nvPr>
        </p:nvSpPr>
        <p:spPr>
          <a:xfrm>
            <a:off x="839788" y="365125"/>
            <a:ext cx="10515600" cy="1325563"/>
          </a:xfrm>
        </p:spPr>
        <p:txBody>
          <a:bodyPr/>
          <a:lstStyle/>
          <a:p>
            <a:r>
              <a:rPr lang="en-US"/>
              <a:t>Click to edit Master title style</a:t>
            </a:r>
            <a:endParaRPr lang="x-none"/>
          </a:p>
        </p:txBody>
      </p:sp>
      <p:sp>
        <p:nvSpPr>
          <p:cNvPr id="3" name="Text Placeholder 2">
            <a:extLst>
              <a:ext uri="{FF2B5EF4-FFF2-40B4-BE49-F238E27FC236}">
                <a16:creationId xmlns="" xmlns:a16="http://schemas.microsoft.com/office/drawing/2014/main" id="{7C29E975-8193-A24A-1876-75DF0297918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A68A4E3A-68D0-2E4D-2A28-9BF6AFE789D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5" name="Text Placeholder 4">
            <a:extLst>
              <a:ext uri="{FF2B5EF4-FFF2-40B4-BE49-F238E27FC236}">
                <a16:creationId xmlns="" xmlns:a16="http://schemas.microsoft.com/office/drawing/2014/main" id="{13CBEFC3-7790-2A93-829D-A3EDD86AE53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AB64101D-8A9B-8A41-E4FF-AB012F58E79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7" name="Date Placeholder 6">
            <a:extLst>
              <a:ext uri="{FF2B5EF4-FFF2-40B4-BE49-F238E27FC236}">
                <a16:creationId xmlns="" xmlns:a16="http://schemas.microsoft.com/office/drawing/2014/main" id="{8F7EE2D4-D615-79D1-F321-5BE967FC10F9}"/>
              </a:ext>
            </a:extLst>
          </p:cNvPr>
          <p:cNvSpPr>
            <a:spLocks noGrp="1"/>
          </p:cNvSpPr>
          <p:nvPr>
            <p:ph type="dt" sz="half" idx="10"/>
          </p:nvPr>
        </p:nvSpPr>
        <p:spPr/>
        <p:txBody>
          <a:bodyPr/>
          <a:lstStyle/>
          <a:p>
            <a:fld id="{F241029F-9717-ED40-ABA1-B98A2F89972B}" type="datetimeFigureOut">
              <a:rPr lang="x-none" smtClean="0"/>
              <a:pPr/>
              <a:t>12/27/2023</a:t>
            </a:fld>
            <a:endParaRPr lang="x-none"/>
          </a:p>
        </p:txBody>
      </p:sp>
      <p:sp>
        <p:nvSpPr>
          <p:cNvPr id="8" name="Footer Placeholder 7">
            <a:extLst>
              <a:ext uri="{FF2B5EF4-FFF2-40B4-BE49-F238E27FC236}">
                <a16:creationId xmlns="" xmlns:a16="http://schemas.microsoft.com/office/drawing/2014/main" id="{44D32951-7A1D-CE61-B9F2-F3339826CD85}"/>
              </a:ext>
            </a:extLst>
          </p:cNvPr>
          <p:cNvSpPr>
            <a:spLocks noGrp="1"/>
          </p:cNvSpPr>
          <p:nvPr>
            <p:ph type="ftr" sz="quarter" idx="11"/>
          </p:nvPr>
        </p:nvSpPr>
        <p:spPr/>
        <p:txBody>
          <a:bodyPr/>
          <a:lstStyle/>
          <a:p>
            <a:endParaRPr lang="x-none"/>
          </a:p>
        </p:txBody>
      </p:sp>
      <p:sp>
        <p:nvSpPr>
          <p:cNvPr id="9" name="Slide Number Placeholder 8">
            <a:extLst>
              <a:ext uri="{FF2B5EF4-FFF2-40B4-BE49-F238E27FC236}">
                <a16:creationId xmlns="" xmlns:a16="http://schemas.microsoft.com/office/drawing/2014/main" id="{CE19456A-FA11-055C-AC22-5A0DCD10F35F}"/>
              </a:ext>
            </a:extLst>
          </p:cNvPr>
          <p:cNvSpPr>
            <a:spLocks noGrp="1"/>
          </p:cNvSpPr>
          <p:nvPr>
            <p:ph type="sldNum" sz="quarter" idx="12"/>
          </p:nvPr>
        </p:nvSpPr>
        <p:spPr/>
        <p:txBody>
          <a:bodyPr/>
          <a:lstStyle/>
          <a:p>
            <a:fld id="{2AAB2B87-FBF3-2C4F-BE9C-59A58A53D97D}" type="slidenum">
              <a:rPr lang="x-none" smtClean="0"/>
              <a:pPr/>
              <a:t>‹#›</a:t>
            </a:fld>
            <a:endParaRPr lang="x-none"/>
          </a:p>
        </p:txBody>
      </p:sp>
    </p:spTree>
    <p:extLst>
      <p:ext uri="{BB962C8B-B14F-4D97-AF65-F5344CB8AC3E}">
        <p14:creationId xmlns="" xmlns:p14="http://schemas.microsoft.com/office/powerpoint/2010/main" val="14886030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5288E9C-1366-64FF-3254-E5E06DB328ED}"/>
              </a:ext>
            </a:extLst>
          </p:cNvPr>
          <p:cNvSpPr>
            <a:spLocks noGrp="1"/>
          </p:cNvSpPr>
          <p:nvPr>
            <p:ph type="title"/>
          </p:nvPr>
        </p:nvSpPr>
        <p:spPr/>
        <p:txBody>
          <a:bodyPr/>
          <a:lstStyle/>
          <a:p>
            <a:r>
              <a:rPr lang="en-US"/>
              <a:t>Click to edit Master title style</a:t>
            </a:r>
            <a:endParaRPr lang="x-none"/>
          </a:p>
        </p:txBody>
      </p:sp>
      <p:sp>
        <p:nvSpPr>
          <p:cNvPr id="3" name="Date Placeholder 2">
            <a:extLst>
              <a:ext uri="{FF2B5EF4-FFF2-40B4-BE49-F238E27FC236}">
                <a16:creationId xmlns="" xmlns:a16="http://schemas.microsoft.com/office/drawing/2014/main" id="{933684B3-AFE2-B39E-D58B-AAC27B128F6D}"/>
              </a:ext>
            </a:extLst>
          </p:cNvPr>
          <p:cNvSpPr>
            <a:spLocks noGrp="1"/>
          </p:cNvSpPr>
          <p:nvPr>
            <p:ph type="dt" sz="half" idx="10"/>
          </p:nvPr>
        </p:nvSpPr>
        <p:spPr/>
        <p:txBody>
          <a:bodyPr/>
          <a:lstStyle/>
          <a:p>
            <a:fld id="{F241029F-9717-ED40-ABA1-B98A2F89972B}" type="datetimeFigureOut">
              <a:rPr lang="x-none" smtClean="0"/>
              <a:pPr/>
              <a:t>12/27/2023</a:t>
            </a:fld>
            <a:endParaRPr lang="x-none"/>
          </a:p>
        </p:txBody>
      </p:sp>
      <p:sp>
        <p:nvSpPr>
          <p:cNvPr id="4" name="Footer Placeholder 3">
            <a:extLst>
              <a:ext uri="{FF2B5EF4-FFF2-40B4-BE49-F238E27FC236}">
                <a16:creationId xmlns="" xmlns:a16="http://schemas.microsoft.com/office/drawing/2014/main" id="{101D2A71-29CB-7766-850F-F8C50CAF69A0}"/>
              </a:ext>
            </a:extLst>
          </p:cNvPr>
          <p:cNvSpPr>
            <a:spLocks noGrp="1"/>
          </p:cNvSpPr>
          <p:nvPr>
            <p:ph type="ftr" sz="quarter" idx="11"/>
          </p:nvPr>
        </p:nvSpPr>
        <p:spPr/>
        <p:txBody>
          <a:bodyPr/>
          <a:lstStyle/>
          <a:p>
            <a:endParaRPr lang="x-none"/>
          </a:p>
        </p:txBody>
      </p:sp>
      <p:sp>
        <p:nvSpPr>
          <p:cNvPr id="5" name="Slide Number Placeholder 4">
            <a:extLst>
              <a:ext uri="{FF2B5EF4-FFF2-40B4-BE49-F238E27FC236}">
                <a16:creationId xmlns="" xmlns:a16="http://schemas.microsoft.com/office/drawing/2014/main" id="{C45171AA-621C-3C1C-830B-124378D49075}"/>
              </a:ext>
            </a:extLst>
          </p:cNvPr>
          <p:cNvSpPr>
            <a:spLocks noGrp="1"/>
          </p:cNvSpPr>
          <p:nvPr>
            <p:ph type="sldNum" sz="quarter" idx="12"/>
          </p:nvPr>
        </p:nvSpPr>
        <p:spPr/>
        <p:txBody>
          <a:bodyPr/>
          <a:lstStyle/>
          <a:p>
            <a:fld id="{2AAB2B87-FBF3-2C4F-BE9C-59A58A53D97D}" type="slidenum">
              <a:rPr lang="x-none" smtClean="0"/>
              <a:pPr/>
              <a:t>‹#›</a:t>
            </a:fld>
            <a:endParaRPr lang="x-none"/>
          </a:p>
        </p:txBody>
      </p:sp>
    </p:spTree>
    <p:extLst>
      <p:ext uri="{BB962C8B-B14F-4D97-AF65-F5344CB8AC3E}">
        <p14:creationId xmlns="" xmlns:p14="http://schemas.microsoft.com/office/powerpoint/2010/main" val="14715038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2DDD6D95-69B6-A29D-B194-333F5E558D91}"/>
              </a:ext>
            </a:extLst>
          </p:cNvPr>
          <p:cNvSpPr>
            <a:spLocks noGrp="1"/>
          </p:cNvSpPr>
          <p:nvPr>
            <p:ph type="dt" sz="half" idx="10"/>
          </p:nvPr>
        </p:nvSpPr>
        <p:spPr/>
        <p:txBody>
          <a:bodyPr/>
          <a:lstStyle/>
          <a:p>
            <a:fld id="{F241029F-9717-ED40-ABA1-B98A2F89972B}" type="datetimeFigureOut">
              <a:rPr lang="x-none" smtClean="0"/>
              <a:pPr/>
              <a:t>12/27/2023</a:t>
            </a:fld>
            <a:endParaRPr lang="x-none"/>
          </a:p>
        </p:txBody>
      </p:sp>
      <p:sp>
        <p:nvSpPr>
          <p:cNvPr id="3" name="Footer Placeholder 2">
            <a:extLst>
              <a:ext uri="{FF2B5EF4-FFF2-40B4-BE49-F238E27FC236}">
                <a16:creationId xmlns="" xmlns:a16="http://schemas.microsoft.com/office/drawing/2014/main" id="{A5CF9D56-BF2C-03D6-9752-7786EC9274D3}"/>
              </a:ext>
            </a:extLst>
          </p:cNvPr>
          <p:cNvSpPr>
            <a:spLocks noGrp="1"/>
          </p:cNvSpPr>
          <p:nvPr>
            <p:ph type="ftr" sz="quarter" idx="11"/>
          </p:nvPr>
        </p:nvSpPr>
        <p:spPr/>
        <p:txBody>
          <a:bodyPr/>
          <a:lstStyle/>
          <a:p>
            <a:endParaRPr lang="x-none"/>
          </a:p>
        </p:txBody>
      </p:sp>
      <p:sp>
        <p:nvSpPr>
          <p:cNvPr id="4" name="Slide Number Placeholder 3">
            <a:extLst>
              <a:ext uri="{FF2B5EF4-FFF2-40B4-BE49-F238E27FC236}">
                <a16:creationId xmlns="" xmlns:a16="http://schemas.microsoft.com/office/drawing/2014/main" id="{6FE0F7C0-9140-4732-6EA0-6AB083D3C2FD}"/>
              </a:ext>
            </a:extLst>
          </p:cNvPr>
          <p:cNvSpPr>
            <a:spLocks noGrp="1"/>
          </p:cNvSpPr>
          <p:nvPr>
            <p:ph type="sldNum" sz="quarter" idx="12"/>
          </p:nvPr>
        </p:nvSpPr>
        <p:spPr/>
        <p:txBody>
          <a:bodyPr/>
          <a:lstStyle/>
          <a:p>
            <a:fld id="{2AAB2B87-FBF3-2C4F-BE9C-59A58A53D97D}" type="slidenum">
              <a:rPr lang="x-none" smtClean="0"/>
              <a:pPr/>
              <a:t>‹#›</a:t>
            </a:fld>
            <a:endParaRPr lang="x-none"/>
          </a:p>
        </p:txBody>
      </p:sp>
    </p:spTree>
    <p:extLst>
      <p:ext uri="{BB962C8B-B14F-4D97-AF65-F5344CB8AC3E}">
        <p14:creationId xmlns="" xmlns:p14="http://schemas.microsoft.com/office/powerpoint/2010/main" val="17713922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F375E57-0BED-5178-C213-4DE27E0703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x-none"/>
          </a:p>
        </p:txBody>
      </p:sp>
      <p:sp>
        <p:nvSpPr>
          <p:cNvPr id="3" name="Content Placeholder 2">
            <a:extLst>
              <a:ext uri="{FF2B5EF4-FFF2-40B4-BE49-F238E27FC236}">
                <a16:creationId xmlns="" xmlns:a16="http://schemas.microsoft.com/office/drawing/2014/main" id="{03351E6B-0601-75F5-F4CB-070C2BAEE86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Text Placeholder 3">
            <a:extLst>
              <a:ext uri="{FF2B5EF4-FFF2-40B4-BE49-F238E27FC236}">
                <a16:creationId xmlns="" xmlns:a16="http://schemas.microsoft.com/office/drawing/2014/main" id="{2D1AE274-2ECC-197F-B139-3A6D120E798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711101F3-C9EB-8912-AEBA-F762EDE5C24C}"/>
              </a:ext>
            </a:extLst>
          </p:cNvPr>
          <p:cNvSpPr>
            <a:spLocks noGrp="1"/>
          </p:cNvSpPr>
          <p:nvPr>
            <p:ph type="dt" sz="half" idx="10"/>
          </p:nvPr>
        </p:nvSpPr>
        <p:spPr/>
        <p:txBody>
          <a:bodyPr/>
          <a:lstStyle/>
          <a:p>
            <a:fld id="{F241029F-9717-ED40-ABA1-B98A2F89972B}" type="datetimeFigureOut">
              <a:rPr lang="x-none" smtClean="0"/>
              <a:pPr/>
              <a:t>12/27/2023</a:t>
            </a:fld>
            <a:endParaRPr lang="x-none"/>
          </a:p>
        </p:txBody>
      </p:sp>
      <p:sp>
        <p:nvSpPr>
          <p:cNvPr id="6" name="Footer Placeholder 5">
            <a:extLst>
              <a:ext uri="{FF2B5EF4-FFF2-40B4-BE49-F238E27FC236}">
                <a16:creationId xmlns="" xmlns:a16="http://schemas.microsoft.com/office/drawing/2014/main" id="{E4E0699E-A179-ADB6-2515-EC7A1A813514}"/>
              </a:ext>
            </a:extLst>
          </p:cNvPr>
          <p:cNvSpPr>
            <a:spLocks noGrp="1"/>
          </p:cNvSpPr>
          <p:nvPr>
            <p:ph type="ftr" sz="quarter" idx="11"/>
          </p:nvPr>
        </p:nvSpPr>
        <p:spPr/>
        <p:txBody>
          <a:bodyPr/>
          <a:lstStyle/>
          <a:p>
            <a:endParaRPr lang="x-none"/>
          </a:p>
        </p:txBody>
      </p:sp>
      <p:sp>
        <p:nvSpPr>
          <p:cNvPr id="7" name="Slide Number Placeholder 6">
            <a:extLst>
              <a:ext uri="{FF2B5EF4-FFF2-40B4-BE49-F238E27FC236}">
                <a16:creationId xmlns="" xmlns:a16="http://schemas.microsoft.com/office/drawing/2014/main" id="{E469FDF0-C68A-1B4C-B510-C26B4B8ECF2B}"/>
              </a:ext>
            </a:extLst>
          </p:cNvPr>
          <p:cNvSpPr>
            <a:spLocks noGrp="1"/>
          </p:cNvSpPr>
          <p:nvPr>
            <p:ph type="sldNum" sz="quarter" idx="12"/>
          </p:nvPr>
        </p:nvSpPr>
        <p:spPr/>
        <p:txBody>
          <a:bodyPr/>
          <a:lstStyle/>
          <a:p>
            <a:fld id="{2AAB2B87-FBF3-2C4F-BE9C-59A58A53D97D}" type="slidenum">
              <a:rPr lang="x-none" smtClean="0"/>
              <a:pPr/>
              <a:t>‹#›</a:t>
            </a:fld>
            <a:endParaRPr lang="x-none"/>
          </a:p>
        </p:txBody>
      </p:sp>
    </p:spTree>
    <p:extLst>
      <p:ext uri="{BB962C8B-B14F-4D97-AF65-F5344CB8AC3E}">
        <p14:creationId xmlns="" xmlns:p14="http://schemas.microsoft.com/office/powerpoint/2010/main" val="14954483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AE69BB4-326B-D43D-6AD5-8B5FC7F6281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x-none"/>
          </a:p>
        </p:txBody>
      </p:sp>
      <p:sp>
        <p:nvSpPr>
          <p:cNvPr id="3" name="Picture Placeholder 2">
            <a:extLst>
              <a:ext uri="{FF2B5EF4-FFF2-40B4-BE49-F238E27FC236}">
                <a16:creationId xmlns="" xmlns:a16="http://schemas.microsoft.com/office/drawing/2014/main" id="{28F611C6-5722-3096-23B8-E87E2965219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x-none"/>
          </a:p>
        </p:txBody>
      </p:sp>
      <p:sp>
        <p:nvSpPr>
          <p:cNvPr id="4" name="Text Placeholder 3">
            <a:extLst>
              <a:ext uri="{FF2B5EF4-FFF2-40B4-BE49-F238E27FC236}">
                <a16:creationId xmlns="" xmlns:a16="http://schemas.microsoft.com/office/drawing/2014/main" id="{2F0588AC-911A-7702-944E-2505FC2CA3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FEBBA3AB-74BE-F743-4D8A-1F9DE7A84678}"/>
              </a:ext>
            </a:extLst>
          </p:cNvPr>
          <p:cNvSpPr>
            <a:spLocks noGrp="1"/>
          </p:cNvSpPr>
          <p:nvPr>
            <p:ph type="dt" sz="half" idx="10"/>
          </p:nvPr>
        </p:nvSpPr>
        <p:spPr/>
        <p:txBody>
          <a:bodyPr/>
          <a:lstStyle/>
          <a:p>
            <a:fld id="{F241029F-9717-ED40-ABA1-B98A2F89972B}" type="datetimeFigureOut">
              <a:rPr lang="x-none" smtClean="0"/>
              <a:pPr/>
              <a:t>12/27/2023</a:t>
            </a:fld>
            <a:endParaRPr lang="x-none"/>
          </a:p>
        </p:txBody>
      </p:sp>
      <p:sp>
        <p:nvSpPr>
          <p:cNvPr id="6" name="Footer Placeholder 5">
            <a:extLst>
              <a:ext uri="{FF2B5EF4-FFF2-40B4-BE49-F238E27FC236}">
                <a16:creationId xmlns="" xmlns:a16="http://schemas.microsoft.com/office/drawing/2014/main" id="{53FA11D2-AB28-F2F4-52C4-2F2359CA7EDD}"/>
              </a:ext>
            </a:extLst>
          </p:cNvPr>
          <p:cNvSpPr>
            <a:spLocks noGrp="1"/>
          </p:cNvSpPr>
          <p:nvPr>
            <p:ph type="ftr" sz="quarter" idx="11"/>
          </p:nvPr>
        </p:nvSpPr>
        <p:spPr/>
        <p:txBody>
          <a:bodyPr/>
          <a:lstStyle/>
          <a:p>
            <a:endParaRPr lang="x-none"/>
          </a:p>
        </p:txBody>
      </p:sp>
      <p:sp>
        <p:nvSpPr>
          <p:cNvPr id="7" name="Slide Number Placeholder 6">
            <a:extLst>
              <a:ext uri="{FF2B5EF4-FFF2-40B4-BE49-F238E27FC236}">
                <a16:creationId xmlns="" xmlns:a16="http://schemas.microsoft.com/office/drawing/2014/main" id="{886A006E-57F8-8F58-5AD6-8E449CF16D95}"/>
              </a:ext>
            </a:extLst>
          </p:cNvPr>
          <p:cNvSpPr>
            <a:spLocks noGrp="1"/>
          </p:cNvSpPr>
          <p:nvPr>
            <p:ph type="sldNum" sz="quarter" idx="12"/>
          </p:nvPr>
        </p:nvSpPr>
        <p:spPr/>
        <p:txBody>
          <a:bodyPr/>
          <a:lstStyle/>
          <a:p>
            <a:fld id="{2AAB2B87-FBF3-2C4F-BE9C-59A58A53D97D}" type="slidenum">
              <a:rPr lang="x-none" smtClean="0"/>
              <a:pPr/>
              <a:t>‹#›</a:t>
            </a:fld>
            <a:endParaRPr lang="x-none"/>
          </a:p>
        </p:txBody>
      </p:sp>
    </p:spTree>
    <p:extLst>
      <p:ext uri="{BB962C8B-B14F-4D97-AF65-F5344CB8AC3E}">
        <p14:creationId xmlns="" xmlns:p14="http://schemas.microsoft.com/office/powerpoint/2010/main" val="126950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180BAE0F-9743-4F09-5D07-6397185EA9F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x-none"/>
          </a:p>
        </p:txBody>
      </p:sp>
      <p:sp>
        <p:nvSpPr>
          <p:cNvPr id="3" name="Text Placeholder 2">
            <a:extLst>
              <a:ext uri="{FF2B5EF4-FFF2-40B4-BE49-F238E27FC236}">
                <a16:creationId xmlns="" xmlns:a16="http://schemas.microsoft.com/office/drawing/2014/main" id="{660D8ABD-0062-F460-6ABF-D4605F5E885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Date Placeholder 3">
            <a:extLst>
              <a:ext uri="{FF2B5EF4-FFF2-40B4-BE49-F238E27FC236}">
                <a16:creationId xmlns="" xmlns:a16="http://schemas.microsoft.com/office/drawing/2014/main" id="{5C6EAC06-98ED-F76B-8C4C-C4641DFEBBB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41029F-9717-ED40-ABA1-B98A2F89972B}" type="datetimeFigureOut">
              <a:rPr lang="x-none" smtClean="0"/>
              <a:pPr/>
              <a:t>12/27/2023</a:t>
            </a:fld>
            <a:endParaRPr lang="x-none"/>
          </a:p>
        </p:txBody>
      </p:sp>
      <p:sp>
        <p:nvSpPr>
          <p:cNvPr id="5" name="Footer Placeholder 4">
            <a:extLst>
              <a:ext uri="{FF2B5EF4-FFF2-40B4-BE49-F238E27FC236}">
                <a16:creationId xmlns="" xmlns:a16="http://schemas.microsoft.com/office/drawing/2014/main" id="{3327A8AD-905A-47B5-2B2E-D8204976614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x-none"/>
          </a:p>
        </p:txBody>
      </p:sp>
      <p:sp>
        <p:nvSpPr>
          <p:cNvPr id="6" name="Slide Number Placeholder 5">
            <a:extLst>
              <a:ext uri="{FF2B5EF4-FFF2-40B4-BE49-F238E27FC236}">
                <a16:creationId xmlns="" xmlns:a16="http://schemas.microsoft.com/office/drawing/2014/main" id="{FB778D6B-0BD0-DF89-9738-416523F5826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AB2B87-FBF3-2C4F-BE9C-59A58A53D97D}" type="slidenum">
              <a:rPr lang="x-none" smtClean="0"/>
              <a:pPr/>
              <a:t>‹#›</a:t>
            </a:fld>
            <a:endParaRPr lang="x-none"/>
          </a:p>
        </p:txBody>
      </p:sp>
    </p:spTree>
    <p:extLst>
      <p:ext uri="{BB962C8B-B14F-4D97-AF65-F5344CB8AC3E}">
        <p14:creationId xmlns="" xmlns:p14="http://schemas.microsoft.com/office/powerpoint/2010/main" val="37737788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7" Type="http://schemas.microsoft.com/office/2007/relationships/diagramDrawing" Target="../diagrams/drawing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0D8B09-2E0A-FEA0-DA96-26512997A2A4}"/>
              </a:ext>
            </a:extLst>
          </p:cNvPr>
          <p:cNvSpPr>
            <a:spLocks noGrp="1"/>
          </p:cNvSpPr>
          <p:nvPr>
            <p:ph type="ctrTitle"/>
          </p:nvPr>
        </p:nvSpPr>
        <p:spPr>
          <a:xfrm>
            <a:off x="0" y="1"/>
            <a:ext cx="12046688" cy="1805650"/>
          </a:xfrm>
        </p:spPr>
        <p:txBody>
          <a:bodyPr>
            <a:noAutofit/>
          </a:bodyPr>
          <a:lstStyle/>
          <a:p>
            <a:r>
              <a:rPr lang="en-US" sz="5400" b="1" dirty="0" smtClean="0">
                <a:solidFill>
                  <a:srgbClr val="FF0000"/>
                </a:solidFill>
                <a:effectLst/>
                <a:latin typeface="Times New Roman" pitchFamily="18" charset="0"/>
                <a:ea typeface="Calibri" panose="020F0502020204030204" pitchFamily="34" charset="0"/>
                <a:cs typeface="Times New Roman" pitchFamily="18" charset="0"/>
              </a:rPr>
              <a:t>BÀI </a:t>
            </a:r>
            <a:r>
              <a:rPr lang="en-US" sz="5400" b="1" dirty="0" smtClean="0">
                <a:solidFill>
                  <a:srgbClr val="FF0000"/>
                </a:solidFill>
                <a:effectLst/>
                <a:latin typeface="Times New Roman" pitchFamily="18" charset="0"/>
                <a:ea typeface="Calibri" panose="020F0502020204030204" pitchFamily="34" charset="0"/>
                <a:cs typeface="Times New Roman" pitchFamily="18" charset="0"/>
              </a:rPr>
              <a:t>12. </a:t>
            </a:r>
            <a:r>
              <a:rPr lang="en-US" sz="5400" b="1" dirty="0" smtClean="0">
                <a:solidFill>
                  <a:srgbClr val="FF0000"/>
                </a:solidFill>
                <a:effectLst/>
                <a:latin typeface="Times New Roman" pitchFamily="18" charset="0"/>
                <a:ea typeface="Calibri" panose="020F0502020204030204" pitchFamily="34" charset="0"/>
                <a:cs typeface="Times New Roman" pitchFamily="18" charset="0"/>
              </a:rPr>
              <a:t>THỰC HÀNH: </a:t>
            </a:r>
            <a:r>
              <a:rPr lang="en-US" sz="5400" b="1" dirty="0" smtClean="0">
                <a:solidFill>
                  <a:srgbClr val="FF0000"/>
                </a:solidFill>
                <a:latin typeface="Times New Roman" pitchFamily="18" charset="0"/>
                <a:cs typeface="Times New Roman" pitchFamily="18" charset="0"/>
              </a:rPr>
              <a:t>SƯU TẦM TƯ LIỆU VỀ CỘNG HÒA NAM PHI</a:t>
            </a:r>
            <a:endParaRPr lang="en-US" sz="5400" b="1" dirty="0">
              <a:solidFill>
                <a:srgbClr val="FF0000"/>
              </a:solidFill>
              <a:latin typeface="Times New Roman" pitchFamily="18" charset="0"/>
              <a:cs typeface="Times New Roman" pitchFamily="18" charset="0"/>
            </a:endParaRPr>
          </a:p>
        </p:txBody>
      </p:sp>
      <p:pic>
        <p:nvPicPr>
          <p:cNvPr id="39938" name="Picture 2" descr="c"/>
          <p:cNvPicPr>
            <a:picLocks noChangeAspect="1" noChangeArrowheads="1"/>
          </p:cNvPicPr>
          <p:nvPr/>
        </p:nvPicPr>
        <p:blipFill>
          <a:blip r:embed="rId2"/>
          <a:srcRect/>
          <a:stretch>
            <a:fillRect/>
          </a:stretch>
        </p:blipFill>
        <p:spPr bwMode="auto">
          <a:xfrm>
            <a:off x="0" y="1853878"/>
            <a:ext cx="12192000" cy="5004122"/>
          </a:xfrm>
          <a:prstGeom prst="rect">
            <a:avLst/>
          </a:prstGeom>
          <a:noFill/>
        </p:spPr>
      </p:pic>
    </p:spTree>
    <p:extLst>
      <p:ext uri="{BB962C8B-B14F-4D97-AF65-F5344CB8AC3E}">
        <p14:creationId xmlns="" xmlns:p14="http://schemas.microsoft.com/office/powerpoint/2010/main" val="28722500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12202" y="298742"/>
            <a:ext cx="11478228" cy="4154984"/>
          </a:xfrm>
          <a:prstGeom prst="rect">
            <a:avLst/>
          </a:prstGeom>
        </p:spPr>
        <p:txBody>
          <a:bodyPr wrap="square">
            <a:spAutoFit/>
          </a:bodyPr>
          <a:lstStyle/>
          <a:p>
            <a:pPr fontAlgn="base"/>
            <a:r>
              <a:rPr lang="vi-VN" sz="2400" b="1" dirty="0" smtClean="0">
                <a:solidFill>
                  <a:srgbClr val="00B050"/>
                </a:solidFill>
                <a:latin typeface="+mj-lt"/>
              </a:rPr>
              <a:t>Văn hoá</a:t>
            </a:r>
            <a:r>
              <a:rPr lang="vi-VN" sz="2400" dirty="0" smtClean="0">
                <a:solidFill>
                  <a:srgbClr val="00B050"/>
                </a:solidFill>
                <a:latin typeface="+mj-lt"/>
              </a:rPr>
              <a:t>: Nam Phi được mệnh danh là "đất nước cầu vồng" vì đây là một đất nước đa chủng tộc cũng như mang nhiều dấu ấn văn hóa rất phong phú và đặc sắc, bao gồm khoảng 20 sắc dân cùng chung sống. Tại Nam Phi tồn tại 11 ngôn ngữ chính thức và 8 ngôn ngữ không chính thức.</a:t>
            </a:r>
          </a:p>
          <a:p>
            <a:pPr fontAlgn="base"/>
            <a:r>
              <a:rPr lang="vi-VN" sz="2400" dirty="0" smtClean="0">
                <a:solidFill>
                  <a:srgbClr val="00B050"/>
                </a:solidFill>
                <a:latin typeface="+mj-lt"/>
              </a:rPr>
              <a:t>Đến Nam Phi, bạn có thể bắt gặp người da trắng (có nguồn gốc từ châu Âu) và người da màu (người dân bản địa và dân nhập cư gốc Ấn). Chính điều này đã làm cho Nam Phi trở thành một quốc gia mà ở đó là sự hòa quyện giữa văn hóa châu Phi, châu Á và văn minh phương Tây.</a:t>
            </a:r>
          </a:p>
          <a:p>
            <a:pPr fontAlgn="base"/>
            <a:r>
              <a:rPr lang="vi-VN" sz="2400" b="1" dirty="0" smtClean="0">
                <a:solidFill>
                  <a:srgbClr val="00B050"/>
                </a:solidFill>
                <a:latin typeface="+mj-lt"/>
              </a:rPr>
              <a:t>Giáo dục</a:t>
            </a:r>
            <a:r>
              <a:rPr lang="vi-VN" sz="2400" dirty="0" smtClean="0">
                <a:solidFill>
                  <a:srgbClr val="00B050"/>
                </a:solidFill>
                <a:latin typeface="+mj-lt"/>
              </a:rPr>
              <a:t>: Hiện nay, sự phân biệt đối xử trong giáo dục đã được xoá bỏ. Người da đen được giảng dạy bằng ngôn ngữ bản xứ của họ cho đến năm lớp 7, sau đó là sự lựa chọn giữa tiếng Anh và tiếng Afrikaan để tiếp tục học tập. Có 19 trường đại học ở Nam Phi.</a:t>
            </a:r>
            <a:endParaRPr lang="vi-VN" sz="2400" dirty="0">
              <a:solidFill>
                <a:srgbClr val="00B050"/>
              </a:solidFill>
              <a:latin typeface="+mj-lt"/>
            </a:endParaRPr>
          </a:p>
        </p:txBody>
      </p:sp>
      <p:sp>
        <p:nvSpPr>
          <p:cNvPr id="4" name="Rectangle 3"/>
          <p:cNvSpPr/>
          <p:nvPr/>
        </p:nvSpPr>
        <p:spPr>
          <a:xfrm>
            <a:off x="246926" y="4485207"/>
            <a:ext cx="11304607" cy="1938992"/>
          </a:xfrm>
          <a:prstGeom prst="rect">
            <a:avLst/>
          </a:prstGeom>
        </p:spPr>
        <p:txBody>
          <a:bodyPr wrap="square">
            <a:spAutoFit/>
          </a:bodyPr>
          <a:lstStyle/>
          <a:p>
            <a:pPr fontAlgn="base"/>
            <a:r>
              <a:rPr lang="vi-VN" sz="2400" b="1" dirty="0" smtClean="0">
                <a:solidFill>
                  <a:srgbClr val="00B050"/>
                </a:solidFill>
                <a:latin typeface="+mj-lt"/>
              </a:rPr>
              <a:t>Các thành phố lớn</a:t>
            </a:r>
            <a:r>
              <a:rPr lang="vi-VN" sz="2400" dirty="0" smtClean="0">
                <a:solidFill>
                  <a:srgbClr val="00B050"/>
                </a:solidFill>
                <a:latin typeface="+mj-lt"/>
              </a:rPr>
              <a:t>: Cape Town, Johannesburg, Durban, Port Elizabeth...</a:t>
            </a:r>
          </a:p>
          <a:p>
            <a:pPr fontAlgn="base"/>
            <a:r>
              <a:rPr lang="vi-VN" sz="2400" b="1" dirty="0" smtClean="0">
                <a:solidFill>
                  <a:srgbClr val="00B050"/>
                </a:solidFill>
                <a:latin typeface="+mj-lt"/>
              </a:rPr>
              <a:t>Đơn vị tiền tệ</a:t>
            </a:r>
            <a:r>
              <a:rPr lang="vi-VN" sz="2400" dirty="0" smtClean="0">
                <a:solidFill>
                  <a:srgbClr val="00B050"/>
                </a:solidFill>
                <a:latin typeface="+mj-lt"/>
              </a:rPr>
              <a:t>: rand (R); 1 R = 100 cent</a:t>
            </a:r>
          </a:p>
          <a:p>
            <a:pPr fontAlgn="base"/>
            <a:r>
              <a:rPr lang="vi-VN" sz="2400" b="1" dirty="0" smtClean="0">
                <a:solidFill>
                  <a:srgbClr val="00B050"/>
                </a:solidFill>
                <a:latin typeface="+mj-lt"/>
              </a:rPr>
              <a:t>Danh lam thắng cảnh</a:t>
            </a:r>
            <a:r>
              <a:rPr lang="vi-VN" sz="2400" dirty="0" smtClean="0">
                <a:solidFill>
                  <a:srgbClr val="00B050"/>
                </a:solidFill>
                <a:latin typeface="+mj-lt"/>
              </a:rPr>
              <a:t>: Prê-tô-ri-a, Cape Town, Công viên quốc gia Cru-gơ, Công viên rắn ở Durban, Viện Bảo tàng Hải dương học ở Port Elizabeth, Viện Bảo tàng châu Phi ở Johannesburg, v.v..</a:t>
            </a:r>
            <a:endParaRPr lang="vi-VN" sz="2400" dirty="0">
              <a:solidFill>
                <a:srgbClr val="00B050"/>
              </a:solidFill>
              <a:latin typeface="+mj-lt"/>
            </a:endParaRPr>
          </a:p>
        </p:txBody>
      </p:sp>
    </p:spTree>
    <p:extLst>
      <p:ext uri="{BB962C8B-B14F-4D97-AF65-F5344CB8AC3E}">
        <p14:creationId xmlns="" xmlns:p14="http://schemas.microsoft.com/office/powerpoint/2010/main" val="3537128479"/>
      </p:ext>
    </p:extLst>
  </p:cSld>
  <p:clrMapOvr>
    <a:masterClrMapping/>
  </p:clrMapOvr>
  <p:transition spd="slow">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descr="Đội tuyển nữ Nam Phi"/>
          <p:cNvPicPr>
            <a:picLocks noChangeAspect="1" noChangeArrowheads="1"/>
          </p:cNvPicPr>
          <p:nvPr/>
        </p:nvPicPr>
        <p:blipFill>
          <a:blip r:embed="rId2"/>
          <a:srcRect/>
          <a:stretch>
            <a:fillRect/>
          </a:stretch>
        </p:blipFill>
        <p:spPr bwMode="auto">
          <a:xfrm>
            <a:off x="0" y="0"/>
            <a:ext cx="12192000" cy="6858000"/>
          </a:xfrm>
          <a:prstGeom prst="rect">
            <a:avLst/>
          </a:prstGeom>
          <a:noFill/>
        </p:spPr>
      </p:pic>
    </p:spTree>
    <p:extLst>
      <p:ext uri="{BB962C8B-B14F-4D97-AF65-F5344CB8AC3E}">
        <p14:creationId xmlns="" xmlns:p14="http://schemas.microsoft.com/office/powerpoint/2010/main" val="4004285052"/>
      </p:ext>
    </p:extLst>
  </p:cSld>
  <p:clrMapOvr>
    <a:masterClrMapping/>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54274" name="Picture 2" descr="Đội tuyển nữ Nam Phi"/>
          <p:cNvPicPr>
            <a:picLocks noChangeAspect="1" noChangeArrowheads="1"/>
          </p:cNvPicPr>
          <p:nvPr/>
        </p:nvPicPr>
        <p:blipFill>
          <a:blip r:embed="rId2"/>
          <a:srcRect/>
          <a:stretch>
            <a:fillRect/>
          </a:stretch>
        </p:blipFill>
        <p:spPr bwMode="auto">
          <a:xfrm>
            <a:off x="0" y="0"/>
            <a:ext cx="12192000" cy="6853384"/>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9137" name="Picture 4" descr="Tổng hợp 50 mẫu phông nền powerpoint chuyên nghiệp | ADV Solutions"/>
          <p:cNvPicPr>
            <a:picLocks noChangeAspect="1"/>
          </p:cNvPicPr>
          <p:nvPr/>
        </p:nvPicPr>
        <p:blipFill>
          <a:blip r:embed="rId2"/>
          <a:stretch>
            <a:fillRect/>
          </a:stretch>
        </p:blipFill>
        <p:spPr>
          <a:xfrm>
            <a:off x="0" y="0"/>
            <a:ext cx="12192000" cy="6858000"/>
          </a:xfrm>
          <a:prstGeom prst="rect">
            <a:avLst/>
          </a:prstGeom>
          <a:noFill/>
          <a:ln w="9525">
            <a:noFill/>
          </a:ln>
        </p:spPr>
      </p:pic>
      <p:sp>
        <p:nvSpPr>
          <p:cNvPr id="4" name="Rectangle 3"/>
          <p:cNvSpPr/>
          <p:nvPr/>
        </p:nvSpPr>
        <p:spPr>
          <a:xfrm>
            <a:off x="2060575" y="2135188"/>
            <a:ext cx="8070850" cy="1938338"/>
          </a:xfrm>
          <a:prstGeom prst="rect">
            <a:avLst/>
          </a:prstGeom>
          <a:noFill/>
        </p:spPr>
        <p:txBody>
          <a:bodyPr>
            <a:spAutoFit/>
          </a:bodyPr>
          <a:lstStyle/>
          <a:p>
            <a:pPr marL="0" marR="0" lvl="0" indent="0" algn="ctr" defTabSz="457200" rtl="0" eaLnBrk="1" fontAlgn="auto" latinLnBrk="0" hangingPunct="1">
              <a:lnSpc>
                <a:spcPct val="100000"/>
              </a:lnSpc>
              <a:spcBef>
                <a:spcPts val="0"/>
              </a:spcBef>
              <a:spcAft>
                <a:spcPts val="0"/>
              </a:spcAft>
              <a:buClrTx/>
              <a:buSzTx/>
              <a:buFontTx/>
              <a:buNone/>
              <a:defRPr/>
            </a:pPr>
            <a:r>
              <a:rPr kumimoji="0" lang="en-US" sz="6000" b="1" i="0" u="none" strike="noStrike" kern="1200" cap="none" spc="0" normalizeH="0" baseline="0" noProof="0" dirty="0" err="1">
                <a:ln w="0"/>
                <a:solidFill>
                  <a:srgbClr val="6600CC"/>
                </a:solidFill>
                <a:effectLst>
                  <a:outerShdw blurRad="38100" dist="25400" dir="5400000" algn="ctr" rotWithShape="0">
                    <a:srgbClr val="6E747A">
                      <a:alpha val="43000"/>
                    </a:srgbClr>
                  </a:outerShdw>
                </a:effectLst>
                <a:uLnTx/>
                <a:uFillTx/>
                <a:latin typeface="+mn-lt"/>
                <a:ea typeface="+mn-ea"/>
                <a:cs typeface="+mn-cs"/>
              </a:rPr>
              <a:t>Chúc</a:t>
            </a:r>
            <a:r>
              <a:rPr kumimoji="0" lang="en-US" sz="6000" b="1" i="0" u="none" strike="noStrike" kern="1200" cap="none" spc="0" normalizeH="0" baseline="0" noProof="0" dirty="0">
                <a:ln w="0"/>
                <a:solidFill>
                  <a:srgbClr val="6600CC"/>
                </a:solidFill>
                <a:effectLst>
                  <a:outerShdw blurRad="38100" dist="25400" dir="5400000" algn="ctr" rotWithShape="0">
                    <a:srgbClr val="6E747A">
                      <a:alpha val="43000"/>
                    </a:srgbClr>
                  </a:outerShdw>
                </a:effectLst>
                <a:uLnTx/>
                <a:uFillTx/>
                <a:latin typeface="+mn-lt"/>
                <a:ea typeface="+mn-ea"/>
                <a:cs typeface="+mn-cs"/>
              </a:rPr>
              <a:t> </a:t>
            </a:r>
            <a:r>
              <a:rPr kumimoji="0" lang="en-US" sz="6000" b="1" i="0" u="none" strike="noStrike" kern="1200" cap="none" spc="0" normalizeH="0" baseline="0" noProof="0" dirty="0" err="1">
                <a:ln w="0"/>
                <a:solidFill>
                  <a:srgbClr val="6600CC"/>
                </a:solidFill>
                <a:effectLst>
                  <a:outerShdw blurRad="38100" dist="25400" dir="5400000" algn="ctr" rotWithShape="0">
                    <a:srgbClr val="6E747A">
                      <a:alpha val="43000"/>
                    </a:srgbClr>
                  </a:outerShdw>
                </a:effectLst>
                <a:uLnTx/>
                <a:uFillTx/>
                <a:latin typeface="+mn-lt"/>
                <a:ea typeface="+mn-ea"/>
                <a:cs typeface="+mn-cs"/>
              </a:rPr>
              <a:t>các</a:t>
            </a:r>
            <a:r>
              <a:rPr kumimoji="0" lang="en-US" sz="6000" b="1" i="0" u="none" strike="noStrike" kern="1200" cap="none" spc="0" normalizeH="0" baseline="0" noProof="0" dirty="0">
                <a:ln w="0"/>
                <a:solidFill>
                  <a:srgbClr val="6600CC"/>
                </a:solidFill>
                <a:effectLst>
                  <a:outerShdw blurRad="38100" dist="25400" dir="5400000" algn="ctr" rotWithShape="0">
                    <a:srgbClr val="6E747A">
                      <a:alpha val="43000"/>
                    </a:srgbClr>
                  </a:outerShdw>
                </a:effectLst>
                <a:uLnTx/>
                <a:uFillTx/>
                <a:latin typeface="+mn-lt"/>
                <a:ea typeface="+mn-ea"/>
                <a:cs typeface="+mn-cs"/>
              </a:rPr>
              <a:t> </a:t>
            </a:r>
            <a:r>
              <a:rPr kumimoji="0" lang="en-US" sz="6000" b="1" i="0" u="none" strike="noStrike" kern="1200" cap="none" spc="0" normalizeH="0" baseline="0" noProof="0" dirty="0" err="1">
                <a:ln w="0"/>
                <a:solidFill>
                  <a:srgbClr val="6600CC"/>
                </a:solidFill>
                <a:effectLst>
                  <a:outerShdw blurRad="38100" dist="25400" dir="5400000" algn="ctr" rotWithShape="0">
                    <a:srgbClr val="6E747A">
                      <a:alpha val="43000"/>
                    </a:srgbClr>
                  </a:outerShdw>
                </a:effectLst>
                <a:uLnTx/>
                <a:uFillTx/>
                <a:latin typeface="+mn-lt"/>
                <a:ea typeface="+mn-ea"/>
                <a:cs typeface="+mn-cs"/>
              </a:rPr>
              <a:t>em</a:t>
            </a:r>
            <a:endParaRPr kumimoji="0" lang="en-US" sz="6000" b="1" i="0" u="none" strike="noStrike" kern="1200" cap="none" spc="0" normalizeH="0" baseline="0" noProof="0" dirty="0">
              <a:ln w="0"/>
              <a:solidFill>
                <a:srgbClr val="6600CC"/>
              </a:solidFill>
              <a:effectLst>
                <a:outerShdw blurRad="38100" dist="25400" dir="5400000" algn="ctr" rotWithShape="0">
                  <a:srgbClr val="6E747A">
                    <a:alpha val="43000"/>
                  </a:srgbClr>
                </a:outerShdw>
              </a:effectLst>
              <a:uLnTx/>
              <a:uFillTx/>
              <a:latin typeface="+mn-lt"/>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defRPr/>
            </a:pPr>
            <a:r>
              <a:rPr kumimoji="0" lang="en-US" sz="6000" b="1" i="0" u="none" strike="noStrike" kern="1200" cap="none" spc="0" normalizeH="0" baseline="0" noProof="0" dirty="0">
                <a:ln w="0"/>
                <a:solidFill>
                  <a:srgbClr val="6600CC"/>
                </a:solidFill>
                <a:effectLst>
                  <a:outerShdw blurRad="38100" dist="25400" dir="5400000" algn="ctr" rotWithShape="0">
                    <a:srgbClr val="6E747A">
                      <a:alpha val="43000"/>
                    </a:srgbClr>
                  </a:outerShdw>
                </a:effectLst>
                <a:uLnTx/>
                <a:uFillTx/>
                <a:latin typeface="+mn-lt"/>
                <a:ea typeface="+mn-ea"/>
                <a:cs typeface="+mn-cs"/>
              </a:rPr>
              <a:t> </a:t>
            </a:r>
            <a:r>
              <a:rPr kumimoji="0" lang="en-US" sz="6000" b="1" i="0" u="none" strike="noStrike" kern="1200" cap="none" spc="0" normalizeH="0" baseline="0" noProof="0" dirty="0" err="1">
                <a:ln w="0"/>
                <a:solidFill>
                  <a:srgbClr val="6600CC"/>
                </a:solidFill>
                <a:effectLst>
                  <a:outerShdw blurRad="38100" dist="25400" dir="5400000" algn="ctr" rotWithShape="0">
                    <a:srgbClr val="6E747A">
                      <a:alpha val="43000"/>
                    </a:srgbClr>
                  </a:outerShdw>
                </a:effectLst>
                <a:uLnTx/>
                <a:uFillTx/>
                <a:latin typeface="+mn-lt"/>
                <a:ea typeface="+mn-ea"/>
                <a:cs typeface="+mn-cs"/>
              </a:rPr>
              <a:t>chăm</a:t>
            </a:r>
            <a:r>
              <a:rPr kumimoji="0" lang="en-US" sz="6000" b="1" i="0" u="none" strike="noStrike" kern="1200" cap="none" spc="0" normalizeH="0" baseline="0" noProof="0" dirty="0">
                <a:ln w="0"/>
                <a:solidFill>
                  <a:srgbClr val="6600CC"/>
                </a:solidFill>
                <a:effectLst>
                  <a:outerShdw blurRad="38100" dist="25400" dir="5400000" algn="ctr" rotWithShape="0">
                    <a:srgbClr val="6E747A">
                      <a:alpha val="43000"/>
                    </a:srgbClr>
                  </a:outerShdw>
                </a:effectLst>
                <a:uLnTx/>
                <a:uFillTx/>
                <a:latin typeface="+mn-lt"/>
                <a:ea typeface="+mn-ea"/>
                <a:cs typeface="+mn-cs"/>
              </a:rPr>
              <a:t> </a:t>
            </a:r>
            <a:r>
              <a:rPr kumimoji="0" lang="en-US" sz="6000" b="1" i="0" u="none" strike="noStrike" kern="1200" cap="none" spc="0" normalizeH="0" baseline="0" noProof="0" dirty="0" err="1">
                <a:ln w="0"/>
                <a:solidFill>
                  <a:srgbClr val="6600CC"/>
                </a:solidFill>
                <a:effectLst>
                  <a:outerShdw blurRad="38100" dist="25400" dir="5400000" algn="ctr" rotWithShape="0">
                    <a:srgbClr val="6E747A">
                      <a:alpha val="43000"/>
                    </a:srgbClr>
                  </a:outerShdw>
                </a:effectLst>
                <a:uLnTx/>
                <a:uFillTx/>
                <a:latin typeface="+mn-lt"/>
                <a:ea typeface="+mn-ea"/>
                <a:cs typeface="+mn-cs"/>
              </a:rPr>
              <a:t>ngoan</a:t>
            </a:r>
            <a:r>
              <a:rPr kumimoji="0" lang="en-US" sz="6000" b="1" i="0" u="none" strike="noStrike" kern="1200" cap="none" spc="0" normalizeH="0" baseline="0" noProof="0" dirty="0">
                <a:ln w="0"/>
                <a:solidFill>
                  <a:srgbClr val="6600CC"/>
                </a:solidFill>
                <a:effectLst>
                  <a:outerShdw blurRad="38100" dist="25400" dir="5400000" algn="ctr" rotWithShape="0">
                    <a:srgbClr val="6E747A">
                      <a:alpha val="43000"/>
                    </a:srgbClr>
                  </a:outerShdw>
                </a:effectLst>
                <a:uLnTx/>
                <a:uFillTx/>
                <a:latin typeface="+mn-lt"/>
                <a:ea typeface="+mn-ea"/>
                <a:cs typeface="+mn-cs"/>
              </a:rPr>
              <a:t>, </a:t>
            </a:r>
            <a:r>
              <a:rPr kumimoji="0" lang="en-US" sz="6000" b="1" i="0" u="none" strike="noStrike" kern="1200" cap="none" spc="0" normalizeH="0" baseline="0" noProof="0" dirty="0" err="1">
                <a:ln w="0"/>
                <a:solidFill>
                  <a:srgbClr val="6600CC"/>
                </a:solidFill>
                <a:effectLst>
                  <a:outerShdw blurRad="38100" dist="25400" dir="5400000" algn="ctr" rotWithShape="0">
                    <a:srgbClr val="6E747A">
                      <a:alpha val="43000"/>
                    </a:srgbClr>
                  </a:outerShdw>
                </a:effectLst>
                <a:uLnTx/>
                <a:uFillTx/>
                <a:latin typeface="+mn-lt"/>
                <a:ea typeface="+mn-ea"/>
                <a:cs typeface="+mn-cs"/>
              </a:rPr>
              <a:t>học</a:t>
            </a:r>
            <a:r>
              <a:rPr kumimoji="0" lang="en-US" sz="6000" b="1" i="0" u="none" strike="noStrike" kern="1200" cap="none" spc="0" normalizeH="0" baseline="0" noProof="0" dirty="0">
                <a:ln w="0"/>
                <a:solidFill>
                  <a:srgbClr val="6600CC"/>
                </a:solidFill>
                <a:effectLst>
                  <a:outerShdw blurRad="38100" dist="25400" dir="5400000" algn="ctr" rotWithShape="0">
                    <a:srgbClr val="6E747A">
                      <a:alpha val="43000"/>
                    </a:srgbClr>
                  </a:outerShdw>
                </a:effectLst>
                <a:uLnTx/>
                <a:uFillTx/>
                <a:latin typeface="+mn-lt"/>
                <a:ea typeface="+mn-ea"/>
                <a:cs typeface="+mn-cs"/>
              </a:rPr>
              <a:t> </a:t>
            </a:r>
            <a:r>
              <a:rPr kumimoji="0" lang="en-US" sz="6000" b="1" i="0" u="none" strike="noStrike" kern="1200" cap="none" spc="0" normalizeH="0" baseline="0" noProof="0" dirty="0" err="1">
                <a:ln w="0"/>
                <a:solidFill>
                  <a:srgbClr val="6600CC"/>
                </a:solidFill>
                <a:effectLst>
                  <a:outerShdw blurRad="38100" dist="25400" dir="5400000" algn="ctr" rotWithShape="0">
                    <a:srgbClr val="6E747A">
                      <a:alpha val="43000"/>
                    </a:srgbClr>
                  </a:outerShdw>
                </a:effectLst>
                <a:uLnTx/>
                <a:uFillTx/>
                <a:latin typeface="+mn-lt"/>
                <a:ea typeface="+mn-ea"/>
                <a:cs typeface="+mn-cs"/>
              </a:rPr>
              <a:t>giỏi</a:t>
            </a:r>
            <a:r>
              <a:rPr kumimoji="0" lang="en-US" sz="6000" b="1" i="0" u="none" strike="noStrike" kern="1200" cap="none" spc="0" normalizeH="0" baseline="0" noProof="0" dirty="0">
                <a:ln w="0"/>
                <a:solidFill>
                  <a:srgbClr val="6600CC"/>
                </a:solidFill>
                <a:effectLst>
                  <a:outerShdw blurRad="38100" dist="25400" dir="5400000" algn="ctr" rotWithShape="0">
                    <a:srgbClr val="6E747A">
                      <a:alpha val="43000"/>
                    </a:srgbClr>
                  </a:outerShdw>
                </a:effectLst>
                <a:uLnTx/>
                <a:uFillTx/>
                <a:latin typeface="+mn-lt"/>
                <a:ea typeface="+mn-ea"/>
                <a:cs typeface="+mn-cs"/>
              </a:rPr>
              <a:t>.</a:t>
            </a:r>
          </a:p>
        </p:txBody>
      </p:sp>
    </p:spTree>
  </p:cSld>
  <p:clrMapOvr>
    <a:masterClrMapping/>
  </p:clrMapOvr>
  <p:transition spd="slow" advClick="0" advTm="3000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37531" y="210741"/>
            <a:ext cx="11627006" cy="4832092"/>
          </a:xfrm>
          <a:prstGeom prst="rect">
            <a:avLst/>
          </a:prstGeom>
        </p:spPr>
        <p:txBody>
          <a:bodyPr wrap="square">
            <a:spAutoFit/>
          </a:bodyPr>
          <a:lstStyle/>
          <a:p>
            <a:r>
              <a:rPr lang="vi-VN" sz="2800" b="1" dirty="0" smtClean="0">
                <a:solidFill>
                  <a:srgbClr val="0000FF"/>
                </a:solidFill>
              </a:rPr>
              <a:t>Đề bài</a:t>
            </a:r>
            <a:endParaRPr lang="vi-VN" sz="2800" dirty="0" smtClean="0">
              <a:solidFill>
                <a:srgbClr val="0000FF"/>
              </a:solidFill>
            </a:endParaRPr>
          </a:p>
          <a:p>
            <a:r>
              <a:rPr lang="vi-VN" sz="2800" dirty="0" smtClean="0">
                <a:solidFill>
                  <a:srgbClr val="0000FF"/>
                </a:solidFill>
              </a:rPr>
              <a:t>Lựa chọn một trong những nội dung về sự kiện lịch sử của Cộng hòa Nam Phi sau đây:</a:t>
            </a:r>
          </a:p>
          <a:p>
            <a:r>
              <a:rPr lang="vi-VN" sz="2800" dirty="0" smtClean="0">
                <a:solidFill>
                  <a:srgbClr val="0000FF"/>
                </a:solidFill>
              </a:rPr>
              <a:t>1. Giành độc lập, tách khỏi khối Liên hiệp Anh và thành lập nước Cộng hòa Nam Phi.</a:t>
            </a:r>
          </a:p>
          <a:p>
            <a:r>
              <a:rPr lang="vi-VN" sz="2800" dirty="0" smtClean="0">
                <a:solidFill>
                  <a:srgbClr val="0000FF"/>
                </a:solidFill>
              </a:rPr>
              <a:t>2. Bãi bỏ chế độ A-pác-thai (Apartheid).</a:t>
            </a:r>
          </a:p>
          <a:p>
            <a:r>
              <a:rPr lang="vi-VN" sz="2800" dirty="0" smtClean="0">
                <a:solidFill>
                  <a:srgbClr val="0000FF"/>
                </a:solidFill>
              </a:rPr>
              <a:t>3. Lần bầu cử đa chủng tộc đầu tiên Cộng hòa Nam Phi.</a:t>
            </a:r>
          </a:p>
          <a:p>
            <a:r>
              <a:rPr lang="vi-VN" sz="2800" dirty="0" smtClean="0">
                <a:solidFill>
                  <a:srgbClr val="0000FF"/>
                </a:solidFill>
              </a:rPr>
              <a:t>4. Tổng thống da màu đầu tiên ở Cộng hòa Nam Phi.</a:t>
            </a:r>
          </a:p>
          <a:p>
            <a:r>
              <a:rPr lang="vi-VN" sz="2800" dirty="0" smtClean="0">
                <a:solidFill>
                  <a:srgbClr val="0000FF"/>
                </a:solidFill>
              </a:rPr>
              <a:t/>
            </a:r>
            <a:br>
              <a:rPr lang="vi-VN" sz="2800" dirty="0" smtClean="0">
                <a:solidFill>
                  <a:srgbClr val="0000FF"/>
                </a:solidFill>
              </a:rPr>
            </a:br>
            <a:r>
              <a:rPr lang="vi-VN" sz="2800" dirty="0" smtClean="0">
                <a:solidFill>
                  <a:srgbClr val="0000FF"/>
                </a:solidFill>
              </a:rPr>
              <a:t/>
            </a:r>
            <a:br>
              <a:rPr lang="vi-VN" sz="2800" dirty="0" smtClean="0">
                <a:solidFill>
                  <a:srgbClr val="0000FF"/>
                </a:solidFill>
              </a:rPr>
            </a:br>
            <a:endParaRPr lang="en-US" sz="2800" dirty="0">
              <a:solidFill>
                <a:srgbClr val="0000FF"/>
              </a:solidFill>
            </a:endParaRPr>
          </a:p>
        </p:txBody>
      </p:sp>
    </p:spTree>
    <p:extLst>
      <p:ext uri="{BB962C8B-B14F-4D97-AF65-F5344CB8AC3E}">
        <p14:creationId xmlns="" xmlns:p14="http://schemas.microsoft.com/office/powerpoint/2010/main" val="3314707706"/>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260196" y="234175"/>
            <a:ext cx="10021228" cy="5016758"/>
          </a:xfrm>
          <a:prstGeom prst="rect">
            <a:avLst/>
          </a:prstGeom>
        </p:spPr>
        <p:txBody>
          <a:bodyPr wrap="square">
            <a:spAutoFit/>
          </a:bodyPr>
          <a:lstStyle/>
          <a:p>
            <a:r>
              <a:rPr lang="vi-VN" sz="3200" dirty="0" smtClean="0">
                <a:solidFill>
                  <a:srgbClr val="0000FF"/>
                </a:solidFill>
              </a:rPr>
              <a:t>Gợi ý nội dung báo cáo:</a:t>
            </a:r>
          </a:p>
          <a:p>
            <a:r>
              <a:rPr lang="vi-VN" sz="3200" b="1" dirty="0" smtClean="0">
                <a:solidFill>
                  <a:srgbClr val="0000FF"/>
                </a:solidFill>
              </a:rPr>
              <a:t>TÊN SỰ KIỆN</a:t>
            </a:r>
            <a:endParaRPr lang="vi-VN" sz="3200" dirty="0" smtClean="0">
              <a:solidFill>
                <a:srgbClr val="0000FF"/>
              </a:solidFill>
            </a:endParaRPr>
          </a:p>
          <a:p>
            <a:r>
              <a:rPr lang="vi-VN" sz="3200" dirty="0" smtClean="0">
                <a:solidFill>
                  <a:srgbClr val="0000FF"/>
                </a:solidFill>
              </a:rPr>
              <a:t>1. Khái quát về sự kiện</a:t>
            </a:r>
          </a:p>
          <a:p>
            <a:r>
              <a:rPr lang="vi-VN" sz="3200" dirty="0" smtClean="0">
                <a:solidFill>
                  <a:srgbClr val="0000FF"/>
                </a:solidFill>
              </a:rPr>
              <a:t>a. Thời gian, địa điểm xảy ra sự kiện.</a:t>
            </a:r>
          </a:p>
          <a:p>
            <a:r>
              <a:rPr lang="vi-VN" sz="3200" dirty="0" smtClean="0">
                <a:solidFill>
                  <a:srgbClr val="0000FF"/>
                </a:solidFill>
              </a:rPr>
              <a:t>b. Bối cảnh ra đời của sự kiện.</a:t>
            </a:r>
          </a:p>
          <a:p>
            <a:r>
              <a:rPr lang="vi-VN" sz="3200" dirty="0" smtClean="0">
                <a:solidFill>
                  <a:srgbClr val="0000FF"/>
                </a:solidFill>
              </a:rPr>
              <a:t>2. Nội dung chính của sự kiện</a:t>
            </a:r>
          </a:p>
          <a:p>
            <a:r>
              <a:rPr lang="vi-VN" sz="3200" dirty="0" smtClean="0">
                <a:solidFill>
                  <a:srgbClr val="0000FF"/>
                </a:solidFill>
              </a:rPr>
              <a:t>3. Ý nghĩa chính trị, kinh tế - xã hội của sự kiện</a:t>
            </a:r>
          </a:p>
          <a:p>
            <a:r>
              <a:rPr lang="vi-VN" sz="3200" dirty="0" smtClean="0">
                <a:solidFill>
                  <a:srgbClr val="0000FF"/>
                </a:solidFill>
              </a:rPr>
              <a:t/>
            </a:r>
            <a:br>
              <a:rPr lang="vi-VN" sz="3200" dirty="0" smtClean="0">
                <a:solidFill>
                  <a:srgbClr val="0000FF"/>
                </a:solidFill>
              </a:rPr>
            </a:br>
            <a:r>
              <a:rPr lang="vi-VN" sz="3200" dirty="0" smtClean="0">
                <a:solidFill>
                  <a:srgbClr val="0000FF"/>
                </a:solidFill>
              </a:rPr>
              <a:t/>
            </a:r>
            <a:br>
              <a:rPr lang="vi-VN" sz="3200" dirty="0" smtClean="0">
                <a:solidFill>
                  <a:srgbClr val="0000FF"/>
                </a:solidFill>
              </a:rPr>
            </a:br>
            <a:endParaRPr lang="en-US" sz="3200" dirty="0">
              <a:solidFill>
                <a:srgbClr val="0000FF"/>
              </a:solidFill>
            </a:endParaRPr>
          </a:p>
        </p:txBody>
      </p:sp>
    </p:spTree>
    <p:extLst>
      <p:ext uri="{BB962C8B-B14F-4D97-AF65-F5344CB8AC3E}">
        <p14:creationId xmlns="" xmlns:p14="http://schemas.microsoft.com/office/powerpoint/2010/main" val="957408448"/>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68351" y="3091319"/>
            <a:ext cx="10593659" cy="3539430"/>
          </a:xfrm>
          <a:prstGeom prst="rect">
            <a:avLst/>
          </a:prstGeom>
        </p:spPr>
        <p:txBody>
          <a:bodyPr wrap="square">
            <a:spAutoFit/>
          </a:bodyPr>
          <a:lstStyle/>
          <a:p>
            <a:r>
              <a:rPr lang="vi-VN" sz="2800" dirty="0" smtClean="0">
                <a:solidFill>
                  <a:srgbClr val="0000FF"/>
                </a:solidFill>
              </a:rPr>
              <a:t>- </a:t>
            </a:r>
            <a:r>
              <a:rPr lang="vi-VN" sz="2800" dirty="0" smtClean="0">
                <a:solidFill>
                  <a:srgbClr val="0000FF"/>
                </a:solidFill>
              </a:rPr>
              <a:t>Dưới sự lãnh đạo của tổ chức "Đại hội dân tộc Phi" (ANC), người da đen đã bền bỉ tiến hành cuộc đấu tranh đòi thủ tiêu chế độ phân biệt chủng tộc.</a:t>
            </a:r>
          </a:p>
          <a:p>
            <a:r>
              <a:rPr lang="vi-VN" sz="2800" dirty="0" smtClean="0">
                <a:solidFill>
                  <a:srgbClr val="0000FF"/>
                </a:solidFill>
              </a:rPr>
              <a:t>- Cộng đồng quốc tế, kể cả Liên hợp quốc đã lên án gay gắt chủ nghĩa A-pác-thai, ủng hộ cuộc đấu tranh của người da đen.</a:t>
            </a:r>
          </a:p>
          <a:p>
            <a:r>
              <a:rPr lang="vi-VN" sz="2800" dirty="0" smtClean="0">
                <a:solidFill>
                  <a:srgbClr val="0000FF"/>
                </a:solidFill>
              </a:rPr>
              <a:t/>
            </a:r>
            <a:br>
              <a:rPr lang="vi-VN" sz="2800" dirty="0" smtClean="0">
                <a:solidFill>
                  <a:srgbClr val="0000FF"/>
                </a:solidFill>
              </a:rPr>
            </a:br>
            <a:r>
              <a:rPr lang="vi-VN" sz="2800" dirty="0" smtClean="0">
                <a:solidFill>
                  <a:srgbClr val="0000FF"/>
                </a:solidFill>
              </a:rPr>
              <a:t/>
            </a:r>
            <a:br>
              <a:rPr lang="vi-VN" sz="2800" dirty="0" smtClean="0">
                <a:solidFill>
                  <a:srgbClr val="0000FF"/>
                </a:solidFill>
              </a:rPr>
            </a:br>
            <a:endParaRPr lang="en-US" sz="2800" dirty="0">
              <a:solidFill>
                <a:srgbClr val="0000FF"/>
              </a:solidFill>
            </a:endParaRPr>
          </a:p>
        </p:txBody>
      </p:sp>
      <p:sp>
        <p:nvSpPr>
          <p:cNvPr id="8" name="Rectangle 7"/>
          <p:cNvSpPr/>
          <p:nvPr/>
        </p:nvSpPr>
        <p:spPr>
          <a:xfrm>
            <a:off x="1949093" y="0"/>
            <a:ext cx="8573950" cy="584775"/>
          </a:xfrm>
          <a:prstGeom prst="rect">
            <a:avLst/>
          </a:prstGeom>
        </p:spPr>
        <p:txBody>
          <a:bodyPr wrap="none">
            <a:spAutoFit/>
          </a:bodyPr>
          <a:lstStyle/>
          <a:p>
            <a:r>
              <a:rPr lang="vi-VN" sz="3200" b="1" dirty="0" smtClean="0">
                <a:solidFill>
                  <a:srgbClr val="FF0000"/>
                </a:solidFill>
              </a:rPr>
              <a:t>BÃI BỎ CHẾ ĐỘ A-PÁC-THAI (APARTHEID)</a:t>
            </a:r>
            <a:endParaRPr lang="vi-VN" sz="3200" dirty="0" smtClean="0">
              <a:solidFill>
                <a:srgbClr val="FF0000"/>
              </a:solidFill>
            </a:endParaRPr>
          </a:p>
        </p:txBody>
      </p:sp>
      <p:sp>
        <p:nvSpPr>
          <p:cNvPr id="9" name="Rectangle 8"/>
          <p:cNvSpPr/>
          <p:nvPr/>
        </p:nvSpPr>
        <p:spPr>
          <a:xfrm>
            <a:off x="353331" y="668402"/>
            <a:ext cx="4645824" cy="584775"/>
          </a:xfrm>
          <a:prstGeom prst="rect">
            <a:avLst/>
          </a:prstGeom>
        </p:spPr>
        <p:txBody>
          <a:bodyPr wrap="none">
            <a:spAutoFit/>
          </a:bodyPr>
          <a:lstStyle/>
          <a:p>
            <a:r>
              <a:rPr lang="vi-VN" sz="3200" b="1" dirty="0" smtClean="0">
                <a:solidFill>
                  <a:srgbClr val="FF0000"/>
                </a:solidFill>
              </a:rPr>
              <a:t>1. Khái quát về sự kiện</a:t>
            </a:r>
            <a:endParaRPr lang="vi-VN" sz="3200" dirty="0" smtClean="0">
              <a:solidFill>
                <a:srgbClr val="FF0000"/>
              </a:solidFill>
            </a:endParaRPr>
          </a:p>
        </p:txBody>
      </p:sp>
      <p:sp>
        <p:nvSpPr>
          <p:cNvPr id="10" name="Rectangle 9"/>
          <p:cNvSpPr/>
          <p:nvPr/>
        </p:nvSpPr>
        <p:spPr>
          <a:xfrm>
            <a:off x="533394" y="1181359"/>
            <a:ext cx="2093778" cy="523220"/>
          </a:xfrm>
          <a:prstGeom prst="rect">
            <a:avLst/>
          </a:prstGeom>
        </p:spPr>
        <p:txBody>
          <a:bodyPr wrap="none">
            <a:spAutoFit/>
          </a:bodyPr>
          <a:lstStyle/>
          <a:p>
            <a:r>
              <a:rPr lang="vi-VN" sz="2800" dirty="0" smtClean="0">
                <a:solidFill>
                  <a:srgbClr val="0000FF"/>
                </a:solidFill>
              </a:rPr>
              <a:t>a. Thời gian</a:t>
            </a:r>
          </a:p>
        </p:txBody>
      </p:sp>
      <p:sp>
        <p:nvSpPr>
          <p:cNvPr id="12" name="Rectangle 11"/>
          <p:cNvSpPr/>
          <p:nvPr/>
        </p:nvSpPr>
        <p:spPr>
          <a:xfrm>
            <a:off x="583580" y="1667328"/>
            <a:ext cx="11158654" cy="954107"/>
          </a:xfrm>
          <a:prstGeom prst="rect">
            <a:avLst/>
          </a:prstGeom>
        </p:spPr>
        <p:txBody>
          <a:bodyPr wrap="square">
            <a:spAutoFit/>
          </a:bodyPr>
          <a:lstStyle/>
          <a:p>
            <a:r>
              <a:rPr lang="vi-VN" sz="2800" dirty="0" smtClean="0">
                <a:solidFill>
                  <a:srgbClr val="0000FF"/>
                </a:solidFill>
              </a:rPr>
              <a:t>Tháng 12/1993, chính quyền của người da trắng Nam Phi đã tuyên bố xóa bỏ "Chế độ A-pác-thai".</a:t>
            </a:r>
            <a:endParaRPr lang="vi-VN" sz="2800" dirty="0" smtClean="0">
              <a:solidFill>
                <a:srgbClr val="0000FF"/>
              </a:solidFill>
            </a:endParaRPr>
          </a:p>
        </p:txBody>
      </p:sp>
      <p:sp>
        <p:nvSpPr>
          <p:cNvPr id="13" name="Rectangle 12"/>
          <p:cNvSpPr/>
          <p:nvPr/>
        </p:nvSpPr>
        <p:spPr>
          <a:xfrm>
            <a:off x="584230" y="2575260"/>
            <a:ext cx="4945585" cy="523220"/>
          </a:xfrm>
          <a:prstGeom prst="rect">
            <a:avLst/>
          </a:prstGeom>
        </p:spPr>
        <p:txBody>
          <a:bodyPr wrap="none">
            <a:spAutoFit/>
          </a:bodyPr>
          <a:lstStyle/>
          <a:p>
            <a:r>
              <a:rPr lang="vi-VN" sz="2800" i="1" dirty="0" smtClean="0">
                <a:solidFill>
                  <a:srgbClr val="0000FF"/>
                </a:solidFill>
              </a:rPr>
              <a:t>b. Bối cảnh ra đời của sự kiện</a:t>
            </a:r>
            <a:endParaRPr lang="vi-VN" sz="2800" dirty="0" smtClean="0">
              <a:solidFill>
                <a:srgbClr val="0000FF"/>
              </a:solidFill>
            </a:endParaRPr>
          </a:p>
        </p:txBody>
      </p:sp>
    </p:spTree>
    <p:extLst>
      <p:ext uri="{BB962C8B-B14F-4D97-AF65-F5344CB8AC3E}">
        <p14:creationId xmlns="" xmlns:p14="http://schemas.microsoft.com/office/powerpoint/2010/main" val="272111423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ox(in)">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checkerboard(across)">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checkerboard(across)">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checkerboard(across)">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checkerboard(across)">
                                      <p:cBhvr>
                                        <p:cTn id="27" dur="500"/>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box(in)">
                                      <p:cBhvr>
                                        <p:cTn id="3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P spid="12" grpId="0"/>
      <p:bldP spid="13"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4"/>
          <p:cNvSpPr/>
          <p:nvPr/>
        </p:nvSpPr>
        <p:spPr>
          <a:xfrm>
            <a:off x="137532" y="646772"/>
            <a:ext cx="12054468" cy="1384995"/>
          </a:xfrm>
          <a:prstGeom prst="rect">
            <a:avLst/>
          </a:prstGeom>
        </p:spPr>
        <p:txBody>
          <a:bodyPr wrap="square">
            <a:spAutoFit/>
          </a:bodyPr>
          <a:lstStyle/>
          <a:p>
            <a:r>
              <a:rPr lang="vi-VN" sz="2800" dirty="0" smtClean="0">
                <a:solidFill>
                  <a:srgbClr val="0000FF"/>
                </a:solidFill>
              </a:rPr>
              <a:t>-</a:t>
            </a:r>
            <a:r>
              <a:rPr lang="vi-VN" sz="2800" dirty="0" smtClean="0">
                <a:solidFill>
                  <a:srgbClr val="0000FF"/>
                </a:solidFill>
              </a:rPr>
              <a:t> "Chế độ A-pác-thai" được xóa bỏ.</a:t>
            </a:r>
          </a:p>
          <a:p>
            <a:pPr>
              <a:buFontTx/>
              <a:buChar char="-"/>
            </a:pPr>
            <a:r>
              <a:rPr lang="vi-VN" sz="2800" dirty="0" smtClean="0">
                <a:solidFill>
                  <a:srgbClr val="0000FF"/>
                </a:solidFill>
              </a:rPr>
              <a:t>Lãnh </a:t>
            </a:r>
            <a:r>
              <a:rPr lang="vi-VN" sz="2800" dirty="0" smtClean="0">
                <a:solidFill>
                  <a:srgbClr val="0000FF"/>
                </a:solidFill>
              </a:rPr>
              <a:t>tụ ANC Nen-xơn Man-đê-la được trả tự do </a:t>
            </a:r>
            <a:endParaRPr lang="en-US" sz="2800" dirty="0" smtClean="0">
              <a:solidFill>
                <a:srgbClr val="0000FF"/>
              </a:solidFill>
            </a:endParaRPr>
          </a:p>
          <a:p>
            <a:r>
              <a:rPr lang="vi-VN" sz="2800" dirty="0" smtClean="0">
                <a:solidFill>
                  <a:srgbClr val="0000FF"/>
                </a:solidFill>
              </a:rPr>
              <a:t>sau </a:t>
            </a:r>
            <a:r>
              <a:rPr lang="vi-VN" sz="2800" dirty="0" smtClean="0">
                <a:solidFill>
                  <a:srgbClr val="0000FF"/>
                </a:solidFill>
              </a:rPr>
              <a:t>27 năm bị cầm tù</a:t>
            </a:r>
            <a:r>
              <a:rPr lang="vi-VN" sz="2800" dirty="0" smtClean="0">
                <a:solidFill>
                  <a:srgbClr val="0000FF"/>
                </a:solidFill>
              </a:rPr>
              <a:t>.</a:t>
            </a:r>
            <a:endParaRPr lang="en-US" sz="2800" dirty="0">
              <a:solidFill>
                <a:srgbClr val="0000FF"/>
              </a:solidFill>
            </a:endParaRPr>
          </a:p>
        </p:txBody>
      </p:sp>
      <p:sp>
        <p:nvSpPr>
          <p:cNvPr id="6" name="Rectangle 5"/>
          <p:cNvSpPr/>
          <p:nvPr/>
        </p:nvSpPr>
        <p:spPr>
          <a:xfrm>
            <a:off x="0" y="0"/>
            <a:ext cx="6009979" cy="584775"/>
          </a:xfrm>
          <a:prstGeom prst="rect">
            <a:avLst/>
          </a:prstGeom>
        </p:spPr>
        <p:txBody>
          <a:bodyPr wrap="none">
            <a:spAutoFit/>
          </a:bodyPr>
          <a:lstStyle/>
          <a:p>
            <a:r>
              <a:rPr lang="vi-VN" sz="3200" b="1" dirty="0" smtClean="0">
                <a:solidFill>
                  <a:srgbClr val="FF0000"/>
                </a:solidFill>
              </a:rPr>
              <a:t>2. Nội dung chính của sự kiện</a:t>
            </a:r>
            <a:endParaRPr lang="vi-VN" sz="3200" dirty="0" smtClean="0">
              <a:solidFill>
                <a:srgbClr val="FF0000"/>
              </a:solidFill>
            </a:endParaRPr>
          </a:p>
        </p:txBody>
      </p:sp>
      <p:sp>
        <p:nvSpPr>
          <p:cNvPr id="7" name="Rectangle 6"/>
          <p:cNvSpPr/>
          <p:nvPr/>
        </p:nvSpPr>
        <p:spPr>
          <a:xfrm>
            <a:off x="0" y="4804276"/>
            <a:ext cx="11548946" cy="1384995"/>
          </a:xfrm>
          <a:prstGeom prst="rect">
            <a:avLst/>
          </a:prstGeom>
        </p:spPr>
        <p:txBody>
          <a:bodyPr wrap="square">
            <a:spAutoFit/>
          </a:bodyPr>
          <a:lstStyle/>
          <a:p>
            <a:r>
              <a:rPr lang="vi-VN" sz="2800" dirty="0" smtClean="0">
                <a:solidFill>
                  <a:srgbClr val="0000FF"/>
                </a:solidFill>
              </a:rPr>
              <a:t>- </a:t>
            </a:r>
            <a:r>
              <a:rPr lang="vi-VN" sz="2800" dirty="0" smtClean="0">
                <a:solidFill>
                  <a:srgbClr val="0000FF"/>
                </a:solidFill>
              </a:rPr>
              <a:t>Chế độ phân biệt chủng tộc vĩnh viễn bị xoá bỏ ngay tại sào huyệt cuối cùng của nó sau hơn ba thế kỉ tồn tại.</a:t>
            </a:r>
          </a:p>
          <a:p>
            <a:r>
              <a:rPr lang="vi-VN" sz="2800" dirty="0" smtClean="0">
                <a:solidFill>
                  <a:srgbClr val="0000FF"/>
                </a:solidFill>
              </a:rPr>
              <a:t>- Nhân dân Nam Phi bắt tay vào công cuộc xây dựng đất nước</a:t>
            </a:r>
            <a:r>
              <a:rPr lang="vi-VN" sz="2800" dirty="0" smtClean="0">
                <a:solidFill>
                  <a:srgbClr val="0000FF"/>
                </a:solidFill>
              </a:rPr>
              <a:t>.</a:t>
            </a:r>
            <a:endParaRPr lang="vi-VN" sz="2800" dirty="0" smtClean="0">
              <a:solidFill>
                <a:srgbClr val="0000FF"/>
              </a:solidFill>
            </a:endParaRPr>
          </a:p>
        </p:txBody>
      </p:sp>
      <p:sp>
        <p:nvSpPr>
          <p:cNvPr id="9" name="Rectangle 8"/>
          <p:cNvSpPr/>
          <p:nvPr/>
        </p:nvSpPr>
        <p:spPr>
          <a:xfrm>
            <a:off x="0" y="3972833"/>
            <a:ext cx="9333004" cy="584775"/>
          </a:xfrm>
          <a:prstGeom prst="rect">
            <a:avLst/>
          </a:prstGeom>
        </p:spPr>
        <p:txBody>
          <a:bodyPr wrap="none">
            <a:spAutoFit/>
          </a:bodyPr>
          <a:lstStyle/>
          <a:p>
            <a:r>
              <a:rPr lang="vi-VN" sz="3200" b="1" dirty="0" smtClean="0">
                <a:solidFill>
                  <a:srgbClr val="FF0000"/>
                </a:solidFill>
              </a:rPr>
              <a:t>3. Ý nghĩa chính trị, kinh tế - xã hội của sự kiện</a:t>
            </a:r>
            <a:endParaRPr lang="vi-VN" sz="3200" dirty="0" smtClean="0">
              <a:solidFill>
                <a:srgbClr val="FF0000"/>
              </a:solidFill>
            </a:endParaRPr>
          </a:p>
        </p:txBody>
      </p:sp>
      <p:pic>
        <p:nvPicPr>
          <p:cNvPr id="35842" name="Picture 2" descr="https://tulieuvankien.dangcongsan.vn/Uploads/2018/7/5/12/mandela-portrait-up.jpg"/>
          <p:cNvPicPr>
            <a:picLocks noChangeAspect="1" noChangeArrowheads="1"/>
          </p:cNvPicPr>
          <p:nvPr/>
        </p:nvPicPr>
        <p:blipFill>
          <a:blip r:embed="rId2"/>
          <a:srcRect/>
          <a:stretch>
            <a:fillRect/>
          </a:stretch>
        </p:blipFill>
        <p:spPr bwMode="auto">
          <a:xfrm>
            <a:off x="8234704" y="0"/>
            <a:ext cx="3810000" cy="4095750"/>
          </a:xfrm>
          <a:prstGeom prst="rect">
            <a:avLst/>
          </a:prstGeom>
          <a:noFill/>
        </p:spPr>
      </p:pic>
    </p:spTree>
    <p:extLst>
      <p:ext uri="{BB962C8B-B14F-4D97-AF65-F5344CB8AC3E}">
        <p14:creationId xmlns="" xmlns:p14="http://schemas.microsoft.com/office/powerpoint/2010/main" val="345256457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ox(i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5842"/>
                                        </p:tgtEl>
                                        <p:attrNameLst>
                                          <p:attrName>style.visibility</p:attrName>
                                        </p:attrNameLst>
                                      </p:cBhvr>
                                      <p:to>
                                        <p:strVal val="visible"/>
                                      </p:to>
                                    </p:set>
                                    <p:animEffect transition="in" filter="box(in)">
                                      <p:cBhvr>
                                        <p:cTn id="17" dur="500"/>
                                        <p:tgtEl>
                                          <p:spTgt spid="35842"/>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ox(in)">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checkerboard(across)">
                                      <p:cBhvr>
                                        <p:cTn id="2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4"/>
          <p:cNvSpPr/>
          <p:nvPr/>
        </p:nvSpPr>
        <p:spPr>
          <a:xfrm>
            <a:off x="1570096" y="0"/>
            <a:ext cx="9010160" cy="584775"/>
          </a:xfrm>
          <a:prstGeom prst="rect">
            <a:avLst/>
          </a:prstGeom>
        </p:spPr>
        <p:txBody>
          <a:bodyPr wrap="none">
            <a:spAutoFit/>
          </a:bodyPr>
          <a:lstStyle/>
          <a:p>
            <a:pPr algn="ctr"/>
            <a:r>
              <a:rPr lang="en-US" sz="3200" b="1" dirty="0" smtClean="0">
                <a:solidFill>
                  <a:srgbClr val="FF0000"/>
                </a:solidFill>
                <a:latin typeface="Times New Roman" pitchFamily="18" charset="0"/>
                <a:cs typeface="Times New Roman" pitchFamily="18" charset="0"/>
              </a:rPr>
              <a:t>TÌM HIỂU ĐÔI NÉT VỀ  CỘNG HÒA NAM PHI</a:t>
            </a:r>
            <a:endParaRPr lang="en-US" sz="3200" dirty="0">
              <a:solidFill>
                <a:srgbClr val="FF0000"/>
              </a:solidFill>
              <a:latin typeface="Times New Roman" pitchFamily="18" charset="0"/>
              <a:cs typeface="Times New Roman" pitchFamily="18" charset="0"/>
            </a:endParaRPr>
          </a:p>
        </p:txBody>
      </p:sp>
      <p:sp>
        <p:nvSpPr>
          <p:cNvPr id="6" name="Rectangle 5"/>
          <p:cNvSpPr/>
          <p:nvPr/>
        </p:nvSpPr>
        <p:spPr>
          <a:xfrm>
            <a:off x="-1" y="804060"/>
            <a:ext cx="11563109" cy="2092881"/>
          </a:xfrm>
          <a:prstGeom prst="rect">
            <a:avLst/>
          </a:prstGeom>
        </p:spPr>
        <p:txBody>
          <a:bodyPr wrap="square">
            <a:spAutoFit/>
          </a:bodyPr>
          <a:lstStyle/>
          <a:p>
            <a:pPr fontAlgn="base"/>
            <a:r>
              <a:rPr lang="vi-VN" sz="2600" b="1" dirty="0" smtClean="0">
                <a:solidFill>
                  <a:srgbClr val="00B050"/>
                </a:solidFill>
              </a:rPr>
              <a:t>Vị trí địa lý</a:t>
            </a:r>
            <a:r>
              <a:rPr lang="vi-VN" sz="2600" dirty="0" smtClean="0">
                <a:solidFill>
                  <a:srgbClr val="00B050"/>
                </a:solidFill>
              </a:rPr>
              <a:t>: Nằm ở cực nam châu Phi, giáp Na-mi-bi-a, Bốt-xoa-na, Dim-ba-bu-ê, Mô-dăm-bích, Xoa-di-len, Lê-xô-thô, Ấn Độ Dương và Đại Tây Dương. Bờ biển dài 3000 km. Tọa độ: 29</a:t>
            </a:r>
            <a:r>
              <a:rPr lang="vi-VN" sz="2600" baseline="30000" dirty="0" smtClean="0">
                <a:solidFill>
                  <a:srgbClr val="00B050"/>
                </a:solidFill>
              </a:rPr>
              <a:t>o</a:t>
            </a:r>
            <a:r>
              <a:rPr lang="vi-VN" sz="2600" dirty="0" smtClean="0">
                <a:solidFill>
                  <a:srgbClr val="00B050"/>
                </a:solidFill>
              </a:rPr>
              <a:t>00 vĩ nam, 24</a:t>
            </a:r>
            <a:r>
              <a:rPr lang="vi-VN" sz="2600" baseline="30000" dirty="0" smtClean="0">
                <a:solidFill>
                  <a:srgbClr val="00B050"/>
                </a:solidFill>
              </a:rPr>
              <a:t>o</a:t>
            </a:r>
            <a:r>
              <a:rPr lang="vi-VN" sz="2600" dirty="0" smtClean="0">
                <a:solidFill>
                  <a:srgbClr val="00B050"/>
                </a:solidFill>
              </a:rPr>
              <a:t>00 kinh đông.</a:t>
            </a:r>
            <a:r>
              <a:rPr lang="vi-VN" sz="2600" b="1" dirty="0" smtClean="0">
                <a:solidFill>
                  <a:srgbClr val="00B050"/>
                </a:solidFill>
              </a:rPr>
              <a:t>Diện tích:</a:t>
            </a:r>
            <a:r>
              <a:rPr lang="vi-VN" sz="2600" dirty="0" smtClean="0">
                <a:solidFill>
                  <a:srgbClr val="00B050"/>
                </a:solidFill>
              </a:rPr>
              <a:t> 1.219.900 km2</a:t>
            </a:r>
          </a:p>
          <a:p>
            <a:pPr fontAlgn="base"/>
            <a:r>
              <a:rPr lang="vi-VN" sz="2600" b="1" dirty="0" smtClean="0">
                <a:solidFill>
                  <a:srgbClr val="00B050"/>
                </a:solidFill>
              </a:rPr>
              <a:t>Thủ đô</a:t>
            </a:r>
            <a:r>
              <a:rPr lang="vi-VN" sz="2600" dirty="0" smtClean="0">
                <a:solidFill>
                  <a:srgbClr val="00B050"/>
                </a:solidFill>
              </a:rPr>
              <a:t>: Prê-tô-ria (Pretoria)</a:t>
            </a:r>
            <a:endParaRPr lang="vi-VN" sz="2600" dirty="0">
              <a:solidFill>
                <a:srgbClr val="00B050"/>
              </a:solidFill>
            </a:endParaRPr>
          </a:p>
        </p:txBody>
      </p:sp>
      <p:sp>
        <p:nvSpPr>
          <p:cNvPr id="7" name="Rectangle 6"/>
          <p:cNvSpPr/>
          <p:nvPr/>
        </p:nvSpPr>
        <p:spPr>
          <a:xfrm>
            <a:off x="154329" y="2911625"/>
            <a:ext cx="12037671" cy="3785652"/>
          </a:xfrm>
          <a:prstGeom prst="rect">
            <a:avLst/>
          </a:prstGeom>
        </p:spPr>
        <p:txBody>
          <a:bodyPr wrap="square">
            <a:spAutoFit/>
          </a:bodyPr>
          <a:lstStyle/>
          <a:p>
            <a:r>
              <a:rPr lang="vi-VN" sz="2400" b="1" dirty="0" smtClean="0">
                <a:solidFill>
                  <a:srgbClr val="00B050"/>
                </a:solidFill>
              </a:rPr>
              <a:t>Lịch sử</a:t>
            </a:r>
            <a:r>
              <a:rPr lang="vi-VN" sz="2400" dirty="0" smtClean="0">
                <a:solidFill>
                  <a:srgbClr val="00B050"/>
                </a:solidFill>
              </a:rPr>
              <a:t>: Trước thế kỷ XVII trên lãnh thổ Nam Phi chỉ có người Phi sinh sống. Sau đó người Hà Lan lập ra xứ thuộc địa Kếp vào năm 1662. Đầu thế kỷ XIX, Anh chiếm thuộc địa này. Năm 1843, Anh thôn tính Na-tan và sau chiến tranh Bô-ê(1899 - 1902), Anh chiếm thêm Tơ-ran-xơ-van và O-ran-giép. Năm 1910, các lãnh thổ này và xứ Kếp hợp nhất thành Liên bang Nam Phi. Năm 1961, nước này tuyên bố rút khỏi Liên hiệp Anh và tuyên bố thành lập nước Cộng hòa Nam Phi. Trong nhiều năm, chính quyền ở Nam Phi thi hành chính sách phân biệt chủng tộc. Phong trào đấu tranh của nhân dân chống chủ nghĩa A-pác-thai ở Nam Phi phát triểu mạnh mẽ. Ngày 18/11/1993, Nam Phi đã chính thức thông qua bản hiến pháp mới, chấm dứt ba thế kỷ của chế độc phân biệt chủng tộc ở nước này.</a:t>
            </a:r>
            <a:endParaRPr lang="en-US" sz="2400" dirty="0">
              <a:solidFill>
                <a:srgbClr val="00B050"/>
              </a:solidFill>
            </a:endParaRPr>
          </a:p>
        </p:txBody>
      </p:sp>
    </p:spTree>
    <p:extLst>
      <p:ext uri="{BB962C8B-B14F-4D97-AF65-F5344CB8AC3E}">
        <p14:creationId xmlns="" xmlns:p14="http://schemas.microsoft.com/office/powerpoint/2010/main" val="196774321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ox(in)">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checkerboard(across)">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 y="0"/>
            <a:ext cx="11829327" cy="3416320"/>
          </a:xfrm>
          <a:prstGeom prst="rect">
            <a:avLst/>
          </a:prstGeom>
        </p:spPr>
        <p:txBody>
          <a:bodyPr wrap="square">
            <a:spAutoFit/>
          </a:bodyPr>
          <a:lstStyle/>
          <a:p>
            <a:pPr fontAlgn="base"/>
            <a:r>
              <a:rPr lang="vi-VN" sz="2400" b="1" dirty="0" smtClean="0">
                <a:solidFill>
                  <a:srgbClr val="00B050"/>
                </a:solidFill>
                <a:latin typeface="+mj-lt"/>
              </a:rPr>
              <a:t>Quốc khánh</a:t>
            </a:r>
            <a:r>
              <a:rPr lang="vi-VN" sz="2400" dirty="0" smtClean="0">
                <a:solidFill>
                  <a:srgbClr val="00B050"/>
                </a:solidFill>
                <a:latin typeface="+mj-lt"/>
              </a:rPr>
              <a:t>: 27/4 (1994)</a:t>
            </a:r>
          </a:p>
          <a:p>
            <a:pPr fontAlgn="base"/>
            <a:r>
              <a:rPr lang="vi-VN" sz="2400" b="1" dirty="0" smtClean="0">
                <a:solidFill>
                  <a:srgbClr val="00B050"/>
                </a:solidFill>
                <a:latin typeface="+mj-lt"/>
              </a:rPr>
              <a:t>Tổ chức nhà nước:</a:t>
            </a:r>
            <a:endParaRPr lang="vi-VN" sz="2400" dirty="0" smtClean="0">
              <a:solidFill>
                <a:srgbClr val="00B050"/>
              </a:solidFill>
              <a:latin typeface="+mj-lt"/>
            </a:endParaRPr>
          </a:p>
          <a:p>
            <a:pPr fontAlgn="base"/>
            <a:r>
              <a:rPr lang="vi-VN" sz="2400" i="1" dirty="0" smtClean="0">
                <a:solidFill>
                  <a:srgbClr val="00B050"/>
                </a:solidFill>
                <a:latin typeface="+mj-lt"/>
              </a:rPr>
              <a:t>Chính thể</a:t>
            </a:r>
            <a:r>
              <a:rPr lang="vi-VN" sz="2400" dirty="0" smtClean="0">
                <a:solidFill>
                  <a:srgbClr val="00B050"/>
                </a:solidFill>
                <a:latin typeface="+mj-lt"/>
              </a:rPr>
              <a:t>: Cộng hòa.</a:t>
            </a:r>
          </a:p>
          <a:p>
            <a:pPr fontAlgn="base"/>
            <a:r>
              <a:rPr lang="vi-VN" sz="2400" i="1" dirty="0" smtClean="0">
                <a:solidFill>
                  <a:srgbClr val="00B050"/>
                </a:solidFill>
                <a:latin typeface="+mj-lt"/>
              </a:rPr>
              <a:t>Các khu vực hành chính:</a:t>
            </a:r>
            <a:r>
              <a:rPr lang="vi-VN" sz="2400" dirty="0" smtClean="0">
                <a:solidFill>
                  <a:srgbClr val="00B050"/>
                </a:solidFill>
                <a:latin typeface="+mj-lt"/>
              </a:rPr>
              <a:t> 9 tỉnh: Eastern Cape, Free State, Gauteng, KwaZulu-Natal, Mpumalanga, North-West, Northern Cape, Northern Provinve, Western Cape.</a:t>
            </a:r>
          </a:p>
          <a:p>
            <a:pPr fontAlgn="base"/>
            <a:r>
              <a:rPr lang="vi-VN" sz="2400" i="1" dirty="0" smtClean="0">
                <a:solidFill>
                  <a:srgbClr val="00B050"/>
                </a:solidFill>
                <a:latin typeface="+mj-lt"/>
              </a:rPr>
              <a:t>Hiến pháp</a:t>
            </a:r>
            <a:r>
              <a:rPr lang="vi-VN" sz="2400" dirty="0" smtClean="0">
                <a:solidFill>
                  <a:srgbClr val="00B050"/>
                </a:solidFill>
                <a:latin typeface="+mj-lt"/>
              </a:rPr>
              <a:t>: Có hiệu lực ngày 3/2/1997.</a:t>
            </a:r>
          </a:p>
          <a:p>
            <a:pPr fontAlgn="base"/>
            <a:r>
              <a:rPr lang="vi-VN" sz="2400" i="1" dirty="0" smtClean="0">
                <a:solidFill>
                  <a:srgbClr val="00B050"/>
                </a:solidFill>
                <a:latin typeface="+mj-lt"/>
              </a:rPr>
              <a:t>Cơ quan hành pháp:</a:t>
            </a:r>
            <a:endParaRPr lang="vi-VN" sz="2400" dirty="0" smtClean="0">
              <a:solidFill>
                <a:srgbClr val="00B050"/>
              </a:solidFill>
              <a:latin typeface="+mj-lt"/>
            </a:endParaRPr>
          </a:p>
          <a:p>
            <a:pPr fontAlgn="base"/>
            <a:r>
              <a:rPr lang="vi-VN" sz="2400" dirty="0" smtClean="0">
                <a:solidFill>
                  <a:srgbClr val="00B050"/>
                </a:solidFill>
                <a:latin typeface="+mj-lt"/>
              </a:rPr>
              <a:t>Đứng đầu Nhà nước và Chính phủ: Tổng thống.</a:t>
            </a:r>
          </a:p>
          <a:p>
            <a:pPr fontAlgn="base"/>
            <a:r>
              <a:rPr lang="vi-VN" sz="2400" dirty="0" smtClean="0">
                <a:solidFill>
                  <a:srgbClr val="00B050"/>
                </a:solidFill>
                <a:latin typeface="+mj-lt"/>
              </a:rPr>
              <a:t>Bầu cử: Tổng thống và các Phó Tổng thống do Quốc hội bầu, nhiệm kỳ 5 năm.</a:t>
            </a:r>
            <a:endParaRPr lang="vi-VN" sz="2400" dirty="0">
              <a:solidFill>
                <a:srgbClr val="00B050"/>
              </a:solidFill>
              <a:latin typeface="+mj-lt"/>
            </a:endParaRPr>
          </a:p>
        </p:txBody>
      </p:sp>
      <p:sp>
        <p:nvSpPr>
          <p:cNvPr id="8" name="Rectangle 7"/>
          <p:cNvSpPr/>
          <p:nvPr/>
        </p:nvSpPr>
        <p:spPr>
          <a:xfrm>
            <a:off x="0" y="3452461"/>
            <a:ext cx="12192000" cy="3046988"/>
          </a:xfrm>
          <a:prstGeom prst="rect">
            <a:avLst/>
          </a:prstGeom>
        </p:spPr>
        <p:txBody>
          <a:bodyPr wrap="square">
            <a:spAutoFit/>
          </a:bodyPr>
          <a:lstStyle/>
          <a:p>
            <a:pPr fontAlgn="base"/>
            <a:r>
              <a:rPr lang="vi-VN" sz="2400" i="1" dirty="0" smtClean="0">
                <a:solidFill>
                  <a:srgbClr val="00B050"/>
                </a:solidFill>
                <a:latin typeface="+mj-lt"/>
              </a:rPr>
              <a:t>Cơ quan lập pháp</a:t>
            </a:r>
            <a:r>
              <a:rPr lang="vi-VN" sz="2400" dirty="0" smtClean="0">
                <a:solidFill>
                  <a:srgbClr val="00B050"/>
                </a:solidFill>
                <a:latin typeface="+mj-lt"/>
              </a:rPr>
              <a:t>: Quốc hội (400 ghế; được bầu theo phổ thông đầu phiếu theo hệ thống đại diện tỷ lệ, nhiệm kỳ 5 năm) và Hội đồng quốc gia của các tỉnh (90 ghế, mỗi hội đồng lập pháp tỉnh bầu 10 người, nhiệm kỳ 5 năm).</a:t>
            </a:r>
          </a:p>
          <a:p>
            <a:pPr fontAlgn="base"/>
            <a:r>
              <a:rPr lang="vi-VN" sz="2400" i="1" dirty="0" smtClean="0">
                <a:solidFill>
                  <a:srgbClr val="00B050"/>
                </a:solidFill>
                <a:latin typeface="+mj-lt"/>
              </a:rPr>
              <a:t>Cơ quan tư pháp</a:t>
            </a:r>
            <a:r>
              <a:rPr lang="vi-VN" sz="2400" dirty="0" smtClean="0">
                <a:solidFill>
                  <a:srgbClr val="00B050"/>
                </a:solidFill>
                <a:latin typeface="+mj-lt"/>
              </a:rPr>
              <a:t>: Tòa án Hiến pháp; Tòa án thượng thẩm tối cao, các tòa án cấp cao.</a:t>
            </a:r>
          </a:p>
          <a:p>
            <a:pPr fontAlgn="base"/>
            <a:r>
              <a:rPr lang="vi-VN" sz="2400" i="1" dirty="0" smtClean="0">
                <a:solidFill>
                  <a:srgbClr val="00B050"/>
                </a:solidFill>
                <a:latin typeface="+mj-lt"/>
              </a:rPr>
              <a:t>Chế độ bầu cử</a:t>
            </a:r>
            <a:r>
              <a:rPr lang="vi-VN" sz="2400" dirty="0" smtClean="0">
                <a:solidFill>
                  <a:srgbClr val="00B050"/>
                </a:solidFill>
                <a:latin typeface="+mj-lt"/>
              </a:rPr>
              <a:t>: Từ 18 tuổi trở lên, phổ thông đầu phiếu.</a:t>
            </a:r>
          </a:p>
          <a:p>
            <a:pPr fontAlgn="base"/>
            <a:r>
              <a:rPr lang="vi-VN" sz="2400" dirty="0" smtClean="0">
                <a:solidFill>
                  <a:srgbClr val="00B050"/>
                </a:solidFill>
                <a:latin typeface="+mj-lt"/>
              </a:rPr>
              <a:t>Các đảng phái chính: Đảng Dân chủ Thiên chúa giáo châu Phi (ACDP); Đại hội Dân tộc Phi (ANC); Đảng Dân chủ; Đảng Dân tộc (hiện nay là Đảng Dân tộc mới) (NP); Đại hội liên Phi; Phong trào dân tộc thống nhất, v.v..</a:t>
            </a:r>
            <a:endParaRPr lang="vi-VN" sz="2400" dirty="0">
              <a:solidFill>
                <a:srgbClr val="00B050"/>
              </a:solidFill>
              <a:latin typeface="+mj-lt"/>
            </a:endParaRPr>
          </a:p>
        </p:txBody>
      </p:sp>
    </p:spTree>
    <p:extLst>
      <p:ext uri="{BB962C8B-B14F-4D97-AF65-F5344CB8AC3E}">
        <p14:creationId xmlns="" xmlns:p14="http://schemas.microsoft.com/office/powerpoint/2010/main" val="1062286838"/>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54643" y="324091"/>
            <a:ext cx="11725154" cy="5693866"/>
          </a:xfrm>
          <a:prstGeom prst="rect">
            <a:avLst/>
          </a:prstGeom>
        </p:spPr>
        <p:txBody>
          <a:bodyPr wrap="square">
            <a:spAutoFit/>
          </a:bodyPr>
          <a:lstStyle/>
          <a:p>
            <a:pPr fontAlgn="base"/>
            <a:r>
              <a:rPr lang="vi-VN" sz="2800" b="1" dirty="0" smtClean="0">
                <a:solidFill>
                  <a:srgbClr val="00B050"/>
                </a:solidFill>
                <a:latin typeface="+mj-lt"/>
              </a:rPr>
              <a:t>Khí hậu</a:t>
            </a:r>
            <a:r>
              <a:rPr lang="vi-VN" sz="2800" dirty="0" smtClean="0">
                <a:solidFill>
                  <a:srgbClr val="00B050"/>
                </a:solidFill>
                <a:latin typeface="+mj-lt"/>
              </a:rPr>
              <a:t>: Phần lớn là bán khô cằn; cận nhiệt đới dọc theo bờ biển phía đông; nhiều nắng nhiệt độ chệnh lệnh ngày và đêm cao. Nhiệt độ trung bình hằng tháng: 12 – 23</a:t>
            </a:r>
            <a:r>
              <a:rPr lang="vi-VN" sz="2800" baseline="30000" dirty="0" smtClean="0">
                <a:solidFill>
                  <a:srgbClr val="00B050"/>
                </a:solidFill>
                <a:latin typeface="+mj-lt"/>
              </a:rPr>
              <a:t>o</a:t>
            </a:r>
            <a:r>
              <a:rPr lang="vi-VN" sz="2800" dirty="0" smtClean="0">
                <a:solidFill>
                  <a:srgbClr val="00B050"/>
                </a:solidFill>
                <a:latin typeface="+mj-lt"/>
              </a:rPr>
              <a:t>C. Lượng mưa trung bình: 60 mm đến 2.000 mm.</a:t>
            </a:r>
          </a:p>
          <a:p>
            <a:pPr fontAlgn="base"/>
            <a:r>
              <a:rPr lang="vi-VN" sz="2800" b="1" dirty="0" smtClean="0">
                <a:solidFill>
                  <a:srgbClr val="00B050"/>
                </a:solidFill>
                <a:latin typeface="+mj-lt"/>
              </a:rPr>
              <a:t>Địa hình</a:t>
            </a:r>
            <a:r>
              <a:rPr lang="vi-VN" sz="2800" dirty="0" smtClean="0">
                <a:solidFill>
                  <a:srgbClr val="00B050"/>
                </a:solidFill>
                <a:latin typeface="+mj-lt"/>
              </a:rPr>
              <a:t>: Bên trong là cao nguyên rộng lớn, bao quanh là đồi và đồng bằng hẹp ven biển.</a:t>
            </a:r>
          </a:p>
          <a:p>
            <a:pPr fontAlgn="base"/>
            <a:r>
              <a:rPr lang="vi-VN" sz="2800" b="1" dirty="0" smtClean="0">
                <a:solidFill>
                  <a:srgbClr val="00B050"/>
                </a:solidFill>
                <a:latin typeface="+mj-lt"/>
              </a:rPr>
              <a:t>Tài nguyên thiên nhiên</a:t>
            </a:r>
            <a:r>
              <a:rPr lang="vi-VN" sz="2800" dirty="0" smtClean="0">
                <a:solidFill>
                  <a:srgbClr val="00B050"/>
                </a:solidFill>
                <a:latin typeface="+mj-lt"/>
              </a:rPr>
              <a:t>: Vàng, crôm, ăngtimoan, than đá, quặng sắt, mangan, niken, phốt phát, thiếc, uranium, kim cương, đồng, muối, khí tự nhiên, v.v..</a:t>
            </a:r>
          </a:p>
          <a:p>
            <a:pPr fontAlgn="base"/>
            <a:r>
              <a:rPr lang="vi-VN" sz="2800" b="1" dirty="0" smtClean="0">
                <a:solidFill>
                  <a:srgbClr val="00B050"/>
                </a:solidFill>
                <a:latin typeface="+mj-lt"/>
              </a:rPr>
              <a:t>Dân số</a:t>
            </a:r>
            <a:r>
              <a:rPr lang="vi-VN" sz="2800" dirty="0" smtClean="0">
                <a:solidFill>
                  <a:srgbClr val="00B050"/>
                </a:solidFill>
                <a:latin typeface="+mj-lt"/>
              </a:rPr>
              <a:t>: 52.982.000 người (ước tính tháng 2013)</a:t>
            </a:r>
          </a:p>
          <a:p>
            <a:pPr fontAlgn="base"/>
            <a:r>
              <a:rPr lang="vi-VN" sz="2800" b="1" dirty="0" smtClean="0">
                <a:solidFill>
                  <a:srgbClr val="00B050"/>
                </a:solidFill>
                <a:latin typeface="+mj-lt"/>
              </a:rPr>
              <a:t>Các dân tộc</a:t>
            </a:r>
            <a:r>
              <a:rPr lang="vi-VN" sz="2800" dirty="0" smtClean="0">
                <a:solidFill>
                  <a:srgbClr val="00B050"/>
                </a:solidFill>
                <a:latin typeface="+mj-lt"/>
              </a:rPr>
              <a:t>: Người da đen (75, 2%); da trắng (13,6%); da màu (8,6%); Ấn Độ (2,6%).</a:t>
            </a:r>
          </a:p>
          <a:p>
            <a:pPr fontAlgn="base"/>
            <a:r>
              <a:rPr lang="vi-VN" sz="2800" b="1" dirty="0" smtClean="0">
                <a:solidFill>
                  <a:srgbClr val="00B050"/>
                </a:solidFill>
                <a:latin typeface="+mj-lt"/>
              </a:rPr>
              <a:t>Ngôn ngữ chính</a:t>
            </a:r>
            <a:r>
              <a:rPr lang="vi-VN" sz="2800" dirty="0" smtClean="0">
                <a:solidFill>
                  <a:srgbClr val="00B050"/>
                </a:solidFill>
                <a:latin typeface="+mj-lt"/>
              </a:rPr>
              <a:t>: Tiếng Afrikaan, tiếng Anh. Các thổ ngữ cũng được sử dụng.</a:t>
            </a:r>
          </a:p>
          <a:p>
            <a:pPr fontAlgn="base"/>
            <a:r>
              <a:rPr lang="vi-VN" sz="2800" b="1" dirty="0" smtClean="0">
                <a:solidFill>
                  <a:srgbClr val="00B050"/>
                </a:solidFill>
                <a:latin typeface="+mj-lt"/>
              </a:rPr>
              <a:t>Tôn giáo</a:t>
            </a:r>
            <a:r>
              <a:rPr lang="vi-VN" sz="2800" dirty="0" smtClean="0">
                <a:solidFill>
                  <a:srgbClr val="00B050"/>
                </a:solidFill>
                <a:latin typeface="+mj-lt"/>
              </a:rPr>
              <a:t>: Đạo Thiên chúa (68%), đạo Hồi (2%), đạo Hin-đu (1,5%), tín ngưỡng truyền thống (28,5%).</a:t>
            </a:r>
            <a:endParaRPr lang="vi-VN" sz="2800" dirty="0">
              <a:solidFill>
                <a:srgbClr val="00B050"/>
              </a:solidFill>
              <a:latin typeface="+mj-lt"/>
            </a:endParaRPr>
          </a:p>
        </p:txBody>
      </p:sp>
    </p:spTree>
    <p:extLst>
      <p:ext uri="{BB962C8B-B14F-4D97-AF65-F5344CB8AC3E}">
        <p14:creationId xmlns="" xmlns:p14="http://schemas.microsoft.com/office/powerpoint/2010/main" val="3969682834"/>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11837044" cy="4893647"/>
          </a:xfrm>
          <a:prstGeom prst="rect">
            <a:avLst/>
          </a:prstGeom>
        </p:spPr>
        <p:txBody>
          <a:bodyPr wrap="square">
            <a:spAutoFit/>
          </a:bodyPr>
          <a:lstStyle/>
          <a:p>
            <a:pPr fontAlgn="base"/>
            <a:r>
              <a:rPr lang="vi-VN" sz="2400" b="1" dirty="0" smtClean="0">
                <a:solidFill>
                  <a:srgbClr val="00B050"/>
                </a:solidFill>
                <a:latin typeface="+mj-lt"/>
              </a:rPr>
              <a:t>Kinh tế:</a:t>
            </a:r>
            <a:endParaRPr lang="vi-VN" sz="2400" dirty="0" smtClean="0">
              <a:solidFill>
                <a:srgbClr val="00B050"/>
              </a:solidFill>
              <a:latin typeface="+mj-lt"/>
            </a:endParaRPr>
          </a:p>
          <a:p>
            <a:pPr fontAlgn="base"/>
            <a:r>
              <a:rPr lang="vi-VN" sz="2400" i="1" dirty="0" smtClean="0">
                <a:solidFill>
                  <a:srgbClr val="00B050"/>
                </a:solidFill>
                <a:latin typeface="+mj-lt"/>
              </a:rPr>
              <a:t>Tổng quan</a:t>
            </a:r>
            <a:r>
              <a:rPr lang="vi-VN" sz="2400" dirty="0" smtClean="0">
                <a:solidFill>
                  <a:srgbClr val="00B050"/>
                </a:solidFill>
                <a:latin typeface="+mj-lt"/>
              </a:rPr>
              <a:t>: Với nguồn tài nguyên thiên nhiên phong phú, tiềm năng kinh tế lớn, có công nghiệp, nông nghiệp phát triển, khoa học kỹ thuật và công nghệ tiên tiến, Nam Phi là một nước phát triển nhất ở châu Phi. GDP của Nam Phi chiếm 1/3 GDP của toàn châu lục, là nước xuất khẩu vàng lớn nhất thế giới và là đầu tàu thúc đẩy sự phát triển của 14 nước miền Nam châu Phi. Chính phủ đã đưa ra Chiến lược kinh tế vĩ mô (tháng 6-1996), có tên gọi "Tăng trưởng, việc làm và phân phối lại", đưa ra các ưu đãi về thuế để khuyến khích đầu tư mới trong các dự án thu hút nhiều lao động, mở rộng các dịch vụ cơ sở hạ tầng cơ bản, cơ cấu lại và tư nhân hoá một phần tài sản nhà nước.</a:t>
            </a:r>
          </a:p>
          <a:p>
            <a:pPr fontAlgn="base"/>
            <a:r>
              <a:rPr lang="vi-VN" sz="2400" i="1" dirty="0" smtClean="0">
                <a:solidFill>
                  <a:srgbClr val="00B050"/>
                </a:solidFill>
                <a:latin typeface="+mj-lt"/>
              </a:rPr>
              <a:t>Sản phẩm công nghiệp</a:t>
            </a:r>
            <a:r>
              <a:rPr lang="vi-VN" sz="2400" dirty="0" smtClean="0">
                <a:solidFill>
                  <a:srgbClr val="00B050"/>
                </a:solidFill>
                <a:latin typeface="+mj-lt"/>
              </a:rPr>
              <a:t>: Platin, vàng, crôm (hàng đầu thế giới), ô tô, máy móc, hàng dệt, sắt và thép, hóa chất, phân hoá học, thực phẩm, v.v..</a:t>
            </a:r>
          </a:p>
          <a:p>
            <a:pPr fontAlgn="base"/>
            <a:r>
              <a:rPr lang="vi-VN" sz="2400" i="1" dirty="0" smtClean="0">
                <a:solidFill>
                  <a:srgbClr val="00B050"/>
                </a:solidFill>
                <a:latin typeface="+mj-lt"/>
              </a:rPr>
              <a:t>Sản phẩm nông nghiệp</a:t>
            </a:r>
            <a:r>
              <a:rPr lang="vi-VN" sz="2400" dirty="0" smtClean="0">
                <a:solidFill>
                  <a:srgbClr val="00B050"/>
                </a:solidFill>
                <a:latin typeface="+mj-lt"/>
              </a:rPr>
              <a:t>: Ngô, lúa mì, mía, hoa quả, rau; thịt bò, gia cầm, thịt cừu; len; các sản phẩm sữa.</a:t>
            </a:r>
            <a:endParaRPr lang="vi-VN" sz="2400" dirty="0">
              <a:solidFill>
                <a:srgbClr val="00B050"/>
              </a:solidFill>
              <a:latin typeface="+mj-lt"/>
            </a:endParaRPr>
          </a:p>
        </p:txBody>
      </p:sp>
    </p:spTree>
    <p:extLst>
      <p:ext uri="{BB962C8B-B14F-4D97-AF65-F5344CB8AC3E}">
        <p14:creationId xmlns="" xmlns:p14="http://schemas.microsoft.com/office/powerpoint/2010/main" val="3401581048"/>
      </p:ext>
    </p:extLst>
  </p:cSld>
  <p:clrMapOvr>
    <a:masterClrMapping/>
  </p:clrMapOvr>
  <p:transition spd="slow">
    <p:push dir="u"/>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486</TotalTime>
  <Words>1481</Words>
  <Application>Microsoft Office PowerPoint</Application>
  <PresentationFormat>Custom</PresentationFormat>
  <Paragraphs>66</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BÀI 12. THỰC HÀNH: SƯU TẦM TƯ LIỆU VỀ CỘNG HÒA NAM PHI</vt:lpstr>
      <vt:lpstr>Slide 2</vt:lpstr>
      <vt:lpstr>Slide 3</vt:lpstr>
      <vt:lpstr>Slide 4</vt:lpstr>
      <vt:lpstr>Slide 5</vt:lpstr>
      <vt:lpstr>Slide 6</vt:lpstr>
      <vt:lpstr>Slide 7</vt:lpstr>
      <vt:lpstr>Slide 8</vt:lpstr>
      <vt:lpstr>Slide 9</vt:lpstr>
      <vt:lpstr>Slide 10</vt:lpstr>
      <vt:lpstr>Slide 11</vt:lpstr>
      <vt:lpstr>Slide 12</vt:lpstr>
      <vt:lpstr>Slide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Công Nguyễn</dc:creator>
  <cp:lastModifiedBy>USER</cp:lastModifiedBy>
  <cp:revision>28</cp:revision>
  <dcterms:created xsi:type="dcterms:W3CDTF">2022-10-13T07:06:59Z</dcterms:created>
  <dcterms:modified xsi:type="dcterms:W3CDTF">2023-12-27T02:34:20Z</dcterms:modified>
</cp:coreProperties>
</file>