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sldIdLst>
    <p:sldId id="345" r:id="rId2"/>
    <p:sldId id="343" r:id="rId3"/>
    <p:sldId id="294" r:id="rId4"/>
    <p:sldId id="295" r:id="rId5"/>
    <p:sldId id="346" r:id="rId6"/>
    <p:sldId id="297" r:id="rId7"/>
    <p:sldId id="298" r:id="rId8"/>
    <p:sldId id="299" r:id="rId9"/>
    <p:sldId id="300" r:id="rId10"/>
    <p:sldId id="324" r:id="rId11"/>
    <p:sldId id="325" r:id="rId12"/>
    <p:sldId id="326" r:id="rId13"/>
    <p:sldId id="327" r:id="rId14"/>
    <p:sldId id="328" r:id="rId15"/>
    <p:sldId id="329" r:id="rId16"/>
    <p:sldId id="330" r:id="rId17"/>
    <p:sldId id="301" r:id="rId18"/>
    <p:sldId id="302" r:id="rId19"/>
    <p:sldId id="303" r:id="rId20"/>
    <p:sldId id="304" r:id="rId21"/>
    <p:sldId id="305"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319" r:id="rId35"/>
    <p:sldId id="321" r:id="rId36"/>
    <p:sldId id="322" r:id="rId37"/>
    <p:sldId id="323" r:id="rId38"/>
    <p:sldId id="331" r:id="rId39"/>
    <p:sldId id="332" r:id="rId40"/>
    <p:sldId id="333" r:id="rId41"/>
    <p:sldId id="334" r:id="rId42"/>
    <p:sldId id="335" r:id="rId43"/>
    <p:sldId id="342" r:id="rId44"/>
    <p:sldId id="344" r:id="rId45"/>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074A9D-D03A-43E0-B668-FF3A980E1D59}" v="242" dt="2022-11-20T06:53:13.4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27"/>
    <p:restoredTop sz="94666"/>
  </p:normalViewPr>
  <p:slideViewPr>
    <p:cSldViewPr snapToGrid="0" showGuides="1">
      <p:cViewPr>
        <p:scale>
          <a:sx n="76" d="100"/>
          <a:sy n="76" d="100"/>
        </p:scale>
        <p:origin x="-108" y="-678"/>
      </p:cViewPr>
      <p:guideLst>
        <p:guide orient="horz" pos="2183"/>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054D7E-2C4B-4395-B2E8-829D626AF8FE}"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097DB0B7-5A0B-467C-8B61-F7B7BFA4F3DE}">
      <dgm:prSet custT="1"/>
      <dgm:spPr/>
      <dgm:t>
        <a:bodyPr/>
        <a:lstStyle/>
        <a:p>
          <a:r>
            <a:rPr lang="vi-VN" sz="2800" dirty="0">
              <a:solidFill>
                <a:srgbClr val="FFFF00"/>
              </a:solidFill>
            </a:rPr>
            <a:t>Kinh tế Hàn Quốc là một nền kinh tế hỗn hợp phát triển cao được đặc trưng bởi những tập đoàn sở hữu bởi các gia đình giàu có được gọi là Chaebol. Hàn Quốc là nền kinh tế lớn thứ 4 ở châu Á và thứ 10 thế giới theo GDP danh nghĩa.</a:t>
          </a:r>
          <a:endParaRPr lang="en-US" sz="2800" dirty="0">
            <a:solidFill>
              <a:srgbClr val="FFFF00"/>
            </a:solidFill>
          </a:endParaRPr>
        </a:p>
      </dgm:t>
    </dgm:pt>
    <dgm:pt modelId="{C449D2B3-14A4-48DA-B47C-76BD00B4FB18}" type="parTrans" cxnId="{A1A598E0-5639-4691-BADA-0EF99FE23CB4}">
      <dgm:prSet/>
      <dgm:spPr/>
      <dgm:t>
        <a:bodyPr/>
        <a:lstStyle/>
        <a:p>
          <a:endParaRPr lang="en-US"/>
        </a:p>
      </dgm:t>
    </dgm:pt>
    <dgm:pt modelId="{E347E3E6-2955-4B34-B6E9-59E1D6AFA81C}" type="sibTrans" cxnId="{A1A598E0-5639-4691-BADA-0EF99FE23CB4}">
      <dgm:prSet/>
      <dgm:spPr/>
      <dgm:t>
        <a:bodyPr/>
        <a:lstStyle/>
        <a:p>
          <a:endParaRPr lang="en-US"/>
        </a:p>
      </dgm:t>
    </dgm:pt>
    <dgm:pt modelId="{C4C58253-AFB8-4A8E-8750-2390D1A607E4}">
      <dgm:prSet custT="1"/>
      <dgm:spPr/>
      <dgm:t>
        <a:bodyPr/>
        <a:lstStyle/>
        <a:p>
          <a:r>
            <a:rPr lang="vi-VN" sz="2400" b="0" i="0" dirty="0">
              <a:solidFill>
                <a:srgbClr val="FFFF00"/>
              </a:solidFill>
            </a:rPr>
            <a:t>Đây là quốc gia nổi tiếng được biết đến bởi tốc độ phát triển kinh tế thần kỳ từ một trong những nước nghèo nhất thế giới trở thành nước phát triển có thu nhập cao chỉ qua vài thế hệ. Sự phát triển vượt bậc này được ví như là Kỳ tích sông Hàn khi nó đã đưa Hàn Quốc sánh ngang với các quốc gia trong OECD và G20. Cho đến nay Hàn Quốc vẫn là một trong những quốc gia phát triển có tốc độ tăng trưởng nhanh nhất thế giới .</a:t>
          </a:r>
          <a:endParaRPr lang="en-US" sz="2400" dirty="0">
            <a:solidFill>
              <a:srgbClr val="FFFF00"/>
            </a:solidFill>
          </a:endParaRPr>
        </a:p>
      </dgm:t>
    </dgm:pt>
    <dgm:pt modelId="{9D33F7D6-51B6-4C00-A1F4-9E3703A75B0E}" type="parTrans" cxnId="{C1D6F47D-F7DA-40EA-ADFA-DE4AD11BFA64}">
      <dgm:prSet/>
      <dgm:spPr/>
      <dgm:t>
        <a:bodyPr/>
        <a:lstStyle/>
        <a:p>
          <a:endParaRPr lang="en-US"/>
        </a:p>
      </dgm:t>
    </dgm:pt>
    <dgm:pt modelId="{429E7A38-3930-4D4C-ABDB-A40384C42E01}" type="sibTrans" cxnId="{C1D6F47D-F7DA-40EA-ADFA-DE4AD11BFA64}">
      <dgm:prSet/>
      <dgm:spPr/>
      <dgm:t>
        <a:bodyPr/>
        <a:lstStyle/>
        <a:p>
          <a:endParaRPr lang="en-US"/>
        </a:p>
      </dgm:t>
    </dgm:pt>
    <dgm:pt modelId="{6F89D414-17AA-4BB9-9976-C82D8610B527}" type="pres">
      <dgm:prSet presAssocID="{CC054D7E-2C4B-4395-B2E8-829D626AF8FE}" presName="Name0" presStyleCnt="0">
        <dgm:presLayoutVars>
          <dgm:dir/>
          <dgm:resizeHandles val="exact"/>
        </dgm:presLayoutVars>
      </dgm:prSet>
      <dgm:spPr/>
      <dgm:t>
        <a:bodyPr/>
        <a:lstStyle/>
        <a:p>
          <a:endParaRPr lang="en-US"/>
        </a:p>
      </dgm:t>
    </dgm:pt>
    <dgm:pt modelId="{19905217-06EB-4346-A5C4-EE2E30932E53}" type="pres">
      <dgm:prSet presAssocID="{097DB0B7-5A0B-467C-8B61-F7B7BFA4F3DE}" presName="node" presStyleLbl="node1" presStyleIdx="0" presStyleCnt="2">
        <dgm:presLayoutVars>
          <dgm:bulletEnabled val="1"/>
        </dgm:presLayoutVars>
      </dgm:prSet>
      <dgm:spPr/>
      <dgm:t>
        <a:bodyPr/>
        <a:lstStyle/>
        <a:p>
          <a:endParaRPr lang="en-US"/>
        </a:p>
      </dgm:t>
    </dgm:pt>
    <dgm:pt modelId="{426C6D4B-21F3-4BA9-BFD0-C6680E986D3B}" type="pres">
      <dgm:prSet presAssocID="{E347E3E6-2955-4B34-B6E9-59E1D6AFA81C}" presName="sibTrans" presStyleLbl="sibTrans2D1" presStyleIdx="0" presStyleCnt="1"/>
      <dgm:spPr/>
      <dgm:t>
        <a:bodyPr/>
        <a:lstStyle/>
        <a:p>
          <a:endParaRPr lang="en-US"/>
        </a:p>
      </dgm:t>
    </dgm:pt>
    <dgm:pt modelId="{9756B54F-8962-4838-8B49-3683FCBF376A}" type="pres">
      <dgm:prSet presAssocID="{E347E3E6-2955-4B34-B6E9-59E1D6AFA81C}" presName="connectorText" presStyleLbl="sibTrans2D1" presStyleIdx="0" presStyleCnt="1"/>
      <dgm:spPr/>
      <dgm:t>
        <a:bodyPr/>
        <a:lstStyle/>
        <a:p>
          <a:endParaRPr lang="en-US"/>
        </a:p>
      </dgm:t>
    </dgm:pt>
    <dgm:pt modelId="{EDAD3F22-043A-452C-821E-576C507B6B16}" type="pres">
      <dgm:prSet presAssocID="{C4C58253-AFB8-4A8E-8750-2390D1A607E4}" presName="node" presStyleLbl="node1" presStyleIdx="1" presStyleCnt="2">
        <dgm:presLayoutVars>
          <dgm:bulletEnabled val="1"/>
        </dgm:presLayoutVars>
      </dgm:prSet>
      <dgm:spPr/>
      <dgm:t>
        <a:bodyPr/>
        <a:lstStyle/>
        <a:p>
          <a:endParaRPr lang="en-US"/>
        </a:p>
      </dgm:t>
    </dgm:pt>
  </dgm:ptLst>
  <dgm:cxnLst>
    <dgm:cxn modelId="{4C6249C3-F907-4F77-A9FA-7430DD7E7128}" type="presOf" srcId="{C4C58253-AFB8-4A8E-8750-2390D1A607E4}" destId="{EDAD3F22-043A-452C-821E-576C507B6B16}" srcOrd="0" destOrd="0" presId="urn:microsoft.com/office/officeart/2005/8/layout/process1"/>
    <dgm:cxn modelId="{823ADF96-7329-4660-B1EA-A9C73F3363B3}" type="presOf" srcId="{097DB0B7-5A0B-467C-8B61-F7B7BFA4F3DE}" destId="{19905217-06EB-4346-A5C4-EE2E30932E53}" srcOrd="0" destOrd="0" presId="urn:microsoft.com/office/officeart/2005/8/layout/process1"/>
    <dgm:cxn modelId="{2C179BE7-15F1-4165-BF72-5652E78816BC}" type="presOf" srcId="{E347E3E6-2955-4B34-B6E9-59E1D6AFA81C}" destId="{9756B54F-8962-4838-8B49-3683FCBF376A}" srcOrd="1" destOrd="0" presId="urn:microsoft.com/office/officeart/2005/8/layout/process1"/>
    <dgm:cxn modelId="{00BE49B9-6E03-4D07-81EA-39DA12FE7796}" type="presOf" srcId="{E347E3E6-2955-4B34-B6E9-59E1D6AFA81C}" destId="{426C6D4B-21F3-4BA9-BFD0-C6680E986D3B}" srcOrd="0" destOrd="0" presId="urn:microsoft.com/office/officeart/2005/8/layout/process1"/>
    <dgm:cxn modelId="{EE387DAA-1F32-436D-8549-329889730B36}" type="presOf" srcId="{CC054D7E-2C4B-4395-B2E8-829D626AF8FE}" destId="{6F89D414-17AA-4BB9-9976-C82D8610B527}" srcOrd="0" destOrd="0" presId="urn:microsoft.com/office/officeart/2005/8/layout/process1"/>
    <dgm:cxn modelId="{A1A598E0-5639-4691-BADA-0EF99FE23CB4}" srcId="{CC054D7E-2C4B-4395-B2E8-829D626AF8FE}" destId="{097DB0B7-5A0B-467C-8B61-F7B7BFA4F3DE}" srcOrd="0" destOrd="0" parTransId="{C449D2B3-14A4-48DA-B47C-76BD00B4FB18}" sibTransId="{E347E3E6-2955-4B34-B6E9-59E1D6AFA81C}"/>
    <dgm:cxn modelId="{C1D6F47D-F7DA-40EA-ADFA-DE4AD11BFA64}" srcId="{CC054D7E-2C4B-4395-B2E8-829D626AF8FE}" destId="{C4C58253-AFB8-4A8E-8750-2390D1A607E4}" srcOrd="1" destOrd="0" parTransId="{9D33F7D6-51B6-4C00-A1F4-9E3703A75B0E}" sibTransId="{429E7A38-3930-4D4C-ABDB-A40384C42E01}"/>
    <dgm:cxn modelId="{D81CA86F-C7B7-44A4-AE58-61FD4720337B}" type="presParOf" srcId="{6F89D414-17AA-4BB9-9976-C82D8610B527}" destId="{19905217-06EB-4346-A5C4-EE2E30932E53}" srcOrd="0" destOrd="0" presId="urn:microsoft.com/office/officeart/2005/8/layout/process1"/>
    <dgm:cxn modelId="{40DF1CE2-612F-44AF-9FF2-5D5FDA394381}" type="presParOf" srcId="{6F89D414-17AA-4BB9-9976-C82D8610B527}" destId="{426C6D4B-21F3-4BA9-BFD0-C6680E986D3B}" srcOrd="1" destOrd="0" presId="urn:microsoft.com/office/officeart/2005/8/layout/process1"/>
    <dgm:cxn modelId="{54C8194F-A254-45CE-8280-33E5146F2A1C}" type="presParOf" srcId="{426C6D4B-21F3-4BA9-BFD0-C6680E986D3B}" destId="{9756B54F-8962-4838-8B49-3683FCBF376A}" srcOrd="0" destOrd="0" presId="urn:microsoft.com/office/officeart/2005/8/layout/process1"/>
    <dgm:cxn modelId="{A86A8B2A-AAE6-4BDC-B9B0-46FAAB8B1F14}" type="presParOf" srcId="{6F89D414-17AA-4BB9-9976-C82D8610B527}" destId="{EDAD3F22-043A-452C-821E-576C507B6B16}"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DBCF3D-8E1C-4226-BEDC-42B825731CA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74A8C92-5CA7-45DB-8B09-B4E5D1C2732A}">
      <dgm:prSet/>
      <dgm:spPr/>
      <dgm:t>
        <a:bodyPr/>
        <a:lstStyle/>
        <a:p>
          <a:r>
            <a:rPr lang="vi-VN" b="1" i="0" dirty="0"/>
            <a:t>*Các chính sách về phát triển nông nghiệp - nông thôn của Hàn Quốc:</a:t>
          </a:r>
          <a:endParaRPr lang="en-US" dirty="0"/>
        </a:p>
      </dgm:t>
    </dgm:pt>
    <dgm:pt modelId="{757EAAE2-0DB1-44F6-B10E-40FE3B1E2831}" type="parTrans" cxnId="{DA827F44-DD29-4632-822F-76E20EEEAC0D}">
      <dgm:prSet/>
      <dgm:spPr/>
      <dgm:t>
        <a:bodyPr/>
        <a:lstStyle/>
        <a:p>
          <a:endParaRPr lang="en-US"/>
        </a:p>
      </dgm:t>
    </dgm:pt>
    <dgm:pt modelId="{609AE14D-C9C4-460B-BBFF-E4D262E8B11B}" type="sibTrans" cxnId="{DA827F44-DD29-4632-822F-76E20EEEAC0D}">
      <dgm:prSet/>
      <dgm:spPr/>
      <dgm:t>
        <a:bodyPr/>
        <a:lstStyle/>
        <a:p>
          <a:endParaRPr lang="en-US"/>
        </a:p>
      </dgm:t>
    </dgm:pt>
    <dgm:pt modelId="{90FBEE09-96E6-49B3-BA92-B107EFE15012}">
      <dgm:prSet/>
      <dgm:spPr/>
      <dgm:t>
        <a:bodyPr/>
        <a:lstStyle/>
        <a:p>
          <a:r>
            <a:rPr lang="vi-VN" b="0" i="0" dirty="0"/>
            <a:t>Để có được những thành tựu về ngành nông nghiệp Hàn Quốc như hiện tại. Có thể thấy được, chính phủ Hàn Quốc rất coi trọng và không ngừng cải thiện đời sống cho người nông dân. Giúp họ đẩy mạnh sản xuất, cải thiện chất lượng cuộc sống.</a:t>
          </a:r>
          <a:endParaRPr lang="en-US" dirty="0"/>
        </a:p>
      </dgm:t>
    </dgm:pt>
    <dgm:pt modelId="{671A0C79-0343-4079-86B1-D7115B0255F7}" type="parTrans" cxnId="{403F3BCF-012B-4D93-A87E-4BA3D104E7F3}">
      <dgm:prSet/>
      <dgm:spPr/>
      <dgm:t>
        <a:bodyPr/>
        <a:lstStyle/>
        <a:p>
          <a:endParaRPr lang="en-US"/>
        </a:p>
      </dgm:t>
    </dgm:pt>
    <dgm:pt modelId="{D8EAE0E0-4CA8-471E-A97F-C2E80C4DAC50}" type="sibTrans" cxnId="{403F3BCF-012B-4D93-A87E-4BA3D104E7F3}">
      <dgm:prSet/>
      <dgm:spPr/>
      <dgm:t>
        <a:bodyPr/>
        <a:lstStyle/>
        <a:p>
          <a:endParaRPr lang="en-US"/>
        </a:p>
      </dgm:t>
    </dgm:pt>
    <dgm:pt modelId="{66AAC76E-866D-4897-BCC8-0BF4F019247B}">
      <dgm:prSet/>
      <dgm:spPr/>
      <dgm:t>
        <a:bodyPr/>
        <a:lstStyle/>
        <a:p>
          <a:r>
            <a:rPr lang="vi-VN" b="0" i="0"/>
            <a:t>Việc ban hành các chính sách là biện pháp đảm bảo và tạo điều kiện tốt nhất cho họ. Vậy các chính sách đó là:</a:t>
          </a:r>
          <a:endParaRPr lang="en-US"/>
        </a:p>
      </dgm:t>
    </dgm:pt>
    <dgm:pt modelId="{E8F7623E-7B3E-4D02-AE86-6EEFC13D5B3C}" type="parTrans" cxnId="{CB3221D3-3138-4CB0-9259-BE813D291113}">
      <dgm:prSet/>
      <dgm:spPr/>
      <dgm:t>
        <a:bodyPr/>
        <a:lstStyle/>
        <a:p>
          <a:endParaRPr lang="en-US"/>
        </a:p>
      </dgm:t>
    </dgm:pt>
    <dgm:pt modelId="{1AF50F87-7C1F-4B25-89E3-9065A0F39605}" type="sibTrans" cxnId="{CB3221D3-3138-4CB0-9259-BE813D291113}">
      <dgm:prSet/>
      <dgm:spPr/>
      <dgm:t>
        <a:bodyPr/>
        <a:lstStyle/>
        <a:p>
          <a:endParaRPr lang="en-US"/>
        </a:p>
      </dgm:t>
    </dgm:pt>
    <dgm:pt modelId="{838D24F2-C6E9-42E7-B409-ECADE7F2D06D}" type="pres">
      <dgm:prSet presAssocID="{C5DBCF3D-8E1C-4226-BEDC-42B825731CAE}" presName="linear" presStyleCnt="0">
        <dgm:presLayoutVars>
          <dgm:animLvl val="lvl"/>
          <dgm:resizeHandles val="exact"/>
        </dgm:presLayoutVars>
      </dgm:prSet>
      <dgm:spPr/>
      <dgm:t>
        <a:bodyPr/>
        <a:lstStyle/>
        <a:p>
          <a:endParaRPr lang="en-US"/>
        </a:p>
      </dgm:t>
    </dgm:pt>
    <dgm:pt modelId="{041F036B-1E6E-4B53-9D24-5F08480D98F1}" type="pres">
      <dgm:prSet presAssocID="{874A8C92-5CA7-45DB-8B09-B4E5D1C2732A}" presName="parentText" presStyleLbl="node1" presStyleIdx="0" presStyleCnt="3">
        <dgm:presLayoutVars>
          <dgm:chMax val="0"/>
          <dgm:bulletEnabled val="1"/>
        </dgm:presLayoutVars>
      </dgm:prSet>
      <dgm:spPr/>
      <dgm:t>
        <a:bodyPr/>
        <a:lstStyle/>
        <a:p>
          <a:endParaRPr lang="en-US"/>
        </a:p>
      </dgm:t>
    </dgm:pt>
    <dgm:pt modelId="{4D90D052-8D9A-4FB9-9EBE-280D2BAC34A9}" type="pres">
      <dgm:prSet presAssocID="{609AE14D-C9C4-460B-BBFF-E4D262E8B11B}" presName="spacer" presStyleCnt="0"/>
      <dgm:spPr/>
    </dgm:pt>
    <dgm:pt modelId="{25A84477-34A9-4286-B97C-127B12F980E5}" type="pres">
      <dgm:prSet presAssocID="{90FBEE09-96E6-49B3-BA92-B107EFE15012}" presName="parentText" presStyleLbl="node1" presStyleIdx="1" presStyleCnt="3">
        <dgm:presLayoutVars>
          <dgm:chMax val="0"/>
          <dgm:bulletEnabled val="1"/>
        </dgm:presLayoutVars>
      </dgm:prSet>
      <dgm:spPr/>
      <dgm:t>
        <a:bodyPr/>
        <a:lstStyle/>
        <a:p>
          <a:endParaRPr lang="en-US"/>
        </a:p>
      </dgm:t>
    </dgm:pt>
    <dgm:pt modelId="{FD6C9C55-B522-46B1-9B86-71E41FE0BCC1}" type="pres">
      <dgm:prSet presAssocID="{D8EAE0E0-4CA8-471E-A97F-C2E80C4DAC50}" presName="spacer" presStyleCnt="0"/>
      <dgm:spPr/>
    </dgm:pt>
    <dgm:pt modelId="{E6AE6D99-352B-41DE-B01C-DB44B7A7C3EA}" type="pres">
      <dgm:prSet presAssocID="{66AAC76E-866D-4897-BCC8-0BF4F019247B}" presName="parentText" presStyleLbl="node1" presStyleIdx="2" presStyleCnt="3">
        <dgm:presLayoutVars>
          <dgm:chMax val="0"/>
          <dgm:bulletEnabled val="1"/>
        </dgm:presLayoutVars>
      </dgm:prSet>
      <dgm:spPr/>
      <dgm:t>
        <a:bodyPr/>
        <a:lstStyle/>
        <a:p>
          <a:endParaRPr lang="en-US"/>
        </a:p>
      </dgm:t>
    </dgm:pt>
  </dgm:ptLst>
  <dgm:cxnLst>
    <dgm:cxn modelId="{5DB56372-07C1-4AD0-9A69-A7E5BD2DB9F9}" type="presOf" srcId="{90FBEE09-96E6-49B3-BA92-B107EFE15012}" destId="{25A84477-34A9-4286-B97C-127B12F980E5}" srcOrd="0" destOrd="0" presId="urn:microsoft.com/office/officeart/2005/8/layout/vList2"/>
    <dgm:cxn modelId="{403F3BCF-012B-4D93-A87E-4BA3D104E7F3}" srcId="{C5DBCF3D-8E1C-4226-BEDC-42B825731CAE}" destId="{90FBEE09-96E6-49B3-BA92-B107EFE15012}" srcOrd="1" destOrd="0" parTransId="{671A0C79-0343-4079-86B1-D7115B0255F7}" sibTransId="{D8EAE0E0-4CA8-471E-A97F-C2E80C4DAC50}"/>
    <dgm:cxn modelId="{57517ED6-F060-47EE-847D-DBD92F179608}" type="presOf" srcId="{66AAC76E-866D-4897-BCC8-0BF4F019247B}" destId="{E6AE6D99-352B-41DE-B01C-DB44B7A7C3EA}" srcOrd="0" destOrd="0" presId="urn:microsoft.com/office/officeart/2005/8/layout/vList2"/>
    <dgm:cxn modelId="{1E60D4DE-06DB-4FBE-B74D-AA1D5A22221E}" type="presOf" srcId="{C5DBCF3D-8E1C-4226-BEDC-42B825731CAE}" destId="{838D24F2-C6E9-42E7-B409-ECADE7F2D06D}" srcOrd="0" destOrd="0" presId="urn:microsoft.com/office/officeart/2005/8/layout/vList2"/>
    <dgm:cxn modelId="{CB3221D3-3138-4CB0-9259-BE813D291113}" srcId="{C5DBCF3D-8E1C-4226-BEDC-42B825731CAE}" destId="{66AAC76E-866D-4897-BCC8-0BF4F019247B}" srcOrd="2" destOrd="0" parTransId="{E8F7623E-7B3E-4D02-AE86-6EEFC13D5B3C}" sibTransId="{1AF50F87-7C1F-4B25-89E3-9065A0F39605}"/>
    <dgm:cxn modelId="{DA827F44-DD29-4632-822F-76E20EEEAC0D}" srcId="{C5DBCF3D-8E1C-4226-BEDC-42B825731CAE}" destId="{874A8C92-5CA7-45DB-8B09-B4E5D1C2732A}" srcOrd="0" destOrd="0" parTransId="{757EAAE2-0DB1-44F6-B10E-40FE3B1E2831}" sibTransId="{609AE14D-C9C4-460B-BBFF-E4D262E8B11B}"/>
    <dgm:cxn modelId="{7AA29ED5-ADCF-48A6-891C-A1F9A80C822C}" type="presOf" srcId="{874A8C92-5CA7-45DB-8B09-B4E5D1C2732A}" destId="{041F036B-1E6E-4B53-9D24-5F08480D98F1}" srcOrd="0" destOrd="0" presId="urn:microsoft.com/office/officeart/2005/8/layout/vList2"/>
    <dgm:cxn modelId="{BC62A9C4-0745-42EB-8581-7F37CEE018E4}" type="presParOf" srcId="{838D24F2-C6E9-42E7-B409-ECADE7F2D06D}" destId="{041F036B-1E6E-4B53-9D24-5F08480D98F1}" srcOrd="0" destOrd="0" presId="urn:microsoft.com/office/officeart/2005/8/layout/vList2"/>
    <dgm:cxn modelId="{C9B095EB-3482-4233-9132-38F6A910CBBB}" type="presParOf" srcId="{838D24F2-C6E9-42E7-B409-ECADE7F2D06D}" destId="{4D90D052-8D9A-4FB9-9EBE-280D2BAC34A9}" srcOrd="1" destOrd="0" presId="urn:microsoft.com/office/officeart/2005/8/layout/vList2"/>
    <dgm:cxn modelId="{E02013D3-8C56-4111-A995-1AFD54951D11}" type="presParOf" srcId="{838D24F2-C6E9-42E7-B409-ECADE7F2D06D}" destId="{25A84477-34A9-4286-B97C-127B12F980E5}" srcOrd="2" destOrd="0" presId="urn:microsoft.com/office/officeart/2005/8/layout/vList2"/>
    <dgm:cxn modelId="{D8FD12B4-9FC7-460D-837E-BD67998D4EFF}" type="presParOf" srcId="{838D24F2-C6E9-42E7-B409-ECADE7F2D06D}" destId="{FD6C9C55-B522-46B1-9B86-71E41FE0BCC1}" srcOrd="3" destOrd="0" presId="urn:microsoft.com/office/officeart/2005/8/layout/vList2"/>
    <dgm:cxn modelId="{C0D5B89C-95E9-4587-874C-11CE9ACCEC01}" type="presParOf" srcId="{838D24F2-C6E9-42E7-B409-ECADE7F2D06D}" destId="{E6AE6D99-352B-41DE-B01C-DB44B7A7C3E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CE857B-3FFA-4E08-9038-A531C86EE2FD}"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5C6DC771-BFEC-4C87-8E1E-BB9886768FB1}">
      <dgm:prSet custT="1"/>
      <dgm:spPr/>
      <dgm:t>
        <a:bodyPr/>
        <a:lstStyle/>
        <a:p>
          <a:r>
            <a:rPr lang="vi-VN" sz="2400" b="0" i="0" dirty="0">
              <a:solidFill>
                <a:srgbClr val="0000FF"/>
              </a:solidFill>
            </a:rPr>
            <a:t>Tăng trưởng GDP: Năm 2005, mức tăng trưởng GDP của Hàn Quốc là 3,9% với tổng số 801,2 tỷ USD, mức thu nhập bình quân theo đầu người là 20.400 USD/năm. Lĩnh vực sản xuất nông nghiệp đóng góp 3,7% GDP, công nghiệp là 40,1% và dịch vụ là 56,3%. Riêng lĩnh vực công nghiệp, tốc độ tăng trưởng là 7,3% trong năm 2005. </a:t>
          </a:r>
          <a:r>
            <a:rPr lang="vi-VN" sz="2400" dirty="0">
              <a:solidFill>
                <a:srgbClr val="0000FF"/>
              </a:solidFill>
            </a:rPr>
            <a:t/>
          </a:r>
          <a:br>
            <a:rPr lang="vi-VN" sz="2400" dirty="0">
              <a:solidFill>
                <a:srgbClr val="0000FF"/>
              </a:solidFill>
            </a:rPr>
          </a:br>
          <a:endParaRPr lang="en-US" sz="2400" dirty="0">
            <a:solidFill>
              <a:srgbClr val="0000FF"/>
            </a:solidFill>
          </a:endParaRPr>
        </a:p>
      </dgm:t>
    </dgm:pt>
    <dgm:pt modelId="{A6EEB641-5517-4EA8-8EF8-954DB8D223F5}" type="parTrans" cxnId="{701C93EF-108E-4E46-821E-9E4FB60E820C}">
      <dgm:prSet/>
      <dgm:spPr/>
      <dgm:t>
        <a:bodyPr/>
        <a:lstStyle/>
        <a:p>
          <a:endParaRPr lang="en-US" sz="2400">
            <a:solidFill>
              <a:srgbClr val="0000FF"/>
            </a:solidFill>
          </a:endParaRPr>
        </a:p>
      </dgm:t>
    </dgm:pt>
    <dgm:pt modelId="{D61CA766-FDD1-47F3-8BD7-5A177DBB8017}" type="sibTrans" cxnId="{701C93EF-108E-4E46-821E-9E4FB60E820C}">
      <dgm:prSet/>
      <dgm:spPr/>
      <dgm:t>
        <a:bodyPr/>
        <a:lstStyle/>
        <a:p>
          <a:endParaRPr lang="en-US" sz="2400">
            <a:solidFill>
              <a:srgbClr val="0000FF"/>
            </a:solidFill>
          </a:endParaRPr>
        </a:p>
      </dgm:t>
    </dgm:pt>
    <dgm:pt modelId="{EC09B866-E291-4338-AEC8-4563A61D487E}">
      <dgm:prSet custT="1"/>
      <dgm:spPr/>
      <dgm:t>
        <a:bodyPr/>
        <a:lstStyle/>
        <a:p>
          <a:r>
            <a:rPr lang="vi-VN" sz="2400" b="0" i="0" dirty="0">
              <a:solidFill>
                <a:srgbClr val="0000FF"/>
              </a:solidFill>
            </a:rPr>
            <a:t>Hàn Quốc là một đất nước nghèo tài nguyên, trước thập niên 60 của thế kỷ XX vẫn là một đất nước chưa phát triển. Nhưng bắt đầu từ thập niên 60 của thế kỷ XX, kinh tế Hàn Quốc bắt đầu phát triển với tốc độ nhanh, đến giữa thập niên 80 đã trở thành nước công nghiệp phát triển mới (NICS). Đặc điểm của nền kinh tế Hàn Quốc là một nền kinh tế thị trường nhưng sự điều tiết của nhà nước đóng vai trò quan trọng. </a:t>
          </a:r>
          <a:endParaRPr lang="en-US" sz="2400" dirty="0">
            <a:solidFill>
              <a:srgbClr val="0000FF"/>
            </a:solidFill>
          </a:endParaRPr>
        </a:p>
      </dgm:t>
    </dgm:pt>
    <dgm:pt modelId="{2C06E523-212F-4275-BB84-75F7BF185110}" type="sibTrans" cxnId="{151F4B96-6632-4DDD-806F-405F9318EA82}">
      <dgm:prSet/>
      <dgm:spPr/>
      <dgm:t>
        <a:bodyPr/>
        <a:lstStyle/>
        <a:p>
          <a:endParaRPr lang="en-US" sz="2400">
            <a:solidFill>
              <a:srgbClr val="0000FF"/>
            </a:solidFill>
          </a:endParaRPr>
        </a:p>
      </dgm:t>
    </dgm:pt>
    <dgm:pt modelId="{45F3A76D-58AF-4F0D-921F-5171B02104DF}" type="parTrans" cxnId="{151F4B96-6632-4DDD-806F-405F9318EA82}">
      <dgm:prSet/>
      <dgm:spPr/>
      <dgm:t>
        <a:bodyPr/>
        <a:lstStyle/>
        <a:p>
          <a:endParaRPr lang="en-US" sz="2400">
            <a:solidFill>
              <a:srgbClr val="0000FF"/>
            </a:solidFill>
          </a:endParaRPr>
        </a:p>
      </dgm:t>
    </dgm:pt>
    <dgm:pt modelId="{B492561E-F82D-464B-B6D0-368C417F7421}" type="pres">
      <dgm:prSet presAssocID="{6ACE857B-3FFA-4E08-9038-A531C86EE2FD}" presName="hierChild1" presStyleCnt="0">
        <dgm:presLayoutVars>
          <dgm:chPref val="1"/>
          <dgm:dir/>
          <dgm:animOne val="branch"/>
          <dgm:animLvl val="lvl"/>
          <dgm:resizeHandles/>
        </dgm:presLayoutVars>
      </dgm:prSet>
      <dgm:spPr/>
      <dgm:t>
        <a:bodyPr/>
        <a:lstStyle/>
        <a:p>
          <a:endParaRPr lang="en-US"/>
        </a:p>
      </dgm:t>
    </dgm:pt>
    <dgm:pt modelId="{3D2A72E4-2CBD-45FF-A7D5-30BC0AB27143}" type="pres">
      <dgm:prSet presAssocID="{EC09B866-E291-4338-AEC8-4563A61D487E}" presName="hierRoot1" presStyleCnt="0"/>
      <dgm:spPr/>
    </dgm:pt>
    <dgm:pt modelId="{D75DE7D9-08D2-4BF8-82C7-EB553A5416AE}" type="pres">
      <dgm:prSet presAssocID="{EC09B866-E291-4338-AEC8-4563A61D487E}" presName="composite" presStyleCnt="0"/>
      <dgm:spPr/>
    </dgm:pt>
    <dgm:pt modelId="{7104F2F3-88AA-464F-A41B-578D4A192A9C}" type="pres">
      <dgm:prSet presAssocID="{EC09B866-E291-4338-AEC8-4563A61D487E}" presName="background" presStyleLbl="node0" presStyleIdx="0" presStyleCnt="2"/>
      <dgm:spPr/>
    </dgm:pt>
    <dgm:pt modelId="{92EF35EA-870D-4113-B6D9-C7F632201820}" type="pres">
      <dgm:prSet presAssocID="{EC09B866-E291-4338-AEC8-4563A61D487E}" presName="text" presStyleLbl="fgAcc0" presStyleIdx="0" presStyleCnt="2" custScaleX="143423" custScaleY="192216" custLinFactNeighborX="-30884" custLinFactNeighborY="-23508">
        <dgm:presLayoutVars>
          <dgm:chPref val="3"/>
        </dgm:presLayoutVars>
      </dgm:prSet>
      <dgm:spPr/>
      <dgm:t>
        <a:bodyPr/>
        <a:lstStyle/>
        <a:p>
          <a:endParaRPr lang="en-US"/>
        </a:p>
      </dgm:t>
    </dgm:pt>
    <dgm:pt modelId="{7E11157B-7E49-4F49-82CF-689CBB6F83F1}" type="pres">
      <dgm:prSet presAssocID="{EC09B866-E291-4338-AEC8-4563A61D487E}" presName="hierChild2" presStyleCnt="0"/>
      <dgm:spPr/>
    </dgm:pt>
    <dgm:pt modelId="{47F46404-1147-453B-83DA-C7A13B8BCCCD}" type="pres">
      <dgm:prSet presAssocID="{5C6DC771-BFEC-4C87-8E1E-BB9886768FB1}" presName="hierRoot1" presStyleCnt="0"/>
      <dgm:spPr/>
    </dgm:pt>
    <dgm:pt modelId="{954F37FD-4D32-4651-B4AF-AE2845C0CBC3}" type="pres">
      <dgm:prSet presAssocID="{5C6DC771-BFEC-4C87-8E1E-BB9886768FB1}" presName="composite" presStyleCnt="0"/>
      <dgm:spPr/>
    </dgm:pt>
    <dgm:pt modelId="{C14F1DA7-9253-4A4E-964E-52F3C5521281}" type="pres">
      <dgm:prSet presAssocID="{5C6DC771-BFEC-4C87-8E1E-BB9886768FB1}" presName="background" presStyleLbl="node0" presStyleIdx="1" presStyleCnt="2"/>
      <dgm:spPr/>
    </dgm:pt>
    <dgm:pt modelId="{E9A07A23-93B9-4249-B4AC-7B546563C96C}" type="pres">
      <dgm:prSet presAssocID="{5C6DC771-BFEC-4C87-8E1E-BB9886768FB1}" presName="text" presStyleLbl="fgAcc0" presStyleIdx="1" presStyleCnt="2" custScaleX="134794" custScaleY="190574">
        <dgm:presLayoutVars>
          <dgm:chPref val="3"/>
        </dgm:presLayoutVars>
      </dgm:prSet>
      <dgm:spPr/>
      <dgm:t>
        <a:bodyPr/>
        <a:lstStyle/>
        <a:p>
          <a:endParaRPr lang="en-US"/>
        </a:p>
      </dgm:t>
    </dgm:pt>
    <dgm:pt modelId="{2EE52239-8B5A-495B-99AE-01BAEE28C63C}" type="pres">
      <dgm:prSet presAssocID="{5C6DC771-BFEC-4C87-8E1E-BB9886768FB1}" presName="hierChild2" presStyleCnt="0"/>
      <dgm:spPr/>
    </dgm:pt>
  </dgm:ptLst>
  <dgm:cxnLst>
    <dgm:cxn modelId="{FE3988D5-5536-4350-AEE1-53C6E8B0135F}" type="presOf" srcId="{6ACE857B-3FFA-4E08-9038-A531C86EE2FD}" destId="{B492561E-F82D-464B-B6D0-368C417F7421}" srcOrd="0" destOrd="0" presId="urn:microsoft.com/office/officeart/2005/8/layout/hierarchy1"/>
    <dgm:cxn modelId="{701C93EF-108E-4E46-821E-9E4FB60E820C}" srcId="{6ACE857B-3FFA-4E08-9038-A531C86EE2FD}" destId="{5C6DC771-BFEC-4C87-8E1E-BB9886768FB1}" srcOrd="1" destOrd="0" parTransId="{A6EEB641-5517-4EA8-8EF8-954DB8D223F5}" sibTransId="{D61CA766-FDD1-47F3-8BD7-5A177DBB8017}"/>
    <dgm:cxn modelId="{151F4B96-6632-4DDD-806F-405F9318EA82}" srcId="{6ACE857B-3FFA-4E08-9038-A531C86EE2FD}" destId="{EC09B866-E291-4338-AEC8-4563A61D487E}" srcOrd="0" destOrd="0" parTransId="{45F3A76D-58AF-4F0D-921F-5171B02104DF}" sibTransId="{2C06E523-212F-4275-BB84-75F7BF185110}"/>
    <dgm:cxn modelId="{EB91B9D7-55C9-4ECF-B65E-ED3821BD059C}" type="presOf" srcId="{EC09B866-E291-4338-AEC8-4563A61D487E}" destId="{92EF35EA-870D-4113-B6D9-C7F632201820}" srcOrd="0" destOrd="0" presId="urn:microsoft.com/office/officeart/2005/8/layout/hierarchy1"/>
    <dgm:cxn modelId="{3E7C22CD-FA9C-4EFD-821B-AAD53B18D8BA}" type="presOf" srcId="{5C6DC771-BFEC-4C87-8E1E-BB9886768FB1}" destId="{E9A07A23-93B9-4249-B4AC-7B546563C96C}" srcOrd="0" destOrd="0" presId="urn:microsoft.com/office/officeart/2005/8/layout/hierarchy1"/>
    <dgm:cxn modelId="{679137A2-A471-4FEA-976C-2F827CB4E3F1}" type="presParOf" srcId="{B492561E-F82D-464B-B6D0-368C417F7421}" destId="{3D2A72E4-2CBD-45FF-A7D5-30BC0AB27143}" srcOrd="0" destOrd="0" presId="urn:microsoft.com/office/officeart/2005/8/layout/hierarchy1"/>
    <dgm:cxn modelId="{B35E197E-1F50-4B1E-962D-615F64CE5B57}" type="presParOf" srcId="{3D2A72E4-2CBD-45FF-A7D5-30BC0AB27143}" destId="{D75DE7D9-08D2-4BF8-82C7-EB553A5416AE}" srcOrd="0" destOrd="0" presId="urn:microsoft.com/office/officeart/2005/8/layout/hierarchy1"/>
    <dgm:cxn modelId="{F943295A-4394-48C2-89F3-6B56687400EA}" type="presParOf" srcId="{D75DE7D9-08D2-4BF8-82C7-EB553A5416AE}" destId="{7104F2F3-88AA-464F-A41B-578D4A192A9C}" srcOrd="0" destOrd="0" presId="urn:microsoft.com/office/officeart/2005/8/layout/hierarchy1"/>
    <dgm:cxn modelId="{8F5D67A7-FAC1-4DCC-9FF2-064AD638DD55}" type="presParOf" srcId="{D75DE7D9-08D2-4BF8-82C7-EB553A5416AE}" destId="{92EF35EA-870D-4113-B6D9-C7F632201820}" srcOrd="1" destOrd="0" presId="urn:microsoft.com/office/officeart/2005/8/layout/hierarchy1"/>
    <dgm:cxn modelId="{98F74298-C2C4-4D24-9435-D1F6FA1742FB}" type="presParOf" srcId="{3D2A72E4-2CBD-45FF-A7D5-30BC0AB27143}" destId="{7E11157B-7E49-4F49-82CF-689CBB6F83F1}" srcOrd="1" destOrd="0" presId="urn:microsoft.com/office/officeart/2005/8/layout/hierarchy1"/>
    <dgm:cxn modelId="{173222CD-13D6-4390-B4AD-9FCE3F740FA2}" type="presParOf" srcId="{B492561E-F82D-464B-B6D0-368C417F7421}" destId="{47F46404-1147-453B-83DA-C7A13B8BCCCD}" srcOrd="1" destOrd="0" presId="urn:microsoft.com/office/officeart/2005/8/layout/hierarchy1"/>
    <dgm:cxn modelId="{B8B4CC9B-B552-4E63-90D0-261F29804888}" type="presParOf" srcId="{47F46404-1147-453B-83DA-C7A13B8BCCCD}" destId="{954F37FD-4D32-4651-B4AF-AE2845C0CBC3}" srcOrd="0" destOrd="0" presId="urn:microsoft.com/office/officeart/2005/8/layout/hierarchy1"/>
    <dgm:cxn modelId="{F2683F17-DB0E-4A00-BC82-62B3E9A4F891}" type="presParOf" srcId="{954F37FD-4D32-4651-B4AF-AE2845C0CBC3}" destId="{C14F1DA7-9253-4A4E-964E-52F3C5521281}" srcOrd="0" destOrd="0" presId="urn:microsoft.com/office/officeart/2005/8/layout/hierarchy1"/>
    <dgm:cxn modelId="{C24C1E2F-5588-4196-9458-2A0D6AF2A5DB}" type="presParOf" srcId="{954F37FD-4D32-4651-B4AF-AE2845C0CBC3}" destId="{E9A07A23-93B9-4249-B4AC-7B546563C96C}" srcOrd="1" destOrd="0" presId="urn:microsoft.com/office/officeart/2005/8/layout/hierarchy1"/>
    <dgm:cxn modelId="{A44C516C-6408-4AB1-A476-E4D814F25DE6}" type="presParOf" srcId="{47F46404-1147-453B-83DA-C7A13B8BCCCD}" destId="{2EE52239-8B5A-495B-99AE-01BAEE28C63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05217-06EB-4346-A5C4-EE2E30932E53}">
      <dsp:nvSpPr>
        <dsp:cNvPr id="0" name=""/>
        <dsp:cNvSpPr/>
      </dsp:nvSpPr>
      <dsp:spPr>
        <a:xfrm>
          <a:off x="7186" y="0"/>
          <a:ext cx="4375511" cy="53971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kern="1200" dirty="0">
              <a:solidFill>
                <a:srgbClr val="FFFF00"/>
              </a:solidFill>
            </a:rPr>
            <a:t>Kinh tế Hàn Quốc là một nền kinh tế hỗn hợp phát triển cao được đặc trưng bởi những tập đoàn sở hữu bởi các gia đình giàu có được gọi là Chaebol. Hàn Quốc là nền kinh tế lớn thứ 4 ở châu Á và thứ 10 thế giới theo GDP danh nghĩa.</a:t>
          </a:r>
          <a:endParaRPr lang="en-US" sz="2800" kern="1200" dirty="0">
            <a:solidFill>
              <a:srgbClr val="FFFF00"/>
            </a:solidFill>
          </a:endParaRPr>
        </a:p>
      </dsp:txBody>
      <dsp:txXfrm>
        <a:off x="135340" y="128154"/>
        <a:ext cx="4119203" cy="5140883"/>
      </dsp:txXfrm>
    </dsp:sp>
    <dsp:sp modelId="{426C6D4B-21F3-4BA9-BFD0-C6680E986D3B}">
      <dsp:nvSpPr>
        <dsp:cNvPr id="0" name=""/>
        <dsp:cNvSpPr/>
      </dsp:nvSpPr>
      <dsp:spPr>
        <a:xfrm>
          <a:off x="4820248" y="2156032"/>
          <a:ext cx="927608" cy="10851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044700">
            <a:lnSpc>
              <a:spcPct val="90000"/>
            </a:lnSpc>
            <a:spcBef>
              <a:spcPct val="0"/>
            </a:spcBef>
            <a:spcAft>
              <a:spcPct val="35000"/>
            </a:spcAft>
          </a:pPr>
          <a:endParaRPr lang="en-US" sz="4600" kern="1200"/>
        </a:p>
      </dsp:txBody>
      <dsp:txXfrm>
        <a:off x="4820248" y="2373057"/>
        <a:ext cx="649326" cy="651076"/>
      </dsp:txXfrm>
    </dsp:sp>
    <dsp:sp modelId="{EDAD3F22-043A-452C-821E-576C507B6B16}">
      <dsp:nvSpPr>
        <dsp:cNvPr id="0" name=""/>
        <dsp:cNvSpPr/>
      </dsp:nvSpPr>
      <dsp:spPr>
        <a:xfrm>
          <a:off x="6132902" y="0"/>
          <a:ext cx="4375511" cy="53971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b="0" i="0" kern="1200" dirty="0">
              <a:solidFill>
                <a:srgbClr val="FFFF00"/>
              </a:solidFill>
            </a:rPr>
            <a:t>Đây là quốc gia nổi tiếng được biết đến bởi tốc độ phát triển kinh tế thần kỳ từ một trong những nước nghèo nhất thế giới trở thành nước phát triển có thu nhập cao chỉ qua vài thế hệ. Sự phát triển vượt bậc này được ví như là Kỳ tích sông Hàn khi nó đã đưa Hàn Quốc sánh ngang với các quốc gia trong OECD và G20. Cho đến nay Hàn Quốc vẫn là một trong những quốc gia phát triển có tốc độ tăng trưởng nhanh nhất thế giới .</a:t>
          </a:r>
          <a:endParaRPr lang="en-US" sz="2400" kern="1200" dirty="0">
            <a:solidFill>
              <a:srgbClr val="FFFF00"/>
            </a:solidFill>
          </a:endParaRPr>
        </a:p>
      </dsp:txBody>
      <dsp:txXfrm>
        <a:off x="6261056" y="128154"/>
        <a:ext cx="4119203" cy="51408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F036B-1E6E-4B53-9D24-5F08480D98F1}">
      <dsp:nvSpPr>
        <dsp:cNvPr id="0" name=""/>
        <dsp:cNvSpPr/>
      </dsp:nvSpPr>
      <dsp:spPr>
        <a:xfrm>
          <a:off x="0" y="160962"/>
          <a:ext cx="6263640" cy="168918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b="1" i="0" kern="1200" dirty="0"/>
            <a:t>*Các chính sách về phát triển nông nghiệp - nông thôn của Hàn Quốc:</a:t>
          </a:r>
          <a:endParaRPr lang="en-US" sz="2000" kern="1200" dirty="0"/>
        </a:p>
      </dsp:txBody>
      <dsp:txXfrm>
        <a:off x="82459" y="243421"/>
        <a:ext cx="6098722" cy="1524269"/>
      </dsp:txXfrm>
    </dsp:sp>
    <dsp:sp modelId="{25A84477-34A9-4286-B97C-127B12F980E5}">
      <dsp:nvSpPr>
        <dsp:cNvPr id="0" name=""/>
        <dsp:cNvSpPr/>
      </dsp:nvSpPr>
      <dsp:spPr>
        <a:xfrm>
          <a:off x="0" y="1907750"/>
          <a:ext cx="6263640" cy="1689187"/>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b="0" i="0" kern="1200" dirty="0"/>
            <a:t>Để có được những thành tựu về ngành nông nghiệp Hàn Quốc như hiện tại. Có thể thấy được, chính phủ Hàn Quốc rất coi trọng và không ngừng cải thiện đời sống cho người nông dân. Giúp họ đẩy mạnh sản xuất, cải thiện chất lượng cuộc sống.</a:t>
          </a:r>
          <a:endParaRPr lang="en-US" sz="2000" kern="1200" dirty="0"/>
        </a:p>
      </dsp:txBody>
      <dsp:txXfrm>
        <a:off x="82459" y="1990209"/>
        <a:ext cx="6098722" cy="1524269"/>
      </dsp:txXfrm>
    </dsp:sp>
    <dsp:sp modelId="{E6AE6D99-352B-41DE-B01C-DB44B7A7C3EA}">
      <dsp:nvSpPr>
        <dsp:cNvPr id="0" name=""/>
        <dsp:cNvSpPr/>
      </dsp:nvSpPr>
      <dsp:spPr>
        <a:xfrm>
          <a:off x="0" y="3654537"/>
          <a:ext cx="6263640" cy="1689187"/>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b="0" i="0" kern="1200"/>
            <a:t>Việc ban hành các chính sách là biện pháp đảm bảo và tạo điều kiện tốt nhất cho họ. Vậy các chính sách đó là:</a:t>
          </a:r>
          <a:endParaRPr lang="en-US" sz="2000" kern="1200"/>
        </a:p>
      </dsp:txBody>
      <dsp:txXfrm>
        <a:off x="82459" y="3736996"/>
        <a:ext cx="6098722" cy="15242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4F2F3-88AA-464F-A41B-578D4A192A9C}">
      <dsp:nvSpPr>
        <dsp:cNvPr id="0" name=""/>
        <dsp:cNvSpPr/>
      </dsp:nvSpPr>
      <dsp:spPr>
        <a:xfrm>
          <a:off x="-408609" y="-388178"/>
          <a:ext cx="5274358" cy="44886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EF35EA-870D-4113-B6D9-C7F632201820}">
      <dsp:nvSpPr>
        <dsp:cNvPr id="0" name=""/>
        <dsp:cNvSpPr/>
      </dsp:nvSpPr>
      <dsp:spPr>
        <a:xfrm>
          <a:off x="0" y="0"/>
          <a:ext cx="5274358" cy="448863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b="0" i="0" kern="1200" dirty="0">
              <a:solidFill>
                <a:srgbClr val="0000FF"/>
              </a:solidFill>
            </a:rPr>
            <a:t>Hàn Quốc là một đất nước nghèo tài nguyên, trước thập niên 60 của thế kỷ XX vẫn là một đất nước chưa phát triển. Nhưng bắt đầu từ thập niên 60 của thế kỷ XX, kinh tế Hàn Quốc bắt đầu phát triển với tốc độ nhanh, đến giữa thập niên 80 đã trở thành nước công nghiệp phát triển mới (NICS). Đặc điểm của nền kinh tế Hàn Quốc là một nền kinh tế thị trường nhưng sự điều tiết của nhà nước đóng vai trò quan trọng. </a:t>
          </a:r>
          <a:endParaRPr lang="en-US" sz="2400" kern="1200" dirty="0">
            <a:solidFill>
              <a:srgbClr val="0000FF"/>
            </a:solidFill>
          </a:endParaRPr>
        </a:p>
      </dsp:txBody>
      <dsp:txXfrm>
        <a:off x="131468" y="131468"/>
        <a:ext cx="5011422" cy="4225697"/>
      </dsp:txXfrm>
    </dsp:sp>
    <dsp:sp modelId="{C14F1DA7-9253-4A4E-964E-52F3C5521281}">
      <dsp:nvSpPr>
        <dsp:cNvPr id="0" name=""/>
        <dsp:cNvSpPr/>
      </dsp:nvSpPr>
      <dsp:spPr>
        <a:xfrm>
          <a:off x="6094696" y="76193"/>
          <a:ext cx="4957028" cy="4450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A07A23-93B9-4249-B4AC-7B546563C96C}">
      <dsp:nvSpPr>
        <dsp:cNvPr id="0" name=""/>
        <dsp:cNvSpPr/>
      </dsp:nvSpPr>
      <dsp:spPr>
        <a:xfrm>
          <a:off x="6503305" y="464372"/>
          <a:ext cx="4957028" cy="44502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b="0" i="0" kern="1200" dirty="0">
              <a:solidFill>
                <a:srgbClr val="0000FF"/>
              </a:solidFill>
            </a:rPr>
            <a:t>Tăng trưởng GDP: Năm 2005, mức tăng trưởng GDP của Hàn Quốc là 3,9% với tổng số 801,2 tỷ USD, mức thu nhập bình quân theo đầu người là 20.400 USD/năm. Lĩnh vực sản xuất nông nghiệp đóng góp 3,7% GDP, công nghiệp là 40,1% và dịch vụ là 56,3%. Riêng lĩnh vực công nghiệp, tốc độ tăng trưởng là 7,3% trong năm 2005. </a:t>
          </a:r>
          <a:r>
            <a:rPr lang="vi-VN" sz="2400" kern="1200" dirty="0">
              <a:solidFill>
                <a:srgbClr val="0000FF"/>
              </a:solidFill>
            </a:rPr>
            <a:t/>
          </a:r>
          <a:br>
            <a:rPr lang="vi-VN" sz="2400" kern="1200" dirty="0">
              <a:solidFill>
                <a:srgbClr val="0000FF"/>
              </a:solidFill>
            </a:rPr>
          </a:br>
          <a:endParaRPr lang="en-US" sz="2400" kern="1200" dirty="0">
            <a:solidFill>
              <a:srgbClr val="0000FF"/>
            </a:solidFill>
          </a:endParaRPr>
        </a:p>
      </dsp:txBody>
      <dsp:txXfrm>
        <a:off x="6633650" y="594717"/>
        <a:ext cx="4696338" cy="41895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7808B-EFE4-B141-AB7D-A94995AD67CB}" type="datetimeFigureOut">
              <a:rPr lang="x-none" smtClean="0"/>
              <a:pPr/>
              <a:t>11/30/2024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29E25-A5B8-A24C-BB25-901E2AEF3A9A}" type="slidenum">
              <a:rPr lang="x-none" smtClean="0"/>
              <a:pPr/>
              <a:t>‹#›</a:t>
            </a:fld>
            <a:endParaRPr lang="x-none"/>
          </a:p>
        </p:txBody>
      </p:sp>
    </p:spTree>
    <p:extLst>
      <p:ext uri="{BB962C8B-B14F-4D97-AF65-F5344CB8AC3E}">
        <p14:creationId xmlns:p14="http://schemas.microsoft.com/office/powerpoint/2010/main" val="43742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41029F-9717-ED40-ABA1-B98A2F89972B}" type="datetimeFigureOut">
              <a:rPr lang="x-none" smtClean="0"/>
              <a:pPr/>
              <a:t>11/30/2024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AAB2B87-FBF3-2C4F-BE9C-59A58A53D97D}" type="slidenum">
              <a:rPr lang="x-none" smtClean="0"/>
              <a:pPr/>
              <a:t>‹#›</a:t>
            </a:fld>
            <a:endParaRPr lang="x-none"/>
          </a:p>
        </p:txBody>
      </p:sp>
    </p:spTree>
    <p:extLst>
      <p:ext uri="{BB962C8B-B14F-4D97-AF65-F5344CB8AC3E}">
        <p14:creationId xmlns:p14="http://schemas.microsoft.com/office/powerpoint/2010/main" val="1876261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41029F-9717-ED40-ABA1-B98A2F89972B}" type="datetimeFigureOut">
              <a:rPr lang="x-none" smtClean="0"/>
              <a:pPr/>
              <a:t>11/30/2024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AAB2B87-FBF3-2C4F-BE9C-59A58A53D97D}" type="slidenum">
              <a:rPr lang="x-none" smtClean="0"/>
              <a:pPr/>
              <a:t>‹#›</a:t>
            </a:fld>
            <a:endParaRPr lang="x-none"/>
          </a:p>
        </p:txBody>
      </p:sp>
    </p:spTree>
    <p:extLst>
      <p:ext uri="{BB962C8B-B14F-4D97-AF65-F5344CB8AC3E}">
        <p14:creationId xmlns:p14="http://schemas.microsoft.com/office/powerpoint/2010/main" val="628435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41029F-9717-ED40-ABA1-B98A2F89972B}" type="datetimeFigureOut">
              <a:rPr lang="x-none" smtClean="0"/>
              <a:pPr/>
              <a:t>11/30/2024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AAB2B87-FBF3-2C4F-BE9C-59A58A53D97D}" type="slidenum">
              <a:rPr lang="x-none" smtClean="0"/>
              <a:pPr/>
              <a:t>‹#›</a:t>
            </a:fld>
            <a:endParaRPr lang="x-none"/>
          </a:p>
        </p:txBody>
      </p:sp>
    </p:spTree>
    <p:extLst>
      <p:ext uri="{BB962C8B-B14F-4D97-AF65-F5344CB8AC3E}">
        <p14:creationId xmlns:p14="http://schemas.microsoft.com/office/powerpoint/2010/main" val="3486533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41029F-9717-ED40-ABA1-B98A2F89972B}" type="datetimeFigureOut">
              <a:rPr lang="x-none" smtClean="0"/>
              <a:pPr/>
              <a:t>11/30/2024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AAB2B87-FBF3-2C4F-BE9C-59A58A53D97D}" type="slidenum">
              <a:rPr lang="x-none" smtClean="0"/>
              <a:pPr/>
              <a:t>‹#›</a:t>
            </a:fld>
            <a:endParaRPr lang="x-none"/>
          </a:p>
        </p:txBody>
      </p:sp>
    </p:spTree>
    <p:extLst>
      <p:ext uri="{BB962C8B-B14F-4D97-AF65-F5344CB8AC3E}">
        <p14:creationId xmlns:p14="http://schemas.microsoft.com/office/powerpoint/2010/main" val="1585043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41029F-9717-ED40-ABA1-B98A2F89972B}" type="datetimeFigureOut">
              <a:rPr lang="x-none" smtClean="0"/>
              <a:pPr/>
              <a:t>11/30/2024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AAB2B87-FBF3-2C4F-BE9C-59A58A53D97D}" type="slidenum">
              <a:rPr lang="x-none" smtClean="0"/>
              <a:pPr/>
              <a:t>‹#›</a:t>
            </a:fld>
            <a:endParaRPr lang="x-none"/>
          </a:p>
        </p:txBody>
      </p:sp>
    </p:spTree>
    <p:extLst>
      <p:ext uri="{BB962C8B-B14F-4D97-AF65-F5344CB8AC3E}">
        <p14:creationId xmlns:p14="http://schemas.microsoft.com/office/powerpoint/2010/main" val="148946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41029F-9717-ED40-ABA1-B98A2F89972B}" type="datetimeFigureOut">
              <a:rPr lang="x-none" smtClean="0"/>
              <a:pPr/>
              <a:t>11/30/2024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AAB2B87-FBF3-2C4F-BE9C-59A58A53D97D}" type="slidenum">
              <a:rPr lang="x-none" smtClean="0"/>
              <a:pPr/>
              <a:t>‹#›</a:t>
            </a:fld>
            <a:endParaRPr lang="x-none"/>
          </a:p>
        </p:txBody>
      </p:sp>
    </p:spTree>
    <p:extLst>
      <p:ext uri="{BB962C8B-B14F-4D97-AF65-F5344CB8AC3E}">
        <p14:creationId xmlns:p14="http://schemas.microsoft.com/office/powerpoint/2010/main" val="1098034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41029F-9717-ED40-ABA1-B98A2F89972B}" type="datetimeFigureOut">
              <a:rPr lang="x-none" smtClean="0"/>
              <a:pPr/>
              <a:t>11/30/2024</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2AAB2B87-FBF3-2C4F-BE9C-59A58A53D97D}" type="slidenum">
              <a:rPr lang="x-none" smtClean="0"/>
              <a:pPr/>
              <a:t>‹#›</a:t>
            </a:fld>
            <a:endParaRPr lang="x-none"/>
          </a:p>
        </p:txBody>
      </p:sp>
    </p:spTree>
    <p:extLst>
      <p:ext uri="{BB962C8B-B14F-4D97-AF65-F5344CB8AC3E}">
        <p14:creationId xmlns:p14="http://schemas.microsoft.com/office/powerpoint/2010/main" val="3344572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41029F-9717-ED40-ABA1-B98A2F89972B}" type="datetimeFigureOut">
              <a:rPr lang="x-none" smtClean="0"/>
              <a:pPr/>
              <a:t>11/30/2024</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2AAB2B87-FBF3-2C4F-BE9C-59A58A53D97D}" type="slidenum">
              <a:rPr lang="x-none" smtClean="0"/>
              <a:pPr/>
              <a:t>‹#›</a:t>
            </a:fld>
            <a:endParaRPr lang="x-none"/>
          </a:p>
        </p:txBody>
      </p:sp>
    </p:spTree>
    <p:extLst>
      <p:ext uri="{BB962C8B-B14F-4D97-AF65-F5344CB8AC3E}">
        <p14:creationId xmlns:p14="http://schemas.microsoft.com/office/powerpoint/2010/main" val="1993900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1029F-9717-ED40-ABA1-B98A2F89972B}" type="datetimeFigureOut">
              <a:rPr lang="x-none" smtClean="0"/>
              <a:pPr/>
              <a:t>11/30/2024</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2AAB2B87-FBF3-2C4F-BE9C-59A58A53D97D}" type="slidenum">
              <a:rPr lang="x-none" smtClean="0"/>
              <a:pPr/>
              <a:t>‹#›</a:t>
            </a:fld>
            <a:endParaRPr lang="x-none"/>
          </a:p>
        </p:txBody>
      </p:sp>
    </p:spTree>
    <p:extLst>
      <p:ext uri="{BB962C8B-B14F-4D97-AF65-F5344CB8AC3E}">
        <p14:creationId xmlns:p14="http://schemas.microsoft.com/office/powerpoint/2010/main" val="171552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41029F-9717-ED40-ABA1-B98A2F89972B}" type="datetimeFigureOut">
              <a:rPr lang="x-none" smtClean="0"/>
              <a:pPr/>
              <a:t>11/30/2024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AAB2B87-FBF3-2C4F-BE9C-59A58A53D97D}" type="slidenum">
              <a:rPr lang="x-none" smtClean="0"/>
              <a:pPr/>
              <a:t>‹#›</a:t>
            </a:fld>
            <a:endParaRPr lang="x-none"/>
          </a:p>
        </p:txBody>
      </p:sp>
    </p:spTree>
    <p:extLst>
      <p:ext uri="{BB962C8B-B14F-4D97-AF65-F5344CB8AC3E}">
        <p14:creationId xmlns:p14="http://schemas.microsoft.com/office/powerpoint/2010/main" val="372646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41029F-9717-ED40-ABA1-B98A2F89972B}" type="datetimeFigureOut">
              <a:rPr lang="x-none" smtClean="0"/>
              <a:pPr/>
              <a:t>11/30/2024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AAB2B87-FBF3-2C4F-BE9C-59A58A53D97D}" type="slidenum">
              <a:rPr lang="x-none" smtClean="0"/>
              <a:pPr/>
              <a:t>‹#›</a:t>
            </a:fld>
            <a:endParaRPr lang="x-none"/>
          </a:p>
        </p:txBody>
      </p:sp>
    </p:spTree>
    <p:extLst>
      <p:ext uri="{BB962C8B-B14F-4D97-AF65-F5344CB8AC3E}">
        <p14:creationId xmlns:p14="http://schemas.microsoft.com/office/powerpoint/2010/main" val="3770593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1029F-9717-ED40-ABA1-B98A2F89972B}" type="datetimeFigureOut">
              <a:rPr lang="x-none" smtClean="0"/>
              <a:pPr/>
              <a:t>11/30/2024</a:t>
            </a:fld>
            <a:endParaRPr lang="x-none"/>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B2B87-FBF3-2C4F-BE9C-59A58A53D97D}" type="slidenum">
              <a:rPr lang="x-none" smtClean="0"/>
              <a:pPr/>
              <a:t>‹#›</a:t>
            </a:fld>
            <a:endParaRPr lang="x-none"/>
          </a:p>
        </p:txBody>
      </p:sp>
    </p:spTree>
    <p:extLst>
      <p:ext uri="{BB962C8B-B14F-4D97-AF65-F5344CB8AC3E}">
        <p14:creationId xmlns:p14="http://schemas.microsoft.com/office/powerpoint/2010/main" val="3708810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newgrounds.com/art/view/moc-productions/madness-heist-money-poster" TargetMode="External"/><Relationship Id="rId3" Type="http://schemas.openxmlformats.org/officeDocument/2006/relationships/hyperlink" Target="https://www.pngall.com/money-heist-tv-series-png" TargetMode="External"/><Relationship Id="rId7" Type="http://schemas.openxmlformats.org/officeDocument/2006/relationships/image" Target="../media/image4.jpeg"/><Relationship Id="rId12" Type="http://schemas.openxmlformats.org/officeDocument/2006/relationships/hyperlink" Target="https://www.pngall.com/money-heist-tv-series-png/download/54599"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hyperlink" Target="https://www.pngall.com/money-heist-tv-series-png/download/54667" TargetMode="External"/><Relationship Id="rId10" Type="http://schemas.openxmlformats.org/officeDocument/2006/relationships/hyperlink" Target="https://www.pngall.com/money-heist-tv-series-png/download/54596" TargetMode="Externa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350D8B09-2E0A-FEA0-DA96-26512997A2A4}"/>
              </a:ext>
            </a:extLst>
          </p:cNvPr>
          <p:cNvSpPr>
            <a:spLocks noGrp="1"/>
          </p:cNvSpPr>
          <p:nvPr>
            <p:ph type="ctrTitle"/>
          </p:nvPr>
        </p:nvSpPr>
        <p:spPr>
          <a:xfrm>
            <a:off x="475990" y="283120"/>
            <a:ext cx="11398685" cy="2387600"/>
          </a:xfrm>
        </p:spPr>
        <p:txBody>
          <a:bodyPr>
            <a:noAutofit/>
          </a:bodyPr>
          <a:lstStyle/>
          <a:p>
            <a:r>
              <a:rPr lang="en-US" sz="4000" b="1" dirty="0" smtClean="0">
                <a:solidFill>
                  <a:srgbClr val="FF0000"/>
                </a:solidFill>
                <a:effectLst/>
                <a:latin typeface="Times  New Roman"/>
                <a:ea typeface="Calibri" panose="020F0502020204030204" pitchFamily="34" charset="0"/>
                <a:cs typeface="Arial" panose="020B0604020202020204" pitchFamily="34" charset="0"/>
              </a:rPr>
              <a:t>BÀI 8 THỰC HÀNH: TÌM HIỂU CÁC NỀN KINH TẾ LỚN VÀ KINH TẾ MỚI NỔI </a:t>
            </a:r>
            <a:r>
              <a:rPr lang="en-US" sz="4000" b="1" dirty="0">
                <a:solidFill>
                  <a:srgbClr val="FF0000"/>
                </a:solidFill>
                <a:effectLst/>
                <a:latin typeface="Times  New Roman"/>
                <a:ea typeface="Calibri" panose="020F0502020204030204" pitchFamily="34" charset="0"/>
                <a:cs typeface="Arial" panose="020B0604020202020204" pitchFamily="34" charset="0"/>
              </a:rPr>
              <a:t>CHÂU Á</a:t>
            </a:r>
            <a:endParaRPr lang="en-US" sz="4000" dirty="0">
              <a:solidFill>
                <a:srgbClr val="FF0000"/>
              </a:solidFill>
              <a:latin typeface="Times  New Roman"/>
              <a:cs typeface="Arial" panose="020B0604020202020204" pitchFamily="34"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89492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27B839B-9ADE-406B-8590-F1CAEDED45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6AE5EEED-D1ED-BE56-C94B-E305B36EFC2B}"/>
              </a:ext>
            </a:extLst>
          </p:cNvPr>
          <p:cNvSpPr>
            <a:spLocks noGrp="1"/>
          </p:cNvSpPr>
          <p:nvPr>
            <p:ph idx="1"/>
          </p:nvPr>
        </p:nvSpPr>
        <p:spPr>
          <a:xfrm>
            <a:off x="313151" y="2497875"/>
            <a:ext cx="11448789" cy="3278459"/>
          </a:xfrm>
        </p:spPr>
        <p:txBody>
          <a:bodyPr anchor="ctr">
            <a:noAutofit/>
          </a:bodyPr>
          <a:lstStyle/>
          <a:p>
            <a:pPr marL="0" indent="0">
              <a:buNone/>
            </a:pPr>
            <a:r>
              <a:rPr lang="vi-VN" sz="3600" dirty="0" smtClean="0">
                <a:solidFill>
                  <a:srgbClr val="0000FF"/>
                </a:solidFill>
                <a:latin typeface="+mj-lt"/>
              </a:rPr>
              <a:t>-</a:t>
            </a:r>
            <a:r>
              <a:rPr lang="en-US" sz="3600" dirty="0" smtClean="0">
                <a:solidFill>
                  <a:srgbClr val="0000FF"/>
                </a:solidFill>
                <a:latin typeface="+mj-lt"/>
              </a:rPr>
              <a:t> X</a:t>
            </a:r>
            <a:r>
              <a:rPr lang="vi-VN" sz="3600" b="0" i="0" dirty="0" smtClean="0">
                <a:solidFill>
                  <a:srgbClr val="0000FF"/>
                </a:solidFill>
                <a:effectLst/>
                <a:latin typeface="+mj-lt"/>
              </a:rPr>
              <a:t>uất </a:t>
            </a:r>
            <a:r>
              <a:rPr lang="vi-VN" sz="3600" b="0" i="0" dirty="0">
                <a:solidFill>
                  <a:srgbClr val="0000FF"/>
                </a:solidFill>
                <a:effectLst/>
                <a:latin typeface="+mj-lt"/>
              </a:rPr>
              <a:t>khẩu của Hàn Quốc đã tăng từ 32,82 triệu USD vào năm 1960 lên 10 tỷ USD vào năm 1977 và tiếp tục tăng mạnh lên 542,2 tỷ USD vào năm 2019. Vào thời điểm thành lập chính phủ vào năm 1953, thu nhập bình quân đầu người chỉ là 67 USD, thế nhưng đến năm 2019, con số này đã tăng lên tới 32.115 USD.</a:t>
            </a:r>
          </a:p>
          <a:p>
            <a:pPr marL="0" indent="0">
              <a:buNone/>
            </a:pPr>
            <a:r>
              <a:rPr lang="vi-VN" sz="3600" dirty="0">
                <a:solidFill>
                  <a:srgbClr val="0000FF"/>
                </a:solidFill>
                <a:latin typeface="+mj-lt"/>
              </a:rPr>
              <a:t>-</a:t>
            </a:r>
            <a:r>
              <a:rPr lang="vi-VN" sz="3600" b="0" i="0" dirty="0">
                <a:solidFill>
                  <a:srgbClr val="0000FF"/>
                </a:solidFill>
                <a:effectLst/>
                <a:latin typeface="+mj-lt"/>
              </a:rPr>
              <a:t>Đặc biệt, vào năm 2008, 2009 và cả năm 2010, trong bối cảnh nền kinh tế thế giới đang khủng hoảng, Hàn Quốc vẫn đạt được tăng trưởng kinh tế đáng kinh ngạc là 6,3%. Sự tăng trưởng này được các cơ quan truyền thông nước ngoài đánh giá là một ví dụ điển hình để vượt qua khủng hoảng.</a:t>
            </a:r>
          </a:p>
          <a:p>
            <a:pPr marL="0" indent="0">
              <a:buNone/>
            </a:pPr>
            <a:endParaRPr lang="en-ID" sz="3600" dirty="0">
              <a:solidFill>
                <a:srgbClr val="0000FF"/>
              </a:solidFill>
              <a:latin typeface="+mj-lt"/>
            </a:endParaRPr>
          </a:p>
          <a:p>
            <a:pPr marL="0" indent="0">
              <a:buNone/>
            </a:pPr>
            <a:endParaRPr lang="vi-VN" sz="3600" b="0" i="0" dirty="0">
              <a:solidFill>
                <a:srgbClr val="0000FF"/>
              </a:solidFill>
              <a:effectLst/>
              <a:latin typeface="+mj-lt"/>
            </a:endParaRPr>
          </a:p>
          <a:p>
            <a:pPr marL="0" indent="0">
              <a:buNone/>
            </a:pPr>
            <a:endParaRPr lang="en-ID" sz="3600" dirty="0">
              <a:solidFill>
                <a:srgbClr val="0000FF"/>
              </a:solidFill>
              <a:latin typeface="+mj-lt"/>
            </a:endParaRPr>
          </a:p>
        </p:txBody>
      </p:sp>
    </p:spTree>
    <p:extLst>
      <p:ext uri="{BB962C8B-B14F-4D97-AF65-F5344CB8AC3E}">
        <p14:creationId xmlns:p14="http://schemas.microsoft.com/office/powerpoint/2010/main" val="3452564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B0111C81-85C5-1235-6DAF-EE593C14108F}"/>
              </a:ext>
            </a:extLst>
          </p:cNvPr>
          <p:cNvSpPr>
            <a:spLocks noGrp="1"/>
          </p:cNvSpPr>
          <p:nvPr>
            <p:ph idx="1"/>
          </p:nvPr>
        </p:nvSpPr>
        <p:spPr>
          <a:xfrm>
            <a:off x="838200" y="401667"/>
            <a:ext cx="10515600" cy="4251960"/>
          </a:xfrm>
        </p:spPr>
        <p:txBody>
          <a:bodyPr>
            <a:noAutofit/>
          </a:bodyPr>
          <a:lstStyle/>
          <a:p>
            <a:pPr marL="0" indent="0">
              <a:buNone/>
            </a:pPr>
            <a:r>
              <a:rPr lang="vi-VN" sz="3200" b="0" i="0" dirty="0">
                <a:solidFill>
                  <a:srgbClr val="0000FF"/>
                </a:solidFill>
                <a:effectLst/>
                <a:latin typeface="+mj-lt"/>
              </a:rPr>
              <a:t>-Hàn Quốc đã nhảy vọt lên trở thành nước xuất khẩu lớn thứ 7 trên thế giới vào năm 2010 và trong 4 năm liên tiếp từ 2011 đến 2014, Hàn Quốc liên tục ghi nhận thành tích mậu dịch trên 1 nghìn tỷ USD mỗi năm. Tuy thành tích này đã chững lại vào năm 2015 và 2016 nhưng đã phục hồi mức 1 nghìn tỷ USD vào năm 2017.</a:t>
            </a:r>
          </a:p>
          <a:p>
            <a:pPr marL="0" indent="0">
              <a:buNone/>
            </a:pPr>
            <a:r>
              <a:rPr lang="vi-VN" sz="3200" dirty="0">
                <a:solidFill>
                  <a:srgbClr val="0000FF"/>
                </a:solidFill>
                <a:latin typeface="+mj-lt"/>
              </a:rPr>
              <a:t>-</a:t>
            </a:r>
            <a:r>
              <a:rPr lang="vi-VN" sz="3200" b="0" i="0" dirty="0">
                <a:solidFill>
                  <a:srgbClr val="0000FF"/>
                </a:solidFill>
                <a:effectLst/>
                <a:latin typeface="+mj-lt"/>
              </a:rPr>
              <a:t>Năm 2019, dự trữ ngoại tệ của Hàn Quốc lên tới 408,8 tỷ USD và tỷ lệ nợ nước ngoài ngắn hạn của nước này ở mức 32,9% trong cùng năm, nằm ở mức trung bình trong số các nước G20. Xếp hạng tín nhiệm của Hàn Quốc cũng duy trì mức ổn định.</a:t>
            </a:r>
            <a:r>
              <a:rPr lang="vi-VN" sz="3200" dirty="0">
                <a:solidFill>
                  <a:srgbClr val="0000FF"/>
                </a:solidFill>
                <a:latin typeface="+mj-lt"/>
              </a:rPr>
              <a:t/>
            </a:r>
            <a:br>
              <a:rPr lang="vi-VN" sz="3200" dirty="0">
                <a:solidFill>
                  <a:srgbClr val="0000FF"/>
                </a:solidFill>
                <a:latin typeface="+mj-lt"/>
              </a:rPr>
            </a:br>
            <a:endParaRPr lang="en-ID" sz="3200" dirty="0">
              <a:solidFill>
                <a:srgbClr val="0000FF"/>
              </a:solidFill>
              <a:latin typeface="+mj-lt"/>
            </a:endParaRPr>
          </a:p>
        </p:txBody>
      </p:sp>
    </p:spTree>
    <p:extLst>
      <p:ext uri="{BB962C8B-B14F-4D97-AF65-F5344CB8AC3E}">
        <p14:creationId xmlns:p14="http://schemas.microsoft.com/office/powerpoint/2010/main" val="1967743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EA4554-8A7C-4590-851E-A3ACD316FD1F}"/>
              </a:ext>
            </a:extLst>
          </p:cNvPr>
          <p:cNvSpPr>
            <a:spLocks noGrp="1"/>
          </p:cNvSpPr>
          <p:nvPr>
            <p:ph type="title"/>
          </p:nvPr>
        </p:nvSpPr>
        <p:spPr>
          <a:xfrm>
            <a:off x="782444" y="2"/>
            <a:ext cx="10515600" cy="1325563"/>
          </a:xfrm>
        </p:spPr>
        <p:txBody>
          <a:bodyPr>
            <a:normAutofit fontScale="90000"/>
          </a:bodyPr>
          <a:lstStyle/>
          <a:p>
            <a:r>
              <a:rPr lang="vi-VN" dirty="0">
                <a:solidFill>
                  <a:srgbClr val="FF0000"/>
                </a:solidFill>
              </a:rPr>
              <a:t>Những bức ảnh về Kinh Tế Hàn Quốc:</a:t>
            </a:r>
            <a:br>
              <a:rPr lang="vi-VN" dirty="0">
                <a:solidFill>
                  <a:srgbClr val="FF0000"/>
                </a:solidFill>
              </a:rPr>
            </a:br>
            <a:endParaRPr lang="en-ID" dirty="0">
              <a:solidFill>
                <a:srgbClr val="FF0000"/>
              </a:solidFill>
            </a:endParaRPr>
          </a:p>
        </p:txBody>
      </p:sp>
      <p:pic>
        <p:nvPicPr>
          <p:cNvPr id="2050" name="Picture 2" descr="Cars Exported from Hyundai Motor’s Ulsan Factory. Cars are one of the country's major export items.">
            <a:extLst>
              <a:ext uri="{FF2B5EF4-FFF2-40B4-BE49-F238E27FC236}">
                <a16:creationId xmlns:a16="http://schemas.microsoft.com/office/drawing/2014/main" xmlns="" id="{BDC8D5DE-4138-CBD5-702B-0B9F35649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6" y="1100139"/>
            <a:ext cx="8286751" cy="54816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D2B4A52-802D-ADE9-9DE8-B257E5810D9B}"/>
              </a:ext>
            </a:extLst>
          </p:cNvPr>
          <p:cNvSpPr txBox="1"/>
          <p:nvPr/>
        </p:nvSpPr>
        <p:spPr>
          <a:xfrm>
            <a:off x="8586903" y="1108063"/>
            <a:ext cx="3438524" cy="5016758"/>
          </a:xfrm>
          <a:prstGeom prst="rect">
            <a:avLst/>
          </a:prstGeom>
          <a:noFill/>
        </p:spPr>
        <p:txBody>
          <a:bodyPr wrap="square">
            <a:spAutoFit/>
          </a:bodyPr>
          <a:lstStyle/>
          <a:p>
            <a:r>
              <a:rPr lang="vi-VN" sz="3200" b="0" i="0" dirty="0">
                <a:solidFill>
                  <a:srgbClr val="0000FF"/>
                </a:solidFill>
                <a:effectLst/>
                <a:latin typeface="NotoSans"/>
              </a:rPr>
              <a:t>Kho xuất khẩu và lưu trữ không mái che của nhà máy ô tô Hyundai ở Ulsan. Ô tô là một trong những mặt hàng xuất khẩu hàng đầu của Hàn Quốc.</a:t>
            </a:r>
            <a:r>
              <a:rPr lang="vi-VN" sz="3200" dirty="0">
                <a:solidFill>
                  <a:srgbClr val="0000FF"/>
                </a:solidFill>
              </a:rPr>
              <a:t/>
            </a:r>
            <a:br>
              <a:rPr lang="vi-VN" sz="3200" dirty="0">
                <a:solidFill>
                  <a:srgbClr val="0000FF"/>
                </a:solidFill>
              </a:rPr>
            </a:br>
            <a:endParaRPr lang="en-ID" sz="3200" dirty="0">
              <a:solidFill>
                <a:srgbClr val="0000FF"/>
              </a:solidFill>
            </a:endParaRPr>
          </a:p>
        </p:txBody>
      </p:sp>
    </p:spTree>
    <p:extLst>
      <p:ext uri="{BB962C8B-B14F-4D97-AF65-F5344CB8AC3E}">
        <p14:creationId xmlns:p14="http://schemas.microsoft.com/office/powerpoint/2010/main" val="1062286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8BF156BC-D838-5734-104C-4A50FDA20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75" y="512907"/>
            <a:ext cx="8629651" cy="598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682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DP and Per-capita GNI (Bank of Korea, 2017)">
            <a:extLst>
              <a:ext uri="{FF2B5EF4-FFF2-40B4-BE49-F238E27FC236}">
                <a16:creationId xmlns:a16="http://schemas.microsoft.com/office/drawing/2014/main" xmlns="" id="{DF2A6B88-8B46-0AC3-1F46-C5C23B158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78" y="2"/>
            <a:ext cx="11552663"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581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AA286D76-9994-B220-AC01-7BC37D177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
            <a:ext cx="1192065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1284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xmlns="" id="{94692E30-B6F7-FFBB-965B-58A469F5C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64" y="638175"/>
            <a:ext cx="11257149" cy="544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285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0F583D-A109-944D-8441-6CAF83A703ED}"/>
              </a:ext>
            </a:extLst>
          </p:cNvPr>
          <p:cNvSpPr>
            <a:spLocks noGrp="1"/>
          </p:cNvSpPr>
          <p:nvPr>
            <p:ph type="title"/>
          </p:nvPr>
        </p:nvSpPr>
        <p:spPr>
          <a:xfrm>
            <a:off x="0" y="2"/>
            <a:ext cx="10515600" cy="1325563"/>
          </a:xfrm>
        </p:spPr>
        <p:txBody>
          <a:bodyPr/>
          <a:lstStyle/>
          <a:p>
            <a:r>
              <a:rPr lang="vi-VN" dirty="0">
                <a:solidFill>
                  <a:srgbClr val="FF0000"/>
                </a:solidFill>
              </a:rPr>
              <a:t>2.Đặc điểm nền kinh tế:</a:t>
            </a:r>
            <a:endParaRPr lang="en-ID" dirty="0">
              <a:solidFill>
                <a:srgbClr val="FF0000"/>
              </a:solidFill>
            </a:endParaRPr>
          </a:p>
        </p:txBody>
      </p:sp>
      <p:sp>
        <p:nvSpPr>
          <p:cNvPr id="3" name="Content Placeholder 2">
            <a:extLst>
              <a:ext uri="{FF2B5EF4-FFF2-40B4-BE49-F238E27FC236}">
                <a16:creationId xmlns:a16="http://schemas.microsoft.com/office/drawing/2014/main" xmlns="" id="{859A134B-8767-82F1-2EB3-6225F4BA03F0}"/>
              </a:ext>
            </a:extLst>
          </p:cNvPr>
          <p:cNvSpPr>
            <a:spLocks noGrp="1"/>
          </p:cNvSpPr>
          <p:nvPr>
            <p:ph idx="1"/>
          </p:nvPr>
        </p:nvSpPr>
        <p:spPr>
          <a:xfrm>
            <a:off x="559419" y="1067222"/>
            <a:ext cx="10515600" cy="4607936"/>
          </a:xfrm>
        </p:spPr>
        <p:txBody>
          <a:bodyPr/>
          <a:lstStyle/>
          <a:p>
            <a:r>
              <a:rPr lang="vi-VN" dirty="0">
                <a:solidFill>
                  <a:srgbClr val="FF0000"/>
                </a:solidFill>
              </a:rPr>
              <a:t>A.Lịch sử phát triển nền kinh tế:</a:t>
            </a:r>
          </a:p>
          <a:p>
            <a:pPr marL="0" indent="0">
              <a:buNone/>
            </a:pPr>
            <a:r>
              <a:rPr lang="vi-VN" dirty="0"/>
              <a:t> </a:t>
            </a:r>
            <a:endParaRPr lang="en-ID" dirty="0"/>
          </a:p>
        </p:txBody>
      </p:sp>
    </p:spTree>
    <p:extLst>
      <p:ext uri="{BB962C8B-B14F-4D97-AF65-F5344CB8AC3E}">
        <p14:creationId xmlns:p14="http://schemas.microsoft.com/office/powerpoint/2010/main" val="3982942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xmlns="" id="{FDF69155-0371-28FD-3B78-E874E630116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0902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with low confidence">
            <a:extLst>
              <a:ext uri="{FF2B5EF4-FFF2-40B4-BE49-F238E27FC236}">
                <a16:creationId xmlns:a16="http://schemas.microsoft.com/office/drawing/2014/main" xmlns="" id="{9A9292ED-452C-3F18-3757-D59E1522B31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9365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p:cNvPicPr>
          <p:nvPr/>
        </p:nvPicPr>
        <p:blipFill>
          <a:blip r:embed="rId2"/>
          <a:stretch>
            <a:fillRect/>
          </a:stretch>
        </p:blipFill>
        <p:spPr>
          <a:xfrm>
            <a:off x="288099" y="288101"/>
            <a:ext cx="11603277" cy="6569901"/>
          </a:xfrm>
          <a:prstGeom prst="rect">
            <a:avLst/>
          </a:prstGeom>
          <a:noFill/>
          <a:ln w="9525">
            <a:noFill/>
          </a:ln>
        </p:spPr>
      </p:pic>
    </p:spTree>
    <p:extLst>
      <p:ext uri="{BB962C8B-B14F-4D97-AF65-F5344CB8AC3E}">
        <p14:creationId xmlns:p14="http://schemas.microsoft.com/office/powerpoint/2010/main" val="2872250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xmlns="" id="{E5637A47-FF94-16E1-838C-D4AC0AF84A8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2735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xmlns="" id="{6E7DC044-5F24-056B-D16C-E2064514A0E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604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xmlns="" id="{A0F624CA-8240-55C7-92FD-8D2ED35498F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3425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xmlns="" id="{874E5E08-58A6-ED4E-32F5-D333127CF06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119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xmlns="" id="{3A12ADA2-9064-E0AA-1615-6DC57C5EA65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071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xmlns="" id="{840CE590-1FB4-6550-F502-EDA6342AB03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901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xmlns="" id="{84C54C55-8043-B71F-D26C-9DCABDD7FD1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195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xmlns="" id="{488151A6-8AAC-18EA-D74B-BEA34D59FCC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7681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xmlns="" id="{132FD6A8-D5F4-022F-645E-7CF6E08C6B0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036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xmlns="" id="{0D2DFB4F-20C3-FD2A-5F67-F63913AB979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874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A979F1-C168-0104-78DB-9FC1054D25AB}"/>
              </a:ext>
            </a:extLst>
          </p:cNvPr>
          <p:cNvSpPr>
            <a:spLocks noGrp="1"/>
          </p:cNvSpPr>
          <p:nvPr>
            <p:ph type="title"/>
          </p:nvPr>
        </p:nvSpPr>
        <p:spPr>
          <a:xfrm>
            <a:off x="4090789" y="4046169"/>
            <a:ext cx="6067819" cy="1363215"/>
          </a:xfrm>
        </p:spPr>
        <p:txBody>
          <a:bodyPr vert="horz" lIns="91440" tIns="45720" rIns="91440" bIns="45720" rtlCol="0" anchor="t">
            <a:normAutofit/>
          </a:bodyPr>
          <a:lstStyle/>
          <a:p>
            <a:r>
              <a:rPr lang="en-US" kern="1200" smtClean="0">
                <a:latin typeface="Times  New Roman"/>
              </a:rPr>
              <a:t>Đây </a:t>
            </a:r>
            <a:r>
              <a:rPr lang="en-US" kern="1200" dirty="0" err="1">
                <a:latin typeface="Times  New Roman"/>
              </a:rPr>
              <a:t>là</a:t>
            </a:r>
            <a:r>
              <a:rPr lang="en-US" kern="1200" dirty="0">
                <a:latin typeface="Times  New Roman"/>
              </a:rPr>
              <a:t> </a:t>
            </a:r>
            <a:r>
              <a:rPr lang="en-US" kern="1200" dirty="0" err="1">
                <a:latin typeface="Times  New Roman"/>
              </a:rPr>
              <a:t>bộ</a:t>
            </a:r>
            <a:r>
              <a:rPr lang="en-US" kern="1200" dirty="0">
                <a:latin typeface="Times  New Roman"/>
              </a:rPr>
              <a:t> </a:t>
            </a:r>
            <a:r>
              <a:rPr lang="en-US" kern="1200" dirty="0" err="1">
                <a:latin typeface="Times  New Roman"/>
              </a:rPr>
              <a:t>phim</a:t>
            </a:r>
            <a:r>
              <a:rPr lang="en-US" kern="1200" dirty="0">
                <a:latin typeface="Times  New Roman"/>
              </a:rPr>
              <a:t> </a:t>
            </a:r>
            <a:r>
              <a:rPr lang="en-US" kern="1200" dirty="0" err="1">
                <a:latin typeface="Times  New Roman"/>
              </a:rPr>
              <a:t>nào</a:t>
            </a:r>
            <a:r>
              <a:rPr lang="en-US" kern="1200" dirty="0">
                <a:latin typeface="Times  New Roman"/>
              </a:rPr>
              <a:t>?</a:t>
            </a:r>
          </a:p>
        </p:txBody>
      </p:sp>
      <p:pic>
        <p:nvPicPr>
          <p:cNvPr id="38" name="Content Placeholder 37" descr="A group of men in red robes&#10;&#10;Description automatically generated with low confidence">
            <a:extLst>
              <a:ext uri="{FF2B5EF4-FFF2-40B4-BE49-F238E27FC236}">
                <a16:creationId xmlns:a16="http://schemas.microsoft.com/office/drawing/2014/main" xmlns="" id="{E09491B3-F6EE-3047-549E-6908CB16B39D}"/>
              </a:ext>
            </a:extLst>
          </p:cNvPr>
          <p:cNvPicPr>
            <a:picLocks noGrp="1" noChangeAspect="1"/>
          </p:cNvPicPr>
          <p:nvPr>
            <p:ph idx="1"/>
          </p:nvPr>
        </p:nvPicPr>
        <p:blipFill>
          <a:blip r:embed="rId2">
            <a:extLst>
              <a:ext uri="{837473B0-CC2E-450A-ABE3-18F120FF3D39}">
                <a1611:picAttrSrcUrl xmlns:a1611="http://schemas.microsoft.com/office/drawing/2016/11/main" xmlns="" r:id="rId5"/>
              </a:ext>
            </a:extLst>
          </a:blip>
          <a:stretch>
            <a:fillRect/>
          </a:stretch>
        </p:blipFill>
        <p:spPr>
          <a:xfrm>
            <a:off x="6037881" y="1272777"/>
            <a:ext cx="1829652" cy="1829652"/>
          </a:xfrm>
          <a:prstGeom prst="rect">
            <a:avLst/>
          </a:prstGeom>
        </p:spPr>
      </p:pic>
      <p:sp>
        <p:nvSpPr>
          <p:cNvPr id="55" name="Freeform: Shape 54">
            <a:extLst>
              <a:ext uri="{FF2B5EF4-FFF2-40B4-BE49-F238E27FC236}">
                <a16:creationId xmlns:a16="http://schemas.microsoft.com/office/drawing/2014/main" xmlns="" id="{2E2D6188-24E5-426A-BB2A-3FA2D6B9C3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2288331"/>
            <a:ext cx="3564639"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xmlns="" id="{F6E384F5-137A-40B1-97F0-694CC6ECD5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9DBC4630-03DA-474F-BBCB-BA3AE6B317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1983"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xmlns="" id="{1208BC59-C84F-483F-80CD-FAEC74229B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1" name="Picture 40" descr="Text&#10;&#10;Description automatically generated">
            <a:extLst>
              <a:ext uri="{FF2B5EF4-FFF2-40B4-BE49-F238E27FC236}">
                <a16:creationId xmlns:a16="http://schemas.microsoft.com/office/drawing/2014/main" xmlns="" id="{F4668C8C-B512-DF4C-90E7-02A522F324CC}"/>
              </a:ext>
            </a:extLst>
          </p:cNvPr>
          <p:cNvPicPr>
            <a:picLocks noChangeAspect="1"/>
          </p:cNvPicPr>
          <p:nvPr/>
        </p:nvPicPr>
        <p:blipFill>
          <a:blip r:embed="rId6">
            <a:extLst>
              <a:ext uri="{837473B0-CC2E-450A-ABE3-18F120FF3D39}">
                <a1611:picAttrSrcUrl xmlns:a1611="http://schemas.microsoft.com/office/drawing/2016/11/main" xmlns="" r:id="rId3"/>
              </a:ext>
            </a:extLst>
          </a:blip>
          <a:stretch>
            <a:fillRect/>
          </a:stretch>
        </p:blipFill>
        <p:spPr>
          <a:xfrm>
            <a:off x="1992088" y="629215"/>
            <a:ext cx="2410097" cy="668802"/>
          </a:xfrm>
          <a:prstGeom prst="rect">
            <a:avLst/>
          </a:prstGeom>
        </p:spPr>
      </p:pic>
      <p:sp>
        <p:nvSpPr>
          <p:cNvPr id="63" name="Freeform: Shape 62">
            <a:extLst>
              <a:ext uri="{FF2B5EF4-FFF2-40B4-BE49-F238E27FC236}">
                <a16:creationId xmlns:a16="http://schemas.microsoft.com/office/drawing/2014/main" xmlns="" id="{A1DABD52-05DF-4F31-AFB9-B330D8BE46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Oval 64">
            <a:extLst>
              <a:ext uri="{FF2B5EF4-FFF2-40B4-BE49-F238E27FC236}">
                <a16:creationId xmlns:a16="http://schemas.microsoft.com/office/drawing/2014/main" xmlns="" id="{78418A25-6EAC-4140-BFE6-284E1925B5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descr="A picture containing text&#10;&#10;Description automatically generated">
            <a:extLst>
              <a:ext uri="{FF2B5EF4-FFF2-40B4-BE49-F238E27FC236}">
                <a16:creationId xmlns:a16="http://schemas.microsoft.com/office/drawing/2014/main" xmlns="" id="{6E88584D-3265-DB5E-210C-096A697EE6CC}"/>
              </a:ext>
            </a:extLst>
          </p:cNvPr>
          <p:cNvPicPr>
            <a:picLocks noChangeAspect="1"/>
          </p:cNvPicPr>
          <p:nvPr/>
        </p:nvPicPr>
        <p:blipFill>
          <a:blip r:embed="rId7">
            <a:extLst>
              <a:ext uri="{837473B0-CC2E-450A-ABE3-18F120FF3D39}">
                <a1611:picAttrSrcUrl xmlns:a1611="http://schemas.microsoft.com/office/drawing/2016/11/main" xmlns="" r:id="rId8"/>
              </a:ext>
            </a:extLst>
          </a:blip>
          <a:stretch>
            <a:fillRect/>
          </a:stretch>
        </p:blipFill>
        <p:spPr>
          <a:xfrm>
            <a:off x="326533" y="3316406"/>
            <a:ext cx="2149359" cy="3149244"/>
          </a:xfrm>
          <a:prstGeom prst="rect">
            <a:avLst/>
          </a:prstGeom>
        </p:spPr>
      </p:pic>
      <p:sp>
        <p:nvSpPr>
          <p:cNvPr id="67" name="Freeform: Shape 66">
            <a:extLst>
              <a:ext uri="{FF2B5EF4-FFF2-40B4-BE49-F238E27FC236}">
                <a16:creationId xmlns:a16="http://schemas.microsoft.com/office/drawing/2014/main" xmlns="" id="{6B9D64DB-4D5C-4A91-B45F-F301E3174F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8E4F04B5-4D4A-4F70-8549-384AF53513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18762" y="-4330"/>
            <a:ext cx="3273239"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7" name="Picture 46" descr="A group of people posing for the camera&#10;&#10;Description automatically generated">
            <a:extLst>
              <a:ext uri="{FF2B5EF4-FFF2-40B4-BE49-F238E27FC236}">
                <a16:creationId xmlns:a16="http://schemas.microsoft.com/office/drawing/2014/main" xmlns="" id="{1A842172-63FE-D5C5-3339-06143FD32E7A}"/>
              </a:ext>
            </a:extLst>
          </p:cNvPr>
          <p:cNvPicPr>
            <a:picLocks noChangeAspect="1"/>
          </p:cNvPicPr>
          <p:nvPr/>
        </p:nvPicPr>
        <p:blipFill>
          <a:blip r:embed="rId9">
            <a:extLst>
              <a:ext uri="{837473B0-CC2E-450A-ABE3-18F120FF3D39}">
                <a1611:picAttrSrcUrl xmlns:a1611="http://schemas.microsoft.com/office/drawing/2016/11/main" xmlns="" r:id="rId10"/>
              </a:ext>
            </a:extLst>
          </a:blip>
          <a:stretch>
            <a:fillRect/>
          </a:stretch>
        </p:blipFill>
        <p:spPr>
          <a:xfrm>
            <a:off x="9829800" y="365982"/>
            <a:ext cx="1952160" cy="1957052"/>
          </a:xfrm>
          <a:prstGeom prst="rect">
            <a:avLst/>
          </a:prstGeom>
        </p:spPr>
      </p:pic>
      <p:sp>
        <p:nvSpPr>
          <p:cNvPr id="71" name="Freeform: Shape 70">
            <a:extLst>
              <a:ext uri="{FF2B5EF4-FFF2-40B4-BE49-F238E27FC236}">
                <a16:creationId xmlns:a16="http://schemas.microsoft.com/office/drawing/2014/main" xmlns="" id="{0D14DB62-3EB3-452E-89EE-30B0CDB0C8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xmlns="" id="{CB14CE1B-4BC5-4EF2-BE3D-05E4F580B3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99332"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Picture 49" descr="A group of people wearing clothing&#10;&#10;Description automatically generated with medium confidence">
            <a:extLst>
              <a:ext uri="{FF2B5EF4-FFF2-40B4-BE49-F238E27FC236}">
                <a16:creationId xmlns:a16="http://schemas.microsoft.com/office/drawing/2014/main" xmlns="" id="{AD488CE9-2E69-46B3-82F6-73F93986A8AB}"/>
              </a:ext>
            </a:extLst>
          </p:cNvPr>
          <p:cNvPicPr>
            <a:picLocks noChangeAspect="1"/>
          </p:cNvPicPr>
          <p:nvPr/>
        </p:nvPicPr>
        <p:blipFill>
          <a:blip r:embed="rId11">
            <a:extLst>
              <a:ext uri="{837473B0-CC2E-450A-ABE3-18F120FF3D39}">
                <a1611:picAttrSrcUrl xmlns:a1611="http://schemas.microsoft.com/office/drawing/2016/11/main" xmlns="" r:id="rId12"/>
              </a:ext>
            </a:extLst>
          </a:blip>
          <a:stretch>
            <a:fillRect/>
          </a:stretch>
        </p:blipFill>
        <p:spPr>
          <a:xfrm>
            <a:off x="9888584" y="4920674"/>
            <a:ext cx="2135777" cy="1596493"/>
          </a:xfrm>
          <a:prstGeom prst="rect">
            <a:avLst/>
          </a:prstGeom>
        </p:spPr>
      </p:pic>
    </p:spTree>
    <p:extLst>
      <p:ext uri="{BB962C8B-B14F-4D97-AF65-F5344CB8AC3E}">
        <p14:creationId xmlns:p14="http://schemas.microsoft.com/office/powerpoint/2010/main" val="3833429679"/>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randombar(horizontal)">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heel(1)">
                                      <p:cBhvr>
                                        <p:cTn id="26" dur="20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80">
                                          <p:stCondLst>
                                            <p:cond delay="0"/>
                                          </p:stCondLst>
                                        </p:cTn>
                                        <p:tgtEl>
                                          <p:spTgt spid="2"/>
                                        </p:tgtEl>
                                      </p:cBhvr>
                                    </p:animEffect>
                                    <p:anim calcmode="lin" valueType="num">
                                      <p:cBhvr>
                                        <p:cTn id="3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7" dur="26">
                                          <p:stCondLst>
                                            <p:cond delay="650"/>
                                          </p:stCondLst>
                                        </p:cTn>
                                        <p:tgtEl>
                                          <p:spTgt spid="2"/>
                                        </p:tgtEl>
                                      </p:cBhvr>
                                      <p:to x="100000" y="60000"/>
                                    </p:animScale>
                                    <p:animScale>
                                      <p:cBhvr>
                                        <p:cTn id="38" dur="166" decel="50000">
                                          <p:stCondLst>
                                            <p:cond delay="676"/>
                                          </p:stCondLst>
                                        </p:cTn>
                                        <p:tgtEl>
                                          <p:spTgt spid="2"/>
                                        </p:tgtEl>
                                      </p:cBhvr>
                                      <p:to x="100000" y="100000"/>
                                    </p:animScale>
                                    <p:animScale>
                                      <p:cBhvr>
                                        <p:cTn id="39" dur="26">
                                          <p:stCondLst>
                                            <p:cond delay="1312"/>
                                          </p:stCondLst>
                                        </p:cTn>
                                        <p:tgtEl>
                                          <p:spTgt spid="2"/>
                                        </p:tgtEl>
                                      </p:cBhvr>
                                      <p:to x="100000" y="80000"/>
                                    </p:animScale>
                                    <p:animScale>
                                      <p:cBhvr>
                                        <p:cTn id="40" dur="166" decel="50000">
                                          <p:stCondLst>
                                            <p:cond delay="1338"/>
                                          </p:stCondLst>
                                        </p:cTn>
                                        <p:tgtEl>
                                          <p:spTgt spid="2"/>
                                        </p:tgtEl>
                                      </p:cBhvr>
                                      <p:to x="100000" y="100000"/>
                                    </p:animScale>
                                    <p:animScale>
                                      <p:cBhvr>
                                        <p:cTn id="41" dur="26">
                                          <p:stCondLst>
                                            <p:cond delay="1642"/>
                                          </p:stCondLst>
                                        </p:cTn>
                                        <p:tgtEl>
                                          <p:spTgt spid="2"/>
                                        </p:tgtEl>
                                      </p:cBhvr>
                                      <p:to x="100000" y="90000"/>
                                    </p:animScale>
                                    <p:animScale>
                                      <p:cBhvr>
                                        <p:cTn id="42" dur="166" decel="50000">
                                          <p:stCondLst>
                                            <p:cond delay="1668"/>
                                          </p:stCondLst>
                                        </p:cTn>
                                        <p:tgtEl>
                                          <p:spTgt spid="2"/>
                                        </p:tgtEl>
                                      </p:cBhvr>
                                      <p:to x="100000" y="100000"/>
                                    </p:animScale>
                                    <p:animScale>
                                      <p:cBhvr>
                                        <p:cTn id="43" dur="26">
                                          <p:stCondLst>
                                            <p:cond delay="1808"/>
                                          </p:stCondLst>
                                        </p:cTn>
                                        <p:tgtEl>
                                          <p:spTgt spid="2"/>
                                        </p:tgtEl>
                                      </p:cBhvr>
                                      <p:to x="100000" y="95000"/>
                                    </p:animScale>
                                    <p:animScale>
                                      <p:cBhvr>
                                        <p:cTn id="4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xmlns="" id="{883174B1-8163-32B1-218A-565D5FF555F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8041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xmlns="" id="{41E3F2BE-D561-F2E5-CDBD-2B7C36C8A91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3495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xmlns="" id="{FB939A71-065D-F458-C6E3-1CA43741BF2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0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xmlns="" id="{EC968614-2908-A765-C97C-971A83F9139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0632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xmlns="" id="{186FD5A9-F5D1-0B07-850D-C936730E6CF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6449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760F89-76DB-1D5C-F7BB-2757A6964F12}"/>
              </a:ext>
            </a:extLst>
          </p:cNvPr>
          <p:cNvSpPr>
            <a:spLocks noGrp="1"/>
          </p:cNvSpPr>
          <p:nvPr>
            <p:ph type="title"/>
          </p:nvPr>
        </p:nvSpPr>
        <p:spPr>
          <a:xfrm>
            <a:off x="715536" y="2"/>
            <a:ext cx="10515600" cy="1325563"/>
          </a:xfrm>
        </p:spPr>
        <p:txBody>
          <a:bodyPr/>
          <a:lstStyle/>
          <a:p>
            <a:r>
              <a:rPr lang="vi-VN" dirty="0">
                <a:solidFill>
                  <a:srgbClr val="FF0000"/>
                </a:solidFill>
              </a:rPr>
              <a:t>B.Cơ cấu nền Kinh tế</a:t>
            </a:r>
            <a:endParaRPr lang="en-ID" dirty="0">
              <a:solidFill>
                <a:srgbClr val="FF0000"/>
              </a:solidFill>
            </a:endParaRPr>
          </a:p>
        </p:txBody>
      </p:sp>
      <p:graphicFrame>
        <p:nvGraphicFramePr>
          <p:cNvPr id="7" name="Content Placeholder 2">
            <a:extLst>
              <a:ext uri="{FF2B5EF4-FFF2-40B4-BE49-F238E27FC236}">
                <a16:creationId xmlns:a16="http://schemas.microsoft.com/office/drawing/2014/main" xmlns="" id="{DEB843A6-CF56-A705-A4F8-6FD9F7E7B518}"/>
              </a:ext>
            </a:extLst>
          </p:cNvPr>
          <p:cNvGraphicFramePr>
            <a:graphicFrameLocks noGrp="1"/>
          </p:cNvGraphicFramePr>
          <p:nvPr>
            <p:ph idx="1"/>
            <p:extLst>
              <p:ext uri="{D42A27DB-BD31-4B8C-83A1-F6EECF244321}">
                <p14:modId xmlns:p14="http://schemas.microsoft.com/office/powerpoint/2010/main" val="2810284120"/>
              </p:ext>
            </p:extLst>
          </p:nvPr>
        </p:nvGraphicFramePr>
        <p:xfrm>
          <a:off x="838200" y="1182028"/>
          <a:ext cx="10515600" cy="5397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900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819A166-7571-4003-A6B8-B62034C3ED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3DD5C93C-DBAC-1ADD-A596-B46135852E05}"/>
              </a:ext>
            </a:extLst>
          </p:cNvPr>
          <p:cNvSpPr>
            <a:spLocks noGrp="1"/>
          </p:cNvSpPr>
          <p:nvPr>
            <p:ph type="title"/>
          </p:nvPr>
        </p:nvSpPr>
        <p:spPr>
          <a:xfrm>
            <a:off x="312236" y="620392"/>
            <a:ext cx="4795025" cy="5504688"/>
          </a:xfrm>
        </p:spPr>
        <p:txBody>
          <a:bodyPr>
            <a:normAutofit/>
          </a:bodyPr>
          <a:lstStyle/>
          <a:p>
            <a:r>
              <a:rPr lang="vi-VN" sz="6000" dirty="0">
                <a:solidFill>
                  <a:srgbClr val="FF0000"/>
                </a:solidFill>
              </a:rPr>
              <a:t>C.Một số ngành </a:t>
            </a:r>
            <a:r>
              <a:rPr lang="vi-VN" sz="6000" dirty="0" smtClean="0">
                <a:solidFill>
                  <a:srgbClr val="FF0000"/>
                </a:solidFill>
              </a:rPr>
              <a:t>kinh</a:t>
            </a:r>
            <a:r>
              <a:rPr lang="en-US" sz="6000" dirty="0" smtClean="0">
                <a:solidFill>
                  <a:srgbClr val="FF0000"/>
                </a:solidFill>
              </a:rPr>
              <a:t> </a:t>
            </a:r>
            <a:r>
              <a:rPr lang="vi-VN" sz="6000" dirty="0" smtClean="0">
                <a:solidFill>
                  <a:srgbClr val="FF0000"/>
                </a:solidFill>
              </a:rPr>
              <a:t>tế</a:t>
            </a:r>
            <a:r>
              <a:rPr lang="vi-VN" sz="6000" dirty="0">
                <a:solidFill>
                  <a:srgbClr val="FF0000"/>
                </a:solidFill>
              </a:rPr>
              <a:t>:</a:t>
            </a:r>
            <a:endParaRPr lang="en-ID" sz="6000" dirty="0">
              <a:solidFill>
                <a:srgbClr val="FF0000"/>
              </a:solidFill>
            </a:endParaRPr>
          </a:p>
        </p:txBody>
      </p:sp>
      <p:graphicFrame>
        <p:nvGraphicFramePr>
          <p:cNvPr id="5" name="Content Placeholder 2">
            <a:extLst>
              <a:ext uri="{FF2B5EF4-FFF2-40B4-BE49-F238E27FC236}">
                <a16:creationId xmlns:a16="http://schemas.microsoft.com/office/drawing/2014/main" xmlns="" id="{CCD4A014-DC13-100E-1415-48D244DD51D7}"/>
              </a:ext>
            </a:extLst>
          </p:cNvPr>
          <p:cNvGraphicFramePr>
            <a:graphicFrameLocks noGrp="1"/>
          </p:cNvGraphicFramePr>
          <p:nvPr>
            <p:ph idx="1"/>
            <p:extLst>
              <p:ext uri="{D42A27DB-BD31-4B8C-83A1-F6EECF244321}">
                <p14:modId xmlns:p14="http://schemas.microsoft.com/office/powerpoint/2010/main" val="107748152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971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6EFD3D9-44F0-4267-BCC1-1613E79D82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xmlns="" id="{A779A851-95D6-41AF-937A-B0E4B7F6FA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142164" y="900816"/>
            <a:ext cx="759619"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xmlns="" id="{953FB2E7-B6CB-429C-81EB-D9516D6D5C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144438" y="633165"/>
            <a:ext cx="482655"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xmlns="" id="{2EC40DB1-B719-4A13-9A4D-0966B4B278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622" y="636725"/>
            <a:ext cx="4000063"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8">
            <a:extLst>
              <a:ext uri="{FF2B5EF4-FFF2-40B4-BE49-F238E27FC236}">
                <a16:creationId xmlns:a16="http://schemas.microsoft.com/office/drawing/2014/main" xmlns="" id="{82211336-CFF3-412D-868A-6679C1004C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901783"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xmlns="" id="{2070405A-2101-E3D4-C415-96CA9E845489}"/>
              </a:ext>
            </a:extLst>
          </p:cNvPr>
          <p:cNvSpPr>
            <a:spLocks noGrp="1"/>
          </p:cNvSpPr>
          <p:nvPr>
            <p:ph idx="1"/>
          </p:nvPr>
        </p:nvSpPr>
        <p:spPr>
          <a:xfrm>
            <a:off x="5210713" y="1728442"/>
            <a:ext cx="5948831" cy="4939125"/>
          </a:xfrm>
        </p:spPr>
        <p:txBody>
          <a:bodyPr anchor="ctr">
            <a:noAutofit/>
          </a:bodyPr>
          <a:lstStyle/>
          <a:p>
            <a:r>
              <a:rPr lang="vi-VN" sz="2200" b="1" i="0" dirty="0">
                <a:solidFill>
                  <a:srgbClr val="FFFF00"/>
                </a:solidFill>
                <a:effectLst/>
                <a:latin typeface="+mj-lt"/>
              </a:rPr>
              <a:t>Về chính sách đất đai</a:t>
            </a:r>
            <a:endParaRPr lang="vi-VN" sz="2200" b="0" i="0" dirty="0">
              <a:solidFill>
                <a:srgbClr val="FFFF00"/>
              </a:solidFill>
              <a:effectLst/>
              <a:latin typeface="+mj-lt"/>
            </a:endParaRPr>
          </a:p>
          <a:p>
            <a:r>
              <a:rPr lang="vi-VN" sz="2200" b="0" i="0" dirty="0">
                <a:solidFill>
                  <a:srgbClr val="FFFF00"/>
                </a:solidFill>
                <a:effectLst/>
                <a:latin typeface="+mj-lt"/>
              </a:rPr>
              <a:t>Người sở hữu đất bắt buộc phải sử dụng trong mục đích sản xuất nông nghiệp và không được bỏ hoang quá 1 năm. Trong trường hợp, người sở hữu đất không dùng với mục đích sản xuất nông nghiệp mà muốn duy trì quyền sở hữu của mình có thể ủy thác ngân hàng đất đai dưới hình thức cho thuê.</a:t>
            </a:r>
          </a:p>
          <a:p>
            <a:r>
              <a:rPr lang="vi-VN" sz="2200" b="0" i="0" dirty="0">
                <a:solidFill>
                  <a:srgbClr val="FFFF00"/>
                </a:solidFill>
                <a:effectLst/>
                <a:latin typeface="+mj-lt"/>
              </a:rPr>
              <a:t>Trong trường hợp này, người sở hữu đất được miễn các loại thuế có liên quan. Ngoài ra, trong trường hợp nhà nước có chính sách thu hồi đất, người dân sẽ được đền bù đất thỏa đáng. </a:t>
            </a:r>
          </a:p>
          <a:p>
            <a:r>
              <a:rPr lang="vi-VN" sz="2200" b="0" i="0" dirty="0">
                <a:solidFill>
                  <a:srgbClr val="FFFF00"/>
                </a:solidFill>
                <a:effectLst/>
                <a:latin typeface="+mj-lt"/>
              </a:rPr>
              <a:t>Bên cạnh đó, người dân sẽ được đền bù tiền thiệt hại hoa màu trong khoảng 2 năm và tiền vận chuyển hoa màu đi nơi khác cũng như tiền trồng lại hoa màu.</a:t>
            </a:r>
          </a:p>
          <a:p>
            <a:endParaRPr lang="en-ID" sz="2200" dirty="0">
              <a:solidFill>
                <a:srgbClr val="FFFF00"/>
              </a:solidFill>
            </a:endParaRPr>
          </a:p>
        </p:txBody>
      </p:sp>
    </p:spTree>
    <p:extLst>
      <p:ext uri="{BB962C8B-B14F-4D97-AF65-F5344CB8AC3E}">
        <p14:creationId xmlns:p14="http://schemas.microsoft.com/office/powerpoint/2010/main" val="182805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9264D464-898B-4908-88FD-33A83D6ED6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F0BC1D9E-4401-4EC0-88FD-ED103CB570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000669" y="4"/>
            <a:ext cx="1191331"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Freeform: Shape 11">
            <a:extLst>
              <a:ext uri="{FF2B5EF4-FFF2-40B4-BE49-F238E27FC236}">
                <a16:creationId xmlns:a16="http://schemas.microsoft.com/office/drawing/2014/main" xmlns="" id="{B0AAF7C9-094E-400C-A428-F6C2262F6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90688"/>
            <a:ext cx="1075332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F5583088-7896-7B54-EB9B-2B0AECF31943}"/>
              </a:ext>
            </a:extLst>
          </p:cNvPr>
          <p:cNvSpPr>
            <a:spLocks noGrp="1"/>
          </p:cNvSpPr>
          <p:nvPr>
            <p:ph idx="1"/>
          </p:nvPr>
        </p:nvSpPr>
        <p:spPr>
          <a:xfrm>
            <a:off x="269488" y="1810484"/>
            <a:ext cx="7937811" cy="4121152"/>
          </a:xfrm>
        </p:spPr>
        <p:txBody>
          <a:bodyPr>
            <a:noAutofit/>
          </a:bodyPr>
          <a:lstStyle/>
          <a:p>
            <a:r>
              <a:rPr lang="vi-VN" b="1" i="0" dirty="0">
                <a:solidFill>
                  <a:srgbClr val="FFFF00"/>
                </a:solidFill>
                <a:effectLst/>
                <a:latin typeface="arial" panose="020B0604020202020204" pitchFamily="34" charset="0"/>
              </a:rPr>
              <a:t> Về chính sách tín dụng</a:t>
            </a:r>
            <a:endParaRPr lang="vi-VN" b="0" i="0" dirty="0">
              <a:solidFill>
                <a:srgbClr val="FFFF00"/>
              </a:solidFill>
              <a:effectLst/>
              <a:latin typeface="Times New Roman" panose="02020603050405020304" pitchFamily="18" charset="0"/>
            </a:endParaRPr>
          </a:p>
          <a:p>
            <a:r>
              <a:rPr lang="vi-VN" b="0" i="0" dirty="0">
                <a:solidFill>
                  <a:srgbClr val="FFFF00"/>
                </a:solidFill>
                <a:effectLst/>
                <a:latin typeface="arial" panose="020B0604020202020204" pitchFamily="34" charset="0"/>
              </a:rPr>
              <a:t>Đối với ngành nông nghiệp nói chung, người nông dân được nhà nước hỗ trợ từ 30% đến 100% để ứng dụng công nghệ mới vào sản xuất nông nghiệp nhằm xúc tiến thương mại và nâng cao hiệu quả sản xuất.</a:t>
            </a:r>
            <a:endParaRPr lang="vi-VN" b="0" i="0" dirty="0">
              <a:solidFill>
                <a:srgbClr val="FFFF00"/>
              </a:solidFill>
              <a:effectLst/>
              <a:latin typeface="Times New Roman" panose="02020603050405020304" pitchFamily="18" charset="0"/>
            </a:endParaRPr>
          </a:p>
          <a:p>
            <a:r>
              <a:rPr lang="vi-VN" b="0" i="0" dirty="0">
                <a:solidFill>
                  <a:srgbClr val="FFFF00"/>
                </a:solidFill>
                <a:effectLst/>
                <a:latin typeface="arial" panose="020B0604020202020204" pitchFamily="34" charset="0"/>
              </a:rPr>
              <a:t>Mặt khác, nhà nước sẽ hỗ trợ người dân vay vốn đầu tư vào mua máy móc, thiết bị sản xuất lên tới 70% thậm chí 100% với với mức lãi suất ưu đãi từ 0% đến 2%.</a:t>
            </a:r>
            <a:endParaRPr lang="vi-VN" b="0" i="0" dirty="0">
              <a:solidFill>
                <a:srgbClr val="FFFF00"/>
              </a:solidFill>
              <a:effectLst/>
              <a:latin typeface="Times New Roman" panose="02020603050405020304" pitchFamily="18" charset="0"/>
            </a:endParaRPr>
          </a:p>
          <a:p>
            <a:endParaRPr lang="en-ID" dirty="0">
              <a:solidFill>
                <a:srgbClr val="FFFF00"/>
              </a:solidFill>
            </a:endParaRPr>
          </a:p>
        </p:txBody>
      </p:sp>
      <p:sp>
        <p:nvSpPr>
          <p:cNvPr id="14" name="Freeform: Shape 13">
            <a:extLst>
              <a:ext uri="{FF2B5EF4-FFF2-40B4-BE49-F238E27FC236}">
                <a16:creationId xmlns:a16="http://schemas.microsoft.com/office/drawing/2014/main" xmlns="" id="{6200B311-3585-4069-AAC6-CD443FA5B8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23986" y="1690688"/>
            <a:ext cx="3668015"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09429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9264D464-898B-4908-88FD-33A83D6ED6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F0BC1D9E-4401-4EC0-88FD-ED103CB570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000669" y="4"/>
            <a:ext cx="1191331"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Freeform: Shape 11">
            <a:extLst>
              <a:ext uri="{FF2B5EF4-FFF2-40B4-BE49-F238E27FC236}">
                <a16:creationId xmlns:a16="http://schemas.microsoft.com/office/drawing/2014/main" xmlns="" id="{B0AAF7C9-094E-400C-A428-F6C2262F6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90688"/>
            <a:ext cx="1075332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8E96149E-644A-22FD-2D71-FAC85ABAA78A}"/>
              </a:ext>
            </a:extLst>
          </p:cNvPr>
          <p:cNvSpPr>
            <a:spLocks noGrp="1"/>
          </p:cNvSpPr>
          <p:nvPr>
            <p:ph idx="1"/>
          </p:nvPr>
        </p:nvSpPr>
        <p:spPr>
          <a:xfrm>
            <a:off x="838202" y="1750741"/>
            <a:ext cx="7971263" cy="4426222"/>
          </a:xfrm>
        </p:spPr>
        <p:txBody>
          <a:bodyPr>
            <a:noAutofit/>
          </a:bodyPr>
          <a:lstStyle/>
          <a:p>
            <a:r>
              <a:rPr lang="vi-VN" b="1" i="0" dirty="0">
                <a:solidFill>
                  <a:srgbClr val="FFFF00"/>
                </a:solidFill>
                <a:effectLst/>
                <a:latin typeface="arial" panose="020B0604020202020204" pitchFamily="34" charset="0"/>
              </a:rPr>
              <a:t> Về chính sách khoa học công nghệ</a:t>
            </a:r>
            <a:endParaRPr lang="vi-VN" b="0" i="0" dirty="0">
              <a:solidFill>
                <a:srgbClr val="FFFF00"/>
              </a:solidFill>
              <a:effectLst/>
              <a:latin typeface="Times New Roman" panose="02020603050405020304" pitchFamily="18" charset="0"/>
            </a:endParaRPr>
          </a:p>
          <a:p>
            <a:r>
              <a:rPr lang="vi-VN" b="0" i="0" dirty="0">
                <a:solidFill>
                  <a:srgbClr val="FFFF00"/>
                </a:solidFill>
                <a:effectLst/>
                <a:latin typeface="arial" panose="020B0604020202020204" pitchFamily="34" charset="0"/>
              </a:rPr>
              <a:t>Với hơn 200 cơ sở nghiên cứu, hàng năm được chính phủ đầu tư gần 1 tỷ USD nghiên cứu và phát triển hơn nữa trong ngành nông nghiệp. Đặc biệt, các cán bộ nghiên cứu được phân công phụ trách tư vấn trực tiếp tới người dân để hỗ trợ và giúp họ xử lý mọi khó khăn trong sản xuất.</a:t>
            </a:r>
            <a:endParaRPr lang="vi-VN" b="0" i="0" dirty="0">
              <a:solidFill>
                <a:srgbClr val="FFFF00"/>
              </a:solidFill>
              <a:effectLst/>
              <a:latin typeface="Times New Roman" panose="02020603050405020304" pitchFamily="18" charset="0"/>
            </a:endParaRPr>
          </a:p>
          <a:p>
            <a:r>
              <a:rPr lang="vi-VN" b="0" i="0" dirty="0">
                <a:solidFill>
                  <a:srgbClr val="FFFF00"/>
                </a:solidFill>
                <a:effectLst/>
                <a:latin typeface="arial" panose="020B0604020202020204" pitchFamily="34" charset="0"/>
              </a:rPr>
              <a:t>Có thể thấy, chính phủ Hàn Quốc rất coi trọng trong công tác phát triển và nghiên cứu, cải tạo giống mới cũng như cách bảo quản ngành nông sản được tốt hơn.</a:t>
            </a:r>
            <a:endParaRPr lang="vi-VN" b="0" i="0" dirty="0">
              <a:solidFill>
                <a:srgbClr val="FFFF00"/>
              </a:solidFill>
              <a:effectLst/>
              <a:latin typeface="Times New Roman" panose="02020603050405020304" pitchFamily="18" charset="0"/>
            </a:endParaRPr>
          </a:p>
          <a:p>
            <a:endParaRPr lang="en-ID" dirty="0">
              <a:solidFill>
                <a:srgbClr val="FFFF00"/>
              </a:solidFill>
            </a:endParaRPr>
          </a:p>
        </p:txBody>
      </p:sp>
      <p:sp>
        <p:nvSpPr>
          <p:cNvPr id="14" name="Freeform: Shape 13">
            <a:extLst>
              <a:ext uri="{FF2B5EF4-FFF2-40B4-BE49-F238E27FC236}">
                <a16:creationId xmlns:a16="http://schemas.microsoft.com/office/drawing/2014/main" xmlns="" id="{6200B311-3585-4069-AAC6-CD443FA5B8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23986" y="1690688"/>
            <a:ext cx="3668015"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585186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DB6BFA-255B-A618-CD23-297DE801176B}"/>
              </a:ext>
            </a:extLst>
          </p:cNvPr>
          <p:cNvSpPr>
            <a:spLocks noGrp="1"/>
          </p:cNvSpPr>
          <p:nvPr>
            <p:ph type="title"/>
          </p:nvPr>
        </p:nvSpPr>
        <p:spPr>
          <a:xfrm>
            <a:off x="838200" y="175556"/>
            <a:ext cx="10515600" cy="1325563"/>
          </a:xfrm>
        </p:spPr>
        <p:txBody>
          <a:bodyPr/>
          <a:lstStyle/>
          <a:p>
            <a:pPr algn="ctr"/>
            <a:r>
              <a:rPr lang="vi-VN" dirty="0">
                <a:solidFill>
                  <a:srgbClr val="FF0000"/>
                </a:solidFill>
              </a:rPr>
              <a:t>Đáp án:Phim “Phi Vụ Triệu Đô”</a:t>
            </a:r>
            <a:endParaRPr lang="en-ID" dirty="0">
              <a:solidFill>
                <a:srgbClr val="FF0000"/>
              </a:solidFill>
            </a:endParaRPr>
          </a:p>
        </p:txBody>
      </p:sp>
      <p:sp>
        <p:nvSpPr>
          <p:cNvPr id="3" name="Content Placeholder 2">
            <a:extLst>
              <a:ext uri="{FF2B5EF4-FFF2-40B4-BE49-F238E27FC236}">
                <a16:creationId xmlns:a16="http://schemas.microsoft.com/office/drawing/2014/main" xmlns="" id="{9A9E4014-786E-FDC8-3750-4600990A10FB}"/>
              </a:ext>
            </a:extLst>
          </p:cNvPr>
          <p:cNvSpPr>
            <a:spLocks noGrp="1"/>
          </p:cNvSpPr>
          <p:nvPr>
            <p:ph idx="1"/>
          </p:nvPr>
        </p:nvSpPr>
        <p:spPr>
          <a:xfrm>
            <a:off x="356841" y="1234612"/>
            <a:ext cx="11407697" cy="5076979"/>
          </a:xfrm>
        </p:spPr>
        <p:txBody>
          <a:bodyPr>
            <a:noAutofit/>
          </a:bodyPr>
          <a:lstStyle/>
          <a:p>
            <a:r>
              <a:rPr lang="vi-VN" sz="3200" dirty="0">
                <a:solidFill>
                  <a:srgbClr val="0000FF"/>
                </a:solidFill>
                <a:latin typeface="+mj-lt"/>
              </a:rPr>
              <a:t>Sơ Lược Về bộ Phim:</a:t>
            </a:r>
          </a:p>
          <a:p>
            <a:r>
              <a:rPr lang="vi-VN" sz="3200" b="0" i="0" dirty="0">
                <a:solidFill>
                  <a:srgbClr val="0000FF"/>
                </a:solidFill>
                <a:effectLst/>
                <a:latin typeface="+mj-lt"/>
              </a:rPr>
              <a:t> Series trực tuyến </a:t>
            </a:r>
            <a:r>
              <a:rPr lang="vi-VN" sz="3200" b="0" i="1" dirty="0">
                <a:solidFill>
                  <a:srgbClr val="0000FF"/>
                </a:solidFill>
                <a:effectLst/>
                <a:latin typeface="+mj-lt"/>
              </a:rPr>
              <a:t>Phi vụ triệu đô: Hàn Quốc</a:t>
            </a:r>
            <a:r>
              <a:rPr lang="vi-VN" sz="3200" b="0" i="0" dirty="0">
                <a:solidFill>
                  <a:srgbClr val="0000FF"/>
                </a:solidFill>
                <a:effectLst/>
                <a:latin typeface="+mj-lt"/>
              </a:rPr>
              <a:t> (Kim Hong Sun chỉ đạo) đứng nhất trong top 10 phim không nói tiếng Anh được xem nhiều trên toàn cầu.</a:t>
            </a:r>
          </a:p>
          <a:p>
            <a:r>
              <a:rPr lang="vi-VN" sz="3200" dirty="0">
                <a:solidFill>
                  <a:srgbClr val="0000FF"/>
                </a:solidFill>
                <a:latin typeface="+mj-lt"/>
              </a:rPr>
              <a:t>Cốt Phim:</a:t>
            </a:r>
            <a:r>
              <a:rPr lang="vi-VN" sz="3200" b="0" i="0" dirty="0">
                <a:solidFill>
                  <a:srgbClr val="0000FF"/>
                </a:solidFill>
                <a:effectLst/>
                <a:latin typeface="+mj-lt"/>
              </a:rPr>
              <a:t> Lấy bối cảnh ở Madrid, có một người đàn ông bí ẩn tự xưng là "Giáo sư" ("The Professor") chiêu mộ một nhóm tám người để thực hiện kế hoạch đầy tham vọng của mình: đột nhập vào Xưởng in tiền Hoàng gia Tây Ban Nha và trốn ra với 2,4 tỷ EUR(Ơ-Rô). Họ gọi nhau bằng mật danh là tên các thành phố trên thế giới.</a:t>
            </a:r>
            <a:endParaRPr lang="en-ID" sz="3200" dirty="0">
              <a:solidFill>
                <a:srgbClr val="0000FF"/>
              </a:solidFill>
              <a:latin typeface="+mj-lt"/>
            </a:endParaRPr>
          </a:p>
        </p:txBody>
      </p:sp>
    </p:spTree>
    <p:extLst>
      <p:ext uri="{BB962C8B-B14F-4D97-AF65-F5344CB8AC3E}">
        <p14:creationId xmlns:p14="http://schemas.microsoft.com/office/powerpoint/2010/main" val="3314707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80">
                                          <p:stCondLst>
                                            <p:cond delay="0"/>
                                          </p:stCondLst>
                                        </p:cTn>
                                        <p:tgtEl>
                                          <p:spTgt spid="3">
                                            <p:txEl>
                                              <p:pRg st="1" end="1"/>
                                            </p:txEl>
                                          </p:spTgt>
                                        </p:tgtEl>
                                      </p:cBhvr>
                                    </p:animEffect>
                                    <p:anim calcmode="lin" valueType="num">
                                      <p:cBhvr>
                                        <p:cTn id="31"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1" end="1"/>
                                            </p:txEl>
                                          </p:spTgt>
                                        </p:tgtEl>
                                      </p:cBhvr>
                                      <p:to x="100000" y="60000"/>
                                    </p:animScale>
                                    <p:animScale>
                                      <p:cBhvr>
                                        <p:cTn id="37" dur="166" decel="50000">
                                          <p:stCondLst>
                                            <p:cond delay="676"/>
                                          </p:stCondLst>
                                        </p:cTn>
                                        <p:tgtEl>
                                          <p:spTgt spid="3">
                                            <p:txEl>
                                              <p:pRg st="1" end="1"/>
                                            </p:txEl>
                                          </p:spTgt>
                                        </p:tgtEl>
                                      </p:cBhvr>
                                      <p:to x="100000" y="100000"/>
                                    </p:animScale>
                                    <p:animScale>
                                      <p:cBhvr>
                                        <p:cTn id="38" dur="26">
                                          <p:stCondLst>
                                            <p:cond delay="1312"/>
                                          </p:stCondLst>
                                        </p:cTn>
                                        <p:tgtEl>
                                          <p:spTgt spid="3">
                                            <p:txEl>
                                              <p:pRg st="1" end="1"/>
                                            </p:txEl>
                                          </p:spTgt>
                                        </p:tgtEl>
                                      </p:cBhvr>
                                      <p:to x="100000" y="80000"/>
                                    </p:animScale>
                                    <p:animScale>
                                      <p:cBhvr>
                                        <p:cTn id="39" dur="166" decel="50000">
                                          <p:stCondLst>
                                            <p:cond delay="1338"/>
                                          </p:stCondLst>
                                        </p:cTn>
                                        <p:tgtEl>
                                          <p:spTgt spid="3">
                                            <p:txEl>
                                              <p:pRg st="1" end="1"/>
                                            </p:txEl>
                                          </p:spTgt>
                                        </p:tgtEl>
                                      </p:cBhvr>
                                      <p:to x="100000" y="100000"/>
                                    </p:animScale>
                                    <p:animScale>
                                      <p:cBhvr>
                                        <p:cTn id="40" dur="26">
                                          <p:stCondLst>
                                            <p:cond delay="1642"/>
                                          </p:stCondLst>
                                        </p:cTn>
                                        <p:tgtEl>
                                          <p:spTgt spid="3">
                                            <p:txEl>
                                              <p:pRg st="1" end="1"/>
                                            </p:txEl>
                                          </p:spTgt>
                                        </p:tgtEl>
                                      </p:cBhvr>
                                      <p:to x="100000" y="90000"/>
                                    </p:animScale>
                                    <p:animScale>
                                      <p:cBhvr>
                                        <p:cTn id="41" dur="166" decel="50000">
                                          <p:stCondLst>
                                            <p:cond delay="1668"/>
                                          </p:stCondLst>
                                        </p:cTn>
                                        <p:tgtEl>
                                          <p:spTgt spid="3">
                                            <p:txEl>
                                              <p:pRg st="1" end="1"/>
                                            </p:txEl>
                                          </p:spTgt>
                                        </p:tgtEl>
                                      </p:cBhvr>
                                      <p:to x="100000" y="100000"/>
                                    </p:animScale>
                                    <p:animScale>
                                      <p:cBhvr>
                                        <p:cTn id="42" dur="26">
                                          <p:stCondLst>
                                            <p:cond delay="1808"/>
                                          </p:stCondLst>
                                        </p:cTn>
                                        <p:tgtEl>
                                          <p:spTgt spid="3">
                                            <p:txEl>
                                              <p:pRg st="1" end="1"/>
                                            </p:txEl>
                                          </p:spTgt>
                                        </p:tgtEl>
                                      </p:cBhvr>
                                      <p:to x="100000" y="95000"/>
                                    </p:animScale>
                                    <p:animScale>
                                      <p:cBhvr>
                                        <p:cTn id="43" dur="166" decel="50000">
                                          <p:stCondLst>
                                            <p:cond delay="1834"/>
                                          </p:stCondLst>
                                        </p:cTn>
                                        <p:tgtEl>
                                          <p:spTgt spid="3">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wipe(down)">
                                      <p:cBhvr>
                                        <p:cTn id="48" dur="580">
                                          <p:stCondLst>
                                            <p:cond delay="0"/>
                                          </p:stCondLst>
                                        </p:cTn>
                                        <p:tgtEl>
                                          <p:spTgt spid="3">
                                            <p:txEl>
                                              <p:pRg st="2" end="2"/>
                                            </p:txEl>
                                          </p:spTgt>
                                        </p:tgtEl>
                                      </p:cBhvr>
                                    </p:animEffect>
                                    <p:anim calcmode="lin" valueType="num">
                                      <p:cBhvr>
                                        <p:cTn id="49"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3">
                                            <p:txEl>
                                              <p:pRg st="2" end="2"/>
                                            </p:txEl>
                                          </p:spTgt>
                                        </p:tgtEl>
                                      </p:cBhvr>
                                      <p:to x="100000" y="60000"/>
                                    </p:animScale>
                                    <p:animScale>
                                      <p:cBhvr>
                                        <p:cTn id="55" dur="166" decel="50000">
                                          <p:stCondLst>
                                            <p:cond delay="676"/>
                                          </p:stCondLst>
                                        </p:cTn>
                                        <p:tgtEl>
                                          <p:spTgt spid="3">
                                            <p:txEl>
                                              <p:pRg st="2" end="2"/>
                                            </p:txEl>
                                          </p:spTgt>
                                        </p:tgtEl>
                                      </p:cBhvr>
                                      <p:to x="100000" y="100000"/>
                                    </p:animScale>
                                    <p:animScale>
                                      <p:cBhvr>
                                        <p:cTn id="56" dur="26">
                                          <p:stCondLst>
                                            <p:cond delay="1312"/>
                                          </p:stCondLst>
                                        </p:cTn>
                                        <p:tgtEl>
                                          <p:spTgt spid="3">
                                            <p:txEl>
                                              <p:pRg st="2" end="2"/>
                                            </p:txEl>
                                          </p:spTgt>
                                        </p:tgtEl>
                                      </p:cBhvr>
                                      <p:to x="100000" y="80000"/>
                                    </p:animScale>
                                    <p:animScale>
                                      <p:cBhvr>
                                        <p:cTn id="57" dur="166" decel="50000">
                                          <p:stCondLst>
                                            <p:cond delay="1338"/>
                                          </p:stCondLst>
                                        </p:cTn>
                                        <p:tgtEl>
                                          <p:spTgt spid="3">
                                            <p:txEl>
                                              <p:pRg st="2" end="2"/>
                                            </p:txEl>
                                          </p:spTgt>
                                        </p:tgtEl>
                                      </p:cBhvr>
                                      <p:to x="100000" y="100000"/>
                                    </p:animScale>
                                    <p:animScale>
                                      <p:cBhvr>
                                        <p:cTn id="58" dur="26">
                                          <p:stCondLst>
                                            <p:cond delay="1642"/>
                                          </p:stCondLst>
                                        </p:cTn>
                                        <p:tgtEl>
                                          <p:spTgt spid="3">
                                            <p:txEl>
                                              <p:pRg st="2" end="2"/>
                                            </p:txEl>
                                          </p:spTgt>
                                        </p:tgtEl>
                                      </p:cBhvr>
                                      <p:to x="100000" y="90000"/>
                                    </p:animScale>
                                    <p:animScale>
                                      <p:cBhvr>
                                        <p:cTn id="59" dur="166" decel="50000">
                                          <p:stCondLst>
                                            <p:cond delay="1668"/>
                                          </p:stCondLst>
                                        </p:cTn>
                                        <p:tgtEl>
                                          <p:spTgt spid="3">
                                            <p:txEl>
                                              <p:pRg st="2" end="2"/>
                                            </p:txEl>
                                          </p:spTgt>
                                        </p:tgtEl>
                                      </p:cBhvr>
                                      <p:to x="100000" y="100000"/>
                                    </p:animScale>
                                    <p:animScale>
                                      <p:cBhvr>
                                        <p:cTn id="60" dur="26">
                                          <p:stCondLst>
                                            <p:cond delay="1808"/>
                                          </p:stCondLst>
                                        </p:cTn>
                                        <p:tgtEl>
                                          <p:spTgt spid="3">
                                            <p:txEl>
                                              <p:pRg st="2" end="2"/>
                                            </p:txEl>
                                          </p:spTgt>
                                        </p:tgtEl>
                                      </p:cBhvr>
                                      <p:to x="100000" y="95000"/>
                                    </p:animScale>
                                    <p:animScale>
                                      <p:cBhvr>
                                        <p:cTn id="61"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7CB4857B-ED7C-444D-9F04-2F885114A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xmlns="" id="{D18046FB-44EA-4FD8-A585-EA09A319B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xmlns="" id="{479F5F2B-8B58-4140-AE6A-51F6C67B1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691643"/>
            <a:ext cx="971655"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594AFA4B-7819-2A1B-8D47-3076458F2E80}"/>
              </a:ext>
            </a:extLst>
          </p:cNvPr>
          <p:cNvSpPr>
            <a:spLocks noGrp="1"/>
          </p:cNvSpPr>
          <p:nvPr>
            <p:ph idx="1"/>
          </p:nvPr>
        </p:nvSpPr>
        <p:spPr>
          <a:xfrm>
            <a:off x="1084651" y="1819433"/>
            <a:ext cx="9367204" cy="4041648"/>
          </a:xfrm>
        </p:spPr>
        <p:txBody>
          <a:bodyPr anchor="t">
            <a:noAutofit/>
          </a:bodyPr>
          <a:lstStyle/>
          <a:p>
            <a:r>
              <a:rPr lang="vi-VN" sz="2400" b="1" i="0" dirty="0">
                <a:solidFill>
                  <a:srgbClr val="0000FF"/>
                </a:solidFill>
                <a:effectLst/>
                <a:latin typeface="arial" panose="020B0604020202020204" pitchFamily="34" charset="0"/>
              </a:rPr>
              <a:t> Về chính sách đối với nông nghiệp</a:t>
            </a:r>
            <a:endParaRPr lang="vi-VN" sz="2400" b="0" i="0" dirty="0">
              <a:solidFill>
                <a:srgbClr val="0000FF"/>
              </a:solidFill>
              <a:effectLst/>
              <a:latin typeface="Times New Roman" panose="02020603050405020304" pitchFamily="18" charset="0"/>
            </a:endParaRPr>
          </a:p>
          <a:p>
            <a:r>
              <a:rPr lang="vi-VN" sz="2400" b="0" i="0" dirty="0">
                <a:solidFill>
                  <a:srgbClr val="0000FF"/>
                </a:solidFill>
                <a:effectLst/>
                <a:latin typeface="arial" panose="020B0604020202020204" pitchFamily="34" charset="0"/>
              </a:rPr>
              <a:t>Theo thống kê, đối với ngành nông nghiệp, nhà nước Hàn Quốc luôn chú trọng và đầu tư trong khi ngành nông nghiệp chỉ chiếm tỷ trọng 2%GDP.</a:t>
            </a:r>
            <a:endParaRPr lang="vi-VN" sz="2400" b="0" i="0" dirty="0">
              <a:solidFill>
                <a:srgbClr val="0000FF"/>
              </a:solidFill>
              <a:effectLst/>
              <a:latin typeface="Times New Roman" panose="02020603050405020304" pitchFamily="18" charset="0"/>
            </a:endParaRPr>
          </a:p>
          <a:p>
            <a:r>
              <a:rPr lang="vi-VN" sz="2400" b="0" i="0" dirty="0">
                <a:solidFill>
                  <a:srgbClr val="0000FF"/>
                </a:solidFill>
                <a:effectLst/>
                <a:latin typeface="arial" panose="020B0604020202020204" pitchFamily="34" charset="0"/>
              </a:rPr>
              <a:t>Việc xây dựng các chợ đầu mối làm điểm giao dịch hàng hóa sẽ giúp cho người dân không lo nguồn sản lượng đầu ra cũng như các thương nhân có thể mua trực tiếp từ người sản xuất tại ruộng thông qua các buổi đấu giá công khai trên mạng.</a:t>
            </a:r>
            <a:endParaRPr lang="vi-VN" sz="2400" b="0" i="0" dirty="0">
              <a:solidFill>
                <a:srgbClr val="0000FF"/>
              </a:solidFill>
              <a:effectLst/>
              <a:latin typeface="Times New Roman" panose="02020603050405020304" pitchFamily="18" charset="0"/>
            </a:endParaRPr>
          </a:p>
          <a:p>
            <a:r>
              <a:rPr lang="vi-VN" sz="2400" b="0" i="0" dirty="0">
                <a:solidFill>
                  <a:srgbClr val="0000FF"/>
                </a:solidFill>
                <a:effectLst/>
                <a:latin typeface="arial" panose="020B0604020202020204" pitchFamily="34" charset="0"/>
              </a:rPr>
              <a:t>Trong trường hợp, chính phủ có yêu cầu người dân giảm quy mô sản xuất để thúc đẩy đầu tư xây dựng cũng như nâng cao giá trị chế biến của sản phẩm, các hộ dân sẽ được chính phủ hỗ trợ về khoản vốn đầu tư….</a:t>
            </a:r>
            <a:endParaRPr lang="vi-VN" sz="2400" b="0" i="0" dirty="0">
              <a:solidFill>
                <a:srgbClr val="0000FF"/>
              </a:solidFill>
              <a:effectLst/>
              <a:latin typeface="Times New Roman" panose="02020603050405020304" pitchFamily="18" charset="0"/>
            </a:endParaRPr>
          </a:p>
          <a:p>
            <a:endParaRPr lang="en-ID" sz="2400" dirty="0">
              <a:solidFill>
                <a:srgbClr val="0000FF"/>
              </a:solidFill>
            </a:endParaRPr>
          </a:p>
        </p:txBody>
      </p:sp>
    </p:spTree>
    <p:extLst>
      <p:ext uri="{BB962C8B-B14F-4D97-AF65-F5344CB8AC3E}">
        <p14:creationId xmlns:p14="http://schemas.microsoft.com/office/powerpoint/2010/main" val="413729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79F7551-E956-43CB-8F36-268A5DA443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xmlns="" id="{80677D43-DB57-4254-BD60-C0C10917D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93156" y="457202"/>
            <a:ext cx="7898845" cy="5909113"/>
          </a:xfrm>
          <a:custGeom>
            <a:avLst/>
            <a:gdLst>
              <a:gd name="connsiteX0" fmla="*/ 3848214 w 7898845"/>
              <a:gd name="connsiteY0" fmla="*/ 0 h 5909113"/>
              <a:gd name="connsiteX1" fmla="*/ 7898845 w 7898845"/>
              <a:gd name="connsiteY1" fmla="*/ 0 h 5909113"/>
              <a:gd name="connsiteX2" fmla="*/ 7898845 w 7898845"/>
              <a:gd name="connsiteY2" fmla="*/ 5907437 h 5909113"/>
              <a:gd name="connsiteX3" fmla="*/ 7778213 w 7898845"/>
              <a:gd name="connsiteY3" fmla="*/ 5907437 h 5909113"/>
              <a:gd name="connsiteX4" fmla="*/ 7778213 w 7898845"/>
              <a:gd name="connsiteY4" fmla="*/ 5909093 h 5909113"/>
              <a:gd name="connsiteX5" fmla="*/ 7485321 w 7898845"/>
              <a:gd name="connsiteY5" fmla="*/ 5909093 h 5909113"/>
              <a:gd name="connsiteX6" fmla="*/ 7485321 w 7898845"/>
              <a:gd name="connsiteY6" fmla="*/ 5909094 h 5909113"/>
              <a:gd name="connsiteX7" fmla="*/ 4228895 w 7898845"/>
              <a:gd name="connsiteY7" fmla="*/ 5909094 h 5909113"/>
              <a:gd name="connsiteX8" fmla="*/ 4228895 w 7898845"/>
              <a:gd name="connsiteY8" fmla="*/ 5909112 h 5909113"/>
              <a:gd name="connsiteX9" fmla="*/ 3936003 w 7898845"/>
              <a:gd name="connsiteY9" fmla="*/ 5909112 h 5909113"/>
              <a:gd name="connsiteX10" fmla="*/ 3936003 w 7898845"/>
              <a:gd name="connsiteY10" fmla="*/ 5909113 h 5909113"/>
              <a:gd name="connsiteX11" fmla="*/ 0 w 7898845"/>
              <a:gd name="connsiteY11" fmla="*/ 5909113 h 5909113"/>
              <a:gd name="connsiteX12" fmla="*/ 2796838 w 7898845"/>
              <a:gd name="connsiteY12" fmla="*/ 1676 h 5909113"/>
              <a:gd name="connsiteX13" fmla="*/ 2916686 w 7898845"/>
              <a:gd name="connsiteY13" fmla="*/ 1676 h 5909113"/>
              <a:gd name="connsiteX14" fmla="*/ 2917470 w 7898845"/>
              <a:gd name="connsiteY14" fmla="*/ 20 h 5909113"/>
              <a:gd name="connsiteX15" fmla="*/ 3210362 w 7898845"/>
              <a:gd name="connsiteY15" fmla="*/ 20 h 5909113"/>
              <a:gd name="connsiteX16" fmla="*/ 3210362 w 7898845"/>
              <a:gd name="connsiteY16" fmla="*/ 19 h 5909113"/>
              <a:gd name="connsiteX17" fmla="*/ 3555322 w 7898845"/>
              <a:gd name="connsiteY17" fmla="*/ 19 h 5909113"/>
              <a:gd name="connsiteX18" fmla="*/ 3555322 w 7898845"/>
              <a:gd name="connsiteY18" fmla="*/ 1 h 5909113"/>
              <a:gd name="connsiteX19" fmla="*/ 3848214 w 7898845"/>
              <a:gd name="connsiteY19" fmla="*/ 1 h 590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98845" h="5909113">
                <a:moveTo>
                  <a:pt x="3848214" y="0"/>
                </a:moveTo>
                <a:lnTo>
                  <a:pt x="7898845" y="0"/>
                </a:lnTo>
                <a:lnTo>
                  <a:pt x="7898845" y="5907437"/>
                </a:lnTo>
                <a:lnTo>
                  <a:pt x="7778213" y="5907437"/>
                </a:lnTo>
                <a:lnTo>
                  <a:pt x="7778213" y="5909093"/>
                </a:lnTo>
                <a:lnTo>
                  <a:pt x="7485321" y="5909093"/>
                </a:lnTo>
                <a:lnTo>
                  <a:pt x="7485321" y="5909094"/>
                </a:lnTo>
                <a:lnTo>
                  <a:pt x="4228895" y="5909094"/>
                </a:lnTo>
                <a:lnTo>
                  <a:pt x="4228895" y="5909112"/>
                </a:lnTo>
                <a:lnTo>
                  <a:pt x="3936003" y="5909112"/>
                </a:lnTo>
                <a:lnTo>
                  <a:pt x="3936003" y="5909113"/>
                </a:lnTo>
                <a:lnTo>
                  <a:pt x="0" y="5909113"/>
                </a:lnTo>
                <a:lnTo>
                  <a:pt x="2796838" y="1676"/>
                </a:lnTo>
                <a:lnTo>
                  <a:pt x="2916686" y="1676"/>
                </a:lnTo>
                <a:lnTo>
                  <a:pt x="2917470" y="20"/>
                </a:lnTo>
                <a:lnTo>
                  <a:pt x="3210362" y="20"/>
                </a:lnTo>
                <a:lnTo>
                  <a:pt x="3210362" y="19"/>
                </a:lnTo>
                <a:lnTo>
                  <a:pt x="3555322" y="19"/>
                </a:lnTo>
                <a:lnTo>
                  <a:pt x="3555322" y="1"/>
                </a:lnTo>
                <a:lnTo>
                  <a:pt x="3848214" y="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DF0924E5-8F0D-47CB-B59E-155AFCF8C3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58860"/>
            <a:ext cx="6769979" cy="5907437"/>
          </a:xfrm>
          <a:custGeom>
            <a:avLst/>
            <a:gdLst>
              <a:gd name="connsiteX0" fmla="*/ 0 w 6769978"/>
              <a:gd name="connsiteY0" fmla="*/ 0 h 5905761"/>
              <a:gd name="connsiteX1" fmla="*/ 6769978 w 6769978"/>
              <a:gd name="connsiteY1" fmla="*/ 0 h 5905761"/>
              <a:gd name="connsiteX2" fmla="*/ 3973138 w 6769978"/>
              <a:gd name="connsiteY2" fmla="*/ 5905761 h 5905761"/>
              <a:gd name="connsiteX3" fmla="*/ 0 w 6769978"/>
              <a:gd name="connsiteY3" fmla="*/ 5905761 h 5905761"/>
            </a:gdLst>
            <a:ahLst/>
            <a:cxnLst>
              <a:cxn ang="0">
                <a:pos x="connsiteX0" y="connsiteY0"/>
              </a:cxn>
              <a:cxn ang="0">
                <a:pos x="connsiteX1" y="connsiteY1"/>
              </a:cxn>
              <a:cxn ang="0">
                <a:pos x="connsiteX2" y="connsiteY2"/>
              </a:cxn>
              <a:cxn ang="0">
                <a:pos x="connsiteX3" y="connsiteY3"/>
              </a:cxn>
            </a:cxnLst>
            <a:rect l="l" t="t" r="r" b="b"/>
            <a:pathLst>
              <a:path w="6769978" h="5905761">
                <a:moveTo>
                  <a:pt x="0" y="0"/>
                </a:moveTo>
                <a:lnTo>
                  <a:pt x="6769978" y="0"/>
                </a:lnTo>
                <a:lnTo>
                  <a:pt x="3973138" y="5905761"/>
                </a:lnTo>
                <a:lnTo>
                  <a:pt x="0" y="5905761"/>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3181854D-E676-D898-E8F5-EB2A1D5F22B0}"/>
              </a:ext>
            </a:extLst>
          </p:cNvPr>
          <p:cNvSpPr>
            <a:spLocks noGrp="1"/>
          </p:cNvSpPr>
          <p:nvPr>
            <p:ph idx="1"/>
          </p:nvPr>
        </p:nvSpPr>
        <p:spPr>
          <a:xfrm>
            <a:off x="6978434" y="1268117"/>
            <a:ext cx="5213567" cy="4416552"/>
          </a:xfrm>
        </p:spPr>
        <p:txBody>
          <a:bodyPr anchor="ctr">
            <a:noAutofit/>
          </a:bodyPr>
          <a:lstStyle/>
          <a:p>
            <a:r>
              <a:rPr lang="vi-VN" sz="2600" b="1" i="0" dirty="0">
                <a:solidFill>
                  <a:srgbClr val="0000FF"/>
                </a:solidFill>
                <a:effectLst/>
                <a:latin typeface="arial" panose="020B0604020202020204" pitchFamily="34" charset="0"/>
              </a:rPr>
              <a:t> Về chính sách đối với nông dân</a:t>
            </a:r>
            <a:endParaRPr lang="vi-VN" sz="2600" b="0" i="0" dirty="0">
              <a:solidFill>
                <a:srgbClr val="0000FF"/>
              </a:solidFill>
              <a:effectLst/>
              <a:latin typeface="Times New Roman" panose="02020603050405020304" pitchFamily="18" charset="0"/>
            </a:endParaRPr>
          </a:p>
          <a:p>
            <a:r>
              <a:rPr lang="vi-VN" sz="2600" b="0" i="0" dirty="0">
                <a:solidFill>
                  <a:srgbClr val="0000FF"/>
                </a:solidFill>
                <a:effectLst/>
                <a:latin typeface="arial" panose="020B0604020202020204" pitchFamily="34" charset="0"/>
              </a:rPr>
              <a:t>Đây là một trong những chính sách lớn của nhà nước đối với người dân. Các hộ dân được nhà nước hỗ trợ 80% phí bảo hiểm nông nghiệp và 50% về tiền bảo hiểm hưu trí. Với chính sách này, người dân sẽ được hưởng chế độ hưu trí như người lao động khi đạt đến 65 tuổi.</a:t>
            </a:r>
            <a:endParaRPr lang="vi-VN" sz="2600" b="0" i="0" dirty="0">
              <a:solidFill>
                <a:srgbClr val="0000FF"/>
              </a:solidFill>
              <a:effectLst/>
              <a:latin typeface="Times New Roman" panose="02020603050405020304" pitchFamily="18" charset="0"/>
            </a:endParaRPr>
          </a:p>
          <a:p>
            <a:r>
              <a:rPr lang="vi-VN" sz="2600" b="0" i="0" dirty="0">
                <a:solidFill>
                  <a:srgbClr val="0000FF"/>
                </a:solidFill>
                <a:effectLst/>
                <a:latin typeface="arial" panose="020B0604020202020204" pitchFamily="34" charset="0"/>
              </a:rPr>
              <a:t>Đồng thời, người dân được chính phủ miễn cho rất nhiều khoản phát sinh khác như: tiền thuế xăng dầu, tiền thuê máy móc, hỗ trợ tiền xăng…</a:t>
            </a:r>
            <a:endParaRPr lang="vi-VN" sz="2600" b="0" i="0" dirty="0">
              <a:solidFill>
                <a:srgbClr val="0000FF"/>
              </a:solidFill>
              <a:effectLst/>
              <a:latin typeface="Times New Roman" panose="02020603050405020304" pitchFamily="18" charset="0"/>
            </a:endParaRPr>
          </a:p>
          <a:p>
            <a:endParaRPr lang="en-ID" sz="2600" dirty="0">
              <a:solidFill>
                <a:srgbClr val="0000FF"/>
              </a:solidFill>
            </a:endParaRPr>
          </a:p>
        </p:txBody>
      </p:sp>
    </p:spTree>
    <p:extLst>
      <p:ext uri="{BB962C8B-B14F-4D97-AF65-F5344CB8AC3E}">
        <p14:creationId xmlns:p14="http://schemas.microsoft.com/office/powerpoint/2010/main" val="340780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7CB4857B-ED7C-444D-9F04-2F885114A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xmlns="" id="{D18046FB-44EA-4FD8-A585-EA09A319B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xmlns="" id="{479F5F2B-8B58-4140-AE6A-51F6C67B1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691643"/>
            <a:ext cx="971655"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949671B7-9C87-4BCD-B334-498DDBA63454}"/>
              </a:ext>
            </a:extLst>
          </p:cNvPr>
          <p:cNvSpPr>
            <a:spLocks noGrp="1"/>
          </p:cNvSpPr>
          <p:nvPr>
            <p:ph idx="1"/>
          </p:nvPr>
        </p:nvSpPr>
        <p:spPr>
          <a:xfrm>
            <a:off x="1118105" y="1774828"/>
            <a:ext cx="9367204" cy="4041648"/>
          </a:xfrm>
        </p:spPr>
        <p:txBody>
          <a:bodyPr anchor="t">
            <a:normAutofit fontScale="92500" lnSpcReduction="10000"/>
          </a:bodyPr>
          <a:lstStyle/>
          <a:p>
            <a:r>
              <a:rPr lang="vi-VN" b="1" i="0" dirty="0">
                <a:solidFill>
                  <a:srgbClr val="0000FF"/>
                </a:solidFill>
                <a:effectLst/>
                <a:latin typeface="arial" panose="020B0604020202020204" pitchFamily="34" charset="0"/>
              </a:rPr>
              <a:t>Những thành tựu đạt được về ngành nông nghiệp Hàn Quốc:</a:t>
            </a:r>
          </a:p>
          <a:p>
            <a:pPr>
              <a:buFont typeface="Arial" panose="020B0604020202020204" pitchFamily="34" charset="0"/>
              <a:buChar char="•"/>
            </a:pPr>
            <a:r>
              <a:rPr lang="vi-VN" b="0" i="0" dirty="0">
                <a:solidFill>
                  <a:srgbClr val="0000FF"/>
                </a:solidFill>
                <a:effectLst/>
                <a:latin typeface="arial" panose="020B0604020202020204" pitchFamily="34" charset="0"/>
              </a:rPr>
              <a:t>Hiện đang là nhà đầu tư lớn vào Việt Nam về lĩnh vực nông nghiệp, thương mại, du lịch…</a:t>
            </a:r>
            <a:endParaRPr lang="vi-VN" b="0" i="0" dirty="0">
              <a:solidFill>
                <a:srgbClr val="0000FF"/>
              </a:solidFill>
              <a:effectLst/>
              <a:latin typeface="Times New Roman" panose="02020603050405020304" pitchFamily="18" charset="0"/>
            </a:endParaRPr>
          </a:p>
          <a:p>
            <a:pPr>
              <a:buFont typeface="Arial" panose="020B0604020202020204" pitchFamily="34" charset="0"/>
              <a:buChar char="•"/>
            </a:pPr>
            <a:r>
              <a:rPr lang="vi-VN" b="0" i="0" dirty="0">
                <a:solidFill>
                  <a:srgbClr val="0000FF"/>
                </a:solidFill>
                <a:effectLst/>
                <a:latin typeface="arial" panose="020B0604020202020204" pitchFamily="34" charset="0"/>
              </a:rPr>
              <a:t>Từng là một nước có nền nông nghiệp nghèo nhưng sau nhiều thập kỷ cũng như sự nỗ lực phấn đấu cải thiện và mở rộng các mối quan hệ. Ngày nay, nông nghiệp Hàn Quốc cũng đã có được nhiều thành tựu vượt bậc.</a:t>
            </a:r>
            <a:endParaRPr lang="vi-VN" b="0" i="0" dirty="0">
              <a:solidFill>
                <a:srgbClr val="0000FF"/>
              </a:solidFill>
              <a:effectLst/>
              <a:latin typeface="Times New Roman" panose="02020603050405020304" pitchFamily="18" charset="0"/>
            </a:endParaRPr>
          </a:p>
          <a:p>
            <a:endParaRPr lang="vi-VN" b="0" i="0" dirty="0">
              <a:solidFill>
                <a:srgbClr val="0000FF"/>
              </a:solidFill>
              <a:effectLst/>
              <a:latin typeface="Times New Roman" panose="02020603050405020304" pitchFamily="18" charset="0"/>
            </a:endParaRPr>
          </a:p>
          <a:p>
            <a:endParaRPr lang="en-ID" dirty="0">
              <a:solidFill>
                <a:srgbClr val="0000FF"/>
              </a:solidFill>
            </a:endParaRPr>
          </a:p>
        </p:txBody>
      </p:sp>
    </p:spTree>
    <p:extLst>
      <p:ext uri="{BB962C8B-B14F-4D97-AF65-F5344CB8AC3E}">
        <p14:creationId xmlns:p14="http://schemas.microsoft.com/office/powerpoint/2010/main" val="195708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56E9B3E6-E277-4D68-BA48-9CB43FFBD6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2"/>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xmlns=""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xmlns=""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1"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C511072-D604-51B6-61D8-26DED364F8EC}"/>
              </a:ext>
            </a:extLst>
          </p:cNvPr>
          <p:cNvSpPr>
            <a:spLocks noGrp="1"/>
          </p:cNvSpPr>
          <p:nvPr>
            <p:ph type="title"/>
          </p:nvPr>
        </p:nvSpPr>
        <p:spPr>
          <a:xfrm>
            <a:off x="709093" y="185430"/>
            <a:ext cx="10173011" cy="1554480"/>
          </a:xfrm>
        </p:spPr>
        <p:txBody>
          <a:bodyPr anchor="ctr">
            <a:normAutofit/>
          </a:bodyPr>
          <a:lstStyle/>
          <a:p>
            <a:r>
              <a:rPr lang="vi-VN" sz="4800" dirty="0">
                <a:solidFill>
                  <a:srgbClr val="FF0000"/>
                </a:solidFill>
              </a:rPr>
              <a:t>Công nghiệp,dịch vụ:</a:t>
            </a:r>
            <a:endParaRPr lang="en-ID" sz="4800" dirty="0">
              <a:solidFill>
                <a:srgbClr val="FF0000"/>
              </a:solidFill>
            </a:endParaRPr>
          </a:p>
        </p:txBody>
      </p:sp>
      <p:graphicFrame>
        <p:nvGraphicFramePr>
          <p:cNvPr id="5" name="Content Placeholder 2">
            <a:extLst>
              <a:ext uri="{FF2B5EF4-FFF2-40B4-BE49-F238E27FC236}">
                <a16:creationId xmlns:a16="http://schemas.microsoft.com/office/drawing/2014/main" xmlns="" id="{CAB75CA0-8C10-CA2A-8E70-1576A57E74C5}"/>
              </a:ext>
            </a:extLst>
          </p:cNvPr>
          <p:cNvGraphicFramePr>
            <a:graphicFrameLocks noGrp="1"/>
          </p:cNvGraphicFramePr>
          <p:nvPr>
            <p:ph idx="1"/>
            <p:extLst>
              <p:ext uri="{D42A27DB-BD31-4B8C-83A1-F6EECF244321}">
                <p14:modId xmlns:p14="http://schemas.microsoft.com/office/powerpoint/2010/main" val="876283364"/>
              </p:ext>
            </p:extLst>
          </p:nvPr>
        </p:nvGraphicFramePr>
        <p:xfrm>
          <a:off x="189571" y="1661532"/>
          <a:ext cx="11463453"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8" name="Straight Connector 17">
            <a:extLst>
              <a:ext uri="{FF2B5EF4-FFF2-40B4-BE49-F238E27FC236}">
                <a16:creationId xmlns:a16="http://schemas.microsoft.com/office/drawing/2014/main" xmlns=""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083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4" descr="Tổng hợp 50 mẫu phông nền powerpoint chuyên nghiệp | ADV Solutions"/>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4" name="Rectangle 3"/>
          <p:cNvSpPr/>
          <p:nvPr/>
        </p:nvSpPr>
        <p:spPr>
          <a:xfrm>
            <a:off x="2060575" y="2135188"/>
            <a:ext cx="8070851" cy="193899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Chúc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các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em</a:t>
            </a:r>
            <a:endPar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chăm</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ngoan</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học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giỏi</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a:t>
            </a:r>
          </a:p>
        </p:txBody>
      </p:sp>
    </p:spTree>
  </p:cSld>
  <p:clrMapOvr>
    <a:masterClrMapping/>
  </p:clrMapOvr>
  <p:transition spd="slow" advClick="0" advTm="3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6346BF8-561B-D08C-57B8-D4B2FC2EACFD}"/>
              </a:ext>
            </a:extLst>
          </p:cNvPr>
          <p:cNvSpPr>
            <a:spLocks noGrp="1"/>
          </p:cNvSpPr>
          <p:nvPr>
            <p:ph idx="1"/>
          </p:nvPr>
        </p:nvSpPr>
        <p:spPr>
          <a:xfrm>
            <a:off x="597074" y="460335"/>
            <a:ext cx="10972800" cy="4525963"/>
          </a:xfrm>
        </p:spPr>
        <p:txBody>
          <a:bodyPr vert="horz" lIns="91440" tIns="45720" rIns="91440" bIns="45720" rtlCol="0" anchor="t">
            <a:normAutofit/>
          </a:bodyPr>
          <a:lstStyle/>
          <a:p>
            <a:pPr marL="0" indent="0">
              <a:buNone/>
            </a:pPr>
            <a:r>
              <a:rPr lang="en-US" sz="4000" dirty="0" err="1">
                <a:solidFill>
                  <a:srgbClr val="FF0000"/>
                </a:solidFill>
                <a:latin typeface="Times  New Roman"/>
              </a:rPr>
              <a:t>Tên</a:t>
            </a:r>
            <a:r>
              <a:rPr lang="en-US" sz="4000" dirty="0">
                <a:solidFill>
                  <a:srgbClr val="FF0000"/>
                </a:solidFill>
                <a:latin typeface="Times  New Roman"/>
              </a:rPr>
              <a:t> </a:t>
            </a:r>
            <a:r>
              <a:rPr lang="en-US" sz="4000" dirty="0" err="1">
                <a:solidFill>
                  <a:srgbClr val="FF0000"/>
                </a:solidFill>
                <a:latin typeface="Times  New Roman"/>
              </a:rPr>
              <a:t>của</a:t>
            </a:r>
            <a:r>
              <a:rPr lang="en-US" sz="4000" dirty="0">
                <a:solidFill>
                  <a:srgbClr val="FF0000"/>
                </a:solidFill>
                <a:latin typeface="Times  New Roman"/>
              </a:rPr>
              <a:t> </a:t>
            </a:r>
            <a:r>
              <a:rPr lang="en-US" sz="4000" dirty="0" err="1">
                <a:solidFill>
                  <a:srgbClr val="FF0000"/>
                </a:solidFill>
                <a:latin typeface="Times  New Roman"/>
              </a:rPr>
              <a:t>Hàn</a:t>
            </a:r>
            <a:r>
              <a:rPr lang="en-US" sz="4000" dirty="0">
                <a:solidFill>
                  <a:srgbClr val="FF0000"/>
                </a:solidFill>
                <a:latin typeface="Times  New Roman"/>
              </a:rPr>
              <a:t> </a:t>
            </a:r>
            <a:r>
              <a:rPr lang="en-US" sz="4000" dirty="0" err="1">
                <a:solidFill>
                  <a:srgbClr val="FF0000"/>
                </a:solidFill>
                <a:latin typeface="Times  New Roman"/>
              </a:rPr>
              <a:t>Quốc</a:t>
            </a:r>
            <a:r>
              <a:rPr lang="en-US" sz="4000" dirty="0">
                <a:solidFill>
                  <a:srgbClr val="FF0000"/>
                </a:solidFill>
                <a:latin typeface="Times  New Roman"/>
              </a:rPr>
              <a:t> </a:t>
            </a:r>
            <a:r>
              <a:rPr lang="en-US" sz="4000" dirty="0" err="1">
                <a:solidFill>
                  <a:srgbClr val="FF0000"/>
                </a:solidFill>
                <a:latin typeface="Times  New Roman"/>
              </a:rPr>
              <a:t>trong</a:t>
            </a:r>
            <a:r>
              <a:rPr lang="en-US" sz="4000" dirty="0">
                <a:solidFill>
                  <a:srgbClr val="FF0000"/>
                </a:solidFill>
                <a:latin typeface="Times  New Roman"/>
              </a:rPr>
              <a:t> </a:t>
            </a:r>
            <a:r>
              <a:rPr lang="en-US" sz="4000" dirty="0" err="1">
                <a:solidFill>
                  <a:srgbClr val="FF0000"/>
                </a:solidFill>
                <a:latin typeface="Times  New Roman"/>
              </a:rPr>
              <a:t>quá</a:t>
            </a:r>
            <a:r>
              <a:rPr lang="en-US" sz="4000" dirty="0">
                <a:solidFill>
                  <a:srgbClr val="FF0000"/>
                </a:solidFill>
                <a:latin typeface="Times  New Roman"/>
              </a:rPr>
              <a:t> </a:t>
            </a:r>
            <a:r>
              <a:rPr lang="en-US" sz="4000" dirty="0" err="1">
                <a:solidFill>
                  <a:srgbClr val="FF0000"/>
                </a:solidFill>
                <a:latin typeface="Times  New Roman"/>
              </a:rPr>
              <a:t>khứ</a:t>
            </a:r>
            <a:r>
              <a:rPr lang="en-US" sz="4000" dirty="0">
                <a:solidFill>
                  <a:srgbClr val="FF0000"/>
                </a:solidFill>
                <a:latin typeface="Times  New Roman"/>
              </a:rPr>
              <a:t> </a:t>
            </a:r>
            <a:r>
              <a:rPr lang="en-US" sz="4000" dirty="0" err="1">
                <a:solidFill>
                  <a:srgbClr val="FF0000"/>
                </a:solidFill>
                <a:latin typeface="Times  New Roman"/>
              </a:rPr>
              <a:t>là</a:t>
            </a:r>
            <a:r>
              <a:rPr lang="en-US" sz="4000" dirty="0">
                <a:solidFill>
                  <a:srgbClr val="FF0000"/>
                </a:solidFill>
                <a:latin typeface="Times  New Roman"/>
              </a:rPr>
              <a:t> </a:t>
            </a:r>
            <a:r>
              <a:rPr lang="en-US" sz="4000" dirty="0" err="1">
                <a:solidFill>
                  <a:srgbClr val="FF0000"/>
                </a:solidFill>
                <a:latin typeface="Times  New Roman"/>
              </a:rPr>
              <a:t>gì</a:t>
            </a:r>
            <a:r>
              <a:rPr lang="en-US" sz="4000" dirty="0">
                <a:solidFill>
                  <a:srgbClr val="FF0000"/>
                </a:solidFill>
                <a:latin typeface="Times  New Roman"/>
              </a:rPr>
              <a:t>?</a:t>
            </a:r>
          </a:p>
        </p:txBody>
      </p:sp>
      <p:sp>
        <p:nvSpPr>
          <p:cNvPr id="5" name="Title 1">
            <a:extLst>
              <a:ext uri="{FF2B5EF4-FFF2-40B4-BE49-F238E27FC236}">
                <a16:creationId xmlns:a16="http://schemas.microsoft.com/office/drawing/2014/main" xmlns="" id="{B8A62544-FFCA-E414-83CC-59B8FE5ECE6B}"/>
              </a:ext>
            </a:extLst>
          </p:cNvPr>
          <p:cNvSpPr txBox="1">
            <a:spLocks/>
          </p:cNvSpPr>
          <p:nvPr/>
        </p:nvSpPr>
        <p:spPr>
          <a:xfrm>
            <a:off x="739036" y="2735937"/>
            <a:ext cx="11085533" cy="1410178"/>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mtClean="0">
                <a:solidFill>
                  <a:srgbClr val="0000FF"/>
                </a:solidFill>
                <a:latin typeface="Times  New Roman"/>
              </a:rPr>
              <a:t>Đáp án: Cao Ly  (tồn tại từ năm 918 </a:t>
            </a:r>
            <a:r>
              <a:rPr lang="vi-VN" sz="3600" smtClean="0">
                <a:solidFill>
                  <a:srgbClr val="0000FF"/>
                </a:solidFill>
                <a:latin typeface="Times  New Roman"/>
              </a:rPr>
              <a:t>đế</a:t>
            </a:r>
            <a:r>
              <a:rPr lang="en-US" sz="3600" smtClean="0">
                <a:solidFill>
                  <a:srgbClr val="0000FF"/>
                </a:solidFill>
                <a:latin typeface="Times  New Roman"/>
              </a:rPr>
              <a:t>n năm 1392.Kể từ năm 1392,quốc hiệu Triều Tiên chính thức ra đời</a:t>
            </a:r>
            <a:br>
              <a:rPr lang="en-US" sz="3600" smtClean="0">
                <a:solidFill>
                  <a:srgbClr val="0000FF"/>
                </a:solidFill>
                <a:latin typeface="Times  New Roman"/>
              </a:rPr>
            </a:br>
            <a:endParaRPr lang="en-US" sz="3600" dirty="0">
              <a:solidFill>
                <a:srgbClr val="0000FF"/>
              </a:solidFill>
              <a:latin typeface="Times  New Roman"/>
            </a:endParaRPr>
          </a:p>
        </p:txBody>
      </p:sp>
    </p:spTree>
    <p:extLst>
      <p:ext uri="{BB962C8B-B14F-4D97-AF65-F5344CB8AC3E}">
        <p14:creationId xmlns:p14="http://schemas.microsoft.com/office/powerpoint/2010/main" val="296504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007E6E10-CE2C-88AA-B5B9-171BB6B9853D}"/>
              </a:ext>
            </a:extLst>
          </p:cNvPr>
          <p:cNvSpPr>
            <a:spLocks noGrp="1"/>
          </p:cNvSpPr>
          <p:nvPr>
            <p:ph type="ctrTitle"/>
          </p:nvPr>
        </p:nvSpPr>
        <p:spPr>
          <a:xfrm>
            <a:off x="0" y="401444"/>
            <a:ext cx="10103005" cy="1739590"/>
          </a:xfrm>
        </p:spPr>
        <p:txBody>
          <a:bodyPr>
            <a:normAutofit/>
          </a:bodyPr>
          <a:lstStyle/>
          <a:p>
            <a:r>
              <a:rPr lang="vi-VN" dirty="0">
                <a:solidFill>
                  <a:srgbClr val="FF0000"/>
                </a:solidFill>
                <a:latin typeface="Times  New Roman"/>
              </a:rPr>
              <a:t>Hàn Quốc có đường biên giới tiếp giáp với quốc gia nào?</a:t>
            </a:r>
            <a:endParaRPr lang="en-ID" dirty="0">
              <a:solidFill>
                <a:srgbClr val="FF0000"/>
              </a:solidFill>
              <a:latin typeface="Times  New Roman"/>
            </a:endParaRPr>
          </a:p>
        </p:txBody>
      </p:sp>
      <p:sp>
        <p:nvSpPr>
          <p:cNvPr id="6" name="Subtitle 5">
            <a:extLst>
              <a:ext uri="{FF2B5EF4-FFF2-40B4-BE49-F238E27FC236}">
                <a16:creationId xmlns:a16="http://schemas.microsoft.com/office/drawing/2014/main" xmlns="" id="{4B39E410-6A81-F93E-3B1E-625635FC7095}"/>
              </a:ext>
            </a:extLst>
          </p:cNvPr>
          <p:cNvSpPr>
            <a:spLocks noGrp="1"/>
          </p:cNvSpPr>
          <p:nvPr>
            <p:ph type="subTitle" idx="1"/>
          </p:nvPr>
        </p:nvSpPr>
        <p:spPr>
          <a:xfrm>
            <a:off x="654205" y="2464614"/>
            <a:ext cx="9426497" cy="1655762"/>
          </a:xfrm>
        </p:spPr>
        <p:txBody>
          <a:bodyPr>
            <a:normAutofit lnSpcReduction="10000"/>
          </a:bodyPr>
          <a:lstStyle/>
          <a:p>
            <a:r>
              <a:rPr lang="vi-VN" sz="3600" dirty="0">
                <a:solidFill>
                  <a:srgbClr val="0000FF"/>
                </a:solidFill>
                <a:latin typeface="Times  New Roman"/>
              </a:rPr>
              <a:t>Đáp án: Triều tiên (Hàn Quốc nằm ở phần phía nam bán đảo Triều Tiên thuộc khu vực Đông </a:t>
            </a:r>
            <a:r>
              <a:rPr lang="vi-VN" sz="3600" dirty="0" smtClean="0">
                <a:solidFill>
                  <a:srgbClr val="0000FF"/>
                </a:solidFill>
                <a:latin typeface="Times  New Roman"/>
              </a:rPr>
              <a:t>Á</a:t>
            </a:r>
            <a:r>
              <a:rPr lang="en-US" sz="3600" dirty="0" smtClean="0">
                <a:solidFill>
                  <a:srgbClr val="0000FF"/>
                </a:solidFill>
                <a:latin typeface="Times  New Roman"/>
              </a:rPr>
              <a:t>)</a:t>
            </a:r>
            <a:r>
              <a:rPr lang="vi-VN" sz="3600" dirty="0" smtClean="0">
                <a:solidFill>
                  <a:srgbClr val="0000FF"/>
                </a:solidFill>
                <a:latin typeface="Times  New Roman"/>
              </a:rPr>
              <a:t>.</a:t>
            </a:r>
            <a:endParaRPr lang="vi-VN" sz="3600" dirty="0">
              <a:solidFill>
                <a:srgbClr val="0000FF"/>
              </a:solidFill>
              <a:latin typeface="Times  New Roman"/>
            </a:endParaRPr>
          </a:p>
        </p:txBody>
      </p:sp>
      <p:pic>
        <p:nvPicPr>
          <p:cNvPr id="3" name="Picture 2" descr="A picture containing text, person, posing&#10;&#10;Description automatically generated">
            <a:extLst>
              <a:ext uri="{FF2B5EF4-FFF2-40B4-BE49-F238E27FC236}">
                <a16:creationId xmlns:a16="http://schemas.microsoft.com/office/drawing/2014/main" xmlns="" id="{E8667E53-306F-B558-7DAB-EB2103923134}"/>
              </a:ext>
            </a:extLst>
          </p:cNvPr>
          <p:cNvPicPr>
            <a:picLocks noChangeAspect="1"/>
          </p:cNvPicPr>
          <p:nvPr/>
        </p:nvPicPr>
        <p:blipFill>
          <a:blip r:embed="rId2"/>
          <a:stretch>
            <a:fillRect/>
          </a:stretch>
        </p:blipFill>
        <p:spPr>
          <a:xfrm>
            <a:off x="10388356" y="488348"/>
            <a:ext cx="1276899" cy="1820260"/>
          </a:xfrm>
          <a:prstGeom prst="rect">
            <a:avLst/>
          </a:prstGeom>
        </p:spPr>
      </p:pic>
    </p:spTree>
    <p:extLst>
      <p:ext uri="{BB962C8B-B14F-4D97-AF65-F5344CB8AC3E}">
        <p14:creationId xmlns:p14="http://schemas.microsoft.com/office/powerpoint/2010/main" val="957408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87F4F1C-8D3D-4EC1-B72D-A0470A5A0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D1E3DD61-64DB-46AD-B249-E273CD86B05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3296013"/>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xmlns="" id="{0D7053D3-590A-4E94-B092-C96EAF744C33}"/>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xmlns="" id="{2EB67199-6FF0-4DED-89D1-BAEA95F9F5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xmlns="" id="{D1A0BEEB-C008-4150-A935-C6AAF537DA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xmlns="" id="{05148B0F-801C-45A1-80C1-EEC25A22A7C6}"/>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xmlns="" id="{E7715ED9-C8CE-4651-82AA-1C4B5F14A0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B911230A-EF3B-4760-9087-E4FBE05BDC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xmlns="" id="{EDF6102C-1EB4-422E-6803-C3A74D18509A}"/>
              </a:ext>
            </a:extLst>
          </p:cNvPr>
          <p:cNvSpPr>
            <a:spLocks noGrp="1"/>
          </p:cNvSpPr>
          <p:nvPr>
            <p:ph type="title"/>
          </p:nvPr>
        </p:nvSpPr>
        <p:spPr>
          <a:xfrm>
            <a:off x="916258" y="440452"/>
            <a:ext cx="9030631" cy="2308324"/>
          </a:xfrm>
        </p:spPr>
        <p:txBody>
          <a:bodyPr vert="horz" lIns="91440" tIns="45720" rIns="91440" bIns="45720" rtlCol="0" anchor="b">
            <a:normAutofit/>
          </a:bodyPr>
          <a:lstStyle/>
          <a:p>
            <a:r>
              <a:rPr lang="en-US" sz="6100" kern="1200" dirty="0" err="1">
                <a:solidFill>
                  <a:srgbClr val="FF0000"/>
                </a:solidFill>
                <a:latin typeface="Times  New Roman"/>
              </a:rPr>
              <a:t>Hàn</a:t>
            </a:r>
            <a:r>
              <a:rPr lang="en-US" sz="6100" kern="1200" dirty="0">
                <a:solidFill>
                  <a:srgbClr val="FF0000"/>
                </a:solidFill>
                <a:latin typeface="Times  New Roman"/>
              </a:rPr>
              <a:t> </a:t>
            </a:r>
            <a:r>
              <a:rPr lang="en-US" sz="6100" kern="1200" dirty="0" err="1">
                <a:solidFill>
                  <a:srgbClr val="FF0000"/>
                </a:solidFill>
                <a:latin typeface="Times  New Roman"/>
              </a:rPr>
              <a:t>Quốc</a:t>
            </a:r>
            <a:r>
              <a:rPr lang="en-US" sz="6100" kern="1200" dirty="0">
                <a:solidFill>
                  <a:srgbClr val="FF0000"/>
                </a:solidFill>
                <a:latin typeface="Times  New Roman"/>
              </a:rPr>
              <a:t> </a:t>
            </a:r>
            <a:r>
              <a:rPr lang="en-US" sz="6100" kern="1200" dirty="0" err="1">
                <a:solidFill>
                  <a:srgbClr val="FF0000"/>
                </a:solidFill>
                <a:latin typeface="Times  New Roman"/>
              </a:rPr>
              <a:t>thuộc</a:t>
            </a:r>
            <a:r>
              <a:rPr lang="en-US" sz="6100" kern="1200" dirty="0">
                <a:solidFill>
                  <a:srgbClr val="FF0000"/>
                </a:solidFill>
                <a:latin typeface="Times  New Roman"/>
              </a:rPr>
              <a:t> </a:t>
            </a:r>
            <a:r>
              <a:rPr lang="en-US" sz="6100" kern="1200" dirty="0" err="1">
                <a:solidFill>
                  <a:srgbClr val="FF0000"/>
                </a:solidFill>
                <a:latin typeface="Times  New Roman"/>
              </a:rPr>
              <a:t>khu</a:t>
            </a:r>
            <a:r>
              <a:rPr lang="en-US" sz="6100" kern="1200" dirty="0">
                <a:solidFill>
                  <a:srgbClr val="FF0000"/>
                </a:solidFill>
                <a:latin typeface="Times  New Roman"/>
              </a:rPr>
              <a:t> </a:t>
            </a:r>
            <a:r>
              <a:rPr lang="en-US" sz="6100" kern="1200" dirty="0" err="1">
                <a:solidFill>
                  <a:srgbClr val="FF0000"/>
                </a:solidFill>
                <a:latin typeface="Times  New Roman"/>
              </a:rPr>
              <a:t>vực</a:t>
            </a:r>
            <a:r>
              <a:rPr lang="en-US" sz="6100" kern="1200" dirty="0">
                <a:solidFill>
                  <a:srgbClr val="FF0000"/>
                </a:solidFill>
                <a:latin typeface="Times  New Roman"/>
              </a:rPr>
              <a:t> </a:t>
            </a:r>
            <a:r>
              <a:rPr lang="en-US" sz="6100" kern="1200" dirty="0" err="1">
                <a:solidFill>
                  <a:srgbClr val="FF0000"/>
                </a:solidFill>
                <a:latin typeface="Times  New Roman"/>
              </a:rPr>
              <a:t>nào</a:t>
            </a:r>
            <a:r>
              <a:rPr lang="en-US" sz="6100" kern="1200" dirty="0">
                <a:solidFill>
                  <a:srgbClr val="FF0000"/>
                </a:solidFill>
                <a:latin typeface="Times  New Roman"/>
              </a:rPr>
              <a:t> ở </a:t>
            </a:r>
            <a:r>
              <a:rPr lang="en-US" sz="6100" kern="1200" dirty="0" err="1">
                <a:solidFill>
                  <a:srgbClr val="FF0000"/>
                </a:solidFill>
                <a:latin typeface="Times  New Roman"/>
              </a:rPr>
              <a:t>Châu</a:t>
            </a:r>
            <a:r>
              <a:rPr lang="en-US" sz="6100" kern="1200" dirty="0">
                <a:solidFill>
                  <a:srgbClr val="FF0000"/>
                </a:solidFill>
                <a:latin typeface="Times  New Roman"/>
              </a:rPr>
              <a:t> Á?</a:t>
            </a:r>
          </a:p>
        </p:txBody>
      </p:sp>
      <p:sp>
        <p:nvSpPr>
          <p:cNvPr id="3" name="Content Placeholder 2">
            <a:extLst>
              <a:ext uri="{FF2B5EF4-FFF2-40B4-BE49-F238E27FC236}">
                <a16:creationId xmlns:a16="http://schemas.microsoft.com/office/drawing/2014/main" xmlns="" id="{81208285-F67E-9400-CD49-A3996B81B58B}"/>
              </a:ext>
            </a:extLst>
          </p:cNvPr>
          <p:cNvSpPr>
            <a:spLocks noGrp="1"/>
          </p:cNvSpPr>
          <p:nvPr>
            <p:ph idx="1"/>
          </p:nvPr>
        </p:nvSpPr>
        <p:spPr>
          <a:xfrm>
            <a:off x="935385" y="3453160"/>
            <a:ext cx="9635971" cy="1012778"/>
          </a:xfrm>
        </p:spPr>
        <p:txBody>
          <a:bodyPr vert="horz" lIns="91440" tIns="45720" rIns="91440" bIns="45720" rtlCol="0">
            <a:normAutofit lnSpcReduction="10000"/>
          </a:bodyPr>
          <a:lstStyle/>
          <a:p>
            <a:pPr marL="0" indent="0">
              <a:buNone/>
            </a:pPr>
            <a:r>
              <a:rPr lang="en-US" sz="3200" kern="1200" dirty="0" err="1">
                <a:solidFill>
                  <a:srgbClr val="FFFF00"/>
                </a:solidFill>
                <a:latin typeface="+mn-lt"/>
                <a:ea typeface="+mn-ea"/>
                <a:cs typeface="+mn-cs"/>
              </a:rPr>
              <a:t>Đáp</a:t>
            </a:r>
            <a:r>
              <a:rPr lang="en-US" sz="3200" kern="1200" dirty="0">
                <a:solidFill>
                  <a:srgbClr val="FFFF00"/>
                </a:solidFill>
                <a:latin typeface="+mn-lt"/>
                <a:ea typeface="+mn-ea"/>
                <a:cs typeface="+mn-cs"/>
              </a:rPr>
              <a:t> </a:t>
            </a:r>
            <a:r>
              <a:rPr lang="en-US" sz="3200" kern="1200" dirty="0" err="1">
                <a:solidFill>
                  <a:srgbClr val="FFFF00"/>
                </a:solidFill>
                <a:latin typeface="+mn-lt"/>
                <a:ea typeface="+mn-ea"/>
                <a:cs typeface="+mn-cs"/>
              </a:rPr>
              <a:t>án</a:t>
            </a:r>
            <a:r>
              <a:rPr lang="en-US" sz="3200" kern="1200" dirty="0" smtClean="0">
                <a:solidFill>
                  <a:srgbClr val="FFFF00"/>
                </a:solidFill>
                <a:latin typeface="+mn-lt"/>
                <a:ea typeface="+mn-ea"/>
                <a:cs typeface="+mn-cs"/>
              </a:rPr>
              <a:t>: </a:t>
            </a:r>
            <a:r>
              <a:rPr lang="en-US" sz="3200" kern="1200" dirty="0" err="1" smtClean="0">
                <a:solidFill>
                  <a:srgbClr val="FFFF00"/>
                </a:solidFill>
                <a:latin typeface="+mn-lt"/>
                <a:ea typeface="+mn-ea"/>
                <a:cs typeface="+mn-cs"/>
              </a:rPr>
              <a:t>Quốc</a:t>
            </a:r>
            <a:r>
              <a:rPr lang="en-US" sz="3200" kern="1200" dirty="0" smtClean="0">
                <a:solidFill>
                  <a:srgbClr val="FFFF00"/>
                </a:solidFill>
                <a:latin typeface="+mn-lt"/>
                <a:ea typeface="+mn-ea"/>
                <a:cs typeface="+mn-cs"/>
              </a:rPr>
              <a:t> </a:t>
            </a:r>
            <a:r>
              <a:rPr lang="en-US" sz="3200" kern="1200" dirty="0" err="1">
                <a:solidFill>
                  <a:srgbClr val="FFFF00"/>
                </a:solidFill>
                <a:latin typeface="+mn-lt"/>
                <a:ea typeface="+mn-ea"/>
                <a:cs typeface="+mn-cs"/>
              </a:rPr>
              <a:t>gia</a:t>
            </a:r>
            <a:r>
              <a:rPr lang="en-US" sz="3200" kern="1200" dirty="0">
                <a:solidFill>
                  <a:srgbClr val="FFFF00"/>
                </a:solidFill>
                <a:latin typeface="+mn-lt"/>
                <a:ea typeface="+mn-ea"/>
                <a:cs typeface="+mn-cs"/>
              </a:rPr>
              <a:t> </a:t>
            </a:r>
            <a:r>
              <a:rPr lang="en-US" sz="3200" kern="1200" dirty="0" err="1">
                <a:solidFill>
                  <a:srgbClr val="FFFF00"/>
                </a:solidFill>
                <a:latin typeface="+mn-lt"/>
                <a:ea typeface="+mn-ea"/>
                <a:cs typeface="+mn-cs"/>
              </a:rPr>
              <a:t>thuộc</a:t>
            </a:r>
            <a:r>
              <a:rPr lang="en-US" sz="3200" kern="1200" dirty="0">
                <a:solidFill>
                  <a:srgbClr val="FFFF00"/>
                </a:solidFill>
                <a:latin typeface="+mn-lt"/>
                <a:ea typeface="+mn-ea"/>
                <a:cs typeface="+mn-cs"/>
              </a:rPr>
              <a:t> </a:t>
            </a:r>
            <a:r>
              <a:rPr lang="en-US" sz="3200" kern="1200" dirty="0" err="1">
                <a:solidFill>
                  <a:srgbClr val="FFFF00"/>
                </a:solidFill>
                <a:latin typeface="+mn-lt"/>
                <a:ea typeface="+mn-ea"/>
                <a:cs typeface="+mn-cs"/>
              </a:rPr>
              <a:t>Đông</a:t>
            </a:r>
            <a:r>
              <a:rPr lang="en-US" sz="3200" kern="1200" dirty="0">
                <a:solidFill>
                  <a:srgbClr val="FFFF00"/>
                </a:solidFill>
                <a:latin typeface="+mn-lt"/>
                <a:ea typeface="+mn-ea"/>
                <a:cs typeface="+mn-cs"/>
              </a:rPr>
              <a:t> Á</a:t>
            </a:r>
            <a:r>
              <a:rPr lang="en-US" sz="3200" kern="1200" dirty="0" smtClean="0">
                <a:solidFill>
                  <a:srgbClr val="FFFF00"/>
                </a:solidFill>
                <a:latin typeface="+mn-lt"/>
                <a:ea typeface="+mn-ea"/>
                <a:cs typeface="+mn-cs"/>
              </a:rPr>
              <a:t>, </a:t>
            </a:r>
            <a:r>
              <a:rPr lang="en-US" sz="3200" kern="1200" dirty="0" err="1" smtClean="0">
                <a:solidFill>
                  <a:srgbClr val="FFFF00"/>
                </a:solidFill>
                <a:latin typeface="+mn-lt"/>
                <a:ea typeface="+mn-ea"/>
                <a:cs typeface="+mn-cs"/>
              </a:rPr>
              <a:t>nằm</a:t>
            </a:r>
            <a:r>
              <a:rPr lang="en-US" sz="3200" kern="1200" dirty="0" smtClean="0">
                <a:solidFill>
                  <a:srgbClr val="FFFF00"/>
                </a:solidFill>
                <a:latin typeface="+mn-lt"/>
                <a:ea typeface="+mn-ea"/>
                <a:cs typeface="+mn-cs"/>
              </a:rPr>
              <a:t> </a:t>
            </a:r>
            <a:r>
              <a:rPr lang="en-US" sz="3200" kern="1200" dirty="0">
                <a:solidFill>
                  <a:srgbClr val="FFFF00"/>
                </a:solidFill>
                <a:latin typeface="+mn-lt"/>
                <a:ea typeface="+mn-ea"/>
                <a:cs typeface="+mn-cs"/>
              </a:rPr>
              <a:t>ở </a:t>
            </a:r>
            <a:r>
              <a:rPr lang="en-US" sz="3200" kern="1200" dirty="0" err="1">
                <a:solidFill>
                  <a:srgbClr val="FFFF00"/>
                </a:solidFill>
                <a:latin typeface="+mn-lt"/>
                <a:ea typeface="+mn-ea"/>
                <a:cs typeface="+mn-cs"/>
              </a:rPr>
              <a:t>nửa</a:t>
            </a:r>
            <a:r>
              <a:rPr lang="en-US" sz="3200" kern="1200" dirty="0">
                <a:solidFill>
                  <a:srgbClr val="FFFF00"/>
                </a:solidFill>
                <a:latin typeface="+mn-lt"/>
                <a:ea typeface="+mn-ea"/>
                <a:cs typeface="+mn-cs"/>
              </a:rPr>
              <a:t> </a:t>
            </a:r>
            <a:r>
              <a:rPr lang="en-US" sz="3200" kern="1200" dirty="0" err="1">
                <a:solidFill>
                  <a:srgbClr val="FFFF00"/>
                </a:solidFill>
                <a:latin typeface="+mn-lt"/>
                <a:ea typeface="+mn-ea"/>
                <a:cs typeface="+mn-cs"/>
              </a:rPr>
              <a:t>phía</a:t>
            </a:r>
            <a:r>
              <a:rPr lang="en-US" sz="3200" kern="1200" dirty="0">
                <a:solidFill>
                  <a:srgbClr val="FFFF00"/>
                </a:solidFill>
                <a:latin typeface="+mn-lt"/>
                <a:ea typeface="+mn-ea"/>
                <a:cs typeface="+mn-cs"/>
              </a:rPr>
              <a:t> Nam </a:t>
            </a:r>
            <a:r>
              <a:rPr lang="en-US" sz="3200" kern="1200" dirty="0" err="1">
                <a:solidFill>
                  <a:srgbClr val="FFFF00"/>
                </a:solidFill>
                <a:latin typeface="+mn-lt"/>
                <a:ea typeface="+mn-ea"/>
                <a:cs typeface="+mn-cs"/>
              </a:rPr>
              <a:t>của</a:t>
            </a:r>
            <a:r>
              <a:rPr lang="en-US" sz="3200" kern="1200" dirty="0">
                <a:solidFill>
                  <a:srgbClr val="FFFF00"/>
                </a:solidFill>
                <a:latin typeface="+mn-lt"/>
                <a:ea typeface="+mn-ea"/>
                <a:cs typeface="+mn-cs"/>
              </a:rPr>
              <a:t> </a:t>
            </a:r>
            <a:r>
              <a:rPr lang="en-US" sz="3200" kern="1200" dirty="0" err="1">
                <a:solidFill>
                  <a:srgbClr val="FFFF00"/>
                </a:solidFill>
                <a:latin typeface="+mn-lt"/>
                <a:ea typeface="+mn-ea"/>
                <a:cs typeface="+mn-cs"/>
              </a:rPr>
              <a:t>bán</a:t>
            </a:r>
            <a:r>
              <a:rPr lang="en-US" sz="3200" kern="1200" dirty="0">
                <a:solidFill>
                  <a:srgbClr val="FFFF00"/>
                </a:solidFill>
                <a:latin typeface="+mn-lt"/>
                <a:ea typeface="+mn-ea"/>
                <a:cs typeface="+mn-cs"/>
              </a:rPr>
              <a:t> </a:t>
            </a:r>
            <a:r>
              <a:rPr lang="en-US" sz="3200" kern="1200" dirty="0" err="1">
                <a:solidFill>
                  <a:srgbClr val="FFFF00"/>
                </a:solidFill>
                <a:latin typeface="+mn-lt"/>
                <a:ea typeface="+mn-ea"/>
                <a:cs typeface="+mn-cs"/>
              </a:rPr>
              <a:t>đảo</a:t>
            </a:r>
            <a:r>
              <a:rPr lang="en-US" sz="3200" kern="1200" dirty="0">
                <a:solidFill>
                  <a:srgbClr val="FFFF00"/>
                </a:solidFill>
                <a:latin typeface="+mn-lt"/>
                <a:ea typeface="+mn-ea"/>
                <a:cs typeface="+mn-cs"/>
              </a:rPr>
              <a:t> </a:t>
            </a:r>
            <a:r>
              <a:rPr lang="en-US" sz="3200" kern="1200" dirty="0" err="1">
                <a:solidFill>
                  <a:srgbClr val="FFFF00"/>
                </a:solidFill>
                <a:latin typeface="+mn-lt"/>
                <a:ea typeface="+mn-ea"/>
                <a:cs typeface="+mn-cs"/>
              </a:rPr>
              <a:t>Triều</a:t>
            </a:r>
            <a:r>
              <a:rPr lang="en-US" sz="3200" kern="1200" dirty="0">
                <a:solidFill>
                  <a:srgbClr val="FFFF00"/>
                </a:solidFill>
                <a:latin typeface="+mn-lt"/>
                <a:ea typeface="+mn-ea"/>
                <a:cs typeface="+mn-cs"/>
              </a:rPr>
              <a:t> </a:t>
            </a:r>
            <a:r>
              <a:rPr lang="en-US" sz="3200" kern="1200" dirty="0" err="1">
                <a:solidFill>
                  <a:srgbClr val="FFFF00"/>
                </a:solidFill>
                <a:latin typeface="+mn-lt"/>
                <a:ea typeface="+mn-ea"/>
                <a:cs typeface="+mn-cs"/>
              </a:rPr>
              <a:t>Tiên</a:t>
            </a:r>
            <a:endParaRPr lang="en-US" sz="3200" kern="1200" dirty="0">
              <a:solidFill>
                <a:srgbClr val="FFFF00"/>
              </a:solidFill>
              <a:latin typeface="+mn-lt"/>
              <a:ea typeface="+mn-ea"/>
              <a:cs typeface="+mn-cs"/>
            </a:endParaRPr>
          </a:p>
        </p:txBody>
      </p:sp>
    </p:spTree>
    <p:extLst>
      <p:ext uri="{BB962C8B-B14F-4D97-AF65-F5344CB8AC3E}">
        <p14:creationId xmlns:p14="http://schemas.microsoft.com/office/powerpoint/2010/main" val="21012546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B2ED79-CF9D-0F1F-13E3-2562CC1DD0D1}"/>
              </a:ext>
            </a:extLst>
          </p:cNvPr>
          <p:cNvSpPr>
            <a:spLocks noGrp="1"/>
          </p:cNvSpPr>
          <p:nvPr>
            <p:ph type="title"/>
          </p:nvPr>
        </p:nvSpPr>
        <p:spPr>
          <a:xfrm>
            <a:off x="0" y="3"/>
            <a:ext cx="10515600" cy="769433"/>
          </a:xfrm>
        </p:spPr>
        <p:txBody>
          <a:bodyPr/>
          <a:lstStyle/>
          <a:p>
            <a:pPr algn="l"/>
            <a:r>
              <a:rPr lang="vi-VN" dirty="0" smtClean="0">
                <a:solidFill>
                  <a:srgbClr val="FF0000"/>
                </a:solidFill>
              </a:rPr>
              <a:t>II.Nội </a:t>
            </a:r>
            <a:r>
              <a:rPr lang="vi-VN" dirty="0">
                <a:solidFill>
                  <a:srgbClr val="FF0000"/>
                </a:solidFill>
              </a:rPr>
              <a:t>dung chính:</a:t>
            </a:r>
            <a:endParaRPr lang="en-ID" dirty="0">
              <a:solidFill>
                <a:srgbClr val="FF0000"/>
              </a:solidFill>
            </a:endParaRPr>
          </a:p>
        </p:txBody>
      </p:sp>
      <p:sp>
        <p:nvSpPr>
          <p:cNvPr id="4" name="Content Placeholder 3"/>
          <p:cNvSpPr>
            <a:spLocks noGrp="1"/>
          </p:cNvSpPr>
          <p:nvPr>
            <p:ph idx="1"/>
          </p:nvPr>
        </p:nvSpPr>
        <p:spPr>
          <a:xfrm>
            <a:off x="421710" y="861167"/>
            <a:ext cx="10972800" cy="4525963"/>
          </a:xfrm>
        </p:spPr>
        <p:txBody>
          <a:bodyPr>
            <a:noAutofit/>
          </a:bodyPr>
          <a:lstStyle/>
          <a:p>
            <a:pPr marL="0" lvl="0" indent="0">
              <a:buNone/>
            </a:pPr>
            <a:r>
              <a:rPr lang="vi-VN" sz="4000" b="1" smtClean="0"/>
              <a:t>HÀN QUỐC</a:t>
            </a:r>
            <a:br>
              <a:rPr lang="vi-VN" sz="4000" b="1" smtClean="0"/>
            </a:br>
            <a:r>
              <a:rPr lang="vi-VN" sz="4000" b="1" smtClean="0"/>
              <a:t>1.Khái quát về nền kinh tế của quốc gia</a:t>
            </a:r>
            <a:endParaRPr lang="en-US" sz="4000" b="1" smtClean="0"/>
          </a:p>
          <a:p>
            <a:pPr marL="0" lvl="0" indent="0">
              <a:buNone/>
            </a:pPr>
            <a:r>
              <a:rPr lang="vi-VN" sz="3600" b="1" smtClean="0"/>
              <a:t>2.Đặc điểm nền kinh tế</a:t>
            </a:r>
            <a:endParaRPr lang="en-US" sz="3600" b="1" smtClean="0"/>
          </a:p>
          <a:p>
            <a:pPr marL="0" lvl="0" indent="0">
              <a:buNone/>
            </a:pPr>
            <a:r>
              <a:rPr lang="vi-VN" sz="3600" b="1" smtClean="0"/>
              <a:t>a.Lịch sử phát triển nền kinh tế</a:t>
            </a:r>
            <a:endParaRPr lang="en-US" sz="3600" b="1" smtClean="0"/>
          </a:p>
          <a:p>
            <a:pPr marL="0" lvl="0" indent="0">
              <a:buNone/>
            </a:pPr>
            <a:r>
              <a:rPr lang="vi-VN" sz="3600" b="1" smtClean="0"/>
              <a:t>b.Cơ cấu nền kinh tế</a:t>
            </a:r>
            <a:endParaRPr lang="en-US" sz="3600" b="1" smtClean="0"/>
          </a:p>
          <a:p>
            <a:pPr marL="0" lvl="0" indent="0">
              <a:buNone/>
            </a:pPr>
            <a:r>
              <a:rPr lang="vi-VN" sz="3600" b="1" smtClean="0"/>
              <a:t>c.Một số ngành kinh tế về:</a:t>
            </a:r>
            <a:endParaRPr lang="en-US" sz="3600" b="1" smtClean="0"/>
          </a:p>
          <a:p>
            <a:pPr marL="0" lvl="0" indent="0">
              <a:buNone/>
            </a:pPr>
            <a:r>
              <a:rPr lang="vi-VN" sz="3600" b="1" smtClean="0"/>
              <a:t>-</a:t>
            </a:r>
            <a:r>
              <a:rPr lang="en-US" sz="3600" b="1" smtClean="0"/>
              <a:t> N</a:t>
            </a:r>
            <a:r>
              <a:rPr lang="vi-VN" sz="3600" b="1" smtClean="0"/>
              <a:t>ông nghiệp</a:t>
            </a:r>
            <a:endParaRPr lang="en-US" sz="3600" b="1" smtClean="0"/>
          </a:p>
          <a:p>
            <a:pPr marL="0" lvl="0" indent="0">
              <a:buNone/>
            </a:pPr>
            <a:r>
              <a:rPr lang="vi-VN" sz="3600" b="1" smtClean="0"/>
              <a:t>-</a:t>
            </a:r>
            <a:r>
              <a:rPr lang="en-US" sz="3600" b="1" smtClean="0"/>
              <a:t> C</a:t>
            </a:r>
            <a:r>
              <a:rPr lang="vi-VN" sz="3600" b="1" smtClean="0"/>
              <a:t>ông nghiệp</a:t>
            </a:r>
            <a:endParaRPr lang="en-US" sz="3600" b="1" smtClean="0"/>
          </a:p>
          <a:p>
            <a:pPr marL="0" lvl="0" indent="0">
              <a:buNone/>
            </a:pPr>
            <a:r>
              <a:rPr lang="vi-VN" sz="3600" b="1" smtClean="0"/>
              <a:t>-</a:t>
            </a:r>
            <a:r>
              <a:rPr lang="en-US" sz="3600" b="1" smtClean="0"/>
              <a:t> D</a:t>
            </a:r>
            <a:r>
              <a:rPr lang="vi-VN" sz="3600" b="1" smtClean="0"/>
              <a:t>ịch vụ</a:t>
            </a:r>
            <a:endParaRPr lang="en-US" sz="3600" b="1" smtClean="0"/>
          </a:p>
          <a:p>
            <a:endParaRPr lang="en-US" sz="3600" b="1"/>
          </a:p>
        </p:txBody>
      </p:sp>
    </p:spTree>
    <p:extLst>
      <p:ext uri="{BB962C8B-B14F-4D97-AF65-F5344CB8AC3E}">
        <p14:creationId xmlns:p14="http://schemas.microsoft.com/office/powerpoint/2010/main" val="2721114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0">
            <a:extLst>
              <a:ext uri="{FF2B5EF4-FFF2-40B4-BE49-F238E27FC236}">
                <a16:creationId xmlns:a16="http://schemas.microsoft.com/office/drawing/2014/main" xmlns="" id="{5FB946D7-1CA4-446E-8795-007CACFDEB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2">
            <a:extLst>
              <a:ext uri="{FF2B5EF4-FFF2-40B4-BE49-F238E27FC236}">
                <a16:creationId xmlns:a16="http://schemas.microsoft.com/office/drawing/2014/main" xmlns="" id="{192416F2-BC84-4D7C-80C6-6296C10C3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795339" y="981077"/>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C5C8A640-D364-393C-CF03-23DBAEEA8D8C}"/>
              </a:ext>
            </a:extLst>
          </p:cNvPr>
          <p:cNvSpPr>
            <a:spLocks noGrp="1"/>
          </p:cNvSpPr>
          <p:nvPr>
            <p:ph type="ctrTitle"/>
          </p:nvPr>
        </p:nvSpPr>
        <p:spPr>
          <a:xfrm>
            <a:off x="1537098" y="1060760"/>
            <a:ext cx="9117807" cy="1448264"/>
          </a:xfrm>
        </p:spPr>
        <p:txBody>
          <a:bodyPr>
            <a:normAutofit/>
          </a:bodyPr>
          <a:lstStyle/>
          <a:p>
            <a:r>
              <a:rPr lang="en-US" dirty="0" smtClean="0">
                <a:solidFill>
                  <a:srgbClr val="FF0000"/>
                </a:solidFill>
                <a:latin typeface="Times  New Roman"/>
              </a:rPr>
              <a:t>1. </a:t>
            </a:r>
            <a:r>
              <a:rPr lang="vi-VN" dirty="0" smtClean="0">
                <a:solidFill>
                  <a:srgbClr val="FF0000"/>
                </a:solidFill>
                <a:latin typeface="Times  New Roman"/>
              </a:rPr>
              <a:t>Khái </a:t>
            </a:r>
            <a:r>
              <a:rPr lang="vi-VN" dirty="0">
                <a:solidFill>
                  <a:srgbClr val="FF0000"/>
                </a:solidFill>
                <a:latin typeface="Times  New Roman"/>
              </a:rPr>
              <a:t>quát về nền kinh tế quốc gia Hàn Quốc:</a:t>
            </a:r>
            <a:endParaRPr lang="en-ID" dirty="0">
              <a:solidFill>
                <a:srgbClr val="FF0000"/>
              </a:solidFill>
              <a:latin typeface="Times  New Roman"/>
            </a:endParaRPr>
          </a:p>
        </p:txBody>
      </p:sp>
      <p:sp>
        <p:nvSpPr>
          <p:cNvPr id="6" name="Subtitle 5">
            <a:extLst>
              <a:ext uri="{FF2B5EF4-FFF2-40B4-BE49-F238E27FC236}">
                <a16:creationId xmlns:a16="http://schemas.microsoft.com/office/drawing/2014/main" xmlns="" id="{12EA7030-500F-356D-CBDF-1AD60EBA99B9}"/>
              </a:ext>
            </a:extLst>
          </p:cNvPr>
          <p:cNvSpPr>
            <a:spLocks noGrp="1"/>
          </p:cNvSpPr>
          <p:nvPr>
            <p:ph type="subTitle" idx="1"/>
          </p:nvPr>
        </p:nvSpPr>
        <p:spPr>
          <a:xfrm>
            <a:off x="1380981" y="2722773"/>
            <a:ext cx="9792543" cy="1468693"/>
          </a:xfrm>
        </p:spPr>
        <p:txBody>
          <a:bodyPr>
            <a:noAutofit/>
          </a:bodyPr>
          <a:lstStyle/>
          <a:p>
            <a:pPr algn="just"/>
            <a:r>
              <a:rPr lang="vi-VN" sz="3000" dirty="0">
                <a:solidFill>
                  <a:srgbClr val="0000FF"/>
                </a:solidFill>
              </a:rPr>
              <a:t>Hàn Quốc đã đạt được mức tăng trưởng kinh tế chưa từng có trên thế giới. Trong điều kiện khan hiếm vốn và tài nguyên và các cơ sở công nghiệp đã gần như bị hủy hoại sau 3 năm chiến tranh Triều Tiên (1950 - 1953), thế giới gọi sự tăng trưởng kinh tế mà Hàn Quốc đã đạt được là “kỳ tích sông Hàn”.</a:t>
            </a:r>
            <a:endParaRPr lang="en-ID" sz="3000" dirty="0">
              <a:solidFill>
                <a:srgbClr val="0000FF"/>
              </a:solidFill>
            </a:endParaRPr>
          </a:p>
        </p:txBody>
      </p:sp>
    </p:spTree>
    <p:extLst>
      <p:ext uri="{BB962C8B-B14F-4D97-AF65-F5344CB8AC3E}">
        <p14:creationId xmlns:p14="http://schemas.microsoft.com/office/powerpoint/2010/main" val="123945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461</TotalTime>
  <Words>1057</Words>
  <Application>Microsoft Office PowerPoint</Application>
  <PresentationFormat>Custom</PresentationFormat>
  <Paragraphs>65</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BÀI 8 THỰC HÀNH: TÌM HIỂU CÁC NỀN KINH TẾ LỚN VÀ KINH TẾ MỚI NỔI CHÂU Á</vt:lpstr>
      <vt:lpstr>PowerPoint Presentation</vt:lpstr>
      <vt:lpstr>Đây là bộ phim nào?</vt:lpstr>
      <vt:lpstr>Đáp án:Phim “Phi Vụ Triệu Đô”</vt:lpstr>
      <vt:lpstr>PowerPoint Presentation</vt:lpstr>
      <vt:lpstr>Hàn Quốc có đường biên giới tiếp giáp với quốc gia nào?</vt:lpstr>
      <vt:lpstr>Hàn Quốc thuộc khu vực nào ở Châu Á?</vt:lpstr>
      <vt:lpstr>II.Nội dung chính:</vt:lpstr>
      <vt:lpstr>1. Khái quát về nền kinh tế quốc gia Hàn Quốc:</vt:lpstr>
      <vt:lpstr>PowerPoint Presentation</vt:lpstr>
      <vt:lpstr>PowerPoint Presentation</vt:lpstr>
      <vt:lpstr>Những bức ảnh về Kinh Tế Hàn Quốc: </vt:lpstr>
      <vt:lpstr>PowerPoint Presentation</vt:lpstr>
      <vt:lpstr>PowerPoint Presentation</vt:lpstr>
      <vt:lpstr>PowerPoint Presentation</vt:lpstr>
      <vt:lpstr>PowerPoint Presentation</vt:lpstr>
      <vt:lpstr>2.Đặc điểm nền kinh tế: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B.Cơ cấu nền Kinh tế</vt:lpstr>
      <vt:lpstr>C.Một số ngành kinh tế:</vt:lpstr>
      <vt:lpstr>PowerPoint Presentation</vt:lpstr>
      <vt:lpstr>PowerPoint Presentation</vt:lpstr>
      <vt:lpstr>PowerPoint Presentation</vt:lpstr>
      <vt:lpstr>PowerPoint Presentation</vt:lpstr>
      <vt:lpstr>PowerPoint Presentation</vt:lpstr>
      <vt:lpstr>PowerPoint Presentation</vt:lpstr>
      <vt:lpstr>Công nghiệp,dịch vụ:</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Công Nguyễn</dc:creator>
  <cp:lastModifiedBy>Windows User</cp:lastModifiedBy>
  <cp:revision>21</cp:revision>
  <dcterms:created xsi:type="dcterms:W3CDTF">2022-10-13T07:06:59Z</dcterms:created>
  <dcterms:modified xsi:type="dcterms:W3CDTF">2024-11-30T14:25:37Z</dcterms:modified>
</cp:coreProperties>
</file>