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90" r:id="rId3"/>
    <p:sldId id="294" r:id="rId4"/>
    <p:sldId id="257" r:id="rId5"/>
    <p:sldId id="304" r:id="rId6"/>
    <p:sldId id="295" r:id="rId7"/>
    <p:sldId id="303" r:id="rId8"/>
    <p:sldId id="313" r:id="rId9"/>
    <p:sldId id="306" r:id="rId10"/>
    <p:sldId id="314" r:id="rId11"/>
    <p:sldId id="316" r:id="rId12"/>
    <p:sldId id="315" r:id="rId13"/>
    <p:sldId id="317" r:id="rId14"/>
    <p:sldId id="318" r:id="rId15"/>
    <p:sldId id="305" r:id="rId16"/>
    <p:sldId id="311" r:id="rId17"/>
    <p:sldId id="310" r:id="rId18"/>
    <p:sldId id="299" r:id="rId19"/>
    <p:sldId id="300" r:id="rId20"/>
    <p:sldId id="312" r:id="rId21"/>
    <p:sldId id="301" r:id="rId22"/>
    <p:sldId id="302"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4" d="100"/>
          <a:sy n="64" d="100"/>
        </p:scale>
        <p:origin x="102" y="27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2024/9/29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0083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389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256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254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8591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2024/9/29</a:t>
            </a:fld>
            <a:endParaRPr lang="zh-CN" altLang="en-US"/>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2024/9/29</a:t>
            </a:fld>
            <a:endParaRPr lang="zh-CN" altLang="en-US" dirty="0"/>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24.gif"/><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 xmlns:a16="http://schemas.microsoft.com/office/drawing/2014/main" id="{A77DE055-20FC-46C4-BA35-162A84AC7BBF}"/>
              </a:ext>
            </a:extLst>
          </p:cNvPr>
          <p:cNvSpPr txBox="1"/>
          <p:nvPr>
            <p:custDataLst>
              <p:tags r:id="rId2"/>
            </p:custDataLst>
          </p:nvPr>
        </p:nvSpPr>
        <p:spPr>
          <a:xfrm>
            <a:off x="1104900" y="3372139"/>
            <a:ext cx="10306050" cy="2062103"/>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4.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KÍ HIỆU VÀ CHÚ GIẢI TRÊN MỘT SỐ BẢN ĐỒ</a:t>
            </a: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 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4" y="300444"/>
            <a:ext cx="2050869" cy="369332"/>
          </a:xfrm>
          <a:prstGeom prst="rect">
            <a:avLst/>
          </a:prstGeom>
          <a:noFill/>
        </p:spPr>
        <p:txBody>
          <a:bodyPr wrap="square" rtlCol="0">
            <a:spAutoFit/>
          </a:bodyPr>
          <a:lstStyle/>
          <a:p>
            <a:r>
              <a:rPr lang="vi-VN" dirty="0"/>
              <a:t>Sách Chân trời</a:t>
            </a:r>
            <a:endParaRPr lang="en-US" dirty="0"/>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E6419-780B-4A48-C6DE-E873896814A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015FD137-54F8-E6EF-FC41-E69527991B49}"/>
              </a:ext>
            </a:extLst>
          </p:cNvPr>
          <p:cNvPicPr>
            <a:picLocks noGrp="1" noChangeAspect="1"/>
          </p:cNvPicPr>
          <p:nvPr>
            <p:ph idx="1"/>
          </p:nvPr>
        </p:nvPicPr>
        <p:blipFill>
          <a:blip r:embed="rId2"/>
          <a:stretch>
            <a:fillRect/>
          </a:stretch>
        </p:blipFill>
        <p:spPr>
          <a:xfrm>
            <a:off x="95250" y="0"/>
            <a:ext cx="12239625" cy="6972300"/>
          </a:xfrm>
          <a:prstGeom prst="rect">
            <a:avLst/>
          </a:prstGeom>
        </p:spPr>
      </p:pic>
    </p:spTree>
    <p:extLst>
      <p:ext uri="{BB962C8B-B14F-4D97-AF65-F5344CB8AC3E}">
        <p14:creationId xmlns:p14="http://schemas.microsoft.com/office/powerpoint/2010/main" val="65682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24007"/>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3" name="TextBox 12"/>
          <p:cNvSpPr txBox="1"/>
          <p:nvPr/>
        </p:nvSpPr>
        <p:spPr>
          <a:xfrm>
            <a:off x="786329" y="1803702"/>
            <a:ext cx="10441495" cy="57861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chữ viết...mang tính qui ước dùng để thể hiện các đối tượng địa lí trên bản đồ</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a:defRPr/>
            </a:pPr>
            <a:r>
              <a:rPr lang="vi-VN" sz="3200"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các thông tin thể hiện trên bản đồ.</a:t>
            </a:r>
            <a:endParaRPr lang="en-US" sz="3200" dirty="0">
              <a:solidFill>
                <a:prstClr val="black"/>
              </a:solidFill>
              <a:latin typeface="Times New Roman" panose="02020603050405020304" pitchFamily="18" charset="0"/>
              <a:cs typeface="Times New Roman" panose="02020603050405020304" pitchFamily="18" charset="0"/>
            </a:endParaRPr>
          </a:p>
          <a:p>
            <a:pPr algn="just">
              <a:defRPr/>
            </a:pPr>
            <a:r>
              <a:rPr lang="vi-VN" sz="3200" dirty="0">
                <a:solidFill>
                  <a:prstClr val="black"/>
                </a:solidFill>
                <a:latin typeface="Times New Roman" panose="02020603050405020304" pitchFamily="18" charset="0"/>
                <a:cs typeface="Times New Roman" panose="02020603050405020304" pitchFamily="18" charset="0"/>
              </a:rPr>
              <a:t>Ý nghĩa của kí hiệu được giải thích rõ ràng trong bảng chú giải.</a:t>
            </a:r>
          </a:p>
          <a:p>
            <a:pPr algn="ju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7083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F56DC3-2D51-A944-021E-1782E5DB0B3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85DA60E-EEDB-4136-94E0-D0025C97F8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6417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65EC21-F6A1-7AA5-386F-134E94BF43C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BF822D7-9E00-1FCC-16EE-7ADA8309FC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796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lvl="0"/>
            <a:r>
              <a:rPr lang="en-US" sz="2400">
                <a:solidFill>
                  <a:prstClr val="black"/>
                </a:solidFill>
                <a:latin typeface="Times New Roman" panose="02020603050405020304" pitchFamily="18" charset="0"/>
                <a:cs typeface="Times New Roman" panose="02020603050405020304" pitchFamily="18" charset="0"/>
              </a:rPr>
              <a:t>II. CÁC LOẠI KÍ HIỆU BẢN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013217" y="2111271"/>
            <a:ext cx="2396532" cy="459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THẢO LUẬN</a:t>
            </a:r>
            <a:endParaRPr lang="en-US" dirty="0">
              <a:solidFill>
                <a:schemeClr val="tx1"/>
              </a:solidFill>
            </a:endParaRPr>
          </a:p>
        </p:txBody>
      </p:sp>
      <p:sp>
        <p:nvSpPr>
          <p:cNvPr id="9" name="TextBox 8"/>
          <p:cNvSpPr txBox="1"/>
          <p:nvPr/>
        </p:nvSpPr>
        <p:spPr>
          <a:xfrm>
            <a:off x="1519518" y="2641991"/>
            <a:ext cx="9376608" cy="369332"/>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2.2, 2.3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091550408"/>
              </p:ext>
            </p:extLst>
          </p:nvPr>
        </p:nvGraphicFramePr>
        <p:xfrm>
          <a:off x="2906470" y="3580054"/>
          <a:ext cx="6748322" cy="2723020"/>
        </p:xfrm>
        <a:graphic>
          <a:graphicData uri="http://schemas.openxmlformats.org/drawingml/2006/table">
            <a:tbl>
              <a:tblPr firstRow="1" firstCol="1" bandRow="1">
                <a:tableStyleId>{5C22544A-7EE6-4342-B048-85BDC9FD1C3A}</a:tableStyleId>
              </a:tblPr>
              <a:tblGrid>
                <a:gridCol w="603018">
                  <a:extLst>
                    <a:ext uri="{9D8B030D-6E8A-4147-A177-3AD203B41FA5}">
                      <a16:colId xmlns="" xmlns:a16="http://schemas.microsoft.com/office/drawing/2014/main" val="3544372201"/>
                    </a:ext>
                  </a:extLst>
                </a:gridCol>
                <a:gridCol w="2985247">
                  <a:extLst>
                    <a:ext uri="{9D8B030D-6E8A-4147-A177-3AD203B41FA5}">
                      <a16:colId xmlns="" xmlns:a16="http://schemas.microsoft.com/office/drawing/2014/main" val="2092510982"/>
                    </a:ext>
                  </a:extLst>
                </a:gridCol>
                <a:gridCol w="3160057">
                  <a:extLst>
                    <a:ext uri="{9D8B030D-6E8A-4147-A177-3AD203B41FA5}">
                      <a16:colId xmlns="" xmlns:a16="http://schemas.microsoft.com/office/drawing/2014/main" val="3415742535"/>
                    </a:ext>
                  </a:extLst>
                </a:gridCol>
              </a:tblGrid>
              <a:tr h="1089208">
                <a:tc>
                  <a:txBody>
                    <a:bodyPr/>
                    <a:lstStyle/>
                    <a:p>
                      <a:pPr>
                        <a:lnSpc>
                          <a:spcPct val="115000"/>
                        </a:lnSpc>
                        <a:spcAft>
                          <a:spcPts val="0"/>
                        </a:spcAft>
                      </a:pPr>
                      <a:r>
                        <a:rPr lang="vi-VN" sz="1400" dirty="0">
                          <a:effectLst/>
                          <a:latin typeface="Times New Roman" panose="02020603050405020304" pitchFamily="18" charset="0"/>
                          <a:cs typeface="Times New Roman" panose="02020603050405020304" pitchFamily="18" charset="0"/>
                        </a:rPr>
                        <a:t>STT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Các loại kí hiệu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Liệt kê các loại kí hiệu có trên h2.2, 2.3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90390513"/>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tượng hình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20913080"/>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hình học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2757784"/>
                  </a:ext>
                </a:extLst>
              </a:tr>
              <a:tr h="544604">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Màu sắc, nét chải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87579240"/>
                  </a:ext>
                </a:extLst>
              </a:tr>
            </a:tbl>
          </a:graphicData>
        </a:graphic>
      </p:graphicFrame>
      <p:sp>
        <p:nvSpPr>
          <p:cNvPr id="12" name="Rectangle 1"/>
          <p:cNvSpPr>
            <a:spLocks noChangeArrowheads="1"/>
          </p:cNvSpPr>
          <p:nvPr/>
        </p:nvSpPr>
        <p:spPr bwMode="auto">
          <a:xfrm>
            <a:off x="5044139" y="2975625"/>
            <a:ext cx="24729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7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graphicFrame>
        <p:nvGraphicFramePr>
          <p:cNvPr id="11" name="Table 10"/>
          <p:cNvGraphicFramePr>
            <a:graphicFrameLocks noGrp="1"/>
          </p:cNvGraphicFramePr>
          <p:nvPr>
            <p:extLst>
              <p:ext uri="{D42A27DB-BD31-4B8C-83A1-F6EECF244321}">
                <p14:modId xmlns:p14="http://schemas.microsoft.com/office/powerpoint/2010/main" val="2144662488"/>
              </p:ext>
            </p:extLst>
          </p:nvPr>
        </p:nvGraphicFramePr>
        <p:xfrm>
          <a:off x="3095849" y="3307103"/>
          <a:ext cx="6698902" cy="3102522"/>
        </p:xfrm>
        <a:graphic>
          <a:graphicData uri="http://schemas.openxmlformats.org/drawingml/2006/table">
            <a:tbl>
              <a:tblPr firstRow="1" firstCol="1" bandRow="1">
                <a:tableStyleId>{5C22544A-7EE6-4342-B048-85BDC9FD1C3A}</a:tableStyleId>
              </a:tblPr>
              <a:tblGrid>
                <a:gridCol w="598602">
                  <a:extLst>
                    <a:ext uri="{9D8B030D-6E8A-4147-A177-3AD203B41FA5}">
                      <a16:colId xmlns="" xmlns:a16="http://schemas.microsoft.com/office/drawing/2014/main" val="3544372201"/>
                    </a:ext>
                  </a:extLst>
                </a:gridCol>
                <a:gridCol w="2963385">
                  <a:extLst>
                    <a:ext uri="{9D8B030D-6E8A-4147-A177-3AD203B41FA5}">
                      <a16:colId xmlns="" xmlns:a16="http://schemas.microsoft.com/office/drawing/2014/main" val="2092510982"/>
                    </a:ext>
                  </a:extLst>
                </a:gridCol>
                <a:gridCol w="3136915">
                  <a:extLst>
                    <a:ext uri="{9D8B030D-6E8A-4147-A177-3AD203B41FA5}">
                      <a16:colId xmlns="" xmlns:a16="http://schemas.microsoft.com/office/drawing/2014/main" val="3415742535"/>
                    </a:ext>
                  </a:extLst>
                </a:gridCol>
              </a:tblGrid>
              <a:tr h="1090253">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Các loại kí hiệu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Liệt kê các loại kí hiệu có trên h2.2, 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90390513"/>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tượng hình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Sân</a:t>
                      </a:r>
                      <a:r>
                        <a:rPr lang="vi-VN" sz="1800" baseline="0" dirty="0">
                          <a:effectLst/>
                          <a:latin typeface="Times New Roman" panose="02020603050405020304" pitchFamily="18" charset="0"/>
                          <a:cs typeface="Times New Roman" panose="02020603050405020304" pitchFamily="18" charset="0"/>
                        </a:rPr>
                        <a:t> bay,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20913080"/>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hình học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Than, sắt,</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2757784"/>
                  </a:ext>
                </a:extLst>
              </a:tr>
              <a:tr h="922015">
                <a:tc>
                  <a:txBody>
                    <a:bodyPr/>
                    <a:lstStyle/>
                    <a:p>
                      <a:pPr>
                        <a:lnSpc>
                          <a:spcPct val="115000"/>
                        </a:lnSpc>
                        <a:spcAft>
                          <a:spcPts val="0"/>
                        </a:spcAft>
                      </a:pPr>
                      <a:r>
                        <a:rPr lang="vi-VN"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Màu sắc, nét chải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Phân</a:t>
                      </a:r>
                      <a:r>
                        <a:rPr lang="vi-VN" sz="1800" baseline="0" dirty="0">
                          <a:effectLst/>
                          <a:latin typeface="Times New Roman" panose="02020603050405020304" pitchFamily="18" charset="0"/>
                          <a:cs typeface="Times New Roman" panose="02020603050405020304" pitchFamily="18" charset="0"/>
                        </a:rPr>
                        <a:t> màu độ cao, phân tầng độ sâu, Đướng ranh giới quốc gia, Ranh giới tỉnh, Sông,...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87579240"/>
                  </a:ext>
                </a:extLst>
              </a:tr>
            </a:tbl>
          </a:graphicData>
        </a:graphic>
      </p:graphicFrame>
      <p:sp>
        <p:nvSpPr>
          <p:cNvPr id="12" name="Rectangle 1"/>
          <p:cNvSpPr>
            <a:spLocks noChangeArrowheads="1"/>
          </p:cNvSpPr>
          <p:nvPr/>
        </p:nvSpPr>
        <p:spPr bwMode="auto">
          <a:xfrm>
            <a:off x="5094513" y="2489154"/>
            <a:ext cx="31220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2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1" name="TextBox 10"/>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sp>
        <p:nvSpPr>
          <p:cNvPr id="12" name="TextBox 11"/>
          <p:cNvSpPr txBox="1"/>
          <p:nvPr/>
        </p:nvSpPr>
        <p:spPr>
          <a:xfrm>
            <a:off x="952179" y="2068664"/>
            <a:ext cx="4935109" cy="3908762"/>
          </a:xfrm>
          <a:prstGeom prst="rect">
            <a:avLst/>
          </a:prstGeom>
          <a:noFill/>
        </p:spPr>
        <p:txBody>
          <a:bodyPr wrap="square" rtlCol="0">
            <a:spAutoFit/>
          </a:bodyPr>
          <a:lstStyle/>
          <a:p>
            <a:pPr lvl="0"/>
            <a:r>
              <a:rPr lang="vi-VN" sz="2800" dirty="0">
                <a:solidFill>
                  <a:prstClr val="black"/>
                </a:solidFill>
                <a:latin typeface="Times New Roman" panose="02020603050405020304" pitchFamily="18" charset="0"/>
                <a:cs typeface="Times New Roman" panose="02020603050405020304" pitchFamily="18" charset="0"/>
              </a:rPr>
              <a:t>- KHBĐ có nhiều loại khác nhau, trong đó chia làm 2 loại:</a:t>
            </a:r>
          </a:p>
          <a:p>
            <a:pPr lvl="0"/>
            <a:r>
              <a:rPr lang="vi-VN" sz="2800" dirty="0">
                <a:solidFill>
                  <a:prstClr val="black"/>
                </a:solidFill>
                <a:latin typeface="Times New Roman" panose="02020603050405020304" pitchFamily="18" charset="0"/>
                <a:cs typeface="Times New Roman" panose="02020603050405020304" pitchFamily="18" charset="0"/>
              </a:rPr>
              <a:t>+ Kí hiệu tượng hình</a:t>
            </a:r>
          </a:p>
          <a:p>
            <a:pPr lvl="0"/>
            <a:r>
              <a:rPr lang="vi-VN" sz="2800" dirty="0">
                <a:solidFill>
                  <a:prstClr val="black"/>
                </a:solidFill>
                <a:latin typeface="Times New Roman" panose="02020603050405020304" pitchFamily="18" charset="0"/>
                <a:cs typeface="Times New Roman" panose="02020603050405020304" pitchFamily="18" charset="0"/>
              </a:rPr>
              <a:t>+ Kí hiệu hình học</a:t>
            </a:r>
            <a:endParaRPr lang="en-US" sz="2800" dirty="0">
              <a:solidFill>
                <a:prstClr val="black"/>
              </a:solidFill>
              <a:latin typeface="Times New Roman" panose="02020603050405020304" pitchFamily="18" charset="0"/>
              <a:cs typeface="Times New Roman" panose="02020603050405020304" pitchFamily="18" charset="0"/>
            </a:endParaRPr>
          </a:p>
          <a:p>
            <a:pPr lvl="0"/>
            <a:r>
              <a:rPr lang="en-US" sz="2800" dirty="0" err="1">
                <a:solidFill>
                  <a:prstClr val="black"/>
                </a:solidFill>
                <a:latin typeface="Times New Roman" panose="02020603050405020304" pitchFamily="18" charset="0"/>
                <a:cs typeface="Times New Roman" panose="02020603050405020304" pitchFamily="18" charset="0"/>
              </a:rPr>
              <a:t>Ngoài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BĐ </a:t>
            </a:r>
            <a:r>
              <a:rPr lang="en-US" sz="2800" dirty="0" err="1">
                <a:solidFill>
                  <a:prstClr val="black"/>
                </a:solidFill>
                <a:latin typeface="Times New Roman" panose="02020603050405020304" pitchFamily="18" charset="0"/>
                <a:cs typeface="Times New Roman" panose="02020603050405020304" pitchFamily="18" charset="0"/>
              </a:rPr>
              <a:t>cũng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sắc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nét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lớn</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7"/>
          <a:stretch>
            <a:fillRect/>
          </a:stretch>
        </p:blipFill>
        <p:spPr>
          <a:xfrm>
            <a:off x="6142228" y="1542692"/>
            <a:ext cx="4965807" cy="3114198"/>
          </a:xfrm>
          <a:prstGeom prst="rect">
            <a:avLst/>
          </a:prstGeom>
        </p:spPr>
      </p:pic>
    </p:spTree>
    <p:extLst>
      <p:ext uri="{BB962C8B-B14F-4D97-AF65-F5344CB8AC3E}">
        <p14:creationId xmlns:p14="http://schemas.microsoft.com/office/powerpoint/2010/main" val="28590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p:cNvPicPr>
            <a:picLocks noChangeAspect="1"/>
          </p:cNvPicPr>
          <p:nvPr/>
        </p:nvPicPr>
        <p:blipFill>
          <a:blip r:embed="rId8"/>
          <a:stretch>
            <a:fillRect/>
          </a:stretch>
        </p:blipFill>
        <p:spPr>
          <a:xfrm>
            <a:off x="1998098" y="2289002"/>
            <a:ext cx="7069960" cy="1941691"/>
          </a:xfrm>
          <a:prstGeom prst="rect">
            <a:avLst/>
          </a:prstGeom>
        </p:spPr>
      </p:pic>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1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453272"/>
            <a:ext cx="49351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prstClr val="black"/>
                </a:solidFill>
                <a:latin typeface="Times New Roman" panose="02020603050405020304" pitchFamily="18" charset="0"/>
                <a:cs typeface="Times New Roman" panose="02020603050405020304" pitchFamily="18" charset="0"/>
              </a:rPr>
              <a:t>Đáp</a:t>
            </a:r>
            <a:r>
              <a:rPr lang="en-US" sz="1600" b="1" dirty="0">
                <a:solidFill>
                  <a:prstClr val="black"/>
                </a:solidFill>
                <a:latin typeface="Times New Roman" panose="02020603050405020304" pitchFamily="18" charset="0"/>
                <a:cs typeface="Times New Roman" panose="02020603050405020304" pitchFamily="18" charset="0"/>
              </a:rPr>
              <a:t> </a:t>
            </a:r>
            <a:r>
              <a:rPr lang="en-US" sz="1600" b="1" dirty="0" err="1">
                <a:solidFill>
                  <a:prstClr val="black"/>
                </a:solidFill>
                <a:latin typeface="Times New Roman" panose="02020603050405020304" pitchFamily="18" charset="0"/>
                <a:cs typeface="Times New Roman" panose="02020603050405020304" pitchFamily="18" charset="0"/>
              </a:rPr>
              <a:t>án</a:t>
            </a:r>
            <a:r>
              <a:rPr lang="en-US" sz="1600" b="1" dirty="0">
                <a:solidFill>
                  <a:prstClr val="black"/>
                </a:solidFill>
                <a:latin typeface="Times New Roman" panose="02020603050405020304" pitchFamily="18" charset="0"/>
                <a:cs typeface="Times New Roman" panose="02020603050405020304" pitchFamily="18" charset="0"/>
              </a:rPr>
              <a:t>: -  </a:t>
            </a:r>
            <a:r>
              <a:rPr lang="en-US" sz="1600" b="1" dirty="0" err="1">
                <a:solidFill>
                  <a:prstClr val="black"/>
                </a:solidFill>
                <a:latin typeface="Times New Roman" panose="02020603050405020304" pitchFamily="18" charset="0"/>
                <a:cs typeface="Times New Roman" panose="02020603050405020304" pitchFamily="18" charset="0"/>
              </a:rPr>
              <a:t>Đỉnh</a:t>
            </a:r>
            <a:r>
              <a:rPr lang="en-US" sz="1600" b="1" dirty="0">
                <a:solidFill>
                  <a:prstClr val="black"/>
                </a:solidFill>
                <a:latin typeface="Times New Roman" panose="02020603050405020304" pitchFamily="18" charset="0"/>
                <a:cs typeface="Times New Roman" panose="02020603050405020304" pitchFamily="18" charset="0"/>
              </a:rPr>
              <a:t> Ê-</a:t>
            </a:r>
            <a:r>
              <a:rPr lang="en-US" sz="1600" b="1" dirty="0" err="1">
                <a:solidFill>
                  <a:prstClr val="black"/>
                </a:solidFill>
                <a:latin typeface="Times New Roman" panose="02020603050405020304" pitchFamily="18" charset="0"/>
                <a:cs typeface="Times New Roman" panose="02020603050405020304" pitchFamily="18" charset="0"/>
              </a:rPr>
              <a:t>vơ</a:t>
            </a:r>
            <a:r>
              <a:rPr lang="en-US" sz="1600" b="1" dirty="0">
                <a:solidFill>
                  <a:prstClr val="black"/>
                </a:solidFill>
                <a:latin typeface="Times New Roman" panose="02020603050405020304" pitchFamily="18" charset="0"/>
                <a:cs typeface="Times New Roman" panose="02020603050405020304" pitchFamily="18" charset="0"/>
              </a:rPr>
              <a:t>-ret </a:t>
            </a:r>
            <a:r>
              <a:rPr lang="en-US" sz="1600" b="1" dirty="0" err="1">
                <a:solidFill>
                  <a:prstClr val="black"/>
                </a:solidFill>
                <a:latin typeface="Times New Roman" panose="02020603050405020304" pitchFamily="18" charset="0"/>
                <a:cs typeface="Times New Roman" panose="02020603050405020304" pitchFamily="18" charset="0"/>
              </a:rPr>
              <a:t>cao</a:t>
            </a:r>
            <a:r>
              <a:rPr lang="en-US" sz="1600" b="1" dirty="0">
                <a:solidFill>
                  <a:prstClr val="black"/>
                </a:solidFill>
                <a:latin typeface="Times New Roman" panose="02020603050405020304" pitchFamily="18" charset="0"/>
                <a:cs typeface="Times New Roman" panose="02020603050405020304" pitchFamily="18" charset="0"/>
              </a:rPr>
              <a:t> 8848m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              - </a:t>
            </a:r>
            <a:r>
              <a:rPr lang="en-US" sz="1600" b="1" dirty="0" err="1">
                <a:solidFill>
                  <a:prstClr val="black"/>
                </a:solidFill>
                <a:latin typeface="Times New Roman" panose="02020603050405020304" pitchFamily="18" charset="0"/>
                <a:cs typeface="Times New Roman" panose="02020603050405020304" pitchFamily="18" charset="0"/>
              </a:rPr>
              <a:t>Vực</a:t>
            </a:r>
            <a:r>
              <a:rPr lang="en-US" sz="1600" b="1" dirty="0">
                <a:solidFill>
                  <a:prstClr val="black"/>
                </a:solidFill>
                <a:latin typeface="Times New Roman" panose="02020603050405020304" pitchFamily="18" charset="0"/>
                <a:cs typeface="Times New Roman" panose="02020603050405020304" pitchFamily="18" charset="0"/>
              </a:rPr>
              <a:t> Ma-</a:t>
            </a:r>
            <a:r>
              <a:rPr lang="en-US" sz="1600" b="1" dirty="0" err="1">
                <a:solidFill>
                  <a:prstClr val="black"/>
                </a:solidFill>
                <a:latin typeface="Times New Roman" panose="02020603050405020304" pitchFamily="18" charset="0"/>
                <a:cs typeface="Times New Roman" panose="02020603050405020304" pitchFamily="18" charset="0"/>
              </a:rPr>
              <a:t>ri</a:t>
            </a:r>
            <a:r>
              <a:rPr lang="en-US" sz="1600" b="1" dirty="0">
                <a:solidFill>
                  <a:prstClr val="black"/>
                </a:solidFill>
                <a:latin typeface="Times New Roman" panose="02020603050405020304" pitchFamily="18" charset="0"/>
                <a:cs typeface="Times New Roman" panose="02020603050405020304" pitchFamily="18" charset="0"/>
              </a:rPr>
              <a:t>-a-</a:t>
            </a:r>
            <a:r>
              <a:rPr lang="en-US" sz="1600" b="1" dirty="0" err="1">
                <a:solidFill>
                  <a:prstClr val="black"/>
                </a:solidFill>
                <a:latin typeface="Times New Roman" panose="02020603050405020304" pitchFamily="18" charset="0"/>
                <a:cs typeface="Times New Roman" panose="02020603050405020304" pitchFamily="18" charset="0"/>
              </a:rPr>
              <a:t>na</a:t>
            </a:r>
            <a:r>
              <a:rPr lang="en-US" sz="1600" b="1" dirty="0">
                <a:solidFill>
                  <a:prstClr val="black"/>
                </a:solidFill>
                <a:latin typeface="Times New Roman" panose="02020603050405020304" pitchFamily="18" charset="0"/>
                <a:cs typeface="Times New Roman" panose="02020603050405020304" pitchFamily="18" charset="0"/>
              </a:rPr>
              <a:t> </a:t>
            </a:r>
            <a:r>
              <a:rPr lang="en-US" sz="1600" b="1" dirty="0" err="1">
                <a:solidFill>
                  <a:prstClr val="black"/>
                </a:solidFill>
                <a:latin typeface="Times New Roman" panose="02020603050405020304" pitchFamily="18" charset="0"/>
                <a:cs typeface="Times New Roman" panose="02020603050405020304" pitchFamily="18" charset="0"/>
              </a:rPr>
              <a:t>sâu</a:t>
            </a:r>
            <a:r>
              <a:rPr lang="en-US" sz="1600" b="1" dirty="0">
                <a:solidFill>
                  <a:prstClr val="black"/>
                </a:solidFill>
                <a:latin typeface="Times New Roman" panose="02020603050405020304" pitchFamily="18" charset="0"/>
                <a:cs typeface="Times New Roman" panose="02020603050405020304" pitchFamily="18" charset="0"/>
              </a:rPr>
              <a:t> 10 898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200329"/>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Trong các yếu tố địa lí sau được thể hiển trên bản đồ, yếu tố nào sử dụng kí hiệu điểm, yếu tố nào sử dụng kí hiệu đường?</a:t>
            </a:r>
          </a:p>
          <a:p>
            <a:pPr lvl="0"/>
            <a:r>
              <a:rPr lang="vi-VN" dirty="0">
                <a:solidFill>
                  <a:prstClr val="black"/>
                </a:solidFill>
                <a:latin typeface="Times New Roman" panose="02020603050405020304" pitchFamily="18" charset="0"/>
                <a:cs typeface="Times New Roman" panose="02020603050405020304" pitchFamily="18" charset="0"/>
              </a:rPr>
              <a:t>- Đường biên giới, ranh giới, sông ngòi, đường ô tô...</a:t>
            </a:r>
          </a:p>
          <a:p>
            <a:pPr lvl="0"/>
            <a:r>
              <a:rPr lang="vi-VN" dirty="0">
                <a:solidFill>
                  <a:prstClr val="black"/>
                </a:solidFill>
                <a:latin typeface="Times New Roman" panose="02020603050405020304" pitchFamily="18" charset="0"/>
                <a:cs typeface="Times New Roman" panose="02020603050405020304" pitchFamily="18" charset="0"/>
              </a:rPr>
              <a:t>- Mỏ than đá, dầu mỏ, sắt, đồng...</a:t>
            </a:r>
          </a:p>
        </p:txBody>
      </p:sp>
      <p:sp>
        <p:nvSpPr>
          <p:cNvPr id="13" name="TextBox 12"/>
          <p:cNvSpPr txBox="1"/>
          <p:nvPr/>
        </p:nvSpPr>
        <p:spPr>
          <a:xfrm>
            <a:off x="1187011" y="345774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imes New Roman" panose="02020603050405020304" pitchFamily="18" charset="0"/>
                <a:cs typeface="Times New Roman" panose="02020603050405020304" pitchFamily="18" charset="0"/>
              </a:rPr>
              <a:t>Đáp</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imes New Roman" panose="02020603050405020304" pitchFamily="18" charset="0"/>
                <a:cs typeface="Times New Roman" panose="02020603050405020304" pitchFamily="18" charset="0"/>
              </a:rPr>
              <a:t>Bài</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tập</a:t>
            </a:r>
            <a:r>
              <a:rPr lang="en-US" b="1" dirty="0">
                <a:solidFill>
                  <a:prstClr val="black"/>
                </a:solidFill>
                <a:latin typeface="Times New Roman" panose="02020603050405020304" pitchFamily="18" charset="0"/>
                <a:cs typeface="Times New Roman" panose="02020603050405020304" pitchFamily="18" charset="0"/>
              </a:rPr>
              <a:t> 2</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187011" y="3753593"/>
            <a:ext cx="69081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hiệu đường:</a:t>
            </a:r>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Đường biên giới, ranh giới, sông ngòi, đường ô tô...</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Kí hiệu điểm:  mỏ than đá, dầu mỏ, sắt, đồng...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229518"/>
            <a:ext cx="9426388" cy="2031325"/>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Chú giải có ý nghĩa gì đối với bản đồ?</a:t>
            </a:r>
          </a:p>
          <a:p>
            <a:pPr lvl="0"/>
            <a:r>
              <a:rPr lang="vi-VN" dirty="0">
                <a:solidFill>
                  <a:prstClr val="black"/>
                </a:solidFill>
                <a:latin typeface="Times New Roman" panose="02020603050405020304" pitchFamily="18" charset="0"/>
                <a:cs typeface="Times New Roman" panose="02020603050405020304" pitchFamily="18" charset="0"/>
              </a:rPr>
              <a:t> A. Làm cho bản đồ trở nên sinh động</a:t>
            </a:r>
          </a:p>
          <a:p>
            <a:pPr lvl="0"/>
            <a:r>
              <a:rPr lang="vi-VN" dirty="0">
                <a:solidFill>
                  <a:prstClr val="black"/>
                </a:solidFill>
                <a:latin typeface="Times New Roman" panose="02020603050405020304" pitchFamily="18" charset="0"/>
                <a:cs typeface="Times New Roman" panose="02020603050405020304" pitchFamily="18" charset="0"/>
              </a:rPr>
              <a:t> B. Giải thích cho các kí hiệu được thể hiện trên bản đồ</a:t>
            </a:r>
          </a:p>
          <a:p>
            <a:pPr lvl="0"/>
            <a:r>
              <a:rPr lang="vi-VN" dirty="0">
                <a:solidFill>
                  <a:prstClr val="black"/>
                </a:solidFill>
                <a:latin typeface="Times New Roman" panose="02020603050405020304" pitchFamily="18" charset="0"/>
                <a:cs typeface="Times New Roman" panose="02020603050405020304" pitchFamily="18" charset="0"/>
              </a:rPr>
              <a:t> C. Bảng chú giải của bản đồ giúp chúng ta hiểu nội dung và ý nghĩa của các kí hiệu dùng trên bản đồ.</a:t>
            </a:r>
          </a:p>
          <a:p>
            <a:pPr lvl="0"/>
            <a:r>
              <a:rPr lang="vi-VN" dirty="0">
                <a:solidFill>
                  <a:prstClr val="black"/>
                </a:solidFill>
                <a:latin typeface="Times New Roman" panose="02020603050405020304" pitchFamily="18" charset="0"/>
                <a:cs typeface="Times New Roman" panose="02020603050405020304" pitchFamily="18" charset="0"/>
              </a:rPr>
              <a:t>D.  Bảng chú giải giúp ta hiểu được màu sắc trên bản đồ thể hiện được kiến thức địa lí nào được thể hiện trên bản đồ.</a:t>
            </a:r>
          </a:p>
        </p:txBody>
      </p:sp>
      <p:sp>
        <p:nvSpPr>
          <p:cNvPr id="13" name="TextBox 12"/>
          <p:cNvSpPr txBox="1"/>
          <p:nvPr/>
        </p:nvSpPr>
        <p:spPr>
          <a:xfrm>
            <a:off x="1187011" y="4237670"/>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imes New Roman" panose="02020603050405020304" pitchFamily="18" charset="0"/>
                <a:cs typeface="Times New Roman" panose="02020603050405020304" pitchFamily="18" charset="0"/>
              </a:rPr>
              <a:t>Đáp</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imes New Roman" panose="02020603050405020304" pitchFamily="18" charset="0"/>
                <a:cs typeface="Times New Roman" panose="02020603050405020304" pitchFamily="18" charset="0"/>
              </a:rPr>
              <a:t>Bài</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tập</a:t>
            </a:r>
            <a:r>
              <a:rPr lang="en-US" b="1" dirty="0">
                <a:solidFill>
                  <a:prstClr val="black"/>
                </a:solidFill>
                <a:latin typeface="Times New Roman" panose="02020603050405020304" pitchFamily="18" charset="0"/>
                <a:cs typeface="Times New Roman" panose="02020603050405020304" pitchFamily="18" charset="0"/>
              </a:rPr>
              <a:t> 3</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181711" y="4681355"/>
            <a:ext cx="9426388" cy="369332"/>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Đáp án C.</a:t>
            </a:r>
          </a:p>
        </p:txBody>
      </p:sp>
    </p:spTree>
    <p:extLst>
      <p:ext uri="{BB962C8B-B14F-4D97-AF65-F5344CB8AC3E}">
        <p14:creationId xmlns:p14="http://schemas.microsoft.com/office/powerpoint/2010/main" val="31215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 xmlns:a16="http://schemas.microsoft.com/office/drawing/2014/main"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 xmlns:a16="http://schemas.microsoft.com/office/drawing/2014/main"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 xmlns:a16="http://schemas.microsoft.com/office/drawing/2014/main"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 xmlns:a16="http://schemas.microsoft.com/office/drawing/2014/main"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 xmlns:a16="http://schemas.microsoft.com/office/drawing/2014/main"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 xmlns:a16="http://schemas.microsoft.com/office/drawing/2014/main"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a:t> </a:t>
            </a:r>
            <a:r>
              <a:rPr lang="en-US" sz="2400" dirty="0">
                <a:latin typeface="Times New Roman" panose="02020603050405020304" pitchFamily="18" charset="0"/>
                <a:cs typeface="Times New Roman" panose="02020603050405020304" pitchFamily="18" charset="0"/>
              </a:rPr>
              <a:t>KÍ HIỆU BẢN ĐỒ </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VÀ</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HIỆU</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BẢN ĐỒ</a:t>
            </a:r>
          </a:p>
        </p:txBody>
      </p:sp>
      <p:sp>
        <p:nvSpPr>
          <p:cNvPr id="15" name="PA_文本框 9">
            <a:extLst>
              <a:ext uri="{FF2B5EF4-FFF2-40B4-BE49-F238E27FC236}">
                <a16:creationId xmlns="" xmlns:a16="http://schemas.microsoft.com/office/drawing/2014/main" id="{A77DE055-20FC-46C4-BA35-162A84AC7BBF}"/>
              </a:ext>
            </a:extLst>
          </p:cNvPr>
          <p:cNvSpPr txBox="1"/>
          <p:nvPr>
            <p:custDataLst>
              <p:tags r:id="rId2"/>
            </p:custDataLst>
          </p:nvPr>
        </p:nvSpPr>
        <p:spPr>
          <a:xfrm>
            <a:off x="2834639" y="1190640"/>
            <a:ext cx="6495070" cy="1200329"/>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369332"/>
          </a:xfrm>
          <a:prstGeom prst="rect">
            <a:avLst/>
          </a:prstGeom>
          <a:noFill/>
        </p:spPr>
        <p:txBody>
          <a:bodyPr wrap="square" rtlCol="0">
            <a:spAutoFit/>
          </a:bodyPr>
          <a:lstStyle/>
          <a:p>
            <a:pPr lvl="0"/>
            <a:r>
              <a:rPr lang="vi-VN" b="1">
                <a:solidFill>
                  <a:prstClr val="black"/>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 xmlns:a16="http://schemas.microsoft.com/office/drawing/2014/main" id="{A77DE055-20FC-46C4-BA35-162A84AC7BBF}"/>
              </a:ext>
            </a:extLst>
          </p:cNvPr>
          <p:cNvSpPr txBox="1"/>
          <p:nvPr>
            <p:custDataLst>
              <p:tags r:id="rId1"/>
            </p:custDataLst>
          </p:nvPr>
        </p:nvSpPr>
        <p:spPr>
          <a:xfrm>
            <a:off x="1277508" y="563621"/>
            <a:ext cx="9551603" cy="954107"/>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816516" y="1837676"/>
            <a:ext cx="3206843" cy="2584873"/>
          </a:xfrm>
          <a:prstGeom prst="rect">
            <a:avLst/>
          </a:prstGeom>
        </p:spPr>
      </p:pic>
      <p:pic>
        <p:nvPicPr>
          <p:cNvPr id="9" name="Picture 8"/>
          <p:cNvPicPr>
            <a:picLocks noChangeAspect="1"/>
          </p:cNvPicPr>
          <p:nvPr/>
        </p:nvPicPr>
        <p:blipFill>
          <a:blip r:embed="rId10"/>
          <a:stretch>
            <a:fillRect/>
          </a:stretch>
        </p:blipFill>
        <p:spPr>
          <a:xfrm>
            <a:off x="4127522" y="1879540"/>
            <a:ext cx="3488123" cy="2584873"/>
          </a:xfrm>
          <a:prstGeom prst="rect">
            <a:avLst/>
          </a:prstGeom>
        </p:spPr>
      </p:pic>
      <p:pic>
        <p:nvPicPr>
          <p:cNvPr id="10" name="Picture 9"/>
          <p:cNvPicPr>
            <a:picLocks noChangeAspect="1"/>
          </p:cNvPicPr>
          <p:nvPr/>
        </p:nvPicPr>
        <p:blipFill>
          <a:blip r:embed="rId11"/>
          <a:stretch>
            <a:fillRect/>
          </a:stretch>
        </p:blipFill>
        <p:spPr>
          <a:xfrm>
            <a:off x="7694023" y="1837675"/>
            <a:ext cx="3381022" cy="2584873"/>
          </a:xfrm>
          <a:prstGeom prst="rect">
            <a:avLst/>
          </a:prstGeom>
        </p:spPr>
      </p:pic>
      <p:sp>
        <p:nvSpPr>
          <p:cNvPr id="11" name="TextBox 10"/>
          <p:cNvSpPr txBox="1"/>
          <p:nvPr/>
        </p:nvSpPr>
        <p:spPr>
          <a:xfrm>
            <a:off x="3252652" y="4624250"/>
            <a:ext cx="527739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1619794" y="5246914"/>
            <a:ext cx="9272710" cy="1200329"/>
          </a:xfrm>
          <a:prstGeom prst="rect">
            <a:avLst/>
          </a:prstGeom>
          <a:noFill/>
        </p:spPr>
        <p:txBody>
          <a:bodyPr wrap="square" rtlCol="0">
            <a:spAutoFit/>
          </a:bodyPr>
          <a:lstStyle/>
          <a:p>
            <a:r>
              <a:rPr lang="vi-VN" i="1" dirty="0">
                <a:latin typeface="Times New Roman" panose="02020603050405020304" pitchFamily="18" charset="0"/>
                <a:cs typeface="Times New Roman" panose="02020603050405020304" pitchFamily="18" charset="0"/>
              </a:rPr>
              <a:t>	Như 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3" y="5285847"/>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78699" y="1379486"/>
            <a:ext cx="2515677" cy="2383777"/>
            <a:chOff x="6090441" y="1325698"/>
            <a:chExt cx="2515677" cy="3131541"/>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613524" y="4087907"/>
              <a:ext cx="1287532"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038906" y="2995979"/>
            <a:ext cx="3171452" cy="3236275"/>
            <a:chOff x="8038906" y="1315093"/>
            <a:chExt cx="3171452" cy="3236275"/>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thế giới</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311" y="2809783"/>
            <a:ext cx="4856174" cy="2195684"/>
          </a:xfrm>
          <a:prstGeom prst="rect">
            <a:avLst/>
          </a:prstGeom>
        </p:spPr>
      </p:pic>
    </p:spTree>
    <p:extLst>
      <p:ext uri="{BB962C8B-B14F-4D97-AF65-F5344CB8AC3E}">
        <p14:creationId xmlns:p14="http://schemas.microsoft.com/office/powerpoint/2010/main" val="40694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I. KÍ HIỆU BẢN ĐỒ VÀ CHÚ GIẢI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849082" y="2498463"/>
            <a:ext cx="5099155" cy="923330"/>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KHBĐ là những hình vẽ. Màu sắc, chữ viết...mang tính qui ước dùng để thể hiện các đối tượng địa lí trên bản đồ</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37633" y="1328614"/>
            <a:ext cx="4968599" cy="4413280"/>
          </a:xfrm>
          <a:prstGeom prst="rect">
            <a:avLst/>
          </a:prstGeom>
        </p:spPr>
      </p:pic>
      <p:sp>
        <p:nvSpPr>
          <p:cNvPr id="7" name="TextBox 6"/>
          <p:cNvSpPr txBox="1"/>
          <p:nvPr/>
        </p:nvSpPr>
        <p:spPr>
          <a:xfrm>
            <a:off x="6252372" y="5849468"/>
            <a:ext cx="4801112"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Quan sát H2.1, em hãy cho biết các kí hiệu a,b,c,d tương ứng với nội dung các hình nào (1,2,3,4)</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BĐ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t>
            </a:r>
            <a:r>
              <a:rPr lang="en-US">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67012" y="653142"/>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chữ viết...mang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867012" y="3377001"/>
            <a:ext cx="5099155"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các thông tin thể hiện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32128" y="1298033"/>
            <a:ext cx="4842917" cy="5216605"/>
            <a:chOff x="6232128" y="1298033"/>
            <a:chExt cx="4842917" cy="5216605"/>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128" y="1298033"/>
              <a:ext cx="4842917" cy="4674394"/>
            </a:xfrm>
            <a:prstGeom prst="rect">
              <a:avLst/>
            </a:prstGeom>
          </p:spPr>
        </p:pic>
        <p:sp>
          <p:nvSpPr>
            <p:cNvPr id="9" name="TextBox 8"/>
            <p:cNvSpPr txBox="1"/>
            <p:nvPr/>
          </p:nvSpPr>
          <p:spPr>
            <a:xfrm>
              <a:off x="6615957" y="6145306"/>
              <a:ext cx="4008533"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Bảng kí hiệu bản đồ trong Atlat địa lí VN</a:t>
              </a:r>
              <a:endParaRPr lang="en-US"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494086" y="4861529"/>
            <a:ext cx="3738042" cy="12837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KHBĐ trong hình có đa dạng không? Điều đó có tác dụng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697A885-91BD-9EA0-1201-68DE3A83F8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 y="-66675"/>
            <a:ext cx="12011025" cy="7048500"/>
          </a:xfrm>
          <a:prstGeom prst="rect">
            <a:avLst/>
          </a:prstGeom>
        </p:spPr>
      </p:pic>
    </p:spTree>
    <p:extLst>
      <p:ext uri="{BB962C8B-B14F-4D97-AF65-F5344CB8AC3E}">
        <p14:creationId xmlns:p14="http://schemas.microsoft.com/office/powerpoint/2010/main" val="40991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chữ viết...mang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900449" y="3361765"/>
            <a:ext cx="5047784"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các thông tin thể hiện trên bản đồ.</a:t>
            </a:r>
          </a:p>
        </p:txBody>
      </p:sp>
      <p:pic>
        <p:nvPicPr>
          <p:cNvPr id="8" name="Picture 7"/>
          <p:cNvPicPr>
            <a:picLocks noChangeAspect="1"/>
          </p:cNvPicPr>
          <p:nvPr/>
        </p:nvPicPr>
        <p:blipFill>
          <a:blip r:embed="rId8"/>
          <a:stretch>
            <a:fillRect/>
          </a:stretch>
        </p:blipFill>
        <p:spPr>
          <a:xfrm>
            <a:off x="6111330" y="1314092"/>
            <a:ext cx="2867854" cy="2530059"/>
          </a:xfrm>
          <a:prstGeom prst="rect">
            <a:avLst/>
          </a:prstGeom>
        </p:spPr>
      </p:pic>
      <p:grpSp>
        <p:nvGrpSpPr>
          <p:cNvPr id="12" name="Group 11"/>
          <p:cNvGrpSpPr/>
          <p:nvPr/>
        </p:nvGrpSpPr>
        <p:grpSpPr>
          <a:xfrm>
            <a:off x="8848163" y="1250817"/>
            <a:ext cx="2449870" cy="3029252"/>
            <a:chOff x="8848163" y="1250817"/>
            <a:chExt cx="2449870" cy="3029252"/>
          </a:xfrm>
        </p:grpSpPr>
        <p:pic>
          <p:nvPicPr>
            <p:cNvPr id="9" name="Picture 8"/>
            <p:cNvPicPr>
              <a:picLocks noChangeAspect="1"/>
            </p:cNvPicPr>
            <p:nvPr/>
          </p:nvPicPr>
          <p:blipFill>
            <a:blip r:embed="rId9"/>
            <a:stretch>
              <a:fillRect/>
            </a:stretch>
          </p:blipFill>
          <p:spPr>
            <a:xfrm>
              <a:off x="8885529" y="1250817"/>
              <a:ext cx="2412504" cy="2662279"/>
            </a:xfrm>
            <a:prstGeom prst="rect">
              <a:avLst/>
            </a:prstGeom>
          </p:spPr>
        </p:pic>
        <p:sp>
          <p:nvSpPr>
            <p:cNvPr id="11" name="TextBox 10"/>
            <p:cNvSpPr txBox="1"/>
            <p:nvPr/>
          </p:nvSpPr>
          <p:spPr>
            <a:xfrm>
              <a:off x="8848163" y="3910737"/>
              <a:ext cx="2443298" cy="369332"/>
            </a:xfrm>
            <a:prstGeom prst="rect">
              <a:avLst/>
            </a:prstGeom>
            <a:noFill/>
          </p:spPr>
          <p:txBody>
            <a:bodyPr wrap="none" rtlCol="0">
              <a:spAutoFit/>
            </a:bodyPr>
            <a:lstStyle/>
            <a:p>
              <a:r>
                <a:rPr lang="en-US" dirty="0"/>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endParaRPr lang="en-US" sz="16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6266330" y="4260290"/>
            <a:ext cx="47692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58758" y="4746812"/>
            <a:ext cx="526850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458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5482FA-41D0-D30F-0451-C7E25647406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BB0A8B1E-8A8A-7C15-7C64-96BA81973176}"/>
              </a:ext>
            </a:extLst>
          </p:cNvPr>
          <p:cNvPicPr>
            <a:picLocks noGrp="1" noChangeAspect="1"/>
          </p:cNvPicPr>
          <p:nvPr>
            <p:ph idx="1"/>
          </p:nvPr>
        </p:nvPicPr>
        <p:blipFill>
          <a:blip r:embed="rId2"/>
          <a:stretch>
            <a:fillRect/>
          </a:stretch>
        </p:blipFill>
        <p:spPr>
          <a:xfrm>
            <a:off x="285751" y="104776"/>
            <a:ext cx="11420474" cy="6600824"/>
          </a:xfrm>
          <a:prstGeom prst="rect">
            <a:avLst/>
          </a:prstGeom>
        </p:spPr>
      </p:pic>
    </p:spTree>
    <p:extLst>
      <p:ext uri="{BB962C8B-B14F-4D97-AF65-F5344CB8AC3E}">
        <p14:creationId xmlns:p14="http://schemas.microsoft.com/office/powerpoint/2010/main" val="7594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1157</Words>
  <Application>Microsoft Office PowerPoint</Application>
  <PresentationFormat>Widescreen</PresentationFormat>
  <Paragraphs>138</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宋体</vt:lpstr>
      <vt:lpstr>.VnArabiaH</vt:lpstr>
      <vt:lpstr>Arial</vt:lpstr>
      <vt:lpstr>Calibri</vt:lpstr>
      <vt:lpstr>黑体</vt:lpstr>
      <vt:lpstr>Times New Roman</vt:lpstr>
      <vt:lpstr>等线</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cp:lastModifiedBy>
  <cp:revision>11</cp:revision>
  <dcterms:created xsi:type="dcterms:W3CDTF">2017-05-08T08:38:07Z</dcterms:created>
  <dcterms:modified xsi:type="dcterms:W3CDTF">2024-09-29T09:36:14Z</dcterms:modified>
</cp:coreProperties>
</file>