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9" r:id="rId1"/>
  </p:sldMasterIdLst>
  <p:notesMasterIdLst>
    <p:notesMasterId r:id="rId24"/>
  </p:notesMasterIdLst>
  <p:sldIdLst>
    <p:sldId id="257" r:id="rId2"/>
    <p:sldId id="258" r:id="rId3"/>
    <p:sldId id="259" r:id="rId4"/>
    <p:sldId id="295" r:id="rId5"/>
    <p:sldId id="296" r:id="rId6"/>
    <p:sldId id="261" r:id="rId7"/>
    <p:sldId id="272" r:id="rId8"/>
    <p:sldId id="297" r:id="rId9"/>
    <p:sldId id="298" r:id="rId10"/>
    <p:sldId id="304" r:id="rId11"/>
    <p:sldId id="299" r:id="rId12"/>
    <p:sldId id="300" r:id="rId13"/>
    <p:sldId id="264" r:id="rId14"/>
    <p:sldId id="305" r:id="rId15"/>
    <p:sldId id="267" r:id="rId16"/>
    <p:sldId id="268" r:id="rId17"/>
    <p:sldId id="306" r:id="rId18"/>
    <p:sldId id="269" r:id="rId19"/>
    <p:sldId id="270" r:id="rId20"/>
    <p:sldId id="301" r:id="rId21"/>
    <p:sldId id="281" r:id="rId22"/>
    <p:sldId id="285" r:id="rId23"/>
  </p:sldIdLst>
  <p:sldSz cx="9144000" cy="5143500" type="screen16x9"/>
  <p:notesSz cx="6858000" cy="9144000"/>
  <p:embeddedFontLst>
    <p:embeddedFont>
      <p:font typeface="Oswald" charset="0"/>
      <p:regular r:id="rId25"/>
      <p:bold r:id="rId26"/>
    </p:embeddedFont>
    <p:embeddedFont>
      <p:font typeface="Calibri" pitchFamily="34" charset="0"/>
      <p:regular r:id="rId27"/>
      <p:bold r:id="rId28"/>
      <p:italic r:id="rId29"/>
      <p:boldItalic r:id="rId30"/>
    </p:embeddedFont>
    <p:embeddedFont>
      <p:font typeface="Roboto Condensed" charset="0"/>
      <p:regular r:id="rId31"/>
      <p:bold r:id="rId32"/>
      <p:italic r:id="rId33"/>
      <p:boldItalic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 Duyen" initials="MD" lastIdx="2" clrIdx="0">
    <p:extLst>
      <p:ext uri="{19B8F6BF-5375-455C-9EA6-DF929625EA0E}">
        <p15:presenceInfo xmlns:p15="http://schemas.microsoft.com/office/powerpoint/2012/main" xmlns="" userId="Mai D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4566EC9-B83E-4B96-AC32-FDC3E1D7516B}">
  <a:tblStyle styleId="{04566EC9-B83E-4B96-AC32-FDC3E1D7516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E839084-D9A6-46FB-A549-F44BDC8C2DE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7" d="100"/>
          <a:sy n="107" d="100"/>
        </p:scale>
        <p:origin x="-84" y="-58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23T10:42:52.066" idx="1">
    <p:pos x="10" y="10"/>
    <p:text/>
    <p:extLst>
      <p:ext uri="{C676402C-5697-4E1C-873F-D02D1690AC5C}">
        <p15:threadingInfo xmlns:p15="http://schemas.microsoft.com/office/powerpoint/2012/main" xmlns="" timeZoneBias="-420"/>
      </p:ext>
    </p:extLst>
  </p:cm>
  <p:cm authorId="1" dt="2021-07-23T10:42:53.358" idx="2">
    <p:pos x="106" y="106"/>
    <p:text/>
    <p:extLst>
      <p:ext uri="{C676402C-5697-4E1C-873F-D02D1690AC5C}">
        <p15:threadingInfo xmlns:p15="http://schemas.microsoft.com/office/powerpoint/2012/main" xmlns="" timeZoneBias="-4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A9BBB2-BCA9-4CEB-ACBD-7A07F0192FFF}" type="doc">
      <dgm:prSet loTypeId="urn:microsoft.com/office/officeart/2005/8/layout/equation2" loCatId="process" qsTypeId="urn:microsoft.com/office/officeart/2005/8/quickstyle/simple1" qsCatId="simple" csTypeId="urn:microsoft.com/office/officeart/2005/8/colors/accent1_2" csCatId="accent1" phldr="1"/>
      <dgm:spPr/>
    </dgm:pt>
    <dgm:pt modelId="{F3F88345-B986-476B-81E9-0CDBCD7A9FBB}">
      <dgm:prSet phldrT="[Text]" custT="1"/>
      <dgm:spPr/>
      <dgm:t>
        <a:bodyPr/>
        <a:lstStyle/>
        <a:p>
          <a:r>
            <a:rPr lang="en-US" sz="1800" dirty="0" err="1"/>
            <a:t>Chuyển</a:t>
          </a:r>
          <a:r>
            <a:rPr lang="en-US" sz="1800" dirty="0"/>
            <a:t> </a:t>
          </a:r>
          <a:r>
            <a:rPr lang="en-US" sz="1800" dirty="0" err="1"/>
            <a:t>động</a:t>
          </a:r>
          <a:r>
            <a:rPr lang="en-US" sz="1800" dirty="0"/>
            <a:t> </a:t>
          </a:r>
          <a:r>
            <a:rPr lang="en-US" sz="1800" dirty="0" err="1"/>
            <a:t>quanh</a:t>
          </a:r>
          <a:r>
            <a:rPr lang="en-US" sz="1800" dirty="0"/>
            <a:t> </a:t>
          </a:r>
          <a:r>
            <a:rPr lang="en-US" sz="1800" dirty="0" err="1"/>
            <a:t>Mặt</a:t>
          </a:r>
          <a:r>
            <a:rPr lang="en-US" sz="1800" dirty="0"/>
            <a:t> </a:t>
          </a:r>
          <a:r>
            <a:rPr lang="en-US" sz="1800" dirty="0" err="1"/>
            <a:t>Trời</a:t>
          </a:r>
          <a:r>
            <a:rPr lang="en-US" sz="1800" dirty="0"/>
            <a:t> </a:t>
          </a:r>
          <a:r>
            <a:rPr lang="en-US" sz="1800" dirty="0" err="1"/>
            <a:t>của</a:t>
          </a:r>
          <a:r>
            <a:rPr lang="en-US" sz="1800" dirty="0"/>
            <a:t> </a:t>
          </a:r>
          <a:r>
            <a:rPr lang="en-US" sz="1800" dirty="0" err="1"/>
            <a:t>Trái</a:t>
          </a:r>
          <a:r>
            <a:rPr lang="en-US" sz="1800" dirty="0"/>
            <a:t> </a:t>
          </a:r>
          <a:r>
            <a:rPr lang="en-US" sz="1800" dirty="0" err="1"/>
            <a:t>Đất</a:t>
          </a:r>
          <a:endParaRPr lang="en-US" sz="1800" dirty="0"/>
        </a:p>
      </dgm:t>
    </dgm:pt>
    <dgm:pt modelId="{54C675D9-DC50-4A34-BB3A-3181013A5182}" type="parTrans" cxnId="{A24516C9-A526-4A43-BC0B-25E0F10568A2}">
      <dgm:prSet/>
      <dgm:spPr/>
      <dgm:t>
        <a:bodyPr/>
        <a:lstStyle/>
        <a:p>
          <a:endParaRPr lang="en-US"/>
        </a:p>
      </dgm:t>
    </dgm:pt>
    <dgm:pt modelId="{875779C5-DE2D-4E1E-914D-5D6AAA83886B}" type="sibTrans" cxnId="{A24516C9-A526-4A43-BC0B-25E0F10568A2}">
      <dgm:prSet/>
      <dgm:spPr/>
      <dgm:t>
        <a:bodyPr/>
        <a:lstStyle/>
        <a:p>
          <a:endParaRPr lang="en-US"/>
        </a:p>
      </dgm:t>
    </dgm:pt>
    <dgm:pt modelId="{98070903-E59F-4012-B780-71A322FE695D}">
      <dgm:prSet phldrT="[Text]" custT="1"/>
      <dgm:spPr/>
      <dgm:t>
        <a:bodyPr/>
        <a:lstStyle/>
        <a:p>
          <a:r>
            <a:rPr lang="en-US" sz="1800" dirty="0" err="1"/>
            <a:t>Hệ</a:t>
          </a:r>
          <a:r>
            <a:rPr lang="en-US" sz="1800" dirty="0"/>
            <a:t> </a:t>
          </a:r>
          <a:r>
            <a:rPr lang="en-US" sz="1800" dirty="0" err="1"/>
            <a:t>quả</a:t>
          </a:r>
          <a:r>
            <a:rPr lang="en-US" sz="1800" dirty="0"/>
            <a:t> </a:t>
          </a:r>
          <a:r>
            <a:rPr lang="en-US" sz="1800" dirty="0" err="1"/>
            <a:t>của</a:t>
          </a:r>
          <a:r>
            <a:rPr lang="en-US" sz="1800" dirty="0"/>
            <a:t> </a:t>
          </a:r>
          <a:r>
            <a:rPr lang="en-US" sz="1800" dirty="0" err="1"/>
            <a:t>chuyển</a:t>
          </a:r>
          <a:r>
            <a:rPr lang="en-US" sz="1800" dirty="0"/>
            <a:t> </a:t>
          </a:r>
          <a:r>
            <a:rPr lang="en-US" sz="1800" dirty="0" err="1"/>
            <a:t>động</a:t>
          </a:r>
          <a:r>
            <a:rPr lang="en-US" sz="1800" dirty="0"/>
            <a:t> </a:t>
          </a:r>
          <a:r>
            <a:rPr lang="en-US" sz="1800" dirty="0" err="1"/>
            <a:t>của</a:t>
          </a:r>
          <a:r>
            <a:rPr lang="en-US" sz="1800" dirty="0"/>
            <a:t> </a:t>
          </a:r>
          <a:r>
            <a:rPr lang="en-US" sz="1800" dirty="0" err="1"/>
            <a:t>Trái</a:t>
          </a:r>
          <a:r>
            <a:rPr lang="en-US" sz="1800" dirty="0"/>
            <a:t> </a:t>
          </a:r>
          <a:r>
            <a:rPr lang="en-US" sz="1800" dirty="0" err="1"/>
            <a:t>Đất</a:t>
          </a:r>
          <a:r>
            <a:rPr lang="en-US" sz="1800" dirty="0"/>
            <a:t> </a:t>
          </a:r>
          <a:r>
            <a:rPr lang="en-US" sz="1800" dirty="0" err="1"/>
            <a:t>quanh</a:t>
          </a:r>
          <a:r>
            <a:rPr lang="en-US" sz="1800" dirty="0"/>
            <a:t> MT</a:t>
          </a:r>
        </a:p>
      </dgm:t>
    </dgm:pt>
    <dgm:pt modelId="{BFA8E7CC-0D44-49CA-9331-36239BB178DD}" type="parTrans" cxnId="{4DFEC16A-FB69-4161-88DF-FFAC9EC21359}">
      <dgm:prSet/>
      <dgm:spPr/>
      <dgm:t>
        <a:bodyPr/>
        <a:lstStyle/>
        <a:p>
          <a:endParaRPr lang="en-US"/>
        </a:p>
      </dgm:t>
    </dgm:pt>
    <dgm:pt modelId="{99284C78-A9B7-4025-993A-7C5A3A3AF622}" type="sibTrans" cxnId="{4DFEC16A-FB69-4161-88DF-FFAC9EC21359}">
      <dgm:prSet/>
      <dgm:spPr/>
      <dgm:t>
        <a:bodyPr/>
        <a:lstStyle/>
        <a:p>
          <a:endParaRPr lang="en-US"/>
        </a:p>
      </dgm:t>
    </dgm:pt>
    <dgm:pt modelId="{818896B5-BC19-4BB4-8B3A-4104DBB0A2B7}">
      <dgm:prSet phldrT="[Text]"/>
      <dgm:spPr/>
      <dgm:t>
        <a:bodyPr/>
        <a:lstStyle/>
        <a:p>
          <a:r>
            <a:rPr lang="en-US" smtClean="0">
              <a:latin typeface="Times New Roman" pitchFamily="18" charset="0"/>
              <a:cs typeface="Times New Roman" pitchFamily="18" charset="0"/>
            </a:rPr>
            <a:t>NỘI </a:t>
          </a:r>
          <a:r>
            <a:rPr lang="en-US" dirty="0">
              <a:latin typeface="Times New Roman" pitchFamily="18" charset="0"/>
              <a:cs typeface="Times New Roman" pitchFamily="18" charset="0"/>
            </a:rPr>
            <a:t>DUNG BÀI HỌC</a:t>
          </a:r>
        </a:p>
      </dgm:t>
    </dgm:pt>
    <dgm:pt modelId="{64963BFD-9E54-4C73-84FE-9CC08EB74480}" type="parTrans" cxnId="{7DE88687-E2D3-4198-BDA1-68BA3BECA765}">
      <dgm:prSet/>
      <dgm:spPr/>
      <dgm:t>
        <a:bodyPr/>
        <a:lstStyle/>
        <a:p>
          <a:endParaRPr lang="en-US"/>
        </a:p>
      </dgm:t>
    </dgm:pt>
    <dgm:pt modelId="{7F1812A2-057F-489E-930F-3F4F709F2C24}" type="sibTrans" cxnId="{7DE88687-E2D3-4198-BDA1-68BA3BECA765}">
      <dgm:prSet/>
      <dgm:spPr/>
      <dgm:t>
        <a:bodyPr/>
        <a:lstStyle/>
        <a:p>
          <a:endParaRPr lang="en-US"/>
        </a:p>
      </dgm:t>
    </dgm:pt>
    <dgm:pt modelId="{BE8BEF6B-49C9-45D2-B1C8-0E0A97995CB5}" type="pres">
      <dgm:prSet presAssocID="{74A9BBB2-BCA9-4CEB-ACBD-7A07F0192FFF}" presName="Name0" presStyleCnt="0">
        <dgm:presLayoutVars>
          <dgm:dir/>
          <dgm:resizeHandles val="exact"/>
        </dgm:presLayoutVars>
      </dgm:prSet>
      <dgm:spPr/>
    </dgm:pt>
    <dgm:pt modelId="{24AA24D6-4B1C-4697-9073-630AA7DFAC1C}" type="pres">
      <dgm:prSet presAssocID="{74A9BBB2-BCA9-4CEB-ACBD-7A07F0192FFF}" presName="vNodes" presStyleCnt="0"/>
      <dgm:spPr/>
    </dgm:pt>
    <dgm:pt modelId="{4A69B985-DD89-45F8-9A94-171AC63E9543}" type="pres">
      <dgm:prSet presAssocID="{F3F88345-B986-476B-81E9-0CDBCD7A9FBB}" presName="node" presStyleLbl="node1" presStyleIdx="0" presStyleCnt="3" custScaleX="164865" custScaleY="127677" custLinFactX="100000" custLinFactNeighborX="174364" custLinFactNeighborY="16362">
        <dgm:presLayoutVars>
          <dgm:bulletEnabled val="1"/>
        </dgm:presLayoutVars>
      </dgm:prSet>
      <dgm:spPr/>
      <dgm:t>
        <a:bodyPr/>
        <a:lstStyle/>
        <a:p>
          <a:endParaRPr lang="en-US"/>
        </a:p>
      </dgm:t>
    </dgm:pt>
    <dgm:pt modelId="{D39E1EFC-C878-4AC4-B58C-98AC52C9043D}" type="pres">
      <dgm:prSet presAssocID="{875779C5-DE2D-4E1E-914D-5D6AAA83886B}" presName="spacerT" presStyleCnt="0"/>
      <dgm:spPr/>
    </dgm:pt>
    <dgm:pt modelId="{9C3EFA96-3D1D-424F-9E11-121FAB328B20}" type="pres">
      <dgm:prSet presAssocID="{875779C5-DE2D-4E1E-914D-5D6AAA83886B}" presName="sibTrans" presStyleLbl="sibTrans2D1" presStyleIdx="0" presStyleCnt="2" custLinFactX="200000" custLinFactNeighborX="276478" custLinFactNeighborY="-16362"/>
      <dgm:spPr/>
      <dgm:t>
        <a:bodyPr/>
        <a:lstStyle/>
        <a:p>
          <a:endParaRPr lang="en-US"/>
        </a:p>
      </dgm:t>
    </dgm:pt>
    <dgm:pt modelId="{755A93AE-7424-402E-B40D-25F646E9BF99}" type="pres">
      <dgm:prSet presAssocID="{875779C5-DE2D-4E1E-914D-5D6AAA83886B}" presName="spacerB" presStyleCnt="0"/>
      <dgm:spPr/>
    </dgm:pt>
    <dgm:pt modelId="{1D081832-ABC0-497F-913E-BEA4A8AF466A}" type="pres">
      <dgm:prSet presAssocID="{98070903-E59F-4012-B780-71A322FE695D}" presName="node" presStyleLbl="node1" presStyleIdx="1" presStyleCnt="3" custScaleX="152161" custScaleY="146627" custLinFactX="100000" custLinFactNeighborX="173700" custLinFactNeighborY="32725">
        <dgm:presLayoutVars>
          <dgm:bulletEnabled val="1"/>
        </dgm:presLayoutVars>
      </dgm:prSet>
      <dgm:spPr/>
      <dgm:t>
        <a:bodyPr/>
        <a:lstStyle/>
        <a:p>
          <a:endParaRPr lang="en-US"/>
        </a:p>
      </dgm:t>
    </dgm:pt>
    <dgm:pt modelId="{02516AEB-BAEC-4341-AFFE-EB006BE16F1D}" type="pres">
      <dgm:prSet presAssocID="{74A9BBB2-BCA9-4CEB-ACBD-7A07F0192FFF}" presName="sibTransLast" presStyleLbl="sibTrans2D1" presStyleIdx="1" presStyleCnt="2"/>
      <dgm:spPr/>
      <dgm:t>
        <a:bodyPr/>
        <a:lstStyle/>
        <a:p>
          <a:endParaRPr lang="en-US"/>
        </a:p>
      </dgm:t>
    </dgm:pt>
    <dgm:pt modelId="{B8F2C538-E765-4A98-9FBF-3032F940CEF9}" type="pres">
      <dgm:prSet presAssocID="{74A9BBB2-BCA9-4CEB-ACBD-7A07F0192FFF}" presName="connectorText" presStyleLbl="sibTrans2D1" presStyleIdx="1" presStyleCnt="2"/>
      <dgm:spPr/>
      <dgm:t>
        <a:bodyPr/>
        <a:lstStyle/>
        <a:p>
          <a:endParaRPr lang="en-US"/>
        </a:p>
      </dgm:t>
    </dgm:pt>
    <dgm:pt modelId="{F5A661A3-F37A-4994-B0A1-2B9D4768175C}" type="pres">
      <dgm:prSet presAssocID="{74A9BBB2-BCA9-4CEB-ACBD-7A07F0192FFF}" presName="lastNode" presStyleLbl="node1" presStyleIdx="2" presStyleCnt="3" custLinFactX="-99992" custLinFactNeighborX="-100000" custLinFactNeighborY="1369">
        <dgm:presLayoutVars>
          <dgm:bulletEnabled val="1"/>
        </dgm:presLayoutVars>
      </dgm:prSet>
      <dgm:spPr/>
      <dgm:t>
        <a:bodyPr/>
        <a:lstStyle/>
        <a:p>
          <a:endParaRPr lang="en-US"/>
        </a:p>
      </dgm:t>
    </dgm:pt>
  </dgm:ptLst>
  <dgm:cxnLst>
    <dgm:cxn modelId="{92CB5AEB-ABC0-45BC-B1F6-C1046D6DDB13}" type="presOf" srcId="{99284C78-A9B7-4025-993A-7C5A3A3AF622}" destId="{B8F2C538-E765-4A98-9FBF-3032F940CEF9}" srcOrd="1" destOrd="0" presId="urn:microsoft.com/office/officeart/2005/8/layout/equation2"/>
    <dgm:cxn modelId="{62C32124-F371-44E9-8069-DBD6F808901D}" type="presOf" srcId="{875779C5-DE2D-4E1E-914D-5D6AAA83886B}" destId="{9C3EFA96-3D1D-424F-9E11-121FAB328B20}" srcOrd="0" destOrd="0" presId="urn:microsoft.com/office/officeart/2005/8/layout/equation2"/>
    <dgm:cxn modelId="{7DE88687-E2D3-4198-BDA1-68BA3BECA765}" srcId="{74A9BBB2-BCA9-4CEB-ACBD-7A07F0192FFF}" destId="{818896B5-BC19-4BB4-8B3A-4104DBB0A2B7}" srcOrd="2" destOrd="0" parTransId="{64963BFD-9E54-4C73-84FE-9CC08EB74480}" sibTransId="{7F1812A2-057F-489E-930F-3F4F709F2C24}"/>
    <dgm:cxn modelId="{0DC78AC7-6826-405C-95A5-1BFF3A1DCE80}" type="presOf" srcId="{99284C78-A9B7-4025-993A-7C5A3A3AF622}" destId="{02516AEB-BAEC-4341-AFFE-EB006BE16F1D}" srcOrd="0" destOrd="0" presId="urn:microsoft.com/office/officeart/2005/8/layout/equation2"/>
    <dgm:cxn modelId="{70B95181-FA46-4E78-ACA3-217DD2708D6B}" type="presOf" srcId="{F3F88345-B986-476B-81E9-0CDBCD7A9FBB}" destId="{4A69B985-DD89-45F8-9A94-171AC63E9543}" srcOrd="0" destOrd="0" presId="urn:microsoft.com/office/officeart/2005/8/layout/equation2"/>
    <dgm:cxn modelId="{4DFEC16A-FB69-4161-88DF-FFAC9EC21359}" srcId="{74A9BBB2-BCA9-4CEB-ACBD-7A07F0192FFF}" destId="{98070903-E59F-4012-B780-71A322FE695D}" srcOrd="1" destOrd="0" parTransId="{BFA8E7CC-0D44-49CA-9331-36239BB178DD}" sibTransId="{99284C78-A9B7-4025-993A-7C5A3A3AF622}"/>
    <dgm:cxn modelId="{975F8209-E267-4EEA-91DB-E4CDC70BB910}" type="presOf" srcId="{98070903-E59F-4012-B780-71A322FE695D}" destId="{1D081832-ABC0-497F-913E-BEA4A8AF466A}" srcOrd="0" destOrd="0" presId="urn:microsoft.com/office/officeart/2005/8/layout/equation2"/>
    <dgm:cxn modelId="{A24516C9-A526-4A43-BC0B-25E0F10568A2}" srcId="{74A9BBB2-BCA9-4CEB-ACBD-7A07F0192FFF}" destId="{F3F88345-B986-476B-81E9-0CDBCD7A9FBB}" srcOrd="0" destOrd="0" parTransId="{54C675D9-DC50-4A34-BB3A-3181013A5182}" sibTransId="{875779C5-DE2D-4E1E-914D-5D6AAA83886B}"/>
    <dgm:cxn modelId="{5B548B16-2B92-4835-A76E-EFB55599DF6B}" type="presOf" srcId="{818896B5-BC19-4BB4-8B3A-4104DBB0A2B7}" destId="{F5A661A3-F37A-4994-B0A1-2B9D4768175C}" srcOrd="0" destOrd="0" presId="urn:microsoft.com/office/officeart/2005/8/layout/equation2"/>
    <dgm:cxn modelId="{AEBFC8A7-CA0A-46B5-A9F1-7D7228018337}" type="presOf" srcId="{74A9BBB2-BCA9-4CEB-ACBD-7A07F0192FFF}" destId="{BE8BEF6B-49C9-45D2-B1C8-0E0A97995CB5}" srcOrd="0" destOrd="0" presId="urn:microsoft.com/office/officeart/2005/8/layout/equation2"/>
    <dgm:cxn modelId="{91E17FBB-F74D-4E03-90B6-9FD64B510812}" type="presParOf" srcId="{BE8BEF6B-49C9-45D2-B1C8-0E0A97995CB5}" destId="{24AA24D6-4B1C-4697-9073-630AA7DFAC1C}" srcOrd="0" destOrd="0" presId="urn:microsoft.com/office/officeart/2005/8/layout/equation2"/>
    <dgm:cxn modelId="{82A1C504-68D6-4011-8A5A-7C117A54CFC6}" type="presParOf" srcId="{24AA24D6-4B1C-4697-9073-630AA7DFAC1C}" destId="{4A69B985-DD89-45F8-9A94-171AC63E9543}" srcOrd="0" destOrd="0" presId="urn:microsoft.com/office/officeart/2005/8/layout/equation2"/>
    <dgm:cxn modelId="{4449E1DF-9E11-44DE-B4E6-800D696E47D0}" type="presParOf" srcId="{24AA24D6-4B1C-4697-9073-630AA7DFAC1C}" destId="{D39E1EFC-C878-4AC4-B58C-98AC52C9043D}" srcOrd="1" destOrd="0" presId="urn:microsoft.com/office/officeart/2005/8/layout/equation2"/>
    <dgm:cxn modelId="{BA44CCC7-DD1E-4509-B376-1D4769D94BFB}" type="presParOf" srcId="{24AA24D6-4B1C-4697-9073-630AA7DFAC1C}" destId="{9C3EFA96-3D1D-424F-9E11-121FAB328B20}" srcOrd="2" destOrd="0" presId="urn:microsoft.com/office/officeart/2005/8/layout/equation2"/>
    <dgm:cxn modelId="{AE3B66DF-D82D-4CD9-B7D6-4F40C624B997}" type="presParOf" srcId="{24AA24D6-4B1C-4697-9073-630AA7DFAC1C}" destId="{755A93AE-7424-402E-B40D-25F646E9BF99}" srcOrd="3" destOrd="0" presId="urn:microsoft.com/office/officeart/2005/8/layout/equation2"/>
    <dgm:cxn modelId="{479D7A86-4E86-4AC8-A22D-C39F886B982D}" type="presParOf" srcId="{24AA24D6-4B1C-4697-9073-630AA7DFAC1C}" destId="{1D081832-ABC0-497F-913E-BEA4A8AF466A}" srcOrd="4" destOrd="0" presId="urn:microsoft.com/office/officeart/2005/8/layout/equation2"/>
    <dgm:cxn modelId="{A72A49E4-F081-4991-81BB-2EB62E52871C}" type="presParOf" srcId="{BE8BEF6B-49C9-45D2-B1C8-0E0A97995CB5}" destId="{02516AEB-BAEC-4341-AFFE-EB006BE16F1D}" srcOrd="1" destOrd="0" presId="urn:microsoft.com/office/officeart/2005/8/layout/equation2"/>
    <dgm:cxn modelId="{9F133D65-F362-4C47-9297-4AC0329AC41C}" type="presParOf" srcId="{02516AEB-BAEC-4341-AFFE-EB006BE16F1D}" destId="{B8F2C538-E765-4A98-9FBF-3032F940CEF9}" srcOrd="0" destOrd="0" presId="urn:microsoft.com/office/officeart/2005/8/layout/equation2"/>
    <dgm:cxn modelId="{54ED2733-7401-4B14-ACA6-822B54EFF017}" type="presParOf" srcId="{BE8BEF6B-49C9-45D2-B1C8-0E0A97995CB5}" destId="{F5A661A3-F37A-4994-B0A1-2B9D4768175C}"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9B985-DD89-45F8-9A94-171AC63E9543}">
      <dsp:nvSpPr>
        <dsp:cNvPr id="0" name=""/>
        <dsp:cNvSpPr/>
      </dsp:nvSpPr>
      <dsp:spPr>
        <a:xfrm>
          <a:off x="4428746" y="20583"/>
          <a:ext cx="2203180" cy="17062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err="1"/>
            <a:t>Chuyển</a:t>
          </a:r>
          <a:r>
            <a:rPr lang="en-US" sz="1800" kern="1200" dirty="0"/>
            <a:t> </a:t>
          </a:r>
          <a:r>
            <a:rPr lang="en-US" sz="1800" kern="1200" dirty="0" err="1"/>
            <a:t>động</a:t>
          </a:r>
          <a:r>
            <a:rPr lang="en-US" sz="1800" kern="1200" dirty="0"/>
            <a:t> </a:t>
          </a:r>
          <a:r>
            <a:rPr lang="en-US" sz="1800" kern="1200" dirty="0" err="1"/>
            <a:t>quanh</a:t>
          </a:r>
          <a:r>
            <a:rPr lang="en-US" sz="1800" kern="1200" dirty="0"/>
            <a:t> </a:t>
          </a:r>
          <a:r>
            <a:rPr lang="en-US" sz="1800" kern="1200" dirty="0" err="1"/>
            <a:t>Mặt</a:t>
          </a:r>
          <a:r>
            <a:rPr lang="en-US" sz="1800" kern="1200" dirty="0"/>
            <a:t> </a:t>
          </a:r>
          <a:r>
            <a:rPr lang="en-US" sz="1800" kern="1200" dirty="0" err="1"/>
            <a:t>Trời</a:t>
          </a:r>
          <a:r>
            <a:rPr lang="en-US" sz="1800" kern="1200" dirty="0"/>
            <a:t> </a:t>
          </a:r>
          <a:r>
            <a:rPr lang="en-US" sz="1800" kern="1200" dirty="0" err="1"/>
            <a:t>của</a:t>
          </a:r>
          <a:r>
            <a:rPr lang="en-US" sz="1800" kern="1200" dirty="0"/>
            <a:t> </a:t>
          </a:r>
          <a:r>
            <a:rPr lang="en-US" sz="1800" kern="1200" dirty="0" err="1"/>
            <a:t>Trái</a:t>
          </a:r>
          <a:r>
            <a:rPr lang="en-US" sz="1800" kern="1200" dirty="0"/>
            <a:t> </a:t>
          </a:r>
          <a:r>
            <a:rPr lang="en-US" sz="1800" kern="1200" dirty="0" err="1"/>
            <a:t>Đất</a:t>
          </a:r>
          <a:endParaRPr lang="en-US" sz="1800" kern="1200" dirty="0"/>
        </a:p>
      </dsp:txBody>
      <dsp:txXfrm>
        <a:off x="4751394" y="270453"/>
        <a:ext cx="1557884" cy="1206476"/>
      </dsp:txXfrm>
    </dsp:sp>
    <dsp:sp modelId="{9C3EFA96-3D1D-424F-9E11-121FAB328B20}">
      <dsp:nvSpPr>
        <dsp:cNvPr id="0" name=""/>
        <dsp:cNvSpPr/>
      </dsp:nvSpPr>
      <dsp:spPr>
        <a:xfrm>
          <a:off x="5169430" y="1799803"/>
          <a:ext cx="775085" cy="775085"/>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5272168" y="2096196"/>
        <a:ext cx="569609" cy="182299"/>
      </dsp:txXfrm>
    </dsp:sp>
    <dsp:sp modelId="{1D081832-ABC0-497F-913E-BEA4A8AF466A}">
      <dsp:nvSpPr>
        <dsp:cNvPr id="0" name=""/>
        <dsp:cNvSpPr/>
      </dsp:nvSpPr>
      <dsp:spPr>
        <a:xfrm>
          <a:off x="4504758" y="2703984"/>
          <a:ext cx="2033409" cy="195945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err="1"/>
            <a:t>Hệ</a:t>
          </a:r>
          <a:r>
            <a:rPr lang="en-US" sz="1800" kern="1200" dirty="0"/>
            <a:t> </a:t>
          </a:r>
          <a:r>
            <a:rPr lang="en-US" sz="1800" kern="1200" dirty="0" err="1"/>
            <a:t>quả</a:t>
          </a:r>
          <a:r>
            <a:rPr lang="en-US" sz="1800" kern="1200" dirty="0"/>
            <a:t> </a:t>
          </a:r>
          <a:r>
            <a:rPr lang="en-US" sz="1800" kern="1200" dirty="0" err="1"/>
            <a:t>của</a:t>
          </a:r>
          <a:r>
            <a:rPr lang="en-US" sz="1800" kern="1200" dirty="0"/>
            <a:t> </a:t>
          </a:r>
          <a:r>
            <a:rPr lang="en-US" sz="1800" kern="1200" dirty="0" err="1"/>
            <a:t>chuyển</a:t>
          </a:r>
          <a:r>
            <a:rPr lang="en-US" sz="1800" kern="1200" dirty="0"/>
            <a:t> </a:t>
          </a:r>
          <a:r>
            <a:rPr lang="en-US" sz="1800" kern="1200" dirty="0" err="1"/>
            <a:t>động</a:t>
          </a:r>
          <a:r>
            <a:rPr lang="en-US" sz="1800" kern="1200" dirty="0"/>
            <a:t> </a:t>
          </a:r>
          <a:r>
            <a:rPr lang="en-US" sz="1800" kern="1200" dirty="0" err="1"/>
            <a:t>của</a:t>
          </a:r>
          <a:r>
            <a:rPr lang="en-US" sz="1800" kern="1200" dirty="0"/>
            <a:t> </a:t>
          </a:r>
          <a:r>
            <a:rPr lang="en-US" sz="1800" kern="1200" dirty="0" err="1"/>
            <a:t>Trái</a:t>
          </a:r>
          <a:r>
            <a:rPr lang="en-US" sz="1800" kern="1200" dirty="0"/>
            <a:t> </a:t>
          </a:r>
          <a:r>
            <a:rPr lang="en-US" sz="1800" kern="1200" dirty="0" err="1"/>
            <a:t>Đất</a:t>
          </a:r>
          <a:r>
            <a:rPr lang="en-US" sz="1800" kern="1200" dirty="0"/>
            <a:t> </a:t>
          </a:r>
          <a:r>
            <a:rPr lang="en-US" sz="1800" kern="1200" dirty="0" err="1"/>
            <a:t>quanh</a:t>
          </a:r>
          <a:r>
            <a:rPr lang="en-US" sz="1800" kern="1200" dirty="0"/>
            <a:t> MT</a:t>
          </a:r>
        </a:p>
      </dsp:txBody>
      <dsp:txXfrm>
        <a:off x="4802544" y="2990940"/>
        <a:ext cx="1437837" cy="1385543"/>
      </dsp:txXfrm>
    </dsp:sp>
    <dsp:sp modelId="{02516AEB-BAEC-4341-AFFE-EB006BE16F1D}">
      <dsp:nvSpPr>
        <dsp:cNvPr id="0" name=""/>
        <dsp:cNvSpPr/>
      </dsp:nvSpPr>
      <dsp:spPr>
        <a:xfrm rot="21565477">
          <a:off x="2139281" y="2111693"/>
          <a:ext cx="583949" cy="4971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139285" y="2211867"/>
        <a:ext cx="434812" cy="298273"/>
      </dsp:txXfrm>
    </dsp:sp>
    <dsp:sp modelId="{F5A661A3-F37A-4994-B0A1-2B9D4768175C}">
      <dsp:nvSpPr>
        <dsp:cNvPr id="0" name=""/>
        <dsp:cNvSpPr/>
      </dsp:nvSpPr>
      <dsp:spPr>
        <a:xfrm>
          <a:off x="292957" y="1031955"/>
          <a:ext cx="2672708" cy="26727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lvl="0" algn="ctr" defTabSz="1511300">
            <a:lnSpc>
              <a:spcPct val="90000"/>
            </a:lnSpc>
            <a:spcBef>
              <a:spcPct val="0"/>
            </a:spcBef>
            <a:spcAft>
              <a:spcPct val="35000"/>
            </a:spcAft>
          </a:pPr>
          <a:r>
            <a:rPr lang="en-US" sz="3400" kern="1200" smtClean="0">
              <a:latin typeface="Times New Roman" pitchFamily="18" charset="0"/>
              <a:cs typeface="Times New Roman" pitchFamily="18" charset="0"/>
            </a:rPr>
            <a:t>NỘI </a:t>
          </a:r>
          <a:r>
            <a:rPr lang="en-US" sz="3400" kern="1200" dirty="0">
              <a:latin typeface="Times New Roman" pitchFamily="18" charset="0"/>
              <a:cs typeface="Times New Roman" pitchFamily="18" charset="0"/>
            </a:rPr>
            <a:t>DUNG BÀI HỌC</a:t>
          </a:r>
        </a:p>
      </dsp:txBody>
      <dsp:txXfrm>
        <a:off x="684366" y="1423364"/>
        <a:ext cx="1889890" cy="188989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0713422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e444e4140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e444e4140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e444e41409_1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e444e41409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9513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09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2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66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F44C2-C707-4051-8FFE-9A861DF9597F}" type="datetimeFigureOut">
              <a:rPr lang="vi-VN" smtClean="0"/>
              <a:t>09/08/2023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118543"/>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F44C2-C707-4051-8FFE-9A861DF9597F}" type="datetimeFigureOut">
              <a:rPr lang="vi-VN" smtClean="0"/>
              <a:t>09/08/2023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10048443"/>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F44C2-C707-4051-8FFE-9A861DF9597F}" type="datetimeFigureOut">
              <a:rPr lang="vi-VN" smtClean="0"/>
              <a:t>09/08/2023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3404092"/>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sp>
        <p:nvSpPr>
          <p:cNvPr id="71" name="Google Shape;71;p6"/>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72" name="Google Shape;72;p6"/>
          <p:cNvSpPr txBox="1">
            <a:spLocks noGrp="1"/>
          </p:cNvSpPr>
          <p:nvPr>
            <p:ph type="body" idx="1"/>
          </p:nvPr>
        </p:nvSpPr>
        <p:spPr>
          <a:xfrm>
            <a:off x="1031425"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3" name="Google Shape;73;p6"/>
          <p:cNvSpPr txBox="1">
            <a:spLocks noGrp="1"/>
          </p:cNvSpPr>
          <p:nvPr>
            <p:ph type="body" idx="2"/>
          </p:nvPr>
        </p:nvSpPr>
        <p:spPr>
          <a:xfrm>
            <a:off x="3995772" y="1860875"/>
            <a:ext cx="2796000" cy="30648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74" name="Google Shape;74;p6"/>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03794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36" name="Google Shape;36;p3"/>
          <p:cNvSpPr txBox="1">
            <a:spLocks noGrp="1"/>
          </p:cNvSpPr>
          <p:nvPr>
            <p:ph type="ctrTitle"/>
          </p:nvPr>
        </p:nvSpPr>
        <p:spPr>
          <a:xfrm>
            <a:off x="685800" y="2421550"/>
            <a:ext cx="50745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subTitle" idx="1"/>
          </p:nvPr>
        </p:nvSpPr>
        <p:spPr>
          <a:xfrm>
            <a:off x="685800" y="3449654"/>
            <a:ext cx="5074500" cy="78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000"/>
              <a:buNone/>
              <a:defRPr>
                <a:solidFill>
                  <a:schemeClr val="lt1"/>
                </a:solidFill>
              </a:defRPr>
            </a:lvl1pPr>
            <a:lvl2pPr lvl="1" rtl="0">
              <a:spcBef>
                <a:spcPts val="0"/>
              </a:spcBef>
              <a:spcAft>
                <a:spcPts val="0"/>
              </a:spcAft>
              <a:buClr>
                <a:schemeClr val="lt1"/>
              </a:buClr>
              <a:buSzPts val="3000"/>
              <a:buNone/>
              <a:defRPr sz="3000">
                <a:solidFill>
                  <a:schemeClr val="lt1"/>
                </a:solidFill>
              </a:defRPr>
            </a:lvl2pPr>
            <a:lvl3pPr lvl="2" rtl="0">
              <a:spcBef>
                <a:spcPts val="0"/>
              </a:spcBef>
              <a:spcAft>
                <a:spcPts val="0"/>
              </a:spcAft>
              <a:buClr>
                <a:schemeClr val="lt1"/>
              </a:buClr>
              <a:buSzPts val="3000"/>
              <a:buNone/>
              <a:defRPr sz="3000">
                <a:solidFill>
                  <a:schemeClr val="lt1"/>
                </a:solidFill>
              </a:defRPr>
            </a:lvl3pPr>
            <a:lvl4pPr lvl="3" rtl="0">
              <a:spcBef>
                <a:spcPts val="0"/>
              </a:spcBef>
              <a:spcAft>
                <a:spcPts val="0"/>
              </a:spcAft>
              <a:buClr>
                <a:schemeClr val="lt1"/>
              </a:buClr>
              <a:buSzPts val="3000"/>
              <a:buNone/>
              <a:defRPr sz="3000">
                <a:solidFill>
                  <a:schemeClr val="lt1"/>
                </a:solidFill>
              </a:defRPr>
            </a:lvl4pPr>
            <a:lvl5pPr lvl="4" rtl="0">
              <a:spcBef>
                <a:spcPts val="0"/>
              </a:spcBef>
              <a:spcAft>
                <a:spcPts val="0"/>
              </a:spcAft>
              <a:buClr>
                <a:schemeClr val="lt1"/>
              </a:buClr>
              <a:buSzPts val="3000"/>
              <a:buNone/>
              <a:defRPr sz="3000">
                <a:solidFill>
                  <a:schemeClr val="lt1"/>
                </a:solidFill>
              </a:defRPr>
            </a:lvl5pPr>
            <a:lvl6pPr lvl="5" rtl="0">
              <a:spcBef>
                <a:spcPts val="0"/>
              </a:spcBef>
              <a:spcAft>
                <a:spcPts val="0"/>
              </a:spcAft>
              <a:buClr>
                <a:schemeClr val="lt1"/>
              </a:buClr>
              <a:buSzPts val="3000"/>
              <a:buNone/>
              <a:defRPr sz="3000">
                <a:solidFill>
                  <a:schemeClr val="lt1"/>
                </a:solidFill>
              </a:defRPr>
            </a:lvl6pPr>
            <a:lvl7pPr lvl="6" rtl="0">
              <a:spcBef>
                <a:spcPts val="0"/>
              </a:spcBef>
              <a:spcAft>
                <a:spcPts val="0"/>
              </a:spcAft>
              <a:buClr>
                <a:schemeClr val="lt1"/>
              </a:buClr>
              <a:buSzPts val="3000"/>
              <a:buNone/>
              <a:defRPr sz="3000">
                <a:solidFill>
                  <a:schemeClr val="lt1"/>
                </a:solidFill>
              </a:defRPr>
            </a:lvl7pPr>
            <a:lvl8pPr lvl="7" rtl="0">
              <a:spcBef>
                <a:spcPts val="0"/>
              </a:spcBef>
              <a:spcAft>
                <a:spcPts val="0"/>
              </a:spcAft>
              <a:buClr>
                <a:schemeClr val="lt1"/>
              </a:buClr>
              <a:buSzPts val="3000"/>
              <a:buNone/>
              <a:defRPr sz="3000">
                <a:solidFill>
                  <a:schemeClr val="lt1"/>
                </a:solidFill>
              </a:defRPr>
            </a:lvl8pPr>
            <a:lvl9pPr lvl="8" rtl="0">
              <a:spcBef>
                <a:spcPts val="0"/>
              </a:spcBef>
              <a:spcAft>
                <a:spcPts val="0"/>
              </a:spcAft>
              <a:buClr>
                <a:schemeClr val="lt1"/>
              </a:buClr>
              <a:buSzPts val="3000"/>
              <a:buNone/>
              <a:defRPr sz="3000">
                <a:solidFill>
                  <a:schemeClr val="lt1"/>
                </a:solidFill>
              </a:defRPr>
            </a:lvl9pPr>
          </a:lstStyle>
          <a:p>
            <a:endParaRPr/>
          </a:p>
        </p:txBody>
      </p:sp>
      <p:sp>
        <p:nvSpPr>
          <p:cNvPr id="38" name="Google Shape;38;p3"/>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2117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67" name="Google Shape;67;p5"/>
          <p:cNvSpPr txBox="1">
            <a:spLocks noGrp="1"/>
          </p:cNvSpPr>
          <p:nvPr>
            <p:ph type="title"/>
          </p:nvPr>
        </p:nvSpPr>
        <p:spPr>
          <a:xfrm>
            <a:off x="1031425" y="1149725"/>
            <a:ext cx="5760300" cy="680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8" name="Google Shape;68;p5"/>
          <p:cNvSpPr txBox="1">
            <a:spLocks noGrp="1"/>
          </p:cNvSpPr>
          <p:nvPr>
            <p:ph type="body" idx="1"/>
          </p:nvPr>
        </p:nvSpPr>
        <p:spPr>
          <a:xfrm>
            <a:off x="1031425" y="1777125"/>
            <a:ext cx="5760300" cy="25212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a:lvl1pPr>
            <a:lvl2pPr marL="914400" lvl="1" indent="-355600">
              <a:spcBef>
                <a:spcPts val="0"/>
              </a:spcBef>
              <a:spcAft>
                <a:spcPts val="0"/>
              </a:spcAft>
              <a:buSzPts val="2000"/>
              <a:buChar char="⋄"/>
              <a:defRPr/>
            </a:lvl2pPr>
            <a:lvl3pPr marL="1371600" lvl="2" indent="-355600">
              <a:spcBef>
                <a:spcPts val="0"/>
              </a:spcBef>
              <a:spcAft>
                <a:spcPts val="0"/>
              </a:spcAft>
              <a:buSzPts val="2000"/>
              <a:buChar char="⋄"/>
              <a:defRPr/>
            </a:lvl3pPr>
            <a:lvl4pPr marL="1828800" lvl="3" indent="-355600">
              <a:spcBef>
                <a:spcPts val="0"/>
              </a:spcBef>
              <a:spcAft>
                <a:spcPts val="0"/>
              </a:spcAft>
              <a:buSzPts val="2000"/>
              <a:buChar char="⋄"/>
              <a:defRPr/>
            </a:lvl4pPr>
            <a:lvl5pPr marL="2286000" lvl="4" indent="-355600">
              <a:spcBef>
                <a:spcPts val="0"/>
              </a:spcBef>
              <a:spcAft>
                <a:spcPts val="0"/>
              </a:spcAft>
              <a:buSzPts val="2000"/>
              <a:buChar char="⋄"/>
              <a:defRPr/>
            </a:lvl5pPr>
            <a:lvl6pPr marL="2743200" lvl="5" indent="-355600">
              <a:spcBef>
                <a:spcPts val="0"/>
              </a:spcBef>
              <a:spcAft>
                <a:spcPts val="0"/>
              </a:spcAft>
              <a:buSzPts val="2000"/>
              <a:buChar char="⋄"/>
              <a:defRPr/>
            </a:lvl6pPr>
            <a:lvl7pPr marL="3200400" lvl="6" indent="-355600">
              <a:spcBef>
                <a:spcPts val="0"/>
              </a:spcBef>
              <a:spcAft>
                <a:spcPts val="0"/>
              </a:spcAft>
              <a:buSzPts val="2000"/>
              <a:buChar char="●"/>
              <a:defRPr/>
            </a:lvl7pPr>
            <a:lvl8pPr marL="3657600" lvl="7" indent="-355600">
              <a:spcBef>
                <a:spcPts val="0"/>
              </a:spcBef>
              <a:spcAft>
                <a:spcPts val="0"/>
              </a:spcAft>
              <a:buSzPts val="2000"/>
              <a:buChar char="○"/>
              <a:defRPr/>
            </a:lvl8pPr>
            <a:lvl9pPr marL="4114800" lvl="8" indent="-355600">
              <a:spcBef>
                <a:spcPts val="0"/>
              </a:spcBef>
              <a:spcAft>
                <a:spcPts val="0"/>
              </a:spcAft>
              <a:buSzPts val="2000"/>
              <a:buChar char="■"/>
              <a:defRPr/>
            </a:lvl9pPr>
          </a:lstStyle>
          <a:p>
            <a:endParaRPr/>
          </a:p>
        </p:txBody>
      </p:sp>
      <p:sp>
        <p:nvSpPr>
          <p:cNvPr id="69" name="Google Shape;69;p5"/>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9192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colored">
  <p:cSld name="Blank colored">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55585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sp>
        <p:nvSpPr>
          <p:cNvPr id="100" name="Google Shape;100;p7"/>
          <p:cNvSpPr txBox="1">
            <a:spLocks noGrp="1"/>
          </p:cNvSpPr>
          <p:nvPr>
            <p:ph type="title"/>
          </p:nvPr>
        </p:nvSpPr>
        <p:spPr>
          <a:xfrm>
            <a:off x="1031425" y="1149725"/>
            <a:ext cx="6321000" cy="680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1" name="Google Shape;101;p7"/>
          <p:cNvSpPr txBox="1">
            <a:spLocks noGrp="1"/>
          </p:cNvSpPr>
          <p:nvPr>
            <p:ph type="body" idx="1"/>
          </p:nvPr>
        </p:nvSpPr>
        <p:spPr>
          <a:xfrm>
            <a:off x="10314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2" name="Google Shape;102;p7"/>
          <p:cNvSpPr txBox="1">
            <a:spLocks noGrp="1"/>
          </p:cNvSpPr>
          <p:nvPr>
            <p:ph type="body" idx="2"/>
          </p:nvPr>
        </p:nvSpPr>
        <p:spPr>
          <a:xfrm>
            <a:off x="317327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3" name="Google Shape;103;p7"/>
          <p:cNvSpPr txBox="1">
            <a:spLocks noGrp="1"/>
          </p:cNvSpPr>
          <p:nvPr>
            <p:ph type="body" idx="3"/>
          </p:nvPr>
        </p:nvSpPr>
        <p:spPr>
          <a:xfrm>
            <a:off x="5315125" y="1830425"/>
            <a:ext cx="2037600" cy="3095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104" name="Google Shape;104;p7"/>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04950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ransparent Shapes">
  <p:cSld name="Transparent Shapes">
    <p:spTree>
      <p:nvGrpSpPr>
        <p:cNvPr id="1" name="Shape 149"/>
        <p:cNvGrpSpPr/>
        <p:nvPr/>
      </p:nvGrpSpPr>
      <p:grpSpPr>
        <a:xfrm>
          <a:off x="0" y="0"/>
          <a:ext cx="0" cy="0"/>
          <a:chOff x="0" y="0"/>
          <a:chExt cx="0" cy="0"/>
        </a:xfrm>
      </p:grpSpPr>
      <p:sp>
        <p:nvSpPr>
          <p:cNvPr id="162" name="Google Shape;162;p11"/>
          <p:cNvSpPr txBox="1">
            <a:spLocks noGrp="1"/>
          </p:cNvSpPr>
          <p:nvPr>
            <p:ph type="sldNum" idx="12"/>
          </p:nvPr>
        </p:nvSpPr>
        <p:spPr>
          <a:xfrm>
            <a:off x="8556784" y="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48425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A50A36D-27EB-4F90-8A6B-81F8FA24E1E1}" type="datetimeFigureOut">
              <a:rPr lang="en-US" smtClean="0"/>
              <a:pPr>
                <a:defRPr/>
              </a:pPr>
              <a:t>8/9/2023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37D3B80-E476-48FE-830E-49199C4BDB48}" type="slidenum">
              <a:rPr lang="en-US" altLang="vi-VN" smtClean="0"/>
              <a:pPr/>
              <a:t>‹#›</a:t>
            </a:fld>
            <a:endParaRPr lang="en-US" altLang="vi-VN"/>
          </a:p>
        </p:txBody>
      </p:sp>
    </p:spTree>
    <p:extLst>
      <p:ext uri="{BB962C8B-B14F-4D97-AF65-F5344CB8AC3E}">
        <p14:creationId xmlns:p14="http://schemas.microsoft.com/office/powerpoint/2010/main" val="38473875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F44C2-C707-4051-8FFE-9A861DF9597F}" type="datetimeFigureOut">
              <a:rPr lang="vi-VN" smtClean="0"/>
              <a:t>09/08/2023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04394706"/>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F44C2-C707-4051-8FFE-9A861DF9597F}" type="datetimeFigureOut">
              <a:rPr lang="vi-VN" smtClean="0"/>
              <a:t>09/08/2023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1345423"/>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F44C2-C707-4051-8FFE-9A861DF9597F}" type="datetimeFigureOut">
              <a:rPr lang="vi-VN" smtClean="0"/>
              <a:t>09/08/2023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67783885"/>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F44C2-C707-4051-8FFE-9A861DF9597F}" type="datetimeFigureOut">
              <a:rPr lang="vi-VN" smtClean="0"/>
              <a:t>09/08/2023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14497559"/>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F44C2-C707-4051-8FFE-9A861DF9597F}" type="datetimeFigureOut">
              <a:rPr lang="vi-VN" smtClean="0"/>
              <a:t>09/08/2023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877435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F44C2-C707-4051-8FFE-9A861DF9597F}" type="datetimeFigureOut">
              <a:rPr lang="vi-VN" smtClean="0"/>
              <a:t>09/08/2023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63930871"/>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F44C2-C707-4051-8FFE-9A861DF9597F}" type="datetimeFigureOut">
              <a:rPr lang="vi-VN" smtClean="0"/>
              <a:t>09/08/2023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59455785"/>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21F44C2-C707-4051-8FFE-9A861DF9597F}" type="datetimeFigureOut">
              <a:rPr lang="vi-VN" smtClean="0"/>
              <a:t>09/08/2023</a:t>
            </a:fld>
            <a:endParaRPr lang="vi-VN"/>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583023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ransition>
    <p:fade thruBlk="1"/>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6" name="Google Shape;176;p13"/>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2" name="Rectangle 1"/>
          <p:cNvSpPr/>
          <p:nvPr/>
        </p:nvSpPr>
        <p:spPr>
          <a:xfrm>
            <a:off x="1866085" y="76252"/>
            <a:ext cx="6094575" cy="1631216"/>
          </a:xfrm>
          <a:prstGeom prst="rect">
            <a:avLst/>
          </a:prstGeom>
        </p:spPr>
        <p:txBody>
          <a:bodyPr wrap="square">
            <a:spAutoFit/>
          </a:bodyPr>
          <a:lstStyle/>
          <a:p>
            <a:pPr algn="just">
              <a:lnSpc>
                <a:spcPts val="1800"/>
              </a:lnSpc>
              <a:spcBef>
                <a:spcPts val="800"/>
              </a:spcBef>
              <a:spcAft>
                <a:spcPts val="800"/>
              </a:spcAft>
              <a:tabLst>
                <a:tab pos="1221105" algn="l"/>
              </a:tabLst>
            </a:pPr>
            <a:r>
              <a:rPr lang="fr-FR"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fr-FR" sz="2800" b="1" dirty="0">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tục</a:t>
            </a:r>
            <a:r>
              <a:rPr lang="fr-FR" sz="2800" b="1" dirty="0">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ngữ</a:t>
            </a:r>
            <a:r>
              <a:rPr lang="fr-FR" sz="2800" b="1" dirty="0">
                <a:latin typeface="Times New Roman" panose="02020603050405020304" pitchFamily="18" charset="0"/>
                <a:ea typeface="Calibri" panose="020F0502020204030204" pitchFamily="34" charset="0"/>
                <a:cs typeface="Times New Roman" panose="02020603050405020304" pitchFamily="18" charset="0"/>
              </a:rPr>
              <a:t>:</a:t>
            </a:r>
          </a:p>
          <a:p>
            <a:pPr algn="ctr">
              <a:lnSpc>
                <a:spcPts val="1800"/>
              </a:lnSpc>
              <a:spcBef>
                <a:spcPts val="800"/>
              </a:spcBef>
              <a:spcAft>
                <a:spcPts val="800"/>
              </a:spcAft>
              <a:tabLst>
                <a:tab pos="1221105" algn="l"/>
              </a:tabLst>
            </a:pPr>
            <a:r>
              <a:rPr lang="fr-FR" sz="2800" b="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Đêm</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tháng</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năm</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chưa</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nằm</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đã</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sáng</a:t>
            </a:r>
            <a:endParaRPr lang="fr-FR" sz="2800" b="1"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ts val="1800"/>
              </a:lnSpc>
              <a:spcBef>
                <a:spcPts val="800"/>
              </a:spcBef>
              <a:spcAft>
                <a:spcPts val="800"/>
              </a:spcAft>
              <a:tabLst>
                <a:tab pos="1221105" algn="l"/>
              </a:tabLst>
            </a:pP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Ngày</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tháng</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mười</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chưa</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cười</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đã</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r>
              <a:rPr lang="fr-FR" sz="2800" b="1" i="1" dirty="0" err="1">
                <a:latin typeface="Times New Roman" panose="02020603050405020304" pitchFamily="18" charset="0"/>
                <a:ea typeface="Calibri" panose="020F0502020204030204" pitchFamily="34" charset="0"/>
                <a:cs typeface="Times New Roman" panose="02020603050405020304" pitchFamily="18" charset="0"/>
              </a:rPr>
              <a:t>tối</a:t>
            </a:r>
            <a:r>
              <a:rPr lang="fr-FR" sz="2800" b="1" i="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ts val="1800"/>
              </a:lnSpc>
              <a:spcBef>
                <a:spcPts val="800"/>
              </a:spcBef>
              <a:spcAft>
                <a:spcPts val="800"/>
              </a:spcAft>
              <a:tabLst>
                <a:tab pos="1221105" algn="l"/>
              </a:tabLst>
            </a:pPr>
            <a:r>
              <a:rPr lang="fr-FR" sz="2800" b="1" dirty="0" err="1">
                <a:latin typeface="Times New Roman" panose="02020603050405020304" pitchFamily="18" charset="0"/>
                <a:ea typeface="Calibri" panose="020F0502020204030204" pitchFamily="34" charset="0"/>
                <a:cs typeface="Times New Roman" panose="02020603050405020304" pitchFamily="18" charset="0"/>
              </a:rPr>
              <a:t>Có</a:t>
            </a:r>
            <a:r>
              <a:rPr lang="fr-FR" sz="2800" b="1" dirty="0">
                <a:latin typeface="Times New Roman" panose="02020603050405020304" pitchFamily="18" charset="0"/>
                <a:ea typeface="Calibri" panose="020F0502020204030204" pitchFamily="34" charset="0"/>
                <a:cs typeface="Times New Roman" panose="02020603050405020304" pitchFamily="18" charset="0"/>
              </a:rPr>
              <a:t> ý </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nghĩa</a:t>
            </a:r>
            <a:r>
              <a:rPr lang="fr-FR" sz="2800" b="1" dirty="0">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như</a:t>
            </a:r>
            <a:r>
              <a:rPr lang="fr-FR" sz="2800" b="1" dirty="0">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thế</a:t>
            </a:r>
            <a:r>
              <a:rPr lang="fr-FR" sz="2800" b="1" dirty="0">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latin typeface="Times New Roman" panose="02020603050405020304" pitchFamily="18" charset="0"/>
                <a:ea typeface="Calibri" panose="020F0502020204030204" pitchFamily="34" charset="0"/>
                <a:cs typeface="Times New Roman" panose="02020603050405020304" pitchFamily="18" charset="0"/>
              </a:rPr>
              <a:t>nào</a:t>
            </a:r>
            <a:r>
              <a:rPr lang="fr-FR" sz="2800" b="1" dirty="0">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92039" y="1690952"/>
            <a:ext cx="8323855" cy="351891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spcBef>
                <a:spcPts val="800"/>
              </a:spcBef>
              <a:spcAft>
                <a:spcPts val="800"/>
              </a:spcAft>
              <a:tabLst>
                <a:tab pos="1221105" algn="l"/>
              </a:tabLst>
            </a:pPr>
            <a:r>
              <a:rPr lang="fr-FR" sz="2400" b="1" dirty="0" err="1">
                <a:latin typeface="Times New Roman" panose="02020603050405020304" pitchFamily="18" charset="0"/>
                <a:ea typeface="Calibri" panose="020F0502020204030204" pitchFamily="34" charset="0"/>
                <a:cs typeface="Times New Roman" panose="02020603050405020304" pitchFamily="18" charset="0"/>
              </a:rPr>
              <a:t>Câu</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tục</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ngữ</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rất</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gần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gũi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với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người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dân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Việt</a:t>
            </a:r>
            <a:r>
              <a:rPr lang="fr-FR" sz="2400" b="1" dirty="0">
                <a:latin typeface="Times New Roman" panose="02020603050405020304" pitchFamily="18" charset="0"/>
                <a:ea typeface="Calibri" panose="020F0502020204030204" pitchFamily="34" charset="0"/>
                <a:cs typeface="Times New Roman" panose="02020603050405020304" pitchFamily="18" charset="0"/>
              </a:rPr>
              <a:t> Nam.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Nội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dung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nó</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thể</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một</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tượng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tự</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nhiên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diễn</a:t>
            </a:r>
            <a:r>
              <a:rPr lang="fr-FR" sz="2400" b="1" dirty="0">
                <a:latin typeface="Times New Roman" panose="02020603050405020304" pitchFamily="18" charset="0"/>
                <a:ea typeface="Calibri" panose="020F0502020204030204" pitchFamily="34" charset="0"/>
                <a:cs typeface="Times New Roman" panose="02020603050405020304" pitchFamily="18" charset="0"/>
              </a:rPr>
              <a:t> ra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hàng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năm</a:t>
            </a:r>
            <a:r>
              <a:rPr lang="fr-FR" sz="2400" b="1" dirty="0">
                <a:latin typeface="Times New Roman" panose="02020603050405020304" pitchFamily="18" charset="0"/>
                <a:ea typeface="Calibri" panose="020F0502020204030204" pitchFamily="34" charset="0"/>
                <a:cs typeface="Times New Roman" panose="02020603050405020304" pitchFamily="18" charset="0"/>
              </a:rPr>
              <a:t> ở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nước</a:t>
            </a:r>
            <a:r>
              <a:rPr lang="fr-FR" sz="2400" b="1" dirty="0">
                <a:latin typeface="Times New Roman" panose="02020603050405020304" pitchFamily="18" charset="0"/>
                <a:ea typeface="Calibri" panose="020F0502020204030204" pitchFamily="34" charset="0"/>
                <a:cs typeface="Times New Roman" panose="02020603050405020304" pitchFamily="18" charset="0"/>
              </a:rPr>
              <a:t> ta,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đó</a:t>
            </a:r>
            <a:r>
              <a:rPr lang="fr-FR" sz="2400" b="1" dirty="0">
                <a:latin typeface="Times New Roman" panose="02020603050405020304" pitchFamily="18" charset="0"/>
                <a:ea typeface="Calibri" panose="020F0502020204030204" pitchFamily="34" charset="0"/>
                <a:cs typeface="Times New Roman" panose="02020603050405020304" pitchFamily="18" charset="0"/>
              </a:rPr>
              <a:t> là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tượng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ngày</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đêm</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dài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ngắn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theo</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mùa</a:t>
            </a:r>
            <a:r>
              <a:rPr lang="fr-FR" sz="2400" b="1" dirty="0">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000"/>
              </a:spcAft>
            </a:pPr>
            <a:r>
              <a:rPr lang="fr-FR" sz="2400" b="1" dirty="0" err="1">
                <a:latin typeface="Times New Roman" panose="02020603050405020304" pitchFamily="18" charset="0"/>
                <a:ea typeface="Calibri" panose="020F0502020204030204" pitchFamily="34" charset="0"/>
                <a:cs typeface="Times New Roman" panose="02020603050405020304" pitchFamily="18" charset="0"/>
              </a:rPr>
              <a:t>Đây</a:t>
            </a:r>
            <a:r>
              <a:rPr lang="fr-FR" sz="2400" b="1" dirty="0">
                <a:latin typeface="Times New Roman" panose="02020603050405020304" pitchFamily="18" charset="0"/>
                <a:ea typeface="Calibri" panose="020F0502020204030204" pitchFamily="34" charset="0"/>
                <a:cs typeface="Times New Roman" panose="02020603050405020304" pitchFamily="18" charset="0"/>
              </a:rPr>
              <a:t> là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một</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trong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những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hệ</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quả</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được</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sinh</a:t>
            </a:r>
            <a:r>
              <a:rPr lang="fr-FR" sz="2400" b="1" dirty="0">
                <a:latin typeface="Times New Roman" panose="02020603050405020304" pitchFamily="18" charset="0"/>
                <a:ea typeface="Calibri" panose="020F0502020204030204" pitchFamily="34" charset="0"/>
                <a:cs typeface="Times New Roman" panose="02020603050405020304" pitchFamily="18" charset="0"/>
              </a:rPr>
              <a:t> ra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từ</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chuyển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động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quanh</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Mặt</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trời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của</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Trái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Trong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thực</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tế</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hiện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tượng</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này</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diễn</a:t>
            </a:r>
            <a:r>
              <a:rPr lang="fr-FR" sz="2400" b="1" dirty="0">
                <a:latin typeface="Times New Roman" panose="02020603050405020304" pitchFamily="18" charset="0"/>
                <a:ea typeface="Calibri" panose="020F0502020204030204" pitchFamily="34" charset="0"/>
                <a:cs typeface="Times New Roman" panose="02020603050405020304" pitchFamily="18" charset="0"/>
              </a:rPr>
              <a:t> ra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như</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thế</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nào</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trên</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Trái</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r>
              <a:rPr lang="fr-FR" sz="2400" b="1" dirty="0" err="1">
                <a:latin typeface="Times New Roman" panose="02020603050405020304" pitchFamily="18" charset="0"/>
                <a:ea typeface="Calibri" panose="020F0502020204030204" pitchFamily="34" charset="0"/>
                <a:cs typeface="Times New Roman" panose="02020603050405020304" pitchFamily="18" charset="0"/>
              </a:rPr>
              <a:t>đất</a:t>
            </a:r>
            <a:r>
              <a:rPr lang="fr-FR" sz="24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4CBD0947-4958-4BCD-8B88-D9F32657F20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pic>
        <p:nvPicPr>
          <p:cNvPr id="3" name="Trái đất chuyển động quanh Mặt trời">
            <a:hlinkClick r:id="" action="ppaction://media"/>
            <a:extLst>
              <a:ext uri="{FF2B5EF4-FFF2-40B4-BE49-F238E27FC236}">
                <a16:creationId xmlns:a16="http://schemas.microsoft.com/office/drawing/2014/main" xmlns="" id="{0DF46A3F-58D7-4C85-8C5C-A0651A57F6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169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Điều gì tạo nên các mùa trong năm? - Quantrimang.com"/>
          <p:cNvPicPr/>
          <p:nvPr/>
        </p:nvPicPr>
        <p:blipFill>
          <a:blip r:embed="rId3">
            <a:extLst>
              <a:ext uri="{28A0092B-C50C-407E-A947-70E740481C1C}">
                <a14:useLocalDpi xmlns:a14="http://schemas.microsoft.com/office/drawing/2010/main" val="0"/>
              </a:ext>
            </a:extLst>
          </a:blip>
          <a:srcRect/>
          <a:stretch>
            <a:fillRect/>
          </a:stretch>
        </p:blipFill>
        <p:spPr bwMode="auto">
          <a:xfrm>
            <a:off x="274002" y="18720"/>
            <a:ext cx="8724451" cy="4959275"/>
          </a:xfrm>
          <a:prstGeom prst="rect">
            <a:avLst/>
          </a:prstGeom>
          <a:noFill/>
          <a:ln>
            <a:noFill/>
          </a:ln>
        </p:spPr>
      </p:pic>
      <p:sp>
        <p:nvSpPr>
          <p:cNvPr id="16" name="Rectangle 15"/>
          <p:cNvSpPr/>
          <p:nvPr/>
        </p:nvSpPr>
        <p:spPr>
          <a:xfrm>
            <a:off x="274002" y="4592554"/>
            <a:ext cx="1267691" cy="385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XUÂN</a:t>
            </a:r>
          </a:p>
        </p:txBody>
      </p:sp>
      <p:sp>
        <p:nvSpPr>
          <p:cNvPr id="17" name="Rectangle 16"/>
          <p:cNvSpPr/>
          <p:nvPr/>
        </p:nvSpPr>
        <p:spPr>
          <a:xfrm>
            <a:off x="2582251" y="4592554"/>
            <a:ext cx="1267691" cy="3854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HẠ</a:t>
            </a:r>
          </a:p>
        </p:txBody>
      </p:sp>
      <p:sp>
        <p:nvSpPr>
          <p:cNvPr id="18" name="Rectangle 17"/>
          <p:cNvSpPr/>
          <p:nvPr/>
        </p:nvSpPr>
        <p:spPr>
          <a:xfrm>
            <a:off x="5156504" y="4592554"/>
            <a:ext cx="1267691" cy="38544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THU</a:t>
            </a:r>
          </a:p>
        </p:txBody>
      </p:sp>
      <p:sp>
        <p:nvSpPr>
          <p:cNvPr id="19" name="Rectangle 18"/>
          <p:cNvSpPr/>
          <p:nvPr/>
        </p:nvSpPr>
        <p:spPr>
          <a:xfrm>
            <a:off x="7351679" y="4592554"/>
            <a:ext cx="1267691" cy="385440"/>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ĐÔNG</a:t>
            </a:r>
          </a:p>
        </p:txBody>
      </p:sp>
      <p:sp>
        <p:nvSpPr>
          <p:cNvPr id="20" name="Rectangle 19"/>
          <p:cNvSpPr/>
          <p:nvPr/>
        </p:nvSpPr>
        <p:spPr>
          <a:xfrm>
            <a:off x="1927268" y="2371216"/>
            <a:ext cx="4270664" cy="8312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285756" y="2369265"/>
            <a:ext cx="3553691" cy="707886"/>
          </a:xfrm>
          <a:prstGeom prst="rect">
            <a:avLst/>
          </a:prstGeom>
          <a:noFill/>
        </p:spPr>
        <p:txBody>
          <a:bodyPr wrap="square" rtlCol="0">
            <a:spAutoFit/>
          </a:bodyPr>
          <a:lstStyle/>
          <a:p>
            <a:r>
              <a:rPr lang="en-US" sz="2000" dirty="0" err="1"/>
              <a:t>Quan</a:t>
            </a:r>
            <a:r>
              <a:rPr lang="en-US" sz="2000" dirty="0"/>
              <a:t> </a:t>
            </a:r>
            <a:r>
              <a:rPr lang="en-US" sz="2000" dirty="0" err="1"/>
              <a:t>sát</a:t>
            </a:r>
            <a:r>
              <a:rPr lang="en-US" sz="2000" dirty="0"/>
              <a:t> </a:t>
            </a:r>
            <a:r>
              <a:rPr lang="en-US" sz="2000" dirty="0" err="1"/>
              <a:t>và</a:t>
            </a:r>
            <a:r>
              <a:rPr lang="en-US" sz="2000" dirty="0"/>
              <a:t> </a:t>
            </a:r>
            <a:r>
              <a:rPr lang="en-US" sz="2000" dirty="0" err="1"/>
              <a:t>dự</a:t>
            </a:r>
            <a:r>
              <a:rPr lang="en-US" sz="2000" dirty="0"/>
              <a:t> </a:t>
            </a:r>
            <a:r>
              <a:rPr lang="en-US" sz="2000" dirty="0" err="1"/>
              <a:t>đoán</a:t>
            </a:r>
            <a:r>
              <a:rPr lang="en-US" sz="2000" dirty="0"/>
              <a:t> </a:t>
            </a:r>
            <a:r>
              <a:rPr lang="en-US" sz="2000" dirty="0" err="1"/>
              <a:t>nội</a:t>
            </a:r>
            <a:r>
              <a:rPr lang="en-US" sz="2000" dirty="0"/>
              <a:t> dung </a:t>
            </a:r>
            <a:r>
              <a:rPr lang="en-US" sz="2000" dirty="0" err="1"/>
              <a:t>các</a:t>
            </a:r>
            <a:r>
              <a:rPr lang="en-US" sz="2000" dirty="0"/>
              <a:t> </a:t>
            </a:r>
            <a:r>
              <a:rPr lang="en-US" sz="2000" dirty="0" err="1"/>
              <a:t>bức</a:t>
            </a:r>
            <a:r>
              <a:rPr lang="en-US" sz="2000" dirty="0"/>
              <a:t> </a:t>
            </a:r>
            <a:r>
              <a:rPr lang="en-US" sz="2000" dirty="0" err="1"/>
              <a:t>tranh</a:t>
            </a:r>
            <a:r>
              <a:rPr lang="en-US" sz="2000" dirty="0"/>
              <a:t>?</a:t>
            </a:r>
          </a:p>
        </p:txBody>
      </p:sp>
      <p:sp>
        <p:nvSpPr>
          <p:cNvPr id="22" name="Flowchart: Preparation 21"/>
          <p:cNvSpPr/>
          <p:nvPr/>
        </p:nvSpPr>
        <p:spPr>
          <a:xfrm>
            <a:off x="1440026" y="1654971"/>
            <a:ext cx="5657850" cy="972844"/>
          </a:xfrm>
          <a:prstGeom prst="flowChartPreparation">
            <a:avLst/>
          </a:prstGeom>
          <a:solidFill>
            <a:srgbClr val="FF0000"/>
          </a:solidFill>
          <a:ln>
            <a:noFill/>
          </a:ln>
          <a:effectLst>
            <a:innerShdw blurRad="63500" dist="50800" dir="16200000">
              <a:prstClr val="black">
                <a:alpha val="50000"/>
              </a:prstClr>
            </a:innerShdw>
            <a:reflection blurRad="6350" stA="50000" endA="300" endPos="55500" dist="50800" dir="5400000" sy="-100000" algn="bl" rotWithShape="0"/>
          </a:effectLst>
          <a:scene3d>
            <a:camera prst="obliqueTop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2.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Hệ</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quả</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chuyển</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động</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của</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TĐ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quanh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MT</a:t>
            </a:r>
          </a:p>
        </p:txBody>
      </p:sp>
    </p:spTree>
    <p:extLst>
      <p:ext uri="{BB962C8B-B14F-4D97-AF65-F5344CB8AC3E}">
        <p14:creationId xmlns:p14="http://schemas.microsoft.com/office/powerpoint/2010/main" val="206234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20"/>
                                        </p:tgtEl>
                                      </p:cBhvr>
                                    </p:animEffect>
                                    <p:set>
                                      <p:cBhvr>
                                        <p:cTn id="7" dur="1" fill="hold">
                                          <p:stCondLst>
                                            <p:cond delay="1999"/>
                                          </p:stCondLst>
                                        </p:cTn>
                                        <p:tgtEl>
                                          <p:spTgt spid="20"/>
                                        </p:tgtEl>
                                        <p:attrNameLst>
                                          <p:attrName>style.visibility</p:attrName>
                                        </p:attrNameLst>
                                      </p:cBhvr>
                                      <p:to>
                                        <p:strVal val="hidden"/>
                                      </p:to>
                                    </p:set>
                                  </p:childTnLst>
                                </p:cTn>
                              </p:par>
                              <p:par>
                                <p:cTn id="8" presetID="13" presetClass="exit" presetSubtype="32" fill="hold" grpId="0" nodeType="withEffect">
                                  <p:stCondLst>
                                    <p:cond delay="0"/>
                                  </p:stCondLst>
                                  <p:childTnLst>
                                    <p:animEffect transition="out" filter="plus(out)">
                                      <p:cBhvr>
                                        <p:cTn id="9" dur="2000"/>
                                        <p:tgtEl>
                                          <p:spTgt spid="21"/>
                                        </p:tgtEl>
                                      </p:cBhvr>
                                    </p:animEffect>
                                    <p:set>
                                      <p:cBhvr>
                                        <p:cTn id="10" dur="1" fill="hold">
                                          <p:stCondLst>
                                            <p:cond delay="1999"/>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circle(in)">
                                      <p:cBhvr>
                                        <p:cTn id="4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p19"/>
          <p:cNvSpPr txBox="1">
            <a:spLocks noGrp="1"/>
          </p:cNvSpPr>
          <p:nvPr>
            <p:ph type="title"/>
          </p:nvPr>
        </p:nvSpPr>
        <p:spPr>
          <a:xfrm>
            <a:off x="1461600" y="163535"/>
            <a:ext cx="7682400" cy="5317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000" dirty="0">
                <a:solidFill>
                  <a:srgbClr val="FF0000"/>
                </a:solidFill>
                <a:latin typeface="Times New Roman" panose="02020603050405020304" pitchFamily="18" charset="0"/>
                <a:cs typeface="Times New Roman" panose="02020603050405020304" pitchFamily="18" charset="0"/>
              </a:rPr>
              <a:t>a. </a:t>
            </a:r>
            <a:r>
              <a:rPr lang="en-US" sz="3000" dirty="0" err="1">
                <a:solidFill>
                  <a:srgbClr val="FF0000"/>
                </a:solidFill>
                <a:latin typeface="Times New Roman" panose="02020603050405020304" pitchFamily="18" charset="0"/>
                <a:cs typeface="Times New Roman" panose="02020603050405020304" pitchFamily="18" charset="0"/>
              </a:rPr>
              <a:t>Mùa</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trên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Trái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Đất</a:t>
            </a:r>
            <a:endParaRPr sz="3000" dirty="0">
              <a:solidFill>
                <a:srgbClr val="FF0000"/>
              </a:solidFill>
              <a:latin typeface="Times New Roman" panose="02020603050405020304" pitchFamily="18" charset="0"/>
              <a:cs typeface="Times New Roman" panose="02020603050405020304" pitchFamily="18" charset="0"/>
            </a:endParaRPr>
          </a:p>
        </p:txBody>
      </p:sp>
      <p:sp>
        <p:nvSpPr>
          <p:cNvPr id="134" name="Google Shape;134;p19"/>
          <p:cNvSpPr txBox="1">
            <a:spLocks noGrp="1"/>
          </p:cNvSpPr>
          <p:nvPr>
            <p:ph type="body" idx="1"/>
          </p:nvPr>
        </p:nvSpPr>
        <p:spPr>
          <a:xfrm>
            <a:off x="408373" y="871171"/>
            <a:ext cx="8549195" cy="984524"/>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hậu</a:t>
            </a:r>
            <a:r>
              <a:rPr lang="en-US" sz="2800" b="1" dirty="0">
                <a:latin typeface="Times New Roman" panose="02020603050405020304" pitchFamily="18" charset="0"/>
                <a:cs typeface="Times New Roman" panose="02020603050405020304" pitchFamily="18" charset="0"/>
              </a:rPr>
              <a:t>.</a:t>
            </a:r>
            <a:endParaRPr sz="2800" b="1" dirty="0">
              <a:latin typeface="Times New Roman" panose="02020603050405020304" pitchFamily="18" charset="0"/>
              <a:cs typeface="Times New Roman" panose="02020603050405020304" pitchFamily="18" charset="0"/>
            </a:endParaRPr>
          </a:p>
        </p:txBody>
      </p:sp>
      <p:sp>
        <p:nvSpPr>
          <p:cNvPr id="137" name="Google Shape;137;p19"/>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138" name="Google Shape;138;p19"/>
          <p:cNvSpPr/>
          <p:nvPr/>
        </p:nvSpPr>
        <p:spPr>
          <a:xfrm>
            <a:off x="8055179" y="292677"/>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2130641" y="2098891"/>
            <a:ext cx="4480203" cy="461665"/>
          </a:xfrm>
          <a:prstGeom prst="rect">
            <a:avLst/>
          </a:prstGeom>
          <a:noFill/>
        </p:spPr>
        <p:txBody>
          <a:bodyPr wrap="square" rtlCol="0">
            <a:spAutoFit/>
          </a:bodyPr>
          <a:lstStyle/>
          <a:p>
            <a:r>
              <a:rPr lang="en-US" sz="2400" b="1" dirty="0" err="1">
                <a:solidFill>
                  <a:srgbClr val="FF0000"/>
                </a:solidFill>
              </a:rPr>
              <a:t>Cảnh</a:t>
            </a:r>
            <a:r>
              <a:rPr lang="en-US" sz="2400" b="1" dirty="0">
                <a:solidFill>
                  <a:srgbClr val="FF0000"/>
                </a:solidFill>
              </a:rPr>
              <a:t> </a:t>
            </a:r>
            <a:r>
              <a:rPr lang="en-US" sz="2400" b="1" dirty="0" err="1">
                <a:solidFill>
                  <a:srgbClr val="FF0000"/>
                </a:solidFill>
              </a:rPr>
              <a:t>sắc</a:t>
            </a:r>
            <a:r>
              <a:rPr lang="en-US" sz="2400" b="1" dirty="0">
                <a:solidFill>
                  <a:srgbClr val="FF0000"/>
                </a:solidFill>
              </a:rPr>
              <a:t> </a:t>
            </a:r>
            <a:r>
              <a:rPr lang="en-US" sz="2400" b="1" dirty="0" err="1">
                <a:solidFill>
                  <a:srgbClr val="FF0000"/>
                </a:solidFill>
              </a:rPr>
              <a:t>thiên</a:t>
            </a:r>
            <a:r>
              <a:rPr lang="en-US" sz="2400" b="1" dirty="0">
                <a:solidFill>
                  <a:srgbClr val="FF0000"/>
                </a:solidFill>
              </a:rPr>
              <a:t> </a:t>
            </a:r>
            <a:r>
              <a:rPr lang="en-US" sz="2400" b="1" dirty="0" err="1">
                <a:solidFill>
                  <a:srgbClr val="FF0000"/>
                </a:solidFill>
              </a:rPr>
              <a:t>nhiên</a:t>
            </a:r>
            <a:r>
              <a:rPr lang="en-US" sz="2400" b="1" dirty="0">
                <a:solidFill>
                  <a:srgbClr val="FF0000"/>
                </a:solidFill>
              </a:rPr>
              <a:t> 4 </a:t>
            </a:r>
            <a:r>
              <a:rPr lang="en-US" sz="2400" b="1" dirty="0" err="1">
                <a:solidFill>
                  <a:srgbClr val="FF0000"/>
                </a:solidFill>
              </a:rPr>
              <a:t>mùa</a:t>
            </a:r>
            <a:endParaRPr lang="en-US" sz="2400" b="1" dirty="0">
              <a:solidFill>
                <a:srgbClr val="FF0000"/>
              </a:solidFill>
            </a:endParaRPr>
          </a:p>
        </p:txBody>
      </p:sp>
      <p:pic>
        <p:nvPicPr>
          <p:cNvPr id="4" name="Picture 3"/>
          <p:cNvPicPr>
            <a:picLocks noChangeAspect="1"/>
          </p:cNvPicPr>
          <p:nvPr/>
        </p:nvPicPr>
        <p:blipFill>
          <a:blip r:embed="rId3"/>
          <a:stretch>
            <a:fillRect/>
          </a:stretch>
        </p:blipFill>
        <p:spPr>
          <a:xfrm>
            <a:off x="231408" y="2916448"/>
            <a:ext cx="8550495" cy="1746992"/>
          </a:xfrm>
          <a:prstGeom prst="rect">
            <a:avLst/>
          </a:prstGeom>
          <a:ln w="38100">
            <a:solidFill>
              <a:schemeClr val="tx1"/>
            </a:solidFill>
          </a:ln>
        </p:spPr>
      </p:pic>
    </p:spTree>
    <p:extLst>
      <p:ext uri="{BB962C8B-B14F-4D97-AF65-F5344CB8AC3E}">
        <p14:creationId xmlns:p14="http://schemas.microsoft.com/office/powerpoint/2010/main" val="4346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11" name="TextBox 10"/>
          <p:cNvSpPr txBox="1"/>
          <p:nvPr/>
        </p:nvSpPr>
        <p:spPr>
          <a:xfrm>
            <a:off x="124287" y="99436"/>
            <a:ext cx="8957569" cy="769441"/>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cs typeface="Times New Roman" panose="02020603050405020304" pitchFamily="18" charset="0"/>
              </a:rPr>
              <a:t>Tại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sao</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khi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chuyển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động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quanh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Mặt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Trời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Trái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Đất</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lại</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hình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thành</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các</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mùa</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trong</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năm</a:t>
            </a:r>
            <a:r>
              <a:rPr lang="en-US" sz="2200" b="1" dirty="0">
                <a:solidFill>
                  <a:srgbClr val="FF0000"/>
                </a:solidFill>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030" y="767744"/>
            <a:ext cx="5382955" cy="2753889"/>
          </a:xfrm>
          <a:prstGeom prst="rect">
            <a:avLst/>
          </a:prstGeom>
        </p:spPr>
      </p:pic>
      <p:sp>
        <p:nvSpPr>
          <p:cNvPr id="6" name="Rectangle 5"/>
          <p:cNvSpPr/>
          <p:nvPr/>
        </p:nvSpPr>
        <p:spPr>
          <a:xfrm>
            <a:off x="301336" y="3636179"/>
            <a:ext cx="8842664" cy="1556645"/>
          </a:xfrm>
          <a:prstGeom prst="rect">
            <a:avLst/>
          </a:prstGeom>
          <a:solidFill>
            <a:schemeClr val="accent2">
              <a:lumMod val="20000"/>
              <a:lumOff val="80000"/>
            </a:schemeClr>
          </a:solidFill>
        </p:spPr>
        <p:txBody>
          <a:bodyPr wrap="square">
            <a:spAutoFit/>
          </a:bodyPr>
          <a:lstStyle/>
          <a:p>
            <a:pPr algn="just">
              <a:lnSpc>
                <a:spcPts val="1800"/>
              </a:lnSpc>
              <a:spcBef>
                <a:spcPts val="700"/>
              </a:spcBef>
              <a:spcAft>
                <a:spcPts val="700"/>
              </a:spcAft>
            </a:pPr>
            <a:r>
              <a:rPr lang="nl-NL" sz="2000" dirty="0">
                <a:latin typeface="Times New Roman" panose="02020603050405020304" pitchFamily="18" charset="0"/>
                <a:ea typeface="Calibri" panose="020F0502020204030204" pitchFamily="34" charset="0"/>
                <a:cs typeface="Times New Roman" panose="02020603050405020304" pitchFamily="18" charset="0"/>
              </a:rPr>
              <a:t>+  Vào ngày 22 - 6, bán cầu Bắc hay bán cầu Nam ngả về phía Mặt Trời nhiều hơn?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Bef>
                <a:spcPts val="700"/>
              </a:spcBef>
              <a:spcAft>
                <a:spcPts val="700"/>
              </a:spcAft>
            </a:pPr>
            <a:r>
              <a:rPr lang="nl-NL" sz="2000" dirty="0">
                <a:latin typeface="Times New Roman" panose="02020603050405020304" pitchFamily="18" charset="0"/>
                <a:ea typeface="Calibri" panose="020F0502020204030204" pitchFamily="34" charset="0"/>
                <a:cs typeface="Times New Roman" panose="02020603050405020304" pitchFamily="18" charset="0"/>
              </a:rPr>
              <a:t>+ Vào ngày 22 - 12, bán cầu Bắc hay bán cầu Nam ngả về phía Mặt Trời nhiều hơn?</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Bef>
                <a:spcPts val="700"/>
              </a:spcBef>
              <a:spcAft>
                <a:spcPts val="700"/>
              </a:spcAft>
            </a:pPr>
            <a:r>
              <a:rPr lang="nl-NL" sz="2000" dirty="0">
                <a:latin typeface="Times New Roman" panose="02020603050405020304" pitchFamily="18" charset="0"/>
                <a:ea typeface="Calibri" panose="020F0502020204030204" pitchFamily="34" charset="0"/>
                <a:cs typeface="Times New Roman" panose="02020603050405020304" pitchFamily="18" charset="0"/>
              </a:rPr>
              <a:t>+ Từ ngày 21- 3 đến 23 - 9 ở bán cầu Bắc là mùa nóng hay mùa lạnh? Vì sao?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1800"/>
              </a:lnSpc>
              <a:spcBef>
                <a:spcPts val="700"/>
              </a:spcBef>
              <a:spcAft>
                <a:spcPts val="700"/>
              </a:spcAft>
            </a:pPr>
            <a:r>
              <a:rPr lang="nl-NL" sz="2000" dirty="0">
                <a:latin typeface="Times New Roman" panose="02020603050405020304" pitchFamily="18" charset="0"/>
                <a:ea typeface="Calibri" panose="020F0502020204030204" pitchFamily="34" charset="0"/>
                <a:cs typeface="Times New Roman" panose="02020603050405020304" pitchFamily="18" charset="0"/>
              </a:rPr>
              <a:t>+ Từ ngày 23 - 9 đến 21- 3 ở bán cầu Nam là mùa nóng hay mùa lạnh? Vì sao?</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35;p19">
            <a:extLst>
              <a:ext uri="{FF2B5EF4-FFF2-40B4-BE49-F238E27FC236}">
                <a16:creationId xmlns:a16="http://schemas.microsoft.com/office/drawing/2014/main" xmlns="" id="{A1B72811-CF1A-4E7E-9ED3-FE1F9BE8A1F9}"/>
              </a:ext>
            </a:extLst>
          </p:cNvPr>
          <p:cNvSpPr txBox="1">
            <a:spLocks noGrp="1"/>
          </p:cNvSpPr>
          <p:nvPr>
            <p:ph type="title"/>
          </p:nvPr>
        </p:nvSpPr>
        <p:spPr>
          <a:xfrm>
            <a:off x="1333483" y="230910"/>
            <a:ext cx="7682400" cy="5317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rgbClr val="FF0000"/>
                </a:solidFill>
                <a:latin typeface="Times New Roman" panose="02020603050405020304" pitchFamily="18" charset="0"/>
                <a:cs typeface="Times New Roman" panose="02020603050405020304" pitchFamily="18" charset="0"/>
              </a:rPr>
              <a:t>a. </a:t>
            </a:r>
            <a:r>
              <a:rPr lang="en-US" sz="2800" b="1" dirty="0" err="1">
                <a:solidFill>
                  <a:srgbClr val="FF0000"/>
                </a:solidFill>
                <a:latin typeface="Times New Roman" panose="02020603050405020304" pitchFamily="18" charset="0"/>
                <a:cs typeface="Times New Roman" panose="02020603050405020304" pitchFamily="18" charset="0"/>
              </a:rPr>
              <a:t>Mùa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Đất</a:t>
            </a:r>
            <a:endParaRPr sz="2800" b="1" dirty="0">
              <a:solidFill>
                <a:srgbClr val="FF0000"/>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xmlns="" id="{3E4E9045-7574-4BF0-93B0-923BF6E472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8" name="TextBox 7">
            <a:extLst>
              <a:ext uri="{FF2B5EF4-FFF2-40B4-BE49-F238E27FC236}">
                <a16:creationId xmlns:a16="http://schemas.microsoft.com/office/drawing/2014/main" xmlns="" id="{7A91653C-BBC6-43C4-A4ED-A03DAA2DBAEB}"/>
              </a:ext>
            </a:extLst>
          </p:cNvPr>
          <p:cNvSpPr txBox="1"/>
          <p:nvPr/>
        </p:nvSpPr>
        <p:spPr>
          <a:xfrm>
            <a:off x="306595" y="1043082"/>
            <a:ext cx="8643769" cy="3621504"/>
          </a:xfrm>
          <a:prstGeom prst="rect">
            <a:avLst/>
          </a:prstGeom>
          <a:solidFill>
            <a:schemeClr val="bg1"/>
          </a:solidFill>
        </p:spPr>
        <p:txBody>
          <a:bodyPr wrap="square">
            <a:spAutoFit/>
          </a:bodyPr>
          <a:lstStyle/>
          <a:p>
            <a:pPr algn="just">
              <a:spcAft>
                <a:spcPts val="800"/>
              </a:spcAft>
            </a:pPr>
            <a:r>
              <a:rPr lang="vi-VN" sz="2400" b="1" dirty="0">
                <a:solidFill>
                  <a:srgbClr val="002060"/>
                </a:solidFill>
                <a:effectLst/>
                <a:latin typeface="Times New Roman "/>
                <a:ea typeface="Calibri" panose="020F0502020204030204" pitchFamily="34" charset="0"/>
                <a:cs typeface="Times New Roman" panose="02020603050405020304" pitchFamily="18" charset="0"/>
              </a:rPr>
              <a:t>- </a:t>
            </a:r>
            <a:r>
              <a:rPr lang="nl-NL" sz="2400" b="1" dirty="0">
                <a:solidFill>
                  <a:srgbClr val="002060"/>
                </a:solidFill>
                <a:effectLst/>
                <a:latin typeface="Times New Roman "/>
                <a:ea typeface="Times New Roman" panose="02020603050405020304" pitchFamily="18" charset="0"/>
                <a:cs typeface="Times New Roman" panose="02020603050405020304" pitchFamily="18" charset="0"/>
              </a:rPr>
              <a:t>Mùa là một phần thời gian của năm, có những đặc điểm riêng về thời tiết và khí hậu.</a:t>
            </a:r>
            <a:endParaRPr lang="vi-VN" sz="2400" b="1" dirty="0">
              <a:solidFill>
                <a:srgbClr val="002060"/>
              </a:solidFill>
              <a:effectLst/>
              <a:latin typeface="Times New Roman "/>
              <a:ea typeface="Calibri" panose="020F0502020204030204" pitchFamily="34" charset="0"/>
              <a:cs typeface="Times New Roman" panose="02020603050405020304" pitchFamily="18" charset="0"/>
            </a:endParaRPr>
          </a:p>
          <a:p>
            <a:pPr algn="just">
              <a:spcAft>
                <a:spcPts val="800"/>
              </a:spcAft>
            </a:pPr>
            <a:r>
              <a:rPr lang="nl-NL" sz="2400" b="1" dirty="0">
                <a:solidFill>
                  <a:srgbClr val="002060"/>
                </a:solidFill>
                <a:effectLst/>
                <a:latin typeface="Times New Roman "/>
                <a:ea typeface="Calibri" panose="020F0502020204030204" pitchFamily="34" charset="0"/>
                <a:cs typeface="Times New Roman" panose="02020603050405020304" pitchFamily="18" charset="0"/>
              </a:rPr>
              <a:t>- Nguyên nhân: Khi chuyển động quanh Mặt Trời, do trục Trái Đất nghiêng và không </a:t>
            </a:r>
            <a:r>
              <a:rPr lang="vi-VN" sz="2400" b="1" dirty="0">
                <a:solidFill>
                  <a:srgbClr val="002060"/>
                </a:solidFill>
                <a:latin typeface="Times New Roman "/>
                <a:ea typeface="Calibri" panose="020F0502020204030204" pitchFamily="34" charset="0"/>
                <a:cs typeface="Times New Roman" panose="02020603050405020304" pitchFamily="18" charset="0"/>
              </a:rPr>
              <a:t>đổi</a:t>
            </a:r>
            <a:r>
              <a:rPr lang="nl-NL" sz="2400" b="1" dirty="0">
                <a:solidFill>
                  <a:srgbClr val="002060"/>
                </a:solidFill>
                <a:effectLst/>
                <a:latin typeface="Times New Roman "/>
                <a:ea typeface="Calibri" panose="020F0502020204030204" pitchFamily="34" charset="0"/>
                <a:cs typeface="Times New Roman" panose="02020603050405020304" pitchFamily="18" charset="0"/>
              </a:rPr>
              <a:t> hướng trên quỹ đạo nên bán cầu Bắc và bán cầu Nam lần lượt ngả về phía Mặt Trời. Điều này làm cho thời gian được chiếu sáng ở mỗi bán cầu thay đổi trong năm và sinh ra các mùa.</a:t>
            </a:r>
            <a:endParaRPr lang="vi-VN" sz="2400" b="1" dirty="0">
              <a:solidFill>
                <a:srgbClr val="002060"/>
              </a:solidFill>
              <a:effectLst/>
              <a:latin typeface="Times New Roman "/>
              <a:ea typeface="Calibri" panose="020F0502020204030204" pitchFamily="34" charset="0"/>
              <a:cs typeface="Times New Roman" panose="02020603050405020304" pitchFamily="18" charset="0"/>
            </a:endParaRPr>
          </a:p>
          <a:p>
            <a:pPr algn="just" fontAlgn="base">
              <a:spcAft>
                <a:spcPts val="800"/>
              </a:spcAft>
            </a:pPr>
            <a:r>
              <a:rPr lang="nl-NL" sz="2400" b="1" dirty="0">
                <a:solidFill>
                  <a:srgbClr val="002060"/>
                </a:solidFill>
                <a:effectLst/>
                <a:latin typeface="Times New Roman "/>
                <a:ea typeface="Calibri" panose="020F0502020204030204" pitchFamily="34" charset="0"/>
                <a:cs typeface="Times New Roman" panose="02020603050405020304" pitchFamily="18" charset="0"/>
              </a:rPr>
              <a:t>- Sự phân bố ánh sáng, lượng nhiệt và các mùa ở 2 nửa cầu trái ngược nhau.</a:t>
            </a:r>
            <a:endParaRPr lang="vi-VN" sz="2400" b="1" dirty="0">
              <a:solidFill>
                <a:srgbClr val="002060"/>
              </a:solidFill>
              <a:effectLst/>
              <a:latin typeface="Times New Roman "/>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50462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3" name="Rectangle 2"/>
          <p:cNvSpPr/>
          <p:nvPr/>
        </p:nvSpPr>
        <p:spPr>
          <a:xfrm>
            <a:off x="213065" y="284086"/>
            <a:ext cx="8930935" cy="45037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Bef>
                <a:spcPts val="800"/>
              </a:spcBef>
              <a:spcAft>
                <a:spcPts val="800"/>
              </a:spcAft>
            </a:pPr>
            <a:r>
              <a:rPr lang="nl-NL" sz="2400" dirty="0">
                <a:latin typeface="Times New Roman "/>
                <a:ea typeface="Calibri" panose="020F0502020204030204" pitchFamily="34" charset="0"/>
                <a:cs typeface="Times New Roman" panose="02020603050405020304" pitchFamily="18" charset="0"/>
              </a:rPr>
              <a:t>- Nguyên nhân sinh ra hiện tượng mùa là do trục Trái đất nghiêng và gần như không đổi hướng khi Trái đất chuyển động trên quỹ đạo quanh Mặt trời.</a:t>
            </a:r>
            <a:endParaRPr lang="en-US" sz="2400" dirty="0">
              <a:latin typeface="Times New Roman "/>
              <a:ea typeface="Calibri" panose="020F0502020204030204" pitchFamily="34" charset="0"/>
              <a:cs typeface="Times New Roman" panose="02020603050405020304" pitchFamily="18" charset="0"/>
            </a:endParaRPr>
          </a:p>
          <a:p>
            <a:pPr algn="just">
              <a:spcBef>
                <a:spcPts val="800"/>
              </a:spcBef>
              <a:spcAft>
                <a:spcPts val="800"/>
              </a:spcAft>
            </a:pPr>
            <a:r>
              <a:rPr lang="nl-NL" sz="2400" dirty="0">
                <a:latin typeface="Times New Roman "/>
                <a:ea typeface="Calibri" panose="020F0502020204030204" pitchFamily="34" charset="0"/>
                <a:cs typeface="Times New Roman" panose="02020603050405020304" pitchFamily="18" charset="0"/>
              </a:rPr>
              <a:t>- Vào ngày 22 - 6, bán cầu Bắc ngả về phía Mặt Trời nhiều hơn.</a:t>
            </a:r>
            <a:endParaRPr lang="en-US" sz="2400" dirty="0">
              <a:latin typeface="Times New Roman "/>
              <a:ea typeface="Calibri" panose="020F0502020204030204" pitchFamily="34" charset="0"/>
              <a:cs typeface="Times New Roman" panose="02020603050405020304" pitchFamily="18" charset="0"/>
            </a:endParaRPr>
          </a:p>
          <a:p>
            <a:pPr algn="just">
              <a:spcBef>
                <a:spcPts val="800"/>
              </a:spcBef>
              <a:spcAft>
                <a:spcPts val="800"/>
              </a:spcAft>
            </a:pPr>
            <a:r>
              <a:rPr lang="nl-NL" sz="2400" dirty="0">
                <a:latin typeface="Times New Roman "/>
                <a:ea typeface="Calibri" panose="020F0502020204030204" pitchFamily="34" charset="0"/>
                <a:cs typeface="Times New Roman" panose="02020603050405020304" pitchFamily="18" charset="0"/>
              </a:rPr>
              <a:t>- Vào ngày 22 - 12, bán cầu Nam ngả về phía Mặt Trời nhiều hơn.</a:t>
            </a:r>
            <a:endParaRPr lang="en-US" sz="2400" dirty="0">
              <a:latin typeface="Times New Roman "/>
              <a:ea typeface="Calibri" panose="020F0502020204030204" pitchFamily="34" charset="0"/>
              <a:cs typeface="Times New Roman" panose="02020603050405020304" pitchFamily="18" charset="0"/>
            </a:endParaRPr>
          </a:p>
          <a:p>
            <a:pPr algn="just">
              <a:spcBef>
                <a:spcPts val="800"/>
              </a:spcBef>
              <a:spcAft>
                <a:spcPts val="800"/>
              </a:spcAft>
            </a:pPr>
            <a:r>
              <a:rPr lang="nl-NL" sz="2400" dirty="0">
                <a:latin typeface="Times New Roman "/>
                <a:ea typeface="Calibri" panose="020F0502020204030204" pitchFamily="34" charset="0"/>
                <a:cs typeface="Times New Roman" panose="02020603050405020304" pitchFamily="18" charset="0"/>
              </a:rPr>
              <a:t>- Từ ngày 21- 3 đến 23 - 9 ở bán cầu Bắc là mùa nóng do ngả về phía Mặt trời nên nhận nhiều ánh sáng và nhiệt.</a:t>
            </a:r>
            <a:endParaRPr lang="en-US" sz="2400" dirty="0">
              <a:latin typeface="Times New Roman "/>
              <a:ea typeface="Calibri" panose="020F0502020204030204" pitchFamily="34" charset="0"/>
              <a:cs typeface="Times New Roman" panose="02020603050405020304" pitchFamily="18" charset="0"/>
            </a:endParaRPr>
          </a:p>
          <a:p>
            <a:pPr algn="just"/>
            <a:r>
              <a:rPr lang="nl-NL" sz="2400" dirty="0">
                <a:latin typeface="Times New Roman "/>
                <a:ea typeface="Calibri" panose="020F0502020204030204" pitchFamily="34" charset="0"/>
                <a:cs typeface="Times New Roman" panose="02020603050405020304" pitchFamily="18" charset="0"/>
              </a:rPr>
              <a:t>- Từ ngày 23 - 9 đến 21- 3 ở bán cầu Nam là mùa lạnh do không ngả về phía Mặt trời nên nhận được ít ánh sáng và nhiệt. </a:t>
            </a:r>
            <a:endParaRPr lang="en-US" sz="2400" dirty="0">
              <a:latin typeface="Times New Roman "/>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4"/>
          <p:cNvSpPr txBox="1">
            <a:spLocks noGrp="1"/>
          </p:cNvSpPr>
          <p:nvPr>
            <p:ph type="title"/>
          </p:nvPr>
        </p:nvSpPr>
        <p:spPr>
          <a:xfrm>
            <a:off x="435948" y="263040"/>
            <a:ext cx="8006716" cy="44688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a:solidFill>
                  <a:srgbClr val="FF0000"/>
                </a:solidFill>
                <a:latin typeface="Times New Roman "/>
              </a:rPr>
              <a:t>b. Hiện tượng ngày đêm dài ngắn theo mùa</a:t>
            </a:r>
            <a:endParaRPr sz="2800" b="1" dirty="0">
              <a:solidFill>
                <a:srgbClr val="FF0000"/>
              </a:solidFill>
              <a:latin typeface="Times New Roman "/>
            </a:endParaRPr>
          </a:p>
        </p:txBody>
      </p:sp>
      <p:sp>
        <p:nvSpPr>
          <p:cNvPr id="271" name="Google Shape;271;p24"/>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pic>
        <p:nvPicPr>
          <p:cNvPr id="3" name="Picture 2"/>
          <p:cNvPicPr>
            <a:picLocks noChangeAspect="1"/>
          </p:cNvPicPr>
          <p:nvPr/>
        </p:nvPicPr>
        <p:blipFill>
          <a:blip r:embed="rId3"/>
          <a:stretch>
            <a:fillRect/>
          </a:stretch>
        </p:blipFill>
        <p:spPr>
          <a:xfrm>
            <a:off x="1341987" y="875387"/>
            <a:ext cx="6774627" cy="37504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A69E5F2-4595-4C30-BC8D-2509F52E617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
        <p:nvSpPr>
          <p:cNvPr id="5" name="TextBox 4">
            <a:extLst>
              <a:ext uri="{FF2B5EF4-FFF2-40B4-BE49-F238E27FC236}">
                <a16:creationId xmlns:a16="http://schemas.microsoft.com/office/drawing/2014/main" xmlns="" id="{88D0C074-CFB5-425E-BD04-D4DBF025AB8D}"/>
              </a:ext>
            </a:extLst>
          </p:cNvPr>
          <p:cNvSpPr txBox="1"/>
          <p:nvPr/>
        </p:nvSpPr>
        <p:spPr>
          <a:xfrm>
            <a:off x="225981" y="0"/>
            <a:ext cx="8803543" cy="5283498"/>
          </a:xfrm>
          <a:prstGeom prst="rect">
            <a:avLst/>
          </a:prstGeom>
          <a:solidFill>
            <a:schemeClr val="bg1"/>
          </a:solidFill>
        </p:spPr>
        <p:txBody>
          <a:bodyPr wrap="square">
            <a:spAutoFit/>
          </a:bodyPr>
          <a:lstStyle/>
          <a:p>
            <a:pPr algn="just">
              <a:lnSpc>
                <a:spcPct val="150000"/>
              </a:lnSpc>
              <a:spcAft>
                <a:spcPts val="800"/>
              </a:spcAft>
            </a:pPr>
            <a:r>
              <a:rPr lang="nl-NL"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t>
            </a:r>
            <a:r>
              <a:rPr lang="nl-NL"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Hiện tượng ngày - đêm dài ngắn </a:t>
            </a:r>
            <a:r>
              <a:rPr lang="nl-NL"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theo </a:t>
            </a:r>
            <a:r>
              <a:rPr lang="nl-NL" sz="2400" b="1"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endParaRPr lang="vi-VN" b="1"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2400" b="1" smtClean="0">
                <a:effectLst/>
                <a:latin typeface="Times New Roman" panose="02020603050405020304" pitchFamily="18" charset="0"/>
                <a:ea typeface="Calibri" panose="020F0502020204030204" pitchFamily="34" charset="0"/>
                <a:cs typeface="Times New Roman" panose="02020603050405020304" pitchFamily="18" charset="0"/>
              </a:rPr>
              <a:t>- Trong khi chuyển động quanh Mặt trời Trái Đất có lúc ngả nửa cầu Bắc, nửa  cầu Nam về phía Mặt Trời. Do đường phân chia sáng tối không trùng với trục TĐ, nên các địa điểm ở nửa cầu Bắc, nửa cầu Nam có hiện tượng ngày, đêm dài ngắn khác nhau theo vĩ độ.</a:t>
            </a:r>
            <a:endParaRPr lang="vi-VN" b="1" smtClean="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2400" b="1" smtClean="0">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Các địa điểm nằm trên đường Xích đạo quanh năm luôn có ngày, đêm dài bằng nhau. Càng xa Xích đạo về phía hai cực, sự chênh lệch độ dài ngày đêm càng biểu hiện rõ rệt.</a:t>
            </a:r>
            <a:endParaRPr lang="vi-VN"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97450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 name="Rectangle 1"/>
          <p:cNvSpPr/>
          <p:nvPr/>
        </p:nvSpPr>
        <p:spPr>
          <a:xfrm>
            <a:off x="79900" y="142064"/>
            <a:ext cx="9001956" cy="48320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Bef>
                <a:spcPts val="800"/>
              </a:spcBef>
              <a:spcAft>
                <a:spcPts val="800"/>
              </a:spcAft>
            </a:pPr>
            <a:r>
              <a:rPr lang="nl-NL" sz="2400" b="1" dirty="0">
                <a:latin typeface="+mj-lt"/>
                <a:ea typeface="Calibri" panose="020F0502020204030204" pitchFamily="34" charset="0"/>
                <a:cs typeface="Times New Roman" panose="02020603050405020304" pitchFamily="18" charset="0"/>
              </a:rPr>
              <a:t>- Ngày 22 - 6, Mặt trời chiếu thẳng góc vào mặt đất ở vĩ tuyến 23°27’B. Thời điểm đó, bán cầu Bắc là mùa nóng, ngày dài hơn đêm.</a:t>
            </a:r>
            <a:endParaRPr lang="en-US" sz="2400" b="1" dirty="0">
              <a:latin typeface="+mj-lt"/>
              <a:ea typeface="Calibri" panose="020F0502020204030204" pitchFamily="34" charset="0"/>
              <a:cs typeface="Times New Roman" panose="02020603050405020304" pitchFamily="18" charset="0"/>
            </a:endParaRPr>
          </a:p>
          <a:p>
            <a:pPr algn="just">
              <a:lnSpc>
                <a:spcPct val="150000"/>
              </a:lnSpc>
              <a:spcBef>
                <a:spcPts val="800"/>
              </a:spcBef>
              <a:spcAft>
                <a:spcPts val="800"/>
              </a:spcAft>
            </a:pPr>
            <a:r>
              <a:rPr lang="nl-NL" sz="2400" b="1" dirty="0">
                <a:latin typeface="+mj-lt"/>
                <a:ea typeface="Calibri" panose="020F0502020204030204" pitchFamily="34" charset="0"/>
                <a:cs typeface="Times New Roman" panose="02020603050405020304" pitchFamily="18" charset="0"/>
              </a:rPr>
              <a:t>- Ngày 22 - 12, Mặt trời chiếu thẳng góc vào mặt đất ở vĩ tuyến 23°27’N. Thời điểm đó, bán cầu Nam là mùa nóng, ngày dài hơn đêm.</a:t>
            </a:r>
            <a:endParaRPr lang="en-US" sz="2400" b="1" dirty="0">
              <a:latin typeface="+mj-lt"/>
              <a:ea typeface="Calibri" panose="020F0502020204030204" pitchFamily="34" charset="0"/>
              <a:cs typeface="Times New Roman" panose="02020603050405020304" pitchFamily="18" charset="0"/>
            </a:endParaRPr>
          </a:p>
          <a:p>
            <a:pPr>
              <a:lnSpc>
                <a:spcPct val="150000"/>
              </a:lnSpc>
              <a:spcAft>
                <a:spcPts val="1000"/>
              </a:spcAft>
            </a:pPr>
            <a:r>
              <a:rPr lang="nl-NL" sz="2400" b="1" dirty="0">
                <a:latin typeface="+mj-lt"/>
                <a:ea typeface="Calibri" panose="020F0502020204030204" pitchFamily="34" charset="0"/>
                <a:cs typeface="Times New Roman" panose="02020603050405020304" pitchFamily="18" charset="0"/>
              </a:rPr>
              <a:t>-  Vào ngày 21 - 3 và 23 - 9, Mặt trời chiếu thẳng góc tại xích đạo nên lượng nhiệt và ánh sáng của mặt Trời bằng nhau ở hai bán cầu Bắc và Nam. Bán cầu Bắc hay bán cầu Nam đều có thời gian ngày và đêm dài bằng nhau. </a:t>
            </a:r>
            <a:endParaRPr lang="en-US" sz="2400" b="1" dirty="0">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17322" y="819910"/>
            <a:ext cx="5626678" cy="3708492"/>
          </a:xfrm>
          <a:prstGeom prst="rect">
            <a:avLst/>
          </a:prstGeom>
        </p:spPr>
      </p:pic>
      <p:sp>
        <p:nvSpPr>
          <p:cNvPr id="3" name="TextBox 2"/>
          <p:cNvSpPr txBox="1"/>
          <p:nvPr/>
        </p:nvSpPr>
        <p:spPr>
          <a:xfrm>
            <a:off x="0" y="781330"/>
            <a:ext cx="3553691" cy="4154984"/>
          </a:xfrm>
          <a:prstGeom prst="rect">
            <a:avLst/>
          </a:prstGeom>
          <a:solidFill>
            <a:schemeClr val="bg1"/>
          </a:solidFill>
        </p:spPr>
        <p:txBody>
          <a:bodyPr wrap="square" rtlCol="0">
            <a:spAutoFit/>
          </a:bodyPr>
          <a:lstStyle/>
          <a:p>
            <a:pPr algn="just"/>
            <a:r>
              <a:rPr lang="en-US" sz="2400" b="1" dirty="0" err="1">
                <a:latin typeface="Times New Roman "/>
              </a:rPr>
              <a:t>Quan</a:t>
            </a:r>
            <a:r>
              <a:rPr lang="en-US" sz="2400" b="1" dirty="0">
                <a:latin typeface="Times New Roman "/>
              </a:rPr>
              <a:t> </a:t>
            </a:r>
            <a:r>
              <a:rPr lang="en-US" sz="2400" b="1" dirty="0" err="1">
                <a:latin typeface="Times New Roman "/>
              </a:rPr>
              <a:t>sát</a:t>
            </a:r>
            <a:r>
              <a:rPr lang="en-US" sz="2400" b="1" dirty="0">
                <a:latin typeface="Times New Roman "/>
              </a:rPr>
              <a:t> </a:t>
            </a:r>
            <a:r>
              <a:rPr lang="en-US" sz="2400" b="1" dirty="0" err="1">
                <a:latin typeface="Times New Roman "/>
              </a:rPr>
              <a:t>hình</a:t>
            </a:r>
            <a:r>
              <a:rPr lang="en-US" sz="2400" b="1" dirty="0">
                <a:latin typeface="Times New Roman "/>
              </a:rPr>
              <a:t> 7.3 </a:t>
            </a:r>
            <a:r>
              <a:rPr lang="en-US" sz="2400" b="1" dirty="0" err="1">
                <a:latin typeface="Times New Roman "/>
              </a:rPr>
              <a:t>và</a:t>
            </a:r>
            <a:r>
              <a:rPr lang="en-US" sz="2400" b="1" dirty="0">
                <a:latin typeface="Times New Roman "/>
              </a:rPr>
              <a:t> </a:t>
            </a:r>
            <a:r>
              <a:rPr lang="en-US" sz="2400" b="1" dirty="0" err="1">
                <a:latin typeface="Times New Roman "/>
              </a:rPr>
              <a:t>hãy</a:t>
            </a:r>
            <a:r>
              <a:rPr lang="en-US" sz="2400" b="1" dirty="0">
                <a:latin typeface="Times New Roman "/>
              </a:rPr>
              <a:t> </a:t>
            </a:r>
            <a:r>
              <a:rPr lang="en-US" sz="2400" b="1" dirty="0" err="1">
                <a:latin typeface="Times New Roman "/>
              </a:rPr>
              <a:t>cho</a:t>
            </a:r>
            <a:r>
              <a:rPr lang="en-US" sz="2400" b="1" dirty="0">
                <a:latin typeface="Times New Roman "/>
              </a:rPr>
              <a:t> </a:t>
            </a:r>
            <a:r>
              <a:rPr lang="en-US" sz="2400" b="1" dirty="0" err="1">
                <a:latin typeface="Times New Roman "/>
              </a:rPr>
              <a:t>biết</a:t>
            </a:r>
            <a:r>
              <a:rPr lang="en-US" sz="2400" b="1" dirty="0">
                <a:latin typeface="Times New Roman "/>
              </a:rPr>
              <a:t>:</a:t>
            </a:r>
          </a:p>
          <a:p>
            <a:pPr algn="just"/>
            <a:r>
              <a:rPr lang="en-US" sz="2400" b="1" dirty="0">
                <a:latin typeface="Times New Roman "/>
              </a:rPr>
              <a:t>- </a:t>
            </a:r>
            <a:r>
              <a:rPr lang="en-US" sz="2400" b="1" dirty="0" err="1">
                <a:latin typeface="Times New Roman "/>
              </a:rPr>
              <a:t>Xác</a:t>
            </a:r>
            <a:r>
              <a:rPr lang="en-US" sz="2400" b="1" dirty="0">
                <a:latin typeface="Times New Roman "/>
              </a:rPr>
              <a:t> </a:t>
            </a:r>
            <a:r>
              <a:rPr lang="en-US" sz="2400" b="1" dirty="0" err="1">
                <a:latin typeface="Times New Roman "/>
              </a:rPr>
              <a:t>định</a:t>
            </a:r>
            <a:r>
              <a:rPr lang="en-US" sz="2400" b="1" dirty="0">
                <a:latin typeface="Times New Roman "/>
              </a:rPr>
              <a:t> </a:t>
            </a:r>
            <a:r>
              <a:rPr lang="en-US" sz="2400" b="1" dirty="0" err="1">
                <a:latin typeface="Times New Roman "/>
              </a:rPr>
              <a:t>các</a:t>
            </a:r>
            <a:r>
              <a:rPr lang="en-US" sz="2400" b="1" dirty="0">
                <a:latin typeface="Times New Roman "/>
              </a:rPr>
              <a:t> </a:t>
            </a:r>
            <a:r>
              <a:rPr lang="en-US" sz="2400" b="1" dirty="0" err="1">
                <a:latin typeface="Times New Roman "/>
              </a:rPr>
              <a:t>điểm</a:t>
            </a:r>
            <a:r>
              <a:rPr lang="en-US" sz="2400" b="1" dirty="0">
                <a:latin typeface="Times New Roman "/>
              </a:rPr>
              <a:t> A,B,C</a:t>
            </a:r>
          </a:p>
          <a:p>
            <a:pPr algn="just"/>
            <a:r>
              <a:rPr lang="en-US" sz="2400" b="1" dirty="0">
                <a:latin typeface="Times New Roman "/>
              </a:rPr>
              <a:t>- So </a:t>
            </a:r>
            <a:r>
              <a:rPr lang="en-US" sz="2400" b="1" dirty="0" err="1">
                <a:latin typeface="Times New Roman "/>
              </a:rPr>
              <a:t>sánh</a:t>
            </a:r>
            <a:r>
              <a:rPr lang="en-US" sz="2400" b="1" dirty="0">
                <a:latin typeface="Times New Roman "/>
              </a:rPr>
              <a:t> </a:t>
            </a:r>
            <a:r>
              <a:rPr lang="en-US" sz="2400" b="1" dirty="0" err="1">
                <a:latin typeface="Times New Roman "/>
              </a:rPr>
              <a:t>độ</a:t>
            </a:r>
            <a:r>
              <a:rPr lang="en-US" sz="2400" b="1" dirty="0">
                <a:latin typeface="Times New Roman "/>
              </a:rPr>
              <a:t> </a:t>
            </a:r>
            <a:r>
              <a:rPr lang="en-US" sz="2400" b="1" dirty="0" err="1">
                <a:latin typeface="Times New Roman "/>
              </a:rPr>
              <a:t>dày</a:t>
            </a:r>
            <a:r>
              <a:rPr lang="en-US" sz="2400" b="1" dirty="0">
                <a:latin typeface="Times New Roman "/>
              </a:rPr>
              <a:t> </a:t>
            </a:r>
            <a:r>
              <a:rPr lang="en-US" sz="2400" b="1" dirty="0" err="1">
                <a:latin typeface="Times New Roman "/>
              </a:rPr>
              <a:t>ngày</a:t>
            </a:r>
            <a:r>
              <a:rPr lang="en-US" sz="2400" b="1" dirty="0">
                <a:latin typeface="Times New Roman "/>
              </a:rPr>
              <a:t> </a:t>
            </a:r>
            <a:r>
              <a:rPr lang="en-US" sz="2400" b="1" dirty="0" err="1">
                <a:latin typeface="Times New Roman "/>
              </a:rPr>
              <a:t>và</a:t>
            </a:r>
            <a:r>
              <a:rPr lang="en-US" sz="2400" b="1" dirty="0">
                <a:latin typeface="Times New Roman "/>
              </a:rPr>
              <a:t> </a:t>
            </a:r>
            <a:r>
              <a:rPr lang="en-US" sz="2400" b="1" dirty="0" err="1">
                <a:latin typeface="Times New Roman "/>
              </a:rPr>
              <a:t>đêm</a:t>
            </a:r>
            <a:r>
              <a:rPr lang="en-US" sz="2400" b="1" dirty="0">
                <a:latin typeface="Times New Roman "/>
              </a:rPr>
              <a:t> </a:t>
            </a:r>
            <a:r>
              <a:rPr lang="en-US" sz="2400" b="1" dirty="0" err="1">
                <a:latin typeface="Times New Roman "/>
              </a:rPr>
              <a:t>giữa</a:t>
            </a:r>
            <a:r>
              <a:rPr lang="en-US" sz="2400" b="1" dirty="0">
                <a:latin typeface="Times New Roman "/>
              </a:rPr>
              <a:t> </a:t>
            </a:r>
            <a:r>
              <a:rPr lang="en-US" sz="2400" b="1" dirty="0" err="1">
                <a:latin typeface="Times New Roman "/>
              </a:rPr>
              <a:t>các</a:t>
            </a:r>
            <a:r>
              <a:rPr lang="en-US" sz="2400" b="1" dirty="0">
                <a:latin typeface="Times New Roman "/>
              </a:rPr>
              <a:t> </a:t>
            </a:r>
            <a:r>
              <a:rPr lang="en-US" sz="2400" b="1" dirty="0" err="1">
                <a:latin typeface="Times New Roman "/>
              </a:rPr>
              <a:t>điểm</a:t>
            </a:r>
            <a:r>
              <a:rPr lang="en-US" sz="2400" b="1" dirty="0">
                <a:latin typeface="Times New Roman "/>
              </a:rPr>
              <a:t> A,B,C </a:t>
            </a:r>
            <a:r>
              <a:rPr lang="en-US" sz="2400" b="1" dirty="0" err="1">
                <a:latin typeface="Times New Roman "/>
              </a:rPr>
              <a:t>vào</a:t>
            </a:r>
            <a:r>
              <a:rPr lang="en-US" sz="2400" b="1" dirty="0">
                <a:latin typeface="Times New Roman "/>
              </a:rPr>
              <a:t> 22/6 </a:t>
            </a:r>
            <a:r>
              <a:rPr lang="en-US" sz="2400" b="1" dirty="0" err="1">
                <a:latin typeface="Times New Roman "/>
              </a:rPr>
              <a:t>và</a:t>
            </a:r>
            <a:r>
              <a:rPr lang="en-US" sz="2400" b="1" dirty="0">
                <a:latin typeface="Times New Roman "/>
              </a:rPr>
              <a:t> 22/12</a:t>
            </a:r>
          </a:p>
          <a:p>
            <a:pPr algn="just"/>
            <a:r>
              <a:rPr lang="en-US" sz="2400" b="1" dirty="0">
                <a:latin typeface="Times New Roman "/>
              </a:rPr>
              <a:t>- </a:t>
            </a:r>
            <a:r>
              <a:rPr lang="en-US" sz="2400" b="1" dirty="0" err="1">
                <a:latin typeface="Times New Roman "/>
              </a:rPr>
              <a:t>Rút</a:t>
            </a:r>
            <a:r>
              <a:rPr lang="en-US" sz="2400" b="1" dirty="0">
                <a:latin typeface="Times New Roman "/>
              </a:rPr>
              <a:t> </a:t>
            </a:r>
            <a:r>
              <a:rPr lang="en-US" sz="2400" b="1" dirty="0" err="1">
                <a:latin typeface="Times New Roman "/>
              </a:rPr>
              <a:t>ra</a:t>
            </a:r>
            <a:r>
              <a:rPr lang="en-US" sz="2400" b="1" dirty="0">
                <a:latin typeface="Times New Roman "/>
              </a:rPr>
              <a:t> </a:t>
            </a:r>
            <a:r>
              <a:rPr lang="en-US" sz="2400" b="1" dirty="0" err="1">
                <a:latin typeface="Times New Roman "/>
              </a:rPr>
              <a:t>kết</a:t>
            </a:r>
            <a:r>
              <a:rPr lang="en-US" sz="2400" b="1" dirty="0">
                <a:latin typeface="Times New Roman "/>
              </a:rPr>
              <a:t> </a:t>
            </a:r>
            <a:r>
              <a:rPr lang="en-US" sz="2400" b="1" dirty="0" err="1">
                <a:latin typeface="Times New Roman "/>
              </a:rPr>
              <a:t>luận</a:t>
            </a:r>
            <a:r>
              <a:rPr lang="en-US" sz="2400" b="1" dirty="0">
                <a:latin typeface="Times New Roman "/>
              </a:rPr>
              <a:t> </a:t>
            </a:r>
            <a:r>
              <a:rPr lang="en-US" sz="2400" b="1" dirty="0" err="1">
                <a:latin typeface="Times New Roman "/>
              </a:rPr>
              <a:t>về</a:t>
            </a:r>
            <a:r>
              <a:rPr lang="en-US" sz="2400" b="1" dirty="0">
                <a:latin typeface="Times New Roman "/>
              </a:rPr>
              <a:t> </a:t>
            </a:r>
            <a:r>
              <a:rPr lang="en-US" sz="2400" b="1" dirty="0" err="1">
                <a:latin typeface="Times New Roman "/>
              </a:rPr>
              <a:t>sự</a:t>
            </a:r>
            <a:r>
              <a:rPr lang="en-US" sz="2400" b="1" dirty="0">
                <a:latin typeface="Times New Roman "/>
              </a:rPr>
              <a:t> </a:t>
            </a:r>
            <a:r>
              <a:rPr lang="en-US" sz="2400" b="1" dirty="0" err="1">
                <a:latin typeface="Times New Roman "/>
              </a:rPr>
              <a:t>chênh</a:t>
            </a:r>
            <a:r>
              <a:rPr lang="en-US" sz="2400" b="1" dirty="0">
                <a:latin typeface="Times New Roman "/>
              </a:rPr>
              <a:t> </a:t>
            </a:r>
            <a:r>
              <a:rPr lang="en-US" sz="2400" b="1" dirty="0" err="1">
                <a:latin typeface="Times New Roman "/>
              </a:rPr>
              <a:t>lệch</a:t>
            </a:r>
            <a:r>
              <a:rPr lang="en-US" sz="2400" b="1" dirty="0">
                <a:latin typeface="Times New Roman "/>
              </a:rPr>
              <a:t> </a:t>
            </a:r>
            <a:r>
              <a:rPr lang="en-US" sz="2400" b="1" dirty="0" err="1">
                <a:latin typeface="Times New Roman "/>
              </a:rPr>
              <a:t>ngày</a:t>
            </a:r>
            <a:r>
              <a:rPr lang="en-US" sz="2400" b="1" dirty="0">
                <a:latin typeface="Times New Roman "/>
              </a:rPr>
              <a:t> </a:t>
            </a:r>
            <a:r>
              <a:rPr lang="en-US" sz="2400" b="1" dirty="0" err="1">
                <a:latin typeface="Times New Roman "/>
              </a:rPr>
              <a:t>đêm</a:t>
            </a:r>
            <a:r>
              <a:rPr lang="en-US" sz="2400" b="1" dirty="0">
                <a:latin typeface="Times New Roman "/>
              </a:rPr>
              <a:t> </a:t>
            </a:r>
            <a:r>
              <a:rPr lang="en-US" sz="2400" b="1" dirty="0" err="1">
                <a:latin typeface="Times New Roman "/>
              </a:rPr>
              <a:t>theo</a:t>
            </a:r>
            <a:r>
              <a:rPr lang="en-US" sz="2400" b="1" dirty="0">
                <a:latin typeface="Times New Roman "/>
              </a:rPr>
              <a:t> </a:t>
            </a:r>
            <a:r>
              <a:rPr lang="en-US" sz="2400" b="1" dirty="0" err="1">
                <a:latin typeface="Times New Roman "/>
              </a:rPr>
              <a:t>mùa</a:t>
            </a:r>
            <a:r>
              <a:rPr lang="en-US" sz="2400" b="1" dirty="0">
                <a:latin typeface="Times New Roman "/>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4" name="Google Shape;184;p14"/>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rgbClr val="FFFFFF"/>
                </a:solidFill>
              </a:rPr>
              <a:t>2</a:t>
            </a:fld>
            <a:endParaRPr>
              <a:solidFill>
                <a:srgbClr val="FFFFFF"/>
              </a:solidFill>
            </a:endParaRPr>
          </a:p>
        </p:txBody>
      </p:sp>
      <p:sp>
        <p:nvSpPr>
          <p:cNvPr id="181" name="Google Shape;181;p14"/>
          <p:cNvSpPr txBox="1">
            <a:spLocks noGrp="1"/>
          </p:cNvSpPr>
          <p:nvPr>
            <p:ph type="ctrTitle" idx="4294967295"/>
          </p:nvPr>
        </p:nvSpPr>
        <p:spPr>
          <a:xfrm>
            <a:off x="1400175" y="1409700"/>
            <a:ext cx="7743825" cy="186055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dirty="0">
                <a:solidFill>
                  <a:srgbClr val="FF0000"/>
                </a:solidFill>
                <a:latin typeface="Times New Roman" panose="02020603050405020304" pitchFamily="18" charset="0"/>
                <a:cs typeface="Times New Roman" panose="02020603050405020304" pitchFamily="18" charset="0"/>
              </a:rPr>
              <a:t>BÀI 7: CHUYỂN ĐỘNG CỦA TRÁI ĐẤT QUANH MẶT TRỜI VÀ HỆ QUẢ</a:t>
            </a:r>
            <a:endParaRPr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3" name="Rectangle 2"/>
          <p:cNvSpPr/>
          <p:nvPr/>
        </p:nvSpPr>
        <p:spPr>
          <a:xfrm>
            <a:off x="5361710" y="469046"/>
            <a:ext cx="3649125" cy="40934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vi-VN" sz="2000" b="1" dirty="0">
                <a:latin typeface="+mn-lt"/>
              </a:rPr>
              <a:t>=&gt; Kết luận: Do đường phân chia sáng tối không trùng với trục Trái Đất nên các địa điểm ở bán cầu Bắc và bán cầu Nam có hiện tượng ngày, đêm dài khác nhau. Càng xa xích đạo về phía hai cực sự chênh lệch độ dài ngày đêm càng rõ rệt. Các địa điểm nằm trên đường xích đạo quanh năm có ngày, đêm dài ngắn như nhau.</a:t>
            </a:r>
          </a:p>
        </p:txBody>
      </p:sp>
      <p:sp>
        <p:nvSpPr>
          <p:cNvPr id="4" name="Rectangle 3"/>
          <p:cNvSpPr/>
          <p:nvPr/>
        </p:nvSpPr>
        <p:spPr>
          <a:xfrm>
            <a:off x="186431" y="306322"/>
            <a:ext cx="4252404" cy="42473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 </a:t>
            </a:r>
            <a:r>
              <a:rPr lang="vi-VN" b="1" dirty="0"/>
              <a:t>Xác định: Điểm A nằm trên xích đạo, điểm B nằm ở chí tuyến Bắc, điểm C nằm ở vòng cực Bắc</a:t>
            </a:r>
          </a:p>
          <a:p>
            <a:r>
              <a:rPr lang="en-US" b="1" dirty="0"/>
              <a:t>- </a:t>
            </a:r>
            <a:r>
              <a:rPr lang="vi-VN" b="1" dirty="0"/>
              <a:t>Vào ngày 22-6: Điểm B,C ở vị trí bán cầu Bắc đang vào ban ngày, bán cầu Bắc ngả về phía mặt trời nên có có ngày dàì hơn đêm</a:t>
            </a:r>
          </a:p>
          <a:p>
            <a:r>
              <a:rPr lang="en-US" b="1" dirty="0"/>
              <a:t>- </a:t>
            </a:r>
            <a:r>
              <a:rPr lang="vi-VN" b="1" dirty="0"/>
              <a:t>Vào ngày 22-12: Điển A,B,C ở vị trí bán cầu Bắc hiện đang vào ban đêm, bán cầu Nam ngả về phía mặt trời nên ở các vị trí B,C ngày ngắn hơn đêm</a:t>
            </a:r>
          </a:p>
          <a:p>
            <a:r>
              <a:rPr lang="en-US" b="1" dirty="0"/>
              <a:t>- </a:t>
            </a:r>
            <a:r>
              <a:rPr lang="vi-VN" b="1" dirty="0"/>
              <a:t>Điểm A thuộc đường xích đạo, tại đường xích đạo quanh năm ngày, đêm dài bằng nhau.</a:t>
            </a:r>
          </a:p>
        </p:txBody>
      </p:sp>
      <p:sp>
        <p:nvSpPr>
          <p:cNvPr id="5" name="Right Arrow 4"/>
          <p:cNvSpPr/>
          <p:nvPr/>
        </p:nvSpPr>
        <p:spPr>
          <a:xfrm>
            <a:off x="4572001" y="2182091"/>
            <a:ext cx="789709" cy="11118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11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2" name="Title 1"/>
          <p:cNvSpPr>
            <a:spLocks noGrp="1"/>
          </p:cNvSpPr>
          <p:nvPr>
            <p:ph type="ctrTitle"/>
          </p:nvPr>
        </p:nvSpPr>
        <p:spPr>
          <a:xfrm>
            <a:off x="2490792" y="-8878"/>
            <a:ext cx="5074500" cy="796586"/>
          </a:xfrm>
        </p:spPr>
        <p:txBody>
          <a:bodyPr/>
          <a:lstStyle/>
          <a:p>
            <a:r>
              <a:rPr lang="en-US" dirty="0" err="1">
                <a:solidFill>
                  <a:srgbClr val="FF0000"/>
                </a:solidFill>
                <a:latin typeface="Times New Roman "/>
              </a:rPr>
              <a:t>Luyện</a:t>
            </a:r>
            <a:r>
              <a:rPr lang="en-US" dirty="0">
                <a:solidFill>
                  <a:srgbClr val="FF0000"/>
                </a:solidFill>
                <a:latin typeface="Times New Roman "/>
              </a:rPr>
              <a:t> </a:t>
            </a:r>
            <a:r>
              <a:rPr lang="en-US" dirty="0" err="1">
                <a:solidFill>
                  <a:srgbClr val="FF0000"/>
                </a:solidFill>
                <a:latin typeface="Times New Roman "/>
              </a:rPr>
              <a:t>tập</a:t>
            </a:r>
            <a:endParaRPr lang="en-US" dirty="0">
              <a:solidFill>
                <a:srgbClr val="FF0000"/>
              </a:solidFill>
              <a:latin typeface="Times New Roman "/>
            </a:endParaRPr>
          </a:p>
        </p:txBody>
      </p:sp>
      <p:sp>
        <p:nvSpPr>
          <p:cNvPr id="4" name="Rectangle 3"/>
          <p:cNvSpPr/>
          <p:nvPr/>
        </p:nvSpPr>
        <p:spPr>
          <a:xfrm>
            <a:off x="135080" y="616935"/>
            <a:ext cx="8932914" cy="1323439"/>
          </a:xfrm>
          <a:prstGeom prst="rect">
            <a:avLst/>
          </a:prstGeom>
        </p:spPr>
        <p:txBody>
          <a:bodyPr wrap="square">
            <a:spAutoFit/>
          </a:bodyPr>
          <a:lstStyle/>
          <a:p>
            <a:r>
              <a:rPr lang="en-US" sz="2000" b="1" dirty="0">
                <a:solidFill>
                  <a:srgbClr val="002060"/>
                </a:solidFill>
                <a:latin typeface="Times New Roman "/>
              </a:rPr>
              <a:t>1. </a:t>
            </a:r>
            <a:r>
              <a:rPr lang="vi-VN" sz="2000" b="1" dirty="0">
                <a:solidFill>
                  <a:srgbClr val="002060"/>
                </a:solidFill>
                <a:latin typeface="Times New Roman "/>
              </a:rPr>
              <a:t>Dựa vào hình 7.1 hãy cho biết các mùa xuân, hạ, thu, đông ở bán cầu Bắc kéo dài trong khoảng thời gian nào?</a:t>
            </a:r>
          </a:p>
          <a:p>
            <a:r>
              <a:rPr lang="vi-VN" sz="2000" b="1" dirty="0">
                <a:solidFill>
                  <a:srgbClr val="002060"/>
                </a:solidFill>
                <a:latin typeface="Times New Roman "/>
              </a:rPr>
              <a:t>2. Khi các mùa ở bán cầu Bắc là xuân, hạ, thu, đông thì thứ tự mùa ở bán cầu Nam diễn ra như thế nào?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2512" y="2262452"/>
            <a:ext cx="5585482" cy="2857500"/>
          </a:xfrm>
          <a:prstGeom prst="rect">
            <a:avLst/>
          </a:prstGeom>
        </p:spPr>
      </p:pic>
      <p:sp>
        <p:nvSpPr>
          <p:cNvPr id="5" name="Rectangle 4"/>
          <p:cNvSpPr/>
          <p:nvPr/>
        </p:nvSpPr>
        <p:spPr>
          <a:xfrm>
            <a:off x="135079" y="2049293"/>
            <a:ext cx="3451499" cy="2862322"/>
          </a:xfrm>
          <a:prstGeom prst="rect">
            <a:avLst/>
          </a:prstGeom>
          <a:solidFill>
            <a:schemeClr val="bg1"/>
          </a:solidFill>
        </p:spPr>
        <p:txBody>
          <a:bodyPr wrap="square">
            <a:spAutoFit/>
          </a:bodyPr>
          <a:lstStyle/>
          <a:p>
            <a:r>
              <a:rPr lang="vi-VN" b="1" dirty="0">
                <a:latin typeface="+mn-lt"/>
              </a:rPr>
              <a:t>1. Ở bán cầu Bắc kéo dài trong khoảng thời gian:</a:t>
            </a:r>
          </a:p>
          <a:p>
            <a:pPr>
              <a:buFont typeface="Arial" panose="020B0604020202020204" pitchFamily="34" charset="0"/>
              <a:buChar char="•"/>
            </a:pPr>
            <a:r>
              <a:rPr lang="en-US" b="1" smtClean="0">
                <a:latin typeface="+mn-lt"/>
              </a:rPr>
              <a:t> </a:t>
            </a:r>
            <a:r>
              <a:rPr lang="vi-VN" b="1" smtClean="0">
                <a:latin typeface="+mn-lt"/>
              </a:rPr>
              <a:t>Mùa </a:t>
            </a:r>
            <a:r>
              <a:rPr lang="vi-VN" b="1" dirty="0">
                <a:latin typeface="+mn-lt"/>
              </a:rPr>
              <a:t>xuân: từ 21-3 tới 22-6</a:t>
            </a:r>
          </a:p>
          <a:p>
            <a:pPr>
              <a:buFont typeface="Arial" panose="020B0604020202020204" pitchFamily="34" charset="0"/>
              <a:buChar char="•"/>
            </a:pPr>
            <a:r>
              <a:rPr lang="en-US" b="1" smtClean="0">
                <a:latin typeface="+mn-lt"/>
              </a:rPr>
              <a:t> </a:t>
            </a:r>
            <a:r>
              <a:rPr lang="vi-VN" b="1" smtClean="0">
                <a:latin typeface="+mn-lt"/>
              </a:rPr>
              <a:t>Mùa hạ</a:t>
            </a:r>
            <a:r>
              <a:rPr lang="vi-VN" b="1" dirty="0">
                <a:latin typeface="+mn-lt"/>
              </a:rPr>
              <a:t>: từ 22-6 tới 23-9</a:t>
            </a:r>
          </a:p>
          <a:p>
            <a:pPr>
              <a:buFont typeface="Arial" panose="020B0604020202020204" pitchFamily="34" charset="0"/>
              <a:buChar char="•"/>
            </a:pPr>
            <a:r>
              <a:rPr lang="en-US" b="1" smtClean="0">
                <a:latin typeface="+mn-lt"/>
              </a:rPr>
              <a:t> </a:t>
            </a:r>
            <a:r>
              <a:rPr lang="vi-VN" b="1" smtClean="0">
                <a:latin typeface="+mn-lt"/>
              </a:rPr>
              <a:t>Mùa </a:t>
            </a:r>
            <a:r>
              <a:rPr lang="vi-VN" b="1" dirty="0">
                <a:latin typeface="+mn-lt"/>
              </a:rPr>
              <a:t>thu: từ 23-9 tới 22-12</a:t>
            </a:r>
          </a:p>
          <a:p>
            <a:pPr>
              <a:buFont typeface="Arial" panose="020B0604020202020204" pitchFamily="34" charset="0"/>
              <a:buChar char="•"/>
            </a:pPr>
            <a:r>
              <a:rPr lang="en-US" b="1" smtClean="0">
                <a:latin typeface="+mn-lt"/>
              </a:rPr>
              <a:t> </a:t>
            </a:r>
            <a:r>
              <a:rPr lang="vi-VN" b="1" smtClean="0">
                <a:latin typeface="+mn-lt"/>
              </a:rPr>
              <a:t>Mùa </a:t>
            </a:r>
            <a:r>
              <a:rPr lang="vi-VN" b="1" dirty="0">
                <a:latin typeface="+mn-lt"/>
              </a:rPr>
              <a:t>đông: từ 22-12 đến 21-3</a:t>
            </a:r>
          </a:p>
          <a:p>
            <a:r>
              <a:rPr lang="vi-VN" b="1" dirty="0">
                <a:latin typeface="+mn-lt"/>
              </a:rPr>
              <a:t>2. Khi các mùa ở bán cầu Bắc là xuân, hạ, thu, đông thì thứ tự mùa ở bán cầu Nam diễn ra ngược lại</a:t>
            </a:r>
            <a:endParaRPr lang="en-US"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1"/>
          <p:cNvSpPr txBox="1">
            <a:spLocks noGrp="1"/>
          </p:cNvSpPr>
          <p:nvPr>
            <p:ph type="title"/>
          </p:nvPr>
        </p:nvSpPr>
        <p:spPr>
          <a:xfrm>
            <a:off x="1883479" y="821451"/>
            <a:ext cx="5760300" cy="68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latin typeface="+mj-lt"/>
              </a:rPr>
              <a:t>H</a:t>
            </a:r>
            <a:r>
              <a:rPr lang="en" dirty="0">
                <a:latin typeface="+mj-lt"/>
              </a:rPr>
              <a:t>ướng dẫn về nhà</a:t>
            </a:r>
            <a:endParaRPr dirty="0">
              <a:latin typeface="+mj-lt"/>
            </a:endParaRPr>
          </a:p>
        </p:txBody>
      </p:sp>
      <p:sp>
        <p:nvSpPr>
          <p:cNvPr id="500" name="Google Shape;500;p41"/>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501" name="Google Shape;501;p41"/>
          <p:cNvSpPr/>
          <p:nvPr/>
        </p:nvSpPr>
        <p:spPr>
          <a:xfrm>
            <a:off x="1136613" y="1913400"/>
            <a:ext cx="3397500" cy="1279800"/>
          </a:xfrm>
          <a:prstGeom prst="rect">
            <a:avLst/>
          </a:prstGeom>
          <a:solidFill>
            <a:schemeClr val="lt2"/>
          </a:solidFill>
          <a:ln>
            <a:noFill/>
          </a:ln>
        </p:spPr>
        <p:txBody>
          <a:bodyPr spcFirstLastPara="1" wrap="square" lIns="91425" tIns="91425" rIns="1371600" bIns="91425" anchor="t" anchorCtr="0">
            <a:noAutofit/>
          </a:bodyPr>
          <a:lstStyle/>
          <a:p>
            <a:pPr marL="0" lvl="0" indent="0" algn="l" rtl="0">
              <a:spcBef>
                <a:spcPts val="0"/>
              </a:spcBef>
              <a:spcAft>
                <a:spcPts val="0"/>
              </a:spcAft>
              <a:buNone/>
            </a:pPr>
            <a:r>
              <a:rPr lang="en-US" sz="2000" b="1" dirty="0" err="1">
                <a:solidFill>
                  <a:schemeClr val="dk1"/>
                </a:solidFill>
                <a:latin typeface="+mj-lt"/>
                <a:ea typeface="Roboto Condensed"/>
                <a:cs typeface="Roboto Condensed"/>
                <a:sym typeface="Roboto Condensed"/>
              </a:rPr>
              <a:t>Hoàn</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thành</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bài</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tập</a:t>
            </a:r>
            <a:r>
              <a:rPr lang="en-US" sz="2000" b="1" dirty="0">
                <a:solidFill>
                  <a:schemeClr val="dk1"/>
                </a:solidFill>
                <a:latin typeface="+mj-lt"/>
                <a:ea typeface="Roboto Condensed"/>
                <a:cs typeface="Roboto Condensed"/>
                <a:sym typeface="Roboto Condensed"/>
              </a:rPr>
              <a:t> SBT</a:t>
            </a:r>
            <a:endParaRPr sz="2000" dirty="0">
              <a:solidFill>
                <a:schemeClr val="dk1"/>
              </a:solidFill>
              <a:latin typeface="+mj-lt"/>
              <a:ea typeface="Roboto Condensed"/>
              <a:cs typeface="Roboto Condensed"/>
              <a:sym typeface="Roboto Condensed"/>
            </a:endParaRPr>
          </a:p>
        </p:txBody>
      </p:sp>
      <p:sp>
        <p:nvSpPr>
          <p:cNvPr id="502" name="Google Shape;502;p41"/>
          <p:cNvSpPr/>
          <p:nvPr/>
        </p:nvSpPr>
        <p:spPr>
          <a:xfrm>
            <a:off x="4674685" y="1913400"/>
            <a:ext cx="3397500" cy="1279800"/>
          </a:xfrm>
          <a:prstGeom prst="rect">
            <a:avLst/>
          </a:prstGeom>
          <a:solidFill>
            <a:schemeClr val="lt2"/>
          </a:solidFill>
          <a:ln>
            <a:noFill/>
          </a:ln>
        </p:spPr>
        <p:txBody>
          <a:bodyPr spcFirstLastPara="1" wrap="square" lIns="1371600" tIns="91425" rIns="91425" bIns="91425" anchor="t" anchorCtr="0">
            <a:noAutofit/>
          </a:bodyPr>
          <a:lstStyle/>
          <a:p>
            <a:pPr marL="0" lvl="0" indent="0" algn="r" rtl="0">
              <a:spcBef>
                <a:spcPts val="0"/>
              </a:spcBef>
              <a:spcAft>
                <a:spcPts val="0"/>
              </a:spcAft>
              <a:buClr>
                <a:schemeClr val="dk1"/>
              </a:buClr>
              <a:buSzPts val="1100"/>
              <a:buFont typeface="Arial"/>
              <a:buNone/>
            </a:pPr>
            <a:r>
              <a:rPr lang="en-US" sz="2000" b="1" dirty="0" err="1">
                <a:solidFill>
                  <a:schemeClr val="dk1"/>
                </a:solidFill>
                <a:latin typeface="+mj-lt"/>
                <a:ea typeface="Roboto Condensed"/>
                <a:cs typeface="Roboto Condensed"/>
                <a:sym typeface="Roboto Condensed"/>
              </a:rPr>
              <a:t>Chuẩn</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bị</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theo</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hướng</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dẫn</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của</a:t>
            </a:r>
            <a:r>
              <a:rPr lang="en-US" sz="2000" b="1" dirty="0">
                <a:solidFill>
                  <a:schemeClr val="dk1"/>
                </a:solidFill>
                <a:latin typeface="+mj-lt"/>
                <a:ea typeface="Roboto Condensed"/>
                <a:cs typeface="Roboto Condensed"/>
                <a:sym typeface="Roboto Condensed"/>
              </a:rPr>
              <a:t> GV</a:t>
            </a:r>
            <a:endParaRPr sz="2000" dirty="0">
              <a:solidFill>
                <a:schemeClr val="dk1"/>
              </a:solidFill>
              <a:latin typeface="+mj-lt"/>
              <a:ea typeface="Roboto Condensed"/>
              <a:cs typeface="Roboto Condensed"/>
              <a:sym typeface="Roboto Condensed"/>
            </a:endParaRPr>
          </a:p>
        </p:txBody>
      </p:sp>
      <p:sp>
        <p:nvSpPr>
          <p:cNvPr id="503" name="Google Shape;503;p41"/>
          <p:cNvSpPr/>
          <p:nvPr/>
        </p:nvSpPr>
        <p:spPr>
          <a:xfrm>
            <a:off x="1136613" y="3333782"/>
            <a:ext cx="3397500" cy="1279800"/>
          </a:xfrm>
          <a:prstGeom prst="rect">
            <a:avLst/>
          </a:prstGeom>
          <a:solidFill>
            <a:schemeClr val="lt2"/>
          </a:solidFill>
          <a:ln>
            <a:noFill/>
          </a:ln>
        </p:spPr>
        <p:txBody>
          <a:bodyPr spcFirstLastPara="1" wrap="square" lIns="91425" tIns="91425" rIns="1371600" bIns="91425" anchor="b" anchorCtr="0">
            <a:noAutofit/>
          </a:bodyPr>
          <a:lstStyle/>
          <a:p>
            <a:pPr marL="0" lvl="0" indent="0" algn="l" rtl="0">
              <a:spcBef>
                <a:spcPts val="0"/>
              </a:spcBef>
              <a:spcAft>
                <a:spcPts val="0"/>
              </a:spcAft>
              <a:buClr>
                <a:schemeClr val="dk1"/>
              </a:buClr>
              <a:buSzPts val="1100"/>
              <a:buFont typeface="Arial"/>
              <a:buNone/>
            </a:pPr>
            <a:r>
              <a:rPr lang="en-US" sz="2000" b="1" dirty="0" err="1">
                <a:solidFill>
                  <a:schemeClr val="dk1"/>
                </a:solidFill>
                <a:latin typeface="+mj-lt"/>
                <a:ea typeface="Roboto Condensed"/>
                <a:cs typeface="Roboto Condensed"/>
                <a:sym typeface="Roboto Condensed"/>
              </a:rPr>
              <a:t>Đọc</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trước</a:t>
            </a:r>
            <a:r>
              <a:rPr lang="en-US" sz="2000" b="1" dirty="0">
                <a:solidFill>
                  <a:schemeClr val="dk1"/>
                </a:solidFill>
                <a:latin typeface="+mj-lt"/>
                <a:ea typeface="Roboto Condensed"/>
                <a:cs typeface="Roboto Condensed"/>
                <a:sym typeface="Roboto Condensed"/>
              </a:rPr>
              <a:t> </a:t>
            </a:r>
            <a:r>
              <a:rPr lang="en-US" sz="2000" b="1" dirty="0" err="1">
                <a:solidFill>
                  <a:schemeClr val="dk1"/>
                </a:solidFill>
                <a:latin typeface="+mj-lt"/>
                <a:ea typeface="Roboto Condensed"/>
                <a:cs typeface="Roboto Condensed"/>
                <a:sym typeface="Roboto Condensed"/>
              </a:rPr>
              <a:t>nội</a:t>
            </a:r>
            <a:r>
              <a:rPr lang="en-US" sz="2000" b="1" dirty="0">
                <a:solidFill>
                  <a:schemeClr val="dk1"/>
                </a:solidFill>
                <a:latin typeface="+mj-lt"/>
                <a:ea typeface="Roboto Condensed"/>
                <a:cs typeface="Roboto Condensed"/>
                <a:sym typeface="Roboto Condensed"/>
              </a:rPr>
              <a:t> dung </a:t>
            </a:r>
            <a:r>
              <a:rPr lang="en-US" sz="2000" b="1" dirty="0" err="1">
                <a:solidFill>
                  <a:schemeClr val="dk1"/>
                </a:solidFill>
                <a:latin typeface="+mj-lt"/>
                <a:ea typeface="Roboto Condensed"/>
                <a:cs typeface="Roboto Condensed"/>
                <a:sym typeface="Roboto Condensed"/>
              </a:rPr>
              <a:t>bài</a:t>
            </a:r>
            <a:r>
              <a:rPr lang="en-US" sz="2000" b="1" dirty="0">
                <a:solidFill>
                  <a:schemeClr val="dk1"/>
                </a:solidFill>
                <a:latin typeface="+mj-lt"/>
                <a:ea typeface="Roboto Condensed"/>
                <a:cs typeface="Roboto Condensed"/>
                <a:sym typeface="Roboto Condensed"/>
              </a:rPr>
              <a:t> 8</a:t>
            </a:r>
            <a:endParaRPr sz="2000" dirty="0">
              <a:solidFill>
                <a:schemeClr val="dk1"/>
              </a:solidFill>
              <a:latin typeface="+mj-lt"/>
              <a:ea typeface="Roboto Condensed"/>
              <a:cs typeface="Roboto Condensed"/>
              <a:sym typeface="Roboto Condensed"/>
            </a:endParaRPr>
          </a:p>
        </p:txBody>
      </p:sp>
      <p:sp>
        <p:nvSpPr>
          <p:cNvPr id="504" name="Google Shape;504;p41"/>
          <p:cNvSpPr/>
          <p:nvPr/>
        </p:nvSpPr>
        <p:spPr>
          <a:xfrm>
            <a:off x="4674685" y="3333782"/>
            <a:ext cx="3397500" cy="1279800"/>
          </a:xfrm>
          <a:prstGeom prst="rect">
            <a:avLst/>
          </a:prstGeom>
          <a:solidFill>
            <a:schemeClr val="lt2"/>
          </a:solidFill>
          <a:ln>
            <a:noFill/>
          </a:ln>
        </p:spPr>
        <p:txBody>
          <a:bodyPr spcFirstLastPara="1" wrap="square" lIns="1371600" tIns="91425" rIns="91425" bIns="91425" anchor="b" anchorCtr="0">
            <a:noAutofit/>
          </a:bodyPr>
          <a:lstStyle/>
          <a:p>
            <a:pPr marL="0" lvl="0" indent="0" algn="r" rtl="0">
              <a:spcBef>
                <a:spcPts val="0"/>
              </a:spcBef>
              <a:spcAft>
                <a:spcPts val="0"/>
              </a:spcAft>
              <a:buClr>
                <a:schemeClr val="dk1"/>
              </a:buClr>
              <a:buSzPts val="1100"/>
              <a:buFont typeface="Arial"/>
              <a:buNone/>
            </a:pPr>
            <a:endParaRPr dirty="0">
              <a:solidFill>
                <a:schemeClr val="dk1"/>
              </a:solidFill>
              <a:latin typeface="Roboto Condensed"/>
              <a:ea typeface="Roboto Condensed"/>
              <a:cs typeface="Roboto Condensed"/>
              <a:sym typeface="Roboto Condensed"/>
            </a:endParaRPr>
          </a:p>
        </p:txBody>
      </p:sp>
      <p:sp>
        <p:nvSpPr>
          <p:cNvPr id="505" name="Google Shape;505;p41"/>
          <p:cNvSpPr/>
          <p:nvPr/>
        </p:nvSpPr>
        <p:spPr>
          <a:xfrm>
            <a:off x="3558855" y="2216287"/>
            <a:ext cx="1952400" cy="19524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1"/>
          <p:cNvSpPr/>
          <p:nvPr/>
        </p:nvSpPr>
        <p:spPr>
          <a:xfrm rot="5400000">
            <a:off x="3699553" y="2216287"/>
            <a:ext cx="1952400" cy="1952400"/>
          </a:xfrm>
          <a:prstGeom prst="pie">
            <a:avLst>
              <a:gd name="adj1" fmla="val 10788866"/>
              <a:gd name="adj2" fmla="val 162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1"/>
          <p:cNvSpPr/>
          <p:nvPr/>
        </p:nvSpPr>
        <p:spPr>
          <a:xfrm rot="10800000">
            <a:off x="3699553" y="2358085"/>
            <a:ext cx="1952400" cy="1952400"/>
          </a:xfrm>
          <a:prstGeom prst="pie">
            <a:avLst>
              <a:gd name="adj1" fmla="val 10788866"/>
              <a:gd name="adj2" fmla="val 162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1"/>
          <p:cNvSpPr/>
          <p:nvPr/>
        </p:nvSpPr>
        <p:spPr>
          <a:xfrm rot="-5400000">
            <a:off x="3558855" y="2358085"/>
            <a:ext cx="1952400" cy="19524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1"/>
          <p:cNvSpPr/>
          <p:nvPr/>
        </p:nvSpPr>
        <p:spPr>
          <a:xfrm>
            <a:off x="4084535" y="2623532"/>
            <a:ext cx="221993" cy="415542"/>
          </a:xfrm>
          <a:prstGeom prst="rect">
            <a:avLst/>
          </a:prstGeom>
        </p:spPr>
        <p:txBody>
          <a:bodyPr>
            <a:prstTxWarp prst="textPlain">
              <a:avLst/>
            </a:prstTxWarp>
          </a:bodyPr>
          <a:lstStyle/>
          <a:p>
            <a:pPr lvl="0" algn="ctr"/>
            <a:endParaRPr b="1" i="0" dirty="0">
              <a:ln>
                <a:noFill/>
              </a:ln>
              <a:solidFill>
                <a:schemeClr val="lt1"/>
              </a:solidFill>
              <a:latin typeface="Oswald"/>
            </a:endParaRPr>
          </a:p>
        </p:txBody>
      </p:sp>
      <p:sp>
        <p:nvSpPr>
          <p:cNvPr id="510" name="Google Shape;510;p41"/>
          <p:cNvSpPr/>
          <p:nvPr/>
        </p:nvSpPr>
        <p:spPr>
          <a:xfrm>
            <a:off x="4904876" y="2629767"/>
            <a:ext cx="320767" cy="404069"/>
          </a:xfrm>
          <a:prstGeom prst="rect">
            <a:avLst/>
          </a:prstGeom>
        </p:spPr>
        <p:txBody>
          <a:bodyPr>
            <a:prstTxWarp prst="textPlain">
              <a:avLst/>
            </a:prstTxWarp>
          </a:bodyPr>
          <a:lstStyle/>
          <a:p>
            <a:pPr lvl="0" algn="ctr"/>
            <a:endParaRPr b="1" i="0" dirty="0">
              <a:ln>
                <a:noFill/>
              </a:ln>
              <a:solidFill>
                <a:schemeClr val="lt1"/>
              </a:solidFill>
              <a:latin typeface="Oswald"/>
            </a:endParaRPr>
          </a:p>
        </p:txBody>
      </p:sp>
      <p:sp>
        <p:nvSpPr>
          <p:cNvPr id="511" name="Google Shape;511;p41"/>
          <p:cNvSpPr/>
          <p:nvPr/>
        </p:nvSpPr>
        <p:spPr>
          <a:xfrm>
            <a:off x="4056597" y="3517177"/>
            <a:ext cx="243444" cy="415542"/>
          </a:xfrm>
          <a:prstGeom prst="rect">
            <a:avLst/>
          </a:prstGeom>
        </p:spPr>
        <p:txBody>
          <a:bodyPr>
            <a:prstTxWarp prst="textPlain">
              <a:avLst/>
            </a:prstTxWarp>
          </a:bodyPr>
          <a:lstStyle/>
          <a:p>
            <a:pPr lvl="0" algn="ctr"/>
            <a:endParaRPr b="1" i="0" dirty="0">
              <a:ln>
                <a:noFill/>
              </a:ln>
              <a:solidFill>
                <a:schemeClr val="lt1"/>
              </a:solidFill>
              <a:latin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
                                        </p:tgtEl>
                                        <p:attrNameLst>
                                          <p:attrName>style.visibility</p:attrName>
                                        </p:attrNameLst>
                                      </p:cBhvr>
                                      <p:to>
                                        <p:strVal val="visible"/>
                                      </p:to>
                                    </p:set>
                                    <p:anim calcmode="lin" valueType="num">
                                      <p:cBhvr additive="base">
                                        <p:cTn id="7" dur="500" fill="hold"/>
                                        <p:tgtEl>
                                          <p:spTgt spid="501"/>
                                        </p:tgtEl>
                                        <p:attrNameLst>
                                          <p:attrName>ppt_x</p:attrName>
                                        </p:attrNameLst>
                                      </p:cBhvr>
                                      <p:tavLst>
                                        <p:tav tm="0">
                                          <p:val>
                                            <p:strVal val="#ppt_x"/>
                                          </p:val>
                                        </p:tav>
                                        <p:tav tm="100000">
                                          <p:val>
                                            <p:strVal val="#ppt_x"/>
                                          </p:val>
                                        </p:tav>
                                      </p:tavLst>
                                    </p:anim>
                                    <p:anim calcmode="lin" valueType="num">
                                      <p:cBhvr additive="base">
                                        <p:cTn id="8" dur="500" fill="hold"/>
                                        <p:tgtEl>
                                          <p:spTgt spid="5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2"/>
                                        </p:tgtEl>
                                        <p:attrNameLst>
                                          <p:attrName>style.visibility</p:attrName>
                                        </p:attrNameLst>
                                      </p:cBhvr>
                                      <p:to>
                                        <p:strVal val="visible"/>
                                      </p:to>
                                    </p:set>
                                    <p:anim calcmode="lin" valueType="num">
                                      <p:cBhvr additive="base">
                                        <p:cTn id="13" dur="500" fill="hold"/>
                                        <p:tgtEl>
                                          <p:spTgt spid="502"/>
                                        </p:tgtEl>
                                        <p:attrNameLst>
                                          <p:attrName>ppt_x</p:attrName>
                                        </p:attrNameLst>
                                      </p:cBhvr>
                                      <p:tavLst>
                                        <p:tav tm="0">
                                          <p:val>
                                            <p:strVal val="#ppt_x"/>
                                          </p:val>
                                        </p:tav>
                                        <p:tav tm="100000">
                                          <p:val>
                                            <p:strVal val="#ppt_x"/>
                                          </p:val>
                                        </p:tav>
                                      </p:tavLst>
                                    </p:anim>
                                    <p:anim calcmode="lin" valueType="num">
                                      <p:cBhvr additive="base">
                                        <p:cTn id="14" dur="500" fill="hold"/>
                                        <p:tgtEl>
                                          <p:spTgt spid="5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3"/>
                                        </p:tgtEl>
                                        <p:attrNameLst>
                                          <p:attrName>style.visibility</p:attrName>
                                        </p:attrNameLst>
                                      </p:cBhvr>
                                      <p:to>
                                        <p:strVal val="visible"/>
                                      </p:to>
                                    </p:set>
                                    <p:anim calcmode="lin" valueType="num">
                                      <p:cBhvr additive="base">
                                        <p:cTn id="19" dur="500" fill="hold"/>
                                        <p:tgtEl>
                                          <p:spTgt spid="503"/>
                                        </p:tgtEl>
                                        <p:attrNameLst>
                                          <p:attrName>ppt_x</p:attrName>
                                        </p:attrNameLst>
                                      </p:cBhvr>
                                      <p:tavLst>
                                        <p:tav tm="0">
                                          <p:val>
                                            <p:strVal val="#ppt_x"/>
                                          </p:val>
                                        </p:tav>
                                        <p:tav tm="100000">
                                          <p:val>
                                            <p:strVal val="#ppt_x"/>
                                          </p:val>
                                        </p:tav>
                                      </p:tavLst>
                                    </p:anim>
                                    <p:anim calcmode="lin" valueType="num">
                                      <p:cBhvr additive="base">
                                        <p:cTn id="20" dur="500" fill="hold"/>
                                        <p:tgtEl>
                                          <p:spTgt spid="5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0" animBg="1"/>
      <p:bldP spid="502" grpId="0" animBg="1"/>
      <p:bldP spid="50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52383570"/>
              </p:ext>
            </p:extLst>
          </p:nvPr>
        </p:nvGraphicFramePr>
        <p:xfrm>
          <a:off x="1244911" y="149250"/>
          <a:ext cx="7202245" cy="4663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ctrTitle"/>
          </p:nvPr>
        </p:nvSpPr>
        <p:spPr>
          <a:xfrm>
            <a:off x="1296297" y="93819"/>
            <a:ext cx="7772400" cy="727306"/>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Chuyển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Mặt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Trời</a:t>
            </a:r>
            <a:endParaRPr sz="2800" b="1" dirty="0">
              <a:solidFill>
                <a:srgbClr val="FF0000"/>
              </a:solidFill>
              <a:latin typeface="Times New Roman" panose="02020603050405020304" pitchFamily="18" charset="0"/>
              <a:cs typeface="Times New Roman" panose="02020603050405020304" pitchFamily="18" charset="0"/>
            </a:endParaRPr>
          </a:p>
        </p:txBody>
      </p:sp>
      <p:sp>
        <p:nvSpPr>
          <p:cNvPr id="11" name="AutoShape 7"/>
          <p:cNvSpPr>
            <a:spLocks noChangeArrowheads="1"/>
          </p:cNvSpPr>
          <p:nvPr/>
        </p:nvSpPr>
        <p:spPr bwMode="auto">
          <a:xfrm rot="14926930">
            <a:off x="4002352" y="724605"/>
            <a:ext cx="1619250" cy="399930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6265 w 21600"/>
              <a:gd name="T13" fmla="*/ 6265 h 21600"/>
              <a:gd name="T14" fmla="*/ 15335 w 21600"/>
              <a:gd name="T15" fmla="*/ 15335 h 21600"/>
            </a:gdLst>
            <a:ahLst/>
            <a:cxnLst>
              <a:cxn ang="T8">
                <a:pos x="T0" y="T1"/>
              </a:cxn>
              <a:cxn ang="T9">
                <a:pos x="T2" y="T3"/>
              </a:cxn>
              <a:cxn ang="T10">
                <a:pos x="T4" y="T5"/>
              </a:cxn>
              <a:cxn ang="T11">
                <a:pos x="T6" y="T7"/>
              </a:cxn>
            </a:cxnLst>
            <a:rect l="T12" t="T13" r="T14" b="T15"/>
            <a:pathLst>
              <a:path w="21600" h="21600">
                <a:moveTo>
                  <a:pt x="0" y="0"/>
                </a:moveTo>
                <a:lnTo>
                  <a:pt x="8930" y="21600"/>
                </a:lnTo>
                <a:lnTo>
                  <a:pt x="12670" y="21600"/>
                </a:lnTo>
                <a:lnTo>
                  <a:pt x="21600" y="0"/>
                </a:lnTo>
                <a:lnTo>
                  <a:pt x="0" y="0"/>
                </a:lnTo>
                <a:close/>
              </a:path>
            </a:pathLst>
          </a:custGeom>
          <a:solidFill>
            <a:srgbClr val="C0C0C0"/>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sz="1050"/>
          </a:p>
        </p:txBody>
      </p:sp>
      <p:pic>
        <p:nvPicPr>
          <p:cNvPr id="12" name="Picture 5"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85966" y="2615912"/>
            <a:ext cx="1977628" cy="1977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SUN_MED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7798" y="1444336"/>
            <a:ext cx="982590" cy="98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96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3" name="Oval 9"/>
          <p:cNvSpPr>
            <a:spLocks noChangeArrowheads="1"/>
          </p:cNvSpPr>
          <p:nvPr/>
        </p:nvSpPr>
        <p:spPr bwMode="auto">
          <a:xfrm>
            <a:off x="1040328" y="150699"/>
            <a:ext cx="7278905" cy="3853777"/>
          </a:xfrm>
          <a:prstGeom prst="ellipse">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vi-VN" altLang="vi-VN" b="1"/>
          </a:p>
        </p:txBody>
      </p:sp>
      <p:grpSp>
        <p:nvGrpSpPr>
          <p:cNvPr id="14" name="Group 8"/>
          <p:cNvGrpSpPr>
            <a:grpSpLocks/>
          </p:cNvGrpSpPr>
          <p:nvPr/>
        </p:nvGrpSpPr>
        <p:grpSpPr bwMode="auto">
          <a:xfrm>
            <a:off x="0" y="1447705"/>
            <a:ext cx="1996282" cy="1965348"/>
            <a:chOff x="-250" y="1344"/>
            <a:chExt cx="1451" cy="1451"/>
          </a:xfrm>
        </p:grpSpPr>
        <p:sp>
          <p:nvSpPr>
            <p:cNvPr id="15" name="Line 7"/>
            <p:cNvSpPr>
              <a:spLocks noChangeShapeType="1"/>
            </p:cNvSpPr>
            <p:nvPr/>
          </p:nvSpPr>
          <p:spPr bwMode="auto">
            <a:xfrm flipH="1">
              <a:off x="332" y="1541"/>
              <a:ext cx="272" cy="104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pic>
          <p:nvPicPr>
            <p:cNvPr id="16" name="Picture 6" descr="GLOB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0" y="1344"/>
              <a:ext cx="145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Text Box 13"/>
          <p:cNvSpPr txBox="1">
            <a:spLocks noChangeArrowheads="1"/>
          </p:cNvSpPr>
          <p:nvPr/>
        </p:nvSpPr>
        <p:spPr bwMode="auto">
          <a:xfrm>
            <a:off x="743960" y="3911563"/>
            <a:ext cx="7345363"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vi-VN" sz="2000" b="1" dirty="0" err="1">
                <a:solidFill>
                  <a:srgbClr val="FF0000"/>
                </a:solidFill>
                <a:latin typeface="Times New Roman" panose="02020603050405020304" pitchFamily="18" charset="0"/>
                <a:cs typeface="Times New Roman" panose="02020603050405020304" pitchFamily="18" charset="0"/>
              </a:rPr>
              <a:t>Quan</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sát</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hình</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chuyển</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động</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và</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cho</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biết</a:t>
            </a:r>
            <a:r>
              <a:rPr lang="en-US" altLang="vi-VN" sz="2000" b="1" dirty="0">
                <a:solidFill>
                  <a:srgbClr val="FF0000"/>
                </a:solidFill>
                <a:latin typeface="Times New Roman" panose="02020603050405020304" pitchFamily="18" charset="0"/>
                <a:cs typeface="Times New Roman" panose="02020603050405020304" pitchFamily="18" charset="0"/>
              </a:rPr>
              <a:t>:</a:t>
            </a:r>
          </a:p>
          <a:p>
            <a:pPr eaLnBrk="1" hangingPunct="1">
              <a:spcBef>
                <a:spcPct val="50000"/>
              </a:spcBef>
            </a:pPr>
            <a:r>
              <a:rPr lang="en-US" altLang="vi-VN" sz="2000" b="1" dirty="0">
                <a:solidFill>
                  <a:srgbClr val="FF0000"/>
                </a:solidFill>
                <a:latin typeface="Times New Roman" panose="02020603050405020304" pitchFamily="18" charset="0"/>
                <a:cs typeface="Times New Roman" panose="02020603050405020304" pitchFamily="18" charset="0"/>
              </a:rPr>
              <a:t>1. </a:t>
            </a:r>
            <a:r>
              <a:rPr lang="en-US" altLang="vi-VN" sz="2000" b="1" dirty="0" err="1">
                <a:solidFill>
                  <a:srgbClr val="FF0000"/>
                </a:solidFill>
                <a:latin typeface="Times New Roman" panose="02020603050405020304" pitchFamily="18" charset="0"/>
                <a:cs typeface="Times New Roman" panose="02020603050405020304" pitchFamily="18" charset="0"/>
              </a:rPr>
              <a:t>Hướng</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chuyển</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động</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của</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Trái</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Đất</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quanh</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Mặt</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Trời</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cùng</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chiều</a:t>
            </a:r>
            <a:r>
              <a:rPr lang="en-US" altLang="vi-VN" sz="2000" b="1" dirty="0">
                <a:solidFill>
                  <a:srgbClr val="FF0000"/>
                </a:solidFill>
                <a:latin typeface="Times New Roman" panose="02020603050405020304" pitchFamily="18" charset="0"/>
                <a:cs typeface="Times New Roman" panose="02020603050405020304" pitchFamily="18" charset="0"/>
              </a:rPr>
              <a:t> hay </a:t>
            </a:r>
            <a:r>
              <a:rPr lang="en-US" altLang="vi-VN" sz="2000" b="1" dirty="0" err="1">
                <a:solidFill>
                  <a:srgbClr val="FF0000"/>
                </a:solidFill>
                <a:latin typeface="Times New Roman" panose="02020603050405020304" pitchFamily="18" charset="0"/>
                <a:cs typeface="Times New Roman" panose="02020603050405020304" pitchFamily="18" charset="0"/>
              </a:rPr>
              <a:t>ngược</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chiều</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kim</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đồng</a:t>
            </a:r>
            <a:r>
              <a:rPr lang="en-US" altLang="vi-VN" sz="2000" b="1" dirty="0">
                <a:solidFill>
                  <a:srgbClr val="FF0000"/>
                </a:solidFill>
                <a:latin typeface="Times New Roman" panose="02020603050405020304" pitchFamily="18" charset="0"/>
                <a:cs typeface="Times New Roman" panose="02020603050405020304" pitchFamily="18" charset="0"/>
              </a:rPr>
              <a:t> </a:t>
            </a:r>
            <a:r>
              <a:rPr lang="en-US" altLang="vi-VN" sz="2000" b="1" dirty="0" err="1">
                <a:solidFill>
                  <a:srgbClr val="FF0000"/>
                </a:solidFill>
                <a:latin typeface="Times New Roman" panose="02020603050405020304" pitchFamily="18" charset="0"/>
                <a:cs typeface="Times New Roman" panose="02020603050405020304" pitchFamily="18" charset="0"/>
              </a:rPr>
              <a:t>hồ</a:t>
            </a:r>
            <a:r>
              <a:rPr lang="en-US" altLang="vi-VN" sz="2000" b="1" dirty="0">
                <a:solidFill>
                  <a:srgbClr val="FF0000"/>
                </a:solidFill>
                <a:latin typeface="Times New Roman" panose="02020603050405020304" pitchFamily="18" charset="0"/>
                <a:cs typeface="Times New Roman" panose="02020603050405020304" pitchFamily="18" charset="0"/>
              </a:rPr>
              <a:t>?</a:t>
            </a:r>
          </a:p>
        </p:txBody>
      </p:sp>
      <p:sp>
        <p:nvSpPr>
          <p:cNvPr id="20" name="Text Box 17"/>
          <p:cNvSpPr txBox="1">
            <a:spLocks noChangeArrowheads="1"/>
          </p:cNvSpPr>
          <p:nvPr/>
        </p:nvSpPr>
        <p:spPr bwMode="auto">
          <a:xfrm>
            <a:off x="6170591" y="1487835"/>
            <a:ext cx="14488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vi-VN" sz="2000" b="1" dirty="0">
                <a:solidFill>
                  <a:srgbClr val="FF0000"/>
                </a:solidFill>
                <a:latin typeface="Arial" panose="020B0604020202020204" pitchFamily="34" charset="0"/>
              </a:rPr>
              <a:t>22 - 12</a:t>
            </a:r>
            <a:br>
              <a:rPr lang="en-US" altLang="vi-VN" sz="2000" b="1" dirty="0">
                <a:solidFill>
                  <a:srgbClr val="FF0000"/>
                </a:solidFill>
                <a:latin typeface="Arial" panose="020B0604020202020204" pitchFamily="34" charset="0"/>
              </a:rPr>
            </a:br>
            <a:r>
              <a:rPr lang="en-US" altLang="vi-VN" sz="2000" b="1" dirty="0" err="1">
                <a:solidFill>
                  <a:srgbClr val="FF0000"/>
                </a:solidFill>
                <a:latin typeface="Arial" panose="020B0604020202020204" pitchFamily="34" charset="0"/>
              </a:rPr>
              <a:t>Đông</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Chí</a:t>
            </a:r>
            <a:endParaRPr lang="en-US" altLang="vi-VN" sz="2000" b="1" dirty="0">
              <a:solidFill>
                <a:srgbClr val="FF0000"/>
              </a:solidFill>
              <a:latin typeface="Arial" panose="020B0604020202020204" pitchFamily="34" charset="0"/>
            </a:endParaRPr>
          </a:p>
        </p:txBody>
      </p:sp>
      <p:sp>
        <p:nvSpPr>
          <p:cNvPr id="21" name="Text Box 18"/>
          <p:cNvSpPr txBox="1">
            <a:spLocks noChangeArrowheads="1"/>
          </p:cNvSpPr>
          <p:nvPr/>
        </p:nvSpPr>
        <p:spPr bwMode="auto">
          <a:xfrm>
            <a:off x="3892543" y="2849646"/>
            <a:ext cx="15452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vi-VN" sz="2000" b="1" dirty="0">
                <a:solidFill>
                  <a:srgbClr val="FF0000"/>
                </a:solidFill>
                <a:latin typeface="Arial" panose="020B0604020202020204" pitchFamily="34" charset="0"/>
              </a:rPr>
              <a:t>23 - 9</a:t>
            </a:r>
            <a:br>
              <a:rPr lang="en-US" altLang="vi-VN" sz="2000" b="1" dirty="0">
                <a:solidFill>
                  <a:srgbClr val="FF0000"/>
                </a:solidFill>
                <a:latin typeface="Arial" panose="020B0604020202020204" pitchFamily="34" charset="0"/>
              </a:rPr>
            </a:br>
            <a:r>
              <a:rPr lang="en-US" altLang="vi-VN" sz="2000" b="1" dirty="0">
                <a:solidFill>
                  <a:srgbClr val="FF0000"/>
                </a:solidFill>
                <a:latin typeface="Arial" panose="020B0604020202020204" pitchFamily="34" charset="0"/>
              </a:rPr>
              <a:t>Thu </a:t>
            </a:r>
            <a:r>
              <a:rPr lang="en-US" altLang="vi-VN" sz="2000" b="1" dirty="0" err="1">
                <a:solidFill>
                  <a:srgbClr val="FF0000"/>
                </a:solidFill>
                <a:latin typeface="Arial" panose="020B0604020202020204" pitchFamily="34" charset="0"/>
              </a:rPr>
              <a:t>Phân</a:t>
            </a:r>
            <a:endParaRPr lang="en-US" altLang="vi-VN" sz="2000" b="1" dirty="0">
              <a:solidFill>
                <a:srgbClr val="FF0000"/>
              </a:solidFill>
              <a:latin typeface="Arial" panose="020B0604020202020204" pitchFamily="34" charset="0"/>
            </a:endParaRPr>
          </a:p>
        </p:txBody>
      </p:sp>
      <p:sp>
        <p:nvSpPr>
          <p:cNvPr id="22" name="Text Box 19"/>
          <p:cNvSpPr txBox="1">
            <a:spLocks noChangeArrowheads="1"/>
          </p:cNvSpPr>
          <p:nvPr/>
        </p:nvSpPr>
        <p:spPr bwMode="auto">
          <a:xfrm>
            <a:off x="3792698" y="448593"/>
            <a:ext cx="168808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vi-VN" sz="2000" b="1" dirty="0">
                <a:solidFill>
                  <a:srgbClr val="FF0000"/>
                </a:solidFill>
                <a:latin typeface="Arial" panose="020B0604020202020204" pitchFamily="34" charset="0"/>
              </a:rPr>
              <a:t>21 - 3</a:t>
            </a:r>
            <a:br>
              <a:rPr lang="en-US" altLang="vi-VN" sz="2000" b="1" dirty="0">
                <a:solidFill>
                  <a:srgbClr val="FF0000"/>
                </a:solidFill>
                <a:latin typeface="Arial" panose="020B0604020202020204" pitchFamily="34" charset="0"/>
              </a:rPr>
            </a:br>
            <a:r>
              <a:rPr lang="en-US" altLang="vi-VN" sz="2000" b="1" dirty="0" err="1">
                <a:solidFill>
                  <a:srgbClr val="FF0000"/>
                </a:solidFill>
                <a:latin typeface="Arial" panose="020B0604020202020204" pitchFamily="34" charset="0"/>
              </a:rPr>
              <a:t>Xuân</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Phân</a:t>
            </a:r>
            <a:endParaRPr lang="en-US" altLang="vi-VN" sz="2000" b="1" dirty="0">
              <a:solidFill>
                <a:srgbClr val="FF0000"/>
              </a:solidFill>
              <a:latin typeface="Arial" panose="020B0604020202020204" pitchFamily="34" charset="0"/>
            </a:endParaRPr>
          </a:p>
        </p:txBody>
      </p:sp>
      <p:sp>
        <p:nvSpPr>
          <p:cNvPr id="23" name="Text Box 20"/>
          <p:cNvSpPr txBox="1">
            <a:spLocks noChangeArrowheads="1"/>
          </p:cNvSpPr>
          <p:nvPr/>
        </p:nvSpPr>
        <p:spPr bwMode="auto">
          <a:xfrm>
            <a:off x="1838662" y="1750338"/>
            <a:ext cx="112402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altLang="vi-VN" sz="2000" b="1" dirty="0">
                <a:solidFill>
                  <a:srgbClr val="FF0000"/>
                </a:solidFill>
                <a:latin typeface="Arial" panose="020B0604020202020204" pitchFamily="34" charset="0"/>
              </a:rPr>
              <a:t>22 - 6 </a:t>
            </a:r>
            <a:br>
              <a:rPr lang="en-US" altLang="vi-VN" sz="2000" b="1" dirty="0">
                <a:solidFill>
                  <a:srgbClr val="FF0000"/>
                </a:solidFill>
                <a:latin typeface="Arial" panose="020B0604020202020204" pitchFamily="34" charset="0"/>
              </a:rPr>
            </a:br>
            <a:r>
              <a:rPr lang="en-US" altLang="vi-VN" sz="2000" b="1" dirty="0" err="1">
                <a:solidFill>
                  <a:srgbClr val="FF0000"/>
                </a:solidFill>
                <a:latin typeface="Arial" panose="020B0604020202020204" pitchFamily="34" charset="0"/>
              </a:rPr>
              <a:t>Hạ</a:t>
            </a:r>
            <a:r>
              <a:rPr lang="en-US" altLang="vi-VN" sz="2000" b="1" dirty="0">
                <a:solidFill>
                  <a:srgbClr val="FF0000"/>
                </a:solidFill>
                <a:latin typeface="Arial" panose="020B0604020202020204" pitchFamily="34" charset="0"/>
              </a:rPr>
              <a:t> </a:t>
            </a:r>
            <a:r>
              <a:rPr lang="en-US" altLang="vi-VN" sz="2000" b="1" dirty="0" err="1">
                <a:solidFill>
                  <a:srgbClr val="FF0000"/>
                </a:solidFill>
                <a:latin typeface="Arial" panose="020B0604020202020204" pitchFamily="34" charset="0"/>
              </a:rPr>
              <a:t>Chí</a:t>
            </a:r>
            <a:endParaRPr lang="en-US" altLang="vi-VN" sz="2000" b="1" dirty="0">
              <a:solidFill>
                <a:srgbClr val="FF0000"/>
              </a:solidFill>
              <a:latin typeface="Arial" panose="020B0604020202020204" pitchFamily="34" charset="0"/>
            </a:endParaRPr>
          </a:p>
        </p:txBody>
      </p:sp>
      <p:sp>
        <p:nvSpPr>
          <p:cNvPr id="2" name="TextBox 1"/>
          <p:cNvSpPr txBox="1"/>
          <p:nvPr/>
        </p:nvSpPr>
        <p:spPr>
          <a:xfrm>
            <a:off x="589816" y="4191344"/>
            <a:ext cx="836287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theo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Tây</a:t>
            </a:r>
            <a:r>
              <a:rPr lang="en-US" sz="2400" b="1" dirty="0">
                <a:latin typeface="Times New Roman" panose="02020603050405020304" pitchFamily="18" charset="0"/>
                <a:cs typeface="Times New Roman" panose="02020603050405020304" pitchFamily="18" charset="0"/>
              </a:rPr>
              <a:t> sang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hồ</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895069" y="4094113"/>
            <a:ext cx="8168251"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vòng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lâu</a:t>
            </a:r>
            <a:r>
              <a:rPr lang="en-US" sz="2400" b="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1244876" y="4147546"/>
            <a:ext cx="6792625"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Quỹ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elip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vòng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hết</a:t>
            </a:r>
            <a:r>
              <a:rPr lang="en-US" sz="2400" b="1" dirty="0">
                <a:latin typeface="Times New Roman" panose="02020603050405020304" pitchFamily="18" charset="0"/>
                <a:cs typeface="Times New Roman" panose="02020603050405020304" pitchFamily="18" charset="0"/>
              </a:rPr>
              <a:t> 365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6 </a:t>
            </a:r>
            <a:r>
              <a:rPr lang="en-US" sz="2400" b="1" dirty="0" err="1">
                <a:latin typeface="Times New Roman" panose="02020603050405020304" pitchFamily="18" charset="0"/>
                <a:cs typeface="Times New Roman" panose="02020603050405020304" pitchFamily="18" charset="0"/>
              </a:rPr>
              <a:t>giờ</a:t>
            </a:r>
            <a:endParaRPr lang="en-US" sz="2400" b="1" dirty="0">
              <a:latin typeface="Times New Roman" panose="02020603050405020304" pitchFamily="18" charset="0"/>
              <a:cs typeface="Times New Roman" panose="02020603050405020304" pitchFamily="18" charset="0"/>
            </a:endParaRPr>
          </a:p>
        </p:txBody>
      </p:sp>
      <p:pic>
        <p:nvPicPr>
          <p:cNvPr id="19" name="Picture 2" descr="C:\Users\ADMIN\Desktop\tải xuống.jpg">
            <a:extLst>
              <a:ext uri="{FF2B5EF4-FFF2-40B4-BE49-F238E27FC236}">
                <a16:creationId xmlns:a16="http://schemas.microsoft.com/office/drawing/2014/main" xmlns="" id="{AA419765-3CBA-45D9-8FFC-DCE07B9339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9000"/>
                    </a14:imgEffect>
                  </a14:imgLayer>
                </a14:imgProps>
              </a:ext>
              <a:ext uri="{28A0092B-C50C-407E-A947-70E740481C1C}">
                <a14:useLocalDpi xmlns:a14="http://schemas.microsoft.com/office/drawing/2010/main" val="0"/>
              </a:ext>
            </a:extLst>
          </a:blip>
          <a:srcRect/>
          <a:stretch>
            <a:fillRect/>
          </a:stretch>
        </p:blipFill>
        <p:spPr bwMode="auto">
          <a:xfrm>
            <a:off x="4016062" y="1300946"/>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5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0.00434 -0.06204 C -0.00434 0.13426 0.16823 0.29537 0.38125 0.29414 C 0.59462 0.29537 0.76858 0.13426 0.76858 -0.06327 C 0.76858 -0.25988 0.59531 -0.41852 0.38125 -0.41852 C 0.16823 -0.41852 -0.00434 -0.25988 -0.00434 -0.06204 Z " pathEditMode="relative" rAng="5400000" ptsTypes="AAAAA">
                                      <p:cBhvr>
                                        <p:cTn id="6" dur="30000" fill="hold"/>
                                        <p:tgtEl>
                                          <p:spTgt spid="14"/>
                                        </p:tgtEl>
                                        <p:attrNameLst>
                                          <p:attrName>ppt_x</p:attrName>
                                          <p:attrName>ppt_y</p:attrName>
                                        </p:attrNameLst>
                                      </p:cBhvr>
                                      <p:rCtr x="38646" y="-31"/>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6" presetClass="entr" presetSubtype="2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 grpId="0"/>
      <p:bldP spid="2" grpId="1"/>
      <p:bldP spid="3" grpId="0"/>
      <p:bldP spid="3" grpId="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910" y="300727"/>
            <a:ext cx="7459592" cy="38162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12" name="Google Shape;312;p28"/>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2" name="Rectangle 1">
            <a:extLst>
              <a:ext uri="{FF2B5EF4-FFF2-40B4-BE49-F238E27FC236}">
                <a16:creationId xmlns:a16="http://schemas.microsoft.com/office/drawing/2014/main" xmlns="" id="{AAA53AA9-C2FC-BBCB-0772-673D0BAAF74B}"/>
              </a:ext>
            </a:extLst>
          </p:cNvPr>
          <p:cNvSpPr/>
          <p:nvPr/>
        </p:nvSpPr>
        <p:spPr>
          <a:xfrm>
            <a:off x="401978" y="959016"/>
            <a:ext cx="8397776" cy="3785652"/>
          </a:xfrm>
          <a:prstGeom prst="rect">
            <a:avLst/>
          </a:prstGeom>
          <a:solidFill>
            <a:schemeClr val="bg1"/>
          </a:solidFill>
        </p:spPr>
        <p:txBody>
          <a:bodyPr wrap="square" lIns="91440" tIns="45720" rIns="91440" bIns="45720">
            <a:spAutoFit/>
          </a:bodyPr>
          <a:lstStyle/>
          <a:p>
            <a:pPr algn="just"/>
            <a:r>
              <a:rPr lang="vi-VN" sz="2400" b="1" cap="none" spc="0" dirty="0">
                <a:ln w="0"/>
                <a:solidFill>
                  <a:srgbClr val="002060"/>
                </a:solidFill>
                <a:effectLst>
                  <a:outerShdw blurRad="38100" dist="25400" dir="5400000" algn="ctr" rotWithShape="0">
                    <a:srgbClr val="6E747A">
                      <a:alpha val="43000"/>
                    </a:srgbClr>
                  </a:outerShdw>
                </a:effectLst>
              </a:rPr>
              <a:t>- Trái Đất quanh Mặt Trời là từ tây sang đông, theo quỹ đạo dạng hình elip gần tròn. </a:t>
            </a:r>
          </a:p>
          <a:p>
            <a:pPr algn="just"/>
            <a:r>
              <a:rPr lang="vi-VN" sz="2400" b="1" cap="none" spc="0" dirty="0">
                <a:ln w="0"/>
                <a:solidFill>
                  <a:srgbClr val="002060"/>
                </a:solidFill>
                <a:effectLst>
                  <a:outerShdw blurRad="38100" dist="25400" dir="5400000" algn="ctr" rotWithShape="0">
                    <a:srgbClr val="6E747A">
                      <a:alpha val="43000"/>
                    </a:srgbClr>
                  </a:outerShdw>
                </a:effectLst>
              </a:rPr>
              <a:t>+ Hướng chuyển động: từ tây sang đông (ngược chiều kim đồng hồ)</a:t>
            </a:r>
          </a:p>
          <a:p>
            <a:pPr algn="just"/>
            <a:r>
              <a:rPr lang="vi-VN" sz="2400" b="1" cap="none" spc="0" dirty="0">
                <a:ln w="0"/>
                <a:solidFill>
                  <a:srgbClr val="002060"/>
                </a:solidFill>
                <a:effectLst>
                  <a:outerShdw blurRad="38100" dist="25400" dir="5400000" algn="ctr" rotWithShape="0">
                    <a:srgbClr val="6E747A">
                      <a:alpha val="43000"/>
                    </a:srgbClr>
                  </a:outerShdw>
                </a:effectLst>
              </a:rPr>
              <a:t>+ Thời gian Trái Đất quay quanh Mặt Trời hết 1 vòng: 365 ngày 6 giờ (1 năm).</a:t>
            </a:r>
          </a:p>
          <a:p>
            <a:pPr algn="just"/>
            <a:r>
              <a:rPr lang="vi-VN" sz="2400" b="1" cap="none" spc="0" dirty="0">
                <a:ln w="0"/>
                <a:solidFill>
                  <a:srgbClr val="002060"/>
                </a:solidFill>
                <a:effectLst>
                  <a:outerShdw blurRad="38100" dist="25400" dir="5400000" algn="ctr" rotWithShape="0">
                    <a:srgbClr val="6E747A">
                      <a:alpha val="43000"/>
                    </a:srgbClr>
                  </a:outerShdw>
                </a:effectLst>
              </a:rPr>
              <a:t>+ Trong quá trình chuyển động quanh Mặt Trời, trục TĐ luôn nghiêng so với mặt phẳng quỹ đạo một góc 66 độ 33’và không đổi phương ( sự  chuyển động đó gọi là chuyển động tịnh tiến)</a:t>
            </a:r>
          </a:p>
        </p:txBody>
      </p:sp>
      <p:sp>
        <p:nvSpPr>
          <p:cNvPr id="3" name="Google Shape;88;p15">
            <a:extLst>
              <a:ext uri="{FF2B5EF4-FFF2-40B4-BE49-F238E27FC236}">
                <a16:creationId xmlns:a16="http://schemas.microsoft.com/office/drawing/2014/main" xmlns="" id="{47A02084-A168-B362-4A9C-072644EDDDEC}"/>
              </a:ext>
            </a:extLst>
          </p:cNvPr>
          <p:cNvSpPr txBox="1">
            <a:spLocks/>
          </p:cNvSpPr>
          <p:nvPr/>
        </p:nvSpPr>
        <p:spPr>
          <a:xfrm>
            <a:off x="1301675" y="199017"/>
            <a:ext cx="7772400" cy="727306"/>
          </a:xfrm>
          <a:prstGeom prst="rect">
            <a:avLst/>
          </a:prstGeom>
        </p:spPr>
        <p:txBody>
          <a:bodyPr spcFirstLastPara="1" vert="horz" wrap="square" lIns="91425" tIns="91425" rIns="91425" bIns="91425" rtlCol="0" anchor="b"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spcBef>
                <a:spcPts val="0"/>
              </a:spcBef>
            </a:pPr>
            <a:r>
              <a:rPr lang="vi-VN" sz="2800" b="1" dirty="0">
                <a:solidFill>
                  <a:srgbClr val="FF0000"/>
                </a:solidFill>
                <a:latin typeface="Times New Roman" panose="02020603050405020304" pitchFamily="18" charset="0"/>
                <a:cs typeface="Times New Roman" panose="02020603050405020304" pitchFamily="18" charset="0"/>
              </a:rPr>
              <a:t>1. Chuyển động của Trái Đất quanh Mặt Trời</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3" name="Rounded Rectangle 2"/>
          <p:cNvSpPr/>
          <p:nvPr/>
        </p:nvSpPr>
        <p:spPr>
          <a:xfrm>
            <a:off x="665018" y="207818"/>
            <a:ext cx="2691246" cy="4883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FF0000"/>
                </a:solidFill>
                <a:latin typeface="Arial" panose="020B0604020202020204" pitchFamily="34" charset="0"/>
                <a:cs typeface="Arial" panose="020B0604020202020204" pitchFamily="34" charset="0"/>
              </a:rPr>
              <a:t>Em</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biết</a:t>
            </a:r>
            <a:r>
              <a:rPr lang="en-US" sz="2400" i="1" dirty="0">
                <a:solidFill>
                  <a:srgbClr val="FF0000"/>
                </a:solidFill>
                <a:latin typeface="Arial" panose="020B0604020202020204" pitchFamily="34" charset="0"/>
                <a:cs typeface="Arial" panose="020B0604020202020204" pitchFamily="34" charset="0"/>
              </a:rPr>
              <a:t>?</a:t>
            </a:r>
          </a:p>
        </p:txBody>
      </p:sp>
      <p:sp>
        <p:nvSpPr>
          <p:cNvPr id="4" name="TextBox 3"/>
          <p:cNvSpPr txBox="1"/>
          <p:nvPr/>
        </p:nvSpPr>
        <p:spPr>
          <a:xfrm>
            <a:off x="506027" y="789710"/>
            <a:ext cx="8407154"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quay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hết</a:t>
            </a:r>
            <a:r>
              <a:rPr lang="en-US" sz="2400" b="1" dirty="0">
                <a:latin typeface="Times New Roman" panose="02020603050405020304" pitchFamily="18" charset="0"/>
                <a:cs typeface="Times New Roman" panose="02020603050405020304" pitchFamily="18" charset="0"/>
              </a:rPr>
              <a:t> 365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6 </a:t>
            </a:r>
            <a:r>
              <a:rPr lang="en-US" sz="2400" b="1" dirty="0" err="1">
                <a:latin typeface="Times New Roman" panose="02020603050405020304" pitchFamily="18" charset="0"/>
                <a:cs typeface="Times New Roman" panose="02020603050405020304" pitchFamily="18" charset="0"/>
              </a:rPr>
              <a:t>giờ</a:t>
            </a:r>
            <a:endParaRPr lang="en-US" sz="24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639845" y="1251375"/>
            <a:ext cx="5504155" cy="3548859"/>
          </a:xfrm>
          <a:prstGeom prst="rect">
            <a:avLst/>
          </a:prstGeom>
        </p:spPr>
      </p:pic>
      <p:sp>
        <p:nvSpPr>
          <p:cNvPr id="7" name="TextBox 6"/>
          <p:cNvSpPr txBox="1"/>
          <p:nvPr/>
        </p:nvSpPr>
        <p:spPr>
          <a:xfrm>
            <a:off x="59168" y="2307516"/>
            <a:ext cx="1418342" cy="830997"/>
          </a:xfrm>
          <a:prstGeom prst="rect">
            <a:avLst/>
          </a:prstGeom>
          <a:noFill/>
        </p:spPr>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Năm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nhuận</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1285875" y="2284952"/>
            <a:ext cx="571500" cy="457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p:cNvCxnSpPr>
            <a:cxnSpLocks/>
          </p:cNvCxnSpPr>
          <p:nvPr/>
        </p:nvCxnSpPr>
        <p:spPr>
          <a:xfrm>
            <a:off x="1308890" y="2739148"/>
            <a:ext cx="537726" cy="55399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857377" y="2078183"/>
            <a:ext cx="2112197"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366 </a:t>
            </a:r>
            <a:r>
              <a:rPr lang="en-US" sz="2400" b="1" dirty="0" err="1">
                <a:solidFill>
                  <a:srgbClr val="FF0000"/>
                </a:solidFill>
                <a:latin typeface="Times New Roman" panose="02020603050405020304" pitchFamily="18" charset="0"/>
                <a:cs typeface="Times New Roman" panose="02020603050405020304" pitchFamily="18" charset="0"/>
              </a:rPr>
              <a:t>ngày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916543" y="2721662"/>
            <a:ext cx="1950833" cy="830997"/>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Tháng</a:t>
            </a:r>
            <a:r>
              <a:rPr lang="en-US" sz="2400" b="1" dirty="0">
                <a:solidFill>
                  <a:srgbClr val="FF0000"/>
                </a:solidFill>
                <a:latin typeface="Times New Roman" panose="02020603050405020304" pitchFamily="18" charset="0"/>
                <a:cs typeface="Times New Roman" panose="02020603050405020304" pitchFamily="18" charset="0"/>
              </a:rPr>
              <a:t> 2</a:t>
            </a:r>
          </a:p>
          <a:p>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có</a:t>
            </a:r>
            <a:r>
              <a:rPr lang="en-US" sz="2400" b="1" dirty="0">
                <a:solidFill>
                  <a:srgbClr val="FF0000"/>
                </a:solidFill>
                <a:latin typeface="Times New Roman" panose="02020603050405020304" pitchFamily="18" charset="0"/>
                <a:cs typeface="Times New Roman" panose="02020603050405020304" pitchFamily="18" charset="0"/>
              </a:rPr>
              <a:t> 29 </a:t>
            </a:r>
            <a:r>
              <a:rPr lang="en-US" sz="2400" b="1" dirty="0" err="1">
                <a:solidFill>
                  <a:srgbClr val="FF0000"/>
                </a:solidFill>
                <a:latin typeface="Times New Roman" panose="02020603050405020304" pitchFamily="18" charset="0"/>
                <a:cs typeface="Times New Roman" panose="02020603050405020304" pitchFamily="18" charset="0"/>
              </a:rPr>
              <a:t>ngày</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4" name="Right Arrow 23"/>
          <p:cNvSpPr/>
          <p:nvPr/>
        </p:nvSpPr>
        <p:spPr>
          <a:xfrm>
            <a:off x="46454" y="3562668"/>
            <a:ext cx="3675693" cy="123756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chemeClr val="tx1"/>
                </a:solidFill>
              </a:rPr>
              <a:t>Cách</a:t>
            </a:r>
            <a:r>
              <a:rPr lang="en-US" sz="2000" b="1" dirty="0">
                <a:solidFill>
                  <a:schemeClr val="tx1"/>
                </a:solidFill>
              </a:rPr>
              <a:t> </a:t>
            </a:r>
            <a:r>
              <a:rPr lang="en-US" sz="2000" b="1" dirty="0" err="1">
                <a:solidFill>
                  <a:schemeClr val="tx1"/>
                </a:solidFill>
              </a:rPr>
              <a:t>tính</a:t>
            </a:r>
            <a:r>
              <a:rPr lang="en-US" sz="2000" b="1" dirty="0">
                <a:solidFill>
                  <a:schemeClr val="tx1"/>
                </a:solidFill>
              </a:rPr>
              <a:t> </a:t>
            </a:r>
            <a:r>
              <a:rPr lang="en-US" sz="2000" b="1" dirty="0" err="1">
                <a:solidFill>
                  <a:schemeClr val="tx1"/>
                </a:solidFill>
              </a:rPr>
              <a:t>năm</a:t>
            </a:r>
            <a:r>
              <a:rPr lang="en-US" sz="2000" b="1" dirty="0">
                <a:solidFill>
                  <a:schemeClr val="tx1"/>
                </a:solidFill>
              </a:rPr>
              <a:t> </a:t>
            </a:r>
            <a:r>
              <a:rPr lang="en-US" sz="2000" b="1" dirty="0" err="1">
                <a:solidFill>
                  <a:schemeClr val="tx1"/>
                </a:solidFill>
              </a:rPr>
              <a:t>nhuận</a:t>
            </a:r>
            <a:endParaRPr lang="en-US" sz="2000" b="1" dirty="0">
              <a:solidFill>
                <a:schemeClr val="tx1"/>
              </a:solidFill>
            </a:endParaRPr>
          </a:p>
        </p:txBody>
      </p:sp>
    </p:spTree>
    <p:extLst>
      <p:ext uri="{BB962C8B-B14F-4D97-AF65-F5344CB8AC3E}">
        <p14:creationId xmlns:p14="http://schemas.microsoft.com/office/powerpoint/2010/main" val="80420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0" grpId="0"/>
      <p:bldP spid="21"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180155" y="1587327"/>
            <a:ext cx="539700" cy="553200"/>
          </a:xfrm>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3" name="Rounded Rectangle 2"/>
          <p:cNvSpPr/>
          <p:nvPr/>
        </p:nvSpPr>
        <p:spPr>
          <a:xfrm>
            <a:off x="665018" y="207818"/>
            <a:ext cx="2691246" cy="4883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err="1">
                <a:solidFill>
                  <a:srgbClr val="FF0000"/>
                </a:solidFill>
                <a:latin typeface="Arial" panose="020B0604020202020204" pitchFamily="34" charset="0"/>
                <a:cs typeface="Arial" panose="020B0604020202020204" pitchFamily="34" charset="0"/>
              </a:rPr>
              <a:t>Em</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có</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biết</a:t>
            </a:r>
            <a:r>
              <a:rPr lang="en-US" sz="2400" i="1" dirty="0">
                <a:solidFill>
                  <a:srgbClr val="FF0000"/>
                </a:solidFill>
                <a:latin typeface="Arial" panose="020B0604020202020204" pitchFamily="34" charset="0"/>
                <a:cs typeface="Arial" panose="020B0604020202020204" pitchFamily="34" charset="0"/>
              </a:rPr>
              <a:t>?</a:t>
            </a:r>
          </a:p>
        </p:txBody>
      </p:sp>
      <p:grpSp>
        <p:nvGrpSpPr>
          <p:cNvPr id="4" name="Google Shape;530;p38"/>
          <p:cNvGrpSpPr/>
          <p:nvPr/>
        </p:nvGrpSpPr>
        <p:grpSpPr>
          <a:xfrm>
            <a:off x="8171648" y="207819"/>
            <a:ext cx="835433" cy="1028020"/>
            <a:chOff x="6730350" y="2315900"/>
            <a:chExt cx="257700" cy="420100"/>
          </a:xfrm>
          <a:solidFill>
            <a:schemeClr val="bg1"/>
          </a:solidFill>
        </p:grpSpPr>
        <p:sp>
          <p:nvSpPr>
            <p:cNvPr id="5" name="Google Shape;531;p38"/>
            <p:cNvSpPr/>
            <p:nvPr/>
          </p:nvSpPr>
          <p:spPr>
            <a:xfrm>
              <a:off x="6807900" y="26712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32;p38"/>
            <p:cNvSpPr/>
            <p:nvPr/>
          </p:nvSpPr>
          <p:spPr>
            <a:xfrm>
              <a:off x="6807900" y="2636450"/>
              <a:ext cx="102600" cy="22625"/>
            </a:xfrm>
            <a:custGeom>
              <a:avLst/>
              <a:gdLst/>
              <a:ahLst/>
              <a:cxnLst/>
              <a:rect l="l" t="t" r="r" b="b"/>
              <a:pathLst>
                <a:path w="4104" h="905" extrusionOk="0">
                  <a:moveTo>
                    <a:pt x="1" y="1"/>
                  </a:moveTo>
                  <a:lnTo>
                    <a:pt x="1" y="905"/>
                  </a:lnTo>
                  <a:lnTo>
                    <a:pt x="4104" y="905"/>
                  </a:lnTo>
                  <a:lnTo>
                    <a:pt x="410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3;p38"/>
            <p:cNvSpPr/>
            <p:nvPr/>
          </p:nvSpPr>
          <p:spPr>
            <a:xfrm>
              <a:off x="6807900" y="2706075"/>
              <a:ext cx="102600" cy="29925"/>
            </a:xfrm>
            <a:custGeom>
              <a:avLst/>
              <a:gdLst/>
              <a:ahLst/>
              <a:cxnLst/>
              <a:rect l="l" t="t" r="r" b="b"/>
              <a:pathLst>
                <a:path w="4104" h="1197" extrusionOk="0">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4;p38"/>
            <p:cNvSpPr/>
            <p:nvPr/>
          </p:nvSpPr>
          <p:spPr>
            <a:xfrm>
              <a:off x="6811575" y="2463675"/>
              <a:ext cx="95275" cy="160600"/>
            </a:xfrm>
            <a:custGeom>
              <a:avLst/>
              <a:gdLst/>
              <a:ahLst/>
              <a:cxnLst/>
              <a:rect l="l" t="t" r="r" b="b"/>
              <a:pathLst>
                <a:path w="3811" h="6424" extrusionOk="0">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38"/>
            <p:cNvSpPr/>
            <p:nvPr/>
          </p:nvSpPr>
          <p:spPr>
            <a:xfrm>
              <a:off x="6730350" y="2315900"/>
              <a:ext cx="257700" cy="308375"/>
            </a:xfrm>
            <a:custGeom>
              <a:avLst/>
              <a:gdLst/>
              <a:ahLst/>
              <a:cxnLst/>
              <a:rect l="l" t="t" r="r" b="b"/>
              <a:pathLst>
                <a:path w="10308" h="12335" extrusionOk="0">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p:cNvPicPr>
            <a:picLocks noChangeAspect="1"/>
          </p:cNvPicPr>
          <p:nvPr/>
        </p:nvPicPr>
        <p:blipFill>
          <a:blip r:embed="rId2"/>
          <a:stretch>
            <a:fillRect/>
          </a:stretch>
        </p:blipFill>
        <p:spPr>
          <a:xfrm>
            <a:off x="396155" y="1383290"/>
            <a:ext cx="3571875" cy="2314575"/>
          </a:xfrm>
          <a:prstGeom prst="rect">
            <a:avLst/>
          </a:prstGeom>
        </p:spPr>
      </p:pic>
      <p:cxnSp>
        <p:nvCxnSpPr>
          <p:cNvPr id="12" name="Straight Arrow Connector 11"/>
          <p:cNvCxnSpPr/>
          <p:nvPr/>
        </p:nvCxnSpPr>
        <p:spPr>
          <a:xfrm flipV="1">
            <a:off x="4177145" y="1672936"/>
            <a:ext cx="1132610" cy="78971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177145" y="2701636"/>
            <a:ext cx="1226128" cy="63384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5518874" y="1235838"/>
            <a:ext cx="2712027" cy="923330"/>
          </a:xfrm>
          <a:prstGeom prst="rect">
            <a:avLst/>
          </a:prstGeom>
          <a:solidFill>
            <a:schemeClr val="accent2">
              <a:lumMod val="20000"/>
              <a:lumOff val="80000"/>
            </a:schemeClr>
          </a:solidFill>
        </p:spPr>
        <p:txBody>
          <a:bodyPr wrap="square" rtlCol="0">
            <a:spAutoFit/>
          </a:bodyPr>
          <a:lstStyle/>
          <a:p>
            <a:r>
              <a:rPr lang="en-US" sz="1800" b="1" dirty="0" err="1">
                <a:solidFill>
                  <a:srgbClr val="FF0000"/>
                </a:solidFill>
                <a:latin typeface="Times New Roman" panose="02020603050405020304" pitchFamily="18" charset="0"/>
                <a:cs typeface="Times New Roman" panose="02020603050405020304" pitchFamily="18" charset="0"/>
              </a:rPr>
              <a:t>Năm</a:t>
            </a:r>
            <a:r>
              <a:rPr lang="en-US" sz="1800" b="1" dirty="0">
                <a:solidFill>
                  <a:srgbClr val="FF0000"/>
                </a:solidFill>
                <a:latin typeface="Times New Roman" panose="02020603050405020304" pitchFamily="18" charset="0"/>
                <a:cs typeface="Times New Roman" panose="02020603050405020304" pitchFamily="18" charset="0"/>
              </a:rPr>
              <a:t> B: 4. </a:t>
            </a:r>
            <a:r>
              <a:rPr lang="en-US" sz="1800" b="1" dirty="0" err="1">
                <a:solidFill>
                  <a:srgbClr val="FF0000"/>
                </a:solidFill>
                <a:latin typeface="Times New Roman" panose="02020603050405020304" pitchFamily="18" charset="0"/>
                <a:cs typeface="Times New Roman" panose="02020603050405020304" pitchFamily="18" charset="0"/>
              </a:rPr>
              <a:t>Nếu</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năm</a:t>
            </a:r>
            <a:r>
              <a:rPr lang="en-US" sz="1800" b="1" dirty="0">
                <a:solidFill>
                  <a:srgbClr val="FF0000"/>
                </a:solidFill>
                <a:latin typeface="Times New Roman" panose="02020603050405020304" pitchFamily="18" charset="0"/>
                <a:cs typeface="Times New Roman" panose="02020603050405020304" pitchFamily="18" charset="0"/>
              </a:rPr>
              <a:t> B chia </a:t>
            </a:r>
            <a:r>
              <a:rPr lang="en-US" sz="1800" b="1" dirty="0" err="1">
                <a:solidFill>
                  <a:srgbClr val="FF0000"/>
                </a:solidFill>
                <a:latin typeface="Times New Roman" panose="02020603050405020304" pitchFamily="18" charset="0"/>
                <a:cs typeface="Times New Roman" panose="02020603050405020304" pitchFamily="18" charset="0"/>
              </a:rPr>
              <a:t>hết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cho</a:t>
            </a:r>
            <a:r>
              <a:rPr lang="en-US" sz="1800" b="1" dirty="0">
                <a:solidFill>
                  <a:srgbClr val="FF0000"/>
                </a:solidFill>
                <a:latin typeface="Times New Roman" panose="02020603050405020304" pitchFamily="18" charset="0"/>
                <a:cs typeface="Times New Roman" panose="02020603050405020304" pitchFamily="18" charset="0"/>
              </a:rPr>
              <a:t> 4 </a:t>
            </a:r>
            <a:r>
              <a:rPr lang="en-US" sz="1800" b="1" dirty="0" err="1">
                <a:solidFill>
                  <a:srgbClr val="FF0000"/>
                </a:solidFill>
                <a:latin typeface="Times New Roman" panose="02020603050405020304" pitchFamily="18" charset="0"/>
                <a:cs typeface="Times New Roman" panose="02020603050405020304" pitchFamily="18" charset="0"/>
              </a:rPr>
              <a:t>thì</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năm</a:t>
            </a:r>
            <a:r>
              <a:rPr lang="en-US" sz="1800" b="1" dirty="0">
                <a:solidFill>
                  <a:srgbClr val="FF0000"/>
                </a:solidFill>
                <a:latin typeface="Times New Roman" panose="02020603050405020304" pitchFamily="18" charset="0"/>
                <a:cs typeface="Times New Roman" panose="02020603050405020304" pitchFamily="18" charset="0"/>
              </a:rPr>
              <a:t> B </a:t>
            </a:r>
            <a:r>
              <a:rPr lang="en-US" sz="1800" b="1" dirty="0" err="1">
                <a:solidFill>
                  <a:srgbClr val="FF0000"/>
                </a:solidFill>
                <a:latin typeface="Times New Roman" panose="02020603050405020304" pitchFamily="18" charset="0"/>
                <a:cs typeface="Times New Roman" panose="02020603050405020304" pitchFamily="18" charset="0"/>
              </a:rPr>
              <a:t>là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năm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nhuận</a:t>
            </a:r>
            <a:r>
              <a:rPr lang="en-US" sz="1800" b="1" dirty="0">
                <a:solidFill>
                  <a:srgbClr val="FF0000"/>
                </a:solidFill>
                <a:latin typeface="Times New Roman" panose="02020603050405020304" pitchFamily="18" charset="0"/>
                <a:cs typeface="Times New Roman" panose="02020603050405020304" pitchFamily="18" charset="0"/>
              </a:rPr>
              <a:t> DL</a:t>
            </a:r>
          </a:p>
        </p:txBody>
      </p:sp>
      <p:sp>
        <p:nvSpPr>
          <p:cNvPr id="19" name="TextBox 18"/>
          <p:cNvSpPr txBox="1"/>
          <p:nvPr/>
        </p:nvSpPr>
        <p:spPr>
          <a:xfrm>
            <a:off x="5459621" y="2701637"/>
            <a:ext cx="2712027" cy="1200329"/>
          </a:xfrm>
          <a:prstGeom prst="rect">
            <a:avLst/>
          </a:prstGeom>
          <a:solidFill>
            <a:schemeClr val="accent2">
              <a:lumMod val="20000"/>
              <a:lumOff val="80000"/>
            </a:schemeClr>
          </a:solidFill>
        </p:spPr>
        <p:txBody>
          <a:bodyPr wrap="square" rtlCol="0">
            <a:spAutoFit/>
          </a:bodyPr>
          <a:lstStyle/>
          <a:p>
            <a:r>
              <a:rPr lang="en-US" sz="1800" b="1" dirty="0" err="1">
                <a:solidFill>
                  <a:srgbClr val="FF0000"/>
                </a:solidFill>
                <a:latin typeface="Times New Roman" panose="02020603050405020304" pitchFamily="18" charset="0"/>
                <a:cs typeface="Times New Roman" panose="02020603050405020304" pitchFamily="18" charset="0"/>
              </a:rPr>
              <a:t>Các</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năm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tròn</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thế</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kỉ</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thì</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lấy</a:t>
            </a:r>
            <a:r>
              <a:rPr lang="en-US" sz="1800" b="1" dirty="0">
                <a:solidFill>
                  <a:srgbClr val="FF0000"/>
                </a:solidFill>
                <a:latin typeface="Times New Roman" panose="02020603050405020304" pitchFamily="18" charset="0"/>
                <a:cs typeface="Times New Roman" panose="02020603050405020304" pitchFamily="18" charset="0"/>
              </a:rPr>
              <a:t> B : 400, </a:t>
            </a:r>
            <a:r>
              <a:rPr lang="en-US" sz="1800" b="1" dirty="0" err="1">
                <a:solidFill>
                  <a:srgbClr val="FF0000"/>
                </a:solidFill>
                <a:latin typeface="Times New Roman" panose="02020603050405020304" pitchFamily="18" charset="0"/>
                <a:cs typeface="Times New Roman" panose="02020603050405020304" pitchFamily="18" charset="0"/>
              </a:rPr>
              <a:t>nếu</a:t>
            </a:r>
            <a:r>
              <a:rPr lang="en-US" sz="1800" b="1" dirty="0">
                <a:solidFill>
                  <a:srgbClr val="FF0000"/>
                </a:solidFill>
                <a:latin typeface="Times New Roman" panose="02020603050405020304" pitchFamily="18" charset="0"/>
                <a:cs typeface="Times New Roman" panose="02020603050405020304" pitchFamily="18" charset="0"/>
              </a:rPr>
              <a:t> chia </a:t>
            </a:r>
            <a:r>
              <a:rPr lang="en-US" sz="1800" b="1" dirty="0" err="1">
                <a:solidFill>
                  <a:srgbClr val="FF0000"/>
                </a:solidFill>
                <a:latin typeface="Times New Roman" panose="02020603050405020304" pitchFamily="18" charset="0"/>
                <a:cs typeface="Times New Roman" panose="02020603050405020304" pitchFamily="18" charset="0"/>
              </a:rPr>
              <a:t>hết</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cho</a:t>
            </a:r>
            <a:r>
              <a:rPr lang="en-US" sz="1800" b="1" dirty="0">
                <a:solidFill>
                  <a:srgbClr val="FF0000"/>
                </a:solidFill>
                <a:latin typeface="Times New Roman" panose="02020603050405020304" pitchFamily="18" charset="0"/>
                <a:cs typeface="Times New Roman" panose="02020603050405020304" pitchFamily="18" charset="0"/>
              </a:rPr>
              <a:t> 400 </a:t>
            </a:r>
            <a:r>
              <a:rPr lang="en-US" sz="1800" b="1" dirty="0" err="1">
                <a:solidFill>
                  <a:srgbClr val="FF0000"/>
                </a:solidFill>
                <a:latin typeface="Times New Roman" panose="02020603050405020304" pitchFamily="18" charset="0"/>
                <a:cs typeface="Times New Roman" panose="02020603050405020304" pitchFamily="18" charset="0"/>
              </a:rPr>
              <a:t>thì</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năm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đó</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là</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năm</a:t>
            </a:r>
            <a:r>
              <a:rPr lang="en-US" sz="1800" b="1" dirty="0">
                <a:solidFill>
                  <a:srgbClr val="FF0000"/>
                </a:solidFill>
                <a:latin typeface="Times New Roman" panose="02020603050405020304" pitchFamily="18" charset="0"/>
                <a:cs typeface="Times New Roman" panose="02020603050405020304" pitchFamily="18" charset="0"/>
              </a:rPr>
              <a:t> </a:t>
            </a:r>
            <a:r>
              <a:rPr lang="en-US" sz="1800" b="1" dirty="0" err="1">
                <a:solidFill>
                  <a:srgbClr val="FF0000"/>
                </a:solidFill>
                <a:latin typeface="Times New Roman" panose="02020603050405020304" pitchFamily="18" charset="0"/>
                <a:cs typeface="Times New Roman" panose="02020603050405020304" pitchFamily="18" charset="0"/>
              </a:rPr>
              <a:t>nhuận</a:t>
            </a:r>
            <a:r>
              <a:rPr lang="en-US" sz="1800" b="1" dirty="0">
                <a:solidFill>
                  <a:srgbClr val="FF0000"/>
                </a:solidFill>
                <a:latin typeface="Times New Roman" panose="02020603050405020304" pitchFamily="18" charset="0"/>
                <a:cs typeface="Times New Roman" panose="02020603050405020304" pitchFamily="18" charset="0"/>
              </a:rPr>
              <a:t> DL</a:t>
            </a:r>
          </a:p>
        </p:txBody>
      </p:sp>
      <p:sp>
        <p:nvSpPr>
          <p:cNvPr id="20" name="TextBox 19"/>
          <p:cNvSpPr txBox="1"/>
          <p:nvPr/>
        </p:nvSpPr>
        <p:spPr>
          <a:xfrm>
            <a:off x="2389911" y="4259767"/>
            <a:ext cx="3761509" cy="369332"/>
          </a:xfrm>
          <a:prstGeom prst="rect">
            <a:avLst/>
          </a:prstGeom>
          <a:solidFill>
            <a:schemeClr val="accent2">
              <a:lumMod val="20000"/>
              <a:lumOff val="80000"/>
            </a:schemeClr>
          </a:solidFill>
        </p:spPr>
        <p:txBody>
          <a:bodyPr wrap="square" rtlCol="0">
            <a:spAutoFit/>
          </a:bodyPr>
          <a:lstStyle/>
          <a:p>
            <a:r>
              <a:rPr lang="en-US" sz="1800" dirty="0" err="1">
                <a:solidFill>
                  <a:srgbClr val="FF0000"/>
                </a:solidFill>
                <a:latin typeface="Times New Roman" panose="02020603050405020304" pitchFamily="18" charset="0"/>
                <a:cs typeface="Times New Roman" panose="02020603050405020304" pitchFamily="18" charset="0"/>
              </a:rPr>
              <a:t>Ví</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dụ</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năm</a:t>
            </a:r>
            <a:r>
              <a:rPr lang="en-US" sz="1800" dirty="0">
                <a:solidFill>
                  <a:srgbClr val="FF0000"/>
                </a:solidFill>
                <a:latin typeface="Times New Roman" panose="02020603050405020304" pitchFamily="18" charset="0"/>
                <a:cs typeface="Times New Roman" panose="02020603050405020304" pitchFamily="18" charset="0"/>
              </a:rPr>
              <a:t> 2020 </a:t>
            </a:r>
            <a:r>
              <a:rPr lang="en-US" sz="1800" dirty="0" err="1">
                <a:solidFill>
                  <a:srgbClr val="FF0000"/>
                </a:solidFill>
                <a:latin typeface="Times New Roman" panose="02020603050405020304" pitchFamily="18" charset="0"/>
                <a:cs typeface="Times New Roman" panose="02020603050405020304" pitchFamily="18" charset="0"/>
              </a:rPr>
              <a:t>là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năm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nhuận</a:t>
            </a:r>
            <a:r>
              <a:rPr lang="en-US" sz="18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3486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836</TotalTime>
  <Words>1467</Words>
  <Application>Microsoft Office PowerPoint</Application>
  <PresentationFormat>On-screen Show (16:9)</PresentationFormat>
  <Paragraphs>100</Paragraphs>
  <Slides>22</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Times New Roman </vt:lpstr>
      <vt:lpstr>Times New Roman</vt:lpstr>
      <vt:lpstr>Oswald</vt:lpstr>
      <vt:lpstr>Calibri</vt:lpstr>
      <vt:lpstr>Roboto Condensed</vt:lpstr>
      <vt:lpstr>Office Theme</vt:lpstr>
      <vt:lpstr>PowerPoint Presentation</vt:lpstr>
      <vt:lpstr>BÀI 7: CHUYỂN ĐỘNG CỦA TRÁI ĐẤT QUANH MẶT TRỜI VÀ HỆ QUẢ</vt:lpstr>
      <vt:lpstr>PowerPoint Presentation</vt:lpstr>
      <vt:lpstr>1. Chuyển động của Trái Đất quanh Mặt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Mùa trên Trái Đất</vt:lpstr>
      <vt:lpstr>PowerPoint Presentation</vt:lpstr>
      <vt:lpstr>a. Mùa trên Trái Đất</vt:lpstr>
      <vt:lpstr>PowerPoint Presentation</vt:lpstr>
      <vt:lpstr>b. Hiện tượng ngày đêm dài ngắn theo mùa</vt:lpstr>
      <vt:lpstr>PowerPoint Presentation</vt:lpstr>
      <vt:lpstr>PowerPoint Presentation</vt:lpstr>
      <vt:lpstr>PowerPoint Presentation</vt:lpstr>
      <vt:lpstr>PowerPoint Presentation</vt:lpstr>
      <vt:lpstr>Luyện tập</vt:lpstr>
      <vt:lpstr>Hướng dẫn về nhà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Mai Duyen</dc:creator>
  <cp:lastModifiedBy>Windows User</cp:lastModifiedBy>
  <cp:revision>20</cp:revision>
  <dcterms:modified xsi:type="dcterms:W3CDTF">2023-08-09T08:02:15Z</dcterms:modified>
</cp:coreProperties>
</file>