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9" r:id="rId1"/>
    <p:sldMasterId id="2147483811" r:id="rId2"/>
  </p:sldMasterIdLst>
  <p:notesMasterIdLst>
    <p:notesMasterId r:id="rId30"/>
  </p:notesMasterIdLst>
  <p:sldIdLst>
    <p:sldId id="292" r:id="rId3"/>
    <p:sldId id="290" r:id="rId4"/>
    <p:sldId id="294" r:id="rId5"/>
    <p:sldId id="291" r:id="rId6"/>
    <p:sldId id="296" r:id="rId7"/>
    <p:sldId id="297" r:id="rId8"/>
    <p:sldId id="298" r:id="rId9"/>
    <p:sldId id="299" r:id="rId10"/>
    <p:sldId id="301" r:id="rId11"/>
    <p:sldId id="257" r:id="rId12"/>
    <p:sldId id="300" r:id="rId13"/>
    <p:sldId id="302" r:id="rId14"/>
    <p:sldId id="275" r:id="rId15"/>
    <p:sldId id="308" r:id="rId16"/>
    <p:sldId id="309" r:id="rId17"/>
    <p:sldId id="311" r:id="rId18"/>
    <p:sldId id="323" r:id="rId19"/>
    <p:sldId id="314" r:id="rId20"/>
    <p:sldId id="313" r:id="rId21"/>
    <p:sldId id="317" r:id="rId22"/>
    <p:sldId id="318" r:id="rId23"/>
    <p:sldId id="320" r:id="rId24"/>
    <p:sldId id="321" r:id="rId25"/>
    <p:sldId id="273" r:id="rId26"/>
    <p:sldId id="324" r:id="rId27"/>
    <p:sldId id="325" r:id="rId28"/>
    <p:sldId id="266" r:id="rId29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4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66CC"/>
    <a:srgbClr val="660033"/>
    <a:srgbClr val="FF3399"/>
    <a:srgbClr val="006699"/>
    <a:srgbClr val="FFCC00"/>
    <a:srgbClr val="CC3300"/>
    <a:srgbClr val="8BB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1" autoAdjust="0"/>
    <p:restoredTop sz="94660"/>
  </p:normalViewPr>
  <p:slideViewPr>
    <p:cSldViewPr snapToObjects="1">
      <p:cViewPr>
        <p:scale>
          <a:sx n="70" d="100"/>
          <a:sy n="70" d="100"/>
        </p:scale>
        <p:origin x="-1386" y="-336"/>
      </p:cViewPr>
      <p:guideLst>
        <p:guide orient="horz" pos="2142"/>
        <p:guide pos="288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3D702B-F7C7-4C9A-84C4-FA02C2CC7DCA}" type="doc">
      <dgm:prSet loTypeId="urn:microsoft.com/office/officeart/2005/8/layout/radial6" loCatId="cycle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0DAFD599-CFDC-4CB9-BB14-23138F35C917}">
      <dgm:prSet phldrT="[Text]" custT="1"/>
      <dgm:spPr>
        <a:gradFill rotWithShape="0">
          <a:gsLst>
            <a:gs pos="0">
              <a:srgbClr val="9BBB59">
                <a:hueOff val="0"/>
                <a:satOff val="0"/>
                <a:alphaOff val="0"/>
                <a:shade val="51000"/>
                <a:satMod val="130000"/>
                <a:lumMod val="59000"/>
              </a:srgbClr>
            </a:gs>
            <a:gs pos="80000">
              <a:srgbClr val="9BBB59">
                <a:hueOff val="0"/>
                <a:satOff val="0"/>
                <a:alphaOff val="0"/>
                <a:shade val="93000"/>
                <a:satMod val="130000"/>
                <a:lumMod val="86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>
            <a:rot lat="0" lon="0" rev="20400000"/>
          </a:lightRig>
        </a:scene3d>
        <a:sp3d prstMaterial="plastic">
          <a:bevelT w="3810000" h="2540000" prst="artDeco"/>
        </a:sp3d>
      </dgm:spPr>
      <dgm:t>
        <a:bodyPr/>
        <a:lstStyle/>
        <a:p>
          <a:r>
            <a:rPr lang="en-US" sz="2800" b="1" dirty="0" smtClean="0">
              <a:solidFill>
                <a:srgbClr val="FF0000"/>
              </a:solidFill>
              <a:effectLst>
                <a:outerShdw blurRad="50800" dist="50800" algn="l" rotWithShape="0">
                  <a:prstClr val="black"/>
                </a:outerShdw>
              </a:effectLst>
              <a:latin typeface="Times New Roman" pitchFamily="18" charset="0"/>
              <a:ea typeface="+mn-ea"/>
              <a:cs typeface="Times New Roman" pitchFamily="18" charset="0"/>
            </a:rPr>
            <a:t>LỚP HỌC</a:t>
          </a:r>
          <a:endParaRPr lang="en-US" sz="2800" b="1" dirty="0">
            <a:solidFill>
              <a:srgbClr val="FF0000"/>
            </a:solidFill>
            <a:effectLst>
              <a:outerShdw blurRad="50800" dist="50800" algn="l" rotWithShape="0">
                <a:prstClr val="black"/>
              </a:outerShdw>
            </a:effectLst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5A4F46AA-E4C1-445D-9624-DD65ED159DF6}" type="parTrans" cxnId="{D7B4A36F-D968-436A-B72B-7BF8CB58E993}">
      <dgm:prSet/>
      <dgm:spPr/>
      <dgm:t>
        <a:bodyPr/>
        <a:lstStyle/>
        <a:p>
          <a:endParaRPr lang="en-US">
            <a:latin typeface="Times New Roman" pitchFamily="18" charset="0"/>
            <a:cs typeface="Times New Roman" pitchFamily="18" charset="0"/>
          </a:endParaRPr>
        </a:p>
      </dgm:t>
    </dgm:pt>
    <dgm:pt modelId="{3C1CB08C-C136-4ACA-86DE-2C0FA04B79F1}" type="sibTrans" cxnId="{D7B4A36F-D968-436A-B72B-7BF8CB58E993}">
      <dgm:prSet/>
      <dgm:spPr/>
      <dgm:t>
        <a:bodyPr/>
        <a:lstStyle/>
        <a:p>
          <a:endParaRPr lang="en-US">
            <a:latin typeface="Times New Roman" pitchFamily="18" charset="0"/>
            <a:cs typeface="Times New Roman" pitchFamily="18" charset="0"/>
          </a:endParaRPr>
        </a:p>
      </dgm:t>
    </dgm:pt>
    <dgm:pt modelId="{7348FF48-6573-4347-B135-D8B86211BBA5}">
      <dgm:prSet phldrT="[Text]" custT="1"/>
      <dgm:spPr>
        <a:xfrm>
          <a:off x="3074003" y="1211"/>
          <a:ext cx="1319592" cy="1319592"/>
        </a:xfr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US" sz="2400" b="1" dirty="0" err="1" smtClean="0">
              <a:solidFill>
                <a:srgbClr val="FFC000"/>
              </a:solidFill>
              <a:latin typeface="Times New Roman" pitchFamily="18" charset="0"/>
              <a:ea typeface="+mn-ea"/>
              <a:cs typeface="Times New Roman" pitchFamily="18" charset="0"/>
            </a:rPr>
            <a:t>Nhà</a:t>
          </a:r>
          <a:r>
            <a:rPr lang="en-US" sz="2400" b="1" dirty="0" smtClean="0">
              <a:solidFill>
                <a:srgbClr val="FFC000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b="1" dirty="0" err="1" smtClean="0">
              <a:solidFill>
                <a:srgbClr val="FFC000"/>
              </a:solidFill>
              <a:latin typeface="Times New Roman" pitchFamily="18" charset="0"/>
              <a:ea typeface="+mn-ea"/>
              <a:cs typeface="Times New Roman" pitchFamily="18" charset="0"/>
            </a:rPr>
            <a:t>xe</a:t>
          </a:r>
          <a:r>
            <a:rPr lang="en-US" sz="2400" b="1" dirty="0" smtClean="0">
              <a:solidFill>
                <a:srgbClr val="FFC000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b="1" dirty="0" err="1" smtClean="0">
              <a:solidFill>
                <a:srgbClr val="FFC000"/>
              </a:solidFill>
              <a:latin typeface="Times New Roman" pitchFamily="18" charset="0"/>
              <a:ea typeface="+mn-ea"/>
              <a:cs typeface="Times New Roman" pitchFamily="18" charset="0"/>
            </a:rPr>
            <a:t>học</a:t>
          </a:r>
          <a:r>
            <a:rPr lang="en-US" sz="2400" b="1" dirty="0" smtClean="0">
              <a:solidFill>
                <a:srgbClr val="FFC000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b="1" dirty="0" err="1" smtClean="0">
              <a:solidFill>
                <a:srgbClr val="FFC000"/>
              </a:solidFill>
              <a:latin typeface="Times New Roman" pitchFamily="18" charset="0"/>
              <a:ea typeface="+mn-ea"/>
              <a:cs typeface="Times New Roman" pitchFamily="18" charset="0"/>
            </a:rPr>
            <a:t>sinh</a:t>
          </a:r>
          <a:endParaRPr lang="en-US" sz="2400" b="1" dirty="0">
            <a:solidFill>
              <a:srgbClr val="FFC000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376B1D05-569D-493A-AB3E-4890D54B522F}" type="parTrans" cxnId="{8422202C-E9DB-4C7C-93DB-26096FCFE0EF}">
      <dgm:prSet/>
      <dgm:spPr/>
      <dgm:t>
        <a:bodyPr/>
        <a:lstStyle/>
        <a:p>
          <a:endParaRPr lang="en-US">
            <a:latin typeface="Times New Roman" pitchFamily="18" charset="0"/>
            <a:cs typeface="Times New Roman" pitchFamily="18" charset="0"/>
          </a:endParaRPr>
        </a:p>
      </dgm:t>
    </dgm:pt>
    <dgm:pt modelId="{7509A90B-9C0C-46C2-89C2-BC49D304A4D7}" type="sibTrans" cxnId="{8422202C-E9DB-4C7C-93DB-26096FCFE0EF}">
      <dgm:prSet/>
      <dgm:spPr>
        <a:xfrm>
          <a:off x="1684283" y="613502"/>
          <a:ext cx="4099032" cy="4099032"/>
        </a:xfr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en-US">
            <a:latin typeface="Times New Roman" pitchFamily="18" charset="0"/>
            <a:cs typeface="Times New Roman" pitchFamily="18" charset="0"/>
          </a:endParaRPr>
        </a:p>
      </dgm:t>
    </dgm:pt>
    <dgm:pt modelId="{309EC081-C14F-4365-AB5E-77C8177ED14E}">
      <dgm:prSet phldrT="[Text]" custT="1"/>
      <dgm:spPr>
        <a:xfrm>
          <a:off x="4978029" y="1384567"/>
          <a:ext cx="1319592" cy="1319592"/>
        </a:xfrm>
        <a:gradFill rotWithShape="0">
          <a:gsLst>
            <a:gs pos="0">
              <a:srgbClr val="8064A2">
                <a:hueOff val="-1116192"/>
                <a:satOff val="6725"/>
                <a:lumOff val="539"/>
                <a:alphaOff val="0"/>
                <a:shade val="51000"/>
                <a:satMod val="130000"/>
              </a:srgbClr>
            </a:gs>
            <a:gs pos="80000">
              <a:srgbClr val="8064A2">
                <a:hueOff val="-1116192"/>
                <a:satOff val="6725"/>
                <a:lumOff val="539"/>
                <a:alphaOff val="0"/>
                <a:shade val="93000"/>
                <a:satMod val="130000"/>
              </a:srgbClr>
            </a:gs>
            <a:gs pos="100000">
              <a:srgbClr val="8064A2">
                <a:hueOff val="-1116192"/>
                <a:satOff val="6725"/>
                <a:lumOff val="539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US" sz="2400" b="1" dirty="0" err="1" smtClean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rPr>
            <a:t>Phòng</a:t>
          </a:r>
          <a:r>
            <a:rPr lang="en-US" sz="2400" b="1" dirty="0" smtClean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b="1" dirty="0" err="1" smtClean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rPr>
            <a:t>đội</a:t>
          </a:r>
          <a:endParaRPr lang="en-US" sz="2400" b="1" dirty="0">
            <a:solidFill>
              <a:schemeClr val="tx1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DFFC468D-66D5-4E43-90B9-00B9C5E877F8}" type="parTrans" cxnId="{DCC83300-AAEF-4717-882A-4DE3459B07BB}">
      <dgm:prSet/>
      <dgm:spPr/>
      <dgm:t>
        <a:bodyPr/>
        <a:lstStyle/>
        <a:p>
          <a:endParaRPr lang="en-US">
            <a:latin typeface="Times New Roman" pitchFamily="18" charset="0"/>
            <a:cs typeface="Times New Roman" pitchFamily="18" charset="0"/>
          </a:endParaRPr>
        </a:p>
      </dgm:t>
    </dgm:pt>
    <dgm:pt modelId="{068F367B-FE5B-4CF0-AB68-9BB59907461F}" type="sibTrans" cxnId="{DCC83300-AAEF-4717-882A-4DE3459B07BB}">
      <dgm:prSet/>
      <dgm:spPr>
        <a:xfrm>
          <a:off x="1684283" y="613502"/>
          <a:ext cx="4099032" cy="4099032"/>
        </a:xfrm>
        <a:gradFill rotWithShape="0">
          <a:gsLst>
            <a:gs pos="0">
              <a:srgbClr val="8064A2">
                <a:hueOff val="-1116192"/>
                <a:satOff val="6725"/>
                <a:lumOff val="539"/>
                <a:alphaOff val="0"/>
                <a:shade val="51000"/>
                <a:satMod val="130000"/>
              </a:srgbClr>
            </a:gs>
            <a:gs pos="80000">
              <a:srgbClr val="8064A2">
                <a:hueOff val="-1116192"/>
                <a:satOff val="6725"/>
                <a:lumOff val="539"/>
                <a:alphaOff val="0"/>
                <a:shade val="93000"/>
                <a:satMod val="130000"/>
              </a:srgbClr>
            </a:gs>
            <a:gs pos="100000">
              <a:srgbClr val="8064A2">
                <a:hueOff val="-1116192"/>
                <a:satOff val="6725"/>
                <a:lumOff val="539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en-US">
            <a:latin typeface="Times New Roman" pitchFamily="18" charset="0"/>
            <a:cs typeface="Times New Roman" pitchFamily="18" charset="0"/>
          </a:endParaRPr>
        </a:p>
      </dgm:t>
    </dgm:pt>
    <dgm:pt modelId="{E5F65EE9-4861-48C0-B22F-FF8A3CAD33D7}">
      <dgm:prSet phldrT="[Text]" custT="1"/>
      <dgm:spPr>
        <a:xfrm>
          <a:off x="4250756" y="3622883"/>
          <a:ext cx="1319592" cy="1319592"/>
        </a:xfrm>
        <a:gradFill rotWithShape="0">
          <a:gsLst>
            <a:gs pos="0">
              <a:srgbClr val="8064A2">
                <a:hueOff val="-2232385"/>
                <a:satOff val="13449"/>
                <a:lumOff val="1078"/>
                <a:alphaOff val="0"/>
                <a:shade val="51000"/>
                <a:satMod val="130000"/>
              </a:srgbClr>
            </a:gs>
            <a:gs pos="80000">
              <a:srgbClr val="8064A2">
                <a:hueOff val="-2232385"/>
                <a:satOff val="13449"/>
                <a:lumOff val="1078"/>
                <a:alphaOff val="0"/>
                <a:shade val="93000"/>
                <a:satMod val="130000"/>
              </a:srgbClr>
            </a:gs>
            <a:gs pos="100000">
              <a:srgbClr val="8064A2">
                <a:hueOff val="-2232385"/>
                <a:satOff val="13449"/>
                <a:lumOff val="1078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US" sz="2400" b="1" smtClean="0">
              <a:solidFill>
                <a:srgbClr val="FFCC00"/>
              </a:solidFill>
              <a:latin typeface="Times New Roman" pitchFamily="18" charset="0"/>
              <a:ea typeface="+mn-ea"/>
              <a:cs typeface="Times New Roman" pitchFamily="18" charset="0"/>
            </a:rPr>
            <a:t>Thư viện</a:t>
          </a:r>
          <a:endParaRPr lang="en-US" sz="2400" b="1" dirty="0">
            <a:solidFill>
              <a:srgbClr val="FFCC00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4FA9561C-4ACD-4E03-A8B2-132F4717A5BB}" type="parTrans" cxnId="{C61AB2F8-DA48-4F4D-82E6-C16D7775BB8C}">
      <dgm:prSet/>
      <dgm:spPr/>
      <dgm:t>
        <a:bodyPr/>
        <a:lstStyle/>
        <a:p>
          <a:endParaRPr lang="en-US">
            <a:latin typeface="Times New Roman" pitchFamily="18" charset="0"/>
            <a:cs typeface="Times New Roman" pitchFamily="18" charset="0"/>
          </a:endParaRPr>
        </a:p>
      </dgm:t>
    </dgm:pt>
    <dgm:pt modelId="{D7319E4B-CB1C-4928-8C05-382E9C35EC3D}" type="sibTrans" cxnId="{C61AB2F8-DA48-4F4D-82E6-C16D7775BB8C}">
      <dgm:prSet/>
      <dgm:spPr>
        <a:xfrm>
          <a:off x="1684283" y="613502"/>
          <a:ext cx="4099032" cy="4099032"/>
        </a:xfrm>
        <a:gradFill rotWithShape="0">
          <a:gsLst>
            <a:gs pos="0">
              <a:srgbClr val="8064A2">
                <a:hueOff val="-2232385"/>
                <a:satOff val="13449"/>
                <a:lumOff val="1078"/>
                <a:alphaOff val="0"/>
                <a:shade val="51000"/>
                <a:satMod val="130000"/>
              </a:srgbClr>
            </a:gs>
            <a:gs pos="80000">
              <a:srgbClr val="8064A2">
                <a:hueOff val="-2232385"/>
                <a:satOff val="13449"/>
                <a:lumOff val="1078"/>
                <a:alphaOff val="0"/>
                <a:shade val="93000"/>
                <a:satMod val="130000"/>
              </a:srgbClr>
            </a:gs>
            <a:gs pos="100000">
              <a:srgbClr val="8064A2">
                <a:hueOff val="-2232385"/>
                <a:satOff val="13449"/>
                <a:lumOff val="1078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en-US">
            <a:latin typeface="Times New Roman" pitchFamily="18" charset="0"/>
            <a:cs typeface="Times New Roman" pitchFamily="18" charset="0"/>
          </a:endParaRPr>
        </a:p>
      </dgm:t>
    </dgm:pt>
    <dgm:pt modelId="{8B3CD89D-A6CB-4EC4-B534-24E69E8D9AFB}">
      <dgm:prSet phldrT="[Text]" custT="1"/>
      <dgm:spPr>
        <a:xfrm>
          <a:off x="1169978" y="1384567"/>
          <a:ext cx="1319592" cy="1319592"/>
        </a:xfrm>
        <a:gradFill rotWithShape="0">
          <a:gsLst>
            <a:gs pos="0">
              <a:srgbClr val="8064A2">
                <a:hueOff val="-4464770"/>
                <a:satOff val="26899"/>
                <a:lumOff val="2156"/>
                <a:alphaOff val="0"/>
                <a:shade val="51000"/>
                <a:satMod val="130000"/>
              </a:srgbClr>
            </a:gs>
            <a:gs pos="80000">
              <a:srgbClr val="8064A2">
                <a:hueOff val="-4464770"/>
                <a:satOff val="26899"/>
                <a:lumOff val="2156"/>
                <a:alphaOff val="0"/>
                <a:shade val="93000"/>
                <a:satMod val="130000"/>
              </a:srgbClr>
            </a:gs>
            <a:gs pos="100000">
              <a:srgbClr val="8064A2">
                <a:hueOff val="-4464770"/>
                <a:satOff val="26899"/>
                <a:lumOff val="2156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US" sz="2400" dirty="0" err="1" smtClean="0">
              <a:solidFill>
                <a:srgbClr val="FFFF00"/>
              </a:solidFill>
              <a:latin typeface="Times New Roman" pitchFamily="18" charset="0"/>
              <a:ea typeface="+mn-ea"/>
              <a:cs typeface="Times New Roman" pitchFamily="18" charset="0"/>
            </a:rPr>
            <a:t>Cổng</a:t>
          </a:r>
          <a:r>
            <a:rPr lang="en-US" sz="2400" dirty="0" smtClean="0">
              <a:solidFill>
                <a:srgbClr val="FFFF00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400" dirty="0" err="1" smtClean="0">
              <a:solidFill>
                <a:srgbClr val="FFFF00"/>
              </a:solidFill>
              <a:latin typeface="Times New Roman" pitchFamily="18" charset="0"/>
              <a:ea typeface="+mn-ea"/>
              <a:cs typeface="Times New Roman" pitchFamily="18" charset="0"/>
            </a:rPr>
            <a:t>trường</a:t>
          </a:r>
          <a:endParaRPr lang="en-US" sz="2400" dirty="0">
            <a:solidFill>
              <a:srgbClr val="FFFF00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875AEC72-E904-4CC3-BD90-C6A7F8A169FF}" type="parTrans" cxnId="{B8BBE044-537D-49B2-8FED-6D3D6D3C5F52}">
      <dgm:prSet/>
      <dgm:spPr/>
      <dgm:t>
        <a:bodyPr/>
        <a:lstStyle/>
        <a:p>
          <a:endParaRPr lang="en-US">
            <a:latin typeface="Times New Roman" pitchFamily="18" charset="0"/>
            <a:cs typeface="Times New Roman" pitchFamily="18" charset="0"/>
          </a:endParaRPr>
        </a:p>
      </dgm:t>
    </dgm:pt>
    <dgm:pt modelId="{3F8D821A-6D43-4398-A034-5D68210854A5}" type="sibTrans" cxnId="{B8BBE044-537D-49B2-8FED-6D3D6D3C5F52}">
      <dgm:prSet/>
      <dgm:spPr>
        <a:xfrm>
          <a:off x="1684283" y="613502"/>
          <a:ext cx="4099032" cy="4099032"/>
        </a:xfrm>
        <a:gradFill rotWithShape="0">
          <a:gsLst>
            <a:gs pos="0">
              <a:srgbClr val="8064A2">
                <a:hueOff val="-4464770"/>
                <a:satOff val="26899"/>
                <a:lumOff val="2156"/>
                <a:alphaOff val="0"/>
                <a:shade val="51000"/>
                <a:satMod val="130000"/>
              </a:srgbClr>
            </a:gs>
            <a:gs pos="80000">
              <a:srgbClr val="8064A2">
                <a:hueOff val="-4464770"/>
                <a:satOff val="26899"/>
                <a:lumOff val="2156"/>
                <a:alphaOff val="0"/>
                <a:shade val="93000"/>
                <a:satMod val="130000"/>
              </a:srgbClr>
            </a:gs>
            <a:gs pos="100000">
              <a:srgbClr val="8064A2">
                <a:hueOff val="-4464770"/>
                <a:satOff val="26899"/>
                <a:lumOff val="2156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en-US">
            <a:latin typeface="Times New Roman" pitchFamily="18" charset="0"/>
            <a:cs typeface="Times New Roman" pitchFamily="18" charset="0"/>
          </a:endParaRPr>
        </a:p>
      </dgm:t>
    </dgm:pt>
    <dgm:pt modelId="{EB8E0D4E-3DBD-4F10-88D0-285F11854C32}">
      <dgm:prSet phldrT="[Text]" custT="1"/>
      <dgm:spPr>
        <a:xfrm>
          <a:off x="1897251" y="3622883"/>
          <a:ext cx="1319592" cy="1319592"/>
        </a:xfrm>
        <a:gradFill rotWithShape="0">
          <a:gsLst>
            <a:gs pos="0">
              <a:srgbClr val="8064A2">
                <a:hueOff val="-3348577"/>
                <a:satOff val="20174"/>
                <a:lumOff val="1617"/>
                <a:alphaOff val="0"/>
                <a:shade val="51000"/>
                <a:satMod val="130000"/>
              </a:srgbClr>
            </a:gs>
            <a:gs pos="80000">
              <a:srgbClr val="8064A2">
                <a:hueOff val="-3348577"/>
                <a:satOff val="20174"/>
                <a:lumOff val="1617"/>
                <a:alphaOff val="0"/>
                <a:shade val="93000"/>
                <a:satMod val="130000"/>
              </a:srgbClr>
            </a:gs>
            <a:gs pos="100000">
              <a:srgbClr val="8064A2">
                <a:hueOff val="-3348577"/>
                <a:satOff val="20174"/>
                <a:lumOff val="1617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US" sz="2000" b="1" dirty="0" err="1" smtClean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rPr>
            <a:t>Nhà</a:t>
          </a:r>
          <a:r>
            <a:rPr lang="en-US" sz="2000" b="1" dirty="0" smtClean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000" b="1" dirty="0" err="1" smtClean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rPr>
            <a:t>vệ</a:t>
          </a:r>
          <a:r>
            <a:rPr lang="en-US" sz="2000" b="1" dirty="0" smtClean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2000" b="1" dirty="0" err="1" smtClean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rPr>
            <a:t>sinh</a:t>
          </a:r>
          <a:endParaRPr lang="en-US" sz="2000" dirty="0">
            <a:solidFill>
              <a:schemeClr val="tx1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30DE4276-D14B-4A34-9A55-D04CAB5D0A1D}" type="sibTrans" cxnId="{376A158E-4F66-4D4B-B492-561FC073C612}">
      <dgm:prSet/>
      <dgm:spPr>
        <a:xfrm>
          <a:off x="1684283" y="613502"/>
          <a:ext cx="4099032" cy="4099032"/>
        </a:xfrm>
        <a:gradFill rotWithShape="0">
          <a:gsLst>
            <a:gs pos="0">
              <a:srgbClr val="8064A2">
                <a:hueOff val="-3348577"/>
                <a:satOff val="20174"/>
                <a:lumOff val="1617"/>
                <a:alphaOff val="0"/>
                <a:shade val="51000"/>
                <a:satMod val="130000"/>
              </a:srgbClr>
            </a:gs>
            <a:gs pos="80000">
              <a:srgbClr val="8064A2">
                <a:hueOff val="-3348577"/>
                <a:satOff val="20174"/>
                <a:lumOff val="1617"/>
                <a:alphaOff val="0"/>
                <a:shade val="93000"/>
                <a:satMod val="130000"/>
              </a:srgbClr>
            </a:gs>
            <a:gs pos="100000">
              <a:srgbClr val="8064A2">
                <a:hueOff val="-3348577"/>
                <a:satOff val="20174"/>
                <a:lumOff val="1617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en-US">
            <a:latin typeface="Times New Roman" pitchFamily="18" charset="0"/>
            <a:cs typeface="Times New Roman" pitchFamily="18" charset="0"/>
          </a:endParaRPr>
        </a:p>
      </dgm:t>
    </dgm:pt>
    <dgm:pt modelId="{4920267B-0BBB-409E-A38E-E400901F5874}" type="parTrans" cxnId="{376A158E-4F66-4D4B-B492-561FC073C612}">
      <dgm:prSet/>
      <dgm:spPr/>
      <dgm:t>
        <a:bodyPr/>
        <a:lstStyle/>
        <a:p>
          <a:endParaRPr lang="en-US">
            <a:latin typeface="Times New Roman" pitchFamily="18" charset="0"/>
            <a:cs typeface="Times New Roman" pitchFamily="18" charset="0"/>
          </a:endParaRPr>
        </a:p>
      </dgm:t>
    </dgm:pt>
    <dgm:pt modelId="{DC406B86-3B9E-446B-8CDE-E6A19215F3C4}" type="pres">
      <dgm:prSet presAssocID="{513D702B-F7C7-4C9A-84C4-FA02C2CC7DC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9662EB9-60EA-4C16-9ED6-E5ABAA1322BC}" type="pres">
      <dgm:prSet presAssocID="{0DAFD599-CFDC-4CB9-BB14-23138F35C917}" presName="centerShape" presStyleLbl="node0" presStyleIdx="0" presStyleCnt="1"/>
      <dgm:spPr>
        <a:xfrm>
          <a:off x="2791234" y="1720453"/>
          <a:ext cx="1885131" cy="1885131"/>
        </a:xfrm>
        <a:prstGeom prst="ellipse">
          <a:avLst/>
        </a:prstGeom>
      </dgm:spPr>
      <dgm:t>
        <a:bodyPr/>
        <a:lstStyle/>
        <a:p>
          <a:endParaRPr lang="en-US"/>
        </a:p>
      </dgm:t>
    </dgm:pt>
    <dgm:pt modelId="{D5A15665-17B6-49E8-92B9-7099824338D8}" type="pres">
      <dgm:prSet presAssocID="{7348FF48-6573-4347-B135-D8B86211BBA5}" presName="node" presStyleLbl="node1" presStyleIdx="0" presStyleCnt="5" custScaleX="131212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92E387FB-8FA6-4DBF-ABE9-F87F43C188DC}" type="pres">
      <dgm:prSet presAssocID="{7348FF48-6573-4347-B135-D8B86211BBA5}" presName="dummy" presStyleCnt="0"/>
      <dgm:spPr/>
    </dgm:pt>
    <dgm:pt modelId="{8228FF21-17F5-4FE6-8274-4BE6E55F78CA}" type="pres">
      <dgm:prSet presAssocID="{7509A90B-9C0C-46C2-89C2-BC49D304A4D7}" presName="sibTrans" presStyleLbl="sibTrans2D1" presStyleIdx="0" presStyleCnt="5"/>
      <dgm:spPr>
        <a:prstGeom prst="blockArc">
          <a:avLst>
            <a:gd name="adj1" fmla="val 16200000"/>
            <a:gd name="adj2" fmla="val 20520000"/>
            <a:gd name="adj3" fmla="val 4636"/>
          </a:avLst>
        </a:prstGeom>
      </dgm:spPr>
      <dgm:t>
        <a:bodyPr/>
        <a:lstStyle/>
        <a:p>
          <a:endParaRPr lang="en-US"/>
        </a:p>
      </dgm:t>
    </dgm:pt>
    <dgm:pt modelId="{B64E0E6B-77E2-4699-B495-8B12EF34308C}" type="pres">
      <dgm:prSet presAssocID="{309EC081-C14F-4365-AB5E-77C8177ED14E}" presName="node" presStyleLbl="node1" presStyleIdx="1" presStyleCnt="5" custScaleX="132682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F0053EC4-2CA6-46D2-8AA1-97444EA20C47}" type="pres">
      <dgm:prSet presAssocID="{309EC081-C14F-4365-AB5E-77C8177ED14E}" presName="dummy" presStyleCnt="0"/>
      <dgm:spPr/>
    </dgm:pt>
    <dgm:pt modelId="{F063537D-A405-4A44-963C-29F186A5AC3B}" type="pres">
      <dgm:prSet presAssocID="{068F367B-FE5B-4CF0-AB68-9BB59907461F}" presName="sibTrans" presStyleLbl="sibTrans2D1" presStyleIdx="1" presStyleCnt="5"/>
      <dgm:spPr>
        <a:prstGeom prst="blockArc">
          <a:avLst>
            <a:gd name="adj1" fmla="val 20520000"/>
            <a:gd name="adj2" fmla="val 3240000"/>
            <a:gd name="adj3" fmla="val 4636"/>
          </a:avLst>
        </a:prstGeom>
      </dgm:spPr>
      <dgm:t>
        <a:bodyPr/>
        <a:lstStyle/>
        <a:p>
          <a:endParaRPr lang="en-US"/>
        </a:p>
      </dgm:t>
    </dgm:pt>
    <dgm:pt modelId="{DDDFE6EF-7819-40FC-846A-FDB502042534}" type="pres">
      <dgm:prSet presAssocID="{E5F65EE9-4861-48C0-B22F-FF8A3CAD33D7}" presName="node" presStyleLbl="node1" presStyleIdx="2" presStyleCnt="5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A953FD81-F9A3-406B-9200-750F1C1A5843}" type="pres">
      <dgm:prSet presAssocID="{E5F65EE9-4861-48C0-B22F-FF8A3CAD33D7}" presName="dummy" presStyleCnt="0"/>
      <dgm:spPr/>
    </dgm:pt>
    <dgm:pt modelId="{0B52176B-7794-406E-B61F-BDFD89FF563E}" type="pres">
      <dgm:prSet presAssocID="{D7319E4B-CB1C-4928-8C05-382E9C35EC3D}" presName="sibTrans" presStyleLbl="sibTrans2D1" presStyleIdx="2" presStyleCnt="5"/>
      <dgm:spPr>
        <a:prstGeom prst="blockArc">
          <a:avLst>
            <a:gd name="adj1" fmla="val 3240000"/>
            <a:gd name="adj2" fmla="val 7560000"/>
            <a:gd name="adj3" fmla="val 4636"/>
          </a:avLst>
        </a:prstGeom>
      </dgm:spPr>
      <dgm:t>
        <a:bodyPr/>
        <a:lstStyle/>
        <a:p>
          <a:endParaRPr lang="en-US"/>
        </a:p>
      </dgm:t>
    </dgm:pt>
    <dgm:pt modelId="{247144F8-85B6-46BC-B6D4-FEEA2C3B90A4}" type="pres">
      <dgm:prSet presAssocID="{EB8E0D4E-3DBD-4F10-88D0-285F11854C32}" presName="node" presStyleLbl="node1" presStyleIdx="3" presStyleCnt="5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C83CE005-78A6-43C3-95C4-003271035F2A}" type="pres">
      <dgm:prSet presAssocID="{EB8E0D4E-3DBD-4F10-88D0-285F11854C32}" presName="dummy" presStyleCnt="0"/>
      <dgm:spPr/>
    </dgm:pt>
    <dgm:pt modelId="{7E8F5CD5-2A03-4F00-A6B5-68327D392C01}" type="pres">
      <dgm:prSet presAssocID="{30DE4276-D14B-4A34-9A55-D04CAB5D0A1D}" presName="sibTrans" presStyleLbl="sibTrans2D1" presStyleIdx="3" presStyleCnt="5"/>
      <dgm:spPr>
        <a:prstGeom prst="blockArc">
          <a:avLst>
            <a:gd name="adj1" fmla="val 7560000"/>
            <a:gd name="adj2" fmla="val 11880000"/>
            <a:gd name="adj3" fmla="val 4636"/>
          </a:avLst>
        </a:prstGeom>
      </dgm:spPr>
      <dgm:t>
        <a:bodyPr/>
        <a:lstStyle/>
        <a:p>
          <a:endParaRPr lang="en-US"/>
        </a:p>
      </dgm:t>
    </dgm:pt>
    <dgm:pt modelId="{B65581A9-C36E-47EE-921E-AFA089CE7AF3}" type="pres">
      <dgm:prSet presAssocID="{8B3CD89D-A6CB-4EC4-B534-24E69E8D9AFB}" presName="node" presStyleLbl="node1" presStyleIdx="4" presStyleCnt="5" custScaleX="122492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AEE5C71D-EB7C-4B9E-B59C-3221F5F82B42}" type="pres">
      <dgm:prSet presAssocID="{8B3CD89D-A6CB-4EC4-B534-24E69E8D9AFB}" presName="dummy" presStyleCnt="0"/>
      <dgm:spPr/>
    </dgm:pt>
    <dgm:pt modelId="{B294E69B-8B65-4C51-B271-3BDC92C54987}" type="pres">
      <dgm:prSet presAssocID="{3F8D821A-6D43-4398-A034-5D68210854A5}" presName="sibTrans" presStyleLbl="sibTrans2D1" presStyleIdx="4" presStyleCnt="5"/>
      <dgm:spPr>
        <a:prstGeom prst="blockArc">
          <a:avLst>
            <a:gd name="adj1" fmla="val 11880000"/>
            <a:gd name="adj2" fmla="val 16200000"/>
            <a:gd name="adj3" fmla="val 4636"/>
          </a:avLst>
        </a:prstGeom>
      </dgm:spPr>
      <dgm:t>
        <a:bodyPr/>
        <a:lstStyle/>
        <a:p>
          <a:endParaRPr lang="en-US"/>
        </a:p>
      </dgm:t>
    </dgm:pt>
  </dgm:ptLst>
  <dgm:cxnLst>
    <dgm:cxn modelId="{01789914-CB18-4A3B-B319-F300EC8A0755}" type="presOf" srcId="{309EC081-C14F-4365-AB5E-77C8177ED14E}" destId="{B64E0E6B-77E2-4699-B495-8B12EF34308C}" srcOrd="0" destOrd="0" presId="urn:microsoft.com/office/officeart/2005/8/layout/radial6"/>
    <dgm:cxn modelId="{0E388806-1098-43AD-82A4-465BF60C91CA}" type="presOf" srcId="{513D702B-F7C7-4C9A-84C4-FA02C2CC7DCA}" destId="{DC406B86-3B9E-446B-8CDE-E6A19215F3C4}" srcOrd="0" destOrd="0" presId="urn:microsoft.com/office/officeart/2005/8/layout/radial6"/>
    <dgm:cxn modelId="{B8BBE044-537D-49B2-8FED-6D3D6D3C5F52}" srcId="{0DAFD599-CFDC-4CB9-BB14-23138F35C917}" destId="{8B3CD89D-A6CB-4EC4-B534-24E69E8D9AFB}" srcOrd="4" destOrd="0" parTransId="{875AEC72-E904-4CC3-BD90-C6A7F8A169FF}" sibTransId="{3F8D821A-6D43-4398-A034-5D68210854A5}"/>
    <dgm:cxn modelId="{DA384AC4-A2A4-45E9-B6D1-9B81BC38A9E7}" type="presOf" srcId="{0DAFD599-CFDC-4CB9-BB14-23138F35C917}" destId="{A9662EB9-60EA-4C16-9ED6-E5ABAA1322BC}" srcOrd="0" destOrd="0" presId="urn:microsoft.com/office/officeart/2005/8/layout/radial6"/>
    <dgm:cxn modelId="{A77CFDFA-EA62-469C-B38F-56F426B0F0F1}" type="presOf" srcId="{30DE4276-D14B-4A34-9A55-D04CAB5D0A1D}" destId="{7E8F5CD5-2A03-4F00-A6B5-68327D392C01}" srcOrd="0" destOrd="0" presId="urn:microsoft.com/office/officeart/2005/8/layout/radial6"/>
    <dgm:cxn modelId="{4323CEAE-F382-409E-A932-CF3A8CDF6CFB}" type="presOf" srcId="{3F8D821A-6D43-4398-A034-5D68210854A5}" destId="{B294E69B-8B65-4C51-B271-3BDC92C54987}" srcOrd="0" destOrd="0" presId="urn:microsoft.com/office/officeart/2005/8/layout/radial6"/>
    <dgm:cxn modelId="{D7B4A36F-D968-436A-B72B-7BF8CB58E993}" srcId="{513D702B-F7C7-4C9A-84C4-FA02C2CC7DCA}" destId="{0DAFD599-CFDC-4CB9-BB14-23138F35C917}" srcOrd="0" destOrd="0" parTransId="{5A4F46AA-E4C1-445D-9624-DD65ED159DF6}" sibTransId="{3C1CB08C-C136-4ACA-86DE-2C0FA04B79F1}"/>
    <dgm:cxn modelId="{E889B7A2-96E1-4663-87F9-990FC2023088}" type="presOf" srcId="{E5F65EE9-4861-48C0-B22F-FF8A3CAD33D7}" destId="{DDDFE6EF-7819-40FC-846A-FDB502042534}" srcOrd="0" destOrd="0" presId="urn:microsoft.com/office/officeart/2005/8/layout/radial6"/>
    <dgm:cxn modelId="{E4B7087C-21CE-4A31-A63F-BA41CC255D80}" type="presOf" srcId="{8B3CD89D-A6CB-4EC4-B534-24E69E8D9AFB}" destId="{B65581A9-C36E-47EE-921E-AFA089CE7AF3}" srcOrd="0" destOrd="0" presId="urn:microsoft.com/office/officeart/2005/8/layout/radial6"/>
    <dgm:cxn modelId="{F0FBAEF8-F449-45BD-BD93-8B1896EFF23D}" type="presOf" srcId="{EB8E0D4E-3DBD-4F10-88D0-285F11854C32}" destId="{247144F8-85B6-46BC-B6D4-FEEA2C3B90A4}" srcOrd="0" destOrd="0" presId="urn:microsoft.com/office/officeart/2005/8/layout/radial6"/>
    <dgm:cxn modelId="{376A158E-4F66-4D4B-B492-561FC073C612}" srcId="{0DAFD599-CFDC-4CB9-BB14-23138F35C917}" destId="{EB8E0D4E-3DBD-4F10-88D0-285F11854C32}" srcOrd="3" destOrd="0" parTransId="{4920267B-0BBB-409E-A38E-E400901F5874}" sibTransId="{30DE4276-D14B-4A34-9A55-D04CAB5D0A1D}"/>
    <dgm:cxn modelId="{B82DA02F-8877-421B-8D31-6CA370BBB56A}" type="presOf" srcId="{7509A90B-9C0C-46C2-89C2-BC49D304A4D7}" destId="{8228FF21-17F5-4FE6-8274-4BE6E55F78CA}" srcOrd="0" destOrd="0" presId="urn:microsoft.com/office/officeart/2005/8/layout/radial6"/>
    <dgm:cxn modelId="{E759A17C-FC83-4168-B6E3-7904BD527647}" type="presOf" srcId="{7348FF48-6573-4347-B135-D8B86211BBA5}" destId="{D5A15665-17B6-49E8-92B9-7099824338D8}" srcOrd="0" destOrd="0" presId="urn:microsoft.com/office/officeart/2005/8/layout/radial6"/>
    <dgm:cxn modelId="{8422202C-E9DB-4C7C-93DB-26096FCFE0EF}" srcId="{0DAFD599-CFDC-4CB9-BB14-23138F35C917}" destId="{7348FF48-6573-4347-B135-D8B86211BBA5}" srcOrd="0" destOrd="0" parTransId="{376B1D05-569D-493A-AB3E-4890D54B522F}" sibTransId="{7509A90B-9C0C-46C2-89C2-BC49D304A4D7}"/>
    <dgm:cxn modelId="{C61AB2F8-DA48-4F4D-82E6-C16D7775BB8C}" srcId="{0DAFD599-CFDC-4CB9-BB14-23138F35C917}" destId="{E5F65EE9-4861-48C0-B22F-FF8A3CAD33D7}" srcOrd="2" destOrd="0" parTransId="{4FA9561C-4ACD-4E03-A8B2-132F4717A5BB}" sibTransId="{D7319E4B-CB1C-4928-8C05-382E9C35EC3D}"/>
    <dgm:cxn modelId="{8243849A-C72B-4CBD-B476-8DA99AF5A887}" type="presOf" srcId="{D7319E4B-CB1C-4928-8C05-382E9C35EC3D}" destId="{0B52176B-7794-406E-B61F-BDFD89FF563E}" srcOrd="0" destOrd="0" presId="urn:microsoft.com/office/officeart/2005/8/layout/radial6"/>
    <dgm:cxn modelId="{D4FB7611-ABCC-4755-865E-98701CB7BE3B}" type="presOf" srcId="{068F367B-FE5B-4CF0-AB68-9BB59907461F}" destId="{F063537D-A405-4A44-963C-29F186A5AC3B}" srcOrd="0" destOrd="0" presId="urn:microsoft.com/office/officeart/2005/8/layout/radial6"/>
    <dgm:cxn modelId="{DCC83300-AAEF-4717-882A-4DE3459B07BB}" srcId="{0DAFD599-CFDC-4CB9-BB14-23138F35C917}" destId="{309EC081-C14F-4365-AB5E-77C8177ED14E}" srcOrd="1" destOrd="0" parTransId="{DFFC468D-66D5-4E43-90B9-00B9C5E877F8}" sibTransId="{068F367B-FE5B-4CF0-AB68-9BB59907461F}"/>
    <dgm:cxn modelId="{E8632216-4147-4189-BBDF-F5C168B4E556}" type="presParOf" srcId="{DC406B86-3B9E-446B-8CDE-E6A19215F3C4}" destId="{A9662EB9-60EA-4C16-9ED6-E5ABAA1322BC}" srcOrd="0" destOrd="0" presId="urn:microsoft.com/office/officeart/2005/8/layout/radial6"/>
    <dgm:cxn modelId="{00F05D8A-9B58-4C1C-BC69-2F3B790C99AB}" type="presParOf" srcId="{DC406B86-3B9E-446B-8CDE-E6A19215F3C4}" destId="{D5A15665-17B6-49E8-92B9-7099824338D8}" srcOrd="1" destOrd="0" presId="urn:microsoft.com/office/officeart/2005/8/layout/radial6"/>
    <dgm:cxn modelId="{1355562A-5670-424F-9C1E-14977959DDF6}" type="presParOf" srcId="{DC406B86-3B9E-446B-8CDE-E6A19215F3C4}" destId="{92E387FB-8FA6-4DBF-ABE9-F87F43C188DC}" srcOrd="2" destOrd="0" presId="urn:microsoft.com/office/officeart/2005/8/layout/radial6"/>
    <dgm:cxn modelId="{CC1BDF1A-0488-4DD6-874F-44B57FF1AAD2}" type="presParOf" srcId="{DC406B86-3B9E-446B-8CDE-E6A19215F3C4}" destId="{8228FF21-17F5-4FE6-8274-4BE6E55F78CA}" srcOrd="3" destOrd="0" presId="urn:microsoft.com/office/officeart/2005/8/layout/radial6"/>
    <dgm:cxn modelId="{DE2DCF92-B3AB-4102-9B1C-AF61624962B7}" type="presParOf" srcId="{DC406B86-3B9E-446B-8CDE-E6A19215F3C4}" destId="{B64E0E6B-77E2-4699-B495-8B12EF34308C}" srcOrd="4" destOrd="0" presId="urn:microsoft.com/office/officeart/2005/8/layout/radial6"/>
    <dgm:cxn modelId="{D792F903-A433-44AD-A975-C6C71C1C3962}" type="presParOf" srcId="{DC406B86-3B9E-446B-8CDE-E6A19215F3C4}" destId="{F0053EC4-2CA6-46D2-8AA1-97444EA20C47}" srcOrd="5" destOrd="0" presId="urn:microsoft.com/office/officeart/2005/8/layout/radial6"/>
    <dgm:cxn modelId="{A9784A75-0B5A-4A8D-8CD7-F6EEAB2AA4C9}" type="presParOf" srcId="{DC406B86-3B9E-446B-8CDE-E6A19215F3C4}" destId="{F063537D-A405-4A44-963C-29F186A5AC3B}" srcOrd="6" destOrd="0" presId="urn:microsoft.com/office/officeart/2005/8/layout/radial6"/>
    <dgm:cxn modelId="{EDAB18D9-9AFD-4A3F-BC94-1126BCF8DB56}" type="presParOf" srcId="{DC406B86-3B9E-446B-8CDE-E6A19215F3C4}" destId="{DDDFE6EF-7819-40FC-846A-FDB502042534}" srcOrd="7" destOrd="0" presId="urn:microsoft.com/office/officeart/2005/8/layout/radial6"/>
    <dgm:cxn modelId="{015DBEC2-835E-4EE2-A37D-0A788AA4530C}" type="presParOf" srcId="{DC406B86-3B9E-446B-8CDE-E6A19215F3C4}" destId="{A953FD81-F9A3-406B-9200-750F1C1A5843}" srcOrd="8" destOrd="0" presId="urn:microsoft.com/office/officeart/2005/8/layout/radial6"/>
    <dgm:cxn modelId="{0B2D0A48-B0AC-4D74-BF55-8716AF8D53A0}" type="presParOf" srcId="{DC406B86-3B9E-446B-8CDE-E6A19215F3C4}" destId="{0B52176B-7794-406E-B61F-BDFD89FF563E}" srcOrd="9" destOrd="0" presId="urn:microsoft.com/office/officeart/2005/8/layout/radial6"/>
    <dgm:cxn modelId="{4BA233F7-B847-43E4-B3D0-D9CDCF0015BD}" type="presParOf" srcId="{DC406B86-3B9E-446B-8CDE-E6A19215F3C4}" destId="{247144F8-85B6-46BC-B6D4-FEEA2C3B90A4}" srcOrd="10" destOrd="0" presId="urn:microsoft.com/office/officeart/2005/8/layout/radial6"/>
    <dgm:cxn modelId="{91CFDD86-9091-4636-AAC3-46D013338348}" type="presParOf" srcId="{DC406B86-3B9E-446B-8CDE-E6A19215F3C4}" destId="{C83CE005-78A6-43C3-95C4-003271035F2A}" srcOrd="11" destOrd="0" presId="urn:microsoft.com/office/officeart/2005/8/layout/radial6"/>
    <dgm:cxn modelId="{96B6CE97-9B51-4D95-AC1D-C353A96EDEE1}" type="presParOf" srcId="{DC406B86-3B9E-446B-8CDE-E6A19215F3C4}" destId="{7E8F5CD5-2A03-4F00-A6B5-68327D392C01}" srcOrd="12" destOrd="0" presId="urn:microsoft.com/office/officeart/2005/8/layout/radial6"/>
    <dgm:cxn modelId="{EA86E38F-55AA-43AE-BCA8-E95D017F6F8B}" type="presParOf" srcId="{DC406B86-3B9E-446B-8CDE-E6A19215F3C4}" destId="{B65581A9-C36E-47EE-921E-AFA089CE7AF3}" srcOrd="13" destOrd="0" presId="urn:microsoft.com/office/officeart/2005/8/layout/radial6"/>
    <dgm:cxn modelId="{13F84043-D9F6-4421-8A53-01227B6F89AB}" type="presParOf" srcId="{DC406B86-3B9E-446B-8CDE-E6A19215F3C4}" destId="{AEE5C71D-EB7C-4B9E-B59C-3221F5F82B42}" srcOrd="14" destOrd="0" presId="urn:microsoft.com/office/officeart/2005/8/layout/radial6"/>
    <dgm:cxn modelId="{9D4B43E1-C312-4143-B182-2E3561726E8F}" type="presParOf" srcId="{DC406B86-3B9E-446B-8CDE-E6A19215F3C4}" destId="{B294E69B-8B65-4C51-B271-3BDC92C54987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ầ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AF22989B-AA80-4834-8051-267E1BE4CEA7}" type="datetimeFigureOut">
              <a:rPr lang="en-US"/>
              <a:pPr>
                <a:defRPr/>
              </a:pPr>
              <a:t>10/22/2022</a:t>
            </a:fld>
            <a:endParaRPr lang="en-US"/>
          </a:p>
        </p:txBody>
      </p:sp>
      <p:sp>
        <p:nvSpPr>
          <p:cNvPr id="4" name="Chỗ dành sẵn cho Hình ảnh của Bản chiế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Chỗ dành sẵn cho Ghi ch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noProof="0" smtClean="0"/>
              <a:t>Bấm &amp; sửa kiểu tiêu đề</a:t>
            </a:r>
          </a:p>
          <a:p>
            <a:pPr lvl="1"/>
            <a:r>
              <a:rPr lang="vi-VN" noProof="0" smtClean="0"/>
              <a:t>Mức hai</a:t>
            </a:r>
          </a:p>
          <a:p>
            <a:pPr lvl="2"/>
            <a:r>
              <a:rPr lang="vi-VN" noProof="0" smtClean="0"/>
              <a:t>Mức ba</a:t>
            </a:r>
          </a:p>
          <a:p>
            <a:pPr lvl="3"/>
            <a:r>
              <a:rPr lang="vi-VN" noProof="0" smtClean="0"/>
              <a:t>Mức bốn</a:t>
            </a:r>
          </a:p>
          <a:p>
            <a:pPr lvl="4"/>
            <a:r>
              <a:rPr lang="vi-VN" noProof="0" smtClean="0"/>
              <a:t>Mức năm</a:t>
            </a:r>
            <a:endParaRPr lang="en-US" noProof="0" smtClean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BCB9AA1-B4D6-4F38-A6CD-9B5760DECB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7655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60A97EF-8B2E-469E-911F-17F9C9213154}" type="slidenum">
              <a:rPr lang="en-US" smtClean="0"/>
              <a:pPr eaLnBrk="1" hangingPunct="1"/>
              <a:t>4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vi-VN" smtClean="0"/>
              <a:t>Bấm &amp; sửa kiểu phụ đề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382CF1-3234-4647-891B-FE14D2DB66E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929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DCC426-D804-4A61-BBD0-64AEC6A0A4E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443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992938" y="274638"/>
            <a:ext cx="1693862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1908175" y="274638"/>
            <a:ext cx="4932363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376D6C-CACB-4606-88BC-AB46C114466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211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2819400"/>
            <a:ext cx="7391400" cy="781050"/>
          </a:xfrm>
        </p:spPr>
        <p:txBody>
          <a:bodyPr/>
          <a:lstStyle>
            <a:lvl1pPr algn="l">
              <a:defRPr sz="3600" b="0"/>
            </a:lvl1pPr>
          </a:lstStyle>
          <a:p>
            <a:r>
              <a:rPr lang="vi-VN" altLang="zh-CN" smtClean="0"/>
              <a:t>Bấm &amp; sửa kiểu tiêu đề</a:t>
            </a:r>
            <a:endParaRPr lang="en-US" altLang="zh-CN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657600"/>
            <a:ext cx="7010400" cy="9906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vi-VN" altLang="zh-CN" smtClean="0"/>
              <a:t>Bấm &amp; sửa kiểu phụ đề</a:t>
            </a:r>
            <a:endParaRPr lang="en-US" altLang="zh-C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77E10-87A8-4108-A5FD-A6C1AD16B9D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469656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altLang="zh-CN" smtClean="0"/>
              <a:t>Bấm &amp; sửa kiểu tiêu đề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altLang="zh-CN" smtClean="0"/>
              <a:t>Bấm &amp; sửa kiểu tiêu đề</a:t>
            </a:r>
          </a:p>
          <a:p>
            <a:pPr lvl="1"/>
            <a:r>
              <a:rPr lang="vi-VN" altLang="zh-CN" smtClean="0"/>
              <a:t>Mức hai</a:t>
            </a:r>
          </a:p>
          <a:p>
            <a:pPr lvl="2"/>
            <a:r>
              <a:rPr lang="vi-VN" altLang="zh-CN" smtClean="0"/>
              <a:t>Mức ba</a:t>
            </a:r>
          </a:p>
          <a:p>
            <a:pPr lvl="3"/>
            <a:r>
              <a:rPr lang="vi-VN" altLang="zh-CN" smtClean="0"/>
              <a:t>Mức bốn</a:t>
            </a:r>
          </a:p>
          <a:p>
            <a:pPr lvl="4"/>
            <a:r>
              <a:rPr lang="vi-VN" altLang="zh-CN" smtClean="0"/>
              <a:t>Mức năm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309AB-BA5E-47F1-BCA4-A6A038B74B0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08510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altLang="zh-CN" smtClean="0"/>
              <a:t>Bấm &amp; sửa kiểu tiêu đề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 altLang="zh-CN" smtClean="0"/>
              <a:t>Bấm &amp; sửa kiểu tiêu đề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A835F-5383-4618-B555-B802F62D287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288922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altLang="zh-CN" smtClean="0"/>
              <a:t>Bấm &amp; sửa kiểu tiêu đề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43000"/>
            <a:ext cx="39624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altLang="zh-CN" smtClean="0"/>
              <a:t>Bấm &amp; sửa kiểu tiêu đề</a:t>
            </a:r>
          </a:p>
          <a:p>
            <a:pPr lvl="1"/>
            <a:r>
              <a:rPr lang="vi-VN" altLang="zh-CN" smtClean="0"/>
              <a:t>Mức hai</a:t>
            </a:r>
          </a:p>
          <a:p>
            <a:pPr lvl="2"/>
            <a:r>
              <a:rPr lang="vi-VN" altLang="zh-CN" smtClean="0"/>
              <a:t>Mức ba</a:t>
            </a:r>
          </a:p>
          <a:p>
            <a:pPr lvl="3"/>
            <a:r>
              <a:rPr lang="vi-VN" altLang="zh-CN" smtClean="0"/>
              <a:t>Mức bốn</a:t>
            </a:r>
          </a:p>
          <a:p>
            <a:pPr lvl="4"/>
            <a:r>
              <a:rPr lang="vi-VN" altLang="zh-CN" smtClean="0"/>
              <a:t>Mức năm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143000"/>
            <a:ext cx="39624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altLang="zh-CN" smtClean="0"/>
              <a:t>Bấm &amp; sửa kiểu tiêu đề</a:t>
            </a:r>
          </a:p>
          <a:p>
            <a:pPr lvl="1"/>
            <a:r>
              <a:rPr lang="vi-VN" altLang="zh-CN" smtClean="0"/>
              <a:t>Mức hai</a:t>
            </a:r>
          </a:p>
          <a:p>
            <a:pPr lvl="2"/>
            <a:r>
              <a:rPr lang="vi-VN" altLang="zh-CN" smtClean="0"/>
              <a:t>Mức ba</a:t>
            </a:r>
          </a:p>
          <a:p>
            <a:pPr lvl="3"/>
            <a:r>
              <a:rPr lang="vi-VN" altLang="zh-CN" smtClean="0"/>
              <a:t>Mức bốn</a:t>
            </a:r>
          </a:p>
          <a:p>
            <a:pPr lvl="4"/>
            <a:r>
              <a:rPr lang="vi-VN" altLang="zh-CN" smtClean="0"/>
              <a:t>Mức năm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558054-E419-44CB-A9A1-4E88D8EC5C1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58335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vi-VN" altLang="zh-CN" smtClean="0"/>
              <a:t>Bấm &amp; sửa kiểu tiêu đề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altLang="zh-CN" smtClean="0"/>
              <a:t>Bấm &amp; sửa kiểu tiêu đề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altLang="zh-CN" smtClean="0"/>
              <a:t>Bấm &amp; sửa kiểu tiêu đề</a:t>
            </a:r>
          </a:p>
          <a:p>
            <a:pPr lvl="1"/>
            <a:r>
              <a:rPr lang="vi-VN" altLang="zh-CN" smtClean="0"/>
              <a:t>Mức hai</a:t>
            </a:r>
          </a:p>
          <a:p>
            <a:pPr lvl="2"/>
            <a:r>
              <a:rPr lang="vi-VN" altLang="zh-CN" smtClean="0"/>
              <a:t>Mức ba</a:t>
            </a:r>
          </a:p>
          <a:p>
            <a:pPr lvl="3"/>
            <a:r>
              <a:rPr lang="vi-VN" altLang="zh-CN" smtClean="0"/>
              <a:t>Mức bốn</a:t>
            </a:r>
          </a:p>
          <a:p>
            <a:pPr lvl="4"/>
            <a:r>
              <a:rPr lang="vi-VN" altLang="zh-CN" smtClean="0"/>
              <a:t>Mức năm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altLang="zh-CN" smtClean="0"/>
              <a:t>Bấm &amp; sửa kiểu tiêu đề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altLang="zh-CN" smtClean="0"/>
              <a:t>Bấm &amp; sửa kiểu tiêu đề</a:t>
            </a:r>
          </a:p>
          <a:p>
            <a:pPr lvl="1"/>
            <a:r>
              <a:rPr lang="vi-VN" altLang="zh-CN" smtClean="0"/>
              <a:t>Mức hai</a:t>
            </a:r>
          </a:p>
          <a:p>
            <a:pPr lvl="2"/>
            <a:r>
              <a:rPr lang="vi-VN" altLang="zh-CN" smtClean="0"/>
              <a:t>Mức ba</a:t>
            </a:r>
          </a:p>
          <a:p>
            <a:pPr lvl="3"/>
            <a:r>
              <a:rPr lang="vi-VN" altLang="zh-CN" smtClean="0"/>
              <a:t>Mức bốn</a:t>
            </a:r>
          </a:p>
          <a:p>
            <a:pPr lvl="4"/>
            <a:r>
              <a:rPr lang="vi-VN" altLang="zh-CN" smtClean="0"/>
              <a:t>Mức năm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758AD-2183-4D9C-BF9A-A9A638ADECB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390217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altLang="zh-CN" smtClean="0"/>
              <a:t>Bấm &amp; sửa kiểu tiêu đề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ACAE9-9BC5-4BFC-B756-D57538249E9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551744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F1104-8B48-4B32-8D7F-87EA88C511E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902305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altLang="zh-CN" smtClean="0"/>
              <a:t>Bấm &amp; sửa kiểu tiêu đề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altLang="zh-CN" smtClean="0"/>
              <a:t>Bấm &amp; sửa kiểu tiêu đề</a:t>
            </a:r>
          </a:p>
          <a:p>
            <a:pPr lvl="1"/>
            <a:r>
              <a:rPr lang="vi-VN" altLang="zh-CN" smtClean="0"/>
              <a:t>Mức hai</a:t>
            </a:r>
          </a:p>
          <a:p>
            <a:pPr lvl="2"/>
            <a:r>
              <a:rPr lang="vi-VN" altLang="zh-CN" smtClean="0"/>
              <a:t>Mức ba</a:t>
            </a:r>
          </a:p>
          <a:p>
            <a:pPr lvl="3"/>
            <a:r>
              <a:rPr lang="vi-VN" altLang="zh-CN" smtClean="0"/>
              <a:t>Mức bốn</a:t>
            </a:r>
          </a:p>
          <a:p>
            <a:pPr lvl="4"/>
            <a:r>
              <a:rPr lang="vi-VN" altLang="zh-CN" smtClean="0"/>
              <a:t>Mức năm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altLang="zh-CN" smtClean="0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CA166-EA7B-402D-A5A6-73710393027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75079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2F1C06-1F0B-46EF-8295-4D9BE2768F6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7097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altLang="zh-CN" smtClean="0"/>
              <a:t>Bấm &amp; sửa kiểu tiêu đề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vi-VN" altLang="zh-CN" noProof="0" smtClean="0"/>
              <a:t>Bấm biểu tượng để thêm hình ảnh</a:t>
            </a:r>
            <a:endParaRPr lang="zh-CN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altLang="zh-CN" smtClean="0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C34868-C4DC-4817-A547-043360CA4C2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324470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altLang="zh-CN" smtClean="0"/>
              <a:t>Bấm &amp; sửa kiểu tiêu đề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altLang="zh-CN" smtClean="0"/>
              <a:t>Bấm &amp; sửa kiểu tiêu đề</a:t>
            </a:r>
          </a:p>
          <a:p>
            <a:pPr lvl="1"/>
            <a:r>
              <a:rPr lang="vi-VN" altLang="zh-CN" smtClean="0"/>
              <a:t>Mức hai</a:t>
            </a:r>
          </a:p>
          <a:p>
            <a:pPr lvl="2"/>
            <a:r>
              <a:rPr lang="vi-VN" altLang="zh-CN" smtClean="0"/>
              <a:t>Mức ba</a:t>
            </a:r>
          </a:p>
          <a:p>
            <a:pPr lvl="3"/>
            <a:r>
              <a:rPr lang="vi-VN" altLang="zh-CN" smtClean="0"/>
              <a:t>Mức bốn</a:t>
            </a:r>
          </a:p>
          <a:p>
            <a:pPr lvl="4"/>
            <a:r>
              <a:rPr lang="vi-VN" altLang="zh-CN" smtClean="0"/>
              <a:t>Mức năm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BA537-70FF-497D-A291-651E284131F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110381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5867400"/>
          </a:xfrm>
        </p:spPr>
        <p:txBody>
          <a:bodyPr vert="eaVert"/>
          <a:lstStyle/>
          <a:p>
            <a:r>
              <a:rPr lang="vi-VN" altLang="zh-CN" smtClean="0"/>
              <a:t>Bấm &amp; sửa kiểu tiêu đề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5867400"/>
          </a:xfrm>
        </p:spPr>
        <p:txBody>
          <a:bodyPr vert="eaVert"/>
          <a:lstStyle/>
          <a:p>
            <a:pPr lvl="0"/>
            <a:r>
              <a:rPr lang="vi-VN" altLang="zh-CN" smtClean="0"/>
              <a:t>Bấm &amp; sửa kiểu tiêu đề</a:t>
            </a:r>
          </a:p>
          <a:p>
            <a:pPr lvl="1"/>
            <a:r>
              <a:rPr lang="vi-VN" altLang="zh-CN" smtClean="0"/>
              <a:t>Mức hai</a:t>
            </a:r>
          </a:p>
          <a:p>
            <a:pPr lvl="2"/>
            <a:r>
              <a:rPr lang="vi-VN" altLang="zh-CN" smtClean="0"/>
              <a:t>Mức ba</a:t>
            </a:r>
          </a:p>
          <a:p>
            <a:pPr lvl="3"/>
            <a:r>
              <a:rPr lang="vi-VN" altLang="zh-CN" smtClean="0"/>
              <a:t>Mức bốn</a:t>
            </a:r>
          </a:p>
          <a:p>
            <a:pPr lvl="4"/>
            <a:r>
              <a:rPr lang="vi-VN" altLang="zh-CN" smtClean="0"/>
              <a:t>Mức năm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263B6-1796-401C-9AC1-9DA53982C43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63481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8750AC-D79C-4E41-8BEE-5B587B2436A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082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1908175" y="1600200"/>
            <a:ext cx="33131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5373688" y="1600200"/>
            <a:ext cx="33131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64C8FD-A0B8-4281-B996-B3DBFF4BAFF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19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Chỗ dành sẵn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Chỗ dành sẵn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B260B2-B998-421E-8D3A-756CA182F75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162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Chỗ dành sẵn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3EF02F-31BD-4F65-AB4F-844C6C368EF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274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91A8A9-E69C-4CE7-8C43-7DF281418AF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135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03D6F9-81C5-4C7A-917C-D68F83EA9C0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533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87120D-9118-4253-B38D-3EFC2E1BF09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920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79613" y="274638"/>
            <a:ext cx="670718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title style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175" y="1600200"/>
            <a:ext cx="67786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1904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ru-RU">
              <a:solidFill>
                <a:srgbClr val="000000"/>
              </a:solidFill>
              <a:ea typeface="+mn-ea"/>
            </a:endParaRPr>
          </a:p>
        </p:txBody>
      </p:sp>
      <p:sp>
        <p:nvSpPr>
          <p:cNvPr id="1904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ru-RU">
              <a:solidFill>
                <a:srgbClr val="000000"/>
              </a:solidFill>
              <a:ea typeface="+mn-ea"/>
            </a:endParaRPr>
          </a:p>
        </p:txBody>
      </p:sp>
      <p:sp>
        <p:nvSpPr>
          <p:cNvPr id="1904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D0635CF8-5B74-47FE-9A74-1E9044471B62}" type="slidenum">
              <a:rPr lang="ru-RU">
                <a:solidFill>
                  <a:srgbClr val="000000"/>
                </a:solidFill>
                <a:ea typeface="+mn-ea"/>
              </a:rPr>
              <a:pPr/>
              <a:t>‹#›</a:t>
            </a:fld>
            <a:endParaRPr lang="ru-RU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28003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zh-CN" smtClean="0"/>
              <a:t>Bấm &amp; sửa kiểu tiêu đề</a:t>
            </a:r>
            <a:endParaRPr lang="en-US" altLang="zh-CN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43000"/>
            <a:ext cx="8077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zh-CN" smtClean="0"/>
              <a:t>Bấm &amp; sửa kiểu tiêu đề</a:t>
            </a:r>
          </a:p>
          <a:p>
            <a:pPr lvl="1"/>
            <a:r>
              <a:rPr lang="vi-VN" altLang="zh-CN" smtClean="0"/>
              <a:t>Mức hai</a:t>
            </a:r>
          </a:p>
          <a:p>
            <a:pPr lvl="2"/>
            <a:r>
              <a:rPr lang="vi-VN" altLang="zh-CN" smtClean="0"/>
              <a:t>Mức ba</a:t>
            </a:r>
          </a:p>
          <a:p>
            <a:pPr lvl="3"/>
            <a:r>
              <a:rPr lang="vi-VN" altLang="zh-CN" smtClean="0"/>
              <a:t>Mức bốn</a:t>
            </a:r>
          </a:p>
          <a:p>
            <a:pPr lvl="4"/>
            <a:r>
              <a:rPr lang="vi-VN" altLang="zh-CN" smtClean="0"/>
              <a:t>Mức năm</a:t>
            </a:r>
            <a:endParaRPr lang="en-US" altLang="zh-CN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prstClr val="black"/>
                </a:solidFill>
                <a:ea typeface="宋体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prstClr val="black"/>
                </a:solidFill>
                <a:ea typeface="宋体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prstClr val="black"/>
                </a:solidFill>
                <a:ea typeface="宋体" charset="-122"/>
                <a:cs typeface="+mn-cs"/>
              </a:defRPr>
            </a:lvl1pPr>
          </a:lstStyle>
          <a:p>
            <a:pPr>
              <a:defRPr/>
            </a:pPr>
            <a:fld id="{01D2A4D5-26B2-4AD9-8042-EB8A99D7C8E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07243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2" name="Rectangle 4"/>
          <p:cNvSpPr>
            <a:spLocks noChangeArrowheads="1"/>
          </p:cNvSpPr>
          <p:nvPr/>
        </p:nvSpPr>
        <p:spPr bwMode="auto">
          <a:xfrm>
            <a:off x="4256088" y="4221163"/>
            <a:ext cx="18415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 eaLnBrk="1" hangingPunct="1">
              <a:spcBef>
                <a:spcPct val="0"/>
              </a:spcBef>
              <a:defRPr/>
            </a:pPr>
            <a:endParaRPr lang="en-US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051" name="WordArt 5"/>
          <p:cNvSpPr>
            <a:spLocks noChangeArrowheads="1" noChangeShapeType="1" noTextEdit="1"/>
          </p:cNvSpPr>
          <p:nvPr/>
        </p:nvSpPr>
        <p:spPr bwMode="auto">
          <a:xfrm>
            <a:off x="1143000" y="579438"/>
            <a:ext cx="7086600" cy="11779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2053" name="Title 6"/>
          <p:cNvSpPr>
            <a:spLocks noGrp="1"/>
          </p:cNvSpPr>
          <p:nvPr>
            <p:ph type="ctrTitle"/>
          </p:nvPr>
        </p:nvSpPr>
        <p:spPr>
          <a:xfrm>
            <a:off x="755576" y="0"/>
            <a:ext cx="8064896" cy="5661248"/>
          </a:xfrm>
        </p:spPr>
        <p:txBody>
          <a:bodyPr/>
          <a:lstStyle/>
          <a:p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MỪNG QUÝ THẦY CÔ VỀ DỰ GIỜ MÔN LỊCH SỬ VÀ ĐỊA LÍ</a:t>
            </a:r>
            <a:b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 : 6A</a:t>
            </a:r>
            <a:b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THCS XÃ TAM GIANG 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b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endParaRPr lang="en-US" sz="36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8268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_Văn_Bản 2"/>
          <p:cNvSpPr txBox="1"/>
          <p:nvPr/>
        </p:nvSpPr>
        <p:spPr>
          <a:xfrm>
            <a:off x="1261127" y="188913"/>
            <a:ext cx="5469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Cấu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tạo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 La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bàn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158" y="2095718"/>
            <a:ext cx="4428751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 flipV="1">
            <a:off x="5148064" y="1972871"/>
            <a:ext cx="830977" cy="73604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2915818" y="2416988"/>
            <a:ext cx="1296142" cy="74647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7"/>
          <p:cNvSpPr txBox="1"/>
          <p:nvPr/>
        </p:nvSpPr>
        <p:spPr>
          <a:xfrm>
            <a:off x="5423091" y="1572761"/>
            <a:ext cx="1562928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dirty="0" err="1" smtClean="0">
                <a:solidFill>
                  <a:prstClr val="black"/>
                </a:solidFill>
                <a:latin typeface="Calibri"/>
                <a:ea typeface="+mn-ea"/>
              </a:rPr>
              <a:t>Vòng</a:t>
            </a:r>
            <a:r>
              <a:rPr lang="en-US" sz="2000" b="1" i="1" dirty="0" smtClean="0">
                <a:solidFill>
                  <a:prstClr val="black"/>
                </a:solidFill>
                <a:latin typeface="Calibri"/>
                <a:ea typeface="+mn-ea"/>
              </a:rPr>
              <a:t> chia </a:t>
            </a:r>
            <a:r>
              <a:rPr lang="en-US" sz="2000" b="1" i="1" dirty="0" err="1" smtClean="0">
                <a:solidFill>
                  <a:prstClr val="black"/>
                </a:solidFill>
                <a:latin typeface="Calibri"/>
                <a:ea typeface="+mn-ea"/>
              </a:rPr>
              <a:t>độ</a:t>
            </a:r>
            <a:endParaRPr lang="en-US" sz="2000" b="1" i="1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23728" y="2132856"/>
            <a:ext cx="1665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>
                <a:solidFill>
                  <a:prstClr val="black"/>
                </a:solidFill>
                <a:latin typeface="Calibri"/>
              </a:rPr>
              <a:t>Kim </a:t>
            </a:r>
            <a:r>
              <a:rPr lang="en-US" b="1" i="1" dirty="0" err="1">
                <a:solidFill>
                  <a:prstClr val="black"/>
                </a:solidFill>
                <a:latin typeface="Calibri"/>
              </a:rPr>
              <a:t>nam</a:t>
            </a:r>
            <a:r>
              <a:rPr lang="en-US" b="1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b="1" i="1" dirty="0" err="1">
                <a:solidFill>
                  <a:prstClr val="black"/>
                </a:solidFill>
                <a:latin typeface="Calibri"/>
              </a:rPr>
              <a:t>châm</a:t>
            </a:r>
            <a:r>
              <a:rPr lang="en-US" b="1" i="1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5004048" y="3573016"/>
            <a:ext cx="432048" cy="141617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116305" y="4818254"/>
            <a:ext cx="862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 err="1">
                <a:solidFill>
                  <a:prstClr val="black"/>
                </a:solidFill>
                <a:latin typeface="Calibri"/>
              </a:rPr>
              <a:t>Hướng</a:t>
            </a:r>
            <a:endParaRPr lang="en-US" b="1" i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4536648" y="5187586"/>
            <a:ext cx="683424" cy="18563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5148064" y="5227247"/>
            <a:ext cx="965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 err="1" smtClean="0">
                <a:solidFill>
                  <a:prstClr val="black"/>
                </a:solidFill>
                <a:latin typeface="Calibri"/>
              </a:rPr>
              <a:t>Tay</a:t>
            </a:r>
            <a:r>
              <a:rPr lang="en-US" b="1" i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b="1" i="1" dirty="0" err="1" smtClean="0">
                <a:solidFill>
                  <a:prstClr val="black"/>
                </a:solidFill>
                <a:latin typeface="Calibri"/>
              </a:rPr>
              <a:t>cầm</a:t>
            </a:r>
            <a:endParaRPr lang="en-US" b="1" i="1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17" grpId="0"/>
      <p:bldP spid="24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 smtClean="0">
                <a:solidFill>
                  <a:schemeClr val="tx1"/>
                </a:solidFill>
              </a:rPr>
              <a:t> </a:t>
            </a:r>
            <a:r>
              <a:rPr lang="vi-VN" sz="3600" dirty="0" smtClean="0">
                <a:solidFill>
                  <a:srgbClr val="FF0000"/>
                </a:solidFill>
              </a:rPr>
              <a:t>Các hướng chính trong la bàn:</a:t>
            </a:r>
            <a:endParaRPr lang="vi-VN" sz="3600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Administrator\Pictures\Cach-xac-dinh-phuong-huong-bang-la-ban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85"/>
          <a:stretch/>
        </p:blipFill>
        <p:spPr bwMode="auto">
          <a:xfrm>
            <a:off x="6779568" y="908720"/>
            <a:ext cx="2152543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879492"/>
              </p:ext>
            </p:extLst>
          </p:nvPr>
        </p:nvGraphicFramePr>
        <p:xfrm>
          <a:off x="827583" y="1196752"/>
          <a:ext cx="5940801" cy="53285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9839"/>
                <a:gridCol w="1980481"/>
                <a:gridCol w="1980481"/>
              </a:tblGrid>
              <a:tr h="49256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220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CÁC HƯỚNG TRONG LA BÀN</a:t>
                      </a:r>
                      <a:endParaRPr lang="vi-VN" sz="1100" dirty="0">
                        <a:solidFill>
                          <a:srgbClr val="002060"/>
                        </a:solidFill>
                        <a:effectLst/>
                        <a:latin typeface="+mj-lt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</a:tr>
              <a:tr h="5373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TIẾNG ANH</a:t>
                      </a:r>
                      <a:endParaRPr lang="vi-VN" sz="11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VIẾT TẮT</a:t>
                      </a:r>
                      <a:endParaRPr lang="vi-VN" sz="11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HƯỚNG</a:t>
                      </a:r>
                      <a:endParaRPr lang="vi-VN" sz="11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5373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rgbClr val="660033"/>
                          </a:solidFill>
                          <a:effectLst/>
                          <a:latin typeface="+mj-lt"/>
                        </a:rPr>
                        <a:t>North</a:t>
                      </a:r>
                      <a:endParaRPr lang="vi-VN" sz="1100" dirty="0">
                        <a:solidFill>
                          <a:srgbClr val="660033"/>
                        </a:solidFill>
                        <a:effectLst/>
                        <a:latin typeface="+mj-lt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  <a:latin typeface="+mj-lt"/>
                        </a:rPr>
                        <a:t>N</a:t>
                      </a:r>
                      <a:endParaRPr lang="vi-VN" sz="1100" b="1" dirty="0">
                        <a:effectLst/>
                        <a:latin typeface="+mj-lt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Bắc</a:t>
                      </a:r>
                      <a:endParaRPr lang="vi-VN" sz="11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5373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rgbClr val="660033"/>
                          </a:solidFill>
                          <a:effectLst/>
                          <a:latin typeface="+mj-lt"/>
                        </a:rPr>
                        <a:t>South</a:t>
                      </a:r>
                      <a:endParaRPr lang="vi-VN" sz="1100" dirty="0">
                        <a:solidFill>
                          <a:srgbClr val="660033"/>
                        </a:solidFill>
                        <a:effectLst/>
                        <a:latin typeface="+mj-lt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  <a:latin typeface="+mj-lt"/>
                        </a:rPr>
                        <a:t>S</a:t>
                      </a:r>
                      <a:endParaRPr lang="vi-VN" sz="1100" b="1" dirty="0">
                        <a:effectLst/>
                        <a:latin typeface="+mj-lt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Nam</a:t>
                      </a:r>
                      <a:endParaRPr lang="vi-VN" sz="11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5373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rgbClr val="660033"/>
                          </a:solidFill>
                          <a:effectLst/>
                          <a:latin typeface="+mj-lt"/>
                        </a:rPr>
                        <a:t>East</a:t>
                      </a:r>
                      <a:endParaRPr lang="vi-VN" sz="1100" dirty="0">
                        <a:solidFill>
                          <a:srgbClr val="660033"/>
                        </a:solidFill>
                        <a:effectLst/>
                        <a:latin typeface="+mj-lt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  <a:latin typeface="+mj-lt"/>
                        </a:rPr>
                        <a:t>E</a:t>
                      </a:r>
                      <a:endParaRPr lang="vi-VN" sz="1100" b="1" dirty="0">
                        <a:effectLst/>
                        <a:latin typeface="+mj-lt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Đông</a:t>
                      </a:r>
                      <a:endParaRPr lang="vi-VN" sz="11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5373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09320" algn="ctr"/>
                        </a:tabLst>
                      </a:pPr>
                      <a:r>
                        <a:rPr lang="en-US" sz="2400" dirty="0">
                          <a:solidFill>
                            <a:srgbClr val="660033"/>
                          </a:solidFill>
                          <a:effectLst/>
                          <a:latin typeface="+mj-lt"/>
                        </a:rPr>
                        <a:t>West</a:t>
                      </a:r>
                      <a:endParaRPr lang="vi-VN" sz="1100" dirty="0">
                        <a:solidFill>
                          <a:srgbClr val="660033"/>
                        </a:solidFill>
                        <a:effectLst/>
                        <a:latin typeface="+mj-lt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  <a:latin typeface="+mj-lt"/>
                        </a:rPr>
                        <a:t>W</a:t>
                      </a:r>
                      <a:endParaRPr lang="vi-VN" sz="1100" b="1" dirty="0">
                        <a:effectLst/>
                        <a:latin typeface="+mj-lt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Tây</a:t>
                      </a:r>
                      <a:endParaRPr lang="vi-VN" sz="11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5373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rgbClr val="660033"/>
                          </a:solidFill>
                          <a:effectLst/>
                          <a:latin typeface="+mj-lt"/>
                        </a:rPr>
                        <a:t>North-west</a:t>
                      </a:r>
                      <a:endParaRPr lang="vi-VN" sz="1100" dirty="0">
                        <a:solidFill>
                          <a:srgbClr val="660033"/>
                        </a:solidFill>
                        <a:effectLst/>
                        <a:latin typeface="+mj-lt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  <a:latin typeface="+mj-lt"/>
                        </a:rPr>
                        <a:t>NW</a:t>
                      </a:r>
                      <a:endParaRPr lang="vi-VN" sz="1100" b="1" dirty="0">
                        <a:effectLst/>
                        <a:latin typeface="+mj-lt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Tây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Bắc</a:t>
                      </a:r>
                      <a:endParaRPr lang="vi-VN" sz="11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5373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rgbClr val="660033"/>
                          </a:solidFill>
                          <a:effectLst/>
                          <a:latin typeface="+mj-lt"/>
                        </a:rPr>
                        <a:t>South-west</a:t>
                      </a:r>
                      <a:endParaRPr lang="vi-VN" sz="1100" dirty="0">
                        <a:solidFill>
                          <a:srgbClr val="660033"/>
                        </a:solidFill>
                        <a:effectLst/>
                        <a:latin typeface="+mj-lt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  <a:latin typeface="+mj-lt"/>
                        </a:rPr>
                        <a:t>SW</a:t>
                      </a:r>
                      <a:endParaRPr lang="vi-VN" sz="1100" b="1" dirty="0">
                        <a:effectLst/>
                        <a:latin typeface="+mj-lt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Tây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Nam</a:t>
                      </a:r>
                      <a:endParaRPr lang="vi-VN" sz="11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5373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rgbClr val="660033"/>
                          </a:solidFill>
                          <a:effectLst/>
                          <a:latin typeface="+mj-lt"/>
                        </a:rPr>
                        <a:t>North- east</a:t>
                      </a:r>
                      <a:endParaRPr lang="vi-VN" sz="1100" dirty="0">
                        <a:solidFill>
                          <a:srgbClr val="660033"/>
                        </a:solidFill>
                        <a:effectLst/>
                        <a:latin typeface="+mj-lt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  <a:latin typeface="+mj-lt"/>
                        </a:rPr>
                        <a:t>NE</a:t>
                      </a:r>
                      <a:endParaRPr lang="vi-VN" sz="1100" b="1" dirty="0">
                        <a:effectLst/>
                        <a:latin typeface="+mj-lt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Đông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Bắc</a:t>
                      </a:r>
                      <a:endParaRPr lang="vi-VN" sz="11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5373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rgbClr val="660033"/>
                          </a:solidFill>
                          <a:effectLst/>
                          <a:latin typeface="+mj-lt"/>
                        </a:rPr>
                        <a:t>South-east</a:t>
                      </a:r>
                      <a:endParaRPr lang="vi-VN" sz="1100" dirty="0">
                        <a:solidFill>
                          <a:srgbClr val="660033"/>
                        </a:solidFill>
                        <a:effectLst/>
                        <a:latin typeface="+mj-lt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  <a:latin typeface="+mj-lt"/>
                        </a:rPr>
                        <a:t>SE</a:t>
                      </a:r>
                      <a:endParaRPr lang="vi-VN" sz="1100" b="1" dirty="0">
                        <a:effectLst/>
                        <a:latin typeface="+mj-lt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Đông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Nam</a:t>
                      </a:r>
                      <a:endParaRPr lang="vi-VN" sz="11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581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FF0000"/>
                </a:solidFill>
              </a:rPr>
              <a:t>3.Ứng </a:t>
            </a:r>
            <a:r>
              <a:rPr lang="en-US" sz="3600" dirty="0" err="1" smtClean="0">
                <a:solidFill>
                  <a:srgbClr val="FF0000"/>
                </a:solidFill>
              </a:rPr>
              <a:t>dụng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</a:rPr>
              <a:t> la </a:t>
            </a:r>
            <a:r>
              <a:rPr lang="en-US" sz="3600" dirty="0" err="1" smtClean="0">
                <a:solidFill>
                  <a:srgbClr val="FF0000"/>
                </a:solidFill>
              </a:rPr>
              <a:t>bàn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smtClean="0">
                <a:latin typeface="+mj-lt"/>
              </a:rPr>
              <a:t>-    </a:t>
            </a:r>
            <a:r>
              <a:rPr lang="en-US" sz="2800" dirty="0" err="1" smtClean="0">
                <a:latin typeface="+mj-lt"/>
              </a:rPr>
              <a:t>Đi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biển</a:t>
            </a:r>
            <a:endParaRPr lang="en-US" sz="2800" dirty="0" smtClean="0">
              <a:latin typeface="+mj-lt"/>
            </a:endParaRPr>
          </a:p>
          <a:p>
            <a:pPr>
              <a:buFontTx/>
              <a:buChar char="-"/>
            </a:pPr>
            <a:r>
              <a:rPr lang="en-US" sz="2800" dirty="0" err="1" smtClean="0">
                <a:latin typeface="+mj-lt"/>
              </a:rPr>
              <a:t>Vào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rừng</a:t>
            </a:r>
            <a:endParaRPr lang="en-US" sz="2800" dirty="0" smtClean="0">
              <a:latin typeface="+mj-lt"/>
            </a:endParaRPr>
          </a:p>
          <a:p>
            <a:pPr>
              <a:buFontTx/>
              <a:buChar char="-"/>
            </a:pPr>
            <a:r>
              <a:rPr lang="en-US" sz="2800" dirty="0" err="1" smtClean="0">
                <a:latin typeface="+mj-lt"/>
              </a:rPr>
              <a:t>Đi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trong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sa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mạc</a:t>
            </a:r>
            <a:r>
              <a:rPr lang="en-US" sz="2800" dirty="0" smtClean="0">
                <a:latin typeface="+mj-lt"/>
              </a:rPr>
              <a:t>.</a:t>
            </a:r>
          </a:p>
          <a:p>
            <a:pPr>
              <a:buFontTx/>
              <a:buChar char="-"/>
            </a:pPr>
            <a:r>
              <a:rPr lang="en-US" sz="2800" dirty="0" err="1" smtClean="0">
                <a:latin typeface="+mj-lt"/>
              </a:rPr>
              <a:t>Đi</a:t>
            </a:r>
            <a:r>
              <a:rPr lang="en-US" sz="2800" dirty="0" smtClean="0">
                <a:latin typeface="+mj-lt"/>
              </a:rPr>
              <a:t> du </a:t>
            </a:r>
            <a:r>
              <a:rPr lang="en-US" sz="2800" dirty="0" err="1" smtClean="0">
                <a:latin typeface="+mj-lt"/>
              </a:rPr>
              <a:t>lịch</a:t>
            </a:r>
            <a:r>
              <a:rPr lang="en-US" sz="2800" dirty="0" smtClean="0">
                <a:latin typeface="+mj-lt"/>
              </a:rPr>
              <a:t>.</a:t>
            </a:r>
          </a:p>
          <a:p>
            <a:pPr marL="0" indent="0">
              <a:buNone/>
            </a:pPr>
            <a:r>
              <a:rPr lang="en-US" sz="2800" dirty="0" smtClean="0">
                <a:latin typeface="+mj-lt"/>
              </a:rPr>
              <a:t>-    </a:t>
            </a:r>
            <a:r>
              <a:rPr lang="en-US" sz="2800" dirty="0" err="1" smtClean="0">
                <a:latin typeface="+mj-lt"/>
              </a:rPr>
              <a:t>Định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hướng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cho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máy</a:t>
            </a:r>
            <a:r>
              <a:rPr lang="en-US" sz="2800" dirty="0" smtClean="0">
                <a:latin typeface="+mj-lt"/>
              </a:rPr>
              <a:t> bay, </a:t>
            </a:r>
            <a:r>
              <a:rPr lang="en-US" sz="2800" dirty="0" err="1" smtClean="0">
                <a:latin typeface="+mj-lt"/>
              </a:rPr>
              <a:t>tàu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thủy</a:t>
            </a:r>
            <a:r>
              <a:rPr lang="en-US" sz="2800" dirty="0" smtClean="0">
                <a:latin typeface="+mj-lt"/>
              </a:rPr>
              <a:t>, </a:t>
            </a:r>
            <a:r>
              <a:rPr lang="en-US" sz="2800" dirty="0" err="1" smtClean="0">
                <a:latin typeface="+mj-lt"/>
              </a:rPr>
              <a:t>tàu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ngầm</a:t>
            </a:r>
            <a:r>
              <a:rPr lang="en-US" sz="2800" dirty="0" smtClean="0">
                <a:latin typeface="+mj-lt"/>
              </a:rPr>
              <a:t>, </a:t>
            </a:r>
            <a:r>
              <a:rPr lang="en-US" sz="2800" dirty="0" err="1" smtClean="0">
                <a:latin typeface="+mj-lt"/>
              </a:rPr>
              <a:t>tên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lửa</a:t>
            </a:r>
            <a:r>
              <a:rPr lang="en-US" sz="2800" dirty="0" smtClean="0">
                <a:latin typeface="+mj-lt"/>
              </a:rPr>
              <a:t>, </a:t>
            </a:r>
            <a:r>
              <a:rPr lang="en-US" sz="2800" dirty="0" err="1" smtClean="0">
                <a:latin typeface="+mj-lt"/>
              </a:rPr>
              <a:t>tàu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vũ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trụ</a:t>
            </a:r>
            <a:r>
              <a:rPr lang="en-US" sz="2800" dirty="0" smtClean="0">
                <a:latin typeface="+mj-lt"/>
              </a:rPr>
              <a:t>…</a:t>
            </a:r>
            <a:endParaRPr lang="vi-VN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2261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32025" y="701871"/>
            <a:ext cx="182614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dirty="0" smtClean="0">
                <a:solidFill>
                  <a:prstClr val="black"/>
                </a:solidFill>
                <a:latin typeface="Calibri"/>
                <a:ea typeface="+mn-ea"/>
              </a:rPr>
              <a:t>Kim </a:t>
            </a:r>
            <a:r>
              <a:rPr lang="en-US" sz="2000" b="1" i="1" dirty="0" err="1" smtClean="0">
                <a:solidFill>
                  <a:prstClr val="black"/>
                </a:solidFill>
                <a:latin typeface="Calibri"/>
                <a:ea typeface="+mn-ea"/>
              </a:rPr>
              <a:t>nam</a:t>
            </a:r>
            <a:r>
              <a:rPr lang="en-US" sz="2000" b="1" i="1" dirty="0" smtClean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Calibri"/>
                <a:ea typeface="+mn-ea"/>
              </a:rPr>
              <a:t>châm</a:t>
            </a:r>
            <a:r>
              <a:rPr lang="en-US" sz="2000" b="1" i="1" dirty="0" smtClean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endParaRPr lang="en-US" sz="2000" b="1" i="1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" name="Hộp_Văn_Bản 2"/>
          <p:cNvSpPr txBox="1"/>
          <p:nvPr/>
        </p:nvSpPr>
        <p:spPr>
          <a:xfrm>
            <a:off x="1261126" y="188913"/>
            <a:ext cx="61911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4.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Cách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sử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dụng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 la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bàn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thông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thường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2" name="TextBox 17"/>
          <p:cNvSpPr txBox="1"/>
          <p:nvPr/>
        </p:nvSpPr>
        <p:spPr>
          <a:xfrm>
            <a:off x="3009072" y="772614"/>
            <a:ext cx="1562928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dirty="0" err="1" smtClean="0">
                <a:solidFill>
                  <a:prstClr val="black"/>
                </a:solidFill>
                <a:latin typeface="Calibri"/>
                <a:ea typeface="+mn-ea"/>
              </a:rPr>
              <a:t>Vòng</a:t>
            </a:r>
            <a:r>
              <a:rPr lang="en-US" sz="2000" b="1" i="1" dirty="0" smtClean="0">
                <a:solidFill>
                  <a:prstClr val="black"/>
                </a:solidFill>
                <a:latin typeface="Calibri"/>
                <a:ea typeface="+mn-ea"/>
              </a:rPr>
              <a:t> chia </a:t>
            </a:r>
            <a:r>
              <a:rPr lang="en-US" sz="2000" b="1" i="1" dirty="0" err="1" smtClean="0">
                <a:solidFill>
                  <a:prstClr val="black"/>
                </a:solidFill>
                <a:latin typeface="Calibri"/>
                <a:ea typeface="+mn-ea"/>
              </a:rPr>
              <a:t>độ</a:t>
            </a:r>
            <a:endParaRPr lang="en-US" sz="2000" b="1" i="1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22" name="Picture 2" descr="C:\Users\Administrator\Pictures\Cach-xac-dinh-phuong-huong-bang-la-ba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85"/>
          <a:stretch/>
        </p:blipFill>
        <p:spPr bwMode="auto">
          <a:xfrm>
            <a:off x="0" y="1172723"/>
            <a:ext cx="3038961" cy="283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1770708" y="1101981"/>
            <a:ext cx="1452897" cy="48697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611562" y="972670"/>
            <a:ext cx="907918" cy="116018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790536" y="1437190"/>
            <a:ext cx="459461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Để có 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cách coi la bàn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 chính xác về phương hướng thì ban đầu chúng ta cần xoay la bàn sao cho cây kim màu đỏ chỉ ở hướng bắc và về đúng chính giữa vạch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đỏ chữ </a:t>
            </a:r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số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vi-VN" sz="2400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.(180</a:t>
            </a:r>
            <a:r>
              <a:rPr lang="vi-VN" sz="24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Sau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đó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mới tiến hành xác định các hướng cần di chuyển bằng cách từ từ xoay người và la bàn.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316158" y="2588894"/>
            <a:ext cx="520287" cy="98412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7"/>
          <p:cNvSpPr txBox="1"/>
          <p:nvPr/>
        </p:nvSpPr>
        <p:spPr>
          <a:xfrm>
            <a:off x="2426628" y="3602238"/>
            <a:ext cx="93647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dirty="0" err="1" smtClean="0">
                <a:solidFill>
                  <a:prstClr val="black"/>
                </a:solidFill>
                <a:latin typeface="Calibri"/>
                <a:ea typeface="+mn-ea"/>
              </a:rPr>
              <a:t>Hướng</a:t>
            </a:r>
            <a:endParaRPr lang="en-US" sz="2000" b="1" i="1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13" name="Picture 2" descr="C:\Users\Administrator\Pictures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9689">
            <a:off x="1257051" y="4186035"/>
            <a:ext cx="2480210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34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/>
      <p:bldP spid="32" grpId="0"/>
      <p:bldP spid="8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"/>
          <p:cNvSpPr>
            <a:spLocks noGrp="1" noChangeArrowheads="1"/>
          </p:cNvSpPr>
          <p:nvPr>
            <p:ph type="title"/>
          </p:nvPr>
        </p:nvSpPr>
        <p:spPr>
          <a:xfrm>
            <a:off x="2478108" y="-27384"/>
            <a:ext cx="4542164" cy="457200"/>
          </a:xfrm>
        </p:spPr>
        <p:txBody>
          <a:bodyPr/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GPRS</a:t>
            </a:r>
          </a:p>
        </p:txBody>
      </p:sp>
      <p:sp>
        <p:nvSpPr>
          <p:cNvPr id="4" name="Freeform 3"/>
          <p:cNvSpPr>
            <a:spLocks/>
          </p:cNvSpPr>
          <p:nvPr/>
        </p:nvSpPr>
        <p:spPr bwMode="gray">
          <a:xfrm>
            <a:off x="6210840" y="-27384"/>
            <a:ext cx="1341133" cy="1056651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chemeClr val="hlink">
                  <a:gamma/>
                  <a:tint val="90980"/>
                  <a:invGamma/>
                  <a:alpha val="32001"/>
                </a:schemeClr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b="1">
              <a:solidFill>
                <a:srgbClr val="000000"/>
              </a:solidFill>
              <a:ea typeface="+mn-ea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gray">
          <a:xfrm>
            <a:off x="3645504" y="332656"/>
            <a:ext cx="1341133" cy="1058102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chemeClr val="folHlink">
                  <a:gamma/>
                  <a:tint val="57647"/>
                  <a:invGamma/>
                  <a:alpha val="32001"/>
                </a:schemeClr>
              </a:gs>
              <a:gs pos="100000">
                <a:schemeClr val="fol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b="1">
              <a:solidFill>
                <a:srgbClr val="000000"/>
              </a:solidFill>
              <a:ea typeface="+mn-ea"/>
            </a:endParaRPr>
          </a:p>
        </p:txBody>
      </p:sp>
      <p:grpSp>
        <p:nvGrpSpPr>
          <p:cNvPr id="35" name="Nhóm 34"/>
          <p:cNvGrpSpPr/>
          <p:nvPr/>
        </p:nvGrpSpPr>
        <p:grpSpPr>
          <a:xfrm>
            <a:off x="2016561" y="764704"/>
            <a:ext cx="2117508" cy="3159589"/>
            <a:chOff x="2118292" y="2769341"/>
            <a:chExt cx="2117508" cy="30393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7" name="AutoShape 16"/>
            <p:cNvSpPr>
              <a:spLocks noChangeArrowheads="1"/>
            </p:cNvSpPr>
            <p:nvPr/>
          </p:nvSpPr>
          <p:spPr bwMode="auto">
            <a:xfrm>
              <a:off x="2118292" y="2923194"/>
              <a:ext cx="2098787" cy="2885469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2D8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8" name="AutoShape 17"/>
            <p:cNvSpPr>
              <a:spLocks noChangeArrowheads="1"/>
            </p:cNvSpPr>
            <p:nvPr/>
          </p:nvSpPr>
          <p:spPr bwMode="gray">
            <a:xfrm>
              <a:off x="2315688" y="2792564"/>
              <a:ext cx="1703994" cy="26271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folHlink">
                    <a:gamma/>
                    <a:shade val="38824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38824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9" name="AutoShape 18"/>
            <p:cNvSpPr>
              <a:spLocks noChangeArrowheads="1"/>
            </p:cNvSpPr>
            <p:nvPr/>
          </p:nvSpPr>
          <p:spPr bwMode="auto">
            <a:xfrm flipH="1">
              <a:off x="3855670" y="2857879"/>
              <a:ext cx="65315" cy="132081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0" name="AutoShape 19"/>
            <p:cNvSpPr>
              <a:spLocks noChangeArrowheads="1"/>
            </p:cNvSpPr>
            <p:nvPr/>
          </p:nvSpPr>
          <p:spPr bwMode="auto">
            <a:xfrm flipH="1">
              <a:off x="2408581" y="2857879"/>
              <a:ext cx="66766" cy="132081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1" name="Text Box 20"/>
            <p:cNvSpPr txBox="1">
              <a:spLocks noChangeArrowheads="1"/>
            </p:cNvSpPr>
            <p:nvPr/>
          </p:nvSpPr>
          <p:spPr bwMode="gray">
            <a:xfrm>
              <a:off x="2749899" y="2769341"/>
              <a:ext cx="821059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400" b="1" dirty="0" err="1" smtClean="0">
                  <a:solidFill>
                    <a:srgbClr val="FFFFFF"/>
                  </a:solidFill>
                  <a:ea typeface="+mn-ea"/>
                </a:rPr>
                <a:t>Bước</a:t>
              </a:r>
              <a:r>
                <a:rPr lang="en-US" sz="1400" b="1" dirty="0" smtClean="0">
                  <a:solidFill>
                    <a:srgbClr val="FFFFFF"/>
                  </a:solidFill>
                  <a:ea typeface="+mn-ea"/>
                </a:rPr>
                <a:t> 1</a:t>
              </a:r>
              <a:endParaRPr lang="en-US" sz="1400" b="1" dirty="0">
                <a:solidFill>
                  <a:srgbClr val="FFFFFF"/>
                </a:solidFill>
                <a:ea typeface="+mn-ea"/>
              </a:endParaRPr>
            </a:p>
          </p:txBody>
        </p:sp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>
              <a:off x="2137013" y="3187205"/>
              <a:ext cx="2098787" cy="1154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dirty="0"/>
                <a:t>Đ</a:t>
              </a:r>
              <a:r>
                <a:rPr lang="vi-VN" dirty="0" smtClean="0"/>
                <a:t>ầu tiên chúng ta </a:t>
              </a:r>
              <a:r>
                <a:rPr lang="vi-VN" dirty="0"/>
                <a:t>hãy mở ứng dụng la bàn trên điện thoại</a:t>
              </a:r>
              <a:endParaRPr lang="en-US" b="1" i="1" dirty="0">
                <a:solidFill>
                  <a:srgbClr val="5D8223"/>
                </a:solidFill>
                <a:ea typeface="+mn-ea"/>
              </a:endParaRPr>
            </a:p>
          </p:txBody>
        </p:sp>
      </p:grpSp>
      <p:grpSp>
        <p:nvGrpSpPr>
          <p:cNvPr id="36" name="Nhóm 35"/>
          <p:cNvGrpSpPr/>
          <p:nvPr/>
        </p:nvGrpSpPr>
        <p:grpSpPr>
          <a:xfrm>
            <a:off x="4380447" y="620688"/>
            <a:ext cx="2163164" cy="3235063"/>
            <a:chOff x="4413024" y="2377452"/>
            <a:chExt cx="2163164" cy="3037871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5" name="AutoShape 4"/>
            <p:cNvSpPr>
              <a:spLocks noChangeArrowheads="1"/>
            </p:cNvSpPr>
            <p:nvPr/>
          </p:nvSpPr>
          <p:spPr bwMode="auto">
            <a:xfrm>
              <a:off x="4413024" y="2529854"/>
              <a:ext cx="2098787" cy="2885469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1D08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6" name="AutoShape 5"/>
            <p:cNvSpPr>
              <a:spLocks noChangeArrowheads="1"/>
            </p:cNvSpPr>
            <p:nvPr/>
          </p:nvSpPr>
          <p:spPr bwMode="gray">
            <a:xfrm>
              <a:off x="4626386" y="2403578"/>
              <a:ext cx="1703994" cy="26271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 flipH="1">
              <a:off x="6159110" y="2473247"/>
              <a:ext cx="66766" cy="132082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 flipH="1">
              <a:off x="4704764" y="2464538"/>
              <a:ext cx="65315" cy="132082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gray">
            <a:xfrm>
              <a:off x="5048985" y="2377452"/>
              <a:ext cx="821059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400" b="1" dirty="0" err="1" smtClean="0">
                  <a:solidFill>
                    <a:srgbClr val="FFFFFF"/>
                  </a:solidFill>
                  <a:ea typeface="+mn-ea"/>
                </a:rPr>
                <a:t>Bước</a:t>
              </a:r>
              <a:r>
                <a:rPr lang="en-US" sz="1400" b="1" dirty="0" smtClean="0">
                  <a:solidFill>
                    <a:srgbClr val="FFFFFF"/>
                  </a:solidFill>
                  <a:ea typeface="+mn-ea"/>
                </a:rPr>
                <a:t> 2</a:t>
              </a:r>
              <a:endParaRPr lang="en-US" sz="1400" b="1" dirty="0">
                <a:solidFill>
                  <a:srgbClr val="FFFFFF"/>
                </a:solidFill>
                <a:ea typeface="+mn-ea"/>
              </a:endParaRPr>
            </a:p>
          </p:txBody>
        </p:sp>
        <p:sp>
          <p:nvSpPr>
            <p:cNvPr id="29" name="Text Box 21"/>
            <p:cNvSpPr txBox="1">
              <a:spLocks noChangeArrowheads="1"/>
            </p:cNvSpPr>
            <p:nvPr/>
          </p:nvSpPr>
          <p:spPr bwMode="auto">
            <a:xfrm>
              <a:off x="4413024" y="2722871"/>
              <a:ext cx="2163164" cy="2308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vi-VN" dirty="0"/>
                <a:t>Tiếp đó, trên màn hình la bàn sẽ hiển thị 4 hướng chính là đông tây nam bắc, số đo vị trí độ và kết quả hiển thị kinh vĩ độ ở vị trí hiện tại</a:t>
              </a:r>
              <a:endParaRPr lang="en-US" b="1" i="1" dirty="0">
                <a:solidFill>
                  <a:srgbClr val="333399"/>
                </a:solidFill>
                <a:ea typeface="+mn-ea"/>
              </a:endParaRPr>
            </a:p>
          </p:txBody>
        </p:sp>
      </p:grpSp>
      <p:grpSp>
        <p:nvGrpSpPr>
          <p:cNvPr id="37" name="Nhóm 36"/>
          <p:cNvGrpSpPr/>
          <p:nvPr/>
        </p:nvGrpSpPr>
        <p:grpSpPr>
          <a:xfrm>
            <a:off x="6652131" y="332656"/>
            <a:ext cx="2366110" cy="3538508"/>
            <a:chOff x="6630538" y="1493788"/>
            <a:chExt cx="2168172" cy="453935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9" name="AutoShape 8"/>
            <p:cNvSpPr>
              <a:spLocks noChangeArrowheads="1"/>
            </p:cNvSpPr>
            <p:nvPr/>
          </p:nvSpPr>
          <p:spPr bwMode="auto">
            <a:xfrm>
              <a:off x="6630538" y="1620883"/>
              <a:ext cx="2168172" cy="4392488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FC5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" name="AutoShape 9"/>
            <p:cNvSpPr>
              <a:spLocks noChangeArrowheads="1"/>
            </p:cNvSpPr>
            <p:nvPr/>
          </p:nvSpPr>
          <p:spPr bwMode="gray">
            <a:xfrm>
              <a:off x="6905151" y="1538854"/>
              <a:ext cx="1703994" cy="26271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1" name="AutoShape 10"/>
            <p:cNvSpPr>
              <a:spLocks noChangeArrowheads="1"/>
            </p:cNvSpPr>
            <p:nvPr/>
          </p:nvSpPr>
          <p:spPr bwMode="auto">
            <a:xfrm flipH="1">
              <a:off x="8446584" y="2005882"/>
              <a:ext cx="65315" cy="130630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2" name="AutoShape 11"/>
            <p:cNvSpPr>
              <a:spLocks noChangeArrowheads="1"/>
            </p:cNvSpPr>
            <p:nvPr/>
          </p:nvSpPr>
          <p:spPr bwMode="auto">
            <a:xfrm flipH="1">
              <a:off x="6999496" y="2005882"/>
              <a:ext cx="65314" cy="130630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gray">
            <a:xfrm>
              <a:off x="7351305" y="1493788"/>
              <a:ext cx="821059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400" b="1" dirty="0" err="1" smtClean="0">
                  <a:solidFill>
                    <a:srgbClr val="FFFFFF"/>
                  </a:solidFill>
                  <a:ea typeface="+mn-ea"/>
                </a:rPr>
                <a:t>Bước</a:t>
              </a:r>
              <a:r>
                <a:rPr lang="en-US" sz="1400" b="1" dirty="0" smtClean="0">
                  <a:solidFill>
                    <a:srgbClr val="FFFFFF"/>
                  </a:solidFill>
                  <a:ea typeface="+mn-ea"/>
                </a:rPr>
                <a:t> 3</a:t>
              </a:r>
              <a:endParaRPr lang="en-US" sz="1400" b="1" dirty="0">
                <a:solidFill>
                  <a:srgbClr val="FFFFFF"/>
                </a:solidFill>
                <a:ea typeface="+mn-ea"/>
              </a:endParaRPr>
            </a:p>
          </p:txBody>
        </p:sp>
        <p:sp>
          <p:nvSpPr>
            <p:cNvPr id="32" name="Text Box 21"/>
            <p:cNvSpPr txBox="1">
              <a:spLocks noChangeArrowheads="1"/>
            </p:cNvSpPr>
            <p:nvPr/>
          </p:nvSpPr>
          <p:spPr bwMode="auto">
            <a:xfrm>
              <a:off x="6700242" y="2005882"/>
              <a:ext cx="1989046" cy="4027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dirty="0" err="1" smtClean="0"/>
                <a:t>Đặt</a:t>
              </a:r>
              <a:r>
                <a:rPr lang="en-US" dirty="0" smtClean="0"/>
                <a:t> </a:t>
              </a:r>
              <a:r>
                <a:rPr lang="vi-VN" dirty="0" smtClean="0"/>
                <a:t>đầu </a:t>
              </a:r>
              <a:r>
                <a:rPr lang="vi-VN" dirty="0"/>
                <a:t>điện thoại hướng về phía mà mình muốn đi sau đó giữ yên thiết bị </a:t>
              </a:r>
              <a:r>
                <a:rPr lang="vi-VN" dirty="0" smtClean="0"/>
                <a:t>mặt </a:t>
              </a:r>
              <a:r>
                <a:rPr lang="vi-VN" dirty="0"/>
                <a:t>phẳng </a:t>
              </a:r>
              <a:r>
                <a:rPr lang="vi-VN" dirty="0" smtClean="0"/>
                <a:t>ngang, </a:t>
              </a:r>
              <a:r>
                <a:rPr lang="vi-VN" dirty="0"/>
                <a:t>kết quả trên màn hình sẽ hiển thị cho </a:t>
              </a:r>
              <a:r>
                <a:rPr lang="vi-VN" dirty="0" smtClean="0"/>
                <a:t>biết </a:t>
              </a:r>
              <a:r>
                <a:rPr lang="vi-VN" dirty="0"/>
                <a:t>bạn đang đứng ở vị trí góc bao nhiêu độ so với hướng bắc.</a:t>
              </a:r>
              <a:endParaRPr lang="en-US" dirty="0"/>
            </a:p>
          </p:txBody>
        </p:sp>
      </p:grpSp>
      <p:pic>
        <p:nvPicPr>
          <p:cNvPr id="38" name="Picture 2" descr="C:\Users\Administrator\Pictures\tải xuống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003" y="3971157"/>
            <a:ext cx="2080066" cy="274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dministrator\Pictures\cach-dung-la-b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447" y="3971157"/>
            <a:ext cx="4637793" cy="274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50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 HÀNH: thực hiện nhiệm vụ</a:t>
            </a:r>
            <a:b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(nhóm 3 phút)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Sử dụng la bàn để xác định:</a:t>
            </a:r>
          </a:p>
          <a:p>
            <a:pPr>
              <a:buFontTx/>
              <a:buChar char="-"/>
            </a:pP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Hướng của phòng học (theo hướng nhìn thẳng từ trong phòng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a ngoài qua cửa ra vào).</a:t>
            </a:r>
          </a:p>
          <a:p>
            <a:pPr>
              <a:buFontTx/>
              <a:buChar char="-"/>
            </a:pP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Hướng ngồi của học sinh (theo hướng ngồi của học sinh từ chỗ ngồi về phía bảng)</a:t>
            </a:r>
          </a:p>
          <a:p>
            <a:pPr marL="0" indent="0">
              <a:buNone/>
            </a:pP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- Ghi kết quả vào báo cáo.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8796009"/>
              </p:ext>
            </p:extLst>
          </p:nvPr>
        </p:nvGraphicFramePr>
        <p:xfrm>
          <a:off x="107504" y="4221088"/>
          <a:ext cx="8784976" cy="2088231"/>
        </p:xfrm>
        <a:graphic>
          <a:graphicData uri="http://schemas.openxmlformats.org/drawingml/2006/table">
            <a:tbl>
              <a:tblPr firstRow="1" firstCol="1" bandRow="1"/>
              <a:tblGrid>
                <a:gridCol w="1882495"/>
                <a:gridCol w="3426388"/>
                <a:gridCol w="3476093"/>
              </a:tblGrid>
              <a:tr h="562216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Arial"/>
                          <a:cs typeface="Times New Roman"/>
                        </a:rPr>
                        <a:t>PHIẾU THỰC HÀNH 1</a:t>
                      </a:r>
                      <a:endParaRPr lang="vi-VN" sz="28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6800" marR="56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</a:tr>
              <a:tr h="9637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Xác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định</a:t>
                      </a:r>
                      <a:endParaRPr lang="vi-VN" sz="24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6800" marR="56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Hướng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của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phòng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học</a:t>
                      </a:r>
                      <a:endParaRPr lang="vi-VN" sz="24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6800" marR="56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Hướng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ngồi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của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học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sinh</a:t>
                      </a:r>
                      <a:endParaRPr lang="vi-VN" sz="24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6800" marR="56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22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quả</a:t>
                      </a:r>
                      <a:endParaRPr lang="vi-VN" sz="28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6800" marR="56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vi-VN" sz="2800" b="1" dirty="0">
                        <a:solidFill>
                          <a:srgbClr val="FF0000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6800" marR="56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 </a:t>
                      </a:r>
                      <a:endParaRPr lang="vi-VN" sz="2800" b="1" dirty="0">
                        <a:solidFill>
                          <a:srgbClr val="FF0000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6800" marR="56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6588224" y="5814772"/>
            <a:ext cx="782587" cy="547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Arial"/>
                <a:cs typeface="Times New Roman"/>
              </a:rPr>
              <a:t>Tây</a:t>
            </a:r>
            <a:endParaRPr lang="vi-VN" sz="2800" dirty="0">
              <a:solidFill>
                <a:srgbClr val="FF0000"/>
              </a:solidFill>
              <a:latin typeface="Arial"/>
              <a:ea typeface="Arial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35896" y="5725873"/>
            <a:ext cx="761747" cy="547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Arial"/>
                <a:cs typeface="Times New Roman"/>
              </a:rPr>
              <a:t>Bắc</a:t>
            </a:r>
            <a:endParaRPr lang="vi-VN" sz="2800" dirty="0">
              <a:solidFill>
                <a:srgbClr val="FF0000"/>
              </a:solidFill>
              <a:latin typeface="Arial"/>
              <a:ea typeface="Arial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2096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27584" y="260648"/>
            <a:ext cx="7344816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24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II. XÁC ĐỊNH PHƯƠNG HƯỚNG DỰA VÀO QUAN SÁT HIỆN TƯỢNG TỰ NHIÊN</a:t>
            </a:r>
          </a:p>
        </p:txBody>
      </p:sp>
      <p:sp>
        <p:nvSpPr>
          <p:cNvPr id="5" name="Rectangle 4"/>
          <p:cNvSpPr/>
          <p:nvPr/>
        </p:nvSpPr>
        <p:spPr>
          <a:xfrm>
            <a:off x="971600" y="1195877"/>
            <a:ext cx="6480720" cy="3880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2800" b="1" i="1" dirty="0" err="1" smtClean="0">
                <a:solidFill>
                  <a:srgbClr val="0066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i="1" dirty="0" smtClean="0">
                <a:solidFill>
                  <a:srgbClr val="0066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66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i="1" dirty="0" smtClean="0">
                <a:solidFill>
                  <a:srgbClr val="0066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66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i="1" dirty="0" smtClean="0">
                <a:solidFill>
                  <a:srgbClr val="0066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66CC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b="1" i="1" dirty="0" smtClean="0">
                <a:solidFill>
                  <a:srgbClr val="0066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66CC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i="1" dirty="0" smtClean="0">
                <a:solidFill>
                  <a:srgbClr val="0066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66CC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i="1" dirty="0" smtClean="0">
                <a:solidFill>
                  <a:srgbClr val="0066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66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i="1" dirty="0" smtClean="0">
                <a:solidFill>
                  <a:srgbClr val="0066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66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i="1" dirty="0" smtClean="0">
                <a:solidFill>
                  <a:srgbClr val="0066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66CC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i="1" dirty="0" smtClean="0">
                <a:solidFill>
                  <a:srgbClr val="0066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66CC"/>
                </a:solidFill>
                <a:latin typeface="Times New Roman" pitchFamily="18" charset="0"/>
                <a:cs typeface="Times New Roman" pitchFamily="18" charset="0"/>
              </a:rPr>
              <a:t>tiễn</a:t>
            </a:r>
            <a:r>
              <a:rPr lang="en-US" sz="2800" b="1" i="1" dirty="0" smtClean="0">
                <a:solidFill>
                  <a:srgbClr val="0066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 fontAlgn="auto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FontTx/>
              <a:buChar char="-"/>
              <a:defRPr/>
            </a:pP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fontAlgn="auto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FontTx/>
              <a:buChar char="-"/>
              <a:defRPr/>
            </a:pP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minh.</a:t>
            </a:r>
          </a:p>
          <a:p>
            <a:pPr marL="285750" indent="-285750" fontAlgn="auto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FontTx/>
              <a:buChar char="-"/>
              <a:defRPr/>
            </a:pP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lặn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fontAlgn="auto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FontTx/>
              <a:buChar char="-"/>
              <a:defRPr/>
            </a:pP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endParaRPr lang="en-US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26620" y="1196752"/>
            <a:ext cx="6945780" cy="911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tiễn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14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6"/>
          <p:cNvCxnSpPr/>
          <p:nvPr/>
        </p:nvCxnSpPr>
        <p:spPr>
          <a:xfrm>
            <a:off x="690563" y="1277938"/>
            <a:ext cx="3665537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ysDot"/>
          </a:ln>
          <a:effectLst/>
        </p:spPr>
      </p:cxnSp>
      <p:cxnSp>
        <p:nvCxnSpPr>
          <p:cNvPr id="10" name="Straight Connector 7"/>
          <p:cNvCxnSpPr/>
          <p:nvPr/>
        </p:nvCxnSpPr>
        <p:spPr>
          <a:xfrm>
            <a:off x="692150" y="1277938"/>
            <a:ext cx="0" cy="2068512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ysDot"/>
          </a:ln>
          <a:effectLst/>
        </p:spPr>
      </p:cxnSp>
      <p:sp>
        <p:nvSpPr>
          <p:cNvPr id="19462" name="TextBox 8"/>
          <p:cNvSpPr txBox="1">
            <a:spLocks noChangeArrowheads="1"/>
          </p:cNvSpPr>
          <p:nvPr/>
        </p:nvSpPr>
        <p:spPr bwMode="auto">
          <a:xfrm>
            <a:off x="796925" y="1408113"/>
            <a:ext cx="3754438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6688" indent="-166688">
              <a:lnSpc>
                <a:spcPct val="150000"/>
              </a:lnSpc>
              <a:buFont typeface="Arial" charset="0"/>
              <a:buChar char="•"/>
            </a:pPr>
            <a:r>
              <a:rPr lang="en-US" sz="2000" i="1" dirty="0" err="1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Mặt</a:t>
            </a:r>
            <a:r>
              <a:rPr lang="en-US" sz="2000" i="1" dirty="0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trời</a:t>
            </a:r>
            <a:r>
              <a:rPr lang="en-US" sz="2000" i="1" dirty="0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mọc</a:t>
            </a:r>
            <a:r>
              <a:rPr lang="en-US" sz="2000" i="1" dirty="0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, </a:t>
            </a:r>
            <a:r>
              <a:rPr lang="en-US" sz="2000" i="1" dirty="0" err="1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Mặt</a:t>
            </a:r>
            <a:r>
              <a:rPr lang="en-US" sz="2000" i="1" dirty="0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trời</a:t>
            </a:r>
            <a:r>
              <a:rPr lang="en-US" sz="2000" i="1" dirty="0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lặn</a:t>
            </a:r>
            <a:endParaRPr lang="en-US" sz="2000" i="1" dirty="0">
              <a:solidFill>
                <a:srgbClr val="000000"/>
              </a:solidFill>
              <a:latin typeface="Times New Roman" pitchFamily="18" charset="0"/>
              <a:ea typeface="Microsoft YaHei" pitchFamily="34" charset="-122"/>
              <a:cs typeface="Times New Roman" pitchFamily="18" charset="0"/>
            </a:endParaRPr>
          </a:p>
          <a:p>
            <a:pPr marL="166688" indent="-166688">
              <a:lnSpc>
                <a:spcPct val="150000"/>
              </a:lnSpc>
              <a:buFont typeface="Arial" charset="0"/>
              <a:buChar char="•"/>
            </a:pPr>
            <a:r>
              <a:rPr lang="en-US" sz="2000" i="1" dirty="0" err="1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Sự</a:t>
            </a:r>
            <a:r>
              <a:rPr lang="en-US" sz="2000" i="1" dirty="0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di </a:t>
            </a:r>
            <a:r>
              <a:rPr lang="en-US" sz="2000" i="1" dirty="0" err="1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chuyển</a:t>
            </a:r>
            <a:r>
              <a:rPr lang="en-US" sz="2000" i="1" dirty="0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của</a:t>
            </a:r>
            <a:r>
              <a:rPr lang="en-US" sz="2000" i="1" dirty="0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bóng</a:t>
            </a:r>
            <a:r>
              <a:rPr lang="en-US" sz="2000" i="1" dirty="0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nắng</a:t>
            </a:r>
            <a:endParaRPr lang="en-US" sz="2000" i="1" dirty="0">
              <a:solidFill>
                <a:srgbClr val="000000"/>
              </a:solidFill>
              <a:latin typeface="Times New Roman" pitchFamily="18" charset="0"/>
              <a:ea typeface="Microsoft YaHei" pitchFamily="34" charset="-122"/>
              <a:cs typeface="Times New Roman" pitchFamily="18" charset="0"/>
            </a:endParaRPr>
          </a:p>
          <a:p>
            <a:pPr marL="166688" indent="-166688">
              <a:lnSpc>
                <a:spcPct val="150000"/>
              </a:lnSpc>
              <a:buFont typeface="Arial" charset="0"/>
              <a:buChar char="•"/>
            </a:pPr>
            <a:r>
              <a:rPr lang="en-US" sz="2000" i="1" dirty="0" err="1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Mặt</a:t>
            </a:r>
            <a:r>
              <a:rPr lang="en-US" sz="2000" i="1" dirty="0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trăng</a:t>
            </a:r>
            <a:r>
              <a:rPr lang="en-US" sz="2000" i="1" dirty="0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, </a:t>
            </a:r>
            <a:r>
              <a:rPr lang="en-US" sz="2000" i="1" dirty="0" err="1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các</a:t>
            </a:r>
            <a:r>
              <a:rPr lang="en-US" sz="2000" i="1" dirty="0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vì</a:t>
            </a:r>
            <a:r>
              <a:rPr lang="en-US" sz="2000" i="1" dirty="0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sao</a:t>
            </a:r>
            <a:endParaRPr lang="en-US" sz="2000" i="1" dirty="0">
              <a:solidFill>
                <a:srgbClr val="000000"/>
              </a:solidFill>
              <a:latin typeface="Times New Roman" pitchFamily="18" charset="0"/>
              <a:ea typeface="Microsoft YaHei" pitchFamily="34" charset="-122"/>
              <a:cs typeface="Times New Roman" pitchFamily="18" charset="0"/>
            </a:endParaRPr>
          </a:p>
          <a:p>
            <a:pPr marL="166688" indent="-166688">
              <a:lnSpc>
                <a:spcPct val="150000"/>
              </a:lnSpc>
              <a:buFont typeface="Arial" charset="0"/>
              <a:buChar char="•"/>
            </a:pPr>
            <a:r>
              <a:rPr lang="en-US" sz="2000" i="1" dirty="0" err="1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Mặt</a:t>
            </a:r>
            <a:r>
              <a:rPr lang="en-US" sz="2000" i="1" dirty="0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Trăng</a:t>
            </a:r>
            <a:r>
              <a:rPr lang="en-US" sz="2000" i="1" dirty="0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trong</a:t>
            </a:r>
            <a:r>
              <a:rPr lang="en-US" sz="2000" i="1" dirty="0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tháng</a:t>
            </a:r>
            <a:endParaRPr lang="en-US" sz="2000" i="1" dirty="0" smtClean="0">
              <a:solidFill>
                <a:srgbClr val="000000"/>
              </a:solidFill>
              <a:latin typeface="Times New Roman" pitchFamily="18" charset="0"/>
              <a:ea typeface="Microsoft YaHei" pitchFamily="34" charset="-122"/>
              <a:cs typeface="Times New Roman" pitchFamily="18" charset="0"/>
            </a:endParaRPr>
          </a:p>
          <a:p>
            <a:pPr marL="166688" indent="-166688">
              <a:lnSpc>
                <a:spcPct val="150000"/>
              </a:lnSpc>
              <a:buFont typeface="Arial" charset="0"/>
              <a:buChar char="•"/>
            </a:pPr>
            <a:r>
              <a:rPr lang="en-US" sz="2000" i="1" dirty="0" err="1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Hướng</a:t>
            </a:r>
            <a:r>
              <a:rPr lang="en-US" sz="2000" i="1" dirty="0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gió</a:t>
            </a:r>
            <a:r>
              <a:rPr lang="en-US" sz="2000" i="1" dirty="0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thổi</a:t>
            </a:r>
            <a:r>
              <a:rPr lang="en-US" sz="2000" i="1" dirty="0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…</a:t>
            </a:r>
          </a:p>
        </p:txBody>
      </p:sp>
      <p:sp>
        <p:nvSpPr>
          <p:cNvPr id="13" name="Hộp_Văn_Bản 12"/>
          <p:cNvSpPr txBox="1"/>
          <p:nvPr/>
        </p:nvSpPr>
        <p:spPr>
          <a:xfrm>
            <a:off x="0" y="169680"/>
            <a:ext cx="64017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28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800" b="1" dirty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313" y="476672"/>
            <a:ext cx="2924175" cy="1562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321" y="2132856"/>
            <a:ext cx="2924175" cy="1714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479" y="3861048"/>
            <a:ext cx="3248025" cy="1409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149080"/>
            <a:ext cx="3294435" cy="16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5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4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4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4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4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62000"/>
          </a:xfrm>
        </p:spPr>
        <p:txBody>
          <a:bodyPr/>
          <a:lstStyle/>
          <a:p>
            <a:pPr algn="l"/>
            <a:r>
              <a:rPr lang="en-US" sz="3200" dirty="0" err="1" smtClean="0">
                <a:solidFill>
                  <a:srgbClr val="FF0000"/>
                </a:solidFill>
              </a:rPr>
              <a:t>Đọc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câu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chuyện</a:t>
            </a:r>
            <a:r>
              <a:rPr lang="en-US" sz="3200" dirty="0" smtClean="0">
                <a:solidFill>
                  <a:srgbClr val="FF0000"/>
                </a:solidFill>
              </a:rPr>
              <a:t> “</a:t>
            </a:r>
            <a:r>
              <a:rPr lang="en-US" sz="3200" dirty="0" err="1" smtClean="0">
                <a:solidFill>
                  <a:srgbClr val="FF0000"/>
                </a:solidFill>
              </a:rPr>
              <a:t>đi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đường</a:t>
            </a:r>
            <a:r>
              <a:rPr lang="en-US" sz="3200" dirty="0" smtClean="0">
                <a:solidFill>
                  <a:srgbClr val="FF0000"/>
                </a:solidFill>
              </a:rPr>
              <a:t>” </a:t>
            </a:r>
            <a:r>
              <a:rPr lang="en-US" sz="3200" dirty="0" err="1" smtClean="0">
                <a:solidFill>
                  <a:srgbClr val="FF0000"/>
                </a:solidFill>
              </a:rPr>
              <a:t>và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thảo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luận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trả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lời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câu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hỏi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(3 </a:t>
            </a:r>
            <a:r>
              <a:rPr lang="en-US" sz="3200" dirty="0" err="1" smtClean="0">
                <a:solidFill>
                  <a:srgbClr val="FF0000"/>
                </a:solidFill>
              </a:rPr>
              <a:t>phút</a:t>
            </a:r>
            <a:r>
              <a:rPr lang="en-US" sz="3200" dirty="0" smtClean="0">
                <a:solidFill>
                  <a:srgbClr val="FF0000"/>
                </a:solidFill>
              </a:rPr>
              <a:t>)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8077200" cy="2430016"/>
          </a:xfrm>
        </p:spPr>
        <p:txBody>
          <a:bodyPr/>
          <a:lstStyle/>
          <a:p>
            <a:pPr>
              <a:buFontTx/>
              <a:buChar char="-"/>
            </a:pPr>
            <a:r>
              <a:rPr lang="en-US" sz="2800" b="0" dirty="0" err="1" smtClean="0">
                <a:latin typeface="+mj-lt"/>
              </a:rPr>
              <a:t>Người</a:t>
            </a:r>
            <a:r>
              <a:rPr lang="en-US" sz="2800" b="0" dirty="0" smtClean="0">
                <a:latin typeface="+mj-lt"/>
              </a:rPr>
              <a:t> </a:t>
            </a:r>
            <a:r>
              <a:rPr lang="en-US" sz="2800" b="0" dirty="0" err="1" smtClean="0">
                <a:latin typeface="+mj-lt"/>
              </a:rPr>
              <a:t>em</a:t>
            </a:r>
            <a:r>
              <a:rPr lang="en-US" sz="2800" b="0" dirty="0" smtClean="0">
                <a:latin typeface="+mj-lt"/>
              </a:rPr>
              <a:t> </a:t>
            </a:r>
            <a:r>
              <a:rPr lang="en-US" sz="2800" b="0" dirty="0" err="1" smtClean="0">
                <a:latin typeface="+mj-lt"/>
              </a:rPr>
              <a:t>đã</a:t>
            </a:r>
            <a:r>
              <a:rPr lang="en-US" sz="2800" b="0" dirty="0" smtClean="0">
                <a:latin typeface="+mj-lt"/>
              </a:rPr>
              <a:t> </a:t>
            </a:r>
            <a:r>
              <a:rPr lang="en-US" sz="2800" b="0" dirty="0" err="1" smtClean="0">
                <a:latin typeface="+mj-lt"/>
              </a:rPr>
              <a:t>xác</a:t>
            </a:r>
            <a:r>
              <a:rPr lang="en-US" sz="2800" b="0" dirty="0" smtClean="0">
                <a:latin typeface="+mj-lt"/>
              </a:rPr>
              <a:t> </a:t>
            </a:r>
            <a:r>
              <a:rPr lang="en-US" sz="2800" b="0" dirty="0" err="1" smtClean="0">
                <a:latin typeface="+mj-lt"/>
              </a:rPr>
              <a:t>định</a:t>
            </a:r>
            <a:r>
              <a:rPr lang="en-US" sz="2800" b="0" dirty="0" smtClean="0">
                <a:latin typeface="+mj-lt"/>
              </a:rPr>
              <a:t> </a:t>
            </a:r>
            <a:r>
              <a:rPr lang="en-US" sz="2800" b="0" dirty="0" err="1" smtClean="0">
                <a:latin typeface="+mj-lt"/>
              </a:rPr>
              <a:t>hướng</a:t>
            </a:r>
            <a:r>
              <a:rPr lang="en-US" sz="2800" b="0" dirty="0" smtClean="0">
                <a:latin typeface="+mj-lt"/>
              </a:rPr>
              <a:t> </a:t>
            </a:r>
            <a:r>
              <a:rPr lang="en-US" sz="2800" b="0" dirty="0" err="1" smtClean="0">
                <a:latin typeface="+mj-lt"/>
              </a:rPr>
              <a:t>tây</a:t>
            </a:r>
            <a:r>
              <a:rPr lang="en-US" sz="2800" b="0" dirty="0" smtClean="0">
                <a:latin typeface="+mj-lt"/>
              </a:rPr>
              <a:t> </a:t>
            </a:r>
            <a:r>
              <a:rPr lang="en-US" sz="2800" b="0" dirty="0" err="1" smtClean="0">
                <a:latin typeface="+mj-lt"/>
              </a:rPr>
              <a:t>bằng</a:t>
            </a:r>
            <a:r>
              <a:rPr lang="en-US" sz="2800" b="0" dirty="0" smtClean="0">
                <a:latin typeface="+mj-lt"/>
              </a:rPr>
              <a:t> </a:t>
            </a:r>
            <a:r>
              <a:rPr lang="en-US" sz="2800" b="0" dirty="0" err="1" smtClean="0">
                <a:latin typeface="+mj-lt"/>
              </a:rPr>
              <a:t>cách</a:t>
            </a:r>
            <a:r>
              <a:rPr lang="en-US" sz="2800" b="0" dirty="0" smtClean="0">
                <a:latin typeface="+mj-lt"/>
              </a:rPr>
              <a:t> </a:t>
            </a:r>
            <a:r>
              <a:rPr lang="en-US" sz="2800" b="0" dirty="0" err="1" smtClean="0">
                <a:latin typeface="+mj-lt"/>
              </a:rPr>
              <a:t>nào</a:t>
            </a:r>
            <a:r>
              <a:rPr lang="en-US" sz="2800" b="0" dirty="0" smtClean="0">
                <a:latin typeface="+mj-lt"/>
              </a:rPr>
              <a:t>?</a:t>
            </a:r>
          </a:p>
          <a:p>
            <a:pPr>
              <a:buFontTx/>
              <a:buChar char="-"/>
            </a:pPr>
            <a:r>
              <a:rPr lang="en-US" sz="2800" b="0" dirty="0" err="1" smtClean="0">
                <a:latin typeface="+mj-lt"/>
              </a:rPr>
              <a:t>Sau</a:t>
            </a:r>
            <a:r>
              <a:rPr lang="en-US" sz="2800" b="0" dirty="0" smtClean="0">
                <a:latin typeface="+mj-lt"/>
              </a:rPr>
              <a:t> </a:t>
            </a:r>
            <a:r>
              <a:rPr lang="en-US" sz="2800" b="0" dirty="0" err="1" smtClean="0">
                <a:latin typeface="+mj-lt"/>
              </a:rPr>
              <a:t>khi</a:t>
            </a:r>
            <a:r>
              <a:rPr lang="en-US" sz="2800" b="0" dirty="0" smtClean="0">
                <a:latin typeface="+mj-lt"/>
              </a:rPr>
              <a:t> </a:t>
            </a:r>
            <a:r>
              <a:rPr lang="en-US" sz="2800" b="0" dirty="0" err="1" smtClean="0">
                <a:latin typeface="+mj-lt"/>
              </a:rPr>
              <a:t>xác</a:t>
            </a:r>
            <a:r>
              <a:rPr lang="en-US" sz="2800" b="0" dirty="0" smtClean="0">
                <a:latin typeface="+mj-lt"/>
              </a:rPr>
              <a:t> </a:t>
            </a:r>
            <a:r>
              <a:rPr lang="en-US" sz="2800" b="0" dirty="0" err="1" smtClean="0">
                <a:latin typeface="+mj-lt"/>
              </a:rPr>
              <a:t>định</a:t>
            </a:r>
            <a:r>
              <a:rPr lang="en-US" sz="2800" b="0" dirty="0" smtClean="0">
                <a:latin typeface="+mj-lt"/>
              </a:rPr>
              <a:t> </a:t>
            </a:r>
            <a:r>
              <a:rPr lang="en-US" sz="2800" b="0" dirty="0" err="1" smtClean="0">
                <a:latin typeface="+mj-lt"/>
              </a:rPr>
              <a:t>hướng</a:t>
            </a:r>
            <a:r>
              <a:rPr lang="en-US" sz="2800" b="0" dirty="0" smtClean="0">
                <a:latin typeface="+mj-lt"/>
              </a:rPr>
              <a:t> </a:t>
            </a:r>
            <a:r>
              <a:rPr lang="en-US" sz="2800" b="0" dirty="0" err="1" smtClean="0">
                <a:latin typeface="+mj-lt"/>
              </a:rPr>
              <a:t>tây</a:t>
            </a:r>
            <a:r>
              <a:rPr lang="en-US" sz="2800" b="0" dirty="0" smtClean="0">
                <a:latin typeface="+mj-lt"/>
              </a:rPr>
              <a:t>, </a:t>
            </a:r>
            <a:r>
              <a:rPr lang="en-US" sz="2800" b="0" dirty="0" err="1" smtClean="0">
                <a:latin typeface="+mj-lt"/>
              </a:rPr>
              <a:t>người</a:t>
            </a:r>
            <a:r>
              <a:rPr lang="en-US" sz="2800" b="0" dirty="0" smtClean="0">
                <a:latin typeface="+mj-lt"/>
              </a:rPr>
              <a:t> </a:t>
            </a:r>
            <a:r>
              <a:rPr lang="en-US" sz="2800" b="0" dirty="0" err="1" smtClean="0">
                <a:latin typeface="+mj-lt"/>
              </a:rPr>
              <a:t>em</a:t>
            </a:r>
            <a:r>
              <a:rPr lang="en-US" sz="2800" b="0" dirty="0" smtClean="0">
                <a:latin typeface="+mj-lt"/>
              </a:rPr>
              <a:t> </a:t>
            </a:r>
            <a:r>
              <a:rPr lang="en-US" sz="2800" b="0" dirty="0" err="1" smtClean="0">
                <a:latin typeface="+mj-lt"/>
              </a:rPr>
              <a:t>đã</a:t>
            </a:r>
            <a:r>
              <a:rPr lang="en-US" sz="2800" b="0" dirty="0" smtClean="0">
                <a:latin typeface="+mj-lt"/>
              </a:rPr>
              <a:t> </a:t>
            </a:r>
            <a:r>
              <a:rPr lang="en-US" sz="2800" b="0" dirty="0" err="1" smtClean="0">
                <a:latin typeface="+mj-lt"/>
              </a:rPr>
              <a:t>làm</a:t>
            </a:r>
            <a:r>
              <a:rPr lang="en-US" sz="2800" b="0" dirty="0" smtClean="0">
                <a:latin typeface="+mj-lt"/>
              </a:rPr>
              <a:t> </a:t>
            </a:r>
            <a:r>
              <a:rPr lang="en-US" sz="2800" b="0" dirty="0" err="1" smtClean="0">
                <a:latin typeface="+mj-lt"/>
              </a:rPr>
              <a:t>cách</a:t>
            </a:r>
            <a:r>
              <a:rPr lang="en-US" sz="2800" b="0" dirty="0" smtClean="0">
                <a:latin typeface="+mj-lt"/>
              </a:rPr>
              <a:t> </a:t>
            </a:r>
            <a:r>
              <a:rPr lang="en-US" sz="2800" b="0" dirty="0" err="1" smtClean="0">
                <a:latin typeface="+mj-lt"/>
              </a:rPr>
              <a:t>nào</a:t>
            </a:r>
            <a:r>
              <a:rPr lang="en-US" sz="2800" b="0" dirty="0" smtClean="0">
                <a:latin typeface="+mj-lt"/>
              </a:rPr>
              <a:t> </a:t>
            </a:r>
            <a:r>
              <a:rPr lang="en-US" sz="2800" b="0" dirty="0" err="1" smtClean="0">
                <a:latin typeface="+mj-lt"/>
              </a:rPr>
              <a:t>để</a:t>
            </a:r>
            <a:r>
              <a:rPr lang="en-US" sz="2800" b="0" dirty="0" smtClean="0">
                <a:latin typeface="+mj-lt"/>
              </a:rPr>
              <a:t>  </a:t>
            </a:r>
            <a:r>
              <a:rPr lang="en-US" sz="2800" b="0" dirty="0" err="1" smtClean="0">
                <a:latin typeface="+mj-lt"/>
              </a:rPr>
              <a:t>xác</a:t>
            </a:r>
            <a:r>
              <a:rPr lang="en-US" sz="2800" b="0" dirty="0" smtClean="0">
                <a:latin typeface="+mj-lt"/>
              </a:rPr>
              <a:t> </a:t>
            </a:r>
            <a:r>
              <a:rPr lang="en-US" sz="2800" b="0" dirty="0" err="1">
                <a:latin typeface="+mj-lt"/>
              </a:rPr>
              <a:t>đ</a:t>
            </a:r>
            <a:r>
              <a:rPr lang="en-US" sz="2800" b="0" dirty="0" err="1" smtClean="0">
                <a:latin typeface="+mj-lt"/>
              </a:rPr>
              <a:t>ịnh</a:t>
            </a:r>
            <a:r>
              <a:rPr lang="en-US" sz="2800" b="0" dirty="0" smtClean="0">
                <a:latin typeface="+mj-lt"/>
              </a:rPr>
              <a:t> </a:t>
            </a:r>
            <a:r>
              <a:rPr lang="en-US" sz="2800" b="0" dirty="0" err="1" smtClean="0">
                <a:latin typeface="+mj-lt"/>
              </a:rPr>
              <a:t>các</a:t>
            </a:r>
            <a:r>
              <a:rPr lang="en-US" sz="2800" b="0" dirty="0" smtClean="0">
                <a:latin typeface="+mj-lt"/>
              </a:rPr>
              <a:t> </a:t>
            </a:r>
            <a:r>
              <a:rPr lang="en-US" sz="2800" b="0" dirty="0" err="1" smtClean="0">
                <a:latin typeface="+mj-lt"/>
              </a:rPr>
              <a:t>hướng</a:t>
            </a:r>
            <a:r>
              <a:rPr lang="en-US" sz="2800" b="0" dirty="0" smtClean="0">
                <a:latin typeface="+mj-lt"/>
              </a:rPr>
              <a:t> </a:t>
            </a:r>
            <a:r>
              <a:rPr lang="en-US" sz="2800" b="0" dirty="0" err="1" smtClean="0">
                <a:latin typeface="+mj-lt"/>
              </a:rPr>
              <a:t>còn</a:t>
            </a:r>
            <a:r>
              <a:rPr lang="en-US" sz="2800" b="0" dirty="0" smtClean="0">
                <a:latin typeface="+mj-lt"/>
              </a:rPr>
              <a:t> </a:t>
            </a:r>
            <a:r>
              <a:rPr lang="en-US" sz="2800" b="0" dirty="0" err="1" smtClean="0">
                <a:latin typeface="+mj-lt"/>
              </a:rPr>
              <a:t>lại</a:t>
            </a:r>
            <a:r>
              <a:rPr lang="en-US" sz="2800" b="0" dirty="0" smtClean="0">
                <a:latin typeface="+mj-lt"/>
              </a:rPr>
              <a:t>?</a:t>
            </a:r>
          </a:p>
          <a:p>
            <a:pPr marL="0" indent="0">
              <a:buNone/>
            </a:pPr>
            <a:r>
              <a:rPr lang="en-US" sz="2800" b="0" dirty="0" smtClean="0">
                <a:latin typeface="+mj-lt"/>
              </a:rPr>
              <a:t>- </a:t>
            </a:r>
            <a:r>
              <a:rPr lang="en-US" sz="2800" b="0" dirty="0" err="1" smtClean="0">
                <a:latin typeface="+mj-lt"/>
              </a:rPr>
              <a:t>Hãy</a:t>
            </a:r>
            <a:r>
              <a:rPr lang="en-US" sz="2800" b="0" dirty="0" smtClean="0">
                <a:latin typeface="+mj-lt"/>
              </a:rPr>
              <a:t> </a:t>
            </a:r>
            <a:r>
              <a:rPr lang="en-US" sz="2800" b="0" dirty="0" err="1" smtClean="0">
                <a:latin typeface="+mj-lt"/>
              </a:rPr>
              <a:t>nêu</a:t>
            </a:r>
            <a:r>
              <a:rPr lang="en-US" sz="2800" b="0" dirty="0" smtClean="0">
                <a:latin typeface="+mj-lt"/>
              </a:rPr>
              <a:t> </a:t>
            </a:r>
            <a:r>
              <a:rPr lang="en-US" sz="2800" b="0" dirty="0" err="1" smtClean="0">
                <a:latin typeface="+mj-lt"/>
              </a:rPr>
              <a:t>quy</a:t>
            </a:r>
            <a:r>
              <a:rPr lang="en-US" sz="2800" b="0" dirty="0" smtClean="0">
                <a:latin typeface="+mj-lt"/>
              </a:rPr>
              <a:t> </a:t>
            </a:r>
            <a:r>
              <a:rPr lang="en-US" sz="2800" b="0" dirty="0" err="1" smtClean="0">
                <a:latin typeface="+mj-lt"/>
              </a:rPr>
              <a:t>tắc</a:t>
            </a:r>
            <a:r>
              <a:rPr lang="en-US" sz="2800" b="0" dirty="0" smtClean="0">
                <a:latin typeface="+mj-lt"/>
              </a:rPr>
              <a:t> </a:t>
            </a:r>
            <a:r>
              <a:rPr lang="en-US" sz="2800" b="0" dirty="0" err="1" smtClean="0">
                <a:latin typeface="+mj-lt"/>
              </a:rPr>
              <a:t>xác</a:t>
            </a:r>
            <a:r>
              <a:rPr lang="en-US" sz="2800" b="0" dirty="0" smtClean="0">
                <a:latin typeface="+mj-lt"/>
              </a:rPr>
              <a:t> </a:t>
            </a:r>
            <a:r>
              <a:rPr lang="en-US" sz="2800" b="0" dirty="0" err="1" smtClean="0">
                <a:latin typeface="+mj-lt"/>
              </a:rPr>
              <a:t>định</a:t>
            </a:r>
            <a:r>
              <a:rPr lang="en-US" sz="2800" b="0" dirty="0" smtClean="0">
                <a:latin typeface="+mj-lt"/>
              </a:rPr>
              <a:t> </a:t>
            </a:r>
            <a:r>
              <a:rPr lang="en-US" sz="2800" b="0" dirty="0" err="1" smtClean="0">
                <a:latin typeface="+mj-lt"/>
              </a:rPr>
              <a:t>phương</a:t>
            </a:r>
            <a:r>
              <a:rPr lang="en-US" sz="2800" b="0" dirty="0" smtClean="0">
                <a:latin typeface="+mj-lt"/>
              </a:rPr>
              <a:t> </a:t>
            </a:r>
            <a:r>
              <a:rPr lang="en-US" sz="2800" b="0" dirty="0" err="1" smtClean="0">
                <a:latin typeface="+mj-lt"/>
              </a:rPr>
              <a:t>hướng</a:t>
            </a:r>
            <a:r>
              <a:rPr lang="en-US" sz="2800" b="0" dirty="0" smtClean="0">
                <a:latin typeface="+mj-lt"/>
              </a:rPr>
              <a:t> </a:t>
            </a:r>
            <a:r>
              <a:rPr lang="en-US" sz="2800" b="0" dirty="0" err="1" smtClean="0">
                <a:latin typeface="+mj-lt"/>
              </a:rPr>
              <a:t>ngoài</a:t>
            </a:r>
            <a:r>
              <a:rPr lang="en-US" sz="2800" b="0" dirty="0" smtClean="0">
                <a:latin typeface="+mj-lt"/>
              </a:rPr>
              <a:t> </a:t>
            </a:r>
            <a:r>
              <a:rPr lang="en-US" sz="2800" b="0" dirty="0" err="1" smtClean="0">
                <a:latin typeface="+mj-lt"/>
              </a:rPr>
              <a:t>thực</a:t>
            </a:r>
            <a:r>
              <a:rPr lang="en-US" sz="2800" b="0" dirty="0" smtClean="0">
                <a:latin typeface="+mj-lt"/>
              </a:rPr>
              <a:t> </a:t>
            </a:r>
            <a:r>
              <a:rPr lang="en-US" sz="2800" b="0" dirty="0" err="1" smtClean="0">
                <a:latin typeface="+mj-lt"/>
              </a:rPr>
              <a:t>tế</a:t>
            </a:r>
            <a:r>
              <a:rPr lang="en-US" sz="2800" b="0" dirty="0">
                <a:latin typeface="+mj-lt"/>
              </a:rPr>
              <a:t>?</a:t>
            </a:r>
            <a:endParaRPr lang="vi-VN" sz="28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4683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3568" y="1052736"/>
            <a:ext cx="7992888" cy="276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hangingPunct="0">
              <a:spcBef>
                <a:spcPct val="20000"/>
              </a:spcBef>
              <a:buFontTx/>
              <a:buChar char="-"/>
            </a:pP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+mn-ea"/>
              </a:rPr>
              <a:t>Người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+mn-ea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+mn-ea"/>
              </a:rPr>
              <a:t>em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+mn-ea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+mn-ea"/>
              </a:rPr>
              <a:t>đã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+mn-ea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+mn-ea"/>
              </a:rPr>
              <a:t>xác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+mn-ea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+mn-ea"/>
              </a:rPr>
              <a:t>định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+mn-ea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+mn-ea"/>
              </a:rPr>
              <a:t>hướng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+mn-ea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+mn-ea"/>
              </a:rPr>
              <a:t>tây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+mn-ea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+mn-ea"/>
              </a:rPr>
              <a:t>bằng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+mn-ea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+mn-ea"/>
              </a:rPr>
              <a:t>cách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+mn-ea"/>
              </a:rPr>
              <a:t>: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+mn-ea"/>
              </a:rPr>
              <a:t>dựa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+mn-ea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+mn-ea"/>
              </a:rPr>
              <a:t>vào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+mn-ea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+mn-ea"/>
              </a:rPr>
              <a:t>sự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+mn-ea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+mn-ea"/>
              </a:rPr>
              <a:t>đốt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+mn-ea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+mn-ea"/>
              </a:rPr>
              <a:t>nóng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+mn-ea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+mn-ea"/>
              </a:rPr>
              <a:t>của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+mn-ea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+mn-ea"/>
              </a:rPr>
              <a:t>Mặt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+mn-ea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+mn-ea"/>
              </a:rPr>
              <a:t>Trời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+mn-ea"/>
              </a:rPr>
              <a:t>,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+mn-ea"/>
              </a:rPr>
              <a:t>sờ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+mn-ea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+mn-ea"/>
              </a:rPr>
              <a:t>vào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+mn-ea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+mn-ea"/>
              </a:rPr>
              <a:t>thân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+mn-ea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+mn-ea"/>
              </a:rPr>
              <a:t>cây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+mn-ea"/>
              </a:rPr>
              <a:t>,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+mn-ea"/>
              </a:rPr>
              <a:t>phiến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+mn-ea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+mn-ea"/>
              </a:rPr>
              <a:t>đá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+mn-ea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+mn-ea"/>
              </a:rPr>
              <a:t>phía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+mn-ea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+mn-ea"/>
              </a:rPr>
              <a:t>nào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+mn-ea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+mn-ea"/>
              </a:rPr>
              <a:t>ấm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+mn-ea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+mn-ea"/>
              </a:rPr>
              <a:t>hơn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+mn-ea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+mn-ea"/>
              </a:rPr>
              <a:t>là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+mn-ea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+mn-ea"/>
              </a:rPr>
              <a:t>hướng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+mn-ea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+mn-ea"/>
              </a:rPr>
              <a:t>tây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+mn-ea"/>
              </a:rPr>
              <a:t>.(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+mn-ea"/>
              </a:rPr>
              <a:t>buổi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+mn-ea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+mn-ea"/>
              </a:rPr>
              <a:t>chiều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+mn-ea"/>
              </a:rPr>
              <a:t>)</a:t>
            </a:r>
            <a:endParaRPr lang="en-US" sz="2800" kern="0" dirty="0">
              <a:solidFill>
                <a:prstClr val="black"/>
              </a:solidFill>
              <a:latin typeface="Times New Roman"/>
              <a:ea typeface="+mn-ea"/>
            </a:endParaRPr>
          </a:p>
          <a:p>
            <a:pPr marL="342900" lvl="0" indent="-342900" eaLnBrk="0" hangingPunct="0">
              <a:spcBef>
                <a:spcPct val="20000"/>
              </a:spcBef>
              <a:buFontTx/>
              <a:buChar char="-"/>
            </a:pP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+mn-ea"/>
              </a:rPr>
              <a:t>Sau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+mn-ea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+mn-ea"/>
              </a:rPr>
              <a:t>khi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+mn-ea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+mn-ea"/>
              </a:rPr>
              <a:t>xác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+mn-ea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+mn-ea"/>
              </a:rPr>
              <a:t>định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+mn-ea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+mn-ea"/>
              </a:rPr>
              <a:t>hướng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+mn-ea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+mn-ea"/>
              </a:rPr>
              <a:t>tây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+mn-ea"/>
              </a:rPr>
              <a:t>,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+mn-ea"/>
              </a:rPr>
              <a:t>người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+mn-ea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+mn-ea"/>
              </a:rPr>
              <a:t>em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+mn-ea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+mn-ea"/>
              </a:rPr>
              <a:t>đã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+mn-ea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+mn-ea"/>
              </a:rPr>
              <a:t>xác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+mn-ea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+mn-ea"/>
              </a:rPr>
              <a:t>định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+mn-ea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+mn-ea"/>
              </a:rPr>
              <a:t>các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+mn-ea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+mn-ea"/>
              </a:rPr>
              <a:t>hướng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+mn-ea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+mn-ea"/>
              </a:rPr>
              <a:t>còn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+mn-ea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+mn-ea"/>
              </a:rPr>
              <a:t>lại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+mn-ea"/>
              </a:rPr>
              <a:t>: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+mn-ea"/>
              </a:rPr>
              <a:t>trước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+mn-ea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+mn-ea"/>
              </a:rPr>
              <a:t>mặt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+mn-ea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+mn-ea"/>
              </a:rPr>
              <a:t>hướng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+mn-ea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+mn-ea"/>
              </a:rPr>
              <a:t>tây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+mn-ea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+mn-ea"/>
              </a:rPr>
              <a:t>thì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+mn-ea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+mn-ea"/>
              </a:rPr>
              <a:t>bên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+mn-ea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+mn-ea"/>
              </a:rPr>
              <a:t>phải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+mn-ea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+mn-ea"/>
              </a:rPr>
              <a:t>là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+mn-ea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+mn-ea"/>
              </a:rPr>
              <a:t>hướng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+mn-ea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+mn-ea"/>
              </a:rPr>
              <a:t>bắc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+mn-ea"/>
              </a:rPr>
              <a:t>.</a:t>
            </a:r>
            <a:endParaRPr lang="en-US" sz="2800" kern="0" dirty="0">
              <a:solidFill>
                <a:prstClr val="black"/>
              </a:solidFill>
              <a:latin typeface="Times New Roman"/>
              <a:ea typeface="+mn-e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0614" y="251937"/>
            <a:ext cx="8280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kern="0" dirty="0" err="1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  <a:t>Đọc</a:t>
            </a:r>
            <a:r>
              <a:rPr lang="en-US" sz="3200" b="1" i="1" kern="0" dirty="0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  <a:t>câu</a:t>
            </a:r>
            <a:r>
              <a:rPr lang="en-US" sz="3200" b="1" i="1" kern="0" dirty="0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  <a:t>chuyện</a:t>
            </a:r>
            <a:r>
              <a:rPr lang="en-US" sz="3200" b="1" i="1" kern="0" dirty="0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  <a:t> “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  <a:t>đi</a:t>
            </a:r>
            <a:r>
              <a:rPr lang="en-US" sz="3200" b="1" i="1" kern="0" dirty="0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  <a:t>đường</a:t>
            </a:r>
            <a:r>
              <a:rPr lang="en-US" sz="3200" b="1" i="1" kern="0" dirty="0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  <a:t>”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  <a:t>và</a:t>
            </a:r>
            <a:r>
              <a:rPr lang="en-US" sz="3200" b="1" i="1" kern="0" dirty="0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  <a:t>trả</a:t>
            </a:r>
            <a:r>
              <a:rPr lang="en-US" sz="3200" b="1" i="1" kern="0" dirty="0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  <a:t>lời</a:t>
            </a:r>
            <a:r>
              <a:rPr lang="en-US" sz="3200" b="1" i="1" kern="0" dirty="0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  <a:t>câu</a:t>
            </a:r>
            <a:r>
              <a:rPr lang="en-US" sz="3200" b="1" i="1" kern="0" dirty="0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  <a:t>hỏi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67025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_text"/>
          <p:cNvSpPr txBox="1">
            <a:spLocks/>
          </p:cNvSpPr>
          <p:nvPr/>
        </p:nvSpPr>
        <p:spPr bwMode="gray">
          <a:xfrm>
            <a:off x="2339752" y="1988840"/>
            <a:ext cx="6480720" cy="1425575"/>
          </a:xfrm>
          <a:prstGeom prst="rect">
            <a:avLst/>
          </a:prstGeom>
        </p:spPr>
        <p:txBody>
          <a:bodyPr lIns="0" tIns="0" rIns="0" bIns="0" anchor="ctr"/>
          <a:lstStyle/>
          <a:p>
            <a:pPr fontAlgn="auto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2400" b="1" i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b="1" i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i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2400" b="1" i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i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b="1" i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i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i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i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 fontAlgn="auto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AutoNum type="arabicPeriod"/>
              <a:defRPr/>
            </a:pPr>
            <a:r>
              <a:rPr lang="en-US" sz="24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cha?</a:t>
            </a:r>
          </a:p>
          <a:p>
            <a:pPr marL="342900" indent="-342900" fontAlgn="auto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AutoNum type="arabicPeriod"/>
              <a:defRPr/>
            </a:pPr>
            <a:r>
              <a:rPr lang="en-US" sz="24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fontAlgn="auto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defRPr/>
            </a:pPr>
            <a:endParaRPr lang="en-US" sz="2400" i="1" noProof="1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27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/>
          <a:lstStyle/>
          <a:p>
            <a:pPr lvl="0">
              <a:spcBef>
                <a:spcPct val="20000"/>
              </a:spcBef>
            </a:pPr>
            <a:r>
              <a:rPr lang="en-US" sz="2800" b="0" i="0" dirty="0" err="1">
                <a:solidFill>
                  <a:prstClr val="black"/>
                </a:solidFill>
                <a:ea typeface="宋体" pitchFamily="2" charset="-122"/>
                <a:cs typeface="+mn-cs"/>
              </a:rPr>
              <a:t>Q</a:t>
            </a:r>
            <a:r>
              <a:rPr lang="en-US" sz="2800" b="0" i="0" dirty="0" err="1" smtClean="0">
                <a:solidFill>
                  <a:prstClr val="black"/>
                </a:solidFill>
                <a:ea typeface="宋体" pitchFamily="2" charset="-122"/>
                <a:cs typeface="+mn-cs"/>
              </a:rPr>
              <a:t>uy</a:t>
            </a:r>
            <a:r>
              <a:rPr lang="en-US" sz="2800" b="0" i="0" dirty="0" smtClean="0">
                <a:solidFill>
                  <a:prstClr val="black"/>
                </a:solidFill>
                <a:ea typeface="宋体" pitchFamily="2" charset="-122"/>
                <a:cs typeface="+mn-cs"/>
              </a:rPr>
              <a:t> </a:t>
            </a:r>
            <a:r>
              <a:rPr lang="en-US" sz="2800" b="0" i="0" dirty="0" err="1">
                <a:solidFill>
                  <a:prstClr val="black"/>
                </a:solidFill>
                <a:ea typeface="宋体" pitchFamily="2" charset="-122"/>
                <a:cs typeface="+mn-cs"/>
              </a:rPr>
              <a:t>tắc</a:t>
            </a:r>
            <a:r>
              <a:rPr lang="en-US" sz="2800" b="0" i="0" dirty="0">
                <a:solidFill>
                  <a:prstClr val="black"/>
                </a:solidFill>
                <a:ea typeface="宋体" pitchFamily="2" charset="-122"/>
                <a:cs typeface="+mn-cs"/>
              </a:rPr>
              <a:t> </a:t>
            </a:r>
            <a:r>
              <a:rPr lang="en-US" sz="2800" b="0" i="0" dirty="0" err="1">
                <a:solidFill>
                  <a:prstClr val="black"/>
                </a:solidFill>
                <a:ea typeface="宋体" pitchFamily="2" charset="-122"/>
                <a:cs typeface="+mn-cs"/>
              </a:rPr>
              <a:t>xác</a:t>
            </a:r>
            <a:r>
              <a:rPr lang="en-US" sz="2800" b="0" i="0" dirty="0">
                <a:solidFill>
                  <a:prstClr val="black"/>
                </a:solidFill>
                <a:ea typeface="宋体" pitchFamily="2" charset="-122"/>
                <a:cs typeface="+mn-cs"/>
              </a:rPr>
              <a:t> </a:t>
            </a:r>
            <a:r>
              <a:rPr lang="en-US" sz="2800" b="0" i="0" dirty="0" err="1">
                <a:solidFill>
                  <a:prstClr val="black"/>
                </a:solidFill>
                <a:ea typeface="宋体" pitchFamily="2" charset="-122"/>
                <a:cs typeface="+mn-cs"/>
              </a:rPr>
              <a:t>định</a:t>
            </a:r>
            <a:r>
              <a:rPr lang="en-US" sz="2800" b="0" i="0" dirty="0">
                <a:solidFill>
                  <a:prstClr val="black"/>
                </a:solidFill>
                <a:ea typeface="宋体" pitchFamily="2" charset="-122"/>
                <a:cs typeface="+mn-cs"/>
              </a:rPr>
              <a:t> </a:t>
            </a:r>
            <a:r>
              <a:rPr lang="en-US" sz="2800" b="0" i="0" dirty="0" err="1">
                <a:solidFill>
                  <a:prstClr val="black"/>
                </a:solidFill>
                <a:ea typeface="宋体" pitchFamily="2" charset="-122"/>
                <a:cs typeface="+mn-cs"/>
              </a:rPr>
              <a:t>phương</a:t>
            </a:r>
            <a:r>
              <a:rPr lang="en-US" sz="2800" b="0" i="0" dirty="0">
                <a:solidFill>
                  <a:prstClr val="black"/>
                </a:solidFill>
                <a:ea typeface="宋体" pitchFamily="2" charset="-122"/>
                <a:cs typeface="+mn-cs"/>
              </a:rPr>
              <a:t> </a:t>
            </a:r>
            <a:r>
              <a:rPr lang="en-US" sz="2800" b="0" i="0" dirty="0" err="1">
                <a:solidFill>
                  <a:prstClr val="black"/>
                </a:solidFill>
                <a:ea typeface="宋体" pitchFamily="2" charset="-122"/>
                <a:cs typeface="+mn-cs"/>
              </a:rPr>
              <a:t>hướng</a:t>
            </a:r>
            <a:r>
              <a:rPr lang="en-US" sz="2800" b="0" i="0" dirty="0">
                <a:solidFill>
                  <a:prstClr val="black"/>
                </a:solidFill>
                <a:ea typeface="宋体" pitchFamily="2" charset="-122"/>
                <a:cs typeface="+mn-cs"/>
              </a:rPr>
              <a:t> </a:t>
            </a:r>
            <a:r>
              <a:rPr lang="en-US" sz="2800" b="0" i="0" dirty="0" err="1">
                <a:solidFill>
                  <a:prstClr val="black"/>
                </a:solidFill>
                <a:ea typeface="宋体" pitchFamily="2" charset="-122"/>
                <a:cs typeface="+mn-cs"/>
              </a:rPr>
              <a:t>ngoài</a:t>
            </a:r>
            <a:r>
              <a:rPr lang="en-US" sz="2800" b="0" i="0" dirty="0">
                <a:solidFill>
                  <a:prstClr val="black"/>
                </a:solidFill>
                <a:ea typeface="宋体" pitchFamily="2" charset="-122"/>
                <a:cs typeface="+mn-cs"/>
              </a:rPr>
              <a:t> </a:t>
            </a:r>
            <a:r>
              <a:rPr lang="en-US" sz="2800" b="0" i="0" dirty="0" err="1">
                <a:solidFill>
                  <a:prstClr val="black"/>
                </a:solidFill>
                <a:ea typeface="宋体" pitchFamily="2" charset="-122"/>
                <a:cs typeface="+mn-cs"/>
              </a:rPr>
              <a:t>thực</a:t>
            </a:r>
            <a:r>
              <a:rPr lang="en-US" sz="2800" b="0" i="0" dirty="0">
                <a:solidFill>
                  <a:prstClr val="black"/>
                </a:solidFill>
                <a:ea typeface="宋体" pitchFamily="2" charset="-122"/>
                <a:cs typeface="+mn-cs"/>
              </a:rPr>
              <a:t> </a:t>
            </a:r>
            <a:r>
              <a:rPr lang="en-US" sz="2800" b="0" i="0" dirty="0" err="1">
                <a:solidFill>
                  <a:prstClr val="black"/>
                </a:solidFill>
                <a:ea typeface="宋体" pitchFamily="2" charset="-122"/>
                <a:cs typeface="+mn-cs"/>
              </a:rPr>
              <a:t>tế</a:t>
            </a:r>
            <a:r>
              <a:rPr lang="en-US" sz="2800" b="0" i="0" dirty="0">
                <a:solidFill>
                  <a:prstClr val="black"/>
                </a:solidFill>
                <a:ea typeface="宋体" pitchFamily="2" charset="-122"/>
                <a:cs typeface="+mn-cs"/>
              </a:rPr>
              <a:t>.</a:t>
            </a:r>
            <a:r>
              <a:rPr lang="vi-VN" sz="2800" b="0" i="0" dirty="0">
                <a:solidFill>
                  <a:prstClr val="black"/>
                </a:solidFill>
                <a:ea typeface="宋体" pitchFamily="2" charset="-122"/>
                <a:cs typeface="+mn-cs"/>
              </a:rPr>
              <a:t/>
            </a:r>
            <a:br>
              <a:rPr lang="vi-VN" sz="2800" b="0" i="0" dirty="0">
                <a:solidFill>
                  <a:prstClr val="black"/>
                </a:solidFill>
                <a:ea typeface="宋体" pitchFamily="2" charset="-122"/>
                <a:cs typeface="+mn-cs"/>
              </a:rPr>
            </a:b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827584" y="1196752"/>
            <a:ext cx="7056784" cy="360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4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780394794"/>
              </p:ext>
            </p:extLst>
          </p:nvPr>
        </p:nvGraphicFramePr>
        <p:xfrm>
          <a:off x="3070448" y="205291"/>
          <a:ext cx="6603504" cy="4402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Hộp_Văn_Bản 4"/>
          <p:cNvSpPr txBox="1"/>
          <p:nvPr/>
        </p:nvSpPr>
        <p:spPr>
          <a:xfrm>
            <a:off x="899592" y="188913"/>
            <a:ext cx="54726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err="1" smtClean="0">
                <a:solidFill>
                  <a:srgbClr val="FF0000"/>
                </a:solidFill>
                <a:latin typeface="+mj-lt"/>
              </a:rPr>
              <a:t>Thực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+mj-lt"/>
              </a:rPr>
              <a:t>hành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 : </a:t>
            </a:r>
            <a:r>
              <a:rPr lang="en-US" sz="3600" b="1" dirty="0" err="1" smtClean="0">
                <a:solidFill>
                  <a:srgbClr val="FF0000"/>
                </a:solidFill>
                <a:latin typeface="+mj-lt"/>
              </a:rPr>
              <a:t>làm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+mj-lt"/>
              </a:rPr>
              <a:t>việc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+mj-lt"/>
              </a:rPr>
              <a:t>nhóm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 (4 </a:t>
            </a:r>
            <a:r>
              <a:rPr lang="en-US" sz="3600" b="1" dirty="0" err="1" smtClean="0">
                <a:solidFill>
                  <a:srgbClr val="FF0000"/>
                </a:solidFill>
                <a:latin typeface="+mj-lt"/>
              </a:rPr>
              <a:t>phút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)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385763" y="1449617"/>
            <a:ext cx="3279775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>
              <a:defRPr/>
            </a:pPr>
            <a:r>
              <a:rPr lang="en-US" sz="2400" b="1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i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400" b="1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b="1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b="1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b="1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400" b="1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cs typeface="Times New Roman" pitchFamily="18" charset="0"/>
              </a:rPr>
              <a:t>lặn</a:t>
            </a:r>
            <a:r>
              <a:rPr lang="en-US" sz="2400" b="1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b="1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b="1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cổng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defRPr/>
            </a:pP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cáo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Hình chữ nhật góc tròn 8"/>
          <p:cNvSpPr/>
          <p:nvPr/>
        </p:nvSpPr>
        <p:spPr>
          <a:xfrm>
            <a:off x="385763" y="1889125"/>
            <a:ext cx="3279775" cy="1800225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6594846"/>
              </p:ext>
            </p:extLst>
          </p:nvPr>
        </p:nvGraphicFramePr>
        <p:xfrm>
          <a:off x="179512" y="4509120"/>
          <a:ext cx="7992887" cy="2230120"/>
        </p:xfrm>
        <a:graphic>
          <a:graphicData uri="http://schemas.openxmlformats.org/drawingml/2006/table">
            <a:tbl>
              <a:tblPr firstRow="1" firstCol="1" bandRow="1"/>
              <a:tblGrid>
                <a:gridCol w="1554559"/>
                <a:gridCol w="1243501"/>
                <a:gridCol w="1243501"/>
                <a:gridCol w="1297790"/>
                <a:gridCol w="1272846"/>
                <a:gridCol w="1380690"/>
              </a:tblGrid>
              <a:tr h="195492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Arial"/>
                          <a:cs typeface="Times New Roman"/>
                        </a:rPr>
                        <a:t>PHIẾU THỰC HÀNH 2</a:t>
                      </a:r>
                      <a:endParaRPr lang="vi-VN" sz="11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</a:tr>
              <a:tr h="7819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Xác định</a:t>
                      </a:r>
                      <a:endParaRPr lang="vi-VN" sz="11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Hướng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cổng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trường</a:t>
                      </a:r>
                      <a:endParaRPr lang="vi-VN" sz="11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Hướng nhà xe học sinh</a:t>
                      </a:r>
                      <a:endParaRPr lang="vi-VN" sz="11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Hướng phòng</a:t>
                      </a:r>
                      <a:endParaRPr lang="vi-VN" sz="11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 đội </a:t>
                      </a:r>
                      <a:endParaRPr lang="vi-VN" sz="11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Hướng thư viện</a:t>
                      </a:r>
                      <a:endParaRPr lang="vi-VN" sz="11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Hướng</a:t>
                      </a:r>
                      <a:endParaRPr lang="vi-VN" sz="11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nhà vệ sinh</a:t>
                      </a:r>
                      <a:endParaRPr lang="vi-VN" sz="11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6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Kết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quả</a:t>
                      </a:r>
                      <a:endParaRPr lang="vi-VN" sz="1100" b="1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Arial"/>
                          <a:cs typeface="Times New Roman"/>
                        </a:rPr>
                        <a:t> </a:t>
                      </a:r>
                      <a:endParaRPr lang="vi-VN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Arial"/>
                          <a:cs typeface="Times New Roman"/>
                        </a:rPr>
                        <a:t> </a:t>
                      </a:r>
                      <a:endParaRPr lang="vi-VN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Arial"/>
                          <a:cs typeface="Times New Roman"/>
                        </a:rPr>
                        <a:t> </a:t>
                      </a:r>
                      <a:endParaRPr lang="vi-VN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vi-VN" sz="24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vi-VN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842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6041807"/>
              </p:ext>
            </p:extLst>
          </p:nvPr>
        </p:nvGraphicFramePr>
        <p:xfrm>
          <a:off x="251520" y="188640"/>
          <a:ext cx="8640961" cy="3096343"/>
        </p:xfrm>
        <a:graphic>
          <a:graphicData uri="http://schemas.openxmlformats.org/drawingml/2006/table">
            <a:tbl>
              <a:tblPr firstRow="1" firstCol="1" bandRow="1"/>
              <a:tblGrid>
                <a:gridCol w="1680605"/>
                <a:gridCol w="1344326"/>
                <a:gridCol w="1344326"/>
                <a:gridCol w="1403016"/>
                <a:gridCol w="1376050"/>
                <a:gridCol w="1492638"/>
              </a:tblGrid>
              <a:tr h="516057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Arial"/>
                          <a:cs typeface="Times New Roman"/>
                        </a:rPr>
                        <a:t>PHIẾU THỰC HÀNH 2</a:t>
                      </a:r>
                      <a:endParaRPr lang="vi-VN" sz="11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</a:tr>
              <a:tr h="20642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Xác định</a:t>
                      </a:r>
                      <a:endParaRPr lang="vi-VN" sz="11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Hướng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cổng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trường</a:t>
                      </a:r>
                      <a:endParaRPr lang="vi-VN" sz="11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Hướng nhà xe học sinh</a:t>
                      </a:r>
                      <a:endParaRPr lang="vi-VN" sz="11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Hướng phòng</a:t>
                      </a:r>
                      <a:endParaRPr lang="vi-VN" sz="11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 đội </a:t>
                      </a:r>
                      <a:endParaRPr lang="vi-VN" sz="11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Hướng thư viện</a:t>
                      </a:r>
                      <a:endParaRPr lang="vi-VN" sz="11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Hướng</a:t>
                      </a:r>
                      <a:endParaRPr lang="vi-VN" sz="11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nhà vệ sinh</a:t>
                      </a:r>
                      <a:endParaRPr lang="vi-VN" sz="11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60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Kết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quả</a:t>
                      </a:r>
                      <a:endParaRPr lang="vi-VN" sz="1100" b="1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Arial"/>
                          <a:cs typeface="Times New Roman"/>
                        </a:rPr>
                        <a:t> </a:t>
                      </a:r>
                      <a:endParaRPr lang="vi-VN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Arial"/>
                          <a:cs typeface="Times New Roman"/>
                        </a:rPr>
                        <a:t> </a:t>
                      </a:r>
                      <a:endParaRPr lang="vi-VN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Arial"/>
                          <a:cs typeface="Times New Roman"/>
                        </a:rPr>
                        <a:t> </a:t>
                      </a:r>
                      <a:endParaRPr lang="vi-VN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vi-VN" sz="24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Arial"/>
                          <a:cs typeface="Times New Roman"/>
                        </a:rPr>
                        <a:t> </a:t>
                      </a:r>
                      <a:endParaRPr lang="vi-VN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195736" y="2829012"/>
            <a:ext cx="646331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solidFill>
                  <a:srgbClr val="FF0000"/>
                </a:solidFill>
                <a:ea typeface="Arial"/>
                <a:cs typeface="Times New Roman"/>
              </a:rPr>
              <a:t>TÂY</a:t>
            </a:r>
            <a:endParaRPr lang="vi-VN" sz="1000" b="1" dirty="0">
              <a:solidFill>
                <a:srgbClr val="FF0000"/>
              </a:solidFill>
              <a:ea typeface="Arial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32513" y="2858995"/>
            <a:ext cx="684803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solidFill>
                  <a:srgbClr val="FF0000"/>
                </a:solidFill>
                <a:ea typeface="Arial"/>
                <a:cs typeface="Times New Roman"/>
              </a:rPr>
              <a:t>BẮC</a:t>
            </a:r>
            <a:endParaRPr lang="vi-VN" sz="1000" b="1" dirty="0">
              <a:solidFill>
                <a:srgbClr val="FF0000"/>
              </a:solidFill>
              <a:ea typeface="Arial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12160" y="2861682"/>
            <a:ext cx="1441420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en-US" b="1" dirty="0">
                <a:solidFill>
                  <a:srgbClr val="FF0000"/>
                </a:solidFill>
                <a:ea typeface="Arial"/>
                <a:cs typeface="Times New Roman"/>
              </a:rPr>
              <a:t>ĐÔNG BẮC</a:t>
            </a:r>
            <a:endParaRPr lang="vi-VN" b="1" dirty="0">
              <a:solidFill>
                <a:srgbClr val="FF0000"/>
              </a:solidFill>
              <a:ea typeface="Arial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68344" y="2882457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a typeface="Arial"/>
                <a:cs typeface="Times New Roman"/>
              </a:rPr>
              <a:t>ĐÔNG</a:t>
            </a:r>
            <a:endParaRPr lang="vi-VN" dirty="0"/>
          </a:p>
        </p:txBody>
      </p:sp>
      <p:sp>
        <p:nvSpPr>
          <p:cNvPr id="8" name="Rectangle 7"/>
          <p:cNvSpPr/>
          <p:nvPr/>
        </p:nvSpPr>
        <p:spPr>
          <a:xfrm>
            <a:off x="3275856" y="2829012"/>
            <a:ext cx="1206421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en-US" b="1" dirty="0">
                <a:solidFill>
                  <a:srgbClr val="FF0000"/>
                </a:solidFill>
                <a:ea typeface="Arial"/>
                <a:cs typeface="Times New Roman"/>
              </a:rPr>
              <a:t>TÂY BẮC</a:t>
            </a:r>
            <a:endParaRPr lang="vi-VN" b="1" dirty="0">
              <a:solidFill>
                <a:srgbClr val="FF0000"/>
              </a:solidFill>
              <a:ea typeface="Arial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7333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0000"/>
                </a:solidFill>
              </a:rPr>
              <a:t>LUYỆN TẬP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15616" y="1772816"/>
            <a:ext cx="74888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vi-VN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Mặt Trời mọc ở hướng nào?</a:t>
            </a:r>
            <a:endParaRPr lang="vi-VN" sz="2400" dirty="0">
              <a:latin typeface="Arial"/>
              <a:ea typeface="Arial"/>
              <a:cs typeface="Times New Roman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A. Bắc.     </a:t>
            </a:r>
            <a:r>
              <a:rPr lang="vi-VN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vi-VN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Nam.      </a:t>
            </a:r>
            <a:r>
              <a:rPr lang="vi-VN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 </a:t>
            </a:r>
            <a:r>
              <a:rPr lang="vi-VN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Đông.          </a:t>
            </a:r>
            <a:r>
              <a:rPr lang="vi-VN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D. Tây.</a:t>
            </a:r>
            <a:endParaRPr lang="vi-VN" sz="2400" dirty="0">
              <a:effectLst/>
              <a:latin typeface="Arial"/>
              <a:ea typeface="Arial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8333" y="1081890"/>
            <a:ext cx="621740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" marR="30480" lvl="0" algn="just">
              <a:lnSpc>
                <a:spcPts val="1800"/>
              </a:lnSpc>
              <a:spcAft>
                <a:spcPts val="120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Hãy khoanh tròn chữ </a:t>
            </a:r>
            <a:r>
              <a:rPr lang="vi-VN" sz="2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cái câu trả lời đúng</a:t>
            </a:r>
            <a:r>
              <a:rPr lang="vi-VN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vi-VN" sz="2800" dirty="0">
              <a:solidFill>
                <a:prstClr val="black"/>
              </a:solidFill>
              <a:latin typeface="Arial"/>
              <a:ea typeface="Arial"/>
              <a:cs typeface="Times New Roman"/>
            </a:endParaRPr>
          </a:p>
        </p:txBody>
      </p:sp>
      <p:sp>
        <p:nvSpPr>
          <p:cNvPr id="6" name="Oval 5"/>
          <p:cNvSpPr/>
          <p:nvPr/>
        </p:nvSpPr>
        <p:spPr>
          <a:xfrm>
            <a:off x="4568588" y="2014399"/>
            <a:ext cx="43204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/>
          <p:cNvSpPr/>
          <p:nvPr/>
        </p:nvSpPr>
        <p:spPr>
          <a:xfrm>
            <a:off x="1108792" y="2852936"/>
            <a:ext cx="77836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vi-VN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2. 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Kim chỉ hướng Bắc trên la bàn thường được sơn màu gì?</a:t>
            </a:r>
            <a:endParaRPr lang="vi-VN" sz="2400" dirty="0">
              <a:latin typeface="Arial"/>
              <a:ea typeface="Arial"/>
              <a:cs typeface="Times New Roman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A. Đỏ.        </a:t>
            </a:r>
            <a:r>
              <a:rPr lang="vi-VN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 B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Xanh.        </a:t>
            </a:r>
            <a:r>
              <a:rPr lang="vi-VN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vi-VN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C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Vàng.               D. Trắng.</a:t>
            </a:r>
            <a:endParaRPr lang="vi-VN" sz="2400" dirty="0">
              <a:effectLst/>
              <a:latin typeface="Arial"/>
              <a:ea typeface="Arial"/>
              <a:cs typeface="Times New Roman"/>
            </a:endParaRPr>
          </a:p>
        </p:txBody>
      </p:sp>
      <p:sp>
        <p:nvSpPr>
          <p:cNvPr id="8" name="Oval 7"/>
          <p:cNvSpPr/>
          <p:nvPr/>
        </p:nvSpPr>
        <p:spPr>
          <a:xfrm>
            <a:off x="1148378" y="3124648"/>
            <a:ext cx="43204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/>
          <p:cNvSpPr/>
          <p:nvPr/>
        </p:nvSpPr>
        <p:spPr>
          <a:xfrm>
            <a:off x="882568" y="3789040"/>
            <a:ext cx="8009912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vi-VN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3. 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Dựa vào hình 8.2 trong SGK, hãy cho biết hướng chính đang thể hiện trên la bàn của điện thoại là hướng nào?</a:t>
            </a:r>
            <a:endParaRPr lang="vi-VN" sz="2400" dirty="0">
              <a:latin typeface="Arial"/>
              <a:ea typeface="Arial"/>
              <a:cs typeface="Times New Roman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A. Bắc.           </a:t>
            </a:r>
            <a:r>
              <a:rPr lang="vi-VN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Nam.               C. Đông.                </a:t>
            </a:r>
            <a:r>
              <a:rPr lang="vi-VN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Tây.</a:t>
            </a:r>
            <a:endParaRPr lang="vi-VN" sz="2400" dirty="0">
              <a:effectLst/>
              <a:latin typeface="Arial"/>
              <a:ea typeface="Arial"/>
              <a:cs typeface="Times New Roman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000636" y="4258399"/>
            <a:ext cx="43204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089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  <p:bldP spid="8" grpId="0" animBg="1"/>
      <p:bldP spid="9" grpId="0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? </a:t>
            </a:r>
            <a:r>
              <a:rPr lang="en-US" sz="2400" dirty="0" err="1">
                <a:solidFill>
                  <a:schemeClr val="tx1"/>
                </a:solidFill>
              </a:rPr>
              <a:t>Quan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sát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vẽ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mô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tả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lại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cách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xác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định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phương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hướng</a:t>
            </a:r>
            <a:r>
              <a:rPr lang="en-US" sz="2400" dirty="0">
                <a:solidFill>
                  <a:schemeClr val="tx1"/>
                </a:solidFill>
              </a:rPr>
              <a:t> qua </a:t>
            </a:r>
            <a:r>
              <a:rPr lang="en-US" sz="2400" dirty="0" err="1">
                <a:solidFill>
                  <a:schemeClr val="tx1"/>
                </a:solidFill>
              </a:rPr>
              <a:t>việc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quan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sát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mặt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trời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mọc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  <a:br>
              <a:rPr lang="en-US" sz="2400" dirty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827584" y="1196752"/>
            <a:ext cx="7056784" cy="360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1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 smtClean="0">
                <a:solidFill>
                  <a:srgbClr val="FF0000"/>
                </a:solidFill>
              </a:rPr>
              <a:t>VẬN DỤNG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8077200" cy="1853952"/>
          </a:xfrm>
        </p:spPr>
        <p:txBody>
          <a:bodyPr/>
          <a:lstStyle/>
          <a:p>
            <a:pPr marL="0" indent="0">
              <a:buNone/>
            </a:pPr>
            <a:r>
              <a:rPr lang="vi-VN" sz="2800" b="0" dirty="0" smtClean="0">
                <a:latin typeface="+mj-lt"/>
              </a:rPr>
              <a:t>  Quan sát Mặt Trời hay sử dụng la bàn, hãy xác định khi đi từ nhà đến trường , trước tiên </a:t>
            </a:r>
            <a:r>
              <a:rPr lang="vi-VN" sz="2800" b="0" smtClean="0">
                <a:latin typeface="+mj-lt"/>
              </a:rPr>
              <a:t>phải đi </a:t>
            </a:r>
            <a:r>
              <a:rPr lang="vi-VN" sz="2800" b="0" dirty="0" smtClean="0">
                <a:latin typeface="+mj-lt"/>
              </a:rPr>
              <a:t>hướng nào?</a:t>
            </a:r>
            <a:endParaRPr lang="vi-VN" sz="2800" b="0" dirty="0">
              <a:latin typeface="+mj-lt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767592" y="2636912"/>
            <a:ext cx="8077200" cy="1853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vi-VN" sz="2800" b="0" dirty="0" smtClean="0">
                <a:latin typeface="+mj-lt"/>
              </a:rPr>
              <a:t>  </a:t>
            </a:r>
            <a:endParaRPr lang="vi-VN" sz="28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586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 smtClean="0">
                <a:solidFill>
                  <a:srgbClr val="FF0000"/>
                </a:solidFill>
              </a:rPr>
              <a:t>HƯỚNG DẪN VỀ NHÀ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vi-VN" sz="2800" b="0" smtClean="0">
                <a:latin typeface="+mj-lt"/>
              </a:rPr>
              <a:t>- Hoàn thành bài tập vận dụng.</a:t>
            </a:r>
          </a:p>
          <a:p>
            <a:pPr marL="0" indent="0">
              <a:buNone/>
            </a:pPr>
            <a:r>
              <a:rPr lang="vi-VN" sz="2800" b="0" dirty="0" smtClean="0">
                <a:latin typeface="+mj-lt"/>
              </a:rPr>
              <a:t>- Chuẩn bị tiếp bài 9: Cấu tạo của Trái Đất. Động đất và núi lửa.</a:t>
            </a:r>
            <a:endParaRPr lang="vi-VN" sz="28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1222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_Văn_Bản 7"/>
          <p:cNvSpPr txBox="1"/>
          <p:nvPr/>
        </p:nvSpPr>
        <p:spPr>
          <a:xfrm>
            <a:off x="28082" y="1652588"/>
            <a:ext cx="77892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50800" dist="50800" algn="l" rotWithShape="0">
                    <a:prstClr val="black"/>
                  </a:outerShdw>
                </a:effectLst>
                <a:latin typeface="Arial" pitchFamily="34" charset="0"/>
              </a:rPr>
              <a:t>“CHÚC CÁC EM HỌC TỐT"</a:t>
            </a:r>
            <a:endParaRPr lang="en-US" sz="3600" b="1" dirty="0">
              <a:solidFill>
                <a:srgbClr val="FFFFFF"/>
              </a:solidFill>
              <a:effectLst>
                <a:outerShdw blurRad="50800" dist="50800" algn="l" rotWithShape="0">
                  <a:prstClr val="black"/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I LẠC TRONG RỪNG - TRUYỆN CỔ TÍCH - PHIM HOẠT HÌNH - KHOẢNH KHẮC KỲ DIỆU (online-video-cutter.com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239" y="19793"/>
            <a:ext cx="8892480" cy="5904655"/>
          </a:xfrm>
        </p:spPr>
      </p:pic>
    </p:spTree>
    <p:extLst>
      <p:ext uri="{BB962C8B-B14F-4D97-AF65-F5344CB8AC3E}">
        <p14:creationId xmlns:p14="http://schemas.microsoft.com/office/powerpoint/2010/main" val="166905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IND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99" name="Picture 4" descr="b3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3505200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 Box 11"/>
          <p:cNvSpPr txBox="1">
            <a:spLocks noChangeArrowheads="1"/>
          </p:cNvSpPr>
          <p:nvPr/>
        </p:nvSpPr>
        <p:spPr bwMode="auto">
          <a:xfrm>
            <a:off x="4572000" y="2078038"/>
            <a:ext cx="3776663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effectLst>
                  <a:outerShdw blurRad="50800" dist="50800" algn="l" rotWithShape="0">
                    <a:prstClr val="black"/>
                  </a:outerShdw>
                </a:effectLst>
                <a:latin typeface="Times New Roman" pitchFamily="18" charset="0"/>
                <a:cs typeface="Times New Roman" pitchFamily="18" charset="0"/>
              </a:rPr>
              <a:t>BÀI 8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50800" dist="50800" algn="l" rotWithShape="0">
                    <a:prstClr val="black"/>
                  </a:outerShdw>
                </a:effectLst>
                <a:latin typeface="Times New Roman" pitchFamily="18" charset="0"/>
                <a:cs typeface="Times New Roman" pitchFamily="18" charset="0"/>
              </a:rPr>
              <a:t>: THỰC HÀNH 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50800" dist="50800" algn="l" rotWithShape="0">
                    <a:prstClr val="black"/>
                  </a:outerShdw>
                </a:effectLst>
                <a:latin typeface="Times New Roman" pitchFamily="18" charset="0"/>
                <a:cs typeface="Times New Roman" pitchFamily="18" charset="0"/>
              </a:rPr>
              <a:t>XÁC ĐỊNH PHƯƠNG HƯỚNG NGOÀI THỰC TẾ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414337" y="482025"/>
            <a:ext cx="37766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479208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51920" y="3053526"/>
            <a:ext cx="5184576" cy="1144929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fontAlgn="auto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2400" b="1" i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II. XÁC ĐỊNH PHƯƠNG HƯỚNG DỰA VÀO QUAN SÁT HIỆN TƯỢNG TỰ NHIÊN</a:t>
            </a:r>
            <a:endParaRPr lang="en-US" sz="2400" b="1" i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51920" y="622728"/>
            <a:ext cx="4680520" cy="794064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fontAlgn="auto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2400" b="1" i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I. XÁC ĐỊNH PHƯƠNG HƯỚNG DỰA VÀO VIỆC DÙNG LA BÀN</a:t>
            </a:r>
            <a:endParaRPr lang="en-US" sz="2400" b="1" i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9592" y="1916832"/>
            <a:ext cx="2735044" cy="677108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  <a:endParaRPr 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616657" y="1416793"/>
            <a:ext cx="235263" cy="64405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542004" y="2593940"/>
            <a:ext cx="309916" cy="45958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695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US" sz="2800" dirty="0" err="1" smtClean="0">
                <a:solidFill>
                  <a:srgbClr val="FF0000"/>
                </a:solidFill>
                <a:latin typeface="+mj-lt"/>
              </a:rPr>
              <a:t>Hướng</a:t>
            </a: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+mj-lt"/>
              </a:rPr>
              <a:t>dẫn</a:t>
            </a:r>
            <a:endParaRPr lang="en-US" sz="2800" dirty="0" smtClean="0">
              <a:solidFill>
                <a:srgbClr val="FF0000"/>
              </a:solidFill>
              <a:latin typeface="+mj-lt"/>
            </a:endParaRPr>
          </a:p>
          <a:p>
            <a:pPr marL="0" indent="0">
              <a:buNone/>
            </a:pPr>
            <a:r>
              <a:rPr lang="en-US" sz="2800" dirty="0" err="1" smtClean="0">
                <a:latin typeface="+mj-lt"/>
              </a:rPr>
              <a:t>Chuẩn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bị</a:t>
            </a:r>
            <a:r>
              <a:rPr lang="en-US" sz="2800" dirty="0" smtClean="0">
                <a:latin typeface="+mj-lt"/>
              </a:rPr>
              <a:t>:</a:t>
            </a:r>
          </a:p>
          <a:p>
            <a:pPr marL="0" indent="0">
              <a:buNone/>
            </a:pPr>
            <a:r>
              <a:rPr lang="en-US" sz="2800" dirty="0" smtClean="0">
                <a:latin typeface="+mj-lt"/>
              </a:rPr>
              <a:t>- La </a:t>
            </a:r>
            <a:r>
              <a:rPr lang="en-US" sz="2800" dirty="0" err="1" smtClean="0">
                <a:latin typeface="+mj-lt"/>
              </a:rPr>
              <a:t>bàn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hoặc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điện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thoại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thông</a:t>
            </a:r>
            <a:r>
              <a:rPr lang="en-US" sz="2800" dirty="0" smtClean="0">
                <a:latin typeface="+mj-lt"/>
              </a:rPr>
              <a:t> minh </a:t>
            </a:r>
            <a:r>
              <a:rPr lang="en-US" sz="2800" dirty="0" err="1" smtClean="0">
                <a:latin typeface="+mj-lt"/>
              </a:rPr>
              <a:t>có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ứng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dụng</a:t>
            </a:r>
            <a:r>
              <a:rPr lang="en-US" sz="2800" dirty="0" smtClean="0">
                <a:latin typeface="+mj-lt"/>
              </a:rPr>
              <a:t> la </a:t>
            </a:r>
            <a:r>
              <a:rPr lang="en-US" sz="2800" dirty="0" err="1" smtClean="0">
                <a:latin typeface="+mj-lt"/>
              </a:rPr>
              <a:t>bàn</a:t>
            </a:r>
            <a:r>
              <a:rPr lang="en-US" sz="2800" dirty="0" smtClean="0">
                <a:latin typeface="+mj-lt"/>
              </a:rPr>
              <a:t>.</a:t>
            </a:r>
          </a:p>
          <a:p>
            <a:pPr marL="0" indent="0">
              <a:buNone/>
            </a:pPr>
            <a:r>
              <a:rPr lang="en-US" sz="2800" dirty="0" smtClean="0">
                <a:latin typeface="+mj-lt"/>
              </a:rPr>
              <a:t>- </a:t>
            </a:r>
            <a:r>
              <a:rPr lang="en-US" sz="2800" dirty="0" err="1" smtClean="0">
                <a:latin typeface="+mj-lt"/>
              </a:rPr>
              <a:t>Tìm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hiểu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về</a:t>
            </a:r>
            <a:r>
              <a:rPr lang="en-US" sz="2800" dirty="0" smtClean="0">
                <a:latin typeface="+mj-lt"/>
              </a:rPr>
              <a:t> la </a:t>
            </a:r>
            <a:r>
              <a:rPr lang="en-US" sz="2800" dirty="0" err="1" smtClean="0">
                <a:latin typeface="+mj-lt"/>
              </a:rPr>
              <a:t>bàn</a:t>
            </a:r>
            <a:r>
              <a:rPr lang="en-US" sz="2800" dirty="0" smtClean="0">
                <a:latin typeface="+mj-lt"/>
              </a:rPr>
              <a:t> (la </a:t>
            </a:r>
            <a:r>
              <a:rPr lang="en-US" sz="2800" dirty="0" err="1" smtClean="0">
                <a:latin typeface="+mj-lt"/>
              </a:rPr>
              <a:t>bàn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là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gì</a:t>
            </a:r>
            <a:r>
              <a:rPr lang="en-US" sz="2800" dirty="0" smtClean="0">
                <a:latin typeface="+mj-lt"/>
              </a:rPr>
              <a:t>, </a:t>
            </a:r>
            <a:r>
              <a:rPr lang="en-US" sz="2800" dirty="0" err="1" smtClean="0">
                <a:latin typeface="+mj-lt"/>
              </a:rPr>
              <a:t>ứng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dụng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trong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thực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tế</a:t>
            </a:r>
            <a:r>
              <a:rPr lang="en-US" sz="2800" dirty="0" smtClean="0">
                <a:latin typeface="+mj-lt"/>
              </a:rPr>
              <a:t>, </a:t>
            </a:r>
            <a:r>
              <a:rPr lang="en-US" sz="2800" dirty="0" err="1" smtClean="0">
                <a:latin typeface="+mj-lt"/>
              </a:rPr>
              <a:t>cách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sử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dụng</a:t>
            </a:r>
            <a:r>
              <a:rPr lang="en-US" sz="2800" dirty="0" smtClean="0">
                <a:latin typeface="+mj-lt"/>
              </a:rPr>
              <a:t>…)</a:t>
            </a:r>
            <a:endParaRPr lang="vi-VN" sz="28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152400"/>
            <a:ext cx="8435280" cy="413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22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I. XÁC ĐỊNH PHƯƠNG HƯỚNG DỰA VÀO VIỆC DÙNG LA BÀN</a:t>
            </a:r>
          </a:p>
        </p:txBody>
      </p:sp>
    </p:spTree>
    <p:extLst>
      <p:ext uri="{BB962C8B-B14F-4D97-AF65-F5344CB8AC3E}">
        <p14:creationId xmlns:p14="http://schemas.microsoft.com/office/powerpoint/2010/main" val="314990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560" y="6494964"/>
            <a:ext cx="3312368" cy="363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La </a:t>
            </a:r>
            <a:r>
              <a:rPr lang="en-US" dirty="0" err="1" smtClean="0">
                <a:solidFill>
                  <a:schemeClr val="tx1"/>
                </a:solidFill>
              </a:rPr>
              <a:t>bàn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từ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tính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11960" y="6494964"/>
            <a:ext cx="4248472" cy="3616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La </a:t>
            </a:r>
            <a:r>
              <a:rPr lang="en-US" dirty="0" err="1" smtClean="0">
                <a:solidFill>
                  <a:schemeClr val="tx1"/>
                </a:solidFill>
              </a:rPr>
              <a:t>bàn</a:t>
            </a:r>
            <a:r>
              <a:rPr lang="en-US" dirty="0" smtClean="0">
                <a:solidFill>
                  <a:schemeClr val="tx1"/>
                </a:solidFill>
              </a:rPr>
              <a:t> GPRS (La </a:t>
            </a:r>
            <a:r>
              <a:rPr lang="en-US" dirty="0" err="1" smtClean="0">
                <a:solidFill>
                  <a:schemeClr val="tx1"/>
                </a:solidFill>
              </a:rPr>
              <a:t>bàn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điện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thoại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44624"/>
            <a:ext cx="856895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(4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8.1, 8.2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135,136)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1. La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nào?Cho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nl-NL" sz="24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nl-NL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nl-NL" sz="2400" dirty="0">
                <a:latin typeface="Times New Roman" pitchFamily="18" charset="0"/>
                <a:cs typeface="Times New Roman" pitchFamily="18" charset="0"/>
              </a:rPr>
              <a:t>Cách sử dụng la bàn để xác định phương hướng</a:t>
            </a:r>
            <a:r>
              <a:rPr lang="nl-NL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32" y="3068960"/>
            <a:ext cx="3456384" cy="339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48732" y="3071200"/>
            <a:ext cx="3574927" cy="3397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485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La </a:t>
            </a:r>
            <a:r>
              <a:rPr lang="en-US" dirty="0" err="1" smtClean="0">
                <a:solidFill>
                  <a:srgbClr val="FF0000"/>
                </a:solidFill>
              </a:rPr>
              <a:t>bàn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là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gì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9144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CC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CC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CC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CC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CC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CC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CC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CC"/>
                </a:solidFill>
                <a:latin typeface="Times New Roman" pitchFamily="18" charset="0"/>
              </a:defRPr>
            </a:lvl9pPr>
          </a:lstStyle>
          <a:p>
            <a:r>
              <a:rPr lang="en-US" sz="2800" dirty="0" smtClean="0">
                <a:solidFill>
                  <a:schemeClr val="tx1"/>
                </a:solidFill>
              </a:rPr>
              <a:t>1. La </a:t>
            </a:r>
            <a:r>
              <a:rPr lang="en-US" sz="2800" dirty="0" err="1" smtClean="0">
                <a:solidFill>
                  <a:schemeClr val="tx1"/>
                </a:solidFill>
              </a:rPr>
              <a:t>bàn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là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phương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tiện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dùng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để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xác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định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phương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hướng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trong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không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gian</a:t>
            </a:r>
            <a:endParaRPr lang="vi-VN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77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 smtClean="0">
                <a:solidFill>
                  <a:srgbClr val="FF0000"/>
                </a:solidFill>
              </a:rPr>
              <a:t>La bàn là phát minh của nước nào?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lphaUcPeriod"/>
            </a:pPr>
            <a:r>
              <a:rPr lang="en-US" dirty="0" smtClean="0">
                <a:latin typeface="+mj-lt"/>
              </a:rPr>
              <a:t>ẤN ĐỘ</a:t>
            </a:r>
          </a:p>
          <a:p>
            <a:pPr marL="457200" indent="-457200">
              <a:buAutoNum type="alphaUcPeriod"/>
            </a:pPr>
            <a:r>
              <a:rPr lang="en-US" smtClean="0">
                <a:latin typeface="+mj-lt"/>
              </a:rPr>
              <a:t>AI CẬP</a:t>
            </a:r>
            <a:endParaRPr lang="en-US" dirty="0" smtClean="0">
              <a:latin typeface="+mj-lt"/>
            </a:endParaRPr>
          </a:p>
          <a:p>
            <a:pPr marL="457200" indent="-457200">
              <a:buAutoNum type="alphaUcPeriod"/>
            </a:pPr>
            <a:r>
              <a:rPr lang="en-US" dirty="0" smtClean="0">
                <a:latin typeface="+mj-lt"/>
              </a:rPr>
              <a:t>LA MÃ</a:t>
            </a:r>
          </a:p>
          <a:p>
            <a:pPr marL="457200" indent="-457200">
              <a:buAutoNum type="alphaUcPeriod"/>
            </a:pPr>
            <a:r>
              <a:rPr lang="en-US" dirty="0" smtClean="0">
                <a:latin typeface="+mj-lt"/>
              </a:rPr>
              <a:t>TRUNG QUỐC</a:t>
            </a:r>
            <a:endParaRPr lang="vi-VN" dirty="0">
              <a:latin typeface="+mj-lt"/>
            </a:endParaRPr>
          </a:p>
        </p:txBody>
      </p:sp>
      <p:sp>
        <p:nvSpPr>
          <p:cNvPr id="4" name="Oval 3"/>
          <p:cNvSpPr/>
          <p:nvPr/>
        </p:nvSpPr>
        <p:spPr>
          <a:xfrm>
            <a:off x="457200" y="2204864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26" name="Picture 2" descr="C:\Users\huu quang\Downloads\compass_chi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992708"/>
            <a:ext cx="5256584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26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hankgiving3">
  <a:themeElements>
    <a:clrScheme name="Ghim Ấ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thankful_turkey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hankful_turke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157258373</TotalTime>
  <Pages>0</Pages>
  <Words>1148</Words>
  <Characters>0</Characters>
  <Application>Microsoft Office PowerPoint</Application>
  <DocSecurity>0</DocSecurity>
  <PresentationFormat>On-screen Show (4:3)</PresentationFormat>
  <Lines>0</Lines>
  <Paragraphs>178</Paragraphs>
  <Slides>27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Custom Design</vt:lpstr>
      <vt:lpstr>1_thankgiving3</vt:lpstr>
      <vt:lpstr>CHÀO MỪNG QUÝ THẦY CÔ VỀ DỰ GIỜ MÔN LỊCH SỬ VÀ ĐỊA LÍ   LỚP : 6A TRƯỜNG THCS XÃ TAM GIANG TÂY GV: Nguyễn Hữu Quang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 bàn là gì?</vt:lpstr>
      <vt:lpstr>La bàn là phát minh của nước nào?</vt:lpstr>
      <vt:lpstr>PowerPoint Presentation</vt:lpstr>
      <vt:lpstr> Các hướng chính trong la bàn:</vt:lpstr>
      <vt:lpstr>3.Ứng dụng của la bàn</vt:lpstr>
      <vt:lpstr>PowerPoint Presentation</vt:lpstr>
      <vt:lpstr>Sử dụng la bàn GPRS</vt:lpstr>
      <vt:lpstr>THỰC HÀNH: thực hiện nhiệm vụ (nhóm 3 phút)</vt:lpstr>
      <vt:lpstr>PowerPoint Presentation</vt:lpstr>
      <vt:lpstr>PowerPoint Presentation</vt:lpstr>
      <vt:lpstr>Đọc câu chuyện “đi đường” và thảo luận trả lời câu hỏi (3 phút)</vt:lpstr>
      <vt:lpstr>PowerPoint Presentation</vt:lpstr>
      <vt:lpstr>Quy tắc xác định phương hướng ngoài thực tế. </vt:lpstr>
      <vt:lpstr>PowerPoint Presentation</vt:lpstr>
      <vt:lpstr>PowerPoint Presentation</vt:lpstr>
      <vt:lpstr>LUYỆN TẬP</vt:lpstr>
      <vt:lpstr>? Quan sát hình vẽ, mô tả lại cách xác định phương hướng qua việc quan sát mặt trời mọc.  </vt:lpstr>
      <vt:lpstr>VẬN DỤNG</vt:lpstr>
      <vt:lpstr>HƯỚNG DẪN VỀ NHÀ</vt:lpstr>
      <vt:lpstr>PowerPoint Presentation</vt:lpstr>
    </vt:vector>
  </TitlesOfParts>
  <LinksUpToDate>false</LinksUpToDate>
  <CharactersWithSpaces>0</CharactersWithSpaces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trình bày của PowerPoint</dc:title>
  <dc:creator>Administrator</dc:creator>
  <cp:lastModifiedBy>huu quang</cp:lastModifiedBy>
  <cp:revision>107</cp:revision>
  <cp:lastPrinted>1899-12-30T00:00:00Z</cp:lastPrinted>
  <dcterms:created xsi:type="dcterms:W3CDTF">2012-04-20T16:02:50Z</dcterms:created>
  <dcterms:modified xsi:type="dcterms:W3CDTF">2022-10-21T20:48:54Z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1033-8.1.0.3018</vt:lpwstr>
  </property>
</Properties>
</file>