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65" r:id="rId6"/>
    <p:sldId id="274" r:id="rId7"/>
    <p:sldId id="267" r:id="rId8"/>
    <p:sldId id="269" r:id="rId9"/>
    <p:sldId id="275" r:id="rId10"/>
    <p:sldId id="277" r:id="rId11"/>
    <p:sldId id="278"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34"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DA852C-E631-421E-9D82-F7E9D71CBA0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225176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DA852C-E631-421E-9D82-F7E9D71CBA0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1422334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DA852C-E631-421E-9D82-F7E9D71CBA0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3607718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DA852C-E631-421E-9D82-F7E9D71CBA0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255884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DA852C-E631-421E-9D82-F7E9D71CBA0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3672670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DA852C-E631-421E-9D82-F7E9D71CBA0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372037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DA852C-E631-421E-9D82-F7E9D71CBA0D}"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12091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DA852C-E631-421E-9D82-F7E9D71CBA0D}"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2695576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A852C-E631-421E-9D82-F7E9D71CBA0D}"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268556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DA852C-E631-421E-9D82-F7E9D71CBA0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46098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DA852C-E631-421E-9D82-F7E9D71CBA0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1B1D0-EAC6-471C-AD54-29546C7E4B8F}" type="slidenum">
              <a:rPr lang="en-US" smtClean="0"/>
              <a:t>‹#›</a:t>
            </a:fld>
            <a:endParaRPr lang="en-US"/>
          </a:p>
        </p:txBody>
      </p:sp>
    </p:spTree>
    <p:extLst>
      <p:ext uri="{BB962C8B-B14F-4D97-AF65-F5344CB8AC3E}">
        <p14:creationId xmlns:p14="http://schemas.microsoft.com/office/powerpoint/2010/main" val="173569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A852C-E631-421E-9D82-F7E9D71CBA0D}" type="datetimeFigureOut">
              <a:rPr lang="en-US" smtClean="0"/>
              <a:t>2/7/2025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1B1D0-EAC6-471C-AD54-29546C7E4B8F}" type="slidenum">
              <a:rPr lang="en-US" smtClean="0"/>
              <a:t>‹#›</a:t>
            </a:fld>
            <a:endParaRPr lang="en-US"/>
          </a:p>
        </p:txBody>
      </p:sp>
    </p:spTree>
    <p:extLst>
      <p:ext uri="{BB962C8B-B14F-4D97-AF65-F5344CB8AC3E}">
        <p14:creationId xmlns:p14="http://schemas.microsoft.com/office/powerpoint/2010/main" val="270509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tm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71600"/>
            <a:ext cx="8534400" cy="3200400"/>
          </a:xfrm>
        </p:spPr>
        <p:txBody>
          <a:bodyPr>
            <a:normAutofit/>
          </a:bodyPr>
          <a:lstStyle/>
          <a:p>
            <a:r>
              <a:rPr lang="en-US" b="1">
                <a:solidFill>
                  <a:srgbClr val="002060"/>
                </a:solidFill>
                <a:latin typeface="Times New Roman" panose="02020603050405020304" pitchFamily="18" charset="0"/>
                <a:cs typeface="Times New Roman" panose="02020603050405020304" pitchFamily="18" charset="0"/>
              </a:rPr>
              <a:t>Tiết 29 - Bài 15</a:t>
            </a:r>
            <a:br>
              <a:rPr lang="en-US" b="1">
                <a:solidFill>
                  <a:srgbClr val="002060"/>
                </a:solidFill>
                <a:latin typeface="Times New Roman" panose="02020603050405020304" pitchFamily="18" charset="0"/>
                <a:cs typeface="Times New Roman" panose="02020603050405020304" pitchFamily="18" charset="0"/>
              </a:rPr>
            </a:br>
            <a:r>
              <a:rPr lang="en-US" b="1">
                <a:solidFill>
                  <a:srgbClr val="002060"/>
                </a:solidFill>
                <a:latin typeface="Times New Roman" panose="02020603050405020304" pitchFamily="18" charset="0"/>
                <a:cs typeface="Times New Roman" panose="02020603050405020304" pitchFamily="18" charset="0"/>
              </a:rPr>
              <a:t>Thực hành phân tích biểu đồ nhiệt độ và lượng mưa</a:t>
            </a:r>
            <a:br>
              <a:rPr lang="en-US" b="1">
                <a:solidFill>
                  <a:srgbClr val="002060"/>
                </a:solidFill>
                <a:latin typeface="Times New Roman" panose="02020603050405020304" pitchFamily="18" charset="0"/>
                <a:cs typeface="Times New Roman" panose="02020603050405020304" pitchFamily="18" charset="0"/>
              </a:rPr>
            </a:br>
            <a:endParaRPr lang="en-US" b="1">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292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02B5D-4C93-4F69-AF46-D038CD2065A5}"/>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43B0A9C6-8E29-45A9-AFB3-4CB67D116169}"/>
              </a:ext>
            </a:extLst>
          </p:cNvPr>
          <p:cNvGraphicFramePr>
            <a:graphicFrameLocks noGrp="1"/>
          </p:cNvGraphicFramePr>
          <p:nvPr>
            <p:ph idx="1"/>
          </p:nvPr>
        </p:nvGraphicFramePr>
        <p:xfrm>
          <a:off x="381000" y="274638"/>
          <a:ext cx="11582400" cy="6126160"/>
        </p:xfrm>
        <a:graphic>
          <a:graphicData uri="http://schemas.openxmlformats.org/drawingml/2006/table">
            <a:tbl>
              <a:tblPr firstRow="1" firstCol="1" bandRow="1">
                <a:tableStyleId>{5C22544A-7EE6-4342-B048-85BDC9FD1C3A}</a:tableStyleId>
              </a:tblPr>
              <a:tblGrid>
                <a:gridCol w="1849966">
                  <a:extLst>
                    <a:ext uri="{9D8B030D-6E8A-4147-A177-3AD203B41FA5}">
                      <a16:colId xmlns:a16="http://schemas.microsoft.com/office/drawing/2014/main" val="2042670514"/>
                    </a:ext>
                  </a:extLst>
                </a:gridCol>
                <a:gridCol w="3539067">
                  <a:extLst>
                    <a:ext uri="{9D8B030D-6E8A-4147-A177-3AD203B41FA5}">
                      <a16:colId xmlns:a16="http://schemas.microsoft.com/office/drawing/2014/main" val="1544640601"/>
                    </a:ext>
                  </a:extLst>
                </a:gridCol>
                <a:gridCol w="2976034">
                  <a:extLst>
                    <a:ext uri="{9D8B030D-6E8A-4147-A177-3AD203B41FA5}">
                      <a16:colId xmlns:a16="http://schemas.microsoft.com/office/drawing/2014/main" val="3936012341"/>
                    </a:ext>
                  </a:extLst>
                </a:gridCol>
                <a:gridCol w="3217333">
                  <a:extLst>
                    <a:ext uri="{9D8B030D-6E8A-4147-A177-3AD203B41FA5}">
                      <a16:colId xmlns:a16="http://schemas.microsoft.com/office/drawing/2014/main" val="2580584837"/>
                    </a:ext>
                  </a:extLst>
                </a:gridCol>
              </a:tblGrid>
              <a:tr h="1531540">
                <a:tc gridSpan="2">
                  <a:txBody>
                    <a:bodyPr/>
                    <a:lstStyle/>
                    <a:p>
                      <a:pPr algn="just">
                        <a:spcAft>
                          <a:spcPts val="0"/>
                        </a:spcAft>
                      </a:pPr>
                      <a:r>
                        <a:rPr lang="en-US" sz="2800">
                          <a:solidFill>
                            <a:srgbClr val="FF0000"/>
                          </a:solidFill>
                          <a:effectLst/>
                          <a:latin typeface="Times New Roman" panose="02020603050405020304" pitchFamily="18" charset="0"/>
                          <a:cs typeface="Times New Roman" panose="02020603050405020304" pitchFamily="18" charset="0"/>
                        </a:rPr>
                        <a:t>Đặc điểm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US"/>
                    </a:p>
                  </a:txBody>
                  <a:tcPr/>
                </a:tc>
                <a:tc>
                  <a:txBody>
                    <a:bodyPr/>
                    <a:lstStyle/>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Môn-trê-an (Montreal)</a:t>
                      </a:r>
                      <a:endParaRPr lang="en-US" sz="2000">
                        <a:solidFill>
                          <a:srgbClr val="FF0000"/>
                        </a:solidFill>
                        <a:effectLst/>
                        <a:latin typeface="Times New Roman" panose="02020603050405020304" pitchFamily="18" charset="0"/>
                        <a:cs typeface="Times New Roman" panose="02020603050405020304" pitchFamily="18" charset="0"/>
                      </a:endParaRPr>
                    </a:p>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Ca-na-đa</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Hà Nội</a:t>
                      </a:r>
                      <a:endParaRPr lang="en-US" sz="2000">
                        <a:solidFill>
                          <a:srgbClr val="FF0000"/>
                        </a:solidFill>
                        <a:effectLst/>
                        <a:latin typeface="Times New Roman" panose="02020603050405020304" pitchFamily="18" charset="0"/>
                        <a:cs typeface="Times New Roman" panose="02020603050405020304" pitchFamily="18" charset="0"/>
                      </a:endParaRPr>
                    </a:p>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Việt Nam.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343477390"/>
                  </a:ext>
                </a:extLst>
              </a:tr>
              <a:tr h="510513">
                <a:tc rowSpan="3">
                  <a:txBody>
                    <a:bodyPr/>
                    <a:lstStyle/>
                    <a:p>
                      <a:pPr algn="just">
                        <a:spcAft>
                          <a:spcPts val="0"/>
                        </a:spcAft>
                      </a:pPr>
                      <a:r>
                        <a:rPr lang="en-US" sz="2800">
                          <a:solidFill>
                            <a:srgbClr val="FF0000"/>
                          </a:solidFill>
                          <a:effectLst/>
                          <a:latin typeface="Times New Roman" panose="02020603050405020304" pitchFamily="18" charset="0"/>
                          <a:cs typeface="Times New Roman" panose="02020603050405020304" pitchFamily="18" charset="0"/>
                        </a:rPr>
                        <a:t>Nhiệt độ</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Nhiệt độ cao nhất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23 (Tháng 6)</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30</a:t>
                      </a:r>
                      <a:r>
                        <a:rPr lang="en-US" sz="2800" baseline="30000">
                          <a:solidFill>
                            <a:srgbClr val="FF0000"/>
                          </a:solidFill>
                          <a:effectLst/>
                          <a:latin typeface="Times New Roman" panose="02020603050405020304" pitchFamily="18" charset="0"/>
                          <a:cs typeface="Times New Roman" panose="02020603050405020304" pitchFamily="18" charset="0"/>
                        </a:rPr>
                        <a:t>0</a:t>
                      </a:r>
                      <a:r>
                        <a:rPr lang="en-US" sz="2800">
                          <a:solidFill>
                            <a:srgbClr val="FF0000"/>
                          </a:solidFill>
                          <a:effectLst/>
                          <a:latin typeface="Times New Roman" panose="02020603050405020304" pitchFamily="18" charset="0"/>
                          <a:cs typeface="Times New Roman" panose="02020603050405020304" pitchFamily="18" charset="0"/>
                        </a:rPr>
                        <a:t>C (Tháng 6)</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303926639"/>
                  </a:ext>
                </a:extLst>
              </a:tr>
              <a:tr h="1021027">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Nhiệt độ thấp nhất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-9</a:t>
                      </a:r>
                      <a:r>
                        <a:rPr lang="en-US" sz="2800" baseline="30000">
                          <a:solidFill>
                            <a:srgbClr val="FF0000"/>
                          </a:solidFill>
                          <a:effectLst/>
                          <a:latin typeface="Times New Roman" panose="02020603050405020304" pitchFamily="18" charset="0"/>
                          <a:cs typeface="Times New Roman" panose="02020603050405020304" pitchFamily="18" charset="0"/>
                        </a:rPr>
                        <a:t>0</a:t>
                      </a:r>
                      <a:r>
                        <a:rPr lang="en-US" sz="2800">
                          <a:solidFill>
                            <a:srgbClr val="FF0000"/>
                          </a:solidFill>
                          <a:effectLst/>
                          <a:latin typeface="Times New Roman" panose="02020603050405020304" pitchFamily="18" charset="0"/>
                          <a:cs typeface="Times New Roman" panose="02020603050405020304" pitchFamily="18" charset="0"/>
                        </a:rPr>
                        <a:t>C (Tháng 2)</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18</a:t>
                      </a:r>
                      <a:r>
                        <a:rPr lang="en-US" sz="2800" baseline="30000">
                          <a:solidFill>
                            <a:srgbClr val="FF0000"/>
                          </a:solidFill>
                          <a:effectLst/>
                          <a:latin typeface="Times New Roman" panose="02020603050405020304" pitchFamily="18" charset="0"/>
                          <a:cs typeface="Times New Roman" panose="02020603050405020304" pitchFamily="18" charset="0"/>
                        </a:rPr>
                        <a:t>0</a:t>
                      </a:r>
                      <a:r>
                        <a:rPr lang="en-US" sz="2800">
                          <a:solidFill>
                            <a:srgbClr val="FF0000"/>
                          </a:solidFill>
                          <a:effectLst/>
                          <a:latin typeface="Times New Roman" panose="02020603050405020304" pitchFamily="18" charset="0"/>
                          <a:cs typeface="Times New Roman" panose="02020603050405020304" pitchFamily="18" charset="0"/>
                        </a:rPr>
                        <a:t>C (Tháng 2)</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252942071"/>
                  </a:ext>
                </a:extLst>
              </a:tr>
              <a:tr h="1021027">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Chênh lệch nhiệt độ</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32</a:t>
                      </a:r>
                      <a:r>
                        <a:rPr lang="en-US" sz="2800" baseline="30000">
                          <a:solidFill>
                            <a:srgbClr val="FF0000"/>
                          </a:solidFill>
                          <a:effectLst/>
                          <a:latin typeface="Times New Roman" panose="02020603050405020304" pitchFamily="18" charset="0"/>
                          <a:cs typeface="Times New Roman" panose="02020603050405020304" pitchFamily="18" charset="0"/>
                        </a:rPr>
                        <a:t>0</a:t>
                      </a:r>
                      <a:r>
                        <a:rPr lang="en-US" sz="2800">
                          <a:solidFill>
                            <a:srgbClr val="FF0000"/>
                          </a:solidFill>
                          <a:effectLst/>
                          <a:latin typeface="Times New Roman" panose="02020603050405020304" pitchFamily="18" charset="0"/>
                          <a:cs typeface="Times New Roman" panose="02020603050405020304" pitchFamily="18" charset="0"/>
                        </a:rPr>
                        <a:t>C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12</a:t>
                      </a:r>
                      <a:r>
                        <a:rPr lang="en-US" sz="2800" baseline="30000">
                          <a:solidFill>
                            <a:srgbClr val="FF0000"/>
                          </a:solidFill>
                          <a:effectLst/>
                          <a:latin typeface="Times New Roman" panose="02020603050405020304" pitchFamily="18" charset="0"/>
                          <a:cs typeface="Times New Roman" panose="02020603050405020304" pitchFamily="18" charset="0"/>
                        </a:rPr>
                        <a:t>0</a:t>
                      </a:r>
                      <a:r>
                        <a:rPr lang="en-US" sz="2800">
                          <a:solidFill>
                            <a:srgbClr val="FF0000"/>
                          </a:solidFill>
                          <a:effectLst/>
                          <a:latin typeface="Times New Roman" panose="02020603050405020304" pitchFamily="18" charset="0"/>
                          <a:cs typeface="Times New Roman" panose="02020603050405020304" pitchFamily="18" charset="0"/>
                        </a:rPr>
                        <a:t>C</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04758167"/>
                  </a:ext>
                </a:extLst>
              </a:tr>
              <a:tr h="510513">
                <a:tc rowSpan="3">
                  <a:txBody>
                    <a:bodyPr/>
                    <a:lstStyle/>
                    <a:p>
                      <a:pPr algn="just">
                        <a:spcAft>
                          <a:spcPts val="0"/>
                        </a:spcAft>
                      </a:pPr>
                      <a:r>
                        <a:rPr lang="en-US" sz="2800">
                          <a:solidFill>
                            <a:srgbClr val="FF0000"/>
                          </a:solidFill>
                          <a:effectLst/>
                          <a:latin typeface="Times New Roman" panose="02020603050405020304" pitchFamily="18" charset="0"/>
                          <a:cs typeface="Times New Roman" panose="02020603050405020304" pitchFamily="18" charset="0"/>
                        </a:rPr>
                        <a:t>Lượng mưa</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Trung bình năm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1040 mm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1724 mm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3800782"/>
                  </a:ext>
                </a:extLst>
              </a:tr>
              <a:tr h="510513">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Tháng mưa nhiều</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5 - 9</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738864876"/>
                  </a:ext>
                </a:extLst>
              </a:tr>
              <a:tr h="1021027">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Tháng mưa ít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Quanh năm mưa ít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10 - 4</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60987011"/>
                  </a:ext>
                </a:extLst>
              </a:tr>
            </a:tbl>
          </a:graphicData>
        </a:graphic>
      </p:graphicFrame>
    </p:spTree>
    <p:extLst>
      <p:ext uri="{BB962C8B-B14F-4D97-AF65-F5344CB8AC3E}">
        <p14:creationId xmlns:p14="http://schemas.microsoft.com/office/powerpoint/2010/main" val="2639358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07F6-4F72-4146-B22C-E9B07580A2CF}"/>
              </a:ext>
            </a:extLst>
          </p:cNvPr>
          <p:cNvSpPr>
            <a:spLocks noGrp="1"/>
          </p:cNvSpPr>
          <p:nvPr>
            <p:ph type="title"/>
          </p:nvPr>
        </p:nvSpPr>
        <p:spPr/>
        <p:txBody>
          <a:bodyPr/>
          <a:lstStyle/>
          <a:p>
            <a:r>
              <a:rPr lang="en-US">
                <a:solidFill>
                  <a:srgbClr val="FF0000"/>
                </a:solidFill>
                <a:latin typeface="Times New Roman" panose="02020603050405020304" pitchFamily="18" charset="0"/>
                <a:cs typeface="Times New Roman" panose="02020603050405020304" pitchFamily="18" charset="0"/>
              </a:rPr>
              <a:t>Câu hỏi luyện tập</a:t>
            </a:r>
          </a:p>
        </p:txBody>
      </p:sp>
      <p:sp>
        <p:nvSpPr>
          <p:cNvPr id="4" name="Rectangle 3">
            <a:extLst>
              <a:ext uri="{FF2B5EF4-FFF2-40B4-BE49-F238E27FC236}">
                <a16:creationId xmlns:a16="http://schemas.microsoft.com/office/drawing/2014/main" id="{729136F5-A448-489A-891F-6C976FE56362}"/>
              </a:ext>
            </a:extLst>
          </p:cNvPr>
          <p:cNvSpPr/>
          <p:nvPr/>
        </p:nvSpPr>
        <p:spPr>
          <a:xfrm>
            <a:off x="381000" y="1258048"/>
            <a:ext cx="11506200" cy="4524315"/>
          </a:xfrm>
          <a:prstGeom prst="rect">
            <a:avLst/>
          </a:prstGeom>
        </p:spPr>
        <p:txBody>
          <a:bodyPr wrap="square">
            <a:spAutoFit/>
          </a:bodyPr>
          <a:lstStyle/>
          <a:p>
            <a:pPr algn="just">
              <a:spcAft>
                <a:spcPts val="0"/>
              </a:spcAft>
            </a:pPr>
            <a:r>
              <a:rPr lang="en-US" sz="36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 sát biểu đồ khí hậu </a:t>
            </a:r>
            <a:r>
              <a:rPr lang="nl-NL" sz="36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Va-len-xi-a và cho biết:</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3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1: Nhiệt độ cao nhất là bao nhiêu vào tháng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3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2: Nhiệt độ thấp nhất là bao nhiêu vào tháng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3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3: Tháng có lượng mưa dưới 100mm vào tháng mấy?</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36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 sát hình 15.2 SGK cho biết:</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3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4: Việt Nam thuộc đới khí hậu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3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5: Ở Việt Nam nhiệt độ cao nhất vào tháng mấy, mùa nào?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860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3D50-E888-4AB8-86A8-1AB74A47713E}"/>
              </a:ext>
            </a:extLst>
          </p:cNvPr>
          <p:cNvSpPr>
            <a:spLocks noGrp="1"/>
          </p:cNvSpPr>
          <p:nvPr>
            <p:ph type="title"/>
          </p:nvPr>
        </p:nvSpPr>
        <p:spPr/>
        <p:txBody>
          <a:bodyPr/>
          <a:lstStyle/>
          <a:p>
            <a:r>
              <a:rPr lang="en-US">
                <a:solidFill>
                  <a:srgbClr val="FF0000"/>
                </a:solidFill>
                <a:latin typeface="Times New Roman" panose="02020603050405020304" pitchFamily="18" charset="0"/>
                <a:cs typeface="Times New Roman" panose="02020603050405020304" pitchFamily="18" charset="0"/>
              </a:rPr>
              <a:t>Đáp án</a:t>
            </a:r>
          </a:p>
        </p:txBody>
      </p:sp>
      <p:sp>
        <p:nvSpPr>
          <p:cNvPr id="3" name="Content Placeholder 2">
            <a:extLst>
              <a:ext uri="{FF2B5EF4-FFF2-40B4-BE49-F238E27FC236}">
                <a16:creationId xmlns:a16="http://schemas.microsoft.com/office/drawing/2014/main" id="{B82042A7-3AF0-4890-8B6F-8B94A8911DEC}"/>
              </a:ext>
            </a:extLst>
          </p:cNvPr>
          <p:cNvSpPr>
            <a:spLocks noGrp="1"/>
          </p:cNvSpPr>
          <p:nvPr>
            <p:ph idx="1"/>
          </p:nvPr>
        </p:nvSpPr>
        <p:spPr/>
        <p:txBody>
          <a:bodyPr>
            <a:normAutofit/>
          </a:bodyPr>
          <a:lstStyle/>
          <a:p>
            <a:pPr marL="0" indent="0">
              <a:buNone/>
            </a:pPr>
            <a:r>
              <a:rPr lang="en-US" sz="4000">
                <a:solidFill>
                  <a:srgbClr val="FF0000"/>
                </a:solidFill>
                <a:latin typeface="Times New Roman" panose="02020603050405020304" pitchFamily="18" charset="0"/>
                <a:cs typeface="Times New Roman" panose="02020603050405020304" pitchFamily="18" charset="0"/>
              </a:rPr>
              <a:t>Câu 1: 16</a:t>
            </a:r>
            <a:r>
              <a:rPr lang="en-US" sz="4000" baseline="30000">
                <a:solidFill>
                  <a:srgbClr val="FF0000"/>
                </a:solidFill>
                <a:latin typeface="Times New Roman" panose="02020603050405020304" pitchFamily="18" charset="0"/>
                <a:cs typeface="Times New Roman" panose="02020603050405020304" pitchFamily="18" charset="0"/>
              </a:rPr>
              <a:t>0</a:t>
            </a:r>
            <a:r>
              <a:rPr lang="en-US" sz="4000">
                <a:solidFill>
                  <a:srgbClr val="FF0000"/>
                </a:solidFill>
                <a:latin typeface="Times New Roman" panose="02020603050405020304" pitchFamily="18" charset="0"/>
                <a:cs typeface="Times New Roman" panose="02020603050405020304" pitchFamily="18" charset="0"/>
              </a:rPr>
              <a:t>C ( tháng 6)</a:t>
            </a:r>
          </a:p>
          <a:p>
            <a:pPr marL="0" indent="0">
              <a:buNone/>
            </a:pPr>
            <a:r>
              <a:rPr lang="en-US" sz="4000">
                <a:solidFill>
                  <a:srgbClr val="FF0000"/>
                </a:solidFill>
                <a:latin typeface="Times New Roman" panose="02020603050405020304" pitchFamily="18" charset="0"/>
                <a:cs typeface="Times New Roman" panose="02020603050405020304" pitchFamily="18" charset="0"/>
              </a:rPr>
              <a:t>Câu 2: 7</a:t>
            </a:r>
            <a:r>
              <a:rPr lang="en-US" sz="4000" baseline="30000">
                <a:solidFill>
                  <a:srgbClr val="FF0000"/>
                </a:solidFill>
                <a:latin typeface="Times New Roman" panose="02020603050405020304" pitchFamily="18" charset="0"/>
                <a:cs typeface="Times New Roman" panose="02020603050405020304" pitchFamily="18" charset="0"/>
              </a:rPr>
              <a:t>0</a:t>
            </a:r>
            <a:r>
              <a:rPr lang="en-US" sz="4000">
                <a:solidFill>
                  <a:srgbClr val="FF0000"/>
                </a:solidFill>
                <a:latin typeface="Times New Roman" panose="02020603050405020304" pitchFamily="18" charset="0"/>
                <a:cs typeface="Times New Roman" panose="02020603050405020304" pitchFamily="18" charset="0"/>
              </a:rPr>
              <a:t>C (tháng 12,1)</a:t>
            </a:r>
          </a:p>
          <a:p>
            <a:pPr marL="0" indent="0">
              <a:buNone/>
            </a:pPr>
            <a:r>
              <a:rPr lang="en-US" sz="4000">
                <a:solidFill>
                  <a:srgbClr val="FF0000"/>
                </a:solidFill>
                <a:latin typeface="Times New Roman" panose="02020603050405020304" pitchFamily="18" charset="0"/>
                <a:cs typeface="Times New Roman" panose="02020603050405020304" pitchFamily="18" charset="0"/>
              </a:rPr>
              <a:t>Câu 3: 4,5,6,7</a:t>
            </a:r>
          </a:p>
          <a:p>
            <a:pPr marL="0" indent="0">
              <a:buNone/>
            </a:pPr>
            <a:r>
              <a:rPr lang="en-US" sz="4000">
                <a:solidFill>
                  <a:srgbClr val="FF0000"/>
                </a:solidFill>
                <a:latin typeface="Times New Roman" panose="02020603050405020304" pitchFamily="18" charset="0"/>
                <a:cs typeface="Times New Roman" panose="02020603050405020304" pitchFamily="18" charset="0"/>
              </a:rPr>
              <a:t>Câu 4: nhiệt đới</a:t>
            </a:r>
          </a:p>
          <a:p>
            <a:pPr marL="0" indent="0">
              <a:buNone/>
            </a:pPr>
            <a:r>
              <a:rPr lang="en-US" sz="4000">
                <a:solidFill>
                  <a:srgbClr val="FF0000"/>
                </a:solidFill>
                <a:latin typeface="Times New Roman" panose="02020603050405020304" pitchFamily="18" charset="0"/>
                <a:cs typeface="Times New Roman" panose="02020603050405020304" pitchFamily="18" charset="0"/>
              </a:rPr>
              <a:t>Câu 5: tháng 6, mùa hạ</a:t>
            </a:r>
          </a:p>
          <a:p>
            <a:endParaRPr lang="en-US" sz="40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10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dministrator\Desktop\ly-thuyet-bai-15-thuc-hanh-phan-tich-bieu-do-nhiet-do-va-luong-mua-6498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1226698"/>
            <a:ext cx="3733800" cy="4648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28800" y="68760"/>
            <a:ext cx="3657600" cy="584775"/>
          </a:xfrm>
          <a:prstGeom prst="rect">
            <a:avLst/>
          </a:prstGeom>
          <a:noFill/>
        </p:spPr>
        <p:txBody>
          <a:bodyPr wrap="square" rtlCol="0">
            <a:spAutoFit/>
          </a:bodyPr>
          <a:lstStyle/>
          <a:p>
            <a:r>
              <a:rPr lang="en-US" sz="3200" b="1">
                <a:solidFill>
                  <a:srgbClr val="FF0000"/>
                </a:solidFill>
              </a:rPr>
              <a:t>Bài tập 1</a:t>
            </a:r>
          </a:p>
        </p:txBody>
      </p:sp>
      <p:sp>
        <p:nvSpPr>
          <p:cNvPr id="5" name="TextBox 4"/>
          <p:cNvSpPr txBox="1"/>
          <p:nvPr/>
        </p:nvSpPr>
        <p:spPr>
          <a:xfrm>
            <a:off x="1928091" y="533400"/>
            <a:ext cx="8631382" cy="369332"/>
          </a:xfrm>
          <a:prstGeom prst="rect">
            <a:avLst/>
          </a:prstGeom>
          <a:noFill/>
        </p:spPr>
        <p:txBody>
          <a:bodyPr wrap="square" rtlCol="0">
            <a:spAutoFit/>
          </a:bodyPr>
          <a:lstStyle/>
          <a:p>
            <a:r>
              <a:rPr lang="en-US" b="1">
                <a:solidFill>
                  <a:srgbClr val="002060"/>
                </a:solidFill>
                <a:latin typeface="Arial" pitchFamily="34" charset="0"/>
                <a:cs typeface="Arial" pitchFamily="34" charset="0"/>
              </a:rPr>
              <a:t>Dựa vào hình 15.1 trong SGK trang 163, em hãy hoàn thành bảng dưới đây.</a:t>
            </a:r>
            <a:endParaRPr lang="vi-VN" b="1">
              <a:solidFill>
                <a:srgbClr val="002060"/>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026060421"/>
              </p:ext>
            </p:extLst>
          </p:nvPr>
        </p:nvGraphicFramePr>
        <p:xfrm>
          <a:off x="228600" y="902732"/>
          <a:ext cx="7924800" cy="5540988"/>
        </p:xfrm>
        <a:graphic>
          <a:graphicData uri="http://schemas.openxmlformats.org/drawingml/2006/table">
            <a:tbl>
              <a:tblPr firstRow="1" bandRow="1">
                <a:tableStyleId>{5940675A-B579-460E-94D1-54222C63F5DA}</a:tableStyleId>
              </a:tblPr>
              <a:tblGrid>
                <a:gridCol w="2641600">
                  <a:extLst>
                    <a:ext uri="{9D8B030D-6E8A-4147-A177-3AD203B41FA5}">
                      <a16:colId xmlns:a16="http://schemas.microsoft.com/office/drawing/2014/main" val="20000"/>
                    </a:ext>
                  </a:extLst>
                </a:gridCol>
                <a:gridCol w="37592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tblGrid>
              <a:tr h="468868">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vi-VN" sz="2400">
                          <a:effectLst/>
                          <a:latin typeface="Times New Roman" panose="02020603050405020304" pitchFamily="18" charset="0"/>
                          <a:cs typeface="Times New Roman" panose="02020603050405020304" pitchFamily="18" charset="0"/>
                        </a:rPr>
                        <a:t>Nhiệt độ (</a:t>
                      </a:r>
                      <a:r>
                        <a:rPr lang="vi-VN" sz="2400" baseline="30000">
                          <a:effectLst/>
                          <a:latin typeface="Times New Roman" panose="02020603050405020304" pitchFamily="18" charset="0"/>
                          <a:cs typeface="Times New Roman" panose="02020603050405020304" pitchFamily="18" charset="0"/>
                        </a:rPr>
                        <a:t>0</a:t>
                      </a:r>
                      <a:r>
                        <a:rPr lang="vi-VN" sz="2400">
                          <a:effectLst/>
                          <a:latin typeface="Times New Roman" panose="02020603050405020304" pitchFamily="18" charset="0"/>
                          <a:cs typeface="Times New Roman" panose="02020603050405020304" pitchFamily="18" charset="0"/>
                        </a:rPr>
                        <a:t>C)</a:t>
                      </a:r>
                    </a:p>
                    <a:p>
                      <a:endParaRPr lang="en-US" sz="2400">
                        <a:latin typeface="Times New Roman" panose="02020603050405020304" pitchFamily="18" charset="0"/>
                        <a:cs typeface="Times New Roman" panose="02020603050405020304" pitchFamily="18" charset="0"/>
                      </a:endParaRPr>
                    </a:p>
                  </a:txBody>
                  <a:tcPr>
                    <a:solidFill>
                      <a:srgbClr val="92D050"/>
                    </a:solidFill>
                  </a:tcPr>
                </a:tc>
                <a:tc>
                  <a:txBody>
                    <a:bodyPr/>
                    <a:lstStyle/>
                    <a:p>
                      <a:pPr algn="just">
                        <a:spcAft>
                          <a:spcPts val="0"/>
                        </a:spcAft>
                      </a:pPr>
                      <a:r>
                        <a:rPr lang="vi-VN" sz="2400">
                          <a:effectLst/>
                          <a:latin typeface="Times New Roman" panose="02020603050405020304" pitchFamily="18" charset="0"/>
                          <a:cs typeface="Times New Roman" panose="02020603050405020304" pitchFamily="18" charset="0"/>
                        </a:rPr>
                        <a:t>Nhiệt độ tháng cao nhất</a:t>
                      </a:r>
                      <a:endParaRPr lang="vi-VN" sz="2400">
                        <a:solidFill>
                          <a:schemeClr val="bg1"/>
                        </a:solidFill>
                        <a:effectLst/>
                        <a:latin typeface="Times New Roman" panose="02020603050405020304" pitchFamily="18" charset="0"/>
                        <a:cs typeface="Times New Roman" panose="02020603050405020304" pitchFamily="18" charset="0"/>
                      </a:endParaRPr>
                    </a:p>
                  </a:txBody>
                  <a:tcPr marL="68369" marR="68369" marT="0" marB="0">
                    <a:solidFill>
                      <a:srgbClr val="92D050"/>
                    </a:solidFill>
                  </a:tcPr>
                </a:tc>
                <a:tc>
                  <a:txBody>
                    <a:bodyPr/>
                    <a:lstStyle/>
                    <a:p>
                      <a:endParaRPr lang="en-US" sz="2400">
                        <a:latin typeface="Times New Roman" panose="02020603050405020304" pitchFamily="18" charset="0"/>
                        <a:cs typeface="Times New Roman" panose="02020603050405020304" pitchFamily="18" charset="0"/>
                      </a:endParaRPr>
                    </a:p>
                  </a:txBody>
                  <a:tcPr>
                    <a:solidFill>
                      <a:srgbClr val="92D050"/>
                    </a:solidFill>
                  </a:tcPr>
                </a:tc>
                <a:extLst>
                  <a:ext uri="{0D108BD9-81ED-4DB2-BD59-A6C34878D82A}">
                    <a16:rowId xmlns:a16="http://schemas.microsoft.com/office/drawing/2014/main" val="10000"/>
                  </a:ext>
                </a:extLst>
              </a:tr>
              <a:tr h="457200">
                <a:tc vMerge="1">
                  <a:txBody>
                    <a:bodyPr/>
                    <a:lstStyle/>
                    <a:p>
                      <a:endParaRPr lang="en-US"/>
                    </a:p>
                  </a:txBody>
                  <a:tcPr/>
                </a:tc>
                <a:tc>
                  <a:txBody>
                    <a:bodyPr/>
                    <a:lstStyle/>
                    <a:p>
                      <a:pPr algn="just">
                        <a:spcAft>
                          <a:spcPts val="0"/>
                        </a:spcAft>
                      </a:pPr>
                      <a:r>
                        <a:rPr lang="vi-VN" sz="2400">
                          <a:effectLst/>
                          <a:latin typeface="Times New Roman" panose="02020603050405020304" pitchFamily="18" charset="0"/>
                          <a:cs typeface="Times New Roman" panose="02020603050405020304" pitchFamily="18" charset="0"/>
                        </a:rPr>
                        <a:t>Nhiệt độ tháng thấp nhất.</a:t>
                      </a:r>
                      <a:endParaRPr lang="vi-VN" sz="2400" b="1">
                        <a:effectLst/>
                        <a:latin typeface="Times New Roman" panose="02020603050405020304" pitchFamily="18" charset="0"/>
                        <a:cs typeface="Times New Roman" panose="02020603050405020304" pitchFamily="18" charset="0"/>
                      </a:endParaRPr>
                    </a:p>
                  </a:txBody>
                  <a:tcPr marL="68369" marR="68369" marT="0" marB="0">
                    <a:solidFill>
                      <a:srgbClr val="92D050"/>
                    </a:solidFill>
                  </a:tcPr>
                </a:tc>
                <a:tc>
                  <a:txBody>
                    <a:bodyPr/>
                    <a:lstStyle/>
                    <a:p>
                      <a:endParaRPr lang="en-US" sz="2400">
                        <a:latin typeface="Times New Roman" panose="02020603050405020304" pitchFamily="18" charset="0"/>
                        <a:cs typeface="Times New Roman" panose="02020603050405020304" pitchFamily="18" charset="0"/>
                      </a:endParaRPr>
                    </a:p>
                  </a:txBody>
                  <a:tcPr>
                    <a:solidFill>
                      <a:srgbClr val="92D050"/>
                    </a:solidFill>
                  </a:tcPr>
                </a:tc>
                <a:extLst>
                  <a:ext uri="{0D108BD9-81ED-4DB2-BD59-A6C34878D82A}">
                    <a16:rowId xmlns:a16="http://schemas.microsoft.com/office/drawing/2014/main" val="10001"/>
                  </a:ext>
                </a:extLst>
              </a:tr>
              <a:tr h="1103284">
                <a:tc vMerge="1">
                  <a:txBody>
                    <a:bodyPr/>
                    <a:lstStyle/>
                    <a:p>
                      <a:endParaRPr lang="en-US"/>
                    </a:p>
                  </a:txBody>
                  <a:tcPr/>
                </a:tc>
                <a:tc>
                  <a:txBody>
                    <a:bodyPr/>
                    <a:lstStyle/>
                    <a:p>
                      <a:pPr algn="just">
                        <a:spcAft>
                          <a:spcPts val="0"/>
                        </a:spcAft>
                      </a:pPr>
                      <a:r>
                        <a:rPr lang="vi-VN" sz="2400">
                          <a:effectLst/>
                          <a:latin typeface="Times New Roman" panose="02020603050405020304" pitchFamily="18" charset="0"/>
                          <a:cs typeface="Times New Roman" panose="02020603050405020304" pitchFamily="18" charset="0"/>
                        </a:rPr>
                        <a:t>Nhiệt độ chênh lệch giữa tháng cao nhất và tháng thấp nhất.</a:t>
                      </a:r>
                      <a:endParaRPr lang="vi-VN" sz="2400" b="1">
                        <a:effectLst/>
                        <a:latin typeface="Times New Roman" panose="02020603050405020304" pitchFamily="18" charset="0"/>
                        <a:cs typeface="Times New Roman" panose="02020603050405020304" pitchFamily="18" charset="0"/>
                      </a:endParaRPr>
                    </a:p>
                  </a:txBody>
                  <a:tcPr marL="68369" marR="68369" marT="0" marB="0">
                    <a:solidFill>
                      <a:srgbClr val="92D050"/>
                    </a:solidFill>
                  </a:tcPr>
                </a:tc>
                <a:tc>
                  <a:txBody>
                    <a:bodyPr/>
                    <a:lstStyle/>
                    <a:p>
                      <a:endParaRPr lang="en-US" sz="2400">
                        <a:latin typeface="Times New Roman" panose="02020603050405020304" pitchFamily="18" charset="0"/>
                        <a:cs typeface="Times New Roman" panose="02020603050405020304" pitchFamily="18" charset="0"/>
                      </a:endParaRPr>
                    </a:p>
                  </a:txBody>
                  <a:tcPr>
                    <a:solidFill>
                      <a:srgbClr val="92D050"/>
                    </a:solidFill>
                  </a:tcPr>
                </a:tc>
                <a:extLst>
                  <a:ext uri="{0D108BD9-81ED-4DB2-BD59-A6C34878D82A}">
                    <a16:rowId xmlns:a16="http://schemas.microsoft.com/office/drawing/2014/main" val="10002"/>
                  </a:ext>
                </a:extLst>
              </a:tr>
              <a:tr h="8603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vi-VN" sz="2400">
                          <a:effectLst/>
                          <a:latin typeface="Times New Roman" panose="02020603050405020304" pitchFamily="18" charset="0"/>
                          <a:cs typeface="Times New Roman" panose="02020603050405020304" pitchFamily="18" charset="0"/>
                        </a:rPr>
                        <a:t>Lượng mưa</a:t>
                      </a:r>
                    </a:p>
                  </a:txBody>
                  <a:tcPr>
                    <a:solidFill>
                      <a:srgbClr val="92D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a:effectLst/>
                          <a:latin typeface="Times New Roman" panose="02020603050405020304" pitchFamily="18" charset="0"/>
                          <a:cs typeface="Times New Roman" panose="02020603050405020304" pitchFamily="18" charset="0"/>
                        </a:rPr>
                        <a:t>Những tháng có lượng mưa trên 100 mm</a:t>
                      </a:r>
                    </a:p>
                  </a:txBody>
                  <a:tcPr>
                    <a:solidFill>
                      <a:srgbClr val="92D050"/>
                    </a:solidFill>
                  </a:tcPr>
                </a:tc>
                <a:tc>
                  <a:txBody>
                    <a:bodyPr/>
                    <a:lstStyle/>
                    <a:p>
                      <a:endParaRPr lang="en-US" sz="2400">
                        <a:latin typeface="Times New Roman" panose="02020603050405020304" pitchFamily="18" charset="0"/>
                        <a:cs typeface="Times New Roman" panose="02020603050405020304" pitchFamily="18" charset="0"/>
                      </a:endParaRPr>
                    </a:p>
                  </a:txBody>
                  <a:tcPr>
                    <a:solidFill>
                      <a:srgbClr val="92D050"/>
                    </a:solidFill>
                  </a:tcPr>
                </a:tc>
                <a:extLst>
                  <a:ext uri="{0D108BD9-81ED-4DB2-BD59-A6C34878D82A}">
                    <a16:rowId xmlns:a16="http://schemas.microsoft.com/office/drawing/2014/main" val="10003"/>
                  </a:ext>
                </a:extLst>
              </a:tr>
              <a:tr h="18388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a:effectLst/>
                          <a:latin typeface="Times New Roman" panose="02020603050405020304" pitchFamily="18" charset="0"/>
                          <a:cs typeface="Times New Roman" panose="02020603050405020304" pitchFamily="18" charset="0"/>
                        </a:rPr>
                        <a:t>Kết luận</a:t>
                      </a:r>
                    </a:p>
                    <a:p>
                      <a:endParaRPr lang="en-US" sz="2400">
                        <a:latin typeface="Times New Roman" panose="02020603050405020304" pitchFamily="18" charset="0"/>
                        <a:cs typeface="Times New Roman" panose="02020603050405020304" pitchFamily="18" charset="0"/>
                      </a:endParaRPr>
                    </a:p>
                  </a:txBody>
                  <a:tcPr>
                    <a:solidFill>
                      <a:srgbClr val="92D050"/>
                    </a:solidFill>
                  </a:tcPr>
                </a:tc>
                <a:tc gridSpan="2">
                  <a:txBody>
                    <a:bodyPr/>
                    <a:lstStyle/>
                    <a:p>
                      <a:pPr algn="just">
                        <a:spcAft>
                          <a:spcPts val="0"/>
                        </a:spcAft>
                      </a:pPr>
                      <a:r>
                        <a:rPr lang="vi-VN" sz="2400">
                          <a:effectLst/>
                          <a:latin typeface="Times New Roman" panose="02020603050405020304" pitchFamily="18" charset="0"/>
                          <a:cs typeface="Times New Roman" panose="02020603050405020304" pitchFamily="18" charset="0"/>
                        </a:rPr>
                        <a:t>a. Khoanh tròn vào chữ cái ứng với ý đúng.</a:t>
                      </a:r>
                      <a:r>
                        <a:rPr lang="en-US" sz="2400" baseline="0">
                          <a:effectLst/>
                          <a:latin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cs typeface="Times New Roman" panose="02020603050405020304" pitchFamily="18" charset="0"/>
                        </a:rPr>
                        <a:t>Va-len-ti-a thuộc đới khí hậu nào?</a:t>
                      </a:r>
                    </a:p>
                    <a:p>
                      <a:pPr algn="just">
                        <a:spcAft>
                          <a:spcPts val="0"/>
                        </a:spcAft>
                      </a:pPr>
                      <a:r>
                        <a:rPr lang="vi-VN" sz="2400">
                          <a:effectLst/>
                          <a:latin typeface="Times New Roman" panose="02020603050405020304" pitchFamily="18" charset="0"/>
                          <a:cs typeface="Times New Roman" panose="02020603050405020304" pitchFamily="18" charset="0"/>
                        </a:rPr>
                        <a:t>A. Nhiệt đới.</a:t>
                      </a:r>
                    </a:p>
                    <a:p>
                      <a:pPr algn="just">
                        <a:spcAft>
                          <a:spcPts val="0"/>
                        </a:spcAft>
                      </a:pPr>
                      <a:r>
                        <a:rPr lang="vi-VN" sz="2400">
                          <a:effectLst/>
                          <a:latin typeface="Times New Roman" panose="02020603050405020304" pitchFamily="18" charset="0"/>
                          <a:cs typeface="Times New Roman" panose="02020603050405020304" pitchFamily="18" charset="0"/>
                        </a:rPr>
                        <a:t>B. Ôn đới.</a:t>
                      </a:r>
                    </a:p>
                    <a:p>
                      <a:pPr algn="just">
                        <a:spcAft>
                          <a:spcPts val="0"/>
                        </a:spcAft>
                      </a:pPr>
                      <a:r>
                        <a:rPr lang="vi-VN" sz="2400">
                          <a:effectLst/>
                          <a:latin typeface="Times New Roman" panose="02020603050405020304" pitchFamily="18" charset="0"/>
                          <a:cs typeface="Times New Roman" panose="02020603050405020304" pitchFamily="18" charset="0"/>
                        </a:rPr>
                        <a:t>C. Hàn đới.</a:t>
                      </a:r>
                      <a:endParaRPr lang="vi-VN" sz="2400" b="1">
                        <a:effectLst/>
                        <a:latin typeface="Times New Roman" panose="02020603050405020304" pitchFamily="18" charset="0"/>
                        <a:cs typeface="Times New Roman" panose="02020603050405020304" pitchFamily="18" charset="0"/>
                      </a:endParaRPr>
                    </a:p>
                  </a:txBody>
                  <a:tcPr marL="68369" marR="68369" marT="0" marB="0">
                    <a:solidFill>
                      <a:srgbClr val="92D050"/>
                    </a:solidFill>
                  </a:tcPr>
                </a:tc>
                <a:tc hMerge="1">
                  <a:txBody>
                    <a:bodyPr/>
                    <a:lstStyle/>
                    <a:p>
                      <a:endParaRPr lang="en-US"/>
                    </a:p>
                  </a:txBody>
                  <a:tcPr/>
                </a:tc>
                <a:extLst>
                  <a:ext uri="{0D108BD9-81ED-4DB2-BD59-A6C34878D82A}">
                    <a16:rowId xmlns:a16="http://schemas.microsoft.com/office/drawing/2014/main" val="10004"/>
                  </a:ext>
                </a:extLst>
              </a:tr>
              <a:tr h="812495">
                <a:tc>
                  <a:txBody>
                    <a:bodyPr/>
                    <a:lstStyle/>
                    <a:p>
                      <a:endParaRPr lang="en-US" sz="2400">
                        <a:latin typeface="Times New Roman" panose="02020603050405020304" pitchFamily="18" charset="0"/>
                        <a:cs typeface="Times New Roman" panose="02020603050405020304" pitchFamily="18" charset="0"/>
                      </a:endParaRPr>
                    </a:p>
                  </a:txBody>
                  <a:tcPr>
                    <a:solidFill>
                      <a:srgbClr val="92D050"/>
                    </a:solidFill>
                  </a:tcPr>
                </a:tc>
                <a:tc gridSpan="2">
                  <a:txBody>
                    <a:bodyPr/>
                    <a:lstStyle/>
                    <a:p>
                      <a:pPr algn="just">
                        <a:spcAft>
                          <a:spcPts val="0"/>
                        </a:spcAft>
                      </a:pPr>
                      <a:r>
                        <a:rPr lang="vi-VN" sz="2400">
                          <a:effectLst/>
                          <a:latin typeface="Times New Roman" panose="02020603050405020304" pitchFamily="18" charset="0"/>
                          <a:cs typeface="Times New Roman" panose="02020603050405020304" pitchFamily="18" charset="0"/>
                        </a:rPr>
                        <a:t>b. Nêu căn cứ xác định đới khí hậu của Va-len-ti-a:</a:t>
                      </a:r>
                      <a:endParaRPr lang="vi-VN" sz="2400" b="1">
                        <a:effectLst/>
                        <a:latin typeface="Times New Roman" panose="02020603050405020304" pitchFamily="18" charset="0"/>
                        <a:cs typeface="Times New Roman" panose="02020603050405020304" pitchFamily="18" charset="0"/>
                      </a:endParaRPr>
                    </a:p>
                  </a:txBody>
                  <a:tcPr marL="68369" marR="68369" marT="0" marB="0">
                    <a:solidFill>
                      <a:srgbClr val="92D050"/>
                    </a:solidFill>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319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istrator\Desktop\ly-thuyet-bai-15-thuc-hanh-phan-tich-bieu-do-nhiet-do-va-luong-mua-6498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52582"/>
            <a:ext cx="5257800" cy="5638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248400" y="533401"/>
            <a:ext cx="4267200" cy="1384995"/>
          </a:xfrm>
          <a:prstGeom prst="rect">
            <a:avLst/>
          </a:prstGeom>
          <a:noFill/>
        </p:spPr>
        <p:txBody>
          <a:bodyPr wrap="square" rtlCol="0">
            <a:spAutoFit/>
          </a:bodyPr>
          <a:lstStyle/>
          <a:p>
            <a:r>
              <a:rPr lang="vi-VN" sz="2800" b="1">
                <a:solidFill>
                  <a:srgbClr val="002060"/>
                </a:solidFill>
              </a:rPr>
              <a:t>Nhiệt độ tháng cao nhất</a:t>
            </a:r>
            <a:r>
              <a:rPr lang="en-US" sz="2800" b="1">
                <a:solidFill>
                  <a:srgbClr val="002060"/>
                </a:solidFill>
              </a:rPr>
              <a:t>:</a:t>
            </a:r>
            <a:endParaRPr lang="vi-VN" sz="2800" b="1">
              <a:solidFill>
                <a:srgbClr val="002060"/>
              </a:solidFill>
            </a:endParaRPr>
          </a:p>
          <a:p>
            <a:endParaRPr lang="en-US" sz="2800" b="1">
              <a:solidFill>
                <a:srgbClr val="002060"/>
              </a:solidFill>
            </a:endParaRPr>
          </a:p>
        </p:txBody>
      </p:sp>
      <p:cxnSp>
        <p:nvCxnSpPr>
          <p:cNvPr id="7" name="Straight Connector 6"/>
          <p:cNvCxnSpPr>
            <a:cxnSpLocks/>
          </p:cNvCxnSpPr>
          <p:nvPr/>
        </p:nvCxnSpPr>
        <p:spPr>
          <a:xfrm>
            <a:off x="3733800" y="1828800"/>
            <a:ext cx="152400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562600" y="1597968"/>
            <a:ext cx="609600" cy="461665"/>
          </a:xfrm>
          <a:prstGeom prst="rect">
            <a:avLst/>
          </a:prstGeom>
          <a:noFill/>
        </p:spPr>
        <p:txBody>
          <a:bodyPr wrap="square" rtlCol="0">
            <a:spAutoFit/>
          </a:bodyPr>
          <a:lstStyle/>
          <a:p>
            <a:r>
              <a:rPr lang="en-US" sz="2400" b="1">
                <a:solidFill>
                  <a:srgbClr val="FF0000"/>
                </a:solidFill>
              </a:rPr>
              <a:t>16</a:t>
            </a:r>
          </a:p>
        </p:txBody>
      </p:sp>
      <p:sp>
        <p:nvSpPr>
          <p:cNvPr id="9" name="TextBox 8"/>
          <p:cNvSpPr txBox="1"/>
          <p:nvPr/>
        </p:nvSpPr>
        <p:spPr>
          <a:xfrm>
            <a:off x="6324600" y="1964562"/>
            <a:ext cx="4191000" cy="1384995"/>
          </a:xfrm>
          <a:prstGeom prst="rect">
            <a:avLst/>
          </a:prstGeom>
          <a:noFill/>
        </p:spPr>
        <p:txBody>
          <a:bodyPr wrap="square" rtlCol="0">
            <a:spAutoFit/>
          </a:bodyPr>
          <a:lstStyle/>
          <a:p>
            <a:r>
              <a:rPr lang="vi-VN" sz="2800" b="1"/>
              <a:t>Nhiệt độ tháng thấp nhất</a:t>
            </a:r>
            <a:r>
              <a:rPr lang="en-US" sz="2800" b="1"/>
              <a:t>:</a:t>
            </a:r>
            <a:endParaRPr lang="vi-VN" sz="2800" b="1"/>
          </a:p>
          <a:p>
            <a:endParaRPr lang="en-US" sz="2800" b="1"/>
          </a:p>
        </p:txBody>
      </p:sp>
      <p:cxnSp>
        <p:nvCxnSpPr>
          <p:cNvPr id="11" name="Straight Connector 10"/>
          <p:cNvCxnSpPr/>
          <p:nvPr/>
        </p:nvCxnSpPr>
        <p:spPr>
          <a:xfrm>
            <a:off x="2514600" y="2564726"/>
            <a:ext cx="274320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255" y="2333894"/>
            <a:ext cx="609600" cy="461665"/>
          </a:xfrm>
          <a:prstGeom prst="rect">
            <a:avLst/>
          </a:prstGeom>
          <a:noFill/>
        </p:spPr>
        <p:txBody>
          <a:bodyPr wrap="square" rtlCol="0">
            <a:spAutoFit/>
          </a:bodyPr>
          <a:lstStyle/>
          <a:p>
            <a:r>
              <a:rPr lang="en-US" sz="2400" b="1">
                <a:solidFill>
                  <a:srgbClr val="FF0000"/>
                </a:solidFill>
              </a:rPr>
              <a:t>7</a:t>
            </a:r>
          </a:p>
        </p:txBody>
      </p:sp>
      <p:sp>
        <p:nvSpPr>
          <p:cNvPr id="14" name="TextBox 13"/>
          <p:cNvSpPr txBox="1"/>
          <p:nvPr/>
        </p:nvSpPr>
        <p:spPr>
          <a:xfrm>
            <a:off x="6324600" y="3733800"/>
            <a:ext cx="3962400" cy="1815882"/>
          </a:xfrm>
          <a:prstGeom prst="rect">
            <a:avLst/>
          </a:prstGeom>
          <a:noFill/>
        </p:spPr>
        <p:txBody>
          <a:bodyPr wrap="square" rtlCol="0">
            <a:spAutoFit/>
          </a:bodyPr>
          <a:lstStyle/>
          <a:p>
            <a:r>
              <a:rPr lang="vi-VN" sz="2800" b="1"/>
              <a:t>Nhiệt độ chênh lệch giữa tháng cao nhất và tháng thấp nhất</a:t>
            </a:r>
            <a:r>
              <a:rPr lang="en-US" sz="2800" b="1"/>
              <a:t>:</a:t>
            </a:r>
            <a:endParaRPr lang="vi-VN" sz="2800" b="1"/>
          </a:p>
          <a:p>
            <a:endParaRPr lang="en-US" sz="2800" b="1"/>
          </a:p>
        </p:txBody>
      </p:sp>
      <p:sp>
        <p:nvSpPr>
          <p:cNvPr id="15" name="TextBox 14"/>
          <p:cNvSpPr txBox="1"/>
          <p:nvPr/>
        </p:nvSpPr>
        <p:spPr>
          <a:xfrm>
            <a:off x="7315200" y="964287"/>
            <a:ext cx="1295400" cy="523220"/>
          </a:xfrm>
          <a:prstGeom prst="rect">
            <a:avLst/>
          </a:prstGeom>
          <a:noFill/>
        </p:spPr>
        <p:txBody>
          <a:bodyPr wrap="square" rtlCol="0">
            <a:spAutoFit/>
          </a:bodyPr>
          <a:lstStyle/>
          <a:p>
            <a:r>
              <a:rPr lang="en-US" sz="2800" b="1">
                <a:solidFill>
                  <a:srgbClr val="FF0000"/>
                </a:solidFill>
                <a:latin typeface="Arial"/>
              </a:rPr>
              <a:t> 16</a:t>
            </a:r>
            <a:r>
              <a:rPr lang="en-US" sz="2800" b="1" baseline="30000">
                <a:solidFill>
                  <a:srgbClr val="FF0000"/>
                </a:solidFill>
                <a:latin typeface="Arial"/>
              </a:rPr>
              <a:t>0</a:t>
            </a:r>
            <a:r>
              <a:rPr lang="en-US" sz="2800" b="1">
                <a:solidFill>
                  <a:srgbClr val="FF0000"/>
                </a:solidFill>
                <a:latin typeface="Arial"/>
              </a:rPr>
              <a:t>C</a:t>
            </a:r>
            <a:endParaRPr lang="en-US" sz="2800"/>
          </a:p>
        </p:txBody>
      </p:sp>
      <p:sp>
        <p:nvSpPr>
          <p:cNvPr id="16" name="TextBox 15"/>
          <p:cNvSpPr txBox="1"/>
          <p:nvPr/>
        </p:nvSpPr>
        <p:spPr>
          <a:xfrm>
            <a:off x="7322127" y="2483478"/>
            <a:ext cx="1295400" cy="523220"/>
          </a:xfrm>
          <a:prstGeom prst="rect">
            <a:avLst/>
          </a:prstGeom>
          <a:noFill/>
        </p:spPr>
        <p:txBody>
          <a:bodyPr wrap="square" rtlCol="0">
            <a:spAutoFit/>
          </a:bodyPr>
          <a:lstStyle/>
          <a:p>
            <a:r>
              <a:rPr lang="en-US" sz="2800" b="1">
                <a:solidFill>
                  <a:srgbClr val="FF0000"/>
                </a:solidFill>
                <a:latin typeface="Arial"/>
              </a:rPr>
              <a:t> 7</a:t>
            </a:r>
            <a:r>
              <a:rPr lang="en-US" sz="2800" b="1" baseline="30000">
                <a:solidFill>
                  <a:srgbClr val="FF0000"/>
                </a:solidFill>
                <a:latin typeface="Arial"/>
              </a:rPr>
              <a:t>0</a:t>
            </a:r>
            <a:r>
              <a:rPr lang="en-US" sz="2800" b="1">
                <a:solidFill>
                  <a:srgbClr val="FF0000"/>
                </a:solidFill>
                <a:latin typeface="Arial"/>
              </a:rPr>
              <a:t>C</a:t>
            </a:r>
          </a:p>
        </p:txBody>
      </p:sp>
      <p:sp>
        <p:nvSpPr>
          <p:cNvPr id="17" name="TextBox 16"/>
          <p:cNvSpPr txBox="1"/>
          <p:nvPr/>
        </p:nvSpPr>
        <p:spPr>
          <a:xfrm>
            <a:off x="6477000" y="5044260"/>
            <a:ext cx="1295400" cy="523220"/>
          </a:xfrm>
          <a:prstGeom prst="rect">
            <a:avLst/>
          </a:prstGeom>
          <a:noFill/>
        </p:spPr>
        <p:txBody>
          <a:bodyPr wrap="square" rtlCol="0">
            <a:spAutoFit/>
          </a:bodyPr>
          <a:lstStyle/>
          <a:p>
            <a:r>
              <a:rPr lang="en-US" sz="2800" b="1">
                <a:solidFill>
                  <a:srgbClr val="FF0000"/>
                </a:solidFill>
                <a:latin typeface="Arial"/>
              </a:rPr>
              <a:t> 9</a:t>
            </a:r>
            <a:r>
              <a:rPr lang="en-US" sz="2800" b="1" baseline="30000">
                <a:solidFill>
                  <a:srgbClr val="FF0000"/>
                </a:solidFill>
                <a:latin typeface="Arial"/>
              </a:rPr>
              <a:t>0</a:t>
            </a:r>
            <a:r>
              <a:rPr lang="en-US" sz="2800" b="1">
                <a:solidFill>
                  <a:srgbClr val="FF0000"/>
                </a:solidFill>
                <a:latin typeface="Arial"/>
              </a:rPr>
              <a:t>C</a:t>
            </a:r>
          </a:p>
        </p:txBody>
      </p:sp>
    </p:spTree>
    <p:extLst>
      <p:ext uri="{BB962C8B-B14F-4D97-AF65-F5344CB8AC3E}">
        <p14:creationId xmlns:p14="http://schemas.microsoft.com/office/powerpoint/2010/main" val="27825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istrator\Desktop\ly-thuyet-bai-15-thuc-hanh-phan-tich-bieu-do-nhiet-do-va-luong-mua-6498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52582"/>
            <a:ext cx="4343400" cy="5638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248400" y="533401"/>
            <a:ext cx="4267200" cy="2062103"/>
          </a:xfrm>
          <a:prstGeom prst="rect">
            <a:avLst/>
          </a:prstGeom>
          <a:noFill/>
        </p:spPr>
        <p:txBody>
          <a:bodyPr wrap="square" rtlCol="0">
            <a:spAutoFit/>
          </a:bodyPr>
          <a:lstStyle/>
          <a:p>
            <a:pPr algn="just"/>
            <a:r>
              <a:rPr lang="vi-VN" sz="3200" b="1"/>
              <a:t>Những tháng có lượng mưa trên 100 mm</a:t>
            </a:r>
            <a:r>
              <a:rPr lang="en-US" sz="3200" b="1"/>
              <a:t>:</a:t>
            </a:r>
            <a:endParaRPr lang="vi-VN" sz="3200" b="1"/>
          </a:p>
          <a:p>
            <a:endParaRPr lang="en-US" sz="3200" b="1">
              <a:solidFill>
                <a:srgbClr val="002060"/>
              </a:solidFill>
            </a:endParaRPr>
          </a:p>
        </p:txBody>
      </p:sp>
      <p:cxnSp>
        <p:nvCxnSpPr>
          <p:cNvPr id="3" name="Straight Connector 2"/>
          <p:cNvCxnSpPr/>
          <p:nvPr/>
        </p:nvCxnSpPr>
        <p:spPr>
          <a:xfrm>
            <a:off x="2590800" y="3810000"/>
            <a:ext cx="2971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281057" y="2056894"/>
            <a:ext cx="3962400" cy="1077218"/>
          </a:xfrm>
          <a:prstGeom prst="rect">
            <a:avLst/>
          </a:prstGeom>
          <a:noFill/>
        </p:spPr>
        <p:txBody>
          <a:bodyPr wrap="square" rtlCol="0">
            <a:spAutoFit/>
          </a:bodyPr>
          <a:lstStyle/>
          <a:p>
            <a:pPr algn="just"/>
            <a:r>
              <a:rPr lang="en-US" sz="3200" b="1">
                <a:solidFill>
                  <a:srgbClr val="FF0000"/>
                </a:solidFill>
                <a:latin typeface="Arial"/>
              </a:rPr>
              <a:t>Tháng 1, 2, 3, 8, 9, 10, 11, 12.</a:t>
            </a:r>
          </a:p>
        </p:txBody>
      </p:sp>
    </p:spTree>
    <p:extLst>
      <p:ext uri="{BB962C8B-B14F-4D97-AF65-F5344CB8AC3E}">
        <p14:creationId xmlns:p14="http://schemas.microsoft.com/office/powerpoint/2010/main" val="428066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304801"/>
            <a:ext cx="3124200" cy="954107"/>
          </a:xfrm>
          <a:prstGeom prst="rect">
            <a:avLst/>
          </a:prstGeom>
          <a:noFill/>
        </p:spPr>
        <p:txBody>
          <a:bodyPr wrap="square" rtlCol="0">
            <a:spAutoFit/>
          </a:bodyPr>
          <a:lstStyle/>
          <a:p>
            <a:r>
              <a:rPr lang="en-US" sz="2800" b="1">
                <a:solidFill>
                  <a:srgbClr val="FF0000"/>
                </a:solidFill>
                <a:latin typeface="Arial"/>
              </a:rPr>
              <a:t>Kết luận</a:t>
            </a:r>
            <a:endParaRPr lang="en-US" sz="2800">
              <a:solidFill>
                <a:srgbClr val="FF0000"/>
              </a:solidFill>
              <a:latin typeface="Arial"/>
            </a:endParaRPr>
          </a:p>
          <a:p>
            <a:endParaRPr lang="en-US" sz="2800">
              <a:solidFill>
                <a:srgbClr val="FF0000"/>
              </a:solidFill>
            </a:endParaRPr>
          </a:p>
        </p:txBody>
      </p:sp>
      <p:sp>
        <p:nvSpPr>
          <p:cNvPr id="5" name="TextBox 4"/>
          <p:cNvSpPr txBox="1"/>
          <p:nvPr/>
        </p:nvSpPr>
        <p:spPr>
          <a:xfrm>
            <a:off x="685800" y="781853"/>
            <a:ext cx="10896600" cy="2677656"/>
          </a:xfrm>
          <a:prstGeom prst="rect">
            <a:avLst/>
          </a:prstGeom>
          <a:noFill/>
        </p:spPr>
        <p:txBody>
          <a:bodyPr wrap="square" rtlCol="0">
            <a:spAutoFit/>
          </a:bodyPr>
          <a:lstStyle/>
          <a:p>
            <a:pPr algn="just"/>
            <a:r>
              <a:rPr lang="vi-VN" sz="2400" b="1">
                <a:solidFill>
                  <a:srgbClr val="FF0000"/>
                </a:solidFill>
              </a:rPr>
              <a:t>a. Khoanh tròn vào chữ cái ứng với ý đúng.</a:t>
            </a:r>
          </a:p>
          <a:p>
            <a:pPr algn="just"/>
            <a:r>
              <a:rPr lang="vi-VN" sz="2400" b="1" i="1"/>
              <a:t>Va-len-ti-a thuộc đới khí hậu nào?</a:t>
            </a:r>
            <a:endParaRPr lang="vi-VN" sz="2400" b="1"/>
          </a:p>
          <a:p>
            <a:pPr algn="just"/>
            <a:r>
              <a:rPr lang="vi-VN" sz="2400" b="1"/>
              <a:t>A. Nhiệt đới.</a:t>
            </a:r>
          </a:p>
          <a:p>
            <a:pPr algn="just"/>
            <a:r>
              <a:rPr lang="vi-VN" sz="2400" b="1"/>
              <a:t>B. Ôn đới.</a:t>
            </a:r>
          </a:p>
          <a:p>
            <a:pPr algn="just"/>
            <a:r>
              <a:rPr lang="vi-VN" sz="2400" b="1"/>
              <a:t>C. Hàn đới.</a:t>
            </a:r>
          </a:p>
          <a:p>
            <a:pPr algn="just"/>
            <a:r>
              <a:rPr lang="vi-VN" sz="2400" b="1">
                <a:solidFill>
                  <a:srgbClr val="FF0000"/>
                </a:solidFill>
              </a:rPr>
              <a:t>=&gt; Đáp án: B (khí hậu ôn đới)</a:t>
            </a:r>
            <a:endParaRPr lang="vi-VN" sz="2400" b="1"/>
          </a:p>
          <a:p>
            <a:endParaRPr lang="en-US" sz="2400" b="1"/>
          </a:p>
        </p:txBody>
      </p:sp>
      <p:sp>
        <p:nvSpPr>
          <p:cNvPr id="6" name="TextBox 5"/>
          <p:cNvSpPr txBox="1"/>
          <p:nvPr/>
        </p:nvSpPr>
        <p:spPr>
          <a:xfrm>
            <a:off x="609600" y="3200400"/>
            <a:ext cx="10896600" cy="3539430"/>
          </a:xfrm>
          <a:prstGeom prst="rect">
            <a:avLst/>
          </a:prstGeom>
          <a:noFill/>
        </p:spPr>
        <p:txBody>
          <a:bodyPr wrap="square" rtlCol="0">
            <a:spAutoFit/>
          </a:bodyPr>
          <a:lstStyle/>
          <a:p>
            <a:pPr algn="just"/>
            <a:r>
              <a:rPr lang="vi-VN" sz="2800" b="1">
                <a:solidFill>
                  <a:srgbClr val="FF0000"/>
                </a:solidFill>
              </a:rPr>
              <a:t>b. Nêu căn cứ xác định đới khí hậu của Valentia:</a:t>
            </a:r>
          </a:p>
          <a:p>
            <a:pPr algn="just"/>
            <a:r>
              <a:rPr lang="vi-VN" sz="2800" b="1"/>
              <a:t>=&gt; </a:t>
            </a:r>
            <a:r>
              <a:rPr lang="vi-VN" sz="2800" b="1">
                <a:solidFill>
                  <a:srgbClr val="FF0000"/>
                </a:solidFill>
              </a:rPr>
              <a:t>Trả lời: </a:t>
            </a:r>
            <a:r>
              <a:rPr lang="vi-VN" sz="2800" b="1"/>
              <a:t>Căn cứ để xác định Va-len-ti-a thuộc đới khí hậu ôn đới:</a:t>
            </a:r>
          </a:p>
          <a:p>
            <a:pPr algn="just"/>
            <a:r>
              <a:rPr lang="vi-VN" sz="2800" b="1"/>
              <a:t>+ L</a:t>
            </a:r>
            <a:r>
              <a:rPr lang="vi-VN" sz="2800" b="1">
                <a:solidFill>
                  <a:srgbClr val="000000"/>
                </a:solidFill>
              </a:rPr>
              <a:t>ượng mưa nhiều quanh năm, lượng mưa trung bình 500-1500mm;</a:t>
            </a:r>
            <a:endParaRPr lang="vi-VN" sz="2800" b="1"/>
          </a:p>
          <a:p>
            <a:pPr algn="just"/>
            <a:r>
              <a:rPr lang="vi-VN" sz="2800" b="1">
                <a:solidFill>
                  <a:srgbClr val="000000"/>
                </a:solidFill>
              </a:rPr>
              <a:t>+ Nhiệt độ trung bình 8-16</a:t>
            </a:r>
            <a:r>
              <a:rPr lang="vi-VN" sz="2800" b="1" baseline="30000">
                <a:solidFill>
                  <a:srgbClr val="000000"/>
                </a:solidFill>
              </a:rPr>
              <a:t>0</a:t>
            </a:r>
            <a:r>
              <a:rPr lang="vi-VN" sz="2800" b="1">
                <a:solidFill>
                  <a:srgbClr val="000000"/>
                </a:solidFill>
              </a:rPr>
              <a:t>C và biên độ nhiệt không quá lớn (khoảng 9</a:t>
            </a:r>
            <a:r>
              <a:rPr lang="vi-VN" sz="2800" b="1" baseline="30000">
                <a:solidFill>
                  <a:srgbClr val="000000"/>
                </a:solidFill>
              </a:rPr>
              <a:t>0</a:t>
            </a:r>
            <a:r>
              <a:rPr lang="vi-VN" sz="2800" b="1">
                <a:solidFill>
                  <a:srgbClr val="000000"/>
                </a:solidFill>
              </a:rPr>
              <a:t>C).</a:t>
            </a:r>
            <a:endParaRPr lang="vi-VN" sz="2800" b="1"/>
          </a:p>
          <a:p>
            <a:endParaRPr lang="en-US" sz="2800" b="1"/>
          </a:p>
        </p:txBody>
      </p:sp>
    </p:spTree>
    <p:extLst>
      <p:ext uri="{BB962C8B-B14F-4D97-AF65-F5344CB8AC3E}">
        <p14:creationId xmlns:p14="http://schemas.microsoft.com/office/powerpoint/2010/main" val="328751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 calcmode="lin" valueType="num">
                                      <p:cBhvr additive="base">
                                        <p:cTn id="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additive="base">
                                        <p:cTn id="2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C7F2A-71CD-4713-81A4-F07DE64FA032}"/>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C68536B6-0AA1-450B-B560-E78E4D882297}"/>
              </a:ext>
            </a:extLst>
          </p:cNvPr>
          <p:cNvGraphicFramePr>
            <a:graphicFrameLocks noGrp="1"/>
          </p:cNvGraphicFramePr>
          <p:nvPr>
            <p:ph idx="1"/>
            <p:extLst>
              <p:ext uri="{D42A27DB-BD31-4B8C-83A1-F6EECF244321}">
                <p14:modId xmlns:p14="http://schemas.microsoft.com/office/powerpoint/2010/main" val="2772252962"/>
              </p:ext>
            </p:extLst>
          </p:nvPr>
        </p:nvGraphicFramePr>
        <p:xfrm>
          <a:off x="304800" y="533400"/>
          <a:ext cx="11582400" cy="5526828"/>
        </p:xfrm>
        <a:graphic>
          <a:graphicData uri="http://schemas.openxmlformats.org/drawingml/2006/table">
            <a:tbl>
              <a:tblPr firstRow="1" firstCol="1" bandRow="1">
                <a:tableStyleId>{5C22544A-7EE6-4342-B048-85BDC9FD1C3A}</a:tableStyleId>
              </a:tblPr>
              <a:tblGrid>
                <a:gridCol w="2133104">
                  <a:extLst>
                    <a:ext uri="{9D8B030D-6E8A-4147-A177-3AD203B41FA5}">
                      <a16:colId xmlns:a16="http://schemas.microsoft.com/office/drawing/2014/main" val="345568967"/>
                    </a:ext>
                  </a:extLst>
                </a:gridCol>
                <a:gridCol w="6062239">
                  <a:extLst>
                    <a:ext uri="{9D8B030D-6E8A-4147-A177-3AD203B41FA5}">
                      <a16:colId xmlns:a16="http://schemas.microsoft.com/office/drawing/2014/main" val="4058694412"/>
                    </a:ext>
                  </a:extLst>
                </a:gridCol>
                <a:gridCol w="3387057">
                  <a:extLst>
                    <a:ext uri="{9D8B030D-6E8A-4147-A177-3AD203B41FA5}">
                      <a16:colId xmlns:a16="http://schemas.microsoft.com/office/drawing/2014/main" val="124165198"/>
                    </a:ext>
                  </a:extLst>
                </a:gridCol>
              </a:tblGrid>
              <a:tr h="1192036">
                <a:tc>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Yếu tố</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Nhiệt độ trong năm</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Lượng mưa trên 100mmm</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249458781"/>
                  </a:ext>
                </a:extLst>
              </a:tr>
              <a:tr h="1788054">
                <a:tc>
                  <a:txBody>
                    <a:bodyPr/>
                    <a:lstStyle/>
                    <a:p>
                      <a:pPr algn="just">
                        <a:spcAft>
                          <a:spcPts val="0"/>
                        </a:spcAft>
                      </a:pPr>
                      <a:r>
                        <a:rPr lang="nl-NL" sz="3200" b="1">
                          <a:solidFill>
                            <a:srgbClr val="FF0000"/>
                          </a:solidFill>
                          <a:effectLst/>
                          <a:latin typeface="Times New Roman" panose="02020603050405020304" pitchFamily="18" charset="0"/>
                          <a:cs typeface="Times New Roman" panose="02020603050405020304" pitchFamily="18" charset="0"/>
                        </a:rPr>
                        <a:t>Va-len-xi-a</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Nhiệt độ cao nhất: 16</a:t>
                      </a:r>
                      <a:r>
                        <a:rPr lang="en-US" sz="3200" b="1" baseline="30000">
                          <a:solidFill>
                            <a:srgbClr val="FF0000"/>
                          </a:solidFill>
                          <a:effectLst/>
                          <a:latin typeface="Times New Roman" panose="02020603050405020304" pitchFamily="18" charset="0"/>
                          <a:cs typeface="Times New Roman" panose="02020603050405020304" pitchFamily="18" charset="0"/>
                        </a:rPr>
                        <a:t>0</a:t>
                      </a:r>
                      <a:r>
                        <a:rPr lang="en-US" sz="3200" b="1">
                          <a:solidFill>
                            <a:srgbClr val="FF0000"/>
                          </a:solidFill>
                          <a:effectLst/>
                          <a:latin typeface="Times New Roman" panose="02020603050405020304" pitchFamily="18" charset="0"/>
                          <a:cs typeface="Times New Roman" panose="02020603050405020304" pitchFamily="18" charset="0"/>
                        </a:rPr>
                        <a:t>C (tháng 6)</a:t>
                      </a:r>
                    </a:p>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Nhiệt độ thấp nhất: 7</a:t>
                      </a:r>
                      <a:r>
                        <a:rPr lang="en-US" sz="3200" b="1" baseline="30000">
                          <a:solidFill>
                            <a:srgbClr val="FF0000"/>
                          </a:solidFill>
                          <a:effectLst/>
                          <a:latin typeface="Times New Roman" panose="02020603050405020304" pitchFamily="18" charset="0"/>
                          <a:cs typeface="Times New Roman" panose="02020603050405020304" pitchFamily="18" charset="0"/>
                        </a:rPr>
                        <a:t>0</a:t>
                      </a:r>
                      <a:r>
                        <a:rPr lang="en-US" sz="3200" b="1">
                          <a:solidFill>
                            <a:srgbClr val="FF0000"/>
                          </a:solidFill>
                          <a:effectLst/>
                          <a:latin typeface="Times New Roman" panose="02020603050405020304" pitchFamily="18" charset="0"/>
                          <a:cs typeface="Times New Roman" panose="02020603050405020304" pitchFamily="18" charset="0"/>
                        </a:rPr>
                        <a:t>C (tháng 12,1)</a:t>
                      </a:r>
                    </a:p>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Chênh lệch: 9</a:t>
                      </a:r>
                      <a:r>
                        <a:rPr lang="en-US" sz="3200" b="1" baseline="30000">
                          <a:solidFill>
                            <a:srgbClr val="FF0000"/>
                          </a:solidFill>
                          <a:effectLst/>
                          <a:latin typeface="Times New Roman" panose="02020603050405020304" pitchFamily="18" charset="0"/>
                          <a:cs typeface="Times New Roman" panose="02020603050405020304" pitchFamily="18" charset="0"/>
                        </a:rPr>
                        <a:t>0</a:t>
                      </a:r>
                      <a:r>
                        <a:rPr lang="en-US" sz="3200" b="1">
                          <a:solidFill>
                            <a:srgbClr val="FF0000"/>
                          </a:solidFill>
                          <a:effectLst/>
                          <a:latin typeface="Times New Roman" panose="02020603050405020304" pitchFamily="18" charset="0"/>
                          <a:cs typeface="Times New Roman" panose="02020603050405020304" pitchFamily="18" charset="0"/>
                        </a:rPr>
                        <a:t>C</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8,9,10,11,12, 1,2,3.</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69919982"/>
                  </a:ext>
                </a:extLst>
              </a:tr>
              <a:tr h="2384072">
                <a:tc>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Kết luận</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algn="just">
                        <a:spcAft>
                          <a:spcPts val="0"/>
                        </a:spcAft>
                      </a:pPr>
                      <a:r>
                        <a:rPr lang="en-US" sz="3200" b="1">
                          <a:solidFill>
                            <a:srgbClr val="FF0000"/>
                          </a:solidFill>
                          <a:effectLst/>
                          <a:latin typeface="Times New Roman" panose="02020603050405020304" pitchFamily="18" charset="0"/>
                          <a:cs typeface="Times New Roman" panose="02020603050405020304" pitchFamily="18" charset="0"/>
                        </a:rPr>
                        <a:t>- Địa điểm này thuộc đới khí hậu khí hậu ôn đới (em đã tìm hiểu trong bài 13). Vì đới khí hậu ôn đới có nhiệt độ trung bình, lượng mưa từ 500 - 1500 m (trong biểu đồ lượng mưa đạt 1416 mm).</a:t>
                      </a:r>
                      <a:endPar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US"/>
                    </a:p>
                  </a:txBody>
                  <a:tcPr/>
                </a:tc>
                <a:extLst>
                  <a:ext uri="{0D108BD9-81ED-4DB2-BD59-A6C34878D82A}">
                    <a16:rowId xmlns:a16="http://schemas.microsoft.com/office/drawing/2014/main" val="2283312311"/>
                  </a:ext>
                </a:extLst>
              </a:tr>
            </a:tbl>
          </a:graphicData>
        </a:graphic>
      </p:graphicFrame>
    </p:spTree>
    <p:extLst>
      <p:ext uri="{BB962C8B-B14F-4D97-AF65-F5344CB8AC3E}">
        <p14:creationId xmlns:p14="http://schemas.microsoft.com/office/powerpoint/2010/main" val="800075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6044702" y="746111"/>
            <a:ext cx="102592"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rtlCol="0" anchor="ctr" anchorCtr="0" compatLnSpc="1">
            <a:prstTxWarp prst="textNoShape">
              <a:avLst/>
            </a:prstTxWarp>
            <a:spAutoFit/>
          </a:bodyPr>
          <a:lstStyle/>
          <a:p>
            <a:pPr algn="just" fontAlgn="base">
              <a:spcAft>
                <a:spcPct val="0"/>
              </a:spcAft>
            </a:pPr>
            <a:r>
              <a:rPr lang="en-US" sz="1300">
                <a:solidFill>
                  <a:srgbClr val="000000"/>
                </a:solidFill>
                <a:latin typeface="Arial" pitchFamily="34" charset="0"/>
                <a:cs typeface="Arial" pitchFamily="34" charset="0"/>
              </a:rPr>
              <a:t>).</a:t>
            </a:r>
            <a:endParaRPr lang="en-US" sz="1800">
              <a:latin typeface="Arial" pitchFamily="34" charset="0"/>
              <a:cs typeface="Arial" pitchFamily="34" charset="0"/>
            </a:endParaRPr>
          </a:p>
        </p:txBody>
      </p:sp>
      <p:sp>
        <p:nvSpPr>
          <p:cNvPr id="5" name="TextBox 4"/>
          <p:cNvSpPr txBox="1"/>
          <p:nvPr/>
        </p:nvSpPr>
        <p:spPr>
          <a:xfrm>
            <a:off x="1676400" y="701152"/>
            <a:ext cx="8763000" cy="1200329"/>
          </a:xfrm>
          <a:prstGeom prst="rect">
            <a:avLst/>
          </a:prstGeom>
          <a:noFill/>
        </p:spPr>
        <p:txBody>
          <a:bodyPr wrap="square" rtlCol="0">
            <a:spAutoFit/>
          </a:bodyPr>
          <a:lstStyle/>
          <a:p>
            <a:r>
              <a:rPr lang="en-US" sz="2400">
                <a:solidFill>
                  <a:srgbClr val="002060"/>
                </a:solidFill>
                <a:latin typeface="Arial" pitchFamily="34" charset="0"/>
                <a:cs typeface="Arial" pitchFamily="34" charset="0"/>
              </a:rPr>
              <a:t>Quan sát hình 15.2 trong SGK  trang 164, em hãy hoàn thành bảng so sánh đặc điểm nhiệt độ và lượng mưa của Tô-rôn-tô  (Canada) với Hà Nội, Việt Nam</a:t>
            </a:r>
            <a:endParaRPr lang="en-US" sz="2400">
              <a:solidFill>
                <a:srgbClr val="002060"/>
              </a:solidFill>
            </a:endParaRPr>
          </a:p>
        </p:txBody>
      </p:sp>
      <p:sp>
        <p:nvSpPr>
          <p:cNvPr id="6" name="TextBox 5"/>
          <p:cNvSpPr txBox="1"/>
          <p:nvPr/>
        </p:nvSpPr>
        <p:spPr>
          <a:xfrm>
            <a:off x="1905000" y="152401"/>
            <a:ext cx="4000500" cy="646331"/>
          </a:xfrm>
          <a:prstGeom prst="rect">
            <a:avLst/>
          </a:prstGeom>
          <a:noFill/>
        </p:spPr>
        <p:txBody>
          <a:bodyPr wrap="square" rtlCol="0">
            <a:spAutoFit/>
          </a:bodyPr>
          <a:lstStyle/>
          <a:p>
            <a:r>
              <a:rPr lang="en-US" sz="3600" b="1">
                <a:solidFill>
                  <a:srgbClr val="FF0000"/>
                </a:solidFill>
              </a:rPr>
              <a:t>Bài tập 2</a:t>
            </a:r>
          </a:p>
        </p:txBody>
      </p:sp>
      <p:pic>
        <p:nvPicPr>
          <p:cNvPr id="7" name="Picture 2" descr="C:\Users\Administrator\Desktop\ly-thuyet-bai-15-thuc-hanh-phan-tich-bieu-do-nhiet-do-va-luong-mua-6498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4500" y="1923251"/>
            <a:ext cx="8382000" cy="4782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601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Administrator\Desktop\ly-thuyet-bai-18-thuc-hanh-phan-tich-bieu-do-nhiet-do-luong-mua-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76200"/>
            <a:ext cx="3962400" cy="6553200"/>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Administrator\Desktop\a6-1657788472.jpg"/>
          <p:cNvPicPr>
            <a:picLocks noChangeAspect="1" noChangeArrowheads="1"/>
          </p:cNvPicPr>
          <p:nvPr/>
        </p:nvPicPr>
        <p:blipFill rotWithShape="1">
          <a:blip r:embed="rId3">
            <a:extLst>
              <a:ext uri="{28A0092B-C50C-407E-A947-70E740481C1C}">
                <a14:useLocalDpi xmlns:a14="http://schemas.microsoft.com/office/drawing/2010/main" val="0"/>
              </a:ext>
            </a:extLst>
          </a:blip>
          <a:srcRect l="1938" t="2406" r="45857" b="7762"/>
          <a:stretch/>
        </p:blipFill>
        <p:spPr bwMode="auto">
          <a:xfrm>
            <a:off x="5719710" y="76200"/>
            <a:ext cx="4719690" cy="67056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9710" y="3052710"/>
            <a:ext cx="752580" cy="752580"/>
          </a:xfrm>
          <a:prstGeom prst="rect">
            <a:avLst/>
          </a:prstGeom>
        </p:spPr>
      </p:pic>
    </p:spTree>
    <p:extLst>
      <p:ext uri="{BB962C8B-B14F-4D97-AF65-F5344CB8AC3E}">
        <p14:creationId xmlns:p14="http://schemas.microsoft.com/office/powerpoint/2010/main" val="250721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02B5D-4C93-4F69-AF46-D038CD2065A5}"/>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43B0A9C6-8E29-45A9-AFB3-4CB67D116169}"/>
              </a:ext>
            </a:extLst>
          </p:cNvPr>
          <p:cNvGraphicFramePr>
            <a:graphicFrameLocks noGrp="1"/>
          </p:cNvGraphicFramePr>
          <p:nvPr>
            <p:ph idx="1"/>
            <p:extLst>
              <p:ext uri="{D42A27DB-BD31-4B8C-83A1-F6EECF244321}">
                <p14:modId xmlns:p14="http://schemas.microsoft.com/office/powerpoint/2010/main" val="1955301187"/>
              </p:ext>
            </p:extLst>
          </p:nvPr>
        </p:nvGraphicFramePr>
        <p:xfrm>
          <a:off x="381000" y="274638"/>
          <a:ext cx="11582400" cy="6126160"/>
        </p:xfrm>
        <a:graphic>
          <a:graphicData uri="http://schemas.openxmlformats.org/drawingml/2006/table">
            <a:tbl>
              <a:tblPr firstRow="1" firstCol="1" bandRow="1">
                <a:tableStyleId>{5C22544A-7EE6-4342-B048-85BDC9FD1C3A}</a:tableStyleId>
              </a:tblPr>
              <a:tblGrid>
                <a:gridCol w="1849966">
                  <a:extLst>
                    <a:ext uri="{9D8B030D-6E8A-4147-A177-3AD203B41FA5}">
                      <a16:colId xmlns:a16="http://schemas.microsoft.com/office/drawing/2014/main" val="2042670514"/>
                    </a:ext>
                  </a:extLst>
                </a:gridCol>
                <a:gridCol w="3539067">
                  <a:extLst>
                    <a:ext uri="{9D8B030D-6E8A-4147-A177-3AD203B41FA5}">
                      <a16:colId xmlns:a16="http://schemas.microsoft.com/office/drawing/2014/main" val="1544640601"/>
                    </a:ext>
                  </a:extLst>
                </a:gridCol>
                <a:gridCol w="2976034">
                  <a:extLst>
                    <a:ext uri="{9D8B030D-6E8A-4147-A177-3AD203B41FA5}">
                      <a16:colId xmlns:a16="http://schemas.microsoft.com/office/drawing/2014/main" val="3936012341"/>
                    </a:ext>
                  </a:extLst>
                </a:gridCol>
                <a:gridCol w="3217333">
                  <a:extLst>
                    <a:ext uri="{9D8B030D-6E8A-4147-A177-3AD203B41FA5}">
                      <a16:colId xmlns:a16="http://schemas.microsoft.com/office/drawing/2014/main" val="2580584837"/>
                    </a:ext>
                  </a:extLst>
                </a:gridCol>
              </a:tblGrid>
              <a:tr h="1531540">
                <a:tc gridSpan="2">
                  <a:txBody>
                    <a:bodyPr/>
                    <a:lstStyle/>
                    <a:p>
                      <a:pPr algn="just">
                        <a:spcAft>
                          <a:spcPts val="0"/>
                        </a:spcAft>
                      </a:pPr>
                      <a:r>
                        <a:rPr lang="en-US" sz="2800">
                          <a:solidFill>
                            <a:srgbClr val="FF0000"/>
                          </a:solidFill>
                          <a:effectLst/>
                          <a:latin typeface="Times New Roman" panose="02020603050405020304" pitchFamily="18" charset="0"/>
                          <a:cs typeface="Times New Roman" panose="02020603050405020304" pitchFamily="18" charset="0"/>
                        </a:rPr>
                        <a:t>Đặc điểm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US"/>
                    </a:p>
                  </a:txBody>
                  <a:tcPr/>
                </a:tc>
                <a:tc>
                  <a:txBody>
                    <a:bodyPr/>
                    <a:lstStyle/>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Môn-trê-an (Montreal)</a:t>
                      </a:r>
                      <a:endParaRPr lang="en-US" sz="2000">
                        <a:solidFill>
                          <a:srgbClr val="FF0000"/>
                        </a:solidFill>
                        <a:effectLst/>
                        <a:latin typeface="Times New Roman" panose="02020603050405020304" pitchFamily="18" charset="0"/>
                        <a:cs typeface="Times New Roman" panose="02020603050405020304" pitchFamily="18" charset="0"/>
                      </a:endParaRPr>
                    </a:p>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Ca-na-đa</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Hà Nội</a:t>
                      </a:r>
                      <a:endParaRPr lang="en-US" sz="2000">
                        <a:solidFill>
                          <a:srgbClr val="FF0000"/>
                        </a:solidFill>
                        <a:effectLst/>
                        <a:latin typeface="Times New Roman" panose="02020603050405020304" pitchFamily="18" charset="0"/>
                        <a:cs typeface="Times New Roman" panose="02020603050405020304" pitchFamily="18" charset="0"/>
                      </a:endParaRPr>
                    </a:p>
                    <a:p>
                      <a:pPr algn="ctr">
                        <a:spcAft>
                          <a:spcPts val="0"/>
                        </a:spcAft>
                      </a:pPr>
                      <a:r>
                        <a:rPr lang="vi-VN" sz="2800">
                          <a:solidFill>
                            <a:srgbClr val="FF0000"/>
                          </a:solidFill>
                          <a:effectLst/>
                          <a:latin typeface="Times New Roman" panose="02020603050405020304" pitchFamily="18" charset="0"/>
                          <a:cs typeface="Times New Roman" panose="02020603050405020304" pitchFamily="18" charset="0"/>
                        </a:rPr>
                        <a:t>Việt Nam.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343477390"/>
                  </a:ext>
                </a:extLst>
              </a:tr>
              <a:tr h="510513">
                <a:tc rowSpan="3">
                  <a:txBody>
                    <a:bodyPr/>
                    <a:lstStyle/>
                    <a:p>
                      <a:pPr algn="just">
                        <a:spcAft>
                          <a:spcPts val="0"/>
                        </a:spcAft>
                      </a:pPr>
                      <a:r>
                        <a:rPr lang="en-US" sz="2800">
                          <a:solidFill>
                            <a:srgbClr val="FF0000"/>
                          </a:solidFill>
                          <a:effectLst/>
                          <a:latin typeface="Times New Roman" panose="02020603050405020304" pitchFamily="18" charset="0"/>
                          <a:cs typeface="Times New Roman" panose="02020603050405020304" pitchFamily="18" charset="0"/>
                        </a:rPr>
                        <a:t>Nhiệt độ</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Nhiệt độ cao nhất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(Tháng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(Tháng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303926639"/>
                  </a:ext>
                </a:extLst>
              </a:tr>
              <a:tr h="1021027">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Nhiệt độ thấp nhất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(Tháng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(Tháng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252942071"/>
                  </a:ext>
                </a:extLst>
              </a:tr>
              <a:tr h="1021027">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Chênh lệch nhiệt độ</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04758167"/>
                  </a:ext>
                </a:extLst>
              </a:tr>
              <a:tr h="510513">
                <a:tc rowSpan="3">
                  <a:txBody>
                    <a:bodyPr/>
                    <a:lstStyle/>
                    <a:p>
                      <a:pPr algn="just">
                        <a:spcAft>
                          <a:spcPts val="0"/>
                        </a:spcAft>
                      </a:pPr>
                      <a:r>
                        <a:rPr lang="en-US" sz="2800">
                          <a:solidFill>
                            <a:srgbClr val="FF0000"/>
                          </a:solidFill>
                          <a:effectLst/>
                          <a:latin typeface="Times New Roman" panose="02020603050405020304" pitchFamily="18" charset="0"/>
                          <a:cs typeface="Times New Roman" panose="02020603050405020304" pitchFamily="18" charset="0"/>
                        </a:rPr>
                        <a:t>Lượng mưa</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Trung bình năm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mm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1724 mm</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3800782"/>
                  </a:ext>
                </a:extLst>
              </a:tr>
              <a:tr h="510513">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Tháng mưa nhiều</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 </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5 - 9</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738864876"/>
                  </a:ext>
                </a:extLst>
              </a:tr>
              <a:tr h="1021027">
                <a:tc vMerge="1">
                  <a:txBody>
                    <a:bodyPr/>
                    <a:lstStyle/>
                    <a:p>
                      <a:endParaRPr lang="en-US"/>
                    </a:p>
                  </a:txBody>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Tháng mưa ít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Quanh năm mưa ít</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2800">
                          <a:solidFill>
                            <a:srgbClr val="FF0000"/>
                          </a:solidFill>
                          <a:effectLst/>
                          <a:latin typeface="Times New Roman" panose="02020603050405020304" pitchFamily="18" charset="0"/>
                          <a:cs typeface="Times New Roman" panose="02020603050405020304" pitchFamily="18" charset="0"/>
                        </a:rPr>
                        <a:t>10 - 4</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60987011"/>
                  </a:ext>
                </a:extLst>
              </a:tr>
            </a:tbl>
          </a:graphicData>
        </a:graphic>
      </p:graphicFrame>
    </p:spTree>
    <p:extLst>
      <p:ext uri="{BB962C8B-B14F-4D97-AF65-F5344CB8AC3E}">
        <p14:creationId xmlns:p14="http://schemas.microsoft.com/office/powerpoint/2010/main" val="2650837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696</Words>
  <Application>Microsoft Office PowerPoint</Application>
  <PresentationFormat>Widescreen</PresentationFormat>
  <Paragraphs>117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Tiết 29 - Bài 15 Thực hành phân tích biểu đồ nhiệt độ và lượng mưa </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Câu hỏi luyện tập</vt:lpstr>
      <vt:lpstr>Đáp 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15 Thực hành phân tích biểu đồ nhiệt độ và lượng mưa</dc:title>
  <dc:creator>Windows User</dc:creator>
  <cp:lastModifiedBy>Administrator</cp:lastModifiedBy>
  <cp:revision>28</cp:revision>
  <dcterms:created xsi:type="dcterms:W3CDTF">2023-09-12T01:42:08Z</dcterms:created>
  <dcterms:modified xsi:type="dcterms:W3CDTF">2025-02-07T07:46:51Z</dcterms:modified>
</cp:coreProperties>
</file>