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61" r:id="rId2"/>
    <p:sldId id="262" r:id="rId3"/>
    <p:sldId id="257" r:id="rId4"/>
    <p:sldId id="258" r:id="rId5"/>
    <p:sldId id="259" r:id="rId6"/>
    <p:sldId id="288" r:id="rId7"/>
    <p:sldId id="286" r:id="rId8"/>
    <p:sldId id="291" r:id="rId9"/>
    <p:sldId id="276" r:id="rId10"/>
    <p:sldId id="277" r:id="rId11"/>
    <p:sldId id="278" r:id="rId12"/>
    <p:sldId id="266" r:id="rId13"/>
    <p:sldId id="280" r:id="rId14"/>
    <p:sldId id="279" r:id="rId15"/>
    <p:sldId id="281" r:id="rId16"/>
    <p:sldId id="268" r:id="rId17"/>
    <p:sldId id="269" r:id="rId18"/>
    <p:sldId id="270" r:id="rId19"/>
    <p:sldId id="272" r:id="rId20"/>
    <p:sldId id="273" r:id="rId21"/>
    <p:sldId id="274" r:id="rId22"/>
    <p:sldId id="284" r:id="rId23"/>
    <p:sldId id="285"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95" d="100"/>
          <a:sy n="95" d="100"/>
        </p:scale>
        <p:origin x="-432" y="-87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7C933-2703-47DD-B880-D285295304DE}" type="datetimeFigureOut">
              <a:rPr lang="en-US" smtClean="0"/>
              <a:t>9/2/2023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CFA15-2313-4B7B-B756-645BE6E2D577}" type="slidenum">
              <a:rPr lang="en-US" smtClean="0"/>
              <a:t>‹#›</a:t>
            </a:fld>
            <a:endParaRPr lang="en-US"/>
          </a:p>
        </p:txBody>
      </p:sp>
    </p:spTree>
    <p:extLst>
      <p:ext uri="{BB962C8B-B14F-4D97-AF65-F5344CB8AC3E}">
        <p14:creationId xmlns:p14="http://schemas.microsoft.com/office/powerpoint/2010/main" val="156982570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2302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28</a:t>
            </a:fld>
            <a:endParaRPr lang="en-US" altLang="en-US"/>
          </a:p>
        </p:txBody>
      </p:sp>
    </p:spTree>
    <p:extLst>
      <p:ext uri="{BB962C8B-B14F-4D97-AF65-F5344CB8AC3E}">
        <p14:creationId xmlns:p14="http://schemas.microsoft.com/office/powerpoint/2010/main" val="1533326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30</a:t>
            </a:fld>
            <a:endParaRPr lang="en-US" altLang="en-US"/>
          </a:p>
        </p:txBody>
      </p:sp>
    </p:spTree>
    <p:extLst>
      <p:ext uri="{BB962C8B-B14F-4D97-AF65-F5344CB8AC3E}">
        <p14:creationId xmlns:p14="http://schemas.microsoft.com/office/powerpoint/2010/main" val="560937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32</a:t>
            </a:fld>
            <a:endParaRPr lang="en-US" altLang="en-US"/>
          </a:p>
        </p:txBody>
      </p:sp>
    </p:spTree>
    <p:extLst>
      <p:ext uri="{BB962C8B-B14F-4D97-AF65-F5344CB8AC3E}">
        <p14:creationId xmlns:p14="http://schemas.microsoft.com/office/powerpoint/2010/main" val="1053583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err="1"/>
              <a:t>Ngoài</a:t>
            </a:r>
            <a:r>
              <a:rPr lang="en-US" sz="1600" b="1" baseline="0" dirty="0"/>
              <a:t> </a:t>
            </a:r>
            <a:r>
              <a:rPr lang="en-US" sz="1600" b="1" baseline="0" dirty="0" err="1"/>
              <a:t>thế</a:t>
            </a:r>
            <a:r>
              <a:rPr lang="en-US" sz="1600" b="1" baseline="0" dirty="0"/>
              <a:t> </a:t>
            </a:r>
            <a:r>
              <a:rPr lang="en-US" sz="1600" b="1" baseline="0" dirty="0" err="1"/>
              <a:t>mạnh</a:t>
            </a:r>
            <a:r>
              <a:rPr lang="en-US" sz="1600" b="1" baseline="0" dirty="0"/>
              <a:t> </a:t>
            </a:r>
            <a:r>
              <a:rPr lang="en-US" sz="1600" b="1" baseline="0" dirty="0" err="1"/>
              <a:t>về</a:t>
            </a:r>
            <a:r>
              <a:rPr lang="en-US" sz="1600" b="1" baseline="0" dirty="0"/>
              <a:t> </a:t>
            </a:r>
            <a:r>
              <a:rPr lang="en-US" sz="1600" b="1" baseline="0" dirty="0" err="1"/>
              <a:t>phát</a:t>
            </a:r>
            <a:r>
              <a:rPr lang="en-US" sz="1600" b="1" baseline="0" dirty="0"/>
              <a:t> </a:t>
            </a:r>
            <a:r>
              <a:rPr lang="en-US" sz="1600" b="1" baseline="0" dirty="0" err="1"/>
              <a:t>triển</a:t>
            </a:r>
            <a:r>
              <a:rPr lang="en-US" sz="1600" b="1" baseline="0" dirty="0"/>
              <a:t> </a:t>
            </a:r>
            <a:r>
              <a:rPr lang="en-US" sz="1600" b="1" baseline="0" dirty="0" err="1"/>
              <a:t>cây</a:t>
            </a:r>
            <a:r>
              <a:rPr lang="en-US" sz="1600" b="1" baseline="0" dirty="0"/>
              <a:t> </a:t>
            </a:r>
            <a:r>
              <a:rPr lang="en-US" sz="1600" b="1" baseline="0" dirty="0" err="1"/>
              <a:t>công</a:t>
            </a:r>
            <a:r>
              <a:rPr lang="en-US" sz="1600" b="1" baseline="0" dirty="0"/>
              <a:t> </a:t>
            </a:r>
            <a:r>
              <a:rPr lang="en-US" sz="1600" b="1" baseline="0" dirty="0" err="1"/>
              <a:t>nghiệp</a:t>
            </a:r>
            <a:r>
              <a:rPr lang="en-US" sz="1600" b="1" baseline="0" dirty="0"/>
              <a:t> </a:t>
            </a:r>
            <a:r>
              <a:rPr lang="en-US" sz="1600" b="1" baseline="0" dirty="0" err="1"/>
              <a:t>và</a:t>
            </a:r>
            <a:r>
              <a:rPr lang="en-US" sz="1600" b="1" baseline="0" dirty="0"/>
              <a:t> </a:t>
            </a:r>
            <a:r>
              <a:rPr lang="en-US" sz="1600" b="1" baseline="0" dirty="0" err="1"/>
              <a:t>chăn</a:t>
            </a:r>
            <a:r>
              <a:rPr lang="en-US" sz="1600" b="1" baseline="0" dirty="0"/>
              <a:t> </a:t>
            </a:r>
            <a:r>
              <a:rPr lang="en-US" sz="1600" b="1" baseline="0" dirty="0" err="1"/>
              <a:t>nuôi</a:t>
            </a:r>
            <a:r>
              <a:rPr lang="en-US" sz="1600" b="1" baseline="0" dirty="0"/>
              <a:t> </a:t>
            </a:r>
            <a:r>
              <a:rPr lang="en-US" sz="1600" b="1" baseline="0" dirty="0" err="1"/>
              <a:t>gia</a:t>
            </a:r>
            <a:r>
              <a:rPr lang="en-US" sz="1600" b="1" baseline="0" dirty="0"/>
              <a:t> </a:t>
            </a:r>
            <a:r>
              <a:rPr lang="en-US" sz="1600" b="1" baseline="0" dirty="0" err="1"/>
              <a:t>súc</a:t>
            </a:r>
            <a:r>
              <a:rPr lang="en-US" sz="1600" b="1" baseline="0" dirty="0"/>
              <a:t> </a:t>
            </a:r>
            <a:r>
              <a:rPr lang="en-US" sz="1600" b="1" baseline="0" dirty="0" err="1"/>
              <a:t>lớn</a:t>
            </a:r>
            <a:r>
              <a:rPr lang="en-US" sz="1600" b="1" baseline="0" dirty="0"/>
              <a:t> </a:t>
            </a:r>
            <a:r>
              <a:rPr lang="en-US" sz="1600" b="1" baseline="0" dirty="0" err="1"/>
              <a:t>thì</a:t>
            </a:r>
            <a:r>
              <a:rPr lang="en-US" sz="1600" b="1" baseline="0" dirty="0"/>
              <a:t> </a:t>
            </a:r>
            <a:r>
              <a:rPr lang="en-US" sz="1600" b="1" baseline="0" dirty="0" err="1"/>
              <a:t>các</a:t>
            </a:r>
            <a:r>
              <a:rPr lang="en-US" sz="1600" b="1" baseline="0" dirty="0"/>
              <a:t> </a:t>
            </a:r>
            <a:r>
              <a:rPr lang="en-US" sz="1600" b="1" baseline="0" dirty="0" err="1"/>
              <a:t>cao</a:t>
            </a:r>
            <a:r>
              <a:rPr lang="en-US" sz="1600" b="1" baseline="0" dirty="0"/>
              <a:t> </a:t>
            </a:r>
            <a:r>
              <a:rPr lang="en-US" sz="1600" b="1" baseline="0" dirty="0" err="1"/>
              <a:t>nguyên</a:t>
            </a:r>
            <a:r>
              <a:rPr lang="en-US" sz="1600" b="1" baseline="0" dirty="0"/>
              <a:t> </a:t>
            </a:r>
            <a:r>
              <a:rPr lang="en-US" sz="1600" b="1" baseline="0" dirty="0" err="1"/>
              <a:t>thường</a:t>
            </a:r>
            <a:r>
              <a:rPr lang="en-US" sz="1600" b="1" baseline="0" dirty="0"/>
              <a:t> </a:t>
            </a:r>
            <a:r>
              <a:rPr lang="en-US" sz="1600" b="1" baseline="0" dirty="0" err="1"/>
              <a:t>có</a:t>
            </a:r>
            <a:r>
              <a:rPr lang="en-US" sz="1600" b="1" baseline="0" dirty="0"/>
              <a:t> </a:t>
            </a:r>
            <a:r>
              <a:rPr lang="en-US" sz="1600" b="1" baseline="0" dirty="0" err="1"/>
              <a:t>khí</a:t>
            </a:r>
            <a:r>
              <a:rPr lang="en-US" sz="1600" b="1" baseline="0" dirty="0"/>
              <a:t> </a:t>
            </a:r>
            <a:r>
              <a:rPr lang="en-US" sz="1600" b="1" baseline="0" dirty="0" err="1"/>
              <a:t>hậu</a:t>
            </a:r>
            <a:r>
              <a:rPr lang="en-US" sz="1600" b="1" baseline="0" dirty="0"/>
              <a:t> </a:t>
            </a:r>
            <a:r>
              <a:rPr lang="en-US" sz="1600" b="1" baseline="0" dirty="0" err="1"/>
              <a:t>mát</a:t>
            </a:r>
            <a:r>
              <a:rPr lang="en-US" sz="1600" b="1" baseline="0" dirty="0"/>
              <a:t> </a:t>
            </a:r>
            <a:r>
              <a:rPr lang="en-US" sz="1600" b="1" baseline="0" dirty="0" err="1"/>
              <a:t>mẻ</a:t>
            </a:r>
            <a:r>
              <a:rPr lang="en-US" sz="1600" b="1" baseline="0" dirty="0"/>
              <a:t> </a:t>
            </a:r>
            <a:r>
              <a:rPr lang="en-US" sz="1600" b="1" baseline="0" dirty="0" err="1"/>
              <a:t>rất</a:t>
            </a:r>
            <a:r>
              <a:rPr lang="en-US" sz="1600" b="1" baseline="0" dirty="0"/>
              <a:t> </a:t>
            </a:r>
            <a:r>
              <a:rPr lang="en-US" sz="1600" b="1" baseline="0" dirty="0" err="1"/>
              <a:t>thích</a:t>
            </a:r>
            <a:r>
              <a:rPr lang="en-US" sz="1600" b="1" baseline="0" dirty="0"/>
              <a:t> </a:t>
            </a:r>
            <a:r>
              <a:rPr lang="en-US" sz="1600" b="1" baseline="0" dirty="0" err="1"/>
              <a:t>hợp</a:t>
            </a:r>
            <a:r>
              <a:rPr lang="en-US" sz="1600" b="1" baseline="0" dirty="0"/>
              <a:t> </a:t>
            </a:r>
            <a:r>
              <a:rPr lang="en-US" sz="1600" b="1" baseline="0" dirty="0" err="1"/>
              <a:t>phát</a:t>
            </a:r>
            <a:r>
              <a:rPr lang="en-US" sz="1600" b="1" baseline="0" dirty="0"/>
              <a:t> </a:t>
            </a:r>
            <a:r>
              <a:rPr lang="en-US" sz="1600" b="1" baseline="0" dirty="0" err="1"/>
              <a:t>triển</a:t>
            </a:r>
            <a:r>
              <a:rPr lang="en-US" sz="1600" b="1" baseline="0" dirty="0"/>
              <a:t> </a:t>
            </a:r>
            <a:r>
              <a:rPr lang="en-US" sz="1600" b="1" baseline="0" dirty="0" err="1"/>
              <a:t>các</a:t>
            </a:r>
            <a:r>
              <a:rPr lang="en-US" sz="1600" b="1" baseline="0" dirty="0"/>
              <a:t> </a:t>
            </a:r>
            <a:r>
              <a:rPr lang="en-US" sz="1600" b="1" baseline="0" dirty="0" err="1"/>
              <a:t>loại</a:t>
            </a:r>
            <a:r>
              <a:rPr lang="en-US" sz="1600" b="1" baseline="0" dirty="0"/>
              <a:t> </a:t>
            </a:r>
            <a:r>
              <a:rPr lang="en-US" sz="1600" b="1" baseline="0" dirty="0" err="1"/>
              <a:t>rau</a:t>
            </a:r>
            <a:r>
              <a:rPr lang="en-US" sz="1600" b="1" baseline="0" dirty="0"/>
              <a:t> </a:t>
            </a:r>
            <a:r>
              <a:rPr lang="en-US" sz="1600" b="1" baseline="0" dirty="0" err="1"/>
              <a:t>hoa</a:t>
            </a:r>
            <a:r>
              <a:rPr lang="en-US" sz="1600" b="1" baseline="0" dirty="0"/>
              <a:t> </a:t>
            </a:r>
            <a:r>
              <a:rPr lang="en-US" sz="1600" b="1" baseline="0" dirty="0" err="1"/>
              <a:t>quả</a:t>
            </a:r>
            <a:r>
              <a:rPr lang="en-US" sz="1600" b="1" baseline="0" dirty="0"/>
              <a:t> </a:t>
            </a:r>
            <a:r>
              <a:rPr lang="en-US" sz="1600" b="1" baseline="0" dirty="0" err="1"/>
              <a:t>ôn</a:t>
            </a:r>
            <a:r>
              <a:rPr lang="en-US" sz="1600" b="1" baseline="0" dirty="0"/>
              <a:t> </a:t>
            </a:r>
            <a:r>
              <a:rPr lang="en-US" sz="1600" b="1" baseline="0" dirty="0" err="1"/>
              <a:t>đới</a:t>
            </a:r>
            <a:r>
              <a:rPr lang="en-US" sz="1600" b="1" baseline="0" dirty="0"/>
              <a:t>. </a:t>
            </a:r>
            <a:r>
              <a:rPr lang="en-US" sz="1600" b="1" baseline="0" dirty="0" err="1"/>
              <a:t>Cảnh</a:t>
            </a:r>
            <a:r>
              <a:rPr lang="en-US" sz="1600" b="1" baseline="0" dirty="0"/>
              <a:t> </a:t>
            </a:r>
            <a:r>
              <a:rPr lang="en-US" sz="1600" b="1" baseline="0" dirty="0" err="1"/>
              <a:t>sắc</a:t>
            </a:r>
            <a:r>
              <a:rPr lang="en-US" sz="1600" b="1" baseline="0" dirty="0"/>
              <a:t> </a:t>
            </a:r>
            <a:r>
              <a:rPr lang="en-US" sz="1600" b="1" baseline="0" dirty="0" err="1"/>
              <a:t>thiên</a:t>
            </a:r>
            <a:r>
              <a:rPr lang="en-US" sz="1600" b="1" baseline="0" dirty="0"/>
              <a:t> </a:t>
            </a:r>
            <a:r>
              <a:rPr lang="en-US" sz="1600" b="1" baseline="0" dirty="0" err="1"/>
              <a:t>nhiên</a:t>
            </a:r>
            <a:r>
              <a:rPr lang="en-US" sz="1600" b="1" baseline="0" dirty="0"/>
              <a:t> </a:t>
            </a:r>
            <a:r>
              <a:rPr lang="en-US" sz="1600" b="1" baseline="0" dirty="0" err="1"/>
              <a:t>tươi</a:t>
            </a:r>
            <a:r>
              <a:rPr lang="en-US" sz="1600" b="1" baseline="0" dirty="0"/>
              <a:t> </a:t>
            </a:r>
            <a:r>
              <a:rPr lang="en-US" sz="1600" b="1" baseline="0" dirty="0" err="1"/>
              <a:t>đẹp</a:t>
            </a:r>
            <a:r>
              <a:rPr lang="en-US" sz="1600" b="1" baseline="0" dirty="0"/>
              <a:t>, </a:t>
            </a:r>
            <a:r>
              <a:rPr lang="en-US" sz="1600" b="1" baseline="0" dirty="0" err="1"/>
              <a:t>địa</a:t>
            </a:r>
            <a:r>
              <a:rPr lang="en-US" sz="1600" b="1" baseline="0" dirty="0"/>
              <a:t> </a:t>
            </a:r>
            <a:r>
              <a:rPr lang="en-US" sz="1600" b="1" baseline="0" dirty="0" err="1"/>
              <a:t>hình</a:t>
            </a:r>
            <a:r>
              <a:rPr lang="en-US" sz="1600" b="1" baseline="0" dirty="0"/>
              <a:t> </a:t>
            </a:r>
            <a:r>
              <a:rPr lang="en-US" sz="1600" b="1" baseline="0" dirty="0" err="1"/>
              <a:t>độc</a:t>
            </a:r>
            <a:r>
              <a:rPr lang="en-US" sz="1600" b="1" baseline="0" dirty="0"/>
              <a:t> </a:t>
            </a:r>
            <a:r>
              <a:rPr lang="en-US" sz="1600" b="1" baseline="0" dirty="0" err="1"/>
              <a:t>đáo</a:t>
            </a:r>
            <a:r>
              <a:rPr lang="en-US" sz="1600" b="1" baseline="0" dirty="0"/>
              <a:t>, </a:t>
            </a:r>
            <a:r>
              <a:rPr lang="en-US" sz="1600" b="1" baseline="0" dirty="0" err="1"/>
              <a:t>khí</a:t>
            </a:r>
            <a:r>
              <a:rPr lang="en-US" sz="1600" b="1" baseline="0" dirty="0"/>
              <a:t> </a:t>
            </a:r>
            <a:r>
              <a:rPr lang="en-US" sz="1600" b="1" baseline="0" dirty="0" err="1"/>
              <a:t>hậu</a:t>
            </a:r>
            <a:r>
              <a:rPr lang="en-US" sz="1600" b="1" baseline="0" dirty="0"/>
              <a:t> </a:t>
            </a:r>
            <a:r>
              <a:rPr lang="en-US" sz="1600" b="1" baseline="0" dirty="0" err="1"/>
              <a:t>trong</a:t>
            </a:r>
            <a:r>
              <a:rPr lang="en-US" sz="1600" b="1" baseline="0" dirty="0"/>
              <a:t> </a:t>
            </a:r>
            <a:r>
              <a:rPr lang="en-US" sz="1600" b="1" baseline="0" dirty="0" err="1"/>
              <a:t>lành</a:t>
            </a:r>
            <a:r>
              <a:rPr lang="en-US" sz="1600" b="1" baseline="0" dirty="0"/>
              <a:t> </a:t>
            </a:r>
            <a:r>
              <a:rPr lang="en-US" sz="1600" b="1" baseline="0" dirty="0" err="1"/>
              <a:t>biến</a:t>
            </a:r>
            <a:r>
              <a:rPr lang="en-US" sz="1600" b="1" baseline="0" dirty="0"/>
              <a:t> </a:t>
            </a:r>
            <a:r>
              <a:rPr lang="en-US" sz="1600" b="1" baseline="0" dirty="0" err="1"/>
              <a:t>những</a:t>
            </a:r>
            <a:r>
              <a:rPr lang="en-US" sz="1600" b="1" baseline="0" dirty="0"/>
              <a:t> </a:t>
            </a:r>
            <a:r>
              <a:rPr lang="en-US" sz="1600" b="1" baseline="0" dirty="0" err="1"/>
              <a:t>cao</a:t>
            </a:r>
            <a:r>
              <a:rPr lang="en-US" sz="1600" b="1" baseline="0" dirty="0"/>
              <a:t> </a:t>
            </a:r>
            <a:r>
              <a:rPr lang="en-US" sz="1600" b="1" baseline="0" dirty="0" err="1"/>
              <a:t>nguyên</a:t>
            </a:r>
            <a:r>
              <a:rPr lang="en-US" sz="1600" b="1" baseline="0" dirty="0"/>
              <a:t> </a:t>
            </a:r>
            <a:r>
              <a:rPr lang="en-US" sz="1600" b="1" baseline="0" dirty="0" err="1"/>
              <a:t>trở</a:t>
            </a:r>
            <a:r>
              <a:rPr lang="en-US" sz="1600" b="1" baseline="0" dirty="0"/>
              <a:t> </a:t>
            </a:r>
            <a:r>
              <a:rPr lang="en-US" sz="1600" b="1" baseline="0" dirty="0" err="1"/>
              <a:t>thành</a:t>
            </a:r>
            <a:r>
              <a:rPr lang="en-US" sz="1600" b="1" baseline="0" dirty="0"/>
              <a:t> </a:t>
            </a:r>
            <a:r>
              <a:rPr lang="en-US" sz="1600" b="1" baseline="0" dirty="0" err="1"/>
              <a:t>điểm</a:t>
            </a:r>
            <a:r>
              <a:rPr lang="en-US" sz="1600" b="1" baseline="0" dirty="0"/>
              <a:t> du </a:t>
            </a:r>
            <a:r>
              <a:rPr lang="en-US" sz="1600" b="1" baseline="0" dirty="0" err="1"/>
              <a:t>lịch</a:t>
            </a:r>
            <a:r>
              <a:rPr lang="en-US" sz="1600" b="1" baseline="0" dirty="0"/>
              <a:t> </a:t>
            </a:r>
            <a:r>
              <a:rPr lang="en-US" sz="1600" b="1" baseline="0" dirty="0" err="1"/>
              <a:t>hấp</a:t>
            </a:r>
            <a:r>
              <a:rPr lang="en-US" sz="1600" b="1" baseline="0" dirty="0"/>
              <a:t> </a:t>
            </a:r>
            <a:r>
              <a:rPr lang="en-US" sz="1600" b="1" baseline="0" dirty="0" err="1"/>
              <a:t>dẫn</a:t>
            </a:r>
            <a:r>
              <a:rPr lang="en-US" sz="1600" b="1" baseline="0" dirty="0"/>
              <a:t> (</a:t>
            </a:r>
            <a:r>
              <a:rPr lang="en-US" sz="1600" b="1" baseline="0" dirty="0" err="1"/>
              <a:t>Đà</a:t>
            </a:r>
            <a:r>
              <a:rPr lang="en-US" sz="1600" b="1" baseline="0" dirty="0"/>
              <a:t> </a:t>
            </a:r>
            <a:r>
              <a:rPr lang="en-US" sz="1600" b="1" baseline="0" dirty="0" err="1"/>
              <a:t>Lạt</a:t>
            </a:r>
            <a:r>
              <a:rPr lang="en-US" sz="1600" b="1" baseline="0" dirty="0"/>
              <a:t>, </a:t>
            </a:r>
            <a:r>
              <a:rPr lang="en-US" sz="1600" b="1" baseline="0" dirty="0" err="1"/>
              <a:t>Mộc</a:t>
            </a:r>
            <a:r>
              <a:rPr lang="en-US" sz="1600" b="1" baseline="0" dirty="0"/>
              <a:t> </a:t>
            </a:r>
            <a:r>
              <a:rPr lang="en-US" sz="1600" b="1" baseline="0" dirty="0" err="1"/>
              <a:t>Châu</a:t>
            </a:r>
            <a:r>
              <a:rPr lang="en-US" sz="1600" b="1" baseline="0" dirty="0"/>
              <a:t>, </a:t>
            </a:r>
            <a:r>
              <a:rPr lang="en-US" sz="1600" b="1" baseline="0" dirty="0" err="1"/>
              <a:t>Đồng</a:t>
            </a:r>
            <a:r>
              <a:rPr lang="en-US" sz="1600" b="1" baseline="0" dirty="0"/>
              <a:t> </a:t>
            </a:r>
            <a:r>
              <a:rPr lang="en-US" sz="1600" b="1" baseline="0" dirty="0" err="1"/>
              <a:t>Văn</a:t>
            </a:r>
            <a:r>
              <a:rPr lang="en-US" sz="1600" b="1" baseline="0" dirty="0"/>
              <a:t>…)</a:t>
            </a:r>
            <a:endParaRPr lang="en-US" sz="1600" b="1"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33</a:t>
            </a:fld>
            <a:endParaRPr lang="en-US"/>
          </a:p>
        </p:txBody>
      </p:sp>
    </p:spTree>
    <p:extLst>
      <p:ext uri="{BB962C8B-B14F-4D97-AF65-F5344CB8AC3E}">
        <p14:creationId xmlns:p14="http://schemas.microsoft.com/office/powerpoint/2010/main" val="2146792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baseline="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34</a:t>
            </a:fld>
            <a:endParaRPr lang="en-US"/>
          </a:p>
        </p:txBody>
      </p:sp>
    </p:spTree>
    <p:extLst>
      <p:ext uri="{BB962C8B-B14F-4D97-AF65-F5344CB8AC3E}">
        <p14:creationId xmlns:p14="http://schemas.microsoft.com/office/powerpoint/2010/main" val="424876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35</a:t>
            </a:fld>
            <a:endParaRPr lang="en-US" altLang="en-US"/>
          </a:p>
        </p:txBody>
      </p:sp>
    </p:spTree>
    <p:extLst>
      <p:ext uri="{BB962C8B-B14F-4D97-AF65-F5344CB8AC3E}">
        <p14:creationId xmlns:p14="http://schemas.microsoft.com/office/powerpoint/2010/main" val="2869812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sz="16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36</a:t>
            </a:fld>
            <a:endParaRPr lang="en-US"/>
          </a:p>
        </p:txBody>
      </p:sp>
    </p:spTree>
    <p:extLst>
      <p:ext uri="{BB962C8B-B14F-4D97-AF65-F5344CB8AC3E}">
        <p14:creationId xmlns:p14="http://schemas.microsoft.com/office/powerpoint/2010/main" val="726865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37</a:t>
            </a:fld>
            <a:endParaRPr lang="en-US" altLang="en-US"/>
          </a:p>
        </p:txBody>
      </p:sp>
    </p:spTree>
    <p:extLst>
      <p:ext uri="{BB962C8B-B14F-4D97-AF65-F5344CB8AC3E}">
        <p14:creationId xmlns:p14="http://schemas.microsoft.com/office/powerpoint/2010/main" val="2345963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38</a:t>
            </a:fld>
            <a:endParaRPr lang="en-US"/>
          </a:p>
        </p:txBody>
      </p:sp>
    </p:spTree>
    <p:extLst>
      <p:ext uri="{BB962C8B-B14F-4D97-AF65-F5344CB8AC3E}">
        <p14:creationId xmlns:p14="http://schemas.microsoft.com/office/powerpoint/2010/main" val="3212133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err="1">
                <a:solidFill>
                  <a:schemeClr val="tx1"/>
                </a:solidFill>
                <a:latin typeface="+mn-lt"/>
                <a:cs typeface="+mn-cs"/>
              </a:rPr>
              <a:t>Đây</a:t>
            </a:r>
            <a:r>
              <a:rPr lang="en-US" sz="1400" b="0" baseline="0" dirty="0">
                <a:solidFill>
                  <a:schemeClr val="tx1"/>
                </a:solidFill>
                <a:latin typeface="+mn-lt"/>
                <a:cs typeface="+mn-cs"/>
              </a:rPr>
              <a:t> </a:t>
            </a:r>
            <a:r>
              <a:rPr lang="en-US" sz="1400" b="0" baseline="0" dirty="0" err="1">
                <a:solidFill>
                  <a:schemeClr val="tx1"/>
                </a:solidFill>
                <a:latin typeface="+mn-lt"/>
                <a:cs typeface="+mn-cs"/>
              </a:rPr>
              <a:t>là</a:t>
            </a:r>
            <a:r>
              <a:rPr lang="en-US" sz="1400" b="0" baseline="0" dirty="0">
                <a:solidFill>
                  <a:schemeClr val="tx1"/>
                </a:solidFill>
                <a:latin typeface="+mn-lt"/>
                <a:cs typeface="+mn-cs"/>
              </a:rPr>
              <a:t> </a:t>
            </a:r>
            <a:r>
              <a:rPr lang="en-US" sz="1400" b="0" baseline="0" dirty="0" err="1">
                <a:solidFill>
                  <a:schemeClr val="tx1"/>
                </a:solidFill>
                <a:latin typeface="+mn-lt"/>
                <a:cs typeface="+mn-cs"/>
              </a:rPr>
              <a:t>những</a:t>
            </a:r>
            <a:r>
              <a:rPr lang="en-US" sz="1400" b="0" baseline="0" dirty="0">
                <a:solidFill>
                  <a:schemeClr val="tx1"/>
                </a:solidFill>
                <a:latin typeface="+mn-lt"/>
                <a:cs typeface="+mn-cs"/>
              </a:rPr>
              <a:t> </a:t>
            </a:r>
            <a:r>
              <a:rPr lang="en-US" sz="1400" b="0" baseline="0" dirty="0" err="1">
                <a:solidFill>
                  <a:schemeClr val="tx1"/>
                </a:solidFill>
                <a:latin typeface="+mn-lt"/>
                <a:cs typeface="+mn-cs"/>
              </a:rPr>
              <a:t>hình</a:t>
            </a:r>
            <a:r>
              <a:rPr lang="en-US" sz="1400" b="0" baseline="0" dirty="0">
                <a:solidFill>
                  <a:schemeClr val="tx1"/>
                </a:solidFill>
                <a:latin typeface="+mn-lt"/>
                <a:cs typeface="+mn-cs"/>
              </a:rPr>
              <a:t> </a:t>
            </a:r>
            <a:r>
              <a:rPr lang="en-US" sz="1400" b="0" baseline="0" dirty="0" err="1">
                <a:solidFill>
                  <a:schemeClr val="tx1"/>
                </a:solidFill>
                <a:latin typeface="+mn-lt"/>
                <a:cs typeface="+mn-cs"/>
              </a:rPr>
              <a:t>ảnh</a:t>
            </a:r>
            <a:r>
              <a:rPr lang="en-US" sz="1400" b="0" baseline="0" dirty="0">
                <a:solidFill>
                  <a:schemeClr val="tx1"/>
                </a:solidFill>
                <a:latin typeface="+mn-lt"/>
                <a:cs typeface="+mn-cs"/>
              </a:rPr>
              <a:t> </a:t>
            </a:r>
            <a:r>
              <a:rPr lang="en-US" sz="1400" b="0" baseline="0" dirty="0" err="1">
                <a:solidFill>
                  <a:schemeClr val="tx1"/>
                </a:solidFill>
                <a:latin typeface="+mn-lt"/>
                <a:cs typeface="+mn-cs"/>
              </a:rPr>
              <a:t>thể</a:t>
            </a:r>
            <a:r>
              <a:rPr lang="en-US" sz="1400" b="0" baseline="0" dirty="0">
                <a:solidFill>
                  <a:schemeClr val="tx1"/>
                </a:solidFill>
                <a:latin typeface="+mn-lt"/>
                <a:cs typeface="+mn-cs"/>
              </a:rPr>
              <a:t> </a:t>
            </a:r>
            <a:r>
              <a:rPr lang="en-US" sz="1400" b="0" baseline="0" dirty="0" err="1">
                <a:solidFill>
                  <a:schemeClr val="tx1"/>
                </a:solidFill>
                <a:latin typeface="+mn-lt"/>
                <a:cs typeface="+mn-cs"/>
              </a:rPr>
              <a:t>hiện</a:t>
            </a:r>
            <a:r>
              <a:rPr lang="en-US" sz="1400" b="0" baseline="0" dirty="0">
                <a:solidFill>
                  <a:schemeClr val="tx1"/>
                </a:solidFill>
                <a:latin typeface="+mn-lt"/>
                <a:cs typeface="+mn-cs"/>
              </a:rPr>
              <a:t> </a:t>
            </a:r>
            <a:r>
              <a:rPr lang="en-US" sz="1400" b="0" baseline="0" dirty="0" err="1">
                <a:solidFill>
                  <a:schemeClr val="tx1"/>
                </a:solidFill>
                <a:latin typeface="+mn-lt"/>
                <a:cs typeface="+mn-cs"/>
              </a:rPr>
              <a:t>các</a:t>
            </a:r>
            <a:r>
              <a:rPr lang="en-US" sz="1400" b="0" baseline="0" dirty="0">
                <a:solidFill>
                  <a:schemeClr val="tx1"/>
                </a:solidFill>
                <a:latin typeface="+mn-lt"/>
                <a:cs typeface="+mn-cs"/>
              </a:rPr>
              <a:t> </a:t>
            </a:r>
            <a:r>
              <a:rPr lang="en-US" sz="1400" b="0" baseline="0" dirty="0" err="1">
                <a:solidFill>
                  <a:schemeClr val="tx1"/>
                </a:solidFill>
                <a:latin typeface="+mn-lt"/>
                <a:cs typeface="+mn-cs"/>
              </a:rPr>
              <a:t>hoạt</a:t>
            </a:r>
            <a:r>
              <a:rPr lang="en-US" sz="1400" b="0" baseline="0" dirty="0">
                <a:solidFill>
                  <a:schemeClr val="tx1"/>
                </a:solidFill>
                <a:latin typeface="+mn-lt"/>
                <a:cs typeface="+mn-cs"/>
              </a:rPr>
              <a:t> </a:t>
            </a:r>
            <a:r>
              <a:rPr lang="en-US" sz="1400" b="0" baseline="0" dirty="0" err="1">
                <a:solidFill>
                  <a:schemeClr val="tx1"/>
                </a:solidFill>
                <a:latin typeface="+mn-lt"/>
                <a:cs typeface="+mn-cs"/>
              </a:rPr>
              <a:t>động</a:t>
            </a:r>
            <a:r>
              <a:rPr lang="en-US" sz="1400" b="0" baseline="0" dirty="0">
                <a:solidFill>
                  <a:schemeClr val="tx1"/>
                </a:solidFill>
                <a:latin typeface="+mn-lt"/>
                <a:cs typeface="+mn-cs"/>
              </a:rPr>
              <a:t> </a:t>
            </a:r>
            <a:r>
              <a:rPr lang="en-US" sz="1400" b="0" baseline="0" dirty="0" err="1">
                <a:solidFill>
                  <a:schemeClr val="tx1"/>
                </a:solidFill>
                <a:latin typeface="+mn-lt"/>
                <a:cs typeface="+mn-cs"/>
              </a:rPr>
              <a:t>kinh</a:t>
            </a:r>
            <a:r>
              <a:rPr lang="en-US" sz="1400" b="0" baseline="0" dirty="0">
                <a:solidFill>
                  <a:schemeClr val="tx1"/>
                </a:solidFill>
                <a:latin typeface="+mn-lt"/>
                <a:cs typeface="+mn-cs"/>
              </a:rPr>
              <a:t> </a:t>
            </a:r>
            <a:r>
              <a:rPr lang="en-US" sz="1400" b="0" baseline="0" dirty="0" err="1">
                <a:solidFill>
                  <a:schemeClr val="tx1"/>
                </a:solidFill>
                <a:latin typeface="+mn-lt"/>
                <a:cs typeface="+mn-cs"/>
              </a:rPr>
              <a:t>tế</a:t>
            </a:r>
            <a:r>
              <a:rPr lang="en-US" sz="1400" b="0" baseline="0" dirty="0">
                <a:solidFill>
                  <a:schemeClr val="tx1"/>
                </a:solidFill>
                <a:latin typeface="+mn-lt"/>
                <a:cs typeface="+mn-cs"/>
              </a:rPr>
              <a:t> </a:t>
            </a:r>
            <a:r>
              <a:rPr lang="en-US" sz="1400" b="0" baseline="0" dirty="0" err="1">
                <a:solidFill>
                  <a:schemeClr val="tx1"/>
                </a:solidFill>
                <a:latin typeface="+mn-lt"/>
                <a:cs typeface="+mn-cs"/>
              </a:rPr>
              <a:t>nông</a:t>
            </a:r>
            <a:r>
              <a:rPr lang="en-US" sz="1400" b="0" baseline="0" dirty="0">
                <a:solidFill>
                  <a:schemeClr val="tx1"/>
                </a:solidFill>
                <a:latin typeface="+mn-lt"/>
                <a:cs typeface="+mn-cs"/>
              </a:rPr>
              <a:t> </a:t>
            </a:r>
            <a:r>
              <a:rPr lang="en-US" sz="1400" b="0" baseline="0" dirty="0" err="1">
                <a:solidFill>
                  <a:schemeClr val="tx1"/>
                </a:solidFill>
                <a:latin typeface="+mn-lt"/>
                <a:cs typeface="+mn-cs"/>
              </a:rPr>
              <a:t>nghiệp</a:t>
            </a:r>
            <a:r>
              <a:rPr lang="en-US" sz="1400" b="0" baseline="0" dirty="0">
                <a:solidFill>
                  <a:schemeClr val="tx1"/>
                </a:solidFill>
                <a:latin typeface="+mn-lt"/>
                <a:cs typeface="+mn-cs"/>
              </a:rPr>
              <a:t> </a:t>
            </a:r>
            <a:r>
              <a:rPr lang="en-US" sz="1400" b="0" baseline="0" dirty="0" err="1">
                <a:solidFill>
                  <a:schemeClr val="tx1"/>
                </a:solidFill>
                <a:latin typeface="+mn-lt"/>
                <a:cs typeface="+mn-cs"/>
              </a:rPr>
              <a:t>nổi</a:t>
            </a:r>
            <a:r>
              <a:rPr lang="en-US" sz="1400" b="0" baseline="0" dirty="0">
                <a:solidFill>
                  <a:schemeClr val="tx1"/>
                </a:solidFill>
                <a:latin typeface="+mn-lt"/>
                <a:cs typeface="+mn-cs"/>
              </a:rPr>
              <a:t> </a:t>
            </a:r>
            <a:r>
              <a:rPr lang="en-US" sz="1400" b="0" baseline="0" dirty="0" err="1">
                <a:solidFill>
                  <a:schemeClr val="tx1"/>
                </a:solidFill>
                <a:latin typeface="+mn-lt"/>
                <a:cs typeface="+mn-cs"/>
              </a:rPr>
              <a:t>bật</a:t>
            </a:r>
            <a:r>
              <a:rPr lang="en-US" sz="1400" b="0" baseline="0" dirty="0">
                <a:solidFill>
                  <a:schemeClr val="tx1"/>
                </a:solidFill>
                <a:latin typeface="+mn-lt"/>
                <a:cs typeface="+mn-cs"/>
              </a:rPr>
              <a:t> ở </a:t>
            </a:r>
            <a:r>
              <a:rPr lang="en-US" sz="1400" b="0" baseline="0" dirty="0" err="1">
                <a:solidFill>
                  <a:schemeClr val="tx1"/>
                </a:solidFill>
                <a:latin typeface="+mn-lt"/>
                <a:cs typeface="+mn-cs"/>
              </a:rPr>
              <a:t>bình</a:t>
            </a:r>
            <a:r>
              <a:rPr lang="en-US" sz="1400" b="0" baseline="0" dirty="0">
                <a:solidFill>
                  <a:schemeClr val="tx1"/>
                </a:solidFill>
                <a:latin typeface="+mn-lt"/>
                <a:cs typeface="+mn-cs"/>
              </a:rPr>
              <a:t> </a:t>
            </a:r>
            <a:r>
              <a:rPr lang="en-US" sz="1400" b="0" baseline="0" dirty="0" err="1">
                <a:solidFill>
                  <a:schemeClr val="tx1"/>
                </a:solidFill>
                <a:latin typeface="+mn-lt"/>
                <a:cs typeface="+mn-cs"/>
              </a:rPr>
              <a:t>nguyên</a:t>
            </a:r>
            <a:r>
              <a:rPr lang="en-US" sz="1400" b="0" baseline="0" dirty="0">
                <a:solidFill>
                  <a:schemeClr val="tx1"/>
                </a:solidFill>
                <a:latin typeface="+mn-lt"/>
                <a:cs typeface="+mn-cs"/>
              </a:rPr>
              <a:t>.</a:t>
            </a:r>
            <a:endParaRPr lang="en-US" sz="1400" b="1" dirty="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400" b="1" dirty="0">
                <a:solidFill>
                  <a:schemeClr val="tx2"/>
                </a:solidFill>
                <a:latin typeface="Times New Roman" pitchFamily="18" charset="0"/>
                <a:cs typeface="Times New Roman" pitchFamily="18" charset="0"/>
              </a:rPr>
              <a:t>Bình nguyên thuận lợi cho việc trồng </a:t>
            </a:r>
            <a:r>
              <a:rPr lang="en-US" sz="1400" b="1" dirty="0" err="1">
                <a:solidFill>
                  <a:schemeClr val="tx2"/>
                </a:solidFill>
                <a:latin typeface="Times New Roman" pitchFamily="18" charset="0"/>
                <a:cs typeface="Times New Roman" pitchFamily="18" charset="0"/>
              </a:rPr>
              <a:t>các</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loại</a:t>
            </a:r>
            <a:r>
              <a:rPr lang="en-US" sz="1400" b="1" baseline="0" dirty="0">
                <a:solidFill>
                  <a:schemeClr val="tx2"/>
                </a:solidFill>
                <a:latin typeface="Times New Roman" pitchFamily="18" charset="0"/>
                <a:cs typeface="Times New Roman" pitchFamily="18" charset="0"/>
              </a:rPr>
              <a:t> </a:t>
            </a:r>
            <a:r>
              <a:rPr lang="vi-VN" sz="1400" b="1" dirty="0">
                <a:solidFill>
                  <a:schemeClr val="tx2"/>
                </a:solidFill>
                <a:latin typeface="Times New Roman" pitchFamily="18" charset="0"/>
                <a:cs typeface="Times New Roman" pitchFamily="18" charset="0"/>
              </a:rPr>
              <a:t>cây lương thực, thực phẩm,</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chăn</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nuôi</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gia</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súc</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gia</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cầm</a:t>
            </a:r>
            <a:r>
              <a:rPr lang="en-US" sz="1400" b="1" baseline="0" dirty="0">
                <a:solidFill>
                  <a:schemeClr val="tx2"/>
                </a:solidFill>
                <a:latin typeface="Times New Roman" pitchFamily="18" charset="0"/>
                <a:cs typeface="Times New Roman" pitchFamily="18" charset="0"/>
              </a:rPr>
              <a:t>,… D</a:t>
            </a:r>
            <a:r>
              <a:rPr lang="vi-VN" sz="1400" b="1" dirty="0">
                <a:solidFill>
                  <a:schemeClr val="tx2"/>
                </a:solidFill>
                <a:latin typeface="Times New Roman" pitchFamily="18" charset="0"/>
                <a:cs typeface="Times New Roman" pitchFamily="18" charset="0"/>
              </a:rPr>
              <a:t>ân cư </a:t>
            </a:r>
            <a:r>
              <a:rPr lang="en-US" sz="1400" b="1" dirty="0" err="1">
                <a:solidFill>
                  <a:schemeClr val="tx2"/>
                </a:solidFill>
                <a:latin typeface="Times New Roman" pitchFamily="18" charset="0"/>
                <a:cs typeface="Times New Roman" pitchFamily="18" charset="0"/>
              </a:rPr>
              <a:t>tập</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trung</a:t>
            </a:r>
            <a:r>
              <a:rPr lang="en-US" sz="1400" b="1" baseline="0" dirty="0">
                <a:solidFill>
                  <a:schemeClr val="tx2"/>
                </a:solidFill>
                <a:latin typeface="Times New Roman" pitchFamily="18" charset="0"/>
                <a:cs typeface="Times New Roman" pitchFamily="18" charset="0"/>
              </a:rPr>
              <a:t> </a:t>
            </a:r>
            <a:r>
              <a:rPr lang="vi-VN" sz="1400" b="1" dirty="0">
                <a:solidFill>
                  <a:schemeClr val="tx2"/>
                </a:solidFill>
                <a:latin typeface="Times New Roman" pitchFamily="18" charset="0"/>
                <a:cs typeface="Times New Roman" pitchFamily="18" charset="0"/>
              </a:rPr>
              <a:t>đông đúc.</a:t>
            </a:r>
            <a:endParaRPr lang="en-US" sz="1400" b="1" dirty="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err="1">
                <a:solidFill>
                  <a:schemeClr val="tx2"/>
                </a:solidFill>
                <a:latin typeface="Times New Roman" pitchFamily="18" charset="0"/>
                <a:cs typeface="Times New Roman" pitchFamily="18" charset="0"/>
              </a:rPr>
              <a:t>Ngoài</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ra</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bình</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nguyên</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còn</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là</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nơi</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tập</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trung</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phát</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triển</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công</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nghiệp</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dịch</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vụ</a:t>
            </a:r>
            <a:endParaRPr lang="vi-VN" sz="1400" b="0" dirty="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t>39</a:t>
            </a:fld>
            <a:endParaRPr lang="en-US"/>
          </a:p>
        </p:txBody>
      </p:sp>
    </p:spTree>
    <p:extLst>
      <p:ext uri="{BB962C8B-B14F-4D97-AF65-F5344CB8AC3E}">
        <p14:creationId xmlns:p14="http://schemas.microsoft.com/office/powerpoint/2010/main" val="3787019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1612503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41</a:t>
            </a:fld>
            <a:endParaRPr lang="en-US" altLang="en-US"/>
          </a:p>
        </p:txBody>
      </p:sp>
    </p:spTree>
    <p:extLst>
      <p:ext uri="{BB962C8B-B14F-4D97-AF65-F5344CB8AC3E}">
        <p14:creationId xmlns:p14="http://schemas.microsoft.com/office/powerpoint/2010/main" val="612824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42</a:t>
            </a:fld>
            <a:endParaRPr lang="en-US" altLang="en-US"/>
          </a:p>
        </p:txBody>
      </p:sp>
    </p:spTree>
    <p:extLst>
      <p:ext uri="{BB962C8B-B14F-4D97-AF65-F5344CB8AC3E}">
        <p14:creationId xmlns:p14="http://schemas.microsoft.com/office/powerpoint/2010/main" val="307273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43</a:t>
            </a:fld>
            <a:endParaRPr lang="en-US" altLang="en-US"/>
          </a:p>
        </p:txBody>
      </p:sp>
    </p:spTree>
    <p:extLst>
      <p:ext uri="{BB962C8B-B14F-4D97-AF65-F5344CB8AC3E}">
        <p14:creationId xmlns:p14="http://schemas.microsoft.com/office/powerpoint/2010/main" val="534192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fld id="{13E6D392-A5C7-47B3-A470-02D6F791E4FF}" type="slidenum">
              <a:rPr lang="en-US" sz="1200"/>
              <a:pPr eaLnBrk="1" hangingPunct="1"/>
              <a:t>45</a:t>
            </a:fld>
            <a:endParaRPr lang="en-US" sz="1200"/>
          </a:p>
        </p:txBody>
      </p:sp>
    </p:spTree>
    <p:extLst>
      <p:ext uri="{BB962C8B-B14F-4D97-AF65-F5344CB8AC3E}">
        <p14:creationId xmlns:p14="http://schemas.microsoft.com/office/powerpoint/2010/main" val="2045409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47</a:t>
            </a:fld>
            <a:endParaRPr lang="en-US" altLang="en-US"/>
          </a:p>
        </p:txBody>
      </p:sp>
    </p:spTree>
    <p:extLst>
      <p:ext uri="{BB962C8B-B14F-4D97-AF65-F5344CB8AC3E}">
        <p14:creationId xmlns:p14="http://schemas.microsoft.com/office/powerpoint/2010/main" val="104085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50</a:t>
            </a:fld>
            <a:endParaRPr lang="en-US" altLang="en-US"/>
          </a:p>
        </p:txBody>
      </p:sp>
    </p:spTree>
    <p:extLst>
      <p:ext uri="{BB962C8B-B14F-4D97-AF65-F5344CB8AC3E}">
        <p14:creationId xmlns:p14="http://schemas.microsoft.com/office/powerpoint/2010/main" val="196096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E63931-EED7-4A55-BE2B-0753BF5EBC68}"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1911431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8B528E81-C5D0-4D12-99CB-08B7292F0990}" type="slidenum">
              <a:rPr lang="en-US"/>
              <a:pPr eaLnBrk="1" hangingPunct="1"/>
              <a:t>15</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14922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22</a:t>
            </a:fld>
            <a:endParaRPr lang="en-US" altLang="en-US" smtClean="0"/>
          </a:p>
        </p:txBody>
      </p:sp>
    </p:spTree>
    <p:extLst>
      <p:ext uri="{BB962C8B-B14F-4D97-AF65-F5344CB8AC3E}">
        <p14:creationId xmlns:p14="http://schemas.microsoft.com/office/powerpoint/2010/main" val="2894141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09C98485-9068-4A05-9AA7-183D1988FAC6}" type="slidenum">
              <a:rPr lang="vi-VN" smtClean="0"/>
              <a:t>24</a:t>
            </a:fld>
            <a:endParaRPr lang="vi-VN"/>
          </a:p>
        </p:txBody>
      </p:sp>
    </p:spTree>
    <p:extLst>
      <p:ext uri="{BB962C8B-B14F-4D97-AF65-F5344CB8AC3E}">
        <p14:creationId xmlns:p14="http://schemas.microsoft.com/office/powerpoint/2010/main" val="2852583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err="1">
                <a:solidFill>
                  <a:schemeClr val="tx1"/>
                </a:solidFill>
                <a:effectLst/>
                <a:latin typeface="+mn-lt"/>
                <a:ea typeface="+mn-ea"/>
                <a:cs typeface="+mn-cs"/>
              </a:rPr>
              <a:t>Ngoài</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địa</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hình</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núi</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và</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thì</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trên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bề</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mặt</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đất</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còn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có</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những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dạng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đh</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khác</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Để</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tìm</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hiểu</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dạng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địa</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hình</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này</a:t>
            </a:r>
            <a:r>
              <a:rPr lang="en-US" sz="1400" kern="1200" baseline="0" dirty="0">
                <a:solidFill>
                  <a:schemeClr val="tx1"/>
                </a:solidFill>
                <a:effectLst/>
                <a:latin typeface="+mn-lt"/>
                <a:ea typeface="+mn-ea"/>
                <a:cs typeface="+mn-cs"/>
              </a:rPr>
              <a:t> </a:t>
            </a:r>
            <a:r>
              <a:rPr lang="vi-VN" sz="1400" kern="1200" dirty="0">
                <a:solidFill>
                  <a:schemeClr val="tx1"/>
                </a:solidFill>
                <a:effectLst/>
                <a:latin typeface="+mn-lt"/>
                <a:ea typeface="+mn-ea"/>
                <a:cs typeface="+mn-cs"/>
              </a:rPr>
              <a:t>cô mời các em xem những hình ảnh sau </a:t>
            </a:r>
            <a:r>
              <a:rPr lang="en-US" sz="14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a:solidFill>
                  <a:schemeClr val="tx1"/>
                </a:solidFill>
                <a:effectLst/>
                <a:latin typeface="+mn-lt"/>
                <a:ea typeface="+mn-ea"/>
                <a:cs typeface="+mn-cs"/>
              </a:rPr>
              <a:t>Các em quan sát hình ảnh kết hợp với hiểu biết của bản thân, hãy cho cô biết các hình ảnh trên thể hiện những dạng địa hình nào?</a:t>
            </a:r>
            <a:r>
              <a:rPr lang="en-US" sz="1400" kern="1200" dirty="0">
                <a:solidFill>
                  <a:schemeClr val="tx1"/>
                </a:solidFill>
                <a:effectLst/>
                <a:latin typeface="+mn-lt"/>
                <a:ea typeface="+mn-ea"/>
                <a:cs typeface="+mn-cs"/>
              </a:rPr>
              <a:t> </a:t>
            </a:r>
            <a:r>
              <a:rPr lang="vi-VN" sz="1400" kern="1200" dirty="0">
                <a:solidFill>
                  <a:schemeClr val="tx1"/>
                </a:solidFill>
                <a:effectLst/>
                <a:latin typeface="+mn-lt"/>
                <a:ea typeface="+mn-ea"/>
                <a:cs typeface="+mn-cs"/>
              </a:rPr>
              <a:t>Qua phần trình bày của các bạn chúng ta được biết thêm những dạng địa hình khác trên Trái đất như bình nguyên, cao nguyên, đồi. Vậy những dạng địa hình này có đặc điểm hình thái ra sao, có vai trò như thế nào trong việc phát triển KT-XH. Hôm nay cô trò chúng ta sẽ cùng tìm hiểu bài 14: ĐỊA HÌNH BỀ MẶT TRÁI ĐẤT (tiếp theo).</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25</a:t>
            </a:fld>
            <a:endParaRPr lang="en-US"/>
          </a:p>
        </p:txBody>
      </p:sp>
    </p:spTree>
    <p:extLst>
      <p:ext uri="{BB962C8B-B14F-4D97-AF65-F5344CB8AC3E}">
        <p14:creationId xmlns:p14="http://schemas.microsoft.com/office/powerpoint/2010/main" val="2817450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07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27</a:t>
            </a:fld>
            <a:endParaRPr lang="en-US" altLang="en-US"/>
          </a:p>
        </p:txBody>
      </p:sp>
    </p:spTree>
    <p:extLst>
      <p:ext uri="{BB962C8B-B14F-4D97-AF65-F5344CB8AC3E}">
        <p14:creationId xmlns:p14="http://schemas.microsoft.com/office/powerpoint/2010/main" val="2906789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33331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95728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57784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288CB-8D34-490B-9BAC-5265BA56B618}" type="slidenum">
              <a:rPr lang="en-US" altLang="en-US"/>
              <a:pPr>
                <a:defRPr/>
              </a:pPr>
              <a:t>‹#›</a:t>
            </a:fld>
            <a:endParaRPr lang="en-US" altLang="en-US"/>
          </a:p>
        </p:txBody>
      </p:sp>
    </p:spTree>
    <p:extLst>
      <p:ext uri="{BB962C8B-B14F-4D97-AF65-F5344CB8AC3E}">
        <p14:creationId xmlns:p14="http://schemas.microsoft.com/office/powerpoint/2010/main" val="47577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77307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2280E4-FBF9-4A32-BC4F-BFA0283A9DCE}"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306395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2280E4-FBF9-4A32-BC4F-BFA0283A9DCE}" type="datetimeFigureOut">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87195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2280E4-FBF9-4A32-BC4F-BFA0283A9DCE}" type="datetimeFigureOut">
              <a:rPr lang="en-US" smtClean="0"/>
              <a:t>9/2/2023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46291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2280E4-FBF9-4A32-BC4F-BFA0283A9DCE}" type="datetimeFigureOut">
              <a:rPr lang="en-US" smtClean="0"/>
              <a:t>9/2/2023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90852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280E4-FBF9-4A32-BC4F-BFA0283A9DCE}" type="datetimeFigureOut">
              <a:rPr lang="en-US" smtClean="0"/>
              <a:t>9/2/2023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0959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8192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70181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4E2280E4-FBF9-4A32-BC4F-BFA0283A9DCE}" type="datetimeFigureOut">
              <a:rPr lang="en-US" smtClean="0"/>
              <a:t>9/2/2023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E9DBA6BB-4FD7-4183-9EBC-755E0487A9C1}" type="slidenum">
              <a:rPr lang="en-US" smtClean="0"/>
              <a:t>‹#›</a:t>
            </a:fld>
            <a:endParaRPr lang="en-US"/>
          </a:p>
        </p:txBody>
      </p:sp>
    </p:spTree>
    <p:extLst>
      <p:ext uri="{BB962C8B-B14F-4D97-AF65-F5344CB8AC3E}">
        <p14:creationId xmlns:p14="http://schemas.microsoft.com/office/powerpoint/2010/main" val="346910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1.wav"/><Relationship Id="rId7"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audio" Target="Track48.wav" TargetMode="Externa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6.gif"/></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e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jpeg"/><Relationship Id="rId5" Type="http://schemas.microsoft.com/office/2007/relationships/hdphoto" Target="../media/hdphoto1.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8.xml"/><Relationship Id="rId7"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4.jpe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5.jpeg"/><Relationship Id="rId4" Type="http://schemas.microsoft.com/office/2007/relationships/hdphoto" Target="../media/hdphoto3.wdp"/><Relationship Id="rId9" Type="http://schemas.openxmlformats.org/officeDocument/2006/relationships/image" Target="../media/image6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1.xml"/><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hyperlink" Target="http://my.opera.com/dialygovap/albums/showpic.dml?album=312134&amp;picture=4599408" TargetMode="External"/><Relationship Id="rId7"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hyperlink" Target="http://my.opera.com/dialygovap/albums/showpic.dml?album=312134&amp;picture=4599431" TargetMode="External"/><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6"/>
          <a:stretch>
            <a:fillRect/>
          </a:stretch>
        </p:blipFill>
        <p:spPr>
          <a:xfrm>
            <a:off x="9858375" y="1735653"/>
            <a:ext cx="457200" cy="457200"/>
          </a:xfrm>
          <a:prstGeom prst="rect">
            <a:avLst/>
          </a:prstGeom>
        </p:spPr>
      </p:pic>
      <p:sp>
        <p:nvSpPr>
          <p:cNvPr id="19" name="TextBox 18"/>
          <p:cNvSpPr txBox="1"/>
          <p:nvPr/>
        </p:nvSpPr>
        <p:spPr>
          <a:xfrm>
            <a:off x="710069" y="656993"/>
            <a:ext cx="7952763" cy="2839239"/>
          </a:xfrm>
          <a:prstGeom prst="rect">
            <a:avLst/>
          </a:prstGeom>
          <a:noFill/>
          <a:ln>
            <a:noFill/>
          </a:ln>
        </p:spPr>
        <p:txBody>
          <a:bodyPr wrap="square" lIns="68580" tIns="34290" rIns="68580" bIns="34290" rtlCol="0">
            <a:spAutoFit/>
          </a:bodyPr>
          <a:lstStyle/>
          <a:p>
            <a:pPr algn="ctr"/>
            <a:r>
              <a:rPr lang="en-US" sz="45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Bài 10: Quá trình nội sinh và Quá trình ngoại sinh. Các dạng địa </a:t>
            </a:r>
            <a:r>
              <a:rPr lang="en-US" sz="4500" b="1">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hình chính. Khoáng sản.</a:t>
            </a:r>
            <a:endParaRPr lang="en-US" sz="45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US" sz="45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022717" y="3267632"/>
            <a:ext cx="457200" cy="457200"/>
          </a:xfrm>
          <a:prstGeom prst="rect">
            <a:avLst/>
          </a:prstGeom>
        </p:spPr>
      </p:pic>
    </p:spTree>
    <p:extLst>
      <p:ext uri="{BB962C8B-B14F-4D97-AF65-F5344CB8AC3E}">
        <p14:creationId xmlns:p14="http://schemas.microsoft.com/office/powerpoint/2010/main" val="151569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par>
                          <p:cTn id="7" fill="hold">
                            <p:stCondLst>
                              <p:cond delay="25588"/>
                            </p:stCondLst>
                            <p:childTnLst>
                              <p:par>
                                <p:cTn id="8" presetID="10"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 presetClass="mediacall" presetSubtype="0" fill="hold" nodeType="withEffect">
                                  <p:stCondLst>
                                    <p:cond delay="1000"/>
                                  </p:stCondLst>
                                  <p:childTnLst>
                                    <p:cmd type="call" cmd="playFrom(0.0)">
                                      <p:cBhvr>
                                        <p:cTn id="12"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13" repeatCount="indefinite" fill="hold" display="0">
                  <p:stCondLst>
                    <p:cond delay="indefinite"/>
                  </p:stCondLst>
                  <p:endCondLst>
                    <p:cond evt="onStopAudio" delay="0">
                      <p:tgtEl>
                        <p:sldTgt/>
                      </p:tgtEl>
                    </p:cond>
                  </p:endCondLst>
                </p:cTn>
                <p:tgtEl>
                  <p:spTgt spid="25"/>
                </p:tgtEl>
              </p:cMediaNode>
            </p:audio>
            <p:audio>
              <p:cMediaNode vol="100000">
                <p:cTn id="1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Granite">
            <a:hlinkClick r:id="" action="ppaction://noaction">
              <a:snd r:embed="rId3" name="wind.wav"/>
            </a:hlinkClick>
          </p:cNvPr>
          <p:cNvSpPr>
            <a:spLocks/>
          </p:cNvSpPr>
          <p:nvPr/>
        </p:nvSpPr>
        <p:spPr bwMode="auto">
          <a:xfrm>
            <a:off x="2613422" y="1008461"/>
            <a:ext cx="3995738" cy="3907631"/>
          </a:xfrm>
          <a:custGeom>
            <a:avLst/>
            <a:gdLst>
              <a:gd name="T0" fmla="*/ 2147483647 w 3356"/>
              <a:gd name="T1" fmla="*/ 2147483647 h 3282"/>
              <a:gd name="T2" fmla="*/ 2147483647 w 3356"/>
              <a:gd name="T3" fmla="*/ 2147483647 h 3282"/>
              <a:gd name="T4" fmla="*/ 2147483647 w 3356"/>
              <a:gd name="T5" fmla="*/ 2147483647 h 3282"/>
              <a:gd name="T6" fmla="*/ 2147483647 w 3356"/>
              <a:gd name="T7" fmla="*/ 2147483647 h 3282"/>
              <a:gd name="T8" fmla="*/ 2147483647 w 3356"/>
              <a:gd name="T9" fmla="*/ 2147483647 h 3282"/>
              <a:gd name="T10" fmla="*/ 2147483647 w 3356"/>
              <a:gd name="T11" fmla="*/ 2147483647 h 3282"/>
              <a:gd name="T12" fmla="*/ 2147483647 w 3356"/>
              <a:gd name="T13" fmla="*/ 2147483647 h 3282"/>
              <a:gd name="T14" fmla="*/ 2147483647 w 3356"/>
              <a:gd name="T15" fmla="*/ 2147483647 h 3282"/>
              <a:gd name="T16" fmla="*/ 2147483647 w 3356"/>
              <a:gd name="T17" fmla="*/ 2147483647 h 3282"/>
              <a:gd name="T18" fmla="*/ 2147483647 w 3356"/>
              <a:gd name="T19" fmla="*/ 2147483647 h 3282"/>
              <a:gd name="T20" fmla="*/ 2147483647 w 3356"/>
              <a:gd name="T21" fmla="*/ 2147483647 h 3282"/>
              <a:gd name="T22" fmla="*/ 2147483647 w 3356"/>
              <a:gd name="T23" fmla="*/ 2147483647 h 3282"/>
              <a:gd name="T24" fmla="*/ 2147483647 w 3356"/>
              <a:gd name="T25" fmla="*/ 2147483647 h 3282"/>
              <a:gd name="T26" fmla="*/ 2147483647 w 3356"/>
              <a:gd name="T27" fmla="*/ 2147483647 h 3282"/>
              <a:gd name="T28" fmla="*/ 2147483647 w 3356"/>
              <a:gd name="T29" fmla="*/ 2147483647 h 3282"/>
              <a:gd name="T30" fmla="*/ 2147483647 w 3356"/>
              <a:gd name="T31" fmla="*/ 2147483647 h 3282"/>
              <a:gd name="T32" fmla="*/ 2147483647 w 3356"/>
              <a:gd name="T33" fmla="*/ 2147483647 h 3282"/>
              <a:gd name="T34" fmla="*/ 2147483647 w 3356"/>
              <a:gd name="T35" fmla="*/ 2147483647 h 3282"/>
              <a:gd name="T36" fmla="*/ 2147483647 w 3356"/>
              <a:gd name="T37" fmla="*/ 2147483647 h 3282"/>
              <a:gd name="T38" fmla="*/ 2147483647 w 3356"/>
              <a:gd name="T39" fmla="*/ 0 h 3282"/>
              <a:gd name="T40" fmla="*/ 2147483647 w 3356"/>
              <a:gd name="T41" fmla="*/ 2147483647 h 3282"/>
              <a:gd name="T42" fmla="*/ 2147483647 w 3356"/>
              <a:gd name="T43" fmla="*/ 2147483647 h 3282"/>
              <a:gd name="T44" fmla="*/ 2147483647 w 3356"/>
              <a:gd name="T45" fmla="*/ 2147483647 h 3282"/>
              <a:gd name="T46" fmla="*/ 2147483647 w 3356"/>
              <a:gd name="T47" fmla="*/ 2147483647 h 3282"/>
              <a:gd name="T48" fmla="*/ 2147483647 w 3356"/>
              <a:gd name="T49" fmla="*/ 2147483647 h 3282"/>
              <a:gd name="T50" fmla="*/ 2147483647 w 3356"/>
              <a:gd name="T51" fmla="*/ 2147483647 h 3282"/>
              <a:gd name="T52" fmla="*/ 2147483647 w 3356"/>
              <a:gd name="T53" fmla="*/ 2147483647 h 3282"/>
              <a:gd name="T54" fmla="*/ 2147483647 w 3356"/>
              <a:gd name="T55" fmla="*/ 2147483647 h 3282"/>
              <a:gd name="T56" fmla="*/ 2147483647 w 3356"/>
              <a:gd name="T57" fmla="*/ 2147483647 h 3282"/>
              <a:gd name="T58" fmla="*/ 2147483647 w 3356"/>
              <a:gd name="T59" fmla="*/ 2147483647 h 3282"/>
              <a:gd name="T60" fmla="*/ 2147483647 w 3356"/>
              <a:gd name="T61" fmla="*/ 2147483647 h 3282"/>
              <a:gd name="T62" fmla="*/ 2147483647 w 3356"/>
              <a:gd name="T63" fmla="*/ 2147483647 h 3282"/>
              <a:gd name="T64" fmla="*/ 2147483647 w 3356"/>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6"/>
              <a:gd name="T100" fmla="*/ 0 h 3282"/>
              <a:gd name="T101" fmla="*/ 3356 w 3356"/>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6"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116" y="1767"/>
                  <a:pt x="101" y="1716"/>
                </a:cubicBezTo>
                <a:cubicBezTo>
                  <a:pt x="80" y="1642"/>
                  <a:pt x="73" y="1566"/>
                  <a:pt x="63" y="1490"/>
                </a:cubicBezTo>
                <a:cubicBezTo>
                  <a:pt x="70" y="1168"/>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3265" y="618"/>
                  <a:pt x="3319" y="777"/>
                </a:cubicBezTo>
                <a:cubicBezTo>
                  <a:pt x="3328" y="903"/>
                  <a:pt x="3343" y="1027"/>
                  <a:pt x="3356" y="1152"/>
                </a:cubicBezTo>
                <a:cubicBezTo>
                  <a:pt x="3352" y="1532"/>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lIns="68580" tIns="34290" rIns="68580" bIns="34290"/>
          <a:lstStyle/>
          <a:p>
            <a:endParaRPr lang="en-US"/>
          </a:p>
        </p:txBody>
      </p:sp>
      <p:sp>
        <p:nvSpPr>
          <p:cNvPr id="5" name="Freeform 3" descr="Granite">
            <a:hlinkClick r:id="" action="ppaction://noaction">
              <a:snd r:embed="rId3" name="wind.wav"/>
            </a:hlinkClick>
          </p:cNvPr>
          <p:cNvSpPr>
            <a:spLocks/>
          </p:cNvSpPr>
          <p:nvPr/>
        </p:nvSpPr>
        <p:spPr bwMode="auto">
          <a:xfrm>
            <a:off x="2628900" y="1028701"/>
            <a:ext cx="3990975" cy="3907631"/>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437" y="1762"/>
                  <a:pt x="422" y="1711"/>
                </a:cubicBezTo>
                <a:cubicBezTo>
                  <a:pt x="401" y="1637"/>
                  <a:pt x="444" y="1524"/>
                  <a:pt x="434" y="1448"/>
                </a:cubicBezTo>
                <a:cubicBezTo>
                  <a:pt x="441" y="1126"/>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947" y="738"/>
                  <a:pt x="3001" y="897"/>
                </a:cubicBezTo>
                <a:cubicBezTo>
                  <a:pt x="3010" y="1023"/>
                  <a:pt x="3113" y="1098"/>
                  <a:pt x="3126" y="1223"/>
                </a:cubicBezTo>
                <a:cubicBezTo>
                  <a:pt x="3122" y="1603"/>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lIns="68580" tIns="34290" rIns="68580" bIns="34290"/>
          <a:lstStyle/>
          <a:p>
            <a:endParaRPr lang="en-US"/>
          </a:p>
        </p:txBody>
      </p:sp>
      <p:sp>
        <p:nvSpPr>
          <p:cNvPr id="6" name="Freeform 4" descr="Granite">
            <a:hlinkClick r:id="" action="ppaction://noaction">
              <a:snd r:embed="rId3" name="wind.wav"/>
            </a:hlinkClick>
          </p:cNvPr>
          <p:cNvSpPr>
            <a:spLocks/>
          </p:cNvSpPr>
          <p:nvPr/>
        </p:nvSpPr>
        <p:spPr bwMode="auto">
          <a:xfrm>
            <a:off x="2628900" y="971551"/>
            <a:ext cx="3990975" cy="3907631"/>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545" y="1947"/>
                  <a:pt x="493" y="1859"/>
                </a:cubicBezTo>
                <a:cubicBezTo>
                  <a:pt x="480" y="1807"/>
                  <a:pt x="583" y="1748"/>
                  <a:pt x="568" y="1697"/>
                </a:cubicBezTo>
                <a:cubicBezTo>
                  <a:pt x="547" y="1623"/>
                  <a:pt x="578" y="1522"/>
                  <a:pt x="568" y="1446"/>
                </a:cubicBezTo>
                <a:cubicBezTo>
                  <a:pt x="575" y="1124"/>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809" y="1209"/>
                  <a:pt x="2822" y="1334"/>
                </a:cubicBezTo>
                <a:cubicBezTo>
                  <a:pt x="2818" y="171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lIns="68580" tIns="34290" rIns="68580" bIns="34290"/>
          <a:lstStyle/>
          <a:p>
            <a:endParaRPr lang="en-US"/>
          </a:p>
        </p:txBody>
      </p:sp>
      <p:sp>
        <p:nvSpPr>
          <p:cNvPr id="7" name="Freeform 5" descr="Granite"/>
          <p:cNvSpPr>
            <a:spLocks/>
          </p:cNvSpPr>
          <p:nvPr/>
        </p:nvSpPr>
        <p:spPr bwMode="auto">
          <a:xfrm>
            <a:off x="2857500" y="1028701"/>
            <a:ext cx="3990975" cy="3907631"/>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592" y="2164"/>
                  <a:pt x="568" y="2110"/>
                </a:cubicBezTo>
                <a:cubicBezTo>
                  <a:pt x="527" y="2017"/>
                  <a:pt x="682" y="1947"/>
                  <a:pt x="630" y="1859"/>
                </a:cubicBezTo>
                <a:cubicBezTo>
                  <a:pt x="617" y="1807"/>
                  <a:pt x="583" y="1748"/>
                  <a:pt x="568" y="1697"/>
                </a:cubicBezTo>
                <a:cubicBezTo>
                  <a:pt x="547" y="1623"/>
                  <a:pt x="715" y="1485"/>
                  <a:pt x="705" y="1409"/>
                </a:cubicBezTo>
                <a:cubicBezTo>
                  <a:pt x="712" y="108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596" y="1259"/>
                  <a:pt x="2609" y="1384"/>
                </a:cubicBezTo>
                <a:cubicBezTo>
                  <a:pt x="2605" y="176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lIns="68580" tIns="34290" rIns="68580" bIns="34290"/>
          <a:lstStyle/>
          <a:p>
            <a:endParaRPr lang="en-US"/>
          </a:p>
        </p:txBody>
      </p:sp>
      <p:sp>
        <p:nvSpPr>
          <p:cNvPr id="8" name="Freeform 6" descr="Granite">
            <a:hlinkClick r:id="" action="ppaction://noaction">
              <a:snd r:embed="rId3" name="wind.wav"/>
            </a:hlinkClick>
          </p:cNvPr>
          <p:cNvSpPr>
            <a:spLocks/>
          </p:cNvSpPr>
          <p:nvPr/>
        </p:nvSpPr>
        <p:spPr bwMode="auto">
          <a:xfrm>
            <a:off x="2971800" y="1085851"/>
            <a:ext cx="3990975" cy="3907631"/>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676" y="2429"/>
                  <a:pt x="651" y="2385"/>
                </a:cubicBezTo>
                <a:cubicBezTo>
                  <a:pt x="636" y="2359"/>
                  <a:pt x="776" y="2273"/>
                  <a:pt x="776" y="2273"/>
                </a:cubicBezTo>
                <a:cubicBezTo>
                  <a:pt x="757" y="2216"/>
                  <a:pt x="1038" y="2151"/>
                  <a:pt x="1014" y="2097"/>
                </a:cubicBezTo>
                <a:cubicBezTo>
                  <a:pt x="973" y="2004"/>
                  <a:pt x="1267" y="1935"/>
                  <a:pt x="1215" y="1847"/>
                </a:cubicBezTo>
                <a:cubicBezTo>
                  <a:pt x="1202" y="1795"/>
                  <a:pt x="1079" y="1748"/>
                  <a:pt x="1064" y="1697"/>
                </a:cubicBezTo>
                <a:cubicBezTo>
                  <a:pt x="1043" y="1623"/>
                  <a:pt x="987" y="1435"/>
                  <a:pt x="977" y="1359"/>
                </a:cubicBezTo>
                <a:cubicBezTo>
                  <a:pt x="984" y="103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237" y="999"/>
                  <a:pt x="2291" y="1158"/>
                </a:cubicBezTo>
                <a:cubicBezTo>
                  <a:pt x="2300" y="1284"/>
                  <a:pt x="2153" y="1346"/>
                  <a:pt x="2166" y="1471"/>
                </a:cubicBezTo>
                <a:cubicBezTo>
                  <a:pt x="2162" y="1851"/>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lIns="68580" tIns="34290" rIns="68580" bIns="34290"/>
          <a:lstStyle/>
          <a:p>
            <a:endParaRPr lang="en-US"/>
          </a:p>
        </p:txBody>
      </p:sp>
      <p:sp>
        <p:nvSpPr>
          <p:cNvPr id="9" name="Freeform 7" descr="Granite">
            <a:hlinkClick r:id="" action="ppaction://noaction">
              <a:snd r:embed="rId3" name="wind.wav"/>
            </a:hlinkClick>
          </p:cNvPr>
          <p:cNvSpPr>
            <a:spLocks/>
          </p:cNvSpPr>
          <p:nvPr/>
        </p:nvSpPr>
        <p:spPr bwMode="auto">
          <a:xfrm>
            <a:off x="2971801" y="1085851"/>
            <a:ext cx="3960019" cy="3907631"/>
          </a:xfrm>
          <a:custGeom>
            <a:avLst/>
            <a:gdLst>
              <a:gd name="T0" fmla="*/ 2147483647 w 3326"/>
              <a:gd name="T1" fmla="*/ 2147483647 h 3282"/>
              <a:gd name="T2" fmla="*/ 2147483647 w 3326"/>
              <a:gd name="T3" fmla="*/ 2147483647 h 3282"/>
              <a:gd name="T4" fmla="*/ 2147483647 w 3326"/>
              <a:gd name="T5" fmla="*/ 2147483647 h 3282"/>
              <a:gd name="T6" fmla="*/ 2147483647 w 3326"/>
              <a:gd name="T7" fmla="*/ 2147483647 h 3282"/>
              <a:gd name="T8" fmla="*/ 2147483647 w 3326"/>
              <a:gd name="T9" fmla="*/ 2147483647 h 3282"/>
              <a:gd name="T10" fmla="*/ 2147483647 w 3326"/>
              <a:gd name="T11" fmla="*/ 2147483647 h 3282"/>
              <a:gd name="T12" fmla="*/ 2147483647 w 3326"/>
              <a:gd name="T13" fmla="*/ 2147483647 h 3282"/>
              <a:gd name="T14" fmla="*/ 2147483647 w 3326"/>
              <a:gd name="T15" fmla="*/ 2147483647 h 3282"/>
              <a:gd name="T16" fmla="*/ 2147483647 w 3326"/>
              <a:gd name="T17" fmla="*/ 2147483647 h 3282"/>
              <a:gd name="T18" fmla="*/ 2147483647 w 3326"/>
              <a:gd name="T19" fmla="*/ 2147483647 h 3282"/>
              <a:gd name="T20" fmla="*/ 2147483647 w 3326"/>
              <a:gd name="T21" fmla="*/ 2147483647 h 3282"/>
              <a:gd name="T22" fmla="*/ 2147483647 w 3326"/>
              <a:gd name="T23" fmla="*/ 2147483647 h 3282"/>
              <a:gd name="T24" fmla="*/ 2147483647 w 3326"/>
              <a:gd name="T25" fmla="*/ 2147483647 h 3282"/>
              <a:gd name="T26" fmla="*/ 2147483647 w 3326"/>
              <a:gd name="T27" fmla="*/ 2147483647 h 3282"/>
              <a:gd name="T28" fmla="*/ 2147483647 w 3326"/>
              <a:gd name="T29" fmla="*/ 2147483647 h 3282"/>
              <a:gd name="T30" fmla="*/ 2147483647 w 3326"/>
              <a:gd name="T31" fmla="*/ 2147483647 h 3282"/>
              <a:gd name="T32" fmla="*/ 2147483647 w 3326"/>
              <a:gd name="T33" fmla="*/ 2147483647 h 3282"/>
              <a:gd name="T34" fmla="*/ 2147483647 w 3326"/>
              <a:gd name="T35" fmla="*/ 2147483647 h 3282"/>
              <a:gd name="T36" fmla="*/ 2147483647 w 3326"/>
              <a:gd name="T37" fmla="*/ 2147483647 h 3282"/>
              <a:gd name="T38" fmla="*/ 2147483647 w 3326"/>
              <a:gd name="T39" fmla="*/ 2147483647 h 3282"/>
              <a:gd name="T40" fmla="*/ 2147483647 w 3326"/>
              <a:gd name="T41" fmla="*/ 0 h 3282"/>
              <a:gd name="T42" fmla="*/ 2147483647 w 3326"/>
              <a:gd name="T43" fmla="*/ 2147483647 h 3282"/>
              <a:gd name="T44" fmla="*/ 2147483647 w 3326"/>
              <a:gd name="T45" fmla="*/ 2147483647 h 3282"/>
              <a:gd name="T46" fmla="*/ 2147483647 w 3326"/>
              <a:gd name="T47" fmla="*/ 2147483647 h 3282"/>
              <a:gd name="T48" fmla="*/ 2147483647 w 3326"/>
              <a:gd name="T49" fmla="*/ 2147483647 h 3282"/>
              <a:gd name="T50" fmla="*/ 2147483647 w 3326"/>
              <a:gd name="T51" fmla="*/ 2147483647 h 3282"/>
              <a:gd name="T52" fmla="*/ 2147483647 w 3326"/>
              <a:gd name="T53" fmla="*/ 2147483647 h 3282"/>
              <a:gd name="T54" fmla="*/ 2147483647 w 3326"/>
              <a:gd name="T55" fmla="*/ 2147483647 h 3282"/>
              <a:gd name="T56" fmla="*/ 2147483647 w 3326"/>
              <a:gd name="T57" fmla="*/ 2147483647 h 3282"/>
              <a:gd name="T58" fmla="*/ 2147483647 w 3326"/>
              <a:gd name="T59" fmla="*/ 2147483647 h 3282"/>
              <a:gd name="T60" fmla="*/ 2147483647 w 3326"/>
              <a:gd name="T61" fmla="*/ 2147483647 h 3282"/>
              <a:gd name="T62" fmla="*/ 2147483647 w 3326"/>
              <a:gd name="T63" fmla="*/ 2147483647 h 3282"/>
              <a:gd name="T64" fmla="*/ 2147483647 w 3326"/>
              <a:gd name="T65" fmla="*/ 2147483647 h 3282"/>
              <a:gd name="T66" fmla="*/ 2147483647 w 3326"/>
              <a:gd name="T67" fmla="*/ 2147483647 h 3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26"/>
              <a:gd name="T103" fmla="*/ 0 h 3282"/>
              <a:gd name="T104" fmla="*/ 3326 w 3326"/>
              <a:gd name="T105" fmla="*/ 3282 h 3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26" h="3282">
                <a:moveTo>
                  <a:pt x="702" y="2993"/>
                </a:moveTo>
                <a:cubicBezTo>
                  <a:pt x="667" y="2892"/>
                  <a:pt x="926" y="2800"/>
                  <a:pt x="847" y="2723"/>
                </a:cubicBezTo>
                <a:cubicBezTo>
                  <a:pt x="833" y="2676"/>
                  <a:pt x="841" y="2725"/>
                  <a:pt x="822" y="2723"/>
                </a:cubicBezTo>
                <a:cubicBezTo>
                  <a:pt x="803" y="2721"/>
                  <a:pt x="743" y="2715"/>
                  <a:pt x="735" y="2711"/>
                </a:cubicBezTo>
                <a:cubicBezTo>
                  <a:pt x="728" y="2698"/>
                  <a:pt x="779" y="2711"/>
                  <a:pt x="772" y="2698"/>
                </a:cubicBezTo>
                <a:cubicBezTo>
                  <a:pt x="766" y="2686"/>
                  <a:pt x="729" y="2748"/>
                  <a:pt x="722" y="2736"/>
                </a:cubicBezTo>
                <a:cubicBezTo>
                  <a:pt x="707" y="2710"/>
                  <a:pt x="860" y="2648"/>
                  <a:pt x="860" y="2648"/>
                </a:cubicBezTo>
                <a:cubicBezTo>
                  <a:pt x="850" y="2598"/>
                  <a:pt x="998" y="2542"/>
                  <a:pt x="973" y="2498"/>
                </a:cubicBezTo>
                <a:cubicBezTo>
                  <a:pt x="958" y="2472"/>
                  <a:pt x="1060" y="2360"/>
                  <a:pt x="1060" y="2360"/>
                </a:cubicBezTo>
                <a:cubicBezTo>
                  <a:pt x="1041" y="2303"/>
                  <a:pt x="1322" y="2151"/>
                  <a:pt x="1298" y="2097"/>
                </a:cubicBezTo>
                <a:cubicBezTo>
                  <a:pt x="1257" y="2004"/>
                  <a:pt x="1425" y="1973"/>
                  <a:pt x="1373" y="1885"/>
                </a:cubicBezTo>
                <a:cubicBezTo>
                  <a:pt x="1360" y="1833"/>
                  <a:pt x="1326" y="1685"/>
                  <a:pt x="1311" y="1634"/>
                </a:cubicBezTo>
                <a:cubicBezTo>
                  <a:pt x="1290" y="1560"/>
                  <a:pt x="1145" y="1209"/>
                  <a:pt x="1135" y="1133"/>
                </a:cubicBezTo>
                <a:cubicBezTo>
                  <a:pt x="1142" y="811"/>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1920" y="1012"/>
                  <a:pt x="1974" y="1171"/>
                </a:cubicBezTo>
                <a:cubicBezTo>
                  <a:pt x="1983" y="1297"/>
                  <a:pt x="1924" y="1434"/>
                  <a:pt x="1937" y="1559"/>
                </a:cubicBezTo>
                <a:cubicBezTo>
                  <a:pt x="1933" y="1939"/>
                  <a:pt x="2997" y="1905"/>
                  <a:pt x="2989" y="2285"/>
                </a:cubicBezTo>
                <a:cubicBezTo>
                  <a:pt x="2987" y="2383"/>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lIns="68580" tIns="34290" rIns="68580" bIns="34290"/>
          <a:lstStyle/>
          <a:p>
            <a:endParaRPr lang="en-US"/>
          </a:p>
        </p:txBody>
      </p:sp>
      <p:grpSp>
        <p:nvGrpSpPr>
          <p:cNvPr id="2" name="Group 8"/>
          <p:cNvGrpSpPr>
            <a:grpSpLocks/>
          </p:cNvGrpSpPr>
          <p:nvPr/>
        </p:nvGrpSpPr>
        <p:grpSpPr bwMode="auto">
          <a:xfrm>
            <a:off x="5372100" y="1371600"/>
            <a:ext cx="2114550" cy="2028825"/>
            <a:chOff x="3456" y="1056"/>
            <a:chExt cx="1776" cy="1704"/>
          </a:xfrm>
        </p:grpSpPr>
        <p:sp>
          <p:nvSpPr>
            <p:cNvPr id="6164" name="Freeform 9"/>
            <p:cNvSpPr>
              <a:spLocks/>
            </p:cNvSpPr>
            <p:nvPr/>
          </p:nvSpPr>
          <p:spPr bwMode="auto">
            <a:xfrm rot="-574706">
              <a:off x="3600" y="1056"/>
              <a:ext cx="1344" cy="648"/>
            </a:xfrm>
            <a:custGeom>
              <a:avLst/>
              <a:gdLst>
                <a:gd name="T0" fmla="*/ 3591 w 1296"/>
                <a:gd name="T1" fmla="*/ 0 h 504"/>
                <a:gd name="T2" fmla="*/ 3317 w 1296"/>
                <a:gd name="T3" fmla="*/ 436724 h 504"/>
                <a:gd name="T4" fmla="*/ 2256 w 1296"/>
                <a:gd name="T5" fmla="*/ 545910 h 504"/>
                <a:gd name="T6" fmla="*/ 0 w 1296"/>
                <a:gd name="T7" fmla="*/ 273011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5" name="Freeform 10">
              <a:hlinkClick r:id="" action="ppaction://noaction">
                <a:snd r:embed="rId3" name="wind.wav"/>
              </a:hlinkClick>
            </p:cNvPr>
            <p:cNvSpPr>
              <a:spLocks/>
            </p:cNvSpPr>
            <p:nvPr/>
          </p:nvSpPr>
          <p:spPr bwMode="auto">
            <a:xfrm rot="20238602" flipV="1">
              <a:off x="3888" y="2256"/>
              <a:ext cx="1296" cy="504"/>
            </a:xfrm>
            <a:custGeom>
              <a:avLst/>
              <a:gdLst>
                <a:gd name="T0" fmla="*/ 1296 w 1296"/>
                <a:gd name="T1" fmla="*/ 0 h 504"/>
                <a:gd name="T2" fmla="*/ 1200 w 1296"/>
                <a:gd name="T3" fmla="*/ 384 h 504"/>
                <a:gd name="T4" fmla="*/ 816 w 1296"/>
                <a:gd name="T5" fmla="*/ 480 h 504"/>
                <a:gd name="T6" fmla="*/ 0 w 1296"/>
                <a:gd name="T7" fmla="*/ 240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11"/>
            <p:cNvSpPr>
              <a:spLocks/>
            </p:cNvSpPr>
            <p:nvPr/>
          </p:nvSpPr>
          <p:spPr bwMode="auto">
            <a:xfrm>
              <a:off x="3456" y="1536"/>
              <a:ext cx="1776" cy="672"/>
            </a:xfrm>
            <a:custGeom>
              <a:avLst/>
              <a:gdLst>
                <a:gd name="T0" fmla="*/ 511081 w 1440"/>
                <a:gd name="T1" fmla="*/ 0 h 432"/>
                <a:gd name="T2" fmla="*/ 238455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1657350" y="1713311"/>
            <a:ext cx="2571750" cy="2811065"/>
            <a:chOff x="336" y="1343"/>
            <a:chExt cx="2160" cy="2361"/>
          </a:xfrm>
        </p:grpSpPr>
        <p:sp>
          <p:nvSpPr>
            <p:cNvPr id="6161" name="Freeform 13"/>
            <p:cNvSpPr>
              <a:spLocks/>
            </p:cNvSpPr>
            <p:nvPr/>
          </p:nvSpPr>
          <p:spPr bwMode="auto">
            <a:xfrm rot="574706" flipH="1">
              <a:off x="792" y="1343"/>
              <a:ext cx="1619" cy="888"/>
            </a:xfrm>
            <a:custGeom>
              <a:avLst/>
              <a:gdLst>
                <a:gd name="T0" fmla="*/ 658716 w 1296"/>
                <a:gd name="T1" fmla="*/ 0 h 504"/>
                <a:gd name="T2" fmla="*/ 609770 w 1296"/>
                <a:gd name="T3" fmla="*/ 2147483647 h 504"/>
                <a:gd name="T4" fmla="*/ 414324 w 1296"/>
                <a:gd name="T5" fmla="*/ 2147483647 h 504"/>
                <a:gd name="T6" fmla="*/ 0 w 1296"/>
                <a:gd name="T7" fmla="*/ 185231645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2" name="Freeform 14"/>
            <p:cNvSpPr>
              <a:spLocks/>
            </p:cNvSpPr>
            <p:nvPr/>
          </p:nvSpPr>
          <p:spPr bwMode="auto">
            <a:xfrm rot="1361398" flipH="1" flipV="1">
              <a:off x="836" y="2792"/>
              <a:ext cx="1413" cy="912"/>
            </a:xfrm>
            <a:custGeom>
              <a:avLst/>
              <a:gdLst>
                <a:gd name="T0" fmla="*/ 14586 w 1296"/>
                <a:gd name="T1" fmla="*/ 0 h 504"/>
                <a:gd name="T2" fmla="*/ 13489 w 1296"/>
                <a:gd name="T3" fmla="*/ 2147483647 h 504"/>
                <a:gd name="T4" fmla="*/ 9191 w 1296"/>
                <a:gd name="T5" fmla="*/ 2147483647 h 504"/>
                <a:gd name="T6" fmla="*/ 0 w 1296"/>
                <a:gd name="T7" fmla="*/ 214748364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5"/>
            <p:cNvSpPr>
              <a:spLocks/>
            </p:cNvSpPr>
            <p:nvPr/>
          </p:nvSpPr>
          <p:spPr bwMode="auto">
            <a:xfrm flipH="1">
              <a:off x="336" y="2016"/>
              <a:ext cx="2160" cy="672"/>
            </a:xfrm>
            <a:custGeom>
              <a:avLst/>
              <a:gdLst>
                <a:gd name="T0" fmla="*/ 122726676 w 1440"/>
                <a:gd name="T1" fmla="*/ 0 h 432"/>
                <a:gd name="T2" fmla="*/ 57273290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 name="Track48.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143000" y="48577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7"/>
          <p:cNvSpPr txBox="1">
            <a:spLocks noChangeArrowheads="1"/>
          </p:cNvSpPr>
          <p:nvPr/>
        </p:nvSpPr>
        <p:spPr bwMode="auto">
          <a:xfrm>
            <a:off x="3098772" y="421233"/>
            <a:ext cx="2979965" cy="392906"/>
          </a:xfrm>
          <a:prstGeom prst="rect">
            <a:avLst/>
          </a:prstGeom>
          <a:solidFill>
            <a:schemeClr val="accent4">
              <a:lumMod val="40000"/>
              <a:lumOff val="6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100" b="1" dirty="0">
                <a:latin typeface="Times New Roman" panose="02020603050405020304" pitchFamily="18" charset="0"/>
                <a:cs typeface="Times New Roman" panose="02020603050405020304" pitchFamily="18" charset="0"/>
              </a:rPr>
              <a:t>Mô hình gió thổi mòn</a:t>
            </a:r>
            <a:endParaRPr lang="en-US" sz="2100" b="1" dirty="0">
              <a:latin typeface="Times New Roman" panose="02020603050405020304" pitchFamily="18" charset="0"/>
              <a:cs typeface="Times New Roman" panose="02020603050405020304" pitchFamily="18" charset="0"/>
            </a:endParaRPr>
          </a:p>
        </p:txBody>
      </p:sp>
      <p:pic>
        <p:nvPicPr>
          <p:cNvPr id="81938" name="Picture 2" descr="E:\THAO\DIA 6\NAM_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0" y="1085850"/>
            <a:ext cx="36004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750" y="1085850"/>
            <a:ext cx="3861707"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hongnha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445" y="726712"/>
            <a:ext cx="4044557" cy="441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thach_nhu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6261" y="726711"/>
            <a:ext cx="4031570" cy="441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TextBox 3"/>
          <p:cNvSpPr txBox="1">
            <a:spLocks noChangeArrowheads="1"/>
          </p:cNvSpPr>
          <p:nvPr/>
        </p:nvSpPr>
        <p:spPr bwMode="auto">
          <a:xfrm>
            <a:off x="1763089" y="4796288"/>
            <a:ext cx="5450683" cy="346249"/>
          </a:xfrm>
          <a:prstGeom prst="rect">
            <a:avLst/>
          </a:prstGeom>
          <a:solidFill>
            <a:schemeClr val="accent4">
              <a:lumMod val="40000"/>
              <a:lumOff val="6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800" b="1" dirty="0" err="1">
                <a:latin typeface="Times New Roman" panose="02020603050405020304" pitchFamily="18" charset="0"/>
                <a:cs typeface="Times New Roman" panose="02020603050405020304" pitchFamily="18" charset="0"/>
              </a:rPr>
              <a:t>Qúa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trình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xâm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thực</a:t>
            </a:r>
            <a:r>
              <a:rPr lang="en-US" sz="1800" b="1" dirty="0">
                <a:latin typeface="Times New Roman" panose="02020603050405020304" pitchFamily="18" charset="0"/>
                <a:cs typeface="Times New Roman" panose="02020603050405020304" pitchFamily="18" charset="0"/>
              </a:rPr>
              <a:t> do </a:t>
            </a:r>
            <a:r>
              <a:rPr lang="en-US" sz="1800" b="1" dirty="0" err="1">
                <a:latin typeface="Times New Roman" panose="02020603050405020304" pitchFamily="18" charset="0"/>
                <a:cs typeface="Times New Roman" panose="02020603050405020304" pitchFamily="18" charset="0"/>
              </a:rPr>
              <a:t>nước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mưa</a:t>
            </a:r>
            <a:r>
              <a:rPr lang="en-US" sz="1800" b="1" dirty="0">
                <a:latin typeface="Times New Roman" panose="02020603050405020304" pitchFamily="18" charset="0"/>
                <a:cs typeface="Times New Roman" panose="02020603050405020304" pitchFamily="18" charset="0"/>
              </a:rPr>
              <a:t> ở </a:t>
            </a:r>
            <a:r>
              <a:rPr lang="en-US" sz="1800" b="1" dirty="0" err="1">
                <a:latin typeface="Times New Roman" panose="02020603050405020304" pitchFamily="18" charset="0"/>
                <a:cs typeface="Times New Roman" panose="02020603050405020304" pitchFamily="18" charset="0"/>
              </a:rPr>
              <a:t>vùng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núi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đá</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vôi</a:t>
            </a:r>
            <a:endParaRPr lang="vi-VN"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01298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1" fill="hold"/>
                                        <p:tgtEl>
                                          <p:spTgt spid="18"/>
                                        </p:tgtEl>
                                      </p:cBhvr>
                                    </p:cmd>
                                  </p:childTnLst>
                                </p:cTn>
                              </p:par>
                              <p:par>
                                <p:cTn id="14" presetID="22" presetClass="entr" presetSubtype="2" repeatCount="indefinite"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2000"/>
                                        <p:tgtEl>
                                          <p:spTgt spid="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4000"/>
                            </p:stCondLst>
                            <p:childTnLst>
                              <p:par>
                                <p:cTn id="21" presetID="55" presetClass="exit" presetSubtype="0" fill="hold" grpId="1" nodeType="afterEffect">
                                  <p:stCondLst>
                                    <p:cond delay="100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nodeType="afterGroup">
                            <p:stCondLst>
                              <p:cond delay="6000"/>
                            </p:stCondLst>
                            <p:childTnLst>
                              <p:par>
                                <p:cTn id="30" presetID="55" presetClass="exit" presetSubtype="0" fill="hold" grpId="1" nodeType="afterEffect">
                                  <p:stCondLst>
                                    <p:cond delay="100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par>
                          <p:cTn id="38" fill="hold" nodeType="afterGroup">
                            <p:stCondLst>
                              <p:cond delay="9000"/>
                            </p:stCondLst>
                            <p:childTnLst>
                              <p:par>
                                <p:cTn id="39" presetID="55" presetClass="exit" presetSubtype="0" fill="hold" grpId="1" nodeType="afterEffect">
                                  <p:stCondLst>
                                    <p:cond delay="1000"/>
                                  </p:stCondLst>
                                  <p:childTnLst>
                                    <p:anim calcmode="lin" valueType="num">
                                      <p:cBhvr>
                                        <p:cTn id="40" dur="2000"/>
                                        <p:tgtEl>
                                          <p:spTgt spid="6"/>
                                        </p:tgtEl>
                                        <p:attrNameLst>
                                          <p:attrName>ppt_w</p:attrName>
                                        </p:attrNameLst>
                                      </p:cBhvr>
                                      <p:tavLst>
                                        <p:tav tm="0">
                                          <p:val>
                                            <p:strVal val="ppt_w"/>
                                          </p:val>
                                        </p:tav>
                                        <p:tav tm="100000">
                                          <p:val>
                                            <p:strVal val="ppt_w*0.70"/>
                                          </p:val>
                                        </p:tav>
                                      </p:tavLst>
                                    </p:anim>
                                    <p:anim calcmode="lin" valueType="num">
                                      <p:cBhvr>
                                        <p:cTn id="41" dur="2000"/>
                                        <p:tgtEl>
                                          <p:spTgt spid="6"/>
                                        </p:tgtEl>
                                        <p:attrNameLst>
                                          <p:attrName>ppt_h</p:attrName>
                                        </p:attrNameLst>
                                      </p:cBhvr>
                                      <p:tavLst>
                                        <p:tav tm="0">
                                          <p:val>
                                            <p:strVal val="ppt_h"/>
                                          </p:val>
                                        </p:tav>
                                        <p:tav tm="100000">
                                          <p:val>
                                            <p:strVal val="ppt_h"/>
                                          </p:val>
                                        </p:tav>
                                      </p:tavLst>
                                    </p:anim>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par>
                          <p:cTn id="47" fill="hold" nodeType="afterGroup">
                            <p:stCondLst>
                              <p:cond delay="12000"/>
                            </p:stCondLst>
                            <p:childTnLst>
                              <p:par>
                                <p:cTn id="48" presetID="55" presetClass="exit" presetSubtype="0" fill="hold" grpId="1" nodeType="afterEffect">
                                  <p:stCondLst>
                                    <p:cond delay="1000"/>
                                  </p:stCondLst>
                                  <p:childTnLst>
                                    <p:anim calcmode="lin" valueType="num">
                                      <p:cBhvr>
                                        <p:cTn id="49" dur="2000"/>
                                        <p:tgtEl>
                                          <p:spTgt spid="7"/>
                                        </p:tgtEl>
                                        <p:attrNameLst>
                                          <p:attrName>ppt_w</p:attrName>
                                        </p:attrNameLst>
                                      </p:cBhvr>
                                      <p:tavLst>
                                        <p:tav tm="0">
                                          <p:val>
                                            <p:strVal val="ppt_w"/>
                                          </p:val>
                                        </p:tav>
                                        <p:tav tm="100000">
                                          <p:val>
                                            <p:strVal val="ppt_w*0.70"/>
                                          </p:val>
                                        </p:tav>
                                      </p:tavLst>
                                    </p:anim>
                                    <p:anim calcmode="lin" valueType="num">
                                      <p:cBhvr>
                                        <p:cTn id="50" dur="2000"/>
                                        <p:tgtEl>
                                          <p:spTgt spid="7"/>
                                        </p:tgtEl>
                                        <p:attrNameLst>
                                          <p:attrName>ppt_h</p:attrName>
                                        </p:attrNameLst>
                                      </p:cBhvr>
                                      <p:tavLst>
                                        <p:tav tm="0">
                                          <p:val>
                                            <p:strVal val="ppt_h"/>
                                          </p:val>
                                        </p:tav>
                                        <p:tav tm="100000">
                                          <p:val>
                                            <p:strVal val="ppt_h"/>
                                          </p:val>
                                        </p:tav>
                                      </p:tavLst>
                                    </p:anim>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10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par>
                          <p:cTn id="56" fill="hold" nodeType="afterGroup">
                            <p:stCondLst>
                              <p:cond delay="15000"/>
                            </p:stCondLst>
                            <p:childTnLst>
                              <p:par>
                                <p:cTn id="57" presetID="55" presetClass="exit" presetSubtype="0" fill="hold" grpId="1" nodeType="afterEffect">
                                  <p:stCondLst>
                                    <p:cond delay="1500"/>
                                  </p:stCondLst>
                                  <p:childTnLst>
                                    <p:anim calcmode="lin" valueType="num">
                                      <p:cBhvr>
                                        <p:cTn id="58" dur="2000"/>
                                        <p:tgtEl>
                                          <p:spTgt spid="8"/>
                                        </p:tgtEl>
                                        <p:attrNameLst>
                                          <p:attrName>ppt_w</p:attrName>
                                        </p:attrNameLst>
                                      </p:cBhvr>
                                      <p:tavLst>
                                        <p:tav tm="0">
                                          <p:val>
                                            <p:strVal val="ppt_w"/>
                                          </p:val>
                                        </p:tav>
                                        <p:tav tm="100000">
                                          <p:val>
                                            <p:strVal val="ppt_w*0.70"/>
                                          </p:val>
                                        </p:tav>
                                      </p:tavLst>
                                    </p:anim>
                                    <p:anim calcmode="lin" valueType="num">
                                      <p:cBhvr>
                                        <p:cTn id="59" dur="2000"/>
                                        <p:tgtEl>
                                          <p:spTgt spid="8"/>
                                        </p:tgtEl>
                                        <p:attrNameLst>
                                          <p:attrName>ppt_h</p:attrName>
                                        </p:attrNameLst>
                                      </p:cBhvr>
                                      <p:tavLst>
                                        <p:tav tm="0">
                                          <p:val>
                                            <p:strVal val="ppt_h"/>
                                          </p:val>
                                        </p:tav>
                                        <p:tav tm="100000">
                                          <p:val>
                                            <p:strVal val="ppt_h"/>
                                          </p:val>
                                        </p:tav>
                                      </p:tavLst>
                                    </p:anim>
                                    <p:animEffect transition="out" filter="fade">
                                      <p:cBhvr>
                                        <p:cTn id="60" dur="2000"/>
                                        <p:tgtEl>
                                          <p:spTgt spid="8"/>
                                        </p:tgtEl>
                                      </p:cBhvr>
                                    </p:animEffect>
                                    <p:set>
                                      <p:cBhvr>
                                        <p:cTn id="61" dur="1" fill="hold">
                                          <p:stCondLst>
                                            <p:cond delay="1999"/>
                                          </p:stCondLst>
                                        </p:cTn>
                                        <p:tgtEl>
                                          <p:spTgt spid="8"/>
                                        </p:tgtEl>
                                        <p:attrNameLst>
                                          <p:attrName>style.visibility</p:attrName>
                                        </p:attrNameLst>
                                      </p:cBhvr>
                                      <p:to>
                                        <p:strVal val="hidden"/>
                                      </p:to>
                                    </p:set>
                                  </p:childTnLst>
                                </p:cTn>
                              </p:par>
                              <p:par>
                                <p:cTn id="62" presetID="10" presetClass="entr" presetSubtype="0" fill="hold" grpId="0" nodeType="withEffect">
                                  <p:stCondLst>
                                    <p:cond delay="1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2" presetClass="entr" presetSubtype="4" fill="hold" nodeType="withEffect">
                                  <p:stCondLst>
                                    <p:cond delay="0"/>
                                  </p:stCondLst>
                                  <p:childTnLst>
                                    <p:set>
                                      <p:cBhvr>
                                        <p:cTn id="74" dur="1" fill="hold">
                                          <p:stCondLst>
                                            <p:cond delay="0"/>
                                          </p:stCondLst>
                                        </p:cTn>
                                        <p:tgtEl>
                                          <p:spTgt spid="81938"/>
                                        </p:tgtEl>
                                        <p:attrNameLst>
                                          <p:attrName>style.visibility</p:attrName>
                                        </p:attrNameLst>
                                      </p:cBhvr>
                                      <p:to>
                                        <p:strVal val="visible"/>
                                      </p:to>
                                    </p:set>
                                    <p:anim calcmode="lin" valueType="num">
                                      <p:cBhvr additive="base">
                                        <p:cTn id="75" dur="500" fill="hold"/>
                                        <p:tgtEl>
                                          <p:spTgt spid="81938"/>
                                        </p:tgtEl>
                                        <p:attrNameLst>
                                          <p:attrName>ppt_x</p:attrName>
                                        </p:attrNameLst>
                                      </p:cBhvr>
                                      <p:tavLst>
                                        <p:tav tm="0">
                                          <p:val>
                                            <p:strVal val="#ppt_x"/>
                                          </p:val>
                                        </p:tav>
                                        <p:tav tm="100000">
                                          <p:val>
                                            <p:strVal val="#ppt_x"/>
                                          </p:val>
                                        </p:tav>
                                      </p:tavLst>
                                    </p:anim>
                                    <p:anim calcmode="lin" valueType="num">
                                      <p:cBhvr additive="base">
                                        <p:cTn id="76" dur="500" fill="hold"/>
                                        <p:tgtEl>
                                          <p:spTgt spid="8193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xit" presetSubtype="32" fill="hold" grpId="1" nodeType="clickEffect">
                                  <p:stCondLst>
                                    <p:cond delay="0"/>
                                  </p:stCondLst>
                                  <p:childTnLst>
                                    <p:anim calcmode="lin" valueType="num">
                                      <p:cBhvr>
                                        <p:cTn id="80" dur="500"/>
                                        <p:tgtEl>
                                          <p:spTgt spid="23563"/>
                                        </p:tgtEl>
                                        <p:attrNameLst>
                                          <p:attrName>ppt_w</p:attrName>
                                        </p:attrNameLst>
                                      </p:cBhvr>
                                      <p:tavLst>
                                        <p:tav tm="0">
                                          <p:val>
                                            <p:strVal val="ppt_w"/>
                                          </p:val>
                                        </p:tav>
                                        <p:tav tm="100000">
                                          <p:val>
                                            <p:fltVal val="0"/>
                                          </p:val>
                                        </p:tav>
                                      </p:tavLst>
                                    </p:anim>
                                    <p:anim calcmode="lin" valueType="num">
                                      <p:cBhvr>
                                        <p:cTn id="81" dur="500"/>
                                        <p:tgtEl>
                                          <p:spTgt spid="23563"/>
                                        </p:tgtEl>
                                        <p:attrNameLst>
                                          <p:attrName>ppt_h</p:attrName>
                                        </p:attrNameLst>
                                      </p:cBhvr>
                                      <p:tavLst>
                                        <p:tav tm="0">
                                          <p:val>
                                            <p:strVal val="ppt_h"/>
                                          </p:val>
                                        </p:tav>
                                        <p:tav tm="100000">
                                          <p:val>
                                            <p:fltVal val="0"/>
                                          </p:val>
                                        </p:tav>
                                      </p:tavLst>
                                    </p:anim>
                                    <p:set>
                                      <p:cBhvr>
                                        <p:cTn id="82" dur="1" fill="hold">
                                          <p:stCondLst>
                                            <p:cond delay="499"/>
                                          </p:stCondLst>
                                        </p:cTn>
                                        <p:tgtEl>
                                          <p:spTgt spid="23563"/>
                                        </p:tgtEl>
                                        <p:attrNameLst>
                                          <p:attrName>style.visibility</p:attrName>
                                        </p:attrNameLst>
                                      </p:cBhvr>
                                      <p:to>
                                        <p:strVal val="hidden"/>
                                      </p:to>
                                    </p:set>
                                  </p:childTnLst>
                                </p:cTn>
                              </p:par>
                              <p:par>
                                <p:cTn id="83" presetID="2" presetClass="entr" presetSubtype="4" fill="hold" grpId="0" nodeType="withEffect">
                                  <p:stCondLst>
                                    <p:cond delay="0"/>
                                  </p:stCondLst>
                                  <p:childTnLst>
                                    <p:set>
                                      <p:cBhvr>
                                        <p:cTn id="84" dur="1" fill="hold">
                                          <p:stCondLst>
                                            <p:cond delay="0"/>
                                          </p:stCondLst>
                                        </p:cTn>
                                        <p:tgtEl>
                                          <p:spTgt spid="81942"/>
                                        </p:tgtEl>
                                        <p:attrNameLst>
                                          <p:attrName>style.visibility</p:attrName>
                                        </p:attrNameLst>
                                      </p:cBhvr>
                                      <p:to>
                                        <p:strVal val="visible"/>
                                      </p:to>
                                    </p:set>
                                    <p:anim calcmode="lin" valueType="num">
                                      <p:cBhvr additive="base">
                                        <p:cTn id="85" dur="500" fill="hold"/>
                                        <p:tgtEl>
                                          <p:spTgt spid="81942"/>
                                        </p:tgtEl>
                                        <p:attrNameLst>
                                          <p:attrName>ppt_x</p:attrName>
                                        </p:attrNameLst>
                                      </p:cBhvr>
                                      <p:tavLst>
                                        <p:tav tm="0">
                                          <p:val>
                                            <p:strVal val="#ppt_x"/>
                                          </p:val>
                                        </p:tav>
                                        <p:tav tm="100000">
                                          <p:val>
                                            <p:strVal val="#ppt_x"/>
                                          </p:val>
                                        </p:tav>
                                      </p:tavLst>
                                    </p:anim>
                                    <p:anim calcmode="lin" valueType="num">
                                      <p:cBhvr additive="base">
                                        <p:cTn id="86" dur="500" fill="hold"/>
                                        <p:tgtEl>
                                          <p:spTgt spid="81942"/>
                                        </p:tgtEl>
                                        <p:attrNameLst>
                                          <p:attrName>ppt_y</p:attrName>
                                        </p:attrNameLst>
                                      </p:cBhvr>
                                      <p:tavLst>
                                        <p:tav tm="0">
                                          <p:val>
                                            <p:strVal val="1+#ppt_h/2"/>
                                          </p:val>
                                        </p:tav>
                                        <p:tav tm="100000">
                                          <p:val>
                                            <p:strVal val="#ppt_y"/>
                                          </p:val>
                                        </p:tav>
                                      </p:tavLst>
                                    </p:anim>
                                  </p:childTnLst>
                                </p:cTn>
                              </p:par>
                              <p:par>
                                <p:cTn id="87" presetID="8" presetClass="entr" presetSubtype="16"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diamond(in)">
                                      <p:cBhvr>
                                        <p:cTn id="89" dur="2000"/>
                                        <p:tgtEl>
                                          <p:spTgt spid="11"/>
                                        </p:tgtEl>
                                      </p:cBhvr>
                                    </p:animEffect>
                                  </p:childTnLst>
                                </p:cTn>
                              </p:par>
                              <p:par>
                                <p:cTn id="90" presetID="29" presetClass="entr" presetSubtype="0" fill="hold" nodeType="withEffect">
                                  <p:stCondLst>
                                    <p:cond delay="0"/>
                                  </p:stCondLst>
                                  <p:childTnLst>
                                    <p:set>
                                      <p:cBhvr>
                                        <p:cTn id="91" dur="1" fill="hold">
                                          <p:stCondLst>
                                            <p:cond delay="0"/>
                                          </p:stCondLst>
                                        </p:cTn>
                                        <p:tgtEl>
                                          <p:spTgt spid="30724"/>
                                        </p:tgtEl>
                                        <p:attrNameLst>
                                          <p:attrName>style.visibility</p:attrName>
                                        </p:attrNameLst>
                                      </p:cBhvr>
                                      <p:to>
                                        <p:strVal val="visible"/>
                                      </p:to>
                                    </p:set>
                                    <p:anim calcmode="lin" valueType="num">
                                      <p:cBhvr>
                                        <p:cTn id="92" dur="2000" fill="hold"/>
                                        <p:tgtEl>
                                          <p:spTgt spid="30724"/>
                                        </p:tgtEl>
                                        <p:attrNameLst>
                                          <p:attrName>ppt_x</p:attrName>
                                        </p:attrNameLst>
                                      </p:cBhvr>
                                      <p:tavLst>
                                        <p:tav tm="0">
                                          <p:val>
                                            <p:strVal val="#ppt_x-.2"/>
                                          </p:val>
                                        </p:tav>
                                        <p:tav tm="100000">
                                          <p:val>
                                            <p:strVal val="#ppt_x"/>
                                          </p:val>
                                        </p:tav>
                                      </p:tavLst>
                                    </p:anim>
                                    <p:anim calcmode="lin" valueType="num">
                                      <p:cBhvr>
                                        <p:cTn id="93" dur="20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94"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5"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23563" grpId="0" animBg="1"/>
      <p:bldP spid="23563" grpId="1" animBg="1"/>
      <p:bldP spid="819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Thuy%20Die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63823" cy="26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8"/>
          <p:cNvSpPr txBox="1">
            <a:spLocks noChangeArrowheads="1"/>
          </p:cNvSpPr>
          <p:nvPr/>
        </p:nvSpPr>
        <p:spPr bwMode="auto">
          <a:xfrm>
            <a:off x="2301308" y="2264077"/>
            <a:ext cx="2185988" cy="346249"/>
          </a:xfrm>
          <a:prstGeom prst="rect">
            <a:avLst/>
          </a:prstGeom>
          <a:solidFill>
            <a:schemeClr val="accent4">
              <a:lumMod val="40000"/>
              <a:lumOff val="60000"/>
            </a:schemeClr>
          </a:solidFill>
          <a:ln>
            <a:noFill/>
          </a:ln>
        </p:spPr>
        <p:txBody>
          <a:bodyPr wrap="square"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800" b="1" dirty="0">
                <a:latin typeface="Times New Roman" panose="02020603050405020304" pitchFamily="18" charset="0"/>
                <a:cs typeface="Times New Roman" panose="02020603050405020304" pitchFamily="18" charset="0"/>
              </a:rPr>
              <a:t>N</a:t>
            </a:r>
            <a:r>
              <a:rPr lang="en-US" altLang="en-US" sz="1800" b="1" dirty="0" err="1">
                <a:latin typeface="Times New Roman" panose="02020603050405020304" pitchFamily="18" charset="0"/>
                <a:cs typeface="Times New Roman" panose="02020603050405020304" pitchFamily="18" charset="0"/>
              </a:rPr>
              <a:t>ước</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chảy</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đá</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mòn</a:t>
            </a:r>
            <a:endParaRPr lang="en-US" altLang="en-US" sz="1800" b="1" dirty="0">
              <a:latin typeface="Times New Roman" panose="02020603050405020304" pitchFamily="18" charset="0"/>
              <a:cs typeface="Times New Roman" panose="02020603050405020304" pitchFamily="18" charset="0"/>
            </a:endParaRPr>
          </a:p>
        </p:txBody>
      </p:sp>
      <p:pic>
        <p:nvPicPr>
          <p:cNvPr id="4" name="Picture 10" descr="10-1409885176_66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535" y="-1"/>
            <a:ext cx="4545466" cy="26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7098846" y="2310897"/>
            <a:ext cx="2045154" cy="346249"/>
          </a:xfrm>
          <a:prstGeom prst="rect">
            <a:avLst/>
          </a:prstGeom>
          <a:solidFill>
            <a:schemeClr val="accent4">
              <a:lumMod val="40000"/>
              <a:lumOff val="60000"/>
            </a:schemeClr>
          </a:solidFill>
          <a:ln>
            <a:noFill/>
          </a:ln>
        </p:spPr>
        <p:txBody>
          <a:bodyPr wrap="square"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dirty="0" err="1">
                <a:latin typeface="Times New Roman" panose="02020603050405020304" pitchFamily="18" charset="0"/>
                <a:cs typeface="Times New Roman" panose="02020603050405020304" pitchFamily="18" charset="0"/>
              </a:rPr>
              <a:t>Bờ</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biển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bị</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ăn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mòn</a:t>
            </a:r>
            <a:endParaRPr lang="en-US" altLang="en-US" sz="1800" b="1" dirty="0">
              <a:latin typeface="Times New Roman" panose="02020603050405020304" pitchFamily="18" charset="0"/>
              <a:cs typeface="Times New Roman" panose="02020603050405020304" pitchFamily="18" charset="0"/>
            </a:endParaRPr>
          </a:p>
        </p:txBody>
      </p:sp>
      <p:pic>
        <p:nvPicPr>
          <p:cNvPr id="6" name="Picture 3" descr="Dan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2621919"/>
            <a:ext cx="4463825" cy="252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SC_06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8533" y="2621919"/>
            <a:ext cx="4592412" cy="252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5817054" y="4759692"/>
            <a:ext cx="3326946" cy="346249"/>
          </a:xfrm>
          <a:prstGeom prst="rect">
            <a:avLst/>
          </a:prstGeom>
          <a:solidFill>
            <a:schemeClr val="accent4">
              <a:lumMod val="40000"/>
              <a:lumOff val="60000"/>
            </a:schemeClr>
          </a:solidFill>
          <a:ln>
            <a:noFill/>
          </a:ln>
        </p:spPr>
        <p:txBody>
          <a:bodyPr wrap="square"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1800" b="1" dirty="0">
                <a:latin typeface="+mj-lt"/>
              </a:rPr>
              <a:t>Quá trình xâm thực ở đảo </a:t>
            </a:r>
            <a:r>
              <a:rPr lang="vi-VN" altLang="en-US" sz="1800" b="1" dirty="0">
                <a:latin typeface="+mj-lt"/>
              </a:rPr>
              <a:t>JÊJU</a:t>
            </a:r>
            <a:endParaRPr lang="en-US" altLang="en-US" sz="1800" b="1" dirty="0">
              <a:latin typeface="+mj-lt"/>
            </a:endParaRPr>
          </a:p>
        </p:txBody>
      </p:sp>
    </p:spTree>
    <p:extLst>
      <p:ext uri="{BB962C8B-B14F-4D97-AF65-F5344CB8AC3E}">
        <p14:creationId xmlns:p14="http://schemas.microsoft.com/office/powerpoint/2010/main" val="11334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randombar(horizontal)">
                                      <p:cBhvr>
                                        <p:cTn id="19" dur="500"/>
                                        <p:tgtEl>
                                          <p:spTgt spid="2150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187"/>
            <a:ext cx="4802945" cy="3582081"/>
          </a:xfrm>
          <a:prstGeom prst="rect">
            <a:avLst/>
          </a:prstGeom>
        </p:spPr>
      </p:pic>
      <p:sp>
        <p:nvSpPr>
          <p:cNvPr id="8" name="Rectangle 7"/>
          <p:cNvSpPr/>
          <p:nvPr/>
        </p:nvSpPr>
        <p:spPr>
          <a:xfrm>
            <a:off x="668602" y="3776238"/>
            <a:ext cx="3465740" cy="392415"/>
          </a:xfrm>
          <a:prstGeom prst="rect">
            <a:avLst/>
          </a:prstGeom>
          <a:solidFill>
            <a:schemeClr val="accent4">
              <a:lumMod val="40000"/>
              <a:lumOff val="60000"/>
            </a:schemeClr>
          </a:solidFill>
        </p:spPr>
        <p:txBody>
          <a:bodyPr wrap="square" lIns="68580" tIns="34290" rIns="68580" bIns="34290">
            <a:spAutoFit/>
          </a:bodyPr>
          <a:lstStyle/>
          <a:p>
            <a:pPr algn="ctr"/>
            <a:r>
              <a:rPr lang="en-US" sz="2100" b="1" dirty="0" err="1">
                <a:latin typeface="Times New Roman" panose="02020603050405020304" pitchFamily="18" charset="0"/>
                <a:cs typeface="Times New Roman" panose="02020603050405020304" pitchFamily="18" charset="0"/>
              </a:rPr>
              <a:t>Vịnh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Hạ</a:t>
            </a:r>
            <a:r>
              <a:rPr lang="en-US" sz="2100" b="1" dirty="0">
                <a:latin typeface="Times New Roman" panose="02020603050405020304" pitchFamily="18" charset="0"/>
                <a:cs typeface="Times New Roman" panose="02020603050405020304" pitchFamily="18" charset="0"/>
              </a:rPr>
              <a:t> Long – </a:t>
            </a:r>
            <a:r>
              <a:rPr lang="en-US" sz="2100" b="1" dirty="0" err="1">
                <a:latin typeface="Times New Roman" panose="02020603050405020304" pitchFamily="18" charset="0"/>
                <a:cs typeface="Times New Roman" panose="02020603050405020304" pitchFamily="18" charset="0"/>
              </a:rPr>
              <a:t>Quảng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Ninh</a:t>
            </a:r>
            <a:endParaRPr lang="en-US" sz="21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437" y="120253"/>
            <a:ext cx="4314563" cy="361401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929298" y="3776238"/>
            <a:ext cx="4114842" cy="392415"/>
          </a:xfrm>
          <a:prstGeom prst="rect">
            <a:avLst/>
          </a:prstGeom>
          <a:solidFill>
            <a:schemeClr val="accent6">
              <a:lumMod val="60000"/>
              <a:lumOff val="40000"/>
            </a:schemeClr>
          </a:solidFill>
        </p:spPr>
        <p:txBody>
          <a:bodyPr wrap="square" lIns="68580" tIns="34290" rIns="68580" bIns="34290">
            <a:spAutoFit/>
          </a:bodyPr>
          <a:lstStyle/>
          <a:p>
            <a:pPr algn="ctr"/>
            <a:r>
              <a:rPr lang="en-US" sz="2100" b="1" dirty="0" err="1">
                <a:latin typeface="Times New Roman" panose="02020603050405020304" pitchFamily="18" charset="0"/>
                <a:cs typeface="Times New Roman" panose="02020603050405020304" pitchFamily="18" charset="0"/>
              </a:rPr>
              <a:t>Phong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a:t>
            </a:r>
            <a:r>
              <a:rPr lang="en-US" sz="2100" b="1" dirty="0" err="1">
                <a:latin typeface="Times New Roman" panose="02020603050405020304" pitchFamily="18" charset="0"/>
                <a:cs typeface="Times New Roman" panose="02020603050405020304" pitchFamily="18" charset="0"/>
              </a:rPr>
              <a:t>ha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K</a:t>
            </a:r>
            <a:r>
              <a:rPr lang="en-US" sz="2100" b="1" dirty="0" err="1">
                <a:latin typeface="Times New Roman" panose="02020603050405020304" pitchFamily="18" charset="0"/>
                <a:cs typeface="Times New Roman" panose="02020603050405020304" pitchFamily="18" charset="0"/>
              </a:rPr>
              <a:t>ẻ</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Bàng</a:t>
            </a:r>
            <a:r>
              <a:rPr lang="en-US" sz="2100" b="1" dirty="0">
                <a:latin typeface="Times New Roman" panose="02020603050405020304" pitchFamily="18" charset="0"/>
                <a:cs typeface="Times New Roman" panose="02020603050405020304" pitchFamily="18" charset="0"/>
              </a:rPr>
              <a:t> - </a:t>
            </a:r>
            <a:r>
              <a:rPr lang="en-US" sz="2100" b="1" dirty="0" err="1">
                <a:latin typeface="Times New Roman" panose="02020603050405020304" pitchFamily="18" charset="0"/>
                <a:cs typeface="Times New Roman" panose="02020603050405020304" pitchFamily="18" charset="0"/>
              </a:rPr>
              <a:t>Quảng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Bình</a:t>
            </a:r>
            <a:endParaRPr lang="en-US" sz="2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6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557213" indent="-214313" eaLnBrk="0" hangingPunct="0">
              <a:defRPr>
                <a:solidFill>
                  <a:schemeClr val="tx1"/>
                </a:solidFill>
                <a:latin typeface=".VnTime" pitchFamily="34" charset="0"/>
              </a:defRPr>
            </a:lvl2pPr>
            <a:lvl3pPr marL="857250" indent="-171450" eaLnBrk="0" hangingPunct="0">
              <a:defRPr>
                <a:solidFill>
                  <a:schemeClr val="tx1"/>
                </a:solidFill>
                <a:latin typeface=".VnTime" pitchFamily="34" charset="0"/>
              </a:defRPr>
            </a:lvl3pPr>
            <a:lvl4pPr marL="1200150" indent="-171450" eaLnBrk="0" hangingPunct="0">
              <a:defRPr>
                <a:solidFill>
                  <a:schemeClr val="tx1"/>
                </a:solidFill>
                <a:latin typeface=".VnTime" pitchFamily="34" charset="0"/>
              </a:defRPr>
            </a:lvl4pPr>
            <a:lvl5pPr marL="1543050" indent="-171450" eaLnBrk="0" hangingPunct="0">
              <a:defRPr>
                <a:solidFill>
                  <a:schemeClr val="tx1"/>
                </a:solidFill>
                <a:latin typeface=".VnTime" pitchFamily="34" charset="0"/>
              </a:defRPr>
            </a:lvl5pPr>
            <a:lvl6pPr marL="1885950" indent="-171450" eaLnBrk="0" fontAlgn="base" hangingPunct="0">
              <a:spcBef>
                <a:spcPct val="0"/>
              </a:spcBef>
              <a:spcAft>
                <a:spcPct val="0"/>
              </a:spcAft>
              <a:defRPr>
                <a:solidFill>
                  <a:schemeClr val="tx1"/>
                </a:solidFill>
                <a:latin typeface=".VnTime" pitchFamily="34" charset="0"/>
              </a:defRPr>
            </a:lvl6pPr>
            <a:lvl7pPr marL="2228850" indent="-171450" eaLnBrk="0" fontAlgn="base" hangingPunct="0">
              <a:spcBef>
                <a:spcPct val="0"/>
              </a:spcBef>
              <a:spcAft>
                <a:spcPct val="0"/>
              </a:spcAft>
              <a:defRPr>
                <a:solidFill>
                  <a:schemeClr val="tx1"/>
                </a:solidFill>
                <a:latin typeface=".VnTime" pitchFamily="34" charset="0"/>
              </a:defRPr>
            </a:lvl7pPr>
            <a:lvl8pPr marL="2571750" indent="-171450" eaLnBrk="0" fontAlgn="base" hangingPunct="0">
              <a:spcBef>
                <a:spcPct val="0"/>
              </a:spcBef>
              <a:spcAft>
                <a:spcPct val="0"/>
              </a:spcAft>
              <a:defRPr>
                <a:solidFill>
                  <a:schemeClr val="tx1"/>
                </a:solidFill>
                <a:latin typeface=".VnTime" pitchFamily="34" charset="0"/>
              </a:defRPr>
            </a:lvl8pPr>
            <a:lvl9pPr marL="2914650" indent="-171450" eaLnBrk="0" fontAlgn="base" hangingPunct="0">
              <a:spcBef>
                <a:spcPct val="0"/>
              </a:spcBef>
              <a:spcAft>
                <a:spcPct val="0"/>
              </a:spcAft>
              <a:defRPr>
                <a:solidFill>
                  <a:schemeClr val="tx1"/>
                </a:solidFill>
                <a:latin typeface=".VnTime" pitchFamily="34" charset="0"/>
              </a:defRPr>
            </a:lvl9pPr>
          </a:lstStyle>
          <a:p>
            <a:pPr eaLnBrk="1" hangingPunct="1"/>
            <a:fld id="{4C070BAB-E132-47FE-9871-56FE11A2D545}" type="slidenum">
              <a:rPr lang="en-US" altLang="en-US">
                <a:solidFill>
                  <a:srgbClr val="898989"/>
                </a:solidFill>
              </a:rPr>
              <a:pPr eaLnBrk="1" hangingPunct="1"/>
              <a:t>13</a:t>
            </a:fld>
            <a:endParaRPr lang="en-US" altLang="en-US">
              <a:solidFill>
                <a:srgbClr val="898989"/>
              </a:solidFill>
            </a:endParaRPr>
          </a:p>
        </p:txBody>
      </p:sp>
      <p:sp>
        <p:nvSpPr>
          <p:cNvPr id="14339" name="Text Box 9"/>
          <p:cNvSpPr txBox="1">
            <a:spLocks noChangeArrowheads="1"/>
          </p:cNvSpPr>
          <p:nvPr/>
        </p:nvSpPr>
        <p:spPr bwMode="auto">
          <a:xfrm>
            <a:off x="4274344" y="427435"/>
            <a:ext cx="138564"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p>
        </p:txBody>
      </p:sp>
      <p:sp>
        <p:nvSpPr>
          <p:cNvPr id="14340" name="TextBox 1"/>
          <p:cNvSpPr txBox="1">
            <a:spLocks noChangeArrowheads="1"/>
          </p:cNvSpPr>
          <p:nvPr/>
        </p:nvSpPr>
        <p:spPr bwMode="auto">
          <a:xfrm>
            <a:off x="1335881" y="4544616"/>
            <a:ext cx="3371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1500" b="1">
                <a:solidFill>
                  <a:schemeClr val="bg1"/>
                </a:solidFill>
                <a:latin typeface="Times New Roman" panose="02020603050405020304" pitchFamily="18" charset="0"/>
                <a:cs typeface="Times New Roman" panose="02020603050405020304" pitchFamily="18" charset="0"/>
              </a:rPr>
              <a:t>Sản xuất nông nghiệp, công nghiệp…</a:t>
            </a:r>
          </a:p>
        </p:txBody>
      </p:sp>
      <p:pic>
        <p:nvPicPr>
          <p:cNvPr id="15" name="Picture 3" descr="ruong bac t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055" y="639918"/>
            <a:ext cx="4297986" cy="232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ChangeArrowheads="1"/>
          </p:cNvSpPr>
          <p:nvPr/>
        </p:nvSpPr>
        <p:spPr bwMode="auto">
          <a:xfrm>
            <a:off x="1" y="1"/>
            <a:ext cx="9144000" cy="623248"/>
          </a:xfrm>
          <a:prstGeom prst="rect">
            <a:avLst/>
          </a:prstGeom>
          <a:solidFill>
            <a:schemeClr val="accent4">
              <a:lumMod val="20000"/>
              <a:lumOff val="80000"/>
            </a:schemeClr>
          </a:solidFill>
          <a:ln>
            <a:noFill/>
          </a:ln>
        </p:spPr>
        <p:txBody>
          <a:bodyPr wrap="square" lIns="68580" tIns="34290" rIns="68580" bIns="34290">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r>
              <a:rPr lang="en-US" sz="1800" b="1" dirty="0" err="1">
                <a:solidFill>
                  <a:srgbClr val="FF0000"/>
                </a:solidFill>
                <a:latin typeface="Times New Roman" panose="02020603050405020304" pitchFamily="18" charset="0"/>
                <a:cs typeface="Times New Roman" panose="02020603050405020304" pitchFamily="18" charset="0"/>
              </a:rPr>
              <a:t>Em</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hãy</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nêu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một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số</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ví</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dụ</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về</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tác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động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của</a:t>
            </a:r>
            <a:r>
              <a:rPr lang="en-US" sz="1800" b="1" dirty="0">
                <a:solidFill>
                  <a:srgbClr val="FF0000"/>
                </a:solidFill>
                <a:latin typeface="Times New Roman" panose="02020603050405020304" pitchFamily="18" charset="0"/>
                <a:cs typeface="Times New Roman" panose="02020603050405020304" pitchFamily="18" charset="0"/>
              </a:rPr>
              <a:t> con </a:t>
            </a:r>
            <a:r>
              <a:rPr lang="en-US" sz="1800" b="1" dirty="0" err="1">
                <a:solidFill>
                  <a:srgbClr val="FF0000"/>
                </a:solidFill>
                <a:latin typeface="Times New Roman" panose="02020603050405020304" pitchFamily="18" charset="0"/>
                <a:cs typeface="Times New Roman" panose="02020603050405020304" pitchFamily="18" charset="0"/>
              </a:rPr>
              <a:t>người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tác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động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tích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cực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và</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tác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động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tiêu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cực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trong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việc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hình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thành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địa</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hình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bề</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mặt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Trái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Đất</a:t>
            </a:r>
            <a:r>
              <a:rPr lang="en-US" sz="1800" b="1" dirty="0">
                <a:solidFill>
                  <a:srgbClr val="FF0000"/>
                </a:solidFill>
                <a:latin typeface="Times New Roman" panose="02020603050405020304" pitchFamily="18" charset="0"/>
                <a:cs typeface="Times New Roman" panose="02020603050405020304" pitchFamily="18" charset="0"/>
              </a:rPr>
              <a:t> </a:t>
            </a:r>
          </a:p>
        </p:txBody>
      </p:sp>
      <p:pic>
        <p:nvPicPr>
          <p:cNvPr id="15372" name="Picture 12" descr="Kết quả hình ảnh cho Trường THCS Tân phú Đồng Ph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004" y="634051"/>
            <a:ext cx="4566727"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010537" y="2672681"/>
            <a:ext cx="1457664" cy="500137"/>
          </a:xfrm>
          <a:prstGeom prst="rect">
            <a:avLst/>
          </a:prstGeom>
        </p:spPr>
        <p:style>
          <a:lnRef idx="1">
            <a:schemeClr val="accent3"/>
          </a:lnRef>
          <a:fillRef idx="2">
            <a:schemeClr val="accent3"/>
          </a:fillRef>
          <a:effectRef idx="1">
            <a:schemeClr val="accent3"/>
          </a:effectRef>
          <a:fontRef idx="minor">
            <a:schemeClr val="dk1"/>
          </a:fontRef>
        </p:style>
        <p:txBody>
          <a:bodyPr wrap="square" lIns="68580" tIns="34290" rIns="68580" bIns="34290">
            <a:spAutoFit/>
          </a:bodyPr>
          <a:lstStyle/>
          <a:p>
            <a:pPr algn="just">
              <a:defRPr/>
            </a:pPr>
            <a:r>
              <a:rPr lang="en-US" b="1" dirty="0" err="1" smtClean="0">
                <a:solidFill>
                  <a:srgbClr val="FF33CC"/>
                </a:solidFill>
                <a:latin typeface="Times New Roman" pitchFamily="18" charset="0"/>
                <a:cs typeface="Times New Roman" pitchFamily="18" charset="0"/>
              </a:rPr>
              <a:t>Tác</a:t>
            </a:r>
            <a:r>
              <a:rPr lang="en-US" b="1" dirty="0" smtClean="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động</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tích</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pic>
        <p:nvPicPr>
          <p:cNvPr id="15376" name="Picture 16" descr="Kết quả hình ảnh cho phá rừ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19" y="2949680"/>
            <a:ext cx="4583736" cy="218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descr="Kết quả hình ảnh cho đất bị xói mò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9369" y="2962914"/>
            <a:ext cx="4290672" cy="216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4010537" y="4844654"/>
            <a:ext cx="1489980" cy="284693"/>
          </a:xfrm>
          <a:prstGeom prst="rect">
            <a:avLst/>
          </a:prstGeom>
        </p:spPr>
        <p:style>
          <a:lnRef idx="1">
            <a:schemeClr val="accent3"/>
          </a:lnRef>
          <a:fillRef idx="2">
            <a:schemeClr val="accent3"/>
          </a:fillRef>
          <a:effectRef idx="1">
            <a:schemeClr val="accent3"/>
          </a:effectRef>
          <a:fontRef idx="minor">
            <a:schemeClr val="dk1"/>
          </a:fontRef>
        </p:style>
        <p:txBody>
          <a:bodyPr wrap="square" lIns="68580" tIns="34290" rIns="68580" bIns="34290">
            <a:spAutoFit/>
          </a:bodyPr>
          <a:lstStyle/>
          <a:p>
            <a:pPr algn="just">
              <a:defRPr/>
            </a:pPr>
            <a:r>
              <a:rPr lang="en-US" b="1" dirty="0" err="1" smtClean="0">
                <a:solidFill>
                  <a:srgbClr val="0070C0"/>
                </a:solidFill>
                <a:latin typeface="Times New Roman" pitchFamily="18" charset="0"/>
                <a:cs typeface="Times New Roman" pitchFamily="18" charset="0"/>
              </a:rPr>
              <a:t>Tác</a:t>
            </a:r>
            <a:r>
              <a:rPr lang="en-US" b="1" dirty="0" smtClean="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động</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tiêu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cực</a:t>
            </a:r>
            <a:endParaRPr lang="en-US"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907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72"/>
                                        </p:tgtEl>
                                        <p:attrNameLst>
                                          <p:attrName>style.visibility</p:attrName>
                                        </p:attrNameLst>
                                      </p:cBhvr>
                                      <p:to>
                                        <p:strVal val="visible"/>
                                      </p:to>
                                    </p:set>
                                    <p:animEffect transition="in" filter="fade">
                                      <p:cBhvr>
                                        <p:cTn id="12" dur="500"/>
                                        <p:tgtEl>
                                          <p:spTgt spid="1537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76"/>
                                        </p:tgtEl>
                                        <p:attrNameLst>
                                          <p:attrName>style.visibility</p:attrName>
                                        </p:attrNameLst>
                                      </p:cBhvr>
                                      <p:to>
                                        <p:strVal val="visible"/>
                                      </p:to>
                                    </p:set>
                                    <p:animEffect transition="in" filter="fade">
                                      <p:cBhvr>
                                        <p:cTn id="23" dur="500"/>
                                        <p:tgtEl>
                                          <p:spTgt spid="15376"/>
                                        </p:tgtEl>
                                      </p:cBhvr>
                                    </p:animEffect>
                                  </p:childTnLst>
                                </p:cTn>
                              </p:par>
                              <p:par>
                                <p:cTn id="24" presetID="10" presetClass="entr" presetSubtype="0" fill="hold" nodeType="withEffect">
                                  <p:stCondLst>
                                    <p:cond delay="0"/>
                                  </p:stCondLst>
                                  <p:childTnLst>
                                    <p:set>
                                      <p:cBhvr>
                                        <p:cTn id="25" dur="1" fill="hold">
                                          <p:stCondLst>
                                            <p:cond delay="0"/>
                                          </p:stCondLst>
                                        </p:cTn>
                                        <p:tgtEl>
                                          <p:spTgt spid="15378"/>
                                        </p:tgtEl>
                                        <p:attrNameLst>
                                          <p:attrName>style.visibility</p:attrName>
                                        </p:attrNameLst>
                                      </p:cBhvr>
                                      <p:to>
                                        <p:strVal val="visible"/>
                                      </p:to>
                                    </p:set>
                                    <p:animEffect transition="in" filter="fade">
                                      <p:cBhvr>
                                        <p:cTn id="26" dur="500"/>
                                        <p:tgtEl>
                                          <p:spTgt spid="1537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238805" y="0"/>
            <a:ext cx="8701088" cy="715580"/>
          </a:xfrm>
          <a:prstGeom prst="rect">
            <a:avLst/>
          </a:prstGeom>
          <a:solidFill>
            <a:schemeClr val="accent4">
              <a:lumMod val="40000"/>
              <a:lumOff val="6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100" b="1" dirty="0" err="1">
                <a:solidFill>
                  <a:srgbClr val="FF0000"/>
                </a:solidFill>
                <a:latin typeface="Times New Roman" panose="02020603050405020304" pitchFamily="18" charset="0"/>
                <a:cs typeface="Times New Roman" panose="02020603050405020304" pitchFamily="18" charset="0"/>
              </a:rPr>
              <a:t>Quan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sát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ảnh</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cho</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biết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nội</a:t>
            </a:r>
            <a:r>
              <a:rPr lang="en-US" sz="2100" b="1" dirty="0">
                <a:solidFill>
                  <a:srgbClr val="FF0000"/>
                </a:solidFill>
                <a:latin typeface="Times New Roman" panose="02020603050405020304" pitchFamily="18" charset="0"/>
                <a:cs typeface="Times New Roman" panose="02020603050405020304" pitchFamily="18" charset="0"/>
              </a:rPr>
              <a:t> dung </a:t>
            </a:r>
            <a:r>
              <a:rPr lang="en-US" sz="2100" b="1" dirty="0" err="1">
                <a:solidFill>
                  <a:srgbClr val="FF0000"/>
                </a:solidFill>
                <a:latin typeface="Times New Roman" panose="02020603050405020304" pitchFamily="18" charset="0"/>
                <a:cs typeface="Times New Roman" panose="02020603050405020304" pitchFamily="18" charset="0"/>
              </a:rPr>
              <a:t>bức</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ảnh</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ảnh</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nào</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là</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những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tác</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động</a:t>
            </a:r>
            <a:r>
              <a:rPr lang="en-US" sz="2100" b="1" dirty="0">
                <a:solidFill>
                  <a:srgbClr val="FF0000"/>
                </a:solidFill>
                <a:latin typeface="Times New Roman" panose="02020603050405020304" pitchFamily="18" charset="0"/>
                <a:cs typeface="Times New Roman" panose="02020603050405020304" pitchFamily="18" charset="0"/>
              </a:rPr>
              <a:t> do </a:t>
            </a:r>
            <a:r>
              <a:rPr lang="en-US" sz="2100" b="1" dirty="0" err="1">
                <a:solidFill>
                  <a:srgbClr val="FF0000"/>
                </a:solidFill>
                <a:latin typeface="Times New Roman" panose="02020603050405020304" pitchFamily="18" charset="0"/>
                <a:cs typeface="Times New Roman" panose="02020603050405020304" pitchFamily="18" charset="0"/>
              </a:rPr>
              <a:t>nội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lực</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ảnh</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nào</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là</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tác</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động</a:t>
            </a:r>
            <a:r>
              <a:rPr lang="en-US" sz="2100" b="1" dirty="0">
                <a:solidFill>
                  <a:srgbClr val="FF0000"/>
                </a:solidFill>
                <a:latin typeface="Times New Roman" panose="02020603050405020304" pitchFamily="18" charset="0"/>
                <a:cs typeface="Times New Roman" panose="02020603050405020304" pitchFamily="18" charset="0"/>
              </a:rPr>
              <a:t> do </a:t>
            </a:r>
            <a:r>
              <a:rPr lang="en-US" sz="2100" b="1" dirty="0" err="1">
                <a:solidFill>
                  <a:srgbClr val="FF0000"/>
                </a:solidFill>
                <a:latin typeface="Times New Roman" panose="02020603050405020304" pitchFamily="18" charset="0"/>
                <a:cs typeface="Times New Roman" panose="02020603050405020304" pitchFamily="18" charset="0"/>
              </a:rPr>
              <a:t>ngoại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lực</a:t>
            </a:r>
            <a:r>
              <a:rPr lang="en-US" sz="2100" b="1" dirty="0">
                <a:solidFill>
                  <a:srgbClr val="FF0000"/>
                </a:solidFill>
                <a:latin typeface="Times New Roman" panose="02020603050405020304" pitchFamily="18" charset="0"/>
                <a:cs typeface="Times New Roman" panose="02020603050405020304" pitchFamily="18" charset="0"/>
              </a:rPr>
              <a:t>?</a:t>
            </a:r>
          </a:p>
        </p:txBody>
      </p:sp>
      <p:pic>
        <p:nvPicPr>
          <p:cNvPr id="12" name="Picture 5" descr="Kết quả hình ảnh cho chặt phá rung"/>
          <p:cNvPicPr>
            <a:picLocks noChangeAspect="1" noChangeArrowheads="1"/>
          </p:cNvPicPr>
          <p:nvPr/>
        </p:nvPicPr>
        <p:blipFill>
          <a:blip r:embed="rId2"/>
          <a:srcRect/>
          <a:stretch>
            <a:fillRect/>
          </a:stretch>
        </p:blipFill>
        <p:spPr bwMode="auto">
          <a:xfrm>
            <a:off x="6037036" y="3229074"/>
            <a:ext cx="3106964" cy="1899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hay rung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 y="840922"/>
            <a:ext cx="3020786"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21" descr="cay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3854" y="847273"/>
            <a:ext cx="2926896" cy="234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2" descr="dut 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7036" y="857815"/>
            <a:ext cx="3106964" cy="233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3" descr="uon n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3854" y="3190421"/>
            <a:ext cx="2926897" cy="196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4" descr="khai kho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788"/>
            <a:ext cx="3016704" cy="195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25"/>
          <p:cNvSpPr>
            <a:spLocks noChangeArrowheads="1"/>
          </p:cNvSpPr>
          <p:nvPr/>
        </p:nvSpPr>
        <p:spPr bwMode="auto">
          <a:xfrm>
            <a:off x="2515053" y="893479"/>
            <a:ext cx="469900" cy="23046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A</a:t>
            </a:r>
          </a:p>
        </p:txBody>
      </p:sp>
      <p:sp>
        <p:nvSpPr>
          <p:cNvPr id="7179" name="Rectangle 26"/>
          <p:cNvSpPr>
            <a:spLocks noChangeArrowheads="1"/>
          </p:cNvSpPr>
          <p:nvPr/>
        </p:nvSpPr>
        <p:spPr bwMode="auto">
          <a:xfrm>
            <a:off x="5569178" y="909975"/>
            <a:ext cx="40005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B</a:t>
            </a:r>
          </a:p>
        </p:txBody>
      </p:sp>
      <p:sp>
        <p:nvSpPr>
          <p:cNvPr id="7180" name="Rectangle 27"/>
          <p:cNvSpPr>
            <a:spLocks noChangeArrowheads="1"/>
          </p:cNvSpPr>
          <p:nvPr/>
        </p:nvSpPr>
        <p:spPr bwMode="auto">
          <a:xfrm>
            <a:off x="8539843" y="909975"/>
            <a:ext cx="40005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C</a:t>
            </a:r>
          </a:p>
        </p:txBody>
      </p:sp>
      <p:sp>
        <p:nvSpPr>
          <p:cNvPr id="7181" name="Rectangle 28"/>
          <p:cNvSpPr>
            <a:spLocks noChangeArrowheads="1"/>
          </p:cNvSpPr>
          <p:nvPr/>
        </p:nvSpPr>
        <p:spPr bwMode="auto">
          <a:xfrm>
            <a:off x="2549978" y="3263672"/>
            <a:ext cx="40005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D</a:t>
            </a:r>
          </a:p>
        </p:txBody>
      </p:sp>
      <p:sp>
        <p:nvSpPr>
          <p:cNvPr id="7182" name="Rectangle 29"/>
          <p:cNvSpPr>
            <a:spLocks noChangeArrowheads="1"/>
          </p:cNvSpPr>
          <p:nvPr/>
        </p:nvSpPr>
        <p:spPr bwMode="auto">
          <a:xfrm>
            <a:off x="5497625" y="3263672"/>
            <a:ext cx="40005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E</a:t>
            </a:r>
          </a:p>
        </p:txBody>
      </p:sp>
      <p:sp>
        <p:nvSpPr>
          <p:cNvPr id="7183" name="Rectangle 30"/>
          <p:cNvSpPr>
            <a:spLocks noChangeArrowheads="1"/>
          </p:cNvSpPr>
          <p:nvPr/>
        </p:nvSpPr>
        <p:spPr bwMode="auto">
          <a:xfrm>
            <a:off x="8619445" y="3336739"/>
            <a:ext cx="40005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F</a:t>
            </a:r>
          </a:p>
        </p:txBody>
      </p:sp>
      <p:sp>
        <p:nvSpPr>
          <p:cNvPr id="83999" name="Text Box 6"/>
          <p:cNvSpPr txBox="1">
            <a:spLocks noChangeArrowheads="1"/>
          </p:cNvSpPr>
          <p:nvPr/>
        </p:nvSpPr>
        <p:spPr bwMode="auto">
          <a:xfrm>
            <a:off x="1992540" y="2892766"/>
            <a:ext cx="1045028" cy="297656"/>
          </a:xfrm>
          <a:prstGeom prst="rect">
            <a:avLst/>
          </a:prstGeom>
          <a:solidFill>
            <a:schemeClr val="accent3">
              <a:lumMod val="20000"/>
              <a:lumOff val="8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500" b="1" dirty="0" err="1">
                <a:solidFill>
                  <a:srgbClr val="FF33CC"/>
                </a:solidFill>
                <a:latin typeface="Times New Roman" panose="02020603050405020304" pitchFamily="18" charset="0"/>
                <a:cs typeface="Times New Roman" panose="02020603050405020304" pitchFamily="18" charset="0"/>
              </a:rPr>
              <a:t>Cháy</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rừng</a:t>
            </a:r>
            <a:endParaRPr lang="en-US" sz="1500" b="1" u="sng" dirty="0">
              <a:solidFill>
                <a:srgbClr val="FF33CC"/>
              </a:solidFill>
              <a:latin typeface="Times New Roman" panose="02020603050405020304" pitchFamily="18" charset="0"/>
              <a:cs typeface="Times New Roman" panose="02020603050405020304" pitchFamily="18" charset="0"/>
            </a:endParaRPr>
          </a:p>
        </p:txBody>
      </p:sp>
      <p:sp>
        <p:nvSpPr>
          <p:cNvPr id="84000" name="Text Box 6"/>
          <p:cNvSpPr txBox="1">
            <a:spLocks noChangeArrowheads="1"/>
          </p:cNvSpPr>
          <p:nvPr/>
        </p:nvSpPr>
        <p:spPr bwMode="auto">
          <a:xfrm>
            <a:off x="4994502" y="2895375"/>
            <a:ext cx="1006249" cy="297656"/>
          </a:xfrm>
          <a:prstGeom prst="rect">
            <a:avLst/>
          </a:prstGeom>
          <a:solidFill>
            <a:schemeClr val="accent3">
              <a:lumMod val="20000"/>
              <a:lumOff val="8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500" b="1" dirty="0" err="1">
                <a:solidFill>
                  <a:srgbClr val="FF33CC"/>
                </a:solidFill>
                <a:latin typeface="Times New Roman" panose="02020603050405020304" pitchFamily="18" charset="0"/>
                <a:cs typeface="Times New Roman" panose="02020603050405020304" pitchFamily="18" charset="0"/>
              </a:rPr>
              <a:t>Đá</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bị</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mòn</a:t>
            </a:r>
            <a:endParaRPr lang="en-US" sz="1500" b="1" u="sng" dirty="0">
              <a:solidFill>
                <a:srgbClr val="FF33CC"/>
              </a:solidFill>
              <a:latin typeface="Times New Roman" panose="02020603050405020304" pitchFamily="18" charset="0"/>
              <a:cs typeface="Times New Roman" panose="02020603050405020304" pitchFamily="18" charset="0"/>
            </a:endParaRPr>
          </a:p>
        </p:txBody>
      </p:sp>
      <p:sp>
        <p:nvSpPr>
          <p:cNvPr id="84001" name="Text Box 6"/>
          <p:cNvSpPr txBox="1">
            <a:spLocks noChangeArrowheads="1"/>
          </p:cNvSpPr>
          <p:nvPr/>
        </p:nvSpPr>
        <p:spPr bwMode="auto">
          <a:xfrm>
            <a:off x="8300758" y="2892766"/>
            <a:ext cx="843242" cy="297656"/>
          </a:xfrm>
          <a:prstGeom prst="rect">
            <a:avLst/>
          </a:prstGeom>
          <a:solidFill>
            <a:schemeClr val="accent3">
              <a:lumMod val="20000"/>
              <a:lumOff val="8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500" b="1" dirty="0" err="1">
                <a:solidFill>
                  <a:srgbClr val="FF33CC"/>
                </a:solidFill>
                <a:latin typeface="Times New Roman" panose="02020603050405020304" pitchFamily="18" charset="0"/>
                <a:cs typeface="Times New Roman" panose="02020603050405020304" pitchFamily="18" charset="0"/>
              </a:rPr>
              <a:t>Đứt</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gãy</a:t>
            </a:r>
            <a:endParaRPr lang="en-US" sz="1500" b="1" u="sng" dirty="0">
              <a:solidFill>
                <a:srgbClr val="FF33CC"/>
              </a:solidFill>
              <a:latin typeface="Times New Roman" panose="02020603050405020304" pitchFamily="18" charset="0"/>
              <a:cs typeface="Times New Roman" panose="02020603050405020304" pitchFamily="18" charset="0"/>
            </a:endParaRPr>
          </a:p>
        </p:txBody>
      </p:sp>
      <p:sp>
        <p:nvSpPr>
          <p:cNvPr id="84002" name="Text Box 6"/>
          <p:cNvSpPr txBox="1">
            <a:spLocks noChangeArrowheads="1"/>
          </p:cNvSpPr>
          <p:nvPr/>
        </p:nvSpPr>
        <p:spPr bwMode="auto">
          <a:xfrm>
            <a:off x="1739219" y="4828783"/>
            <a:ext cx="1287917" cy="300083"/>
          </a:xfrm>
          <a:prstGeom prst="rect">
            <a:avLst/>
          </a:prstGeom>
          <a:solidFill>
            <a:schemeClr val="accent3">
              <a:lumMod val="20000"/>
              <a:lumOff val="8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500" b="1" dirty="0" err="1">
                <a:solidFill>
                  <a:srgbClr val="FF33CC"/>
                </a:solidFill>
                <a:latin typeface="Times New Roman" panose="02020603050405020304" pitchFamily="18" charset="0"/>
                <a:cs typeface="Times New Roman" panose="02020603050405020304" pitchFamily="18" charset="0"/>
              </a:rPr>
              <a:t>Khai</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khoáng</a:t>
            </a:r>
            <a:endParaRPr lang="en-US" sz="1500" b="1" u="sng" dirty="0">
              <a:solidFill>
                <a:srgbClr val="FF33CC"/>
              </a:solidFill>
              <a:latin typeface="Times New Roman" panose="02020603050405020304" pitchFamily="18" charset="0"/>
              <a:cs typeface="Times New Roman" panose="02020603050405020304" pitchFamily="18" charset="0"/>
            </a:endParaRPr>
          </a:p>
        </p:txBody>
      </p:sp>
      <p:sp>
        <p:nvSpPr>
          <p:cNvPr id="84003" name="Text Box 6"/>
          <p:cNvSpPr txBox="1">
            <a:spLocks noChangeArrowheads="1"/>
          </p:cNvSpPr>
          <p:nvPr/>
        </p:nvSpPr>
        <p:spPr bwMode="auto">
          <a:xfrm>
            <a:off x="5038384" y="4856021"/>
            <a:ext cx="918482" cy="297656"/>
          </a:xfrm>
          <a:prstGeom prst="rect">
            <a:avLst/>
          </a:prstGeom>
          <a:solidFill>
            <a:schemeClr val="accent3">
              <a:lumMod val="20000"/>
              <a:lumOff val="8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500" b="1" dirty="0" err="1">
                <a:solidFill>
                  <a:srgbClr val="FF33CC"/>
                </a:solidFill>
                <a:latin typeface="Times New Roman" panose="02020603050405020304" pitchFamily="18" charset="0"/>
                <a:cs typeface="Times New Roman" panose="02020603050405020304" pitchFamily="18" charset="0"/>
              </a:rPr>
              <a:t>Uốn</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nếp</a:t>
            </a:r>
            <a:endParaRPr lang="en-US" sz="1500" b="1" u="sng" dirty="0">
              <a:solidFill>
                <a:srgbClr val="FF33CC"/>
              </a:solidFill>
              <a:latin typeface="Times New Roman" panose="02020603050405020304" pitchFamily="18" charset="0"/>
              <a:cs typeface="Times New Roman" panose="02020603050405020304" pitchFamily="18" charset="0"/>
            </a:endParaRPr>
          </a:p>
        </p:txBody>
      </p:sp>
      <p:sp>
        <p:nvSpPr>
          <p:cNvPr id="84004" name="Text Box 6"/>
          <p:cNvSpPr txBox="1">
            <a:spLocks noChangeArrowheads="1"/>
          </p:cNvSpPr>
          <p:nvPr/>
        </p:nvSpPr>
        <p:spPr bwMode="auto">
          <a:xfrm>
            <a:off x="7776595" y="4843417"/>
            <a:ext cx="1363097" cy="300083"/>
          </a:xfrm>
          <a:prstGeom prst="rect">
            <a:avLst/>
          </a:prstGeom>
          <a:solidFill>
            <a:schemeClr val="accent3">
              <a:lumMod val="20000"/>
              <a:lumOff val="8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500" b="1" dirty="0" err="1">
                <a:solidFill>
                  <a:srgbClr val="FF33CC"/>
                </a:solidFill>
                <a:latin typeface="Times New Roman" panose="02020603050405020304" pitchFamily="18" charset="0"/>
                <a:cs typeface="Times New Roman" panose="02020603050405020304" pitchFamily="18" charset="0"/>
              </a:rPr>
              <a:t>Chặt</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phá</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rừng</a:t>
            </a:r>
            <a:endParaRPr lang="en-US" sz="1500" b="1" u="sng"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0645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178"/>
                                        </p:tgtEl>
                                        <p:attrNameLst>
                                          <p:attrName>style.visibility</p:attrName>
                                        </p:attrNameLst>
                                      </p:cBhvr>
                                      <p:to>
                                        <p:strVal val="visible"/>
                                      </p:to>
                                    </p:set>
                                    <p:animEffect transition="in" filter="randombar(horizontal)">
                                      <p:cBhvr>
                                        <p:cTn id="13" dur="500"/>
                                        <p:tgtEl>
                                          <p:spTgt spid="7178"/>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179"/>
                                        </p:tgtEl>
                                        <p:attrNameLst>
                                          <p:attrName>style.visibility</p:attrName>
                                        </p:attrNameLst>
                                      </p:cBhvr>
                                      <p:to>
                                        <p:strVal val="visible"/>
                                      </p:to>
                                    </p:set>
                                    <p:animEffect transition="in" filter="randombar(horizontal)">
                                      <p:cBhvr>
                                        <p:cTn id="19" dur="500"/>
                                        <p:tgtEl>
                                          <p:spTgt spid="7179"/>
                                        </p:tgtEl>
                                      </p:cBhvr>
                                    </p:animEffect>
                                  </p:childTnLst>
                                </p:cTn>
                              </p:par>
                              <p:par>
                                <p:cTn id="20" presetID="14" presetClass="entr" presetSubtype="10" fill="hold" nodeType="with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randombar(horizontal)">
                                      <p:cBhvr>
                                        <p:cTn id="22" dur="500"/>
                                        <p:tgtEl>
                                          <p:spTgt spid="717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180"/>
                                        </p:tgtEl>
                                        <p:attrNameLst>
                                          <p:attrName>style.visibility</p:attrName>
                                        </p:attrNameLst>
                                      </p:cBhvr>
                                      <p:to>
                                        <p:strVal val="visible"/>
                                      </p:to>
                                    </p:set>
                                    <p:animEffect transition="in" filter="randombar(horizontal)">
                                      <p:cBhvr>
                                        <p:cTn id="25" dur="500"/>
                                        <p:tgtEl>
                                          <p:spTgt spid="718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181"/>
                                        </p:tgtEl>
                                        <p:attrNameLst>
                                          <p:attrName>style.visibility</p:attrName>
                                        </p:attrNameLst>
                                      </p:cBhvr>
                                      <p:to>
                                        <p:strVal val="visible"/>
                                      </p:to>
                                    </p:set>
                                    <p:animEffect transition="in" filter="randombar(horizontal)">
                                      <p:cBhvr>
                                        <p:cTn id="28" dur="500"/>
                                        <p:tgtEl>
                                          <p:spTgt spid="7181"/>
                                        </p:tgtEl>
                                      </p:cBhvr>
                                    </p:animEffect>
                                  </p:childTnLst>
                                </p:cTn>
                              </p:par>
                              <p:par>
                                <p:cTn id="29" presetID="14" presetClass="entr" presetSubtype="10" fill="hold" nodeType="withEffect">
                                  <p:stCondLst>
                                    <p:cond delay="0"/>
                                  </p:stCondLst>
                                  <p:childTnLst>
                                    <p:set>
                                      <p:cBhvr>
                                        <p:cTn id="30" dur="1" fill="hold">
                                          <p:stCondLst>
                                            <p:cond delay="0"/>
                                          </p:stCondLst>
                                        </p:cTn>
                                        <p:tgtEl>
                                          <p:spTgt spid="7177"/>
                                        </p:tgtEl>
                                        <p:attrNameLst>
                                          <p:attrName>style.visibility</p:attrName>
                                        </p:attrNameLst>
                                      </p:cBhvr>
                                      <p:to>
                                        <p:strVal val="visible"/>
                                      </p:to>
                                    </p:set>
                                    <p:animEffect transition="in" filter="randombar(horizontal)">
                                      <p:cBhvr>
                                        <p:cTn id="31" dur="500"/>
                                        <p:tgtEl>
                                          <p:spTgt spid="7177"/>
                                        </p:tgtEl>
                                      </p:cBhvr>
                                    </p:animEffect>
                                  </p:childTnLst>
                                </p:cTn>
                              </p:par>
                              <p:par>
                                <p:cTn id="32" presetID="14" presetClass="entr" presetSubtype="10" fill="hold"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randombar(horizontal)">
                                      <p:cBhvr>
                                        <p:cTn id="34" dur="500"/>
                                        <p:tgtEl>
                                          <p:spTgt spid="717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182"/>
                                        </p:tgtEl>
                                        <p:attrNameLst>
                                          <p:attrName>style.visibility</p:attrName>
                                        </p:attrNameLst>
                                      </p:cBhvr>
                                      <p:to>
                                        <p:strVal val="visible"/>
                                      </p:to>
                                    </p:set>
                                    <p:animEffect transition="in" filter="randombar(horizontal)">
                                      <p:cBhvr>
                                        <p:cTn id="37" dur="500"/>
                                        <p:tgtEl>
                                          <p:spTgt spid="7182"/>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183"/>
                                        </p:tgtEl>
                                        <p:attrNameLst>
                                          <p:attrName>style.visibility</p:attrName>
                                        </p:attrNameLst>
                                      </p:cBhvr>
                                      <p:to>
                                        <p:strVal val="visible"/>
                                      </p:to>
                                    </p:set>
                                    <p:animEffect transition="in" filter="randombar(horizontal)">
                                      <p:cBhvr>
                                        <p:cTn id="43" dur="500"/>
                                        <p:tgtEl>
                                          <p:spTgt spid="718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3999"/>
                                        </p:tgtEl>
                                        <p:attrNameLst>
                                          <p:attrName>style.visibility</p:attrName>
                                        </p:attrNameLst>
                                      </p:cBhvr>
                                      <p:to>
                                        <p:strVal val="visible"/>
                                      </p:to>
                                    </p:set>
                                    <p:anim calcmode="lin" valueType="num">
                                      <p:cBhvr additive="base">
                                        <p:cTn id="48" dur="500" fill="hold"/>
                                        <p:tgtEl>
                                          <p:spTgt spid="83999"/>
                                        </p:tgtEl>
                                        <p:attrNameLst>
                                          <p:attrName>ppt_x</p:attrName>
                                        </p:attrNameLst>
                                      </p:cBhvr>
                                      <p:tavLst>
                                        <p:tav tm="0">
                                          <p:val>
                                            <p:strVal val="#ppt_x"/>
                                          </p:val>
                                        </p:tav>
                                        <p:tav tm="100000">
                                          <p:val>
                                            <p:strVal val="#ppt_x"/>
                                          </p:val>
                                        </p:tav>
                                      </p:tavLst>
                                    </p:anim>
                                    <p:anim calcmode="lin" valueType="num">
                                      <p:cBhvr additive="base">
                                        <p:cTn id="49" dur="500" fill="hold"/>
                                        <p:tgtEl>
                                          <p:spTgt spid="8399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4000"/>
                                        </p:tgtEl>
                                        <p:attrNameLst>
                                          <p:attrName>style.visibility</p:attrName>
                                        </p:attrNameLst>
                                      </p:cBhvr>
                                      <p:to>
                                        <p:strVal val="visible"/>
                                      </p:to>
                                    </p:set>
                                    <p:anim calcmode="lin" valueType="num">
                                      <p:cBhvr additive="base">
                                        <p:cTn id="54" dur="500" fill="hold"/>
                                        <p:tgtEl>
                                          <p:spTgt spid="84000"/>
                                        </p:tgtEl>
                                        <p:attrNameLst>
                                          <p:attrName>ppt_x</p:attrName>
                                        </p:attrNameLst>
                                      </p:cBhvr>
                                      <p:tavLst>
                                        <p:tav tm="0">
                                          <p:val>
                                            <p:strVal val="#ppt_x"/>
                                          </p:val>
                                        </p:tav>
                                        <p:tav tm="100000">
                                          <p:val>
                                            <p:strVal val="#ppt_x"/>
                                          </p:val>
                                        </p:tav>
                                      </p:tavLst>
                                    </p:anim>
                                    <p:anim calcmode="lin" valueType="num">
                                      <p:cBhvr additive="base">
                                        <p:cTn id="55" dur="500" fill="hold"/>
                                        <p:tgtEl>
                                          <p:spTgt spid="8400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4001"/>
                                        </p:tgtEl>
                                        <p:attrNameLst>
                                          <p:attrName>style.visibility</p:attrName>
                                        </p:attrNameLst>
                                      </p:cBhvr>
                                      <p:to>
                                        <p:strVal val="visible"/>
                                      </p:to>
                                    </p:set>
                                    <p:anim calcmode="lin" valueType="num">
                                      <p:cBhvr additive="base">
                                        <p:cTn id="60" dur="500" fill="hold"/>
                                        <p:tgtEl>
                                          <p:spTgt spid="84001"/>
                                        </p:tgtEl>
                                        <p:attrNameLst>
                                          <p:attrName>ppt_x</p:attrName>
                                        </p:attrNameLst>
                                      </p:cBhvr>
                                      <p:tavLst>
                                        <p:tav tm="0">
                                          <p:val>
                                            <p:strVal val="#ppt_x"/>
                                          </p:val>
                                        </p:tav>
                                        <p:tav tm="100000">
                                          <p:val>
                                            <p:strVal val="#ppt_x"/>
                                          </p:val>
                                        </p:tav>
                                      </p:tavLst>
                                    </p:anim>
                                    <p:anim calcmode="lin" valueType="num">
                                      <p:cBhvr additive="base">
                                        <p:cTn id="61" dur="500" fill="hold"/>
                                        <p:tgtEl>
                                          <p:spTgt spid="8400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4002"/>
                                        </p:tgtEl>
                                        <p:attrNameLst>
                                          <p:attrName>style.visibility</p:attrName>
                                        </p:attrNameLst>
                                      </p:cBhvr>
                                      <p:to>
                                        <p:strVal val="visible"/>
                                      </p:to>
                                    </p:set>
                                    <p:anim calcmode="lin" valueType="num">
                                      <p:cBhvr additive="base">
                                        <p:cTn id="66" dur="500" fill="hold"/>
                                        <p:tgtEl>
                                          <p:spTgt spid="84002"/>
                                        </p:tgtEl>
                                        <p:attrNameLst>
                                          <p:attrName>ppt_x</p:attrName>
                                        </p:attrNameLst>
                                      </p:cBhvr>
                                      <p:tavLst>
                                        <p:tav tm="0">
                                          <p:val>
                                            <p:strVal val="#ppt_x"/>
                                          </p:val>
                                        </p:tav>
                                        <p:tav tm="100000">
                                          <p:val>
                                            <p:strVal val="#ppt_x"/>
                                          </p:val>
                                        </p:tav>
                                      </p:tavLst>
                                    </p:anim>
                                    <p:anim calcmode="lin" valueType="num">
                                      <p:cBhvr additive="base">
                                        <p:cTn id="67" dur="500" fill="hold"/>
                                        <p:tgtEl>
                                          <p:spTgt spid="8400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4003"/>
                                        </p:tgtEl>
                                        <p:attrNameLst>
                                          <p:attrName>style.visibility</p:attrName>
                                        </p:attrNameLst>
                                      </p:cBhvr>
                                      <p:to>
                                        <p:strVal val="visible"/>
                                      </p:to>
                                    </p:set>
                                    <p:anim calcmode="lin" valueType="num">
                                      <p:cBhvr additive="base">
                                        <p:cTn id="72" dur="500" fill="hold"/>
                                        <p:tgtEl>
                                          <p:spTgt spid="84003"/>
                                        </p:tgtEl>
                                        <p:attrNameLst>
                                          <p:attrName>ppt_x</p:attrName>
                                        </p:attrNameLst>
                                      </p:cBhvr>
                                      <p:tavLst>
                                        <p:tav tm="0">
                                          <p:val>
                                            <p:strVal val="#ppt_x"/>
                                          </p:val>
                                        </p:tav>
                                        <p:tav tm="100000">
                                          <p:val>
                                            <p:strVal val="#ppt_x"/>
                                          </p:val>
                                        </p:tav>
                                      </p:tavLst>
                                    </p:anim>
                                    <p:anim calcmode="lin" valueType="num">
                                      <p:cBhvr additive="base">
                                        <p:cTn id="73" dur="500" fill="hold"/>
                                        <p:tgtEl>
                                          <p:spTgt spid="8400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4004"/>
                                        </p:tgtEl>
                                        <p:attrNameLst>
                                          <p:attrName>style.visibility</p:attrName>
                                        </p:attrNameLst>
                                      </p:cBhvr>
                                      <p:to>
                                        <p:strVal val="visible"/>
                                      </p:to>
                                    </p:set>
                                    <p:anim calcmode="lin" valueType="num">
                                      <p:cBhvr additive="base">
                                        <p:cTn id="78" dur="500" fill="hold"/>
                                        <p:tgtEl>
                                          <p:spTgt spid="84004"/>
                                        </p:tgtEl>
                                        <p:attrNameLst>
                                          <p:attrName>ppt_x</p:attrName>
                                        </p:attrNameLst>
                                      </p:cBhvr>
                                      <p:tavLst>
                                        <p:tav tm="0">
                                          <p:val>
                                            <p:strVal val="#ppt_x"/>
                                          </p:val>
                                        </p:tav>
                                        <p:tav tm="100000">
                                          <p:val>
                                            <p:strVal val="#ppt_x"/>
                                          </p:val>
                                        </p:tav>
                                      </p:tavLst>
                                    </p:anim>
                                    <p:anim calcmode="lin" valueType="num">
                                      <p:cBhvr additive="base">
                                        <p:cTn id="79" dur="500" fill="hold"/>
                                        <p:tgtEl>
                                          <p:spTgt spid="84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78" grpId="0" animBg="1"/>
      <p:bldP spid="7179" grpId="0" animBg="1"/>
      <p:bldP spid="7180" grpId="0" animBg="1"/>
      <p:bldP spid="7181" grpId="0" animBg="1"/>
      <p:bldP spid="7182" grpId="0" animBg="1"/>
      <p:bldP spid="7183" grpId="0" animBg="1"/>
      <p:bldP spid="83999" grpId="0" animBg="1"/>
      <p:bldP spid="84000" grpId="0" animBg="1"/>
      <p:bldP spid="84001" grpId="0" animBg="1"/>
      <p:bldP spid="84002" grpId="0" animBg="1"/>
      <p:bldP spid="84003" grpId="0" animBg="1"/>
      <p:bldP spid="8400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228535" y="197190"/>
            <a:ext cx="3595272" cy="392415"/>
          </a:xfrm>
          <a:prstGeom prst="rect">
            <a:avLst/>
          </a:prstGeom>
          <a:solidFill>
            <a:schemeClr val="accent4">
              <a:lumMod val="40000"/>
              <a:lumOff val="60000"/>
            </a:schemeClr>
          </a:solidFill>
          <a:ln w="9525">
            <a:solidFill>
              <a:srgbClr val="FF0000"/>
            </a:solidFill>
            <a:miter lim="800000"/>
            <a:headEnd/>
            <a:tailEnd/>
          </a:ln>
        </p:spPr>
        <p:txBody>
          <a:bodyPr wrap="square" lIns="68580" tIns="34290" rIns="68580" bIns="34290">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100" b="1" dirty="0">
                <a:latin typeface="Times New Roman" panose="02020603050405020304" pitchFamily="18" charset="0"/>
                <a:cs typeface="Times New Roman" panose="02020603050405020304" pitchFamily="18" charset="0"/>
              </a:rPr>
              <a:t>1. </a:t>
            </a:r>
            <a:r>
              <a:rPr lang="en-US" sz="2100" b="1" dirty="0" err="1">
                <a:latin typeface="Times New Roman" panose="02020603050405020304" pitchFamily="18" charset="0"/>
                <a:cs typeface="Times New Roman" panose="02020603050405020304" pitchFamily="18" charset="0"/>
              </a:rPr>
              <a:t>Nếu</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nội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r>
              <a:rPr lang="en-US" sz="2100" b="1" dirty="0">
                <a:latin typeface="Times New Roman" panose="02020603050405020304" pitchFamily="18" charset="0"/>
                <a:cs typeface="Times New Roman" panose="02020603050405020304" pitchFamily="18" charset="0"/>
              </a:rPr>
              <a:t> </a:t>
            </a:r>
            <a:r>
              <a:rPr lang="en-US" sz="2100" b="1" dirty="0">
                <a:latin typeface="Times New Roman" panose="02020603050405020304" pitchFamily="18" charset="0"/>
                <a:cs typeface="Times New Roman" panose="02020603050405020304" pitchFamily="18" charset="0"/>
              </a:rPr>
              <a:t>&gt; </a:t>
            </a:r>
            <a:r>
              <a:rPr lang="en-US" sz="2100" b="1" dirty="0" err="1">
                <a:latin typeface="Times New Roman" panose="02020603050405020304" pitchFamily="18" charset="0"/>
                <a:cs typeface="Times New Roman" panose="02020603050405020304" pitchFamily="18" charset="0"/>
              </a:rPr>
              <a:t>Ngoại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endParaRPr lang="en-US" sz="2100" b="1" dirty="0">
              <a:latin typeface="Times New Roman" panose="02020603050405020304" pitchFamily="18" charset="0"/>
              <a:cs typeface="Times New Roman" panose="02020603050405020304" pitchFamily="18" charset="0"/>
            </a:endParaRPr>
          </a:p>
        </p:txBody>
      </p:sp>
      <p:sp>
        <p:nvSpPr>
          <p:cNvPr id="13317" name="TextBox 14"/>
          <p:cNvSpPr txBox="1">
            <a:spLocks noChangeArrowheads="1"/>
          </p:cNvSpPr>
          <p:nvPr/>
        </p:nvSpPr>
        <p:spPr bwMode="auto">
          <a:xfrm>
            <a:off x="223357" y="2428073"/>
            <a:ext cx="3658649" cy="392415"/>
          </a:xfrm>
          <a:prstGeom prst="rect">
            <a:avLst/>
          </a:prstGeom>
          <a:solidFill>
            <a:schemeClr val="accent6">
              <a:lumMod val="40000"/>
              <a:lumOff val="60000"/>
            </a:schemeClr>
          </a:solidFill>
          <a:ln w="9525">
            <a:solidFill>
              <a:srgbClr val="FF33CC"/>
            </a:solidFill>
            <a:miter lim="800000"/>
            <a:headEnd/>
            <a:tailEnd/>
          </a:ln>
        </p:spPr>
        <p:txBody>
          <a:bodyPr wrap="square" lIns="68580" tIns="34290" rIns="68580" bIns="34290">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100" b="1" dirty="0">
                <a:latin typeface="Times New Roman" panose="02020603050405020304" pitchFamily="18" charset="0"/>
                <a:cs typeface="Times New Roman" panose="02020603050405020304" pitchFamily="18" charset="0"/>
              </a:rPr>
              <a:t>2. </a:t>
            </a:r>
            <a:r>
              <a:rPr lang="en-US" sz="2100" b="1" dirty="0" err="1">
                <a:latin typeface="Times New Roman" panose="02020603050405020304" pitchFamily="18" charset="0"/>
                <a:cs typeface="Times New Roman" panose="02020603050405020304" pitchFamily="18" charset="0"/>
              </a:rPr>
              <a:t>Nếu</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ngoại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r>
              <a:rPr lang="en-US" sz="2100" b="1" dirty="0">
                <a:latin typeface="Times New Roman" panose="02020603050405020304" pitchFamily="18" charset="0"/>
                <a:cs typeface="Times New Roman" panose="02020603050405020304" pitchFamily="18" charset="0"/>
              </a:rPr>
              <a:t> </a:t>
            </a:r>
            <a:r>
              <a:rPr lang="en-US" sz="2100" b="1" dirty="0">
                <a:latin typeface="Times New Roman" panose="02020603050405020304" pitchFamily="18" charset="0"/>
                <a:cs typeface="Times New Roman" panose="02020603050405020304" pitchFamily="18" charset="0"/>
              </a:rPr>
              <a:t>&gt; </a:t>
            </a:r>
            <a:r>
              <a:rPr lang="en-US" sz="2100" b="1" dirty="0" err="1">
                <a:latin typeface="Times New Roman" panose="02020603050405020304" pitchFamily="18" charset="0"/>
                <a:cs typeface="Times New Roman" panose="02020603050405020304" pitchFamily="18" charset="0"/>
              </a:rPr>
              <a:t>Nội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endParaRPr lang="en-US" sz="2100" b="1" dirty="0">
              <a:latin typeface="Times New Roman" panose="02020603050405020304" pitchFamily="18" charset="0"/>
              <a:cs typeface="Times New Roman" panose="02020603050405020304" pitchFamily="18" charset="0"/>
            </a:endParaRPr>
          </a:p>
        </p:txBody>
      </p:sp>
      <p:pic>
        <p:nvPicPr>
          <p:cNvPr id="12303" name="Picture 16" descr="NL-lon1"/>
          <p:cNvPicPr>
            <a:picLocks noGrp="1" noChangeAspect="1" noChangeArrowheads="1" noCrop="1"/>
          </p:cNvPicPr>
          <p:nvPr>
            <p:ph/>
          </p:nvPr>
        </p:nvPicPr>
        <p:blipFill>
          <a:blip r:embed="rId3"/>
          <a:srcRect/>
          <a:stretch>
            <a:fillRect/>
          </a:stretch>
        </p:blipFill>
        <p:spPr>
          <a:xfrm>
            <a:off x="223357" y="814388"/>
            <a:ext cx="3600450" cy="1371600"/>
          </a:xfrm>
          <a:solidFill>
            <a:schemeClr val="accent3">
              <a:lumMod val="60000"/>
              <a:lumOff val="40000"/>
            </a:schemeClr>
          </a:solidFill>
        </p:spPr>
      </p:pic>
      <p:pic>
        <p:nvPicPr>
          <p:cNvPr id="12305" name="Picture 18" descr="NL-nho1"/>
          <p:cNvPicPr>
            <a:picLocks noChangeAspect="1" noChangeArrowheads="1" noCrop="1"/>
          </p:cNvPicPr>
          <p:nvPr/>
        </p:nvPicPr>
        <p:blipFill>
          <a:blip r:embed="rId4"/>
          <a:srcRect/>
          <a:stretch>
            <a:fillRect/>
          </a:stretch>
        </p:blipFill>
        <p:spPr bwMode="auto">
          <a:xfrm>
            <a:off x="223357" y="3175757"/>
            <a:ext cx="3658649" cy="1657350"/>
          </a:xfrm>
          <a:prstGeom prst="rect">
            <a:avLst/>
          </a:prstGeom>
          <a:solidFill>
            <a:schemeClr val="accent1">
              <a:lumMod val="40000"/>
              <a:lumOff val="60000"/>
            </a:schemeClr>
          </a:solidFill>
          <a:ln w="9525">
            <a:noFill/>
            <a:miter lim="800000"/>
            <a:headEnd/>
            <a:tailEnd/>
          </a:ln>
        </p:spPr>
      </p:pic>
      <p:sp>
        <p:nvSpPr>
          <p:cNvPr id="4" name="TextBox 3"/>
          <p:cNvSpPr txBox="1">
            <a:spLocks noChangeArrowheads="1"/>
          </p:cNvSpPr>
          <p:nvPr/>
        </p:nvSpPr>
        <p:spPr bwMode="auto">
          <a:xfrm>
            <a:off x="4165135" y="1280897"/>
            <a:ext cx="3442108"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gồ</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ghề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hơn</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a:spLocks noChangeArrowheads="1"/>
          </p:cNvSpPr>
          <p:nvPr/>
        </p:nvSpPr>
        <p:spPr bwMode="auto">
          <a:xfrm>
            <a:off x="4181127" y="4178242"/>
            <a:ext cx="4696523"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thấp</a:t>
            </a:r>
            <a:r>
              <a:rPr lang="en-US" sz="2400" b="1" dirty="0">
                <a:solidFill>
                  <a:srgbClr val="FF0000"/>
                </a:solidFill>
                <a:latin typeface="Times New Roman" panose="02020603050405020304" pitchFamily="18" charset="0"/>
                <a:cs typeface="Times New Roman" panose="02020603050405020304" pitchFamily="18" charset="0"/>
              </a:rPr>
              <a:t>, san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hơn</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p:cNvSpPr txBox="1">
            <a:spLocks noChangeArrowheads="1"/>
          </p:cNvSpPr>
          <p:nvPr/>
        </p:nvSpPr>
        <p:spPr bwMode="auto">
          <a:xfrm>
            <a:off x="4181128" y="2185988"/>
            <a:ext cx="4635965"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2400" b="1" dirty="0" err="1">
                <a:solidFill>
                  <a:srgbClr val="0000FF"/>
                </a:solidFill>
                <a:latin typeface="Times New Roman" panose="02020603050405020304" pitchFamily="18" charset="0"/>
                <a:cs typeface="Times New Roman" panose="02020603050405020304" pitchFamily="18" charset="0"/>
              </a:rPr>
              <a:t>Nội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sinh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ngoại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sinh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hai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lực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nghịch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nhau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nhưng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xảy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địa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hình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mặt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Đất</a:t>
            </a:r>
            <a:r>
              <a:rPr lang="en-US" sz="24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3466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445" y="0"/>
            <a:ext cx="5327051" cy="715581"/>
          </a:xfrm>
          <a:prstGeom prst="rect">
            <a:avLst/>
          </a:prstGeom>
          <a:noFill/>
        </p:spPr>
        <p:txBody>
          <a:bodyPr wrap="square" lIns="68580" tIns="34290" rIns="68580" bIns="34290">
            <a:spAutoFit/>
          </a:bodyPr>
          <a:lstStyle/>
          <a:p>
            <a:pPr>
              <a:lnSpc>
                <a:spcPct val="150000"/>
              </a:lnSpc>
              <a:defRPr/>
            </a:pP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99785" y="847989"/>
            <a:ext cx="8713587" cy="715581"/>
          </a:xfrm>
          <a:prstGeom prst="rect">
            <a:avLst/>
          </a:prstGeom>
        </p:spPr>
        <p:txBody>
          <a:bodyPr wrap="square" lIns="68580" tIns="34290" rIns="68580" bIns="34290">
            <a:spAutoFit/>
          </a:bodyPr>
          <a:lstStyle/>
          <a:p>
            <a:pPr algn="ct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NHÓM  (3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tin </a:t>
            </a:r>
            <a:r>
              <a:rPr lang="en-US" sz="2100" b="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trang 145  thảo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ôi</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100" b="1" dirty="0">
              <a:ln w="10541" cmpd="sng">
                <a:solidFill>
                  <a:srgbClr val="4F81BD">
                    <a:shade val="88000"/>
                    <a:satMod val="110000"/>
                  </a:srgbClr>
                </a:solidFill>
                <a:prstDash val="solid"/>
              </a:ln>
              <a:solidFill>
                <a:srgbClr val="0070C0"/>
              </a:solidFill>
            </a:endParaRPr>
          </a:p>
        </p:txBody>
      </p:sp>
      <p:sp>
        <p:nvSpPr>
          <p:cNvPr id="6" name="Text Box 8"/>
          <p:cNvSpPr txBox="1">
            <a:spLocks noChangeArrowheads="1"/>
          </p:cNvSpPr>
          <p:nvPr/>
        </p:nvSpPr>
        <p:spPr bwMode="auto">
          <a:xfrm>
            <a:off x="370124" y="1716253"/>
            <a:ext cx="5515678" cy="715580"/>
          </a:xfrm>
          <a:prstGeom prst="rect">
            <a:avLst/>
          </a:prstGeom>
          <a:solidFill>
            <a:schemeClr val="accent4">
              <a:lumMod val="40000"/>
              <a:lumOff val="60000"/>
            </a:schemeClr>
          </a:solidFill>
          <a:ln>
            <a:noFill/>
          </a:ln>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100" b="1" dirty="0">
                <a:latin typeface="Times New Roman" panose="02020603050405020304" pitchFamily="18" charset="0"/>
                <a:cs typeface="Times New Roman" panose="02020603050405020304" pitchFamily="18" charset="0"/>
              </a:rPr>
              <a:t>1</a:t>
            </a: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Núi được hình thành do những nguyên nhân </a:t>
            </a:r>
            <a:r>
              <a:rPr lang="vi-VN" sz="2100" b="1" dirty="0">
                <a:latin typeface="Times New Roman" panose="02020603050405020304" pitchFamily="18" charset="0"/>
                <a:cs typeface="Times New Roman" panose="02020603050405020304" pitchFamily="18" charset="0"/>
              </a:rPr>
              <a:t>nào?</a:t>
            </a:r>
            <a:endParaRPr lang="en-US" sz="21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370124" y="2647521"/>
            <a:ext cx="5515677" cy="392415"/>
          </a:xfrm>
          <a:prstGeom prst="rect">
            <a:avLst/>
          </a:prstGeom>
          <a:solidFill>
            <a:schemeClr val="accent6">
              <a:lumMod val="40000"/>
              <a:lumOff val="60000"/>
            </a:schemeClr>
          </a:solidFill>
          <a:ln>
            <a:noFill/>
          </a:ln>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100" b="1" dirty="0">
                <a:latin typeface="Times New Roman" panose="02020603050405020304" pitchFamily="18" charset="0"/>
                <a:cs typeface="Times New Roman" panose="02020603050405020304" pitchFamily="18" charset="0"/>
              </a:rPr>
              <a:t>2. </a:t>
            </a:r>
            <a:r>
              <a:rPr lang="en-US" sz="2100" b="1" dirty="0" err="1">
                <a:latin typeface="Times New Roman" panose="02020603050405020304" pitchFamily="18" charset="0"/>
                <a:cs typeface="Times New Roman" panose="02020603050405020304" pitchFamily="18" charset="0"/>
              </a:rPr>
              <a:t>Mô</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tả</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hiện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tượng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tạo</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núi</a:t>
            </a:r>
            <a:r>
              <a:rPr lang="en-US" sz="2100" b="1" dirty="0">
                <a:latin typeface="Times New Roman" panose="02020603050405020304" pitchFamily="18" charset="0"/>
                <a:cs typeface="Times New Roman" panose="02020603050405020304" pitchFamily="18" charset="0"/>
              </a:rPr>
              <a:t> ở </a:t>
            </a:r>
            <a:r>
              <a:rPr lang="en-US" sz="2100" b="1" err="1">
                <a:latin typeface="Times New Roman" panose="02020603050405020304" pitchFamily="18" charset="0"/>
                <a:cs typeface="Times New Roman" panose="02020603050405020304" pitchFamily="18" charset="0"/>
              </a:rPr>
              <a:t>hình</a:t>
            </a:r>
            <a:r>
              <a:rPr lang="en-US" sz="2100" b="1">
                <a:latin typeface="Times New Roman" panose="02020603050405020304" pitchFamily="18" charset="0"/>
                <a:cs typeface="Times New Roman" panose="02020603050405020304" pitchFamily="18" charset="0"/>
              </a:rPr>
              <a:t> </a:t>
            </a:r>
            <a:r>
              <a:rPr lang="en-US" sz="2100" b="1" smtClean="0">
                <a:latin typeface="Times New Roman" panose="02020603050405020304" pitchFamily="18" charset="0"/>
                <a:cs typeface="Times New Roman" panose="02020603050405020304" pitchFamily="18" charset="0"/>
              </a:rPr>
              <a:t>bên.</a:t>
            </a:r>
            <a:endParaRPr lang="en-US" sz="21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370123" y="3275723"/>
            <a:ext cx="5515677" cy="715580"/>
          </a:xfrm>
          <a:prstGeom prst="rect">
            <a:avLst/>
          </a:prstGeom>
          <a:solidFill>
            <a:schemeClr val="accent1">
              <a:lumMod val="20000"/>
              <a:lumOff val="80000"/>
            </a:schemeClr>
          </a:solidFill>
          <a:ln>
            <a:noFill/>
          </a:ln>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100" b="1" dirty="0">
                <a:latin typeface="Times New Roman" panose="02020603050405020304" pitchFamily="18" charset="0"/>
                <a:cs typeface="Times New Roman" panose="02020603050405020304" pitchFamily="18" charset="0"/>
              </a:rPr>
              <a:t>3. </a:t>
            </a:r>
            <a:r>
              <a:rPr lang="en-US" sz="2100" b="1" dirty="0" err="1">
                <a:latin typeface="Times New Roman" panose="02020603050405020304" pitchFamily="18" charset="0"/>
                <a:cs typeface="Times New Roman" panose="02020603050405020304" pitchFamily="18" charset="0"/>
              </a:rPr>
              <a:t>Quá</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trình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nội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r>
              <a:rPr lang="en-US" sz="2100" b="1" dirty="0">
                <a:latin typeface="Times New Roman" panose="02020603050405020304" pitchFamily="18" charset="0"/>
                <a:cs typeface="Times New Roman" panose="02020603050405020304" pitchFamily="18" charset="0"/>
              </a:rPr>
              <a:t> hay </a:t>
            </a:r>
            <a:r>
              <a:rPr lang="en-US" sz="2100" b="1" dirty="0" err="1">
                <a:latin typeface="Times New Roman" panose="02020603050405020304" pitchFamily="18" charset="0"/>
                <a:cs typeface="Times New Roman" panose="02020603050405020304" pitchFamily="18" charset="0"/>
              </a:rPr>
              <a:t>ngoại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là</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nguyên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nhân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chính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của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quá</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trình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tạo</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núi</a:t>
            </a:r>
            <a:r>
              <a:rPr lang="en-US" sz="2100" b="1"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pic>
        <p:nvPicPr>
          <p:cNvPr id="9" name="Picture 8"/>
          <p:cNvPicPr/>
          <p:nvPr/>
        </p:nvPicPr>
        <p:blipFill>
          <a:blip r:embed="rId2"/>
          <a:stretch>
            <a:fillRect/>
          </a:stretch>
        </p:blipFill>
        <p:spPr>
          <a:xfrm>
            <a:off x="5966120" y="1999704"/>
            <a:ext cx="3090114" cy="3009085"/>
          </a:xfrm>
          <a:prstGeom prst="rect">
            <a:avLst/>
          </a:prstGeom>
        </p:spPr>
      </p:pic>
    </p:spTree>
    <p:extLst>
      <p:ext uri="{BB962C8B-B14F-4D97-AF65-F5344CB8AC3E}">
        <p14:creationId xmlns:p14="http://schemas.microsoft.com/office/powerpoint/2010/main" val="12750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295" y="225943"/>
            <a:ext cx="3859070" cy="719428"/>
          </a:xfrm>
          <a:prstGeom prst="rect">
            <a:avLst/>
          </a:prstGeom>
        </p:spPr>
        <p:txBody>
          <a:bodyPr wrap="none" lIns="68580" tIns="34290" rIns="68580" bIns="34290">
            <a:spAutoFit/>
          </a:bodyPr>
          <a:lstStyle/>
          <a:p>
            <a:pPr>
              <a:lnSpc>
                <a:spcPct val="150000"/>
              </a:lnSpc>
              <a:defRPr/>
            </a:pP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núi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93952" y="1286925"/>
            <a:ext cx="8070396" cy="2654573"/>
          </a:xfrm>
          <a:prstGeom prst="rect">
            <a:avLst/>
          </a:prstGeom>
        </p:spPr>
        <p:txBody>
          <a:bodyPr wrap="square" lIns="68580" tIns="34290" rIns="68580" bIns="34290">
            <a:spAutoFit/>
          </a:bodyPr>
          <a:lstStyle/>
          <a:p>
            <a:pPr algn="just"/>
            <a:r>
              <a:rPr lang="en-US" sz="2800" b="1" dirty="0">
                <a:solidFill>
                  <a:srgbClr val="002060"/>
                </a:solidFill>
                <a:latin typeface="Times New Roman" panose="02020603050405020304" pitchFamily="18" charset="0"/>
                <a:ea typeface="Calibri" panose="020F0502020204030204" pitchFamily="34" charset="0"/>
              </a:rPr>
              <a:t>- </a:t>
            </a:r>
            <a:r>
              <a:rPr lang="vi-VN" sz="2800" b="1" dirty="0">
                <a:solidFill>
                  <a:srgbClr val="002060"/>
                </a:solidFill>
                <a:latin typeface="Times New Roman" panose="02020603050405020304" pitchFamily="18" charset="0"/>
                <a:ea typeface="Calibri" panose="020F0502020204030204" pitchFamily="34" charset="0"/>
              </a:rPr>
              <a:t>Nội lực là yếu tố chính trong quá trình thành tạo núi, ngoài ra núi cũng chịu các tác động của quá trình ngoại sinh. Qua thời gian, dưới tác động của ngoại sinh (dòng chảy, gió, nhiệt độ,...) làm thay đối hình dạng của núi: các đỉnh núi tròn hơn, sườn núi bớt đốc, độ cao giảm xuống...</a:t>
            </a:r>
            <a:endParaRPr lang="en-US" sz="2800" b="1" dirty="0">
              <a:solidFill>
                <a:srgbClr val="002060"/>
              </a:solidFill>
            </a:endParaRPr>
          </a:p>
        </p:txBody>
      </p:sp>
      <p:sp>
        <p:nvSpPr>
          <p:cNvPr id="4" name="Rectangle 25"/>
          <p:cNvSpPr>
            <a:spLocks noChangeArrowheads="1"/>
          </p:cNvSpPr>
          <p:nvPr/>
        </p:nvSpPr>
        <p:spPr bwMode="auto">
          <a:xfrm>
            <a:off x="540717" y="852346"/>
            <a:ext cx="446995" cy="43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eaLnBrk="1" hangingPunct="1"/>
            <a:r>
              <a:rPr lang="en-US" sz="2400" b="1" dirty="0">
                <a:solidFill>
                  <a:srgbClr val="990000"/>
                </a:solidFill>
                <a:latin typeface="Arial" panose="020B0604020202020204" pitchFamily="34" charset="0"/>
                <a:sym typeface="Wingdings" panose="05000000000000000000" pitchFamily="2" charset="2"/>
              </a:rPr>
              <a:t></a:t>
            </a:r>
            <a:endParaRPr lang="en-US" sz="2400" b="1" dirty="0">
              <a:solidFill>
                <a:srgbClr val="990000"/>
              </a:solidFill>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0061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837" y="6704"/>
            <a:ext cx="2236868" cy="669414"/>
          </a:xfrm>
          <a:prstGeom prst="rect">
            <a:avLst/>
          </a:prstGeom>
          <a:noFill/>
        </p:spPr>
        <p:txBody>
          <a:bodyPr wrap="square" lIns="68580" tIns="34290" rIns="68580" bIns="34290">
            <a:spAutoFit/>
          </a:bodyPr>
          <a:lstStyle/>
          <a:p>
            <a:pPr>
              <a:lnSpc>
                <a:spcPct val="150000"/>
              </a:lnSpc>
              <a:defRPr/>
            </a:pPr>
            <a:r>
              <a:rPr lang="en-US" sz="2600" b="1" dirty="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26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2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2000" y="2570483"/>
            <a:ext cx="3407934" cy="1200150"/>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32" y="2584771"/>
            <a:ext cx="3715499" cy="11715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82055" y="716176"/>
            <a:ext cx="8512728"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r>
              <a:rPr lang="vi-VN"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1.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Em</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hãy</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nêu</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vai</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trò</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nội</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sinh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sinh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bề</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mặt</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Trái</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rgbClr val="FF33CC"/>
              </a:solidFill>
              <a:latin typeface="Times New Roman" panose="02020603050405020304" pitchFamily="18" charset="0"/>
              <a:cs typeface="Times New Roman" panose="02020603050405020304" pitchFamily="18" charset="0"/>
            </a:endParaRPr>
          </a:p>
        </p:txBody>
      </p:sp>
      <p:sp>
        <p:nvSpPr>
          <p:cNvPr id="5" name="Rectangle 5"/>
          <p:cNvSpPr>
            <a:spLocks noChangeArrowheads="1"/>
          </p:cNvSpPr>
          <p:nvPr/>
        </p:nvSpPr>
        <p:spPr bwMode="auto">
          <a:xfrm>
            <a:off x="409104" y="3904001"/>
            <a:ext cx="8239373"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r>
              <a:rPr lang="nl-NL"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nội</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sinh</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sinh</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tạo</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núi</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chemeClr val="accent2">
                  <a:lumMod val="75000"/>
                </a:schemeClr>
              </a:solidFill>
              <a:latin typeface="Arial" panose="020B0604020202020204" pitchFamily="34" charset="0"/>
            </a:endParaRPr>
          </a:p>
        </p:txBody>
      </p:sp>
      <p:sp>
        <p:nvSpPr>
          <p:cNvPr id="6" name="Rectangle 5"/>
          <p:cNvSpPr/>
          <p:nvPr/>
        </p:nvSpPr>
        <p:spPr>
          <a:xfrm>
            <a:off x="382055" y="1546025"/>
            <a:ext cx="8293472" cy="1038746"/>
          </a:xfrm>
          <a:prstGeom prst="rect">
            <a:avLst/>
          </a:prstGeom>
        </p:spPr>
        <p:txBody>
          <a:bodyPr wrap="square" lIns="68580" tIns="34290" rIns="68580" bIns="34290">
            <a:spAutoFit/>
          </a:bodyPr>
          <a:lstStyle/>
          <a:p>
            <a:r>
              <a:rPr lang="nl-NL"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827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217"/>
                                        </p:tgtEl>
                                        <p:attrNameLst>
                                          <p:attrName>style.visibility</p:attrName>
                                        </p:attrNameLst>
                                      </p:cBhvr>
                                      <p:to>
                                        <p:strVal val="visible"/>
                                      </p:to>
                                    </p:set>
                                    <p:anim calcmode="lin" valueType="num">
                                      <p:cBhvr additive="base">
                                        <p:cTn id="20" dur="500" fill="hold"/>
                                        <p:tgtEl>
                                          <p:spTgt spid="9217"/>
                                        </p:tgtEl>
                                        <p:attrNameLst>
                                          <p:attrName>ppt_x</p:attrName>
                                        </p:attrNameLst>
                                      </p:cBhvr>
                                      <p:tavLst>
                                        <p:tav tm="0">
                                          <p:val>
                                            <p:strVal val="#ppt_x"/>
                                          </p:val>
                                        </p:tav>
                                        <p:tav tm="100000">
                                          <p:val>
                                            <p:strVal val="#ppt_x"/>
                                          </p:val>
                                        </p:tav>
                                      </p:tavLst>
                                    </p:anim>
                                    <p:anim calcmode="lin" valueType="num">
                                      <p:cBhvr additive="base">
                                        <p:cTn id="21" dur="500" fill="hold"/>
                                        <p:tgtEl>
                                          <p:spTgt spid="921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 calcmode="lin" valueType="num">
                                      <p:cBhvr additive="base">
                                        <p:cTn id="24" dur="500" fill="hold"/>
                                        <p:tgtEl>
                                          <p:spTgt spid="9218"/>
                                        </p:tgtEl>
                                        <p:attrNameLst>
                                          <p:attrName>ppt_x</p:attrName>
                                        </p:attrNameLst>
                                      </p:cBhvr>
                                      <p:tavLst>
                                        <p:tav tm="0">
                                          <p:val>
                                            <p:strVal val="#ppt_x"/>
                                          </p:val>
                                        </p:tav>
                                        <p:tav tm="100000">
                                          <p:val>
                                            <p:strVal val="#ppt_x"/>
                                          </p:val>
                                        </p:tav>
                                      </p:tavLst>
                                    </p:anim>
                                    <p:anim calcmode="lin" valueType="num">
                                      <p:cBhvr additive="base">
                                        <p:cTn id="25" dur="500" fill="hold"/>
                                        <p:tgtEl>
                                          <p:spTgt spid="921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837" y="6704"/>
            <a:ext cx="2236868" cy="669414"/>
          </a:xfrm>
          <a:prstGeom prst="rect">
            <a:avLst/>
          </a:prstGeom>
          <a:noFill/>
        </p:spPr>
        <p:txBody>
          <a:bodyPr wrap="square" lIns="68580" tIns="34290" rIns="68580" bIns="34290">
            <a:spAutoFit/>
          </a:bodyPr>
          <a:lstStyle/>
          <a:p>
            <a:pPr>
              <a:lnSpc>
                <a:spcPct val="150000"/>
              </a:lnSpc>
              <a:defRPr/>
            </a:pPr>
            <a:r>
              <a:rPr lang="en-US" sz="2600" b="1" dirty="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2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382055" y="716176"/>
            <a:ext cx="8512728"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r>
              <a:rPr lang="vi-VN"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1.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Em</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hãy</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nêu</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vai</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trò</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nội</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sinh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sinh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bề</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mặt</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Trái</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FF33CC"/>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100" b="1" dirty="0">
                <a:solidFill>
                  <a:srgbClr val="FF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rgbClr val="FF33CC"/>
              </a:solidFill>
              <a:latin typeface="Times New Roman" panose="02020603050405020304" pitchFamily="18" charset="0"/>
              <a:cs typeface="Times New Roman" panose="02020603050405020304" pitchFamily="18" charset="0"/>
            </a:endParaRPr>
          </a:p>
        </p:txBody>
      </p:sp>
      <p:sp>
        <p:nvSpPr>
          <p:cNvPr id="4" name="Rectangle 3"/>
          <p:cNvSpPr/>
          <p:nvPr/>
        </p:nvSpPr>
        <p:spPr>
          <a:xfrm>
            <a:off x="325837" y="1574691"/>
            <a:ext cx="8208627" cy="2331407"/>
          </a:xfrm>
          <a:prstGeom prst="rect">
            <a:avLst/>
          </a:prstGeom>
        </p:spPr>
        <p:txBody>
          <a:bodyPr wrap="square" lIns="68580" tIns="34290" rIns="68580" bIns="34290">
            <a:spAutoFit/>
          </a:bodyPr>
          <a:lstStyle/>
          <a:p>
            <a:pPr algn="just"/>
            <a:r>
              <a:rPr lang="nl-NL" sz="2100" b="1" dirty="0">
                <a:latin typeface="Times New Roman" panose="02020603050405020304" pitchFamily="18" charset="0"/>
                <a:ea typeface="Calibri" panose="020F0502020204030204" pitchFamily="34" charset="0"/>
                <a:cs typeface="Times New Roman" panose="02020603050405020304" pitchFamily="18" charset="0"/>
              </a:rPr>
              <a:t>Quá </a:t>
            </a:r>
            <a:r>
              <a:rPr lang="nl-NL" sz="2100" b="1" dirty="0">
                <a:latin typeface="Times New Roman" panose="02020603050405020304" pitchFamily="18" charset="0"/>
                <a:ea typeface="Calibri" panose="020F0502020204030204" pitchFamily="34" charset="0"/>
                <a:cs typeface="Times New Roman" panose="02020603050405020304" pitchFamily="18" charset="0"/>
              </a:rPr>
              <a:t>trình nội sinh và quá trình ngoại sinh là hai quá trình đối nghịch nhau trong việc hình thành địa hình bề mặt Trái Đất vì hai quá trình này tuy diễn ra đóng thời nhưng khác nhau về nguồn gốc và tác động đến địa hình. Nếu như nội lực là những quá trình xảy ra ở trong lòng đất thì ngoại lực là quá trình xảy ra bên ngoài, trên bề mặt đất. Nội lực có xu hướng làm tăng tính gồ ghề, trong khi đó ngoại lực làm cho bề mặt Trái Đất trở nên bằng phẳng hơn. </a:t>
            </a:r>
            <a:endParaRPr lang="en-US" sz="21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829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89" y="1652332"/>
            <a:ext cx="4154615" cy="31421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61058" y="1746629"/>
            <a:ext cx="2904444" cy="392415"/>
          </a:xfrm>
          <a:prstGeom prst="rect">
            <a:avLst/>
          </a:prstGeom>
          <a:noFill/>
        </p:spPr>
        <p:txBody>
          <a:bodyPr wrap="square" lIns="68580" tIns="34290" rIns="68580" bIns="34290" rtlCol="0">
            <a:spAutoFit/>
          </a:bodyPr>
          <a:lstStyle/>
          <a:p>
            <a:pPr algn="ctr"/>
            <a:r>
              <a:rPr lang="en-US" sz="2100" b="1" dirty="0" err="1">
                <a:solidFill>
                  <a:srgbClr val="FFC000"/>
                </a:solidFill>
                <a:latin typeface="Times New Roman" panose="02020603050405020304" pitchFamily="18" charset="0"/>
                <a:cs typeface="Times New Roman" panose="02020603050405020304" pitchFamily="18" charset="0"/>
              </a:rPr>
              <a:t>Đỉnh</a:t>
            </a:r>
            <a:r>
              <a:rPr lang="en-US" sz="2100" b="1" dirty="0">
                <a:solidFill>
                  <a:srgbClr val="FFC000"/>
                </a:solidFill>
                <a:latin typeface="Times New Roman" panose="02020603050405020304" pitchFamily="18" charset="0"/>
                <a:cs typeface="Times New Roman" panose="02020603050405020304" pitchFamily="18" charset="0"/>
              </a:rPr>
              <a:t> Ê-</a:t>
            </a:r>
            <a:r>
              <a:rPr lang="en-US" sz="2100" b="1" dirty="0" err="1">
                <a:solidFill>
                  <a:srgbClr val="FFC000"/>
                </a:solidFill>
                <a:latin typeface="Times New Roman" panose="02020603050405020304" pitchFamily="18" charset="0"/>
                <a:cs typeface="Times New Roman" panose="02020603050405020304" pitchFamily="18" charset="0"/>
              </a:rPr>
              <a:t>vơ</a:t>
            </a:r>
            <a:r>
              <a:rPr lang="en-US" sz="2100" b="1" dirty="0">
                <a:solidFill>
                  <a:srgbClr val="FFC000"/>
                </a:solidFill>
                <a:latin typeface="Times New Roman" panose="02020603050405020304" pitchFamily="18" charset="0"/>
                <a:cs typeface="Times New Roman" panose="02020603050405020304" pitchFamily="18" charset="0"/>
              </a:rPr>
              <a:t>-</a:t>
            </a:r>
            <a:r>
              <a:rPr lang="en-US" sz="2100" b="1" dirty="0" err="1">
                <a:solidFill>
                  <a:srgbClr val="FFC000"/>
                </a:solidFill>
                <a:latin typeface="Times New Roman" panose="02020603050405020304" pitchFamily="18" charset="0"/>
                <a:cs typeface="Times New Roman" panose="02020603050405020304" pitchFamily="18" charset="0"/>
              </a:rPr>
              <a:t>rét</a:t>
            </a:r>
            <a:r>
              <a:rPr lang="en-US" sz="2100" b="1" dirty="0">
                <a:solidFill>
                  <a:srgbClr val="FFC000"/>
                </a:solidFill>
                <a:latin typeface="Times New Roman" panose="02020603050405020304" pitchFamily="18" charset="0"/>
                <a:cs typeface="Times New Roman" panose="02020603050405020304" pitchFamily="18" charset="0"/>
              </a:rPr>
              <a:t>: 8848 m</a:t>
            </a:r>
            <a:endParaRPr lang="en-US" sz="2100" b="1" dirty="0">
              <a:solidFill>
                <a:srgbClr val="FFC000"/>
              </a:solidFill>
              <a:latin typeface="Times New Roman" panose="02020603050405020304" pitchFamily="18" charset="0"/>
              <a:cs typeface="Times New Roman" panose="02020603050405020304" pitchFamily="18" charset="0"/>
            </a:endParaRPr>
          </a:p>
        </p:txBody>
      </p:sp>
      <p:sp>
        <p:nvSpPr>
          <p:cNvPr id="9" name="AutoShape 6"/>
          <p:cNvSpPr>
            <a:spLocks noChangeArrowheads="1"/>
          </p:cNvSpPr>
          <p:nvPr/>
        </p:nvSpPr>
        <p:spPr bwMode="auto">
          <a:xfrm>
            <a:off x="4708752" y="96753"/>
            <a:ext cx="4174199" cy="1325511"/>
          </a:xfrm>
          <a:prstGeom prst="cloudCallout">
            <a:avLst>
              <a:gd name="adj1" fmla="val -53223"/>
              <a:gd name="adj2" fmla="val 73002"/>
            </a:avLst>
          </a:prstGeom>
          <a:solidFill>
            <a:schemeClr val="bg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anchor="ctr"/>
          <a:lstStyle/>
          <a:p>
            <a:pPr algn="ctr"/>
            <a:r>
              <a:rPr lang="vi-VN" sz="2100" b="1" dirty="0">
                <a:solidFill>
                  <a:srgbClr val="FF0000"/>
                </a:solidFill>
                <a:latin typeface="+mj-lt"/>
              </a:rPr>
              <a:t>Theo các em, điều gì khiến bề mặt Trái Đất lồi lõm như vậy</a:t>
            </a:r>
            <a:endParaRPr lang="en-US" sz="2100" b="1" dirty="0">
              <a:solidFill>
                <a:srgbClr val="FF0000"/>
              </a:solidFill>
              <a:latin typeface="+mj-lt"/>
              <a:cs typeface="Times New Roman" pitchFamily="18" charset="0"/>
            </a:endParaRPr>
          </a:p>
        </p:txBody>
      </p:sp>
      <p:pic>
        <p:nvPicPr>
          <p:cNvPr id="10" name="Picture 2" descr="Kết quả hình ảnh cho độ sâu của b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39" y="1652331"/>
            <a:ext cx="3964342" cy="31421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988504" y="2550934"/>
            <a:ext cx="2681968" cy="623248"/>
          </a:xfrm>
          <a:prstGeom prst="rect">
            <a:avLst/>
          </a:prstGeom>
          <a:noFill/>
        </p:spPr>
        <p:txBody>
          <a:bodyPr wrap="square" lIns="68580" tIns="34290" rIns="68580" bIns="34290" rtlCol="0">
            <a:spAutoFit/>
          </a:bodyPr>
          <a:lstStyle/>
          <a:p>
            <a:pPr algn="ctr"/>
            <a:r>
              <a:rPr lang="en-US" sz="1800" b="1" dirty="0" err="1">
                <a:solidFill>
                  <a:srgbClr val="FFC000"/>
                </a:solidFill>
                <a:latin typeface="Times New Roman" panose="02020603050405020304" pitchFamily="18" charset="0"/>
                <a:cs typeface="Times New Roman" panose="02020603050405020304" pitchFamily="18" charset="0"/>
              </a:rPr>
              <a:t>Độ</a:t>
            </a:r>
            <a:r>
              <a:rPr lang="en-US" sz="1800" b="1" dirty="0">
                <a:solidFill>
                  <a:srgbClr val="FFC000"/>
                </a:solidFill>
                <a:latin typeface="Times New Roman" panose="02020603050405020304" pitchFamily="18" charset="0"/>
                <a:cs typeface="Times New Roman" panose="02020603050405020304" pitchFamily="18" charset="0"/>
              </a:rPr>
              <a:t> </a:t>
            </a:r>
            <a:r>
              <a:rPr lang="en-US" sz="1800" b="1" dirty="0" err="1">
                <a:solidFill>
                  <a:srgbClr val="FFC000"/>
                </a:solidFill>
                <a:latin typeface="Times New Roman" panose="02020603050405020304" pitchFamily="18" charset="0"/>
                <a:cs typeface="Times New Roman" panose="02020603050405020304" pitchFamily="18" charset="0"/>
              </a:rPr>
              <a:t>sâu</a:t>
            </a:r>
            <a:r>
              <a:rPr lang="en-US" sz="1800" b="1" dirty="0">
                <a:solidFill>
                  <a:srgbClr val="FFC000"/>
                </a:solidFill>
                <a:latin typeface="Times New Roman" panose="02020603050405020304" pitchFamily="18" charset="0"/>
                <a:cs typeface="Times New Roman" panose="02020603050405020304" pitchFamily="18" charset="0"/>
              </a:rPr>
              <a:t> </a:t>
            </a:r>
            <a:r>
              <a:rPr lang="en-US" sz="1800" b="1" dirty="0" err="1">
                <a:solidFill>
                  <a:srgbClr val="FFC000"/>
                </a:solidFill>
                <a:latin typeface="Times New Roman" panose="02020603050405020304" pitchFamily="18" charset="0"/>
                <a:cs typeface="Times New Roman" panose="02020603050405020304" pitchFamily="18" charset="0"/>
              </a:rPr>
              <a:t>đại</a:t>
            </a:r>
            <a:r>
              <a:rPr lang="en-US" sz="1800" b="1" dirty="0">
                <a:solidFill>
                  <a:srgbClr val="FFC000"/>
                </a:solidFill>
                <a:latin typeface="Times New Roman" panose="02020603050405020304" pitchFamily="18" charset="0"/>
                <a:cs typeface="Times New Roman" panose="02020603050405020304" pitchFamily="18" charset="0"/>
              </a:rPr>
              <a:t> </a:t>
            </a:r>
            <a:r>
              <a:rPr lang="en-US" sz="1800" b="1" dirty="0" err="1">
                <a:solidFill>
                  <a:srgbClr val="FFC000"/>
                </a:solidFill>
                <a:latin typeface="Times New Roman" panose="02020603050405020304" pitchFamily="18" charset="0"/>
                <a:cs typeface="Times New Roman" panose="02020603050405020304" pitchFamily="18" charset="0"/>
              </a:rPr>
              <a:t>dương</a:t>
            </a:r>
            <a:r>
              <a:rPr lang="en-US" sz="1800" b="1" dirty="0">
                <a:solidFill>
                  <a:srgbClr val="FFC000"/>
                </a:solidFill>
                <a:latin typeface="Times New Roman" panose="02020603050405020304" pitchFamily="18" charset="0"/>
                <a:cs typeface="Times New Roman" panose="02020603050405020304" pitchFamily="18" charset="0"/>
              </a:rPr>
              <a:t> </a:t>
            </a:r>
            <a:r>
              <a:rPr lang="en-US" sz="1800" b="1" dirty="0" err="1">
                <a:solidFill>
                  <a:srgbClr val="FFC000"/>
                </a:solidFill>
                <a:latin typeface="Times New Roman" panose="02020603050405020304" pitchFamily="18" charset="0"/>
                <a:cs typeface="Times New Roman" panose="02020603050405020304" pitchFamily="18" charset="0"/>
              </a:rPr>
              <a:t>khoảng</a:t>
            </a:r>
            <a:endParaRPr lang="en-US" sz="1800" b="1" dirty="0">
              <a:solidFill>
                <a:srgbClr val="FFC000"/>
              </a:solidFill>
              <a:latin typeface="Times New Roman" panose="02020603050405020304" pitchFamily="18" charset="0"/>
              <a:cs typeface="Times New Roman" panose="02020603050405020304" pitchFamily="18" charset="0"/>
            </a:endParaRPr>
          </a:p>
          <a:p>
            <a:pPr algn="ctr"/>
            <a:r>
              <a:rPr lang="en-US" sz="1800" b="1" dirty="0">
                <a:solidFill>
                  <a:srgbClr val="FFC000"/>
                </a:solidFill>
                <a:latin typeface="Times New Roman" panose="02020603050405020304" pitchFamily="18" charset="0"/>
                <a:cs typeface="Times New Roman" panose="02020603050405020304" pitchFamily="18" charset="0"/>
              </a:rPr>
              <a:t> 11000 m</a:t>
            </a:r>
            <a:endParaRPr lang="en-US" sz="1800" b="1" dirty="0">
              <a:solidFill>
                <a:srgbClr val="FFC000"/>
              </a:solidFill>
              <a:latin typeface="Times New Roman" panose="02020603050405020304" pitchFamily="18" charset="0"/>
              <a:cs typeface="Times New Roman" panose="02020603050405020304" pitchFamily="18" charset="0"/>
            </a:endParaRPr>
          </a:p>
        </p:txBody>
      </p:sp>
      <p:sp>
        <p:nvSpPr>
          <p:cNvPr id="12" name="Isosceles Triangle 11"/>
          <p:cNvSpPr/>
          <p:nvPr/>
        </p:nvSpPr>
        <p:spPr>
          <a:xfrm>
            <a:off x="7374424" y="3174182"/>
            <a:ext cx="133415" cy="23986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39344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7327" y="1990819"/>
            <a:ext cx="3407934" cy="12001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25" y="1990819"/>
            <a:ext cx="3715499" cy="11715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0026" y="743884"/>
            <a:ext cx="8293472" cy="1038746"/>
          </a:xfrm>
          <a:prstGeom prst="rect">
            <a:avLst/>
          </a:prstGeom>
        </p:spPr>
        <p:txBody>
          <a:bodyPr wrap="square" lIns="68580" tIns="34290" rIns="68580" bIns="34290">
            <a:spAutoFit/>
          </a:bodyPr>
          <a:lstStyle/>
          <a:p>
            <a:r>
              <a:rPr lang="nl-NL"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1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24916" y="3452214"/>
            <a:ext cx="8348582" cy="1361912"/>
          </a:xfrm>
          <a:prstGeom prst="rect">
            <a:avLst/>
          </a:prstGeom>
        </p:spPr>
        <p:txBody>
          <a:bodyPr wrap="square" lIns="68580" tIns="34290" rIns="68580" bIns="34290">
            <a:spAutoFit/>
          </a:bodyPr>
          <a:lstStyle/>
          <a:p>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100" b="1" dirty="0">
                <a:latin typeface="Times New Roman" panose="02020603050405020304" pitchFamily="18" charset="0"/>
                <a:ea typeface="Calibri" panose="020F0502020204030204" pitchFamily="34" charset="0"/>
                <a:cs typeface="Times New Roman" panose="02020603050405020304" pitchFamily="18" charset="0"/>
              </a:rPr>
              <a:t> do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uốn</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Hẻm</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100" b="1" dirty="0">
                <a:latin typeface="Times New Roman" panose="02020603050405020304" pitchFamily="18" charset="0"/>
                <a:ea typeface="Calibri" panose="020F0502020204030204" pitchFamily="34" charset="0"/>
                <a:cs typeface="Times New Roman" panose="02020603050405020304" pitchFamily="18" charset="0"/>
              </a:rPr>
              <a:t> do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đứt</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gãy</a:t>
            </a:r>
            <a:r>
              <a:rPr lang="en-US" sz="2100" b="1" dirty="0">
                <a:latin typeface="Times New Roman" panose="02020603050405020304" pitchFamily="18" charset="0"/>
                <a:ea typeface="Calibri" panose="020F0502020204030204" pitchFamily="34" charset="0"/>
                <a:cs typeface="Times New Roman" panose="02020603050405020304" pitchFamily="18" charset="0"/>
              </a:rPr>
              <a:t>.</a:t>
            </a:r>
          </a:p>
          <a:p>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100" b="1" dirty="0">
                <a:latin typeface="Times New Roman" panose="02020603050405020304" pitchFamily="18" charset="0"/>
                <a:ea typeface="Calibri" panose="020F0502020204030204" pitchFamily="34" charset="0"/>
                <a:cs typeface="Times New Roman" panose="02020603050405020304" pitchFamily="18" charset="0"/>
              </a:rPr>
              <a:t> do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Nấm</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1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hoang</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Cổng</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tò</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vò</a:t>
            </a:r>
            <a:r>
              <a:rPr lang="en-US" sz="21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bờ</a:t>
            </a:r>
            <a:r>
              <a:rPr lang="en-US" sz="2100" b="1" dirty="0">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21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325837" y="6704"/>
            <a:ext cx="2236868" cy="669414"/>
          </a:xfrm>
          <a:prstGeom prst="rect">
            <a:avLst/>
          </a:prstGeom>
          <a:noFill/>
        </p:spPr>
        <p:txBody>
          <a:bodyPr wrap="square" lIns="68580" tIns="34290" rIns="68580" bIns="34290">
            <a:spAutoFit/>
          </a:bodyPr>
          <a:lstStyle/>
          <a:p>
            <a:pPr>
              <a:lnSpc>
                <a:spcPct val="150000"/>
              </a:lnSpc>
              <a:defRPr/>
            </a:pPr>
            <a:r>
              <a:rPr lang="en-US" sz="2600" b="1" dirty="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26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57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399190" y="873010"/>
            <a:ext cx="8239373"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r>
              <a:rPr lang="nl-NL"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nội</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sinh</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quá</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sinh</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tạo</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núi</a:t>
            </a:r>
            <a:r>
              <a:rPr lang="en-US" sz="21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solidFill>
                <a:schemeClr val="accent2">
                  <a:lumMod val="75000"/>
                </a:schemeClr>
              </a:solidFill>
              <a:latin typeface="Arial" panose="020B0604020202020204" pitchFamily="34" charset="0"/>
            </a:endParaRPr>
          </a:p>
        </p:txBody>
      </p:sp>
      <p:sp>
        <p:nvSpPr>
          <p:cNvPr id="3" name="Rectangle 2"/>
          <p:cNvSpPr/>
          <p:nvPr/>
        </p:nvSpPr>
        <p:spPr>
          <a:xfrm>
            <a:off x="429936" y="1994943"/>
            <a:ext cx="8208627" cy="1361912"/>
          </a:xfrm>
          <a:prstGeom prst="rect">
            <a:avLst/>
          </a:prstGeom>
        </p:spPr>
        <p:txBody>
          <a:bodyPr wrap="square" lIns="68580" tIns="34290" rIns="68580" bIns="34290">
            <a:spAutoFit/>
          </a:bodyPr>
          <a:lstStyle/>
          <a:p>
            <a:pPr algn="just"/>
            <a:r>
              <a:rPr lang="nl-NL" sz="2100" b="1" dirty="0">
                <a:latin typeface="Times New Roman" panose="02020603050405020304" pitchFamily="18" charset="0"/>
                <a:ea typeface="Calibri" panose="020F0502020204030204" pitchFamily="34" charset="0"/>
                <a:cs typeface="Times New Roman" panose="02020603050405020304" pitchFamily="18" charset="0"/>
              </a:rPr>
              <a:t>Quá </a:t>
            </a:r>
            <a:r>
              <a:rPr lang="nl-NL" sz="2100" b="1" dirty="0">
                <a:latin typeface="Times New Roman" panose="02020603050405020304" pitchFamily="18" charset="0"/>
                <a:ea typeface="Calibri" panose="020F0502020204030204" pitchFamily="34" charset="0"/>
                <a:cs typeface="Times New Roman" panose="02020603050405020304" pitchFamily="18" charset="0"/>
              </a:rPr>
              <a:t>trình nội sinh và quá trình ngoại sinh tác động đồng thời trong quá trình tạo núi. Trong khi nội sinh là nguyên nhân chính hình thành dạng địa hình núi thì ngoại sinh có tác động làm thay đổi hình thái của địa hình núi ban đầu. </a:t>
            </a:r>
            <a:endParaRPr lang="en-US" sz="2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325837" y="70364"/>
            <a:ext cx="2236868" cy="669414"/>
          </a:xfrm>
          <a:prstGeom prst="rect">
            <a:avLst/>
          </a:prstGeom>
          <a:noFill/>
        </p:spPr>
        <p:txBody>
          <a:bodyPr wrap="square" lIns="68580" tIns="34290" rIns="68580" bIns="34290">
            <a:spAutoFit/>
          </a:bodyPr>
          <a:lstStyle/>
          <a:p>
            <a:pPr>
              <a:lnSpc>
                <a:spcPct val="150000"/>
              </a:lnSpc>
              <a:defRPr/>
            </a:pPr>
            <a:r>
              <a:rPr lang="en-US" sz="2600" b="1" dirty="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26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76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3655559" y="342900"/>
            <a:ext cx="4343400" cy="1071563"/>
          </a:xfrm>
          <a:prstGeom prst="rect">
            <a:avLst/>
          </a:prstGeom>
        </p:spPr>
        <p:txBody>
          <a:bodyPr wrap="none" lIns="68580" tIns="34290" rIns="68580" bIns="34290" fromWordArt="1">
            <a:prstTxWarp prst="textChevronInverted">
              <a:avLst>
                <a:gd name="adj" fmla="val 75000"/>
              </a:avLst>
            </a:prstTxWarp>
          </a:bodyPr>
          <a:lstStyle/>
          <a:p>
            <a:pPr algn="ctr"/>
            <a:r>
              <a:rPr lang="en-US" sz="27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27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27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27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27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5763" y="342900"/>
            <a:ext cx="21145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612322" y="2316617"/>
            <a:ext cx="8162245"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smtClean="0">
                <a:solidFill>
                  <a:srgbClr val="FF33CC"/>
                </a:solidFill>
                <a:latin typeface="Times New Roman" panose="02020603050405020304" pitchFamily="18" charset="0"/>
                <a:cs typeface="Times New Roman" panose="02020603050405020304" pitchFamily="18" charset="0"/>
              </a:rPr>
              <a:t>Thu </a:t>
            </a:r>
            <a:r>
              <a:rPr lang="en-US" b="1" dirty="0" err="1">
                <a:solidFill>
                  <a:srgbClr val="FF33CC"/>
                </a:solidFill>
                <a:latin typeface="Times New Roman" panose="02020603050405020304" pitchFamily="18" charset="0"/>
                <a:cs typeface="Times New Roman" panose="02020603050405020304" pitchFamily="18" charset="0"/>
              </a:rPr>
              <a:t>thập</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thông</a:t>
            </a:r>
            <a:r>
              <a:rPr lang="en-US" b="1" dirty="0">
                <a:solidFill>
                  <a:srgbClr val="FF33CC"/>
                </a:solidFill>
                <a:latin typeface="Times New Roman" panose="02020603050405020304" pitchFamily="18" charset="0"/>
                <a:cs typeface="Times New Roman" panose="02020603050405020304" pitchFamily="18" charset="0"/>
              </a:rPr>
              <a:t> tin,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ảnh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về</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một</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số</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dạng</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địa</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do </a:t>
            </a:r>
            <a:r>
              <a:rPr lang="en-US" b="1" dirty="0" err="1">
                <a:solidFill>
                  <a:srgbClr val="FF33CC"/>
                </a:solidFill>
                <a:latin typeface="Times New Roman" panose="02020603050405020304" pitchFamily="18" charset="0"/>
                <a:cs typeface="Times New Roman" panose="02020603050405020304" pitchFamily="18" charset="0"/>
              </a:rPr>
              <a:t>gió</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nước</a:t>
            </a:r>
            <a:r>
              <a:rPr lang="en-US" b="1" dirty="0">
                <a:solidFill>
                  <a:srgbClr val="FF33CC"/>
                </a:solidFill>
                <a:latin typeface="Times New Roman" panose="02020603050405020304" pitchFamily="18" charset="0"/>
                <a:cs typeface="Times New Roman" panose="02020603050405020304" pitchFamily="18" charset="0"/>
              </a:rPr>
              <a:t>,…</a:t>
            </a:r>
            <a:r>
              <a:rPr lang="en-US" b="1" dirty="0" err="1">
                <a:solidFill>
                  <a:srgbClr val="FF33CC"/>
                </a:solidFill>
                <a:latin typeface="Times New Roman" panose="02020603050405020304" pitchFamily="18" charset="0"/>
                <a:cs typeface="Times New Roman" panose="02020603050405020304" pitchFamily="18" charset="0"/>
              </a:rPr>
              <a:t>tạo</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thành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và</a:t>
            </a:r>
            <a:r>
              <a:rPr lang="en-US" b="1" dirty="0">
                <a:solidFill>
                  <a:srgbClr val="FF33CC"/>
                </a:solidFill>
                <a:latin typeface="Times New Roman" panose="02020603050405020304" pitchFamily="18" charset="0"/>
                <a:cs typeface="Times New Roman" panose="02020603050405020304" pitchFamily="18" charset="0"/>
              </a:rPr>
              <a:t> chia </a:t>
            </a:r>
            <a:r>
              <a:rPr lang="en-US" b="1" dirty="0" err="1">
                <a:solidFill>
                  <a:srgbClr val="FF33CC"/>
                </a:solidFill>
                <a:latin typeface="Times New Roman" panose="02020603050405020304" pitchFamily="18" charset="0"/>
                <a:cs typeface="Times New Roman" panose="02020603050405020304" pitchFamily="18" charset="0"/>
              </a:rPr>
              <a:t>sẻ</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với</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bạn</a:t>
            </a:r>
            <a:r>
              <a:rPr lang="en-US" b="1" dirty="0" smtClean="0">
                <a:solidFill>
                  <a:srgbClr val="FF33CC"/>
                </a:solidFill>
                <a:latin typeface="Times New Roman" panose="02020603050405020304" pitchFamily="18" charset="0"/>
                <a:cs typeface="Times New Roman" panose="02020603050405020304" pitchFamily="18" charset="0"/>
              </a:rPr>
              <a:t>.</a:t>
            </a:r>
            <a:endParaRPr lang="en-US"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376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133200" y="73899"/>
            <a:ext cx="6665040" cy="4999490"/>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133200" y="2391118"/>
            <a:ext cx="1278877" cy="2752382"/>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2715" y="872047"/>
            <a:ext cx="504509" cy="33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0" y="65875"/>
            <a:ext cx="2042304" cy="161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15649" y="172647"/>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2758284" y="731608"/>
            <a:ext cx="6082565" cy="2285241"/>
          </a:xfrm>
          <a:prstGeom prst="rect">
            <a:avLst/>
          </a:prstGeom>
          <a:noFill/>
        </p:spPr>
        <p:txBody>
          <a:bodyPr wrap="square" lIns="68580" tIns="34290" rIns="68580" bIns="34290">
            <a:spAutoFit/>
          </a:bodyPr>
          <a:lstStyle/>
          <a:p>
            <a:pPr marL="342900" indent="-342900">
              <a:lnSpc>
                <a:spcPct val="150000"/>
              </a:lnSpc>
              <a:buFontTx/>
              <a:buChar char="-"/>
              <a:defRPr/>
            </a:pPr>
            <a:r>
              <a:rPr lang="en-US" sz="2400" b="1" dirty="0">
                <a:solidFill>
                  <a:srgbClr val="3333FF"/>
                </a:solidFill>
                <a:latin typeface="Times New Roman" panose="02020603050405020304" pitchFamily="18" charset="0"/>
                <a:cs typeface="Times New Roman" panose="02020603050405020304" pitchFamily="18" charset="0"/>
              </a:rPr>
              <a:t>Học bài và </a:t>
            </a:r>
            <a:r>
              <a:rPr lang="en-US" sz="2400" b="1" dirty="0">
                <a:solidFill>
                  <a:srgbClr val="3333FF"/>
                </a:solidFill>
                <a:latin typeface="Times New Roman" panose="02020603050405020304" pitchFamily="18" charset="0"/>
                <a:cs typeface="Times New Roman" panose="02020603050405020304" pitchFamily="18" charset="0"/>
              </a:rPr>
              <a:t>n</a:t>
            </a:r>
            <a:r>
              <a:rPr lang="en-US" sz="2400" b="1" dirty="0">
                <a:solidFill>
                  <a:srgbClr val="3333FF"/>
                </a:solidFill>
                <a:latin typeface="Times New Roman" panose="02020603050405020304" pitchFamily="18" charset="0"/>
                <a:cs typeface="Times New Roman" panose="02020603050405020304" pitchFamily="18" charset="0"/>
              </a:rPr>
              <a:t>ghiên cứu tiếp muc 2 các dạng địa hình chính, khoáng sản của bài 10</a:t>
            </a:r>
          </a:p>
          <a:p>
            <a:pPr marL="342900" indent="-342900">
              <a:lnSpc>
                <a:spcPct val="150000"/>
              </a:lnSpc>
              <a:buFontTx/>
              <a:buChar char="-"/>
              <a:defRPr/>
            </a:pPr>
            <a:r>
              <a:rPr lang="en-US" sz="2400" b="1" dirty="0">
                <a:solidFill>
                  <a:srgbClr val="3333FF"/>
                </a:solidFill>
                <a:latin typeface="Times New Roman" panose="02020603050405020304" pitchFamily="18" charset="0"/>
                <a:cs typeface="Times New Roman" panose="02020603050405020304" pitchFamily="18" charset="0"/>
              </a:rPr>
              <a:t>-làm bài tập 1, 3 phần luyện tập</a:t>
            </a:r>
          </a:p>
          <a:p>
            <a:pPr marL="342900" indent="-342900">
              <a:lnSpc>
                <a:spcPct val="150000"/>
              </a:lnSpc>
              <a:buFontTx/>
              <a:buChar char="-"/>
              <a:defRPr/>
            </a:pPr>
            <a:endParaRPr lang="en-US" sz="24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75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401019"/>
            <a:ext cx="9144000" cy="992579"/>
          </a:xfrm>
          <a:prstGeom prst="rect">
            <a:avLst/>
          </a:prstGeom>
          <a:noFill/>
          <a:ln>
            <a:noFill/>
          </a:ln>
        </p:spPr>
        <p:txBody>
          <a:bodyPr wrap="square" lIns="68580" tIns="34290" rIns="68580" bIns="34290" rtlCol="0">
            <a:spAutoFit/>
          </a:bodyPr>
          <a:lstStyle/>
          <a:p>
            <a:pPr algn="ctr"/>
            <a:r>
              <a:rPr lang="en-US" sz="3000" b="1" smtClean="0">
                <a:solidFill>
                  <a:srgbClr val="FF0000"/>
                </a:solidFill>
                <a:latin typeface="Times New Roman" panose="02020603050405020304" pitchFamily="18" charset="0"/>
                <a:cs typeface="Times New Roman" panose="02020603050405020304" pitchFamily="18" charset="0"/>
              </a:rPr>
              <a:t>TIẾT 2</a:t>
            </a:r>
          </a:p>
          <a:p>
            <a:pPr algn="ctr"/>
            <a:r>
              <a:rPr lang="en-US" sz="3000" b="1" smtClean="0">
                <a:solidFill>
                  <a:srgbClr val="FF0000"/>
                </a:solidFill>
                <a:latin typeface="Times New Roman" panose="02020603050405020304" pitchFamily="18" charset="0"/>
                <a:cs typeface="Times New Roman" panose="02020603050405020304" pitchFamily="18" charset="0"/>
              </a:rPr>
              <a:t>II. CÁC DẠNG ĐỊA HÌNH CHÍNH</a:t>
            </a:r>
            <a:endParaRPr lang="en-US" sz="30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733709" y="4324603"/>
            <a:ext cx="138564" cy="423193"/>
          </a:xfrm>
          <a:prstGeom prst="rect">
            <a:avLst/>
          </a:prstGeom>
        </p:spPr>
        <p:txBody>
          <a:bodyPr wrap="none" lIns="68580" tIns="34290" rIns="68580" bIns="34290">
            <a:spAutoFit/>
          </a:bodyPr>
          <a:lstStyle/>
          <a:p>
            <a:pPr lvl="0"/>
            <a:endParaRPr lang="en-US" sz="2300" b="1" dirty="0">
              <a:ln w="15875">
                <a:solidFill>
                  <a:srgbClr val="44546A">
                    <a:lumMod val="40000"/>
                    <a:lumOff val="60000"/>
                  </a:srgbClr>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222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97801" y="88506"/>
            <a:ext cx="9139055" cy="5129027"/>
            <a:chOff x="-33888" y="-65808"/>
            <a:chExt cx="9185977" cy="6838703"/>
          </a:xfrm>
        </p:grpSpPr>
        <p:grpSp>
          <p:nvGrpSpPr>
            <p:cNvPr id="17" name="Group 16"/>
            <p:cNvGrpSpPr/>
            <p:nvPr/>
          </p:nvGrpSpPr>
          <p:grpSpPr>
            <a:xfrm>
              <a:off x="-33888" y="-65808"/>
              <a:ext cx="9109780" cy="6838703"/>
              <a:chOff x="-33889" y="-100446"/>
              <a:chExt cx="9109780" cy="6838703"/>
            </a:xfrm>
          </p:grpSpPr>
          <p:pic>
            <p:nvPicPr>
              <p:cNvPr id="22"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892" y="-41564"/>
                <a:ext cx="4571999" cy="3352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3889" y="3385457"/>
                <a:ext cx="4572001"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87" y="-100446"/>
                <a:ext cx="4572001" cy="347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0090" y="3432962"/>
              <a:ext cx="4571999" cy="3339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Box 2"/>
          <p:cNvSpPr txBox="1"/>
          <p:nvPr/>
        </p:nvSpPr>
        <p:spPr>
          <a:xfrm>
            <a:off x="3532412" y="2282652"/>
            <a:ext cx="2635578" cy="346249"/>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lIns="68580" tIns="34290" rIns="68580" bIns="34290" rtlCol="0">
            <a:spAutoFit/>
          </a:bodyPr>
          <a:lstStyle/>
          <a:p>
            <a:r>
              <a:rPr lang="en-US" sz="1800" b="1" dirty="0" err="1">
                <a:latin typeface="Times New Roman" pitchFamily="18" charset="0"/>
                <a:cs typeface="Times New Roman" pitchFamily="18" charset="0"/>
              </a:rPr>
              <a:t>Bình</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nguyên</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đồng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bằng</a:t>
            </a:r>
            <a:r>
              <a:rPr lang="en-US" sz="1800" b="1" dirty="0">
                <a:latin typeface="Times New Roman" pitchFamily="18" charset="0"/>
                <a:cs typeface="Times New Roman" pitchFamily="18" charset="0"/>
              </a:rPr>
              <a:t>)</a:t>
            </a:r>
          </a:p>
        </p:txBody>
      </p:sp>
      <p:sp>
        <p:nvSpPr>
          <p:cNvPr id="4" name="TextBox 3"/>
          <p:cNvSpPr txBox="1"/>
          <p:nvPr/>
        </p:nvSpPr>
        <p:spPr>
          <a:xfrm>
            <a:off x="3245536" y="4750494"/>
            <a:ext cx="1313100" cy="346249"/>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lIns="68580" tIns="34290" rIns="68580" bIns="34290" rtlCol="0">
            <a:spAutoFit/>
          </a:bodyPr>
          <a:lstStyle/>
          <a:p>
            <a:r>
              <a:rPr lang="en-US" sz="1800" b="1" dirty="0">
                <a:latin typeface="Times New Roman" pitchFamily="18" charset="0"/>
                <a:cs typeface="Times New Roman" pitchFamily="18" charset="0"/>
              </a:rPr>
              <a:t>Cao </a:t>
            </a:r>
            <a:r>
              <a:rPr lang="en-US" sz="1800" b="1" dirty="0" err="1">
                <a:latin typeface="Times New Roman" pitchFamily="18" charset="0"/>
                <a:cs typeface="Times New Roman" pitchFamily="18" charset="0"/>
              </a:rPr>
              <a:t>nguyên</a:t>
            </a:r>
            <a:endParaRPr lang="en-US" sz="1800" b="1" dirty="0">
              <a:latin typeface="Times New Roman" pitchFamily="18" charset="0"/>
              <a:cs typeface="Times New Roman" pitchFamily="18" charset="0"/>
            </a:endParaRPr>
          </a:p>
        </p:txBody>
      </p:sp>
      <p:sp>
        <p:nvSpPr>
          <p:cNvPr id="5" name="TextBox 4"/>
          <p:cNvSpPr txBox="1"/>
          <p:nvPr/>
        </p:nvSpPr>
        <p:spPr>
          <a:xfrm>
            <a:off x="8659252" y="4729528"/>
            <a:ext cx="484748" cy="346249"/>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lIns="68580" tIns="34290" rIns="68580" bIns="34290" rtlCol="0">
            <a:spAutoFit/>
          </a:bodyPr>
          <a:lstStyle/>
          <a:p>
            <a:r>
              <a:rPr lang="en-US" sz="1800" b="1" dirty="0" err="1">
                <a:latin typeface="Times New Roman" pitchFamily="18" charset="0"/>
                <a:cs typeface="Times New Roman" pitchFamily="18" charset="0"/>
              </a:rPr>
              <a:t>Đồi</a:t>
            </a:r>
            <a:endParaRPr lang="en-US" sz="1800" b="1" dirty="0">
              <a:latin typeface="Times New Roman" pitchFamily="18" charset="0"/>
              <a:cs typeface="Times New Roman" pitchFamily="18" charset="0"/>
            </a:endParaRPr>
          </a:p>
        </p:txBody>
      </p:sp>
      <p:sp>
        <p:nvSpPr>
          <p:cNvPr id="2" name="Thought Bubble: Cloud 1">
            <a:extLst>
              <a:ext uri="{FF2B5EF4-FFF2-40B4-BE49-F238E27FC236}">
                <a16:creationId xmlns="" xmlns:a16="http://schemas.microsoft.com/office/drawing/2014/main" id="{B87B38F9-A572-4F6C-B36A-29D5662E1DED}"/>
              </a:ext>
            </a:extLst>
          </p:cNvPr>
          <p:cNvSpPr/>
          <p:nvPr/>
        </p:nvSpPr>
        <p:spPr>
          <a:xfrm>
            <a:off x="342900" y="3283528"/>
            <a:ext cx="2597727" cy="1466966"/>
          </a:xfrm>
          <a:prstGeom prst="cloudCallout">
            <a:avLst>
              <a:gd name="adj1" fmla="val 23167"/>
              <a:gd name="adj2" fmla="val -89790"/>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err="1">
                <a:solidFill>
                  <a:srgbClr val="FF0000"/>
                </a:solidFill>
                <a:latin typeface="Times New Roman" panose="02020603050405020304" pitchFamily="18" charset="0"/>
                <a:cs typeface="Times New Roman" panose="02020603050405020304" pitchFamily="18" charset="0"/>
              </a:rPr>
              <a:t>Có</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mấy</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dạng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địa</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hình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trên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bề</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mặt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Trái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Đất</a:t>
            </a:r>
            <a:endParaRPr lang="vi-VN" sz="1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836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5" name="TextBox 4"/>
          <p:cNvSpPr txBox="1"/>
          <p:nvPr/>
        </p:nvSpPr>
        <p:spPr>
          <a:xfrm>
            <a:off x="6060731" y="4298751"/>
            <a:ext cx="2064496" cy="484748"/>
          </a:xfrm>
          <a:prstGeom prst="rect">
            <a:avLst/>
          </a:prstGeom>
          <a:noFill/>
        </p:spPr>
        <p:txBody>
          <a:bodyPr wrap="square" lIns="68580" tIns="34290" rIns="68580" bIns="34290" rtlCol="0">
            <a:spAutoFit/>
          </a:bodyPr>
          <a:lstStyle/>
          <a:p>
            <a:pPr algn="just"/>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Khoáng</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sản</a:t>
            </a:r>
            <a:r>
              <a:rPr lang="en-GB" sz="2700" b="1" dirty="0">
                <a:latin typeface="Times New Roman" panose="02020603050405020304" pitchFamily="18" charset="0"/>
                <a:cs typeface="Times New Roman" panose="02020603050405020304" pitchFamily="18" charset="0"/>
              </a:rPr>
              <a:t> </a:t>
            </a:r>
            <a:endParaRPr lang="en-GB" sz="26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60569" y="1142763"/>
            <a:ext cx="4065431" cy="484748"/>
          </a:xfrm>
          <a:prstGeom prst="rect">
            <a:avLst/>
          </a:prstGeom>
          <a:noFill/>
        </p:spPr>
        <p:txBody>
          <a:bodyPr wrap="square" lIns="68580" tIns="34290" rIns="68580" bIns="34290" rtlCol="0">
            <a:spAutoFit/>
          </a:bodyPr>
          <a:lstStyle/>
          <a:p>
            <a:pPr algn="ct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Các</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dạng</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địa</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hình</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chính</a:t>
            </a:r>
            <a:endParaRPr lang="en-GB" sz="2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4263613" y="1196084"/>
            <a:ext cx="514608" cy="435082"/>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lIns="68580" tIns="34290" rIns="68580" bIns="34290" rtlCol="0" anchor="ctr"/>
          <a:lstStyle/>
          <a:p>
            <a:pPr algn="ctr"/>
            <a:r>
              <a:rPr lang="vi-VN" sz="3000" b="1" dirty="0">
                <a:solidFill>
                  <a:schemeClr val="bg1">
                    <a:lumMod val="50000"/>
                  </a:schemeClr>
                </a:solidFill>
              </a:rPr>
              <a:t>1</a:t>
            </a:r>
            <a:endParaRPr lang="en-GB" sz="3000" b="1" dirty="0">
              <a:solidFill>
                <a:schemeClr val="bg1">
                  <a:lumMod val="50000"/>
                </a:schemeClr>
              </a:solidFill>
            </a:endParaRPr>
          </a:p>
        </p:txBody>
      </p:sp>
      <p:sp>
        <p:nvSpPr>
          <p:cNvPr id="28" name="Rounded Rectangle 27"/>
          <p:cNvSpPr/>
          <p:nvPr/>
        </p:nvSpPr>
        <p:spPr>
          <a:xfrm>
            <a:off x="5109699" y="4362380"/>
            <a:ext cx="514608" cy="435082"/>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lIns="68580" tIns="34290" rIns="68580" bIns="34290" rtlCol="0" anchor="ctr"/>
          <a:lstStyle/>
          <a:p>
            <a:pPr algn="ctr"/>
            <a:r>
              <a:rPr lang="en-US" sz="3000" b="1" dirty="0">
                <a:solidFill>
                  <a:schemeClr val="bg1">
                    <a:lumMod val="50000"/>
                  </a:schemeClr>
                </a:solidFill>
              </a:rPr>
              <a:t>2</a:t>
            </a:r>
            <a:endParaRPr lang="en-GB" sz="3000" b="1" dirty="0">
              <a:solidFill>
                <a:schemeClr val="bg1">
                  <a:lumMod val="50000"/>
                </a:schemeClr>
              </a:solidFill>
            </a:endParaRPr>
          </a:p>
        </p:txBody>
      </p:sp>
      <p:pic>
        <p:nvPicPr>
          <p:cNvPr id="19" name="Picture 18"/>
          <p:cNvPicPr>
            <a:picLocks noChangeAspect="1"/>
          </p:cNvPicPr>
          <p:nvPr/>
        </p:nvPicPr>
        <p:blipFill>
          <a:blip r:embed="rId4"/>
          <a:stretch>
            <a:fillRect/>
          </a:stretch>
        </p:blipFill>
        <p:spPr>
          <a:xfrm>
            <a:off x="5224838" y="527125"/>
            <a:ext cx="3736282" cy="3646842"/>
          </a:xfrm>
          <a:prstGeom prst="rect">
            <a:avLst/>
          </a:prstGeom>
        </p:spPr>
      </p:pic>
      <p:pic>
        <p:nvPicPr>
          <p:cNvPr id="31" name="Picture 11" descr="DONG BA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2510" y="2929722"/>
            <a:ext cx="2207561" cy="185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069" y="3030196"/>
            <a:ext cx="2124846" cy="17533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8" descr="Núi Everes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8267" y="1627511"/>
            <a:ext cx="2247040" cy="216301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66552" y="1755219"/>
            <a:ext cx="2097061" cy="2035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ounded Rectangle 1">
            <a:extLst>
              <a:ext uri="{FF2B5EF4-FFF2-40B4-BE49-F238E27FC236}">
                <a16:creationId xmlns="" xmlns:a16="http://schemas.microsoft.com/office/drawing/2014/main" id="{615FCD04-7D43-4F3D-9FD6-5EEC37390EDC}"/>
              </a:ext>
            </a:extLst>
          </p:cNvPr>
          <p:cNvSpPr/>
          <p:nvPr/>
        </p:nvSpPr>
        <p:spPr>
          <a:xfrm>
            <a:off x="278267" y="402098"/>
            <a:ext cx="3477460" cy="449954"/>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vi-VN" sz="3300" b="1" baseline="-25000" dirty="0">
                <a:solidFill>
                  <a:srgbClr val="FF0000"/>
                </a:solidFill>
                <a:latin typeface="+mj-lt"/>
              </a:rPr>
              <a:t>NỘI DUNG BÀI HỌC</a:t>
            </a:r>
            <a:endParaRPr lang="en-GB" sz="3300" b="1" baseline="-25000" dirty="0">
              <a:solidFill>
                <a:srgbClr val="FF0000"/>
              </a:solidFill>
              <a:latin typeface="+mj-lt"/>
            </a:endParaRPr>
          </a:p>
        </p:txBody>
      </p:sp>
    </p:spTree>
    <p:custDataLst>
      <p:tags r:id="rId1"/>
    </p:custDataLst>
    <p:extLst>
      <p:ext uri="{BB962C8B-B14F-4D97-AF65-F5344CB8AC3E}">
        <p14:creationId xmlns:p14="http://schemas.microsoft.com/office/powerpoint/2010/main" val="2653556959"/>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randombar(horizontal)">
                                      <p:cBhvr>
                                        <p:cTn id="13" dur="500"/>
                                        <p:tgtEl>
                                          <p:spTgt spid="42"/>
                                        </p:tgtEl>
                                      </p:cBhvr>
                                    </p:animEffect>
                                  </p:childTnLst>
                                </p:cTn>
                              </p:par>
                              <p:par>
                                <p:cTn id="14" presetID="14" presetClass="entr" presetSubtype="1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randombar(horizontal)">
                                      <p:cBhvr>
                                        <p:cTn id="16" dur="500"/>
                                        <p:tgtEl>
                                          <p:spTgt spid="49"/>
                                        </p:tgtEl>
                                      </p:cBhvr>
                                    </p:animEffect>
                                  </p:childTnLst>
                                </p:cTn>
                              </p:par>
                              <p:par>
                                <p:cTn id="17" presetID="14" presetClass="entr" presetSubtype="1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par>
                                <p:cTn id="20" presetID="14" presetClass="entr" presetSubtype="1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randombar(horizontal)">
                                      <p:cBhvr>
                                        <p:cTn id="30" dur="500"/>
                                        <p:tgtEl>
                                          <p:spTgt spid="28"/>
                                        </p:tgtEl>
                                      </p:cBhvr>
                                    </p:animEffect>
                                  </p:childTnLst>
                                </p:cTn>
                              </p:par>
                              <p:par>
                                <p:cTn id="31" presetID="14" presetClass="entr" presetSubtype="1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P spid="32" grpId="0" animBg="1"/>
      <p:bldP spid="28"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8185" y="138617"/>
            <a:ext cx="6970954" cy="807913"/>
          </a:xfrm>
          <a:prstGeom prst="rect">
            <a:avLst/>
          </a:prstGeom>
          <a:noFill/>
        </p:spPr>
        <p:txBody>
          <a:bodyPr wrap="square" lIns="68580" tIns="34290" rIns="68580" bIns="34290">
            <a:spAutoFit/>
          </a:bodyPr>
          <a:lstStyle/>
          <a:p>
            <a:pPr>
              <a:lnSpc>
                <a:spcPct val="150000"/>
              </a:lnSpc>
              <a:defRPr/>
            </a:pPr>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chính</a:t>
            </a:r>
            <a:r>
              <a:rPr lang="en-US" sz="3200" b="1" dirty="0">
                <a:solidFill>
                  <a:srgbClr val="FF0000"/>
                </a:solidFill>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 xmlns:a16="http://schemas.microsoft.com/office/drawing/2014/main" id="{88222719-F199-4EA2-B86D-227572CEC7E6}"/>
              </a:ext>
            </a:extLst>
          </p:cNvPr>
          <p:cNvPicPr/>
          <p:nvPr/>
        </p:nvPicPr>
        <p:blipFill>
          <a:blip r:embed="rId3"/>
          <a:stretch>
            <a:fillRect/>
          </a:stretch>
        </p:blipFill>
        <p:spPr>
          <a:xfrm>
            <a:off x="494852" y="806824"/>
            <a:ext cx="8649148" cy="4336677"/>
          </a:xfrm>
          <a:prstGeom prst="rect">
            <a:avLst/>
          </a:prstGeom>
        </p:spPr>
      </p:pic>
    </p:spTree>
    <p:extLst>
      <p:ext uri="{BB962C8B-B14F-4D97-AF65-F5344CB8AC3E}">
        <p14:creationId xmlns:p14="http://schemas.microsoft.com/office/powerpoint/2010/main" val="129050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530298" y="530609"/>
            <a:ext cx="8119259" cy="3707233"/>
          </a:xfrm>
          <a:prstGeom prst="rect">
            <a:avLst/>
          </a:prstGeom>
          <a:noFill/>
          <a:ln>
            <a:solidFill>
              <a:srgbClr val="FF0000"/>
            </a:solid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sz="2000" b="1" dirty="0">
                <a:ln w="0">
                  <a:noFill/>
                </a:ln>
                <a:solidFill>
                  <a:srgbClr val="002060"/>
                </a:solidFill>
                <a:latin typeface="Times New Roman" pitchFamily="18" charset="0"/>
                <a:cs typeface="Times New Roman" pitchFamily="18" charset="0"/>
              </a:rPr>
              <a:t>NHIỆM VỤ</a:t>
            </a:r>
          </a:p>
          <a:p>
            <a:pPr algn="just">
              <a:lnSpc>
                <a:spcPct val="150000"/>
              </a:lnSpc>
            </a:pPr>
            <a:r>
              <a:rPr lang="en-US" sz="2000" b="1" dirty="0" err="1">
                <a:ln w="0">
                  <a:noFill/>
                </a:ln>
                <a:solidFill>
                  <a:srgbClr val="002060"/>
                </a:solidFill>
                <a:latin typeface="Times New Roman" pitchFamily="18" charset="0"/>
                <a:cs typeface="Times New Roman" pitchFamily="18" charset="0"/>
              </a:rPr>
              <a:t>Đọc</a:t>
            </a:r>
            <a:r>
              <a:rPr lang="en-US" sz="2000" b="1" dirty="0">
                <a:ln w="0">
                  <a:noFill/>
                </a:ln>
                <a:solidFill>
                  <a:srgbClr val="002060"/>
                </a:solidFill>
                <a:latin typeface="Times New Roman" pitchFamily="18" charset="0"/>
                <a:cs typeface="Times New Roman" pitchFamily="18" charset="0"/>
              </a:rPr>
              <a:t> </a:t>
            </a:r>
            <a:r>
              <a:rPr lang="en-US" sz="2000" b="1" dirty="0" err="1">
                <a:ln w="0">
                  <a:noFill/>
                </a:ln>
                <a:solidFill>
                  <a:srgbClr val="002060"/>
                </a:solidFill>
                <a:latin typeface="Times New Roman" pitchFamily="18" charset="0"/>
                <a:cs typeface="Times New Roman" pitchFamily="18" charset="0"/>
              </a:rPr>
              <a:t>thông</a:t>
            </a:r>
            <a:r>
              <a:rPr lang="en-US" sz="2000" b="1" dirty="0">
                <a:ln w="0">
                  <a:noFill/>
                </a:ln>
                <a:solidFill>
                  <a:srgbClr val="002060"/>
                </a:solidFill>
                <a:latin typeface="Times New Roman" pitchFamily="18" charset="0"/>
                <a:cs typeface="Times New Roman" pitchFamily="18" charset="0"/>
              </a:rPr>
              <a:t> tin </a:t>
            </a:r>
            <a:r>
              <a:rPr lang="en-US" sz="2000" b="1" dirty="0" err="1">
                <a:ln w="0">
                  <a:noFill/>
                </a:ln>
                <a:solidFill>
                  <a:srgbClr val="002060"/>
                </a:solidFill>
                <a:latin typeface="Times New Roman" pitchFamily="18" charset="0"/>
                <a:cs typeface="Times New Roman" pitchFamily="18" charset="0"/>
              </a:rPr>
              <a:t>mục</a:t>
            </a:r>
            <a:r>
              <a:rPr lang="en-US" sz="2000" b="1" dirty="0">
                <a:ln w="0">
                  <a:noFill/>
                </a:ln>
                <a:solidFill>
                  <a:srgbClr val="002060"/>
                </a:solidFill>
                <a:latin typeface="Times New Roman" pitchFamily="18" charset="0"/>
                <a:cs typeface="Times New Roman" pitchFamily="18" charset="0"/>
              </a:rPr>
              <a:t> 2 </a:t>
            </a:r>
            <a:r>
              <a:rPr lang="en-US" sz="2000" b="1" dirty="0" err="1">
                <a:ln w="0">
                  <a:noFill/>
                </a:ln>
                <a:solidFill>
                  <a:srgbClr val="002060"/>
                </a:solidFill>
                <a:latin typeface="Times New Roman" pitchFamily="18" charset="0"/>
                <a:cs typeface="Times New Roman" pitchFamily="18" charset="0"/>
              </a:rPr>
              <a:t>và</a:t>
            </a:r>
            <a:r>
              <a:rPr lang="en-US" sz="2000" b="1" dirty="0">
                <a:ln w="0">
                  <a:noFill/>
                </a:ln>
                <a:solidFill>
                  <a:srgbClr val="002060"/>
                </a:solidFill>
                <a:latin typeface="Times New Roman" pitchFamily="18" charset="0"/>
                <a:cs typeface="Times New Roman" pitchFamily="18" charset="0"/>
              </a:rPr>
              <a:t> </a:t>
            </a:r>
            <a:r>
              <a:rPr lang="en-US" sz="2000" b="1" dirty="0" err="1">
                <a:ln w="0">
                  <a:noFill/>
                </a:ln>
                <a:solidFill>
                  <a:srgbClr val="002060"/>
                </a:solidFill>
                <a:latin typeface="Times New Roman" pitchFamily="18" charset="0"/>
                <a:cs typeface="Times New Roman" pitchFamily="18" charset="0"/>
              </a:rPr>
              <a:t>quan</a:t>
            </a:r>
            <a:r>
              <a:rPr lang="en-US" sz="2000" b="1" dirty="0">
                <a:ln w="0">
                  <a:noFill/>
                </a:ln>
                <a:solidFill>
                  <a:srgbClr val="002060"/>
                </a:solidFill>
                <a:latin typeface="Times New Roman" pitchFamily="18" charset="0"/>
                <a:cs typeface="Times New Roman" pitchFamily="18" charset="0"/>
              </a:rPr>
              <a:t> </a:t>
            </a:r>
            <a:r>
              <a:rPr lang="en-US" sz="2000" b="1" dirty="0" err="1">
                <a:ln w="0">
                  <a:noFill/>
                </a:ln>
                <a:solidFill>
                  <a:srgbClr val="002060"/>
                </a:solidFill>
                <a:latin typeface="Times New Roman" pitchFamily="18" charset="0"/>
                <a:cs typeface="Times New Roman" pitchFamily="18" charset="0"/>
              </a:rPr>
              <a:t>sát</a:t>
            </a:r>
            <a:r>
              <a:rPr lang="en-US" sz="2000" b="1" dirty="0">
                <a:ln w="0">
                  <a:noFill/>
                </a:ln>
                <a:solidFill>
                  <a:srgbClr val="002060"/>
                </a:solidFill>
                <a:latin typeface="Times New Roman" pitchFamily="18" charset="0"/>
                <a:cs typeface="Times New Roman" pitchFamily="18" charset="0"/>
              </a:rPr>
              <a:t> </a:t>
            </a:r>
            <a:r>
              <a:rPr lang="en-US" sz="2000" b="1" dirty="0" err="1">
                <a:ln w="0">
                  <a:noFill/>
                </a:ln>
                <a:solidFill>
                  <a:srgbClr val="002060"/>
                </a:solidFill>
                <a:latin typeface="Times New Roman" pitchFamily="18" charset="0"/>
                <a:cs typeface="Times New Roman" pitchFamily="18" charset="0"/>
              </a:rPr>
              <a:t>hình</a:t>
            </a:r>
            <a:r>
              <a:rPr lang="en-US" sz="2000" b="1" dirty="0">
                <a:ln w="0">
                  <a:noFill/>
                </a:ln>
                <a:solidFill>
                  <a:srgbClr val="002060"/>
                </a:solidFill>
                <a:latin typeface="Times New Roman" pitchFamily="18" charset="0"/>
                <a:cs typeface="Times New Roman" pitchFamily="18" charset="0"/>
              </a:rPr>
              <a:t> 10.2, 10.3 </a:t>
            </a:r>
            <a:r>
              <a:rPr lang="en-US" sz="2000" b="1" dirty="0" err="1">
                <a:ln w="0">
                  <a:noFill/>
                </a:ln>
                <a:solidFill>
                  <a:srgbClr val="002060"/>
                </a:solidFill>
                <a:latin typeface="Times New Roman" pitchFamily="18" charset="0"/>
                <a:cs typeface="Times New Roman" pitchFamily="18" charset="0"/>
              </a:rPr>
              <a:t>trong</a:t>
            </a:r>
            <a:r>
              <a:rPr lang="en-US" sz="2000" b="1" dirty="0">
                <a:ln w="0">
                  <a:noFill/>
                </a:ln>
                <a:solidFill>
                  <a:srgbClr val="002060"/>
                </a:solidFill>
                <a:latin typeface="Times New Roman" pitchFamily="18" charset="0"/>
                <a:cs typeface="Times New Roman" pitchFamily="18" charset="0"/>
              </a:rPr>
              <a:t> SGK, </a:t>
            </a:r>
            <a:r>
              <a:rPr lang="en-US" sz="2000" b="1" dirty="0" err="1">
                <a:ln w="0">
                  <a:noFill/>
                </a:ln>
                <a:solidFill>
                  <a:srgbClr val="002060"/>
                </a:solidFill>
                <a:latin typeface="Times New Roman" pitchFamily="18" charset="0"/>
                <a:cs typeface="Times New Roman" pitchFamily="18" charset="0"/>
              </a:rPr>
              <a:t>trả</a:t>
            </a:r>
            <a:r>
              <a:rPr lang="en-US" sz="2000" b="1" dirty="0">
                <a:ln w="0">
                  <a:noFill/>
                </a:ln>
                <a:solidFill>
                  <a:srgbClr val="002060"/>
                </a:solidFill>
                <a:latin typeface="Times New Roman" pitchFamily="18" charset="0"/>
                <a:cs typeface="Times New Roman" pitchFamily="18" charset="0"/>
              </a:rPr>
              <a:t> </a:t>
            </a:r>
            <a:r>
              <a:rPr lang="en-US" sz="2000" b="1" dirty="0" err="1">
                <a:ln w="0">
                  <a:noFill/>
                </a:ln>
                <a:solidFill>
                  <a:srgbClr val="002060"/>
                </a:solidFill>
                <a:latin typeface="Times New Roman" pitchFamily="18" charset="0"/>
                <a:cs typeface="Times New Roman" pitchFamily="18" charset="0"/>
              </a:rPr>
              <a:t>lời</a:t>
            </a:r>
            <a:r>
              <a:rPr lang="en-US" sz="2000" b="1" dirty="0">
                <a:ln w="0">
                  <a:noFill/>
                </a:ln>
                <a:solidFill>
                  <a:srgbClr val="002060"/>
                </a:solidFill>
                <a:latin typeface="Times New Roman" pitchFamily="18" charset="0"/>
                <a:cs typeface="Times New Roman" pitchFamily="18" charset="0"/>
              </a:rPr>
              <a:t> </a:t>
            </a:r>
            <a:r>
              <a:rPr lang="en-US" sz="2000" b="1" dirty="0" err="1">
                <a:ln w="0">
                  <a:noFill/>
                </a:ln>
                <a:solidFill>
                  <a:srgbClr val="002060"/>
                </a:solidFill>
                <a:latin typeface="Times New Roman" pitchFamily="18" charset="0"/>
                <a:cs typeface="Times New Roman" pitchFamily="18" charset="0"/>
              </a:rPr>
              <a:t>câu</a:t>
            </a:r>
            <a:r>
              <a:rPr lang="en-US" sz="2000" b="1" dirty="0">
                <a:ln w="0">
                  <a:noFill/>
                </a:ln>
                <a:solidFill>
                  <a:srgbClr val="002060"/>
                </a:solidFill>
                <a:latin typeface="Times New Roman" pitchFamily="18" charset="0"/>
                <a:cs typeface="Times New Roman" pitchFamily="18" charset="0"/>
              </a:rPr>
              <a:t> </a:t>
            </a:r>
            <a:r>
              <a:rPr lang="en-US" sz="2000" b="1" dirty="0" err="1">
                <a:ln w="0">
                  <a:noFill/>
                </a:ln>
                <a:solidFill>
                  <a:srgbClr val="002060"/>
                </a:solidFill>
                <a:latin typeface="Times New Roman" pitchFamily="18" charset="0"/>
                <a:cs typeface="Times New Roman" pitchFamily="18" charset="0"/>
              </a:rPr>
              <a:t>hỏi</a:t>
            </a:r>
            <a:r>
              <a:rPr lang="en-US" sz="2000" b="1" dirty="0">
                <a:ln w="0">
                  <a:noFill/>
                </a:ln>
                <a:solidFill>
                  <a:srgbClr val="002060"/>
                </a:solidFill>
                <a:latin typeface="Times New Roman" pitchFamily="18" charset="0"/>
                <a:cs typeface="Times New Roman" pitchFamily="18" charset="0"/>
              </a:rPr>
              <a:t>:</a:t>
            </a:r>
          </a:p>
          <a:p>
            <a:pPr marL="342900" indent="-342900" algn="just">
              <a:lnSpc>
                <a:spcPct val="150000"/>
              </a:lnSpc>
              <a:buAutoNum type="arabicPeriod"/>
            </a:pPr>
            <a:r>
              <a:rPr lang="en-US" sz="2000" b="1" dirty="0" err="1">
                <a:ln w="0">
                  <a:noFill/>
                </a:ln>
                <a:solidFill>
                  <a:srgbClr val="002060"/>
                </a:solidFill>
                <a:latin typeface="Times New Roman" panose="02020603050405020304" pitchFamily="18" charset="0"/>
                <a:cs typeface="Times New Roman" panose="02020603050405020304" pitchFamily="18" charset="0"/>
              </a:rPr>
              <a:t>Các</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dạng</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địa</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hình</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phổ</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biến</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trên</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Trái</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Đất</a:t>
            </a:r>
            <a:r>
              <a:rPr lang="en-US" sz="2000" b="1" dirty="0">
                <a:ln w="0">
                  <a:noFill/>
                </a:ln>
                <a:solidFill>
                  <a:srgbClr val="002060"/>
                </a:solidFill>
                <a:latin typeface="Times New Roman" panose="02020603050405020304" pitchFamily="18" charset="0"/>
                <a:cs typeface="Times New Roman" panose="02020603050405020304" pitchFamily="18" charset="0"/>
              </a:rPr>
              <a:t>.</a:t>
            </a:r>
          </a:p>
          <a:p>
            <a:pPr marL="342900" indent="-342900" algn="just">
              <a:lnSpc>
                <a:spcPct val="150000"/>
              </a:lnSpc>
              <a:buAutoNum type="arabicPeriod"/>
            </a:pPr>
            <a:r>
              <a:rPr lang="en-US" sz="2000" b="1" dirty="0" err="1">
                <a:ln w="0">
                  <a:noFill/>
                </a:ln>
                <a:solidFill>
                  <a:srgbClr val="002060"/>
                </a:solidFill>
                <a:latin typeface="Times New Roman" panose="02020603050405020304" pitchFamily="18" charset="0"/>
                <a:cs typeface="Times New Roman" panose="02020603050405020304" pitchFamily="18" charset="0"/>
              </a:rPr>
              <a:t>Đặc</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điểm</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nhận</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dạng</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của</a:t>
            </a:r>
            <a:r>
              <a:rPr lang="en-US" sz="2000" b="1" dirty="0">
                <a:ln w="0">
                  <a:noFill/>
                </a:ln>
                <a:solidFill>
                  <a:srgbClr val="002060"/>
                </a:solidFill>
                <a:latin typeface="Times New Roman" panose="02020603050405020304" pitchFamily="18" charset="0"/>
                <a:cs typeface="Times New Roman" panose="02020603050405020304" pitchFamily="18" charset="0"/>
              </a:rPr>
              <a:t> 4 </a:t>
            </a:r>
            <a:r>
              <a:rPr lang="en-US" sz="2000" b="1" dirty="0" err="1">
                <a:ln w="0">
                  <a:noFill/>
                </a:ln>
                <a:solidFill>
                  <a:srgbClr val="002060"/>
                </a:solidFill>
                <a:latin typeface="Times New Roman" panose="02020603050405020304" pitchFamily="18" charset="0"/>
                <a:cs typeface="Times New Roman" panose="02020603050405020304" pitchFamily="18" charset="0"/>
              </a:rPr>
              <a:t>dạng</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địa</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hình</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chính</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theo</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bảng</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hướng</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dẫn</a:t>
            </a:r>
            <a:r>
              <a:rPr lang="en-US" sz="2000" b="1" dirty="0">
                <a:ln w="0">
                  <a:noFill/>
                </a:ln>
                <a:solidFill>
                  <a:srgbClr val="002060"/>
                </a:solidFill>
                <a:latin typeface="Times New Roman" panose="02020603050405020304" pitchFamily="18" charset="0"/>
                <a:cs typeface="Times New Roman" panose="02020603050405020304" pitchFamily="18" charset="0"/>
              </a:rPr>
              <a:t>.</a:t>
            </a:r>
          </a:p>
          <a:p>
            <a:pPr marL="342900" indent="-342900" algn="just">
              <a:lnSpc>
                <a:spcPct val="150000"/>
              </a:lnSpc>
              <a:buAutoNum type="arabicPeriod"/>
            </a:pPr>
            <a:r>
              <a:rPr lang="en-US" sz="2000" b="1" dirty="0">
                <a:ln w="0">
                  <a:noFill/>
                </a:ln>
                <a:solidFill>
                  <a:srgbClr val="002060"/>
                </a:solidFill>
                <a:latin typeface="Times New Roman" panose="02020603050405020304" pitchFamily="18" charset="0"/>
                <a:cs typeface="Times New Roman" panose="02020603050405020304" pitchFamily="18" charset="0"/>
              </a:rPr>
              <a:t>C</a:t>
            </a:r>
            <a:r>
              <a:rPr lang="vi-VN" sz="2000" b="1" dirty="0">
                <a:ln w="0">
                  <a:noFill/>
                </a:ln>
                <a:solidFill>
                  <a:srgbClr val="002060"/>
                </a:solidFill>
                <a:latin typeface="Times New Roman" panose="02020603050405020304" pitchFamily="18" charset="0"/>
                <a:cs typeface="Times New Roman" panose="02020603050405020304" pitchFamily="18" charset="0"/>
              </a:rPr>
              <a:t>ách tính độ cao tuyệt đối khác với độ cao tương đối như thế nào?</a:t>
            </a:r>
            <a:endParaRPr lang="en-US" sz="2000" b="1" dirty="0">
              <a:ln w="0">
                <a:noFill/>
              </a:ln>
              <a:solidFill>
                <a:srgbClr val="002060"/>
              </a:solidFill>
              <a:latin typeface="Times New Roman" panose="02020603050405020304" pitchFamily="18" charset="0"/>
              <a:cs typeface="Times New Roman" panose="02020603050405020304" pitchFamily="18" charset="0"/>
            </a:endParaRPr>
          </a:p>
          <a:p>
            <a:pPr marL="342900" indent="-342900" algn="just">
              <a:lnSpc>
                <a:spcPct val="150000"/>
              </a:lnSpc>
              <a:buAutoNum type="arabicPeriod"/>
            </a:pPr>
            <a:r>
              <a:rPr lang="en-US" sz="2000" b="1" dirty="0">
                <a:ln w="0">
                  <a:noFill/>
                </a:ln>
                <a:solidFill>
                  <a:srgbClr val="002060"/>
                </a:solidFill>
                <a:latin typeface="Times New Roman" panose="02020603050405020304" pitchFamily="18" charset="0"/>
                <a:cs typeface="Times New Roman" panose="02020603050405020304" pitchFamily="18" charset="0"/>
              </a:rPr>
              <a:t>Cho </a:t>
            </a:r>
            <a:r>
              <a:rPr lang="en-US" sz="2000" b="1" dirty="0" err="1">
                <a:ln w="0">
                  <a:noFill/>
                </a:ln>
                <a:solidFill>
                  <a:srgbClr val="002060"/>
                </a:solidFill>
                <a:latin typeface="Times New Roman" panose="02020603050405020304" pitchFamily="18" charset="0"/>
                <a:cs typeface="Times New Roman" panose="02020603050405020304" pitchFamily="18" charset="0"/>
              </a:rPr>
              <a:t>biết</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sự</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khác</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nhau</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cơ</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bản</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giữa</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núi</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với</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đồi</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giữa</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cao</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nguyên</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và</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đồng</a:t>
            </a:r>
            <a:r>
              <a:rPr lang="en-US" sz="2000" b="1" dirty="0">
                <a:ln w="0">
                  <a:noFill/>
                </a:ln>
                <a:solidFill>
                  <a:srgbClr val="002060"/>
                </a:solidFill>
                <a:latin typeface="Times New Roman" panose="02020603050405020304" pitchFamily="18" charset="0"/>
                <a:cs typeface="Times New Roman" panose="02020603050405020304" pitchFamily="18" charset="0"/>
              </a:rPr>
              <a:t> </a:t>
            </a:r>
            <a:r>
              <a:rPr lang="en-US" sz="2000" b="1" dirty="0" err="1">
                <a:ln w="0">
                  <a:noFill/>
                </a:ln>
                <a:solidFill>
                  <a:srgbClr val="002060"/>
                </a:solidFill>
                <a:latin typeface="Times New Roman" panose="02020603050405020304" pitchFamily="18" charset="0"/>
                <a:cs typeface="Times New Roman" panose="02020603050405020304" pitchFamily="18" charset="0"/>
              </a:rPr>
              <a:t>bằng</a:t>
            </a:r>
            <a:r>
              <a:rPr lang="en-US" sz="2000" b="1" dirty="0">
                <a:ln w="0">
                  <a:noFill/>
                </a:ln>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4670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stretch>
            <a:fillRect/>
          </a:stretch>
        </p:blipFill>
        <p:spPr>
          <a:xfrm>
            <a:off x="4231703" y="537404"/>
            <a:ext cx="5023683" cy="4606096"/>
          </a:xfrm>
          <a:prstGeom prst="rect">
            <a:avLst/>
          </a:prstGeom>
        </p:spPr>
      </p:pic>
      <p:graphicFrame>
        <p:nvGraphicFramePr>
          <p:cNvPr id="10" name="Table 9">
            <a:extLst>
              <a:ext uri="{FF2B5EF4-FFF2-40B4-BE49-F238E27FC236}">
                <a16:creationId xmlns="" xmlns:a16="http://schemas.microsoft.com/office/drawing/2014/main" id="{83BE367E-6DFD-43E1-A5A1-258E057D4872}"/>
              </a:ext>
            </a:extLst>
          </p:cNvPr>
          <p:cNvGraphicFramePr>
            <a:graphicFrameLocks noGrp="1"/>
          </p:cNvGraphicFramePr>
          <p:nvPr>
            <p:extLst>
              <p:ext uri="{D42A27DB-BD31-4B8C-83A1-F6EECF244321}">
                <p14:modId xmlns:p14="http://schemas.microsoft.com/office/powerpoint/2010/main" val="514717698"/>
              </p:ext>
            </p:extLst>
          </p:nvPr>
        </p:nvGraphicFramePr>
        <p:xfrm>
          <a:off x="39208" y="576168"/>
          <a:ext cx="4192494" cy="3638374"/>
        </p:xfrm>
        <a:graphic>
          <a:graphicData uri="http://schemas.openxmlformats.org/drawingml/2006/table">
            <a:tbl>
              <a:tblPr firstRow="1" bandRow="1">
                <a:tableStyleId>{5C22544A-7EE6-4342-B048-85BDC9FD1C3A}</a:tableStyleId>
              </a:tblPr>
              <a:tblGrid>
                <a:gridCol w="1234739">
                  <a:extLst>
                    <a:ext uri="{9D8B030D-6E8A-4147-A177-3AD203B41FA5}">
                      <a16:colId xmlns="" xmlns:a16="http://schemas.microsoft.com/office/drawing/2014/main" val="20000"/>
                    </a:ext>
                  </a:extLst>
                </a:gridCol>
                <a:gridCol w="890765">
                  <a:extLst>
                    <a:ext uri="{9D8B030D-6E8A-4147-A177-3AD203B41FA5}">
                      <a16:colId xmlns="" xmlns:a16="http://schemas.microsoft.com/office/drawing/2014/main" val="20001"/>
                    </a:ext>
                  </a:extLst>
                </a:gridCol>
                <a:gridCol w="2066990">
                  <a:extLst>
                    <a:ext uri="{9D8B030D-6E8A-4147-A177-3AD203B41FA5}">
                      <a16:colId xmlns="" xmlns:a16="http://schemas.microsoft.com/office/drawing/2014/main" val="20002"/>
                    </a:ext>
                  </a:extLst>
                </a:gridCol>
              </a:tblGrid>
              <a:tr h="639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err="1">
                          <a:solidFill>
                            <a:schemeClr val="tx1"/>
                          </a:solidFill>
                          <a:latin typeface="Times New Roman" panose="02020603050405020304" pitchFamily="18" charset="0"/>
                          <a:cs typeface="Times New Roman" panose="02020603050405020304" pitchFamily="18" charset="0"/>
                        </a:rPr>
                        <a:t>Các</a:t>
                      </a:r>
                      <a:r>
                        <a:rPr lang="en-US" sz="1500" baseline="0" dirty="0">
                          <a:solidFill>
                            <a:schemeClr val="tx1"/>
                          </a:solidFill>
                          <a:latin typeface="Times New Roman" panose="02020603050405020304" pitchFamily="18" charset="0"/>
                          <a:cs typeface="Times New Roman" panose="02020603050405020304" pitchFamily="18" charset="0"/>
                        </a:rPr>
                        <a:t> </a:t>
                      </a:r>
                      <a:r>
                        <a:rPr lang="en-US" sz="1500" baseline="0" dirty="0" err="1">
                          <a:solidFill>
                            <a:schemeClr val="tx1"/>
                          </a:solidFill>
                          <a:latin typeface="Times New Roman" panose="02020603050405020304" pitchFamily="18" charset="0"/>
                          <a:cs typeface="Times New Roman" panose="02020603050405020304" pitchFamily="18" charset="0"/>
                        </a:rPr>
                        <a:t>dạng</a:t>
                      </a:r>
                      <a:r>
                        <a:rPr lang="en-US" sz="1500" baseline="0" dirty="0">
                          <a:solidFill>
                            <a:schemeClr val="tx1"/>
                          </a:solidFill>
                          <a:latin typeface="Times New Roman" panose="02020603050405020304" pitchFamily="18" charset="0"/>
                          <a:cs typeface="Times New Roman" panose="02020603050405020304"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aseline="0" dirty="0" err="1">
                          <a:solidFill>
                            <a:schemeClr val="tx1"/>
                          </a:solidFill>
                          <a:latin typeface="Times New Roman" panose="02020603050405020304" pitchFamily="18" charset="0"/>
                          <a:cs typeface="Times New Roman" panose="02020603050405020304" pitchFamily="18" charset="0"/>
                        </a:rPr>
                        <a:t>địa</a:t>
                      </a:r>
                      <a:r>
                        <a:rPr lang="en-US" sz="1500" baseline="0" dirty="0">
                          <a:solidFill>
                            <a:schemeClr val="tx1"/>
                          </a:solidFill>
                          <a:latin typeface="Times New Roman" panose="02020603050405020304" pitchFamily="18" charset="0"/>
                          <a:cs typeface="Times New Roman" panose="02020603050405020304" pitchFamily="18" charset="0"/>
                        </a:rPr>
                        <a:t> </a:t>
                      </a:r>
                      <a:r>
                        <a:rPr lang="en-US" sz="1500" baseline="0" dirty="0" err="1">
                          <a:solidFill>
                            <a:schemeClr val="tx1"/>
                          </a:solidFill>
                          <a:latin typeface="Times New Roman" panose="02020603050405020304" pitchFamily="18" charset="0"/>
                          <a:cs typeface="Times New Roman" panose="02020603050405020304" pitchFamily="18" charset="0"/>
                        </a:rPr>
                        <a:t>hình</a:t>
                      </a:r>
                      <a:endParaRPr lang="en-US" sz="15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15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15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5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mét</a:t>
                      </a:r>
                      <a:r>
                        <a:rPr lang="en-US" sz="15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15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15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9878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15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b="1" dirty="0">
                          <a:latin typeface="Times New Roman" panose="02020603050405020304" pitchFamily="18" charset="0"/>
                          <a:cs typeface="Times New Roman" panose="02020603050405020304" pitchFamily="18" charset="0"/>
                        </a:rPr>
                        <a:t>&gt; 500 m</a:t>
                      </a:r>
                    </a:p>
                    <a:p>
                      <a:endParaRPr lang="en-US" sz="1500" b="1" dirty="0">
                        <a:latin typeface="Times New Roman" panose="02020603050405020304" pitchFamily="18" charset="0"/>
                        <a:cs typeface="Times New Roman" panose="02020603050405020304" pitchFamily="18" charset="0"/>
                      </a:endParaRPr>
                    </a:p>
                    <a:p>
                      <a:endParaRPr lang="en-US" sz="15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1" dirty="0">
                        <a:solidFill>
                          <a:srgbClr val="0070C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6339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15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15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latin typeface="Times New Roman" panose="02020603050405020304" pitchFamily="18" charset="0"/>
                          <a:cs typeface="Times New Roman" panose="02020603050405020304" pitchFamily="18" charset="0"/>
                        </a:rPr>
                        <a:t>&gt; 500 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5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688530">
                <a:tc>
                  <a:txBody>
                    <a:bodyPr/>
                    <a:lstStyle/>
                    <a:p>
                      <a:r>
                        <a:rPr lang="en-US" sz="1500" b="1" dirty="0" err="1">
                          <a:latin typeface="Times New Roman" panose="02020603050405020304" pitchFamily="18" charset="0"/>
                          <a:cs typeface="Times New Roman" panose="02020603050405020304" pitchFamily="18" charset="0"/>
                        </a:rPr>
                        <a:t>Đồi</a:t>
                      </a:r>
                      <a:endParaRPr lang="en-US" sz="15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latin typeface="Times New Roman" panose="02020603050405020304" pitchFamily="18" charset="0"/>
                          <a:cs typeface="Times New Roman" panose="02020603050405020304" pitchFamily="18" charset="0"/>
                        </a:rPr>
                        <a:t>&lt; 200m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5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688530">
                <a:tc>
                  <a:txBody>
                    <a:bodyPr/>
                    <a:lstStyle/>
                    <a:p>
                      <a:r>
                        <a:rPr lang="en-US" sz="1500" b="1" dirty="0" err="1">
                          <a:latin typeface="Times New Roman" panose="02020603050405020304" pitchFamily="18" charset="0"/>
                          <a:cs typeface="Times New Roman" panose="02020603050405020304" pitchFamily="18" charset="0"/>
                        </a:rPr>
                        <a:t>Đồng</a:t>
                      </a:r>
                      <a:r>
                        <a:rPr lang="en-US" sz="1500" b="1" baseline="0" dirty="0">
                          <a:latin typeface="Times New Roman" panose="02020603050405020304" pitchFamily="18" charset="0"/>
                          <a:cs typeface="Times New Roman" panose="02020603050405020304" pitchFamily="18" charset="0"/>
                        </a:rPr>
                        <a:t> </a:t>
                      </a:r>
                      <a:r>
                        <a:rPr lang="en-US" sz="1500" b="1" baseline="0" dirty="0" err="1">
                          <a:latin typeface="Times New Roman" panose="02020603050405020304" pitchFamily="18" charset="0"/>
                          <a:cs typeface="Times New Roman" panose="02020603050405020304" pitchFamily="18" charset="0"/>
                        </a:rPr>
                        <a:t>bằng</a:t>
                      </a:r>
                      <a:endParaRPr lang="en-US" sz="15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latin typeface="Times New Roman" panose="02020603050405020304" pitchFamily="18" charset="0"/>
                          <a:cs typeface="Times New Roman" panose="02020603050405020304" pitchFamily="18" charset="0"/>
                        </a:rPr>
                        <a:t>&lt; 200 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5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bl>
          </a:graphicData>
        </a:graphic>
      </p:graphicFrame>
      <p:sp>
        <p:nvSpPr>
          <p:cNvPr id="4" name="Rectangle 3">
            <a:extLst>
              <a:ext uri="{FF2B5EF4-FFF2-40B4-BE49-F238E27FC236}">
                <a16:creationId xmlns="" xmlns:a16="http://schemas.microsoft.com/office/drawing/2014/main" id="{9C4C2861-064F-4617-8089-28BE16A10C11}"/>
              </a:ext>
            </a:extLst>
          </p:cNvPr>
          <p:cNvSpPr/>
          <p:nvPr/>
        </p:nvSpPr>
        <p:spPr>
          <a:xfrm>
            <a:off x="254760" y="137586"/>
            <a:ext cx="5874493" cy="438582"/>
          </a:xfrm>
          <a:prstGeom prst="rect">
            <a:avLst/>
          </a:prstGeom>
        </p:spPr>
        <p:txBody>
          <a:bodyPr wrap="none" lIns="68580" tIns="34290" rIns="68580" bIns="34290">
            <a:spAutoFit/>
          </a:bodyPr>
          <a:lstStyle/>
          <a:p>
            <a:r>
              <a:rPr lang="en-US" sz="2400" b="1" dirty="0">
                <a:ln w="0">
                  <a:noFill/>
                </a:ln>
                <a:solidFill>
                  <a:srgbClr val="FF0000"/>
                </a:solidFill>
                <a:latin typeface="Times New Roman" panose="02020603050405020304" pitchFamily="18" charset="0"/>
                <a:cs typeface="Times New Roman" panose="02020603050405020304" pitchFamily="18" charset="0"/>
              </a:rPr>
              <a:t>1. </a:t>
            </a:r>
            <a:r>
              <a:rPr lang="en-US" sz="2400" b="1" dirty="0" err="1">
                <a:ln w="0">
                  <a:noFill/>
                </a:ln>
                <a:solidFill>
                  <a:srgbClr val="FF0000"/>
                </a:solidFill>
                <a:latin typeface="Times New Roman" panose="02020603050405020304" pitchFamily="18" charset="0"/>
                <a:cs typeface="Times New Roman" panose="02020603050405020304" pitchFamily="18" charset="0"/>
              </a:rPr>
              <a:t>Các</a:t>
            </a:r>
            <a:r>
              <a:rPr lang="en-US" sz="2400" b="1" dirty="0">
                <a:ln w="0">
                  <a:noFill/>
                </a:ln>
                <a:solidFill>
                  <a:srgbClr val="FF0000"/>
                </a:solidFill>
                <a:latin typeface="Times New Roman" panose="02020603050405020304" pitchFamily="18" charset="0"/>
                <a:cs typeface="Times New Roman" panose="02020603050405020304" pitchFamily="18" charset="0"/>
              </a:rPr>
              <a:t> </a:t>
            </a:r>
            <a:r>
              <a:rPr lang="en-US" sz="2400" b="1" dirty="0" err="1">
                <a:ln w="0">
                  <a:noFill/>
                </a:ln>
                <a:solidFill>
                  <a:srgbClr val="FF0000"/>
                </a:solidFill>
                <a:latin typeface="Times New Roman" panose="02020603050405020304" pitchFamily="18" charset="0"/>
                <a:cs typeface="Times New Roman" panose="02020603050405020304" pitchFamily="18" charset="0"/>
              </a:rPr>
              <a:t>dạng</a:t>
            </a:r>
            <a:r>
              <a:rPr lang="en-US" sz="2400" b="1" dirty="0">
                <a:ln w="0">
                  <a:noFill/>
                </a:ln>
                <a:solidFill>
                  <a:srgbClr val="FF0000"/>
                </a:solidFill>
                <a:latin typeface="Times New Roman" panose="02020603050405020304" pitchFamily="18" charset="0"/>
                <a:cs typeface="Times New Roman" panose="02020603050405020304" pitchFamily="18" charset="0"/>
              </a:rPr>
              <a:t> </a:t>
            </a:r>
            <a:r>
              <a:rPr lang="en-US" sz="2400" b="1" dirty="0" err="1">
                <a:ln w="0">
                  <a:noFill/>
                </a:ln>
                <a:solidFill>
                  <a:srgbClr val="FF0000"/>
                </a:solidFill>
                <a:latin typeface="Times New Roman" panose="02020603050405020304" pitchFamily="18" charset="0"/>
                <a:cs typeface="Times New Roman" panose="02020603050405020304" pitchFamily="18" charset="0"/>
              </a:rPr>
              <a:t>địa</a:t>
            </a:r>
            <a:r>
              <a:rPr lang="en-US" sz="2400" b="1" dirty="0">
                <a:ln w="0">
                  <a:noFill/>
                </a:ln>
                <a:solidFill>
                  <a:srgbClr val="FF0000"/>
                </a:solidFill>
                <a:latin typeface="Times New Roman" panose="02020603050405020304" pitchFamily="18" charset="0"/>
                <a:cs typeface="Times New Roman" panose="02020603050405020304" pitchFamily="18" charset="0"/>
              </a:rPr>
              <a:t> </a:t>
            </a:r>
            <a:r>
              <a:rPr lang="en-US" sz="2400" b="1" dirty="0" err="1">
                <a:ln w="0">
                  <a:noFill/>
                </a:ln>
                <a:solidFill>
                  <a:srgbClr val="FF0000"/>
                </a:solidFill>
                <a:latin typeface="Times New Roman" panose="02020603050405020304" pitchFamily="18" charset="0"/>
                <a:cs typeface="Times New Roman" panose="02020603050405020304" pitchFamily="18" charset="0"/>
              </a:rPr>
              <a:t>hình</a:t>
            </a:r>
            <a:r>
              <a:rPr lang="en-US" sz="2400" b="1" dirty="0">
                <a:ln w="0">
                  <a:noFill/>
                </a:ln>
                <a:solidFill>
                  <a:srgbClr val="FF0000"/>
                </a:solidFill>
                <a:latin typeface="Times New Roman" panose="02020603050405020304" pitchFamily="18" charset="0"/>
                <a:cs typeface="Times New Roman" panose="02020603050405020304" pitchFamily="18" charset="0"/>
              </a:rPr>
              <a:t> </a:t>
            </a:r>
            <a:r>
              <a:rPr lang="en-US" sz="2400" b="1" dirty="0" err="1">
                <a:ln w="0">
                  <a:noFill/>
                </a:ln>
                <a:solidFill>
                  <a:srgbClr val="FF0000"/>
                </a:solidFill>
                <a:latin typeface="Times New Roman" panose="02020603050405020304" pitchFamily="18" charset="0"/>
                <a:cs typeface="Times New Roman" panose="02020603050405020304" pitchFamily="18" charset="0"/>
              </a:rPr>
              <a:t>phổ</a:t>
            </a:r>
            <a:r>
              <a:rPr lang="en-US" sz="2400" b="1" dirty="0">
                <a:ln w="0">
                  <a:noFill/>
                </a:ln>
                <a:solidFill>
                  <a:srgbClr val="FF0000"/>
                </a:solidFill>
                <a:latin typeface="Times New Roman" panose="02020603050405020304" pitchFamily="18" charset="0"/>
                <a:cs typeface="Times New Roman" panose="02020603050405020304" pitchFamily="18" charset="0"/>
              </a:rPr>
              <a:t> </a:t>
            </a:r>
            <a:r>
              <a:rPr lang="en-US" sz="2400" b="1" dirty="0" err="1">
                <a:ln w="0">
                  <a:noFill/>
                </a:ln>
                <a:solidFill>
                  <a:srgbClr val="FF0000"/>
                </a:solidFill>
                <a:latin typeface="Times New Roman" panose="02020603050405020304" pitchFamily="18" charset="0"/>
                <a:cs typeface="Times New Roman" panose="02020603050405020304" pitchFamily="18" charset="0"/>
              </a:rPr>
              <a:t>biến</a:t>
            </a:r>
            <a:r>
              <a:rPr lang="en-US" sz="2400" b="1" dirty="0">
                <a:ln w="0">
                  <a:noFill/>
                </a:ln>
                <a:solidFill>
                  <a:srgbClr val="FF0000"/>
                </a:solidFill>
                <a:latin typeface="Times New Roman" panose="02020603050405020304" pitchFamily="18" charset="0"/>
                <a:cs typeface="Times New Roman" panose="02020603050405020304" pitchFamily="18" charset="0"/>
              </a:rPr>
              <a:t> </a:t>
            </a:r>
            <a:r>
              <a:rPr lang="en-US" sz="2400" b="1" dirty="0" err="1">
                <a:ln w="0">
                  <a:noFill/>
                </a:ln>
                <a:solidFill>
                  <a:srgbClr val="FF0000"/>
                </a:solidFill>
                <a:latin typeface="Times New Roman" panose="02020603050405020304" pitchFamily="18" charset="0"/>
                <a:cs typeface="Times New Roman" panose="02020603050405020304" pitchFamily="18" charset="0"/>
              </a:rPr>
              <a:t>trên</a:t>
            </a:r>
            <a:r>
              <a:rPr lang="en-US" sz="2400" b="1" dirty="0">
                <a:ln w="0">
                  <a:noFill/>
                </a:ln>
                <a:solidFill>
                  <a:srgbClr val="FF0000"/>
                </a:solidFill>
                <a:latin typeface="Times New Roman" panose="02020603050405020304" pitchFamily="18" charset="0"/>
                <a:cs typeface="Times New Roman" panose="02020603050405020304" pitchFamily="18" charset="0"/>
              </a:rPr>
              <a:t> </a:t>
            </a:r>
            <a:r>
              <a:rPr lang="en-US" sz="2400" b="1" dirty="0" err="1">
                <a:ln w="0">
                  <a:noFill/>
                </a:ln>
                <a:solidFill>
                  <a:srgbClr val="FF0000"/>
                </a:solidFill>
                <a:latin typeface="Times New Roman" panose="02020603050405020304" pitchFamily="18" charset="0"/>
                <a:cs typeface="Times New Roman" panose="02020603050405020304" pitchFamily="18" charset="0"/>
              </a:rPr>
              <a:t>Trái</a:t>
            </a:r>
            <a:r>
              <a:rPr lang="en-US" sz="2400" b="1" dirty="0">
                <a:ln w="0">
                  <a:noFill/>
                </a:ln>
                <a:solidFill>
                  <a:srgbClr val="FF0000"/>
                </a:solidFill>
                <a:latin typeface="Times New Roman" panose="02020603050405020304" pitchFamily="18" charset="0"/>
                <a:cs typeface="Times New Roman" panose="02020603050405020304" pitchFamily="18" charset="0"/>
              </a:rPr>
              <a:t> </a:t>
            </a:r>
            <a:r>
              <a:rPr lang="en-US" sz="2400" b="1" dirty="0" err="1">
                <a:ln w="0">
                  <a:noFill/>
                </a:ln>
                <a:solidFill>
                  <a:srgbClr val="FF0000"/>
                </a:solidFill>
                <a:latin typeface="Times New Roman" panose="02020603050405020304" pitchFamily="18" charset="0"/>
                <a:cs typeface="Times New Roman" panose="02020603050405020304" pitchFamily="18" charset="0"/>
              </a:rPr>
              <a:t>Đất</a:t>
            </a:r>
            <a:endParaRPr lang="vi-VN" sz="2400" b="1" dirty="0"/>
          </a:p>
        </p:txBody>
      </p:sp>
      <p:sp>
        <p:nvSpPr>
          <p:cNvPr id="11" name="Oval 10">
            <a:extLst>
              <a:ext uri="{FF2B5EF4-FFF2-40B4-BE49-F238E27FC236}">
                <a16:creationId xmlns="" xmlns:a16="http://schemas.microsoft.com/office/drawing/2014/main" id="{A4032C54-8DDA-4021-9A64-73770B83762A}"/>
              </a:ext>
            </a:extLst>
          </p:cNvPr>
          <p:cNvSpPr/>
          <p:nvPr/>
        </p:nvSpPr>
        <p:spPr>
          <a:xfrm>
            <a:off x="6191052" y="770967"/>
            <a:ext cx="446809" cy="2517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12" name="Oval 11">
            <a:extLst>
              <a:ext uri="{FF2B5EF4-FFF2-40B4-BE49-F238E27FC236}">
                <a16:creationId xmlns="" xmlns:a16="http://schemas.microsoft.com/office/drawing/2014/main" id="{A71A9512-8541-4A1C-ADC9-A450D01B9FFF}"/>
              </a:ext>
            </a:extLst>
          </p:cNvPr>
          <p:cNvSpPr/>
          <p:nvPr/>
        </p:nvSpPr>
        <p:spPr>
          <a:xfrm>
            <a:off x="6191052" y="2584895"/>
            <a:ext cx="807179" cy="379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13" name="Oval 12">
            <a:extLst>
              <a:ext uri="{FF2B5EF4-FFF2-40B4-BE49-F238E27FC236}">
                <a16:creationId xmlns="" xmlns:a16="http://schemas.microsoft.com/office/drawing/2014/main" id="{11B06BD0-81E3-488F-AE93-D90D6504CB35}"/>
              </a:ext>
            </a:extLst>
          </p:cNvPr>
          <p:cNvSpPr/>
          <p:nvPr/>
        </p:nvSpPr>
        <p:spPr>
          <a:xfrm>
            <a:off x="6879757" y="1558540"/>
            <a:ext cx="446809" cy="2517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14" name="Oval 13">
            <a:extLst>
              <a:ext uri="{FF2B5EF4-FFF2-40B4-BE49-F238E27FC236}">
                <a16:creationId xmlns="" xmlns:a16="http://schemas.microsoft.com/office/drawing/2014/main" id="{AD7F4F9D-5013-4640-94D1-938C91587144}"/>
              </a:ext>
            </a:extLst>
          </p:cNvPr>
          <p:cNvSpPr/>
          <p:nvPr/>
        </p:nvSpPr>
        <p:spPr>
          <a:xfrm>
            <a:off x="8084861" y="913810"/>
            <a:ext cx="702713" cy="3522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16" name="Rectangle 15">
            <a:extLst>
              <a:ext uri="{FF2B5EF4-FFF2-40B4-BE49-F238E27FC236}">
                <a16:creationId xmlns="" xmlns:a16="http://schemas.microsoft.com/office/drawing/2014/main" id="{87A606E7-0E22-4C7F-B718-E4997E583D73}"/>
              </a:ext>
            </a:extLst>
          </p:cNvPr>
          <p:cNvSpPr/>
          <p:nvPr/>
        </p:nvSpPr>
        <p:spPr>
          <a:xfrm>
            <a:off x="2167009" y="1439480"/>
            <a:ext cx="2049993" cy="489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1800" b="1" dirty="0" err="1">
                <a:solidFill>
                  <a:srgbClr val="002060"/>
                </a:solidFill>
                <a:latin typeface="Times New Roman" panose="02020603050405020304" pitchFamily="18" charset="0"/>
                <a:cs typeface="Times New Roman" panose="02020603050405020304" pitchFamily="18" charset="0"/>
              </a:rPr>
              <a:t>Nhô</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cao</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rõ</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rệt</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gồm</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đỉnh</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núi</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sườn</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núi</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và</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chân</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núi</a:t>
            </a:r>
            <a:endParaRPr lang="en-US" sz="1800" b="1" dirty="0">
              <a:solidFill>
                <a:srgbClr val="00206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8C63DF49-6DFE-4171-8AFF-E6CE9BE19106}"/>
              </a:ext>
            </a:extLst>
          </p:cNvPr>
          <p:cNvSpPr/>
          <p:nvPr/>
        </p:nvSpPr>
        <p:spPr>
          <a:xfrm>
            <a:off x="2222123" y="2284106"/>
            <a:ext cx="2049993" cy="489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b="1" dirty="0" err="1">
                <a:solidFill>
                  <a:srgbClr val="002060"/>
                </a:solidFill>
                <a:latin typeface="Times New Roman" panose="02020603050405020304" pitchFamily="18" charset="0"/>
                <a:cs typeface="Times New Roman" panose="02020603050405020304" pitchFamily="18" charset="0"/>
              </a:rPr>
              <a:t>Vùng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rộng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lớn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bằng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phẳng</a:t>
            </a:r>
            <a:r>
              <a:rPr lang="en-US" b="1" dirty="0">
                <a:solidFill>
                  <a:srgbClr val="002060"/>
                </a:solidFill>
                <a:latin typeface="Times New Roman" panose="02020603050405020304" pitchFamily="18" charset="0"/>
                <a:cs typeface="Times New Roman" panose="02020603050405020304" pitchFamily="18" charset="0"/>
              </a:rPr>
              <a:t>, </a:t>
            </a:r>
            <a:r>
              <a:rPr lang="en-US" b="1" baseline="0" dirty="0" err="1">
                <a:solidFill>
                  <a:srgbClr val="002060"/>
                </a:solidFill>
                <a:latin typeface="Times New Roman" panose="02020603050405020304" pitchFamily="18" charset="0"/>
                <a:cs typeface="Times New Roman" panose="02020603050405020304" pitchFamily="18" charset="0"/>
              </a:rPr>
              <a:t>sườn</a:t>
            </a:r>
            <a:r>
              <a:rPr lang="en-US" b="1" baseline="0" dirty="0">
                <a:solidFill>
                  <a:srgbClr val="002060"/>
                </a:solidFill>
                <a:latin typeface="Times New Roman" panose="02020603050405020304" pitchFamily="18" charset="0"/>
                <a:cs typeface="Times New Roman" panose="02020603050405020304" pitchFamily="18" charset="0"/>
              </a:rPr>
              <a:t> </a:t>
            </a:r>
            <a:r>
              <a:rPr lang="en-US" b="1" baseline="0" dirty="0" err="1">
                <a:solidFill>
                  <a:srgbClr val="002060"/>
                </a:solidFill>
                <a:latin typeface="Times New Roman" panose="02020603050405020304" pitchFamily="18" charset="0"/>
                <a:cs typeface="Times New Roman" panose="02020603050405020304" pitchFamily="18" charset="0"/>
              </a:rPr>
              <a:t>dốc</a:t>
            </a:r>
            <a:r>
              <a:rPr lang="en-US" b="1" baseline="0" dirty="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2A6172A0-0B20-4EB0-B90D-A3258BDC6017}"/>
              </a:ext>
            </a:extLst>
          </p:cNvPr>
          <p:cNvSpPr/>
          <p:nvPr/>
        </p:nvSpPr>
        <p:spPr>
          <a:xfrm>
            <a:off x="2154916" y="2964541"/>
            <a:ext cx="2103579" cy="386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b="1" dirty="0" err="1">
                <a:solidFill>
                  <a:srgbClr val="002060"/>
                </a:solidFill>
                <a:latin typeface="Times New Roman" panose="02020603050405020304" pitchFamily="18" charset="0"/>
                <a:cs typeface="Times New Roman" panose="02020603050405020304" pitchFamily="18" charset="0"/>
              </a:rPr>
              <a:t>Nhô</a:t>
            </a:r>
            <a:r>
              <a:rPr lang="en-US" b="1" baseline="0" dirty="0">
                <a:solidFill>
                  <a:srgbClr val="002060"/>
                </a:solidFill>
                <a:latin typeface="Times New Roman" panose="02020603050405020304" pitchFamily="18" charset="0"/>
                <a:cs typeface="Times New Roman" panose="02020603050405020304" pitchFamily="18" charset="0"/>
              </a:rPr>
              <a:t> </a:t>
            </a:r>
            <a:r>
              <a:rPr lang="en-US" b="1" baseline="0" dirty="0" err="1">
                <a:solidFill>
                  <a:srgbClr val="002060"/>
                </a:solidFill>
                <a:latin typeface="Times New Roman" panose="02020603050405020304" pitchFamily="18" charset="0"/>
                <a:cs typeface="Times New Roman" panose="02020603050405020304" pitchFamily="18" charset="0"/>
              </a:rPr>
              <a:t>cao</a:t>
            </a:r>
            <a:r>
              <a:rPr lang="en-US" b="1" dirty="0">
                <a:solidFill>
                  <a:srgbClr val="002060"/>
                </a:solidFill>
                <a:latin typeface="Times New Roman" panose="02020603050405020304" pitchFamily="18" charset="0"/>
                <a:cs typeface="Times New Roman" panose="02020603050405020304" pitchFamily="18" charset="0"/>
              </a:rPr>
              <a:t>, </a:t>
            </a:r>
            <a:r>
              <a:rPr lang="en-US" b="1" baseline="0" dirty="0" err="1">
                <a:solidFill>
                  <a:srgbClr val="002060"/>
                </a:solidFill>
                <a:latin typeface="Times New Roman" panose="02020603050405020304" pitchFamily="18" charset="0"/>
                <a:cs typeface="Times New Roman" panose="02020603050405020304" pitchFamily="18" charset="0"/>
              </a:rPr>
              <a:t>đỉnh</a:t>
            </a:r>
            <a:r>
              <a:rPr lang="en-US" b="1" baseline="0" dirty="0">
                <a:solidFill>
                  <a:srgbClr val="002060"/>
                </a:solidFill>
                <a:latin typeface="Times New Roman" panose="02020603050405020304" pitchFamily="18" charset="0"/>
                <a:cs typeface="Times New Roman" panose="02020603050405020304" pitchFamily="18" charset="0"/>
              </a:rPr>
              <a:t> </a:t>
            </a:r>
            <a:r>
              <a:rPr lang="en-US" b="1" baseline="0" dirty="0" err="1">
                <a:solidFill>
                  <a:srgbClr val="002060"/>
                </a:solidFill>
                <a:latin typeface="Times New Roman" panose="02020603050405020304" pitchFamily="18" charset="0"/>
                <a:cs typeface="Times New Roman" panose="02020603050405020304" pitchFamily="18" charset="0"/>
              </a:rPr>
              <a:t>tròn</a:t>
            </a:r>
            <a:r>
              <a:rPr lang="en-US" b="1" baseline="0" dirty="0">
                <a:solidFill>
                  <a:srgbClr val="002060"/>
                </a:solidFill>
                <a:latin typeface="Times New Roman" panose="02020603050405020304" pitchFamily="18" charset="0"/>
                <a:cs typeface="Times New Roman" panose="02020603050405020304" pitchFamily="18" charset="0"/>
              </a:rPr>
              <a:t>, </a:t>
            </a:r>
            <a:r>
              <a:rPr lang="en-US" b="1" baseline="0" dirty="0" err="1">
                <a:solidFill>
                  <a:srgbClr val="002060"/>
                </a:solidFill>
                <a:latin typeface="Times New Roman" panose="02020603050405020304" pitchFamily="18" charset="0"/>
                <a:cs typeface="Times New Roman" panose="02020603050405020304" pitchFamily="18" charset="0"/>
              </a:rPr>
              <a:t>sườn</a:t>
            </a:r>
            <a:r>
              <a:rPr lang="en-US" b="1" baseline="0" dirty="0">
                <a:solidFill>
                  <a:srgbClr val="002060"/>
                </a:solidFill>
                <a:latin typeface="Times New Roman" panose="02020603050405020304" pitchFamily="18" charset="0"/>
                <a:cs typeface="Times New Roman" panose="02020603050405020304" pitchFamily="18" charset="0"/>
              </a:rPr>
              <a:t> </a:t>
            </a:r>
            <a:r>
              <a:rPr lang="en-US" b="1" baseline="0" dirty="0" err="1">
                <a:solidFill>
                  <a:srgbClr val="002060"/>
                </a:solidFill>
                <a:latin typeface="Times New Roman" panose="02020603050405020304" pitchFamily="18" charset="0"/>
                <a:cs typeface="Times New Roman" panose="02020603050405020304" pitchFamily="18" charset="0"/>
              </a:rPr>
              <a:t>thoải</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4DF705B3-9D39-44BB-B0FE-598289C73834}"/>
              </a:ext>
            </a:extLst>
          </p:cNvPr>
          <p:cNvSpPr/>
          <p:nvPr/>
        </p:nvSpPr>
        <p:spPr>
          <a:xfrm>
            <a:off x="2208502" y="3626776"/>
            <a:ext cx="2049993" cy="386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b="1" dirty="0" err="1">
                <a:solidFill>
                  <a:srgbClr val="002060"/>
                </a:solidFill>
                <a:latin typeface="Times New Roman" panose="02020603050405020304" pitchFamily="18" charset="0"/>
                <a:cs typeface="Times New Roman" panose="02020603050405020304" pitchFamily="18" charset="0"/>
              </a:rPr>
              <a:t>Thấp</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bằng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phẳng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hoặc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gợn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sóng</a:t>
            </a:r>
            <a:r>
              <a:rPr lang="en-US"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0713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5092" y="91849"/>
            <a:ext cx="7898024" cy="1175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b="1">
                <a:solidFill>
                  <a:srgbClr val="FF0000"/>
                </a:solidFill>
                <a:latin typeface="Times New Roman" panose="02020603050405020304" pitchFamily="18" charset="0"/>
                <a:cs typeface="Times New Roman" panose="02020603050405020304" pitchFamily="18" charset="0"/>
              </a:rPr>
              <a:t>TIẾT 1: </a:t>
            </a:r>
            <a:r>
              <a:rPr lang="en-US" sz="2700" b="1" dirty="0">
                <a:solidFill>
                  <a:srgbClr val="FF0000"/>
                </a:solidFill>
                <a:latin typeface="Times New Roman" panose="02020603050405020304" pitchFamily="18" charset="0"/>
                <a:cs typeface="Times New Roman" panose="02020603050405020304" pitchFamily="18" charset="0"/>
              </a:rPr>
              <a:t>QUÁ TRÌNH NỘI SINH VÀ QUÁ TRÌNH NGOẠI </a:t>
            </a:r>
            <a:r>
              <a:rPr lang="en-US" sz="2700" b="1">
                <a:solidFill>
                  <a:srgbClr val="FF0000"/>
                </a:solidFill>
                <a:latin typeface="Times New Roman" panose="02020603050405020304" pitchFamily="18" charset="0"/>
                <a:cs typeface="Times New Roman" panose="02020603050405020304" pitchFamily="18" charset="0"/>
              </a:rPr>
              <a:t>SINH.</a:t>
            </a:r>
            <a:endParaRPr lang="en-US" sz="2700" b="1" dirty="0">
              <a:solidFill>
                <a:srgbClr val="FF0000"/>
              </a:solidFill>
              <a:latin typeface="Times New Roman" panose="02020603050405020304" pitchFamily="18" charset="0"/>
              <a:cs typeface="Times New Roman" panose="02020603050405020304" pitchFamily="18" charset="0"/>
            </a:endParaRPr>
          </a:p>
        </p:txBody>
      </p:sp>
      <p:pic>
        <p:nvPicPr>
          <p:cNvPr id="9" name="Picture 3" descr="MTNLAKE1"/>
          <p:cNvPicPr>
            <a:picLocks noChangeAspect="1" noChangeArrowheads="1"/>
          </p:cNvPicPr>
          <p:nvPr/>
        </p:nvPicPr>
        <p:blipFill>
          <a:blip r:embed="rId2"/>
          <a:srcRect/>
          <a:stretch>
            <a:fillRect/>
          </a:stretch>
        </p:blipFill>
        <p:spPr bwMode="auto">
          <a:xfrm>
            <a:off x="775047" y="1267506"/>
            <a:ext cx="7758112" cy="3804188"/>
          </a:xfrm>
          <a:prstGeom prst="rect">
            <a:avLst/>
          </a:prstGeom>
          <a:noFill/>
          <a:ln w="9525">
            <a:noFill/>
            <a:miter lim="800000"/>
            <a:headEnd/>
            <a:tailEnd/>
          </a:ln>
        </p:spPr>
      </p:pic>
    </p:spTree>
    <p:extLst>
      <p:ext uri="{BB962C8B-B14F-4D97-AF65-F5344CB8AC3E}">
        <p14:creationId xmlns:p14="http://schemas.microsoft.com/office/powerpoint/2010/main" val="311129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C7D4BCCE-206C-4192-B634-0087D4F9A70F}"/>
              </a:ext>
            </a:extLst>
          </p:cNvPr>
          <p:cNvSpPr txBox="1"/>
          <p:nvPr/>
        </p:nvSpPr>
        <p:spPr>
          <a:xfrm>
            <a:off x="236669" y="244110"/>
            <a:ext cx="6583679" cy="715581"/>
          </a:xfrm>
          <a:prstGeom prst="rect">
            <a:avLst/>
          </a:prstGeom>
          <a:noFill/>
        </p:spPr>
        <p:txBody>
          <a:bodyPr wrap="square" lIns="68580" tIns="34290" rIns="68580" bIns="34290">
            <a:spAutoFit/>
          </a:bodyPr>
          <a:lstStyle/>
          <a:p>
            <a:pPr>
              <a:lnSpc>
                <a:spcPct val="150000"/>
              </a:lnSpc>
              <a:defRPr/>
            </a:pPr>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chính</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 xmlns:a16="http://schemas.microsoft.com/office/drawing/2014/main" id="{524C46CB-0B90-4F8B-AE46-252121742904}"/>
              </a:ext>
            </a:extLst>
          </p:cNvPr>
          <p:cNvSpPr/>
          <p:nvPr/>
        </p:nvSpPr>
        <p:spPr>
          <a:xfrm>
            <a:off x="236669" y="1582249"/>
            <a:ext cx="8746218" cy="484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Núi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cao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trên</a:t>
            </a:r>
            <a:r>
              <a:rPr lang="en-US" sz="4000" b="1" dirty="0">
                <a:solidFill>
                  <a:srgbClr val="002060"/>
                </a:solidFill>
                <a:latin typeface="Times New Roman" panose="02020603050405020304" pitchFamily="18" charset="0"/>
                <a:cs typeface="Times New Roman" panose="02020603050405020304" pitchFamily="18" charset="0"/>
              </a:rPr>
              <a:t> 500m; </a:t>
            </a:r>
            <a:r>
              <a:rPr lang="en-US" sz="4000" b="1" dirty="0" err="1">
                <a:solidFill>
                  <a:srgbClr val="002060"/>
                </a:solidFill>
                <a:latin typeface="Times New Roman" panose="02020603050405020304" pitchFamily="18" charset="0"/>
                <a:cs typeface="Times New Roman" panose="02020603050405020304" pitchFamily="18" charset="0"/>
              </a:rPr>
              <a:t>nhô</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cao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rõ</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rệt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gồm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đỉnh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núi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sườn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núi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chân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núi</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189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úi Ngọc Linh vẻ đẹp huyền bí miền đất Kon Tum - Vntr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830" y="2620996"/>
            <a:ext cx="4478171" cy="24987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28235" y="4776888"/>
            <a:ext cx="2115765" cy="3429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err="1">
                <a:solidFill>
                  <a:schemeClr val="tx1"/>
                </a:solidFill>
                <a:latin typeface="Times New Roman" panose="02020603050405020304" pitchFamily="18" charset="0"/>
                <a:cs typeface="Times New Roman" panose="02020603050405020304" pitchFamily="18" charset="0"/>
              </a:rPr>
              <a:t>Núi</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Ngọc</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Linh</a:t>
            </a:r>
            <a:r>
              <a:rPr lang="en-US" sz="1800" b="1" dirty="0">
                <a:solidFill>
                  <a:schemeClr val="tx1"/>
                </a:solidFill>
                <a:latin typeface="Times New Roman" panose="02020603050405020304" pitchFamily="18" charset="0"/>
                <a:cs typeface="Times New Roman" panose="02020603050405020304" pitchFamily="18" charset="0"/>
              </a:rPr>
              <a:t> - VN</a:t>
            </a:r>
          </a:p>
        </p:txBody>
      </p:sp>
      <p:pic>
        <p:nvPicPr>
          <p:cNvPr id="5124" name="Picture 4" descr="Núi Phú Sĩ Nhật Bản, một trong ba ngọn núi thánh của xứ Phù T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685" y="0"/>
            <a:ext cx="4489316" cy="25972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422205" y="2254385"/>
            <a:ext cx="1721796" cy="3429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err="1">
                <a:solidFill>
                  <a:schemeClr val="tx1"/>
                </a:solidFill>
                <a:latin typeface="Times New Roman" panose="02020603050405020304" pitchFamily="18" charset="0"/>
                <a:cs typeface="Times New Roman" panose="02020603050405020304" pitchFamily="18" charset="0"/>
              </a:rPr>
              <a:t>Núi</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Phú</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Sĩ</a:t>
            </a:r>
            <a:r>
              <a:rPr lang="en-US" sz="1800" b="1" dirty="0">
                <a:solidFill>
                  <a:schemeClr val="tx1"/>
                </a:solidFill>
                <a:latin typeface="Times New Roman" panose="02020603050405020304" pitchFamily="18" charset="0"/>
                <a:cs typeface="Times New Roman" panose="02020603050405020304" pitchFamily="18" charset="0"/>
              </a:rPr>
              <a:t> - NB</a:t>
            </a:r>
          </a:p>
        </p:txBody>
      </p:sp>
      <p:pic>
        <p:nvPicPr>
          <p:cNvPr id="5126" name="Picture 6" descr="Dãy núi Đan 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2597284"/>
            <a:ext cx="4654687" cy="254621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70243" y="4800600"/>
            <a:ext cx="1984442" cy="3429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err="1">
                <a:solidFill>
                  <a:schemeClr val="tx1"/>
                </a:solidFill>
                <a:latin typeface="Times New Roman" panose="02020603050405020304" pitchFamily="18" charset="0"/>
                <a:cs typeface="Times New Roman" panose="02020603050405020304" pitchFamily="18" charset="0"/>
              </a:rPr>
              <a:t>Núi</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Đan</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Hà</a:t>
            </a:r>
            <a:r>
              <a:rPr lang="en-US" sz="1800" b="1" dirty="0">
                <a:solidFill>
                  <a:schemeClr val="tx1"/>
                </a:solidFill>
                <a:latin typeface="Times New Roman" panose="02020603050405020304" pitchFamily="18" charset="0"/>
                <a:cs typeface="Times New Roman" panose="02020603050405020304" pitchFamily="18" charset="0"/>
              </a:rPr>
              <a:t> - TQ</a:t>
            </a:r>
          </a:p>
        </p:txBody>
      </p:sp>
      <p:pic>
        <p:nvPicPr>
          <p:cNvPr id="5128" name="Picture 8" descr="Núi Eve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54685" cy="25936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764604" y="2250788"/>
            <a:ext cx="890081" cy="3429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a:solidFill>
                  <a:schemeClr val="tx1"/>
                </a:solidFill>
                <a:latin typeface="Times New Roman" panose="02020603050405020304" pitchFamily="18" charset="0"/>
                <a:cs typeface="Times New Roman" panose="02020603050405020304" pitchFamily="18" charset="0"/>
              </a:rPr>
              <a:t>Everest</a:t>
            </a:r>
          </a:p>
        </p:txBody>
      </p:sp>
    </p:spTree>
    <p:extLst>
      <p:ext uri="{BB962C8B-B14F-4D97-AF65-F5344CB8AC3E}">
        <p14:creationId xmlns:p14="http://schemas.microsoft.com/office/powerpoint/2010/main" val="17244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randombar(horizontal)">
                                      <p:cBhvr>
                                        <p:cTn id="13" dur="500"/>
                                        <p:tgtEl>
                                          <p:spTgt spid="51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randombar(horizontal)">
                                      <p:cBhvr>
                                        <p:cTn id="19" dur="500"/>
                                        <p:tgtEl>
                                          <p:spTgt spid="51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5128"/>
                                        </p:tgtEl>
                                        <p:attrNameLst>
                                          <p:attrName>style.visibility</p:attrName>
                                        </p:attrNameLst>
                                      </p:cBhvr>
                                      <p:to>
                                        <p:strVal val="visible"/>
                                      </p:to>
                                    </p:set>
                                    <p:animEffect transition="in" filter="randombar(horizontal)">
                                      <p:cBhvr>
                                        <p:cTn id="25" dur="500"/>
                                        <p:tgtEl>
                                          <p:spTgt spid="51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524C46CB-0B90-4F8B-AE46-252121742904}"/>
              </a:ext>
            </a:extLst>
          </p:cNvPr>
          <p:cNvSpPr/>
          <p:nvPr/>
        </p:nvSpPr>
        <p:spPr>
          <a:xfrm>
            <a:off x="397782" y="1303318"/>
            <a:ext cx="8219093" cy="484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Núi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cao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trên</a:t>
            </a:r>
            <a:r>
              <a:rPr lang="en-US" sz="4000" b="1" dirty="0">
                <a:solidFill>
                  <a:srgbClr val="002060"/>
                </a:solidFill>
                <a:latin typeface="Times New Roman" panose="02020603050405020304" pitchFamily="18" charset="0"/>
                <a:cs typeface="Times New Roman" panose="02020603050405020304" pitchFamily="18" charset="0"/>
              </a:rPr>
              <a:t> 500m; </a:t>
            </a:r>
            <a:r>
              <a:rPr lang="en-US" sz="4000" b="1" dirty="0" err="1">
                <a:solidFill>
                  <a:srgbClr val="002060"/>
                </a:solidFill>
                <a:latin typeface="Times New Roman" panose="02020603050405020304" pitchFamily="18" charset="0"/>
                <a:cs typeface="Times New Roman" panose="02020603050405020304" pitchFamily="18" charset="0"/>
              </a:rPr>
              <a:t>nhô</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cao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rõ</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rệt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gồm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đỉnh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núi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sườn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núi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chân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núi</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55F68620-A2DE-4602-A076-5321D511DD21}"/>
              </a:ext>
            </a:extLst>
          </p:cNvPr>
          <p:cNvSpPr/>
          <p:nvPr/>
        </p:nvSpPr>
        <p:spPr>
          <a:xfrm>
            <a:off x="404734" y="2914285"/>
            <a:ext cx="8330475" cy="489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4000" b="1" dirty="0">
                <a:solidFill>
                  <a:srgbClr val="002060"/>
                </a:solidFill>
                <a:latin typeface="Times New Roman" panose="02020603050405020304" pitchFamily="18" charset="0"/>
                <a:cs typeface="Times New Roman" panose="02020603050405020304" pitchFamily="18" charset="0"/>
              </a:rPr>
              <a:t>- Cao </a:t>
            </a:r>
            <a:r>
              <a:rPr lang="en-US" sz="4000" b="1" dirty="0" err="1">
                <a:solidFill>
                  <a:srgbClr val="002060"/>
                </a:solidFill>
                <a:latin typeface="Times New Roman" panose="02020603050405020304" pitchFamily="18" charset="0"/>
                <a:cs typeface="Times New Roman" panose="02020603050405020304" pitchFamily="18" charset="0"/>
              </a:rPr>
              <a:t>nguyên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cao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trên</a:t>
            </a:r>
            <a:r>
              <a:rPr lang="en-US" sz="4000" b="1" dirty="0">
                <a:solidFill>
                  <a:srgbClr val="002060"/>
                </a:solidFill>
                <a:latin typeface="Times New Roman" panose="02020603050405020304" pitchFamily="18" charset="0"/>
                <a:cs typeface="Times New Roman" panose="02020603050405020304" pitchFamily="18" charset="0"/>
              </a:rPr>
              <a:t> 500m; </a:t>
            </a:r>
            <a:r>
              <a:rPr lang="en-US" sz="4000" b="1" dirty="0" err="1">
                <a:solidFill>
                  <a:srgbClr val="002060"/>
                </a:solidFill>
                <a:latin typeface="Times New Roman" panose="02020603050405020304" pitchFamily="18" charset="0"/>
                <a:cs typeface="Times New Roman" panose="02020603050405020304" pitchFamily="18" charset="0"/>
              </a:rPr>
              <a:t>vùng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rộng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lớn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bề</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mặt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bằng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phẳng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sườn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dốc</a:t>
            </a:r>
            <a:r>
              <a:rPr lang="en-US" sz="4000" b="1" dirty="0">
                <a:solidFill>
                  <a:srgbClr val="00206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C7D4BCCE-206C-4192-B634-0087D4F9A70F}"/>
              </a:ext>
            </a:extLst>
          </p:cNvPr>
          <p:cNvSpPr txBox="1"/>
          <p:nvPr/>
        </p:nvSpPr>
        <p:spPr>
          <a:xfrm>
            <a:off x="236669" y="244110"/>
            <a:ext cx="6583679" cy="715581"/>
          </a:xfrm>
          <a:prstGeom prst="rect">
            <a:avLst/>
          </a:prstGeom>
          <a:noFill/>
        </p:spPr>
        <p:txBody>
          <a:bodyPr wrap="square" lIns="68580" tIns="34290" rIns="68580" bIns="34290">
            <a:spAutoFit/>
          </a:bodyPr>
          <a:lstStyle/>
          <a:p>
            <a:pPr>
              <a:lnSpc>
                <a:spcPct val="150000"/>
              </a:lnSpc>
              <a:defRPr/>
            </a:pPr>
            <a:r>
              <a:rPr lang="en-US" sz="2800" b="1" dirty="0">
                <a:solidFill>
                  <a:srgbClr val="FF0000"/>
                </a:solidFill>
                <a:latin typeface="Times New Roman" panose="02020603050405020304" pitchFamily="18" charset="0"/>
                <a:cs typeface="Times New Roman" panose="02020603050405020304" pitchFamily="18" charset="0"/>
              </a:rPr>
              <a:t>II.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chính</a:t>
            </a:r>
            <a:r>
              <a:rPr lang="en-US" sz="2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1419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995" y="1"/>
            <a:ext cx="4636388" cy="2396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107" y="55651"/>
            <a:ext cx="4318796" cy="2343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93" y="2692000"/>
            <a:ext cx="4637315" cy="2451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7955" y="2690791"/>
            <a:ext cx="4276045" cy="2452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0" y="2319282"/>
            <a:ext cx="9144000" cy="377026"/>
          </a:xfrm>
          <a:prstGeom prst="rect">
            <a:avLst/>
          </a:prstGeom>
          <a:solidFill>
            <a:schemeClr val="accent4">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wrap="square" lIns="68580" tIns="34290" rIns="68580" bIns="34290" rtlCol="0">
            <a:spAutoFit/>
          </a:bodyPr>
          <a:lstStyle/>
          <a:p>
            <a:r>
              <a:rPr lang="vi-VN" sz="2000" b="1" dirty="0">
                <a:solidFill>
                  <a:srgbClr val="0000FF"/>
                </a:solidFill>
                <a:latin typeface="Times New Roman" pitchFamily="18" charset="0"/>
                <a:cs typeface="Times New Roman" pitchFamily="18" charset="0"/>
              </a:rPr>
              <a:t>Cao nguyên là nơi thuận lợi trồng cây công nghiệp</a:t>
            </a:r>
            <a:r>
              <a:rPr lang="en-US" sz="2000" b="1" dirty="0">
                <a:solidFill>
                  <a:srgbClr val="0000FF"/>
                </a:solidFill>
                <a:latin typeface="Times New Roman" pitchFamily="18" charset="0"/>
                <a:cs typeface="Times New Roman" pitchFamily="18" charset="0"/>
              </a:rPr>
              <a:t>, c</a:t>
            </a:r>
            <a:r>
              <a:rPr lang="vi-VN" sz="2000" b="1" dirty="0">
                <a:solidFill>
                  <a:srgbClr val="0000FF"/>
                </a:solidFill>
                <a:latin typeface="Times New Roman" pitchFamily="18" charset="0"/>
                <a:cs typeface="Times New Roman" pitchFamily="18" charset="0"/>
              </a:rPr>
              <a:t>hăn nuôi gia súc lớn</a:t>
            </a:r>
            <a:endParaRPr lang="en-US" sz="2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08060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192" y="364539"/>
            <a:ext cx="4588329" cy="2316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6713" y="467592"/>
            <a:ext cx="4378097" cy="2213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91" y="2680855"/>
            <a:ext cx="4588330" cy="2445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6713" y="2680855"/>
            <a:ext cx="4378096" cy="2445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688488" y="18291"/>
            <a:ext cx="8455511" cy="807913"/>
          </a:xfrm>
          <a:prstGeom prst="rect">
            <a:avLst/>
          </a:prstGeom>
          <a:noFill/>
        </p:spPr>
        <p:txBody>
          <a:bodyPr wrap="square" lIns="68580" tIns="34290" rIns="68580" bIns="3429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Trồng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ôn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đới</a:t>
            </a:r>
            <a:r>
              <a:rPr lang="en-US" sz="2400" b="1" dirty="0">
                <a:solidFill>
                  <a:srgbClr val="FF0000"/>
                </a:solidFill>
                <a:latin typeface="Times New Roman" panose="02020603050405020304" pitchFamily="18" charset="0"/>
                <a:cs typeface="Times New Roman" panose="02020603050405020304" pitchFamily="18" charset="0"/>
              </a:rPr>
              <a:t>, du </a:t>
            </a:r>
            <a:r>
              <a:rPr lang="en-US" sz="2400" b="1" dirty="0" err="1">
                <a:solidFill>
                  <a:srgbClr val="FF0000"/>
                </a:solidFill>
                <a:latin typeface="Times New Roman" panose="02020603050405020304" pitchFamily="18" charset="0"/>
                <a:cs typeface="Times New Roman" panose="02020603050405020304" pitchFamily="18" charset="0"/>
              </a:rPr>
              <a:t>lịch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hấp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dẫn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Văn</a:t>
            </a:r>
            <a:r>
              <a:rPr lang="en-US"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915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524C46CB-0B90-4F8B-AE46-252121742904}"/>
              </a:ext>
            </a:extLst>
          </p:cNvPr>
          <p:cNvSpPr/>
          <p:nvPr/>
        </p:nvSpPr>
        <p:spPr>
          <a:xfrm>
            <a:off x="97737" y="1097559"/>
            <a:ext cx="8746218" cy="484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Núi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trên</a:t>
            </a:r>
            <a:r>
              <a:rPr lang="en-US" sz="3200" b="1" dirty="0">
                <a:solidFill>
                  <a:schemeClr val="tx1"/>
                </a:solidFill>
                <a:latin typeface="Times New Roman" panose="02020603050405020304" pitchFamily="18" charset="0"/>
                <a:cs typeface="Times New Roman" panose="02020603050405020304" pitchFamily="18" charset="0"/>
              </a:rPr>
              <a:t> 500m; </a:t>
            </a:r>
            <a:r>
              <a:rPr lang="en-US" sz="3200" b="1" dirty="0" err="1">
                <a:solidFill>
                  <a:schemeClr val="tx1"/>
                </a:solidFill>
                <a:latin typeface="Times New Roman" panose="02020603050405020304" pitchFamily="18" charset="0"/>
                <a:cs typeface="Times New Roman" panose="02020603050405020304" pitchFamily="18" charset="0"/>
              </a:rPr>
              <a:t>nhô</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rõ</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rệt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gồm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đỉnh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núi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sườn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núi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núi</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55F68620-A2DE-4602-A076-5321D511DD21}"/>
              </a:ext>
            </a:extLst>
          </p:cNvPr>
          <p:cNvSpPr/>
          <p:nvPr/>
        </p:nvSpPr>
        <p:spPr>
          <a:xfrm>
            <a:off x="103520" y="2220033"/>
            <a:ext cx="8853443" cy="489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3200" b="1" dirty="0">
                <a:solidFill>
                  <a:schemeClr val="tx1"/>
                </a:solidFill>
                <a:latin typeface="Times New Roman" panose="02020603050405020304" pitchFamily="18" charset="0"/>
                <a:cs typeface="Times New Roman" panose="02020603050405020304" pitchFamily="18" charset="0"/>
              </a:rPr>
              <a:t>- Cao </a:t>
            </a:r>
            <a:r>
              <a:rPr lang="en-US" sz="3200" b="1" dirty="0" err="1">
                <a:solidFill>
                  <a:schemeClr val="tx1"/>
                </a:solidFill>
                <a:latin typeface="Times New Roman" panose="02020603050405020304" pitchFamily="18" charset="0"/>
                <a:cs typeface="Times New Roman" panose="02020603050405020304" pitchFamily="18" charset="0"/>
              </a:rPr>
              <a:t>nguyên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trên</a:t>
            </a:r>
            <a:r>
              <a:rPr lang="en-US" sz="3200" b="1" dirty="0">
                <a:solidFill>
                  <a:schemeClr val="tx1"/>
                </a:solidFill>
                <a:latin typeface="Times New Roman" panose="02020603050405020304" pitchFamily="18" charset="0"/>
                <a:cs typeface="Times New Roman" panose="02020603050405020304" pitchFamily="18" charset="0"/>
              </a:rPr>
              <a:t> 500m; </a:t>
            </a:r>
            <a:r>
              <a:rPr lang="en-US" sz="3200" b="1" dirty="0" err="1">
                <a:solidFill>
                  <a:schemeClr val="tx1"/>
                </a:solidFill>
                <a:latin typeface="Times New Roman" panose="02020603050405020304" pitchFamily="18" charset="0"/>
                <a:cs typeface="Times New Roman" panose="02020603050405020304" pitchFamily="18" charset="0"/>
              </a:rPr>
              <a:t>vùng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rộng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lớn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mặt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bằng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phẳng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sườn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dốc</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 xmlns:a16="http://schemas.microsoft.com/office/drawing/2014/main" id="{C44D2D77-53FD-46E2-B2F6-C60FD4FAD83E}"/>
              </a:ext>
            </a:extLst>
          </p:cNvPr>
          <p:cNvSpPr/>
          <p:nvPr/>
        </p:nvSpPr>
        <p:spPr>
          <a:xfrm>
            <a:off x="103520" y="3502171"/>
            <a:ext cx="8740436" cy="386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Đồi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quá</a:t>
            </a:r>
            <a:r>
              <a:rPr lang="en-US" sz="3200" b="1" dirty="0">
                <a:solidFill>
                  <a:schemeClr val="tx1"/>
                </a:solidFill>
                <a:latin typeface="Times New Roman" panose="02020603050405020304" pitchFamily="18" charset="0"/>
                <a:cs typeface="Times New Roman" panose="02020603050405020304" pitchFamily="18" charset="0"/>
              </a:rPr>
              <a:t> 200m, </a:t>
            </a:r>
            <a:r>
              <a:rPr lang="en-US" sz="3200" b="1" dirty="0" err="1">
                <a:solidFill>
                  <a:schemeClr val="tx1"/>
                </a:solidFill>
                <a:latin typeface="Times New Roman" panose="02020603050405020304" pitchFamily="18" charset="0"/>
                <a:cs typeface="Times New Roman" panose="02020603050405020304" pitchFamily="18" charset="0"/>
              </a:rPr>
              <a:t>nhô</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đỉnh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tròn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sườn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thoải</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C7D4BCCE-206C-4192-B634-0087D4F9A70F}"/>
              </a:ext>
            </a:extLst>
          </p:cNvPr>
          <p:cNvSpPr txBox="1"/>
          <p:nvPr/>
        </p:nvSpPr>
        <p:spPr>
          <a:xfrm>
            <a:off x="236669" y="244110"/>
            <a:ext cx="6583679" cy="715581"/>
          </a:xfrm>
          <a:prstGeom prst="rect">
            <a:avLst/>
          </a:prstGeom>
          <a:noFill/>
        </p:spPr>
        <p:txBody>
          <a:bodyPr wrap="square" lIns="68580" tIns="34290" rIns="68580" bIns="34290">
            <a:spAutoFit/>
          </a:bodyPr>
          <a:lstStyle/>
          <a:p>
            <a:pPr>
              <a:lnSpc>
                <a:spcPct val="150000"/>
              </a:lnSpc>
              <a:defRPr/>
            </a:pPr>
            <a:r>
              <a:rPr lang="en-US" sz="2800" b="1" dirty="0">
                <a:solidFill>
                  <a:srgbClr val="FF0000"/>
                </a:solidFill>
                <a:latin typeface="Times New Roman" panose="02020603050405020304" pitchFamily="18" charset="0"/>
                <a:cs typeface="Times New Roman" panose="02020603050405020304" pitchFamily="18" charset="0"/>
              </a:rPr>
              <a:t>II.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chính</a:t>
            </a:r>
            <a:r>
              <a:rPr lang="en-US" sz="2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3066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93564" y="43320"/>
            <a:ext cx="4385122" cy="2453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0508" y="2610409"/>
            <a:ext cx="4613751" cy="2475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76108" y="2553381"/>
            <a:ext cx="4302578" cy="2532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13"/>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70508" y="43321"/>
            <a:ext cx="4623056" cy="2510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250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524C46CB-0B90-4F8B-AE46-252121742904}"/>
              </a:ext>
            </a:extLst>
          </p:cNvPr>
          <p:cNvSpPr/>
          <p:nvPr/>
        </p:nvSpPr>
        <p:spPr>
          <a:xfrm>
            <a:off x="177918" y="887766"/>
            <a:ext cx="8746218" cy="484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Núi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trên</a:t>
            </a:r>
            <a:r>
              <a:rPr lang="en-US" sz="2800" b="1" dirty="0">
                <a:solidFill>
                  <a:schemeClr val="tx1"/>
                </a:solidFill>
                <a:latin typeface="Times New Roman" panose="02020603050405020304" pitchFamily="18" charset="0"/>
                <a:cs typeface="Times New Roman" panose="02020603050405020304" pitchFamily="18" charset="0"/>
              </a:rPr>
              <a:t> 500m; </a:t>
            </a:r>
            <a:r>
              <a:rPr lang="en-US" sz="2800" b="1" dirty="0" err="1">
                <a:solidFill>
                  <a:schemeClr val="tx1"/>
                </a:solidFill>
                <a:latin typeface="Times New Roman" panose="02020603050405020304" pitchFamily="18" charset="0"/>
                <a:cs typeface="Times New Roman" panose="02020603050405020304" pitchFamily="18" charset="0"/>
              </a:rPr>
              <a:t>nhô</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rõ</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gồm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đỉnh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núi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sườn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núi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núi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55F68620-A2DE-4602-A076-5321D511DD21}"/>
              </a:ext>
            </a:extLst>
          </p:cNvPr>
          <p:cNvSpPr/>
          <p:nvPr/>
        </p:nvSpPr>
        <p:spPr>
          <a:xfrm>
            <a:off x="124305" y="1812702"/>
            <a:ext cx="8853443" cy="489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3200" b="1" dirty="0">
                <a:solidFill>
                  <a:srgbClr val="002060"/>
                </a:solidFill>
                <a:latin typeface="Times New Roman" panose="02020603050405020304" pitchFamily="18" charset="0"/>
                <a:cs typeface="Times New Roman" panose="02020603050405020304" pitchFamily="18" charset="0"/>
              </a:rPr>
              <a:t>- Cao </a:t>
            </a:r>
            <a:r>
              <a:rPr lang="en-US" sz="3200" b="1" dirty="0" err="1">
                <a:solidFill>
                  <a:srgbClr val="002060"/>
                </a:solidFill>
                <a:latin typeface="Times New Roman" panose="02020603050405020304" pitchFamily="18" charset="0"/>
                <a:cs typeface="Times New Roman" panose="02020603050405020304" pitchFamily="18" charset="0"/>
              </a:rPr>
              <a:t>nguyên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cao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trên</a:t>
            </a:r>
            <a:r>
              <a:rPr lang="en-US" sz="3200" b="1" dirty="0">
                <a:solidFill>
                  <a:srgbClr val="002060"/>
                </a:solidFill>
                <a:latin typeface="Times New Roman" panose="02020603050405020304" pitchFamily="18" charset="0"/>
                <a:cs typeface="Times New Roman" panose="02020603050405020304" pitchFamily="18" charset="0"/>
              </a:rPr>
              <a:t> 500m; </a:t>
            </a:r>
            <a:r>
              <a:rPr lang="en-US" sz="3200" b="1" dirty="0" err="1">
                <a:solidFill>
                  <a:srgbClr val="002060"/>
                </a:solidFill>
                <a:latin typeface="Times New Roman" panose="02020603050405020304" pitchFamily="18" charset="0"/>
                <a:cs typeface="Times New Roman" panose="02020603050405020304" pitchFamily="18" charset="0"/>
              </a:rPr>
              <a:t>vùng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rộng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lớn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mặt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bằng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phẳng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sườn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dốc</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 xmlns:a16="http://schemas.microsoft.com/office/drawing/2014/main" id="{C44D2D77-53FD-46E2-B2F6-C60FD4FAD83E}"/>
              </a:ext>
            </a:extLst>
          </p:cNvPr>
          <p:cNvSpPr/>
          <p:nvPr/>
        </p:nvSpPr>
        <p:spPr>
          <a:xfrm>
            <a:off x="124305" y="2824578"/>
            <a:ext cx="8740436" cy="386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Đồi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cao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quá</a:t>
            </a:r>
            <a:r>
              <a:rPr lang="en-US" sz="3200" b="1" dirty="0">
                <a:solidFill>
                  <a:srgbClr val="002060"/>
                </a:solidFill>
                <a:latin typeface="Times New Roman" panose="02020603050405020304" pitchFamily="18" charset="0"/>
                <a:cs typeface="Times New Roman" panose="02020603050405020304" pitchFamily="18" charset="0"/>
              </a:rPr>
              <a:t> 200m, </a:t>
            </a:r>
            <a:r>
              <a:rPr lang="en-US" sz="3200" b="1" dirty="0" err="1">
                <a:solidFill>
                  <a:srgbClr val="002060"/>
                </a:solidFill>
                <a:latin typeface="Times New Roman" panose="02020603050405020304" pitchFamily="18" charset="0"/>
                <a:cs typeface="Times New Roman" panose="02020603050405020304" pitchFamily="18" charset="0"/>
              </a:rPr>
              <a:t>nhô</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cao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đỉnh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tròn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sườn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thoải</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A4041AE9-B6FE-46F1-92A2-E5196B74D326}"/>
              </a:ext>
            </a:extLst>
          </p:cNvPr>
          <p:cNvSpPr/>
          <p:nvPr/>
        </p:nvSpPr>
        <p:spPr>
          <a:xfrm>
            <a:off x="325935" y="4009505"/>
            <a:ext cx="8337176" cy="386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Đồng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bằng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dưới</a:t>
            </a:r>
            <a:r>
              <a:rPr lang="en-US" sz="3600" b="1" dirty="0">
                <a:solidFill>
                  <a:srgbClr val="002060"/>
                </a:solidFill>
                <a:latin typeface="Times New Roman" panose="02020603050405020304" pitchFamily="18" charset="0"/>
                <a:cs typeface="Times New Roman" panose="02020603050405020304" pitchFamily="18" charset="0"/>
              </a:rPr>
              <a:t> 200m; </a:t>
            </a:r>
            <a:r>
              <a:rPr lang="en-US" sz="3600" b="1" dirty="0" err="1">
                <a:solidFill>
                  <a:srgbClr val="002060"/>
                </a:solidFill>
                <a:latin typeface="Times New Roman" panose="02020603050405020304" pitchFamily="18" charset="0"/>
                <a:cs typeface="Times New Roman" panose="02020603050405020304" pitchFamily="18" charset="0"/>
              </a:rPr>
              <a:t>địa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hình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thấp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bằng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phẳng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hoặc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sóng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dốc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nhỏ</a:t>
            </a:r>
            <a:r>
              <a:rPr lang="en-US" sz="3600" b="1" dirty="0">
                <a:solidFill>
                  <a:srgbClr val="002060"/>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 xmlns:a16="http://schemas.microsoft.com/office/drawing/2014/main" id="{C7D4BCCE-206C-4192-B634-0087D4F9A70F}"/>
              </a:ext>
            </a:extLst>
          </p:cNvPr>
          <p:cNvSpPr txBox="1"/>
          <p:nvPr/>
        </p:nvSpPr>
        <p:spPr>
          <a:xfrm>
            <a:off x="236669" y="136533"/>
            <a:ext cx="6583679" cy="715581"/>
          </a:xfrm>
          <a:prstGeom prst="rect">
            <a:avLst/>
          </a:prstGeom>
          <a:noFill/>
        </p:spPr>
        <p:txBody>
          <a:bodyPr wrap="square" lIns="68580" tIns="34290" rIns="68580" bIns="34290">
            <a:spAutoFit/>
          </a:bodyPr>
          <a:lstStyle/>
          <a:p>
            <a:pPr>
              <a:lnSpc>
                <a:spcPct val="150000"/>
              </a:lnSpc>
              <a:defRPr/>
            </a:pPr>
            <a:r>
              <a:rPr lang="en-US" sz="2800" b="1" dirty="0">
                <a:solidFill>
                  <a:srgbClr val="FF0000"/>
                </a:solidFill>
                <a:latin typeface="Times New Roman" panose="02020603050405020304" pitchFamily="18" charset="0"/>
                <a:cs typeface="Times New Roman" panose="02020603050405020304" pitchFamily="18" charset="0"/>
              </a:rPr>
              <a:t>II.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chính</a:t>
            </a:r>
            <a:r>
              <a:rPr lang="en-US" sz="2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9097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52F880E4-C359-4C4E-8EC6-1EABDEA212BC}"/>
              </a:ext>
            </a:extLst>
          </p:cNvPr>
          <p:cNvGrpSpPr/>
          <p:nvPr/>
        </p:nvGrpSpPr>
        <p:grpSpPr>
          <a:xfrm>
            <a:off x="0" y="559398"/>
            <a:ext cx="4585812" cy="3821878"/>
            <a:chOff x="0" y="2396826"/>
            <a:chExt cx="6114416" cy="4491951"/>
          </a:xfrm>
        </p:grpSpPr>
        <p:pic>
          <p:nvPicPr>
            <p:cNvPr id="7" name="Picture 4" descr="file_upload18551"/>
            <p:cNvPicPr>
              <a:picLocks noChangeAspect="1" noChangeArrowheads="1"/>
            </p:cNvPicPr>
            <p:nvPr/>
          </p:nvPicPr>
          <p:blipFill rotWithShape="1">
            <a:blip r:embed="rId3">
              <a:extLst>
                <a:ext uri="{28A0092B-C50C-407E-A947-70E740481C1C}">
                  <a14:useLocalDpi xmlns:a14="http://schemas.microsoft.com/office/drawing/2010/main" val="0"/>
                </a:ext>
              </a:extLst>
            </a:blip>
            <a:srcRect l="-602" t="46561" r="602" b="-836"/>
            <a:stretch/>
          </p:blipFill>
          <p:spPr bwMode="auto">
            <a:xfrm>
              <a:off x="0" y="2396826"/>
              <a:ext cx="6114416" cy="4335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4001" y="6396334"/>
              <a:ext cx="4571999" cy="492443"/>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800" b="1" dirty="0" err="1">
                  <a:solidFill>
                    <a:schemeClr val="tx1"/>
                  </a:solidFill>
                  <a:latin typeface="Times New Roman" pitchFamily="18" charset="0"/>
                  <a:cs typeface="Times New Roman" pitchFamily="18" charset="0"/>
                </a:rPr>
                <a:t>Đồng</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bằng</a:t>
              </a:r>
              <a:r>
                <a:rPr lang="en-US" sz="1800" b="1" dirty="0">
                  <a:solidFill>
                    <a:schemeClr val="tx1"/>
                  </a:solidFill>
                  <a:latin typeface="Times New Roman" pitchFamily="18" charset="0"/>
                  <a:cs typeface="Times New Roman" pitchFamily="18" charset="0"/>
                </a:rPr>
                <a:t> do </a:t>
              </a:r>
              <a:r>
                <a:rPr lang="en-US" sz="1800" b="1" dirty="0" err="1">
                  <a:solidFill>
                    <a:schemeClr val="tx1"/>
                  </a:solidFill>
                  <a:latin typeface="Times New Roman" pitchFamily="18" charset="0"/>
                  <a:cs typeface="Times New Roman" pitchFamily="18" charset="0"/>
                </a:rPr>
                <a:t>băng</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hà</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bào</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mòn</a:t>
              </a:r>
              <a:endParaRPr lang="en-US" sz="1800" b="1" dirty="0">
                <a:solidFill>
                  <a:schemeClr val="tx1"/>
                </a:solidFill>
                <a:latin typeface="Times New Roman" pitchFamily="18" charset="0"/>
                <a:cs typeface="Times New Roman" pitchFamily="18" charset="0"/>
              </a:endParaRPr>
            </a:p>
          </p:txBody>
        </p:sp>
      </p:grpSp>
      <p:grpSp>
        <p:nvGrpSpPr>
          <p:cNvPr id="2" name="Group 1">
            <a:extLst>
              <a:ext uri="{FF2B5EF4-FFF2-40B4-BE49-F238E27FC236}">
                <a16:creationId xmlns="" xmlns:a16="http://schemas.microsoft.com/office/drawing/2014/main" id="{E8889D47-B616-4A84-82E2-232E0FE2694B}"/>
              </a:ext>
            </a:extLst>
          </p:cNvPr>
          <p:cNvGrpSpPr/>
          <p:nvPr/>
        </p:nvGrpSpPr>
        <p:grpSpPr>
          <a:xfrm>
            <a:off x="4585813" y="559398"/>
            <a:ext cx="4558187" cy="3821878"/>
            <a:chOff x="6114418" y="2396825"/>
            <a:chExt cx="6077582" cy="4491953"/>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8883"/>
            <a:stretch/>
          </p:blipFill>
          <p:spPr>
            <a:xfrm>
              <a:off x="6114418" y="2396825"/>
              <a:ext cx="6077582" cy="4257791"/>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7620001" y="6396335"/>
              <a:ext cx="4571999" cy="492443"/>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1800" b="1" dirty="0" err="1">
                  <a:solidFill>
                    <a:schemeClr val="tx1"/>
                  </a:solidFill>
                  <a:latin typeface="Times New Roman" pitchFamily="18" charset="0"/>
                  <a:cs typeface="Times New Roman" pitchFamily="18" charset="0"/>
                </a:rPr>
                <a:t>Đồng</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bằng</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bồi</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tụ</a:t>
              </a:r>
              <a:r>
                <a:rPr lang="en-US" sz="1800" b="1" dirty="0">
                  <a:solidFill>
                    <a:schemeClr val="tx1"/>
                  </a:solidFill>
                  <a:latin typeface="Times New Roman" pitchFamily="18" charset="0"/>
                  <a:cs typeface="Times New Roman" pitchFamily="18" charset="0"/>
                </a:rPr>
                <a:t> do </a:t>
              </a:r>
              <a:r>
                <a:rPr lang="en-US" sz="1800" b="1" dirty="0" err="1">
                  <a:solidFill>
                    <a:schemeClr val="tx1"/>
                  </a:solidFill>
                  <a:latin typeface="Times New Roman" pitchFamily="18" charset="0"/>
                  <a:cs typeface="Times New Roman" pitchFamily="18" charset="0"/>
                </a:rPr>
                <a:t>phù</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sa</a:t>
              </a:r>
              <a:endParaRPr lang="en-US" sz="1800" b="1"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595363747"/>
      </p:ext>
    </p:extLst>
  </p:cSld>
  <p:clrMapOvr>
    <a:masterClrMapping/>
  </p:clrMapOvr>
  <p:transition spd="slow">
    <p:wheel spokes="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1222" y="588903"/>
            <a:ext cx="8914396" cy="4554597"/>
            <a:chOff x="33088" y="752547"/>
            <a:chExt cx="9116808" cy="6072796"/>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7" y="3767665"/>
              <a:ext cx="3222400" cy="3057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028" y="752547"/>
              <a:ext cx="2993572" cy="296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8" y="752547"/>
              <a:ext cx="322118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3782179"/>
              <a:ext cx="3130096" cy="3043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3256" y="757989"/>
              <a:ext cx="282177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527" y="3752822"/>
              <a:ext cx="2863501" cy="305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1" name="Rectangle 10"/>
          <p:cNvSpPr/>
          <p:nvPr/>
        </p:nvSpPr>
        <p:spPr>
          <a:xfrm>
            <a:off x="1261514" y="63625"/>
            <a:ext cx="6790644" cy="392415"/>
          </a:xfrm>
          <a:prstGeom prst="rect">
            <a:avLst/>
          </a:prstGeom>
          <a:solidFill>
            <a:schemeClr val="accent4">
              <a:lumMod val="20000"/>
              <a:lumOff val="80000"/>
            </a:schemeClr>
          </a:solidFill>
        </p:spPr>
        <p:txBody>
          <a:bodyPr wrap="square" lIns="68580" tIns="34290" rIns="68580" bIns="34290">
            <a:spAutoFit/>
          </a:bodyPr>
          <a:lstStyle/>
          <a:p>
            <a:r>
              <a:rPr lang="en-US" sz="2100" b="1" dirty="0" err="1">
                <a:solidFill>
                  <a:srgbClr val="0000FF"/>
                </a:solidFill>
                <a:latin typeface="Times New Roman" panose="02020603050405020304" pitchFamily="18" charset="0"/>
                <a:cs typeface="Times New Roman" panose="02020603050405020304" pitchFamily="18" charset="0"/>
              </a:rPr>
              <a:t>Các</a:t>
            </a:r>
            <a:r>
              <a:rPr lang="en-US" sz="2100" b="1"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hoạt</a:t>
            </a:r>
            <a:r>
              <a:rPr lang="en-US" sz="2100" b="1"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động</a:t>
            </a:r>
            <a:r>
              <a:rPr lang="en-US" sz="2100" b="1"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kinh</a:t>
            </a:r>
            <a:r>
              <a:rPr lang="en-US" sz="2100" b="1"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tế</a:t>
            </a:r>
            <a:r>
              <a:rPr lang="en-US" sz="2100" b="1"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nông</a:t>
            </a:r>
            <a:r>
              <a:rPr lang="en-US" sz="2100" b="1"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nghiệp</a:t>
            </a:r>
            <a:r>
              <a:rPr lang="en-US" sz="2100" b="1"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nổi</a:t>
            </a:r>
            <a:r>
              <a:rPr lang="en-US" sz="2100" b="1"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bật</a:t>
            </a:r>
            <a:r>
              <a:rPr lang="en-US" sz="2100" b="1" dirty="0">
                <a:solidFill>
                  <a:srgbClr val="0000FF"/>
                </a:solidFill>
                <a:latin typeface="Times New Roman" panose="02020603050405020304" pitchFamily="18" charset="0"/>
                <a:cs typeface="Times New Roman" panose="02020603050405020304" pitchFamily="18" charset="0"/>
              </a:rPr>
              <a:t> ở </a:t>
            </a:r>
            <a:r>
              <a:rPr lang="en-US" sz="2100" b="1" dirty="0" err="1">
                <a:solidFill>
                  <a:srgbClr val="0000FF"/>
                </a:solidFill>
                <a:latin typeface="Times New Roman" panose="02020603050405020304" pitchFamily="18" charset="0"/>
                <a:cs typeface="Times New Roman" panose="02020603050405020304" pitchFamily="18" charset="0"/>
              </a:rPr>
              <a:t>đồng</a:t>
            </a:r>
            <a:r>
              <a:rPr lang="en-US" sz="2100" b="1"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bằng</a:t>
            </a:r>
            <a:endParaRPr lang="en-US" sz="21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598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Rounded Rectangle 1"/>
          <p:cNvSpPr/>
          <p:nvPr/>
        </p:nvSpPr>
        <p:spPr>
          <a:xfrm>
            <a:off x="1693357" y="184248"/>
            <a:ext cx="5902377" cy="594321"/>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vi-VN" sz="3600" b="1" dirty="0">
                <a:solidFill>
                  <a:srgbClr val="FF0000"/>
                </a:solidFill>
                <a:latin typeface="+mj-lt"/>
              </a:rPr>
              <a:t>NỘI DUNG BÀI HỌC</a:t>
            </a:r>
            <a:endParaRPr lang="en-GB" sz="3600" b="1" dirty="0">
              <a:solidFill>
                <a:srgbClr val="FF0000"/>
              </a:solidFill>
              <a:latin typeface="+mj-lt"/>
            </a:endParaRPr>
          </a:p>
        </p:txBody>
      </p:sp>
      <p:sp>
        <p:nvSpPr>
          <p:cNvPr id="5" name="TextBox 4"/>
          <p:cNvSpPr txBox="1"/>
          <p:nvPr/>
        </p:nvSpPr>
        <p:spPr>
          <a:xfrm>
            <a:off x="5718756" y="3552784"/>
            <a:ext cx="3195629" cy="484748"/>
          </a:xfrm>
          <a:prstGeom prst="rect">
            <a:avLst/>
          </a:prstGeom>
          <a:noFill/>
        </p:spPr>
        <p:txBody>
          <a:bodyPr wrap="square" lIns="68580" tIns="34290" rIns="68580" bIns="34290" rtlCol="0">
            <a:spAutoFit/>
          </a:bodyPr>
          <a:lstStyle/>
          <a:p>
            <a:r>
              <a:rPr lang="en-GB" sz="2700" b="1" dirty="0">
                <a:latin typeface="Times New Roman" panose="02020603050405020304" pitchFamily="18" charset="0"/>
                <a:cs typeface="Times New Roman" panose="02020603050405020304" pitchFamily="18" charset="0"/>
              </a:rPr>
              <a:t>    </a:t>
            </a:r>
            <a:r>
              <a:rPr lang="en-GB" sz="2600" b="1" dirty="0" err="1">
                <a:latin typeface="Times New Roman" panose="02020603050405020304" pitchFamily="18" charset="0"/>
                <a:cs typeface="Times New Roman" panose="02020603050405020304" pitchFamily="18" charset="0"/>
              </a:rPr>
              <a:t>Hiện</a:t>
            </a:r>
            <a:r>
              <a:rPr lang="en-GB" sz="2600" b="1" dirty="0">
                <a:latin typeface="Times New Roman" panose="02020603050405020304" pitchFamily="18" charset="0"/>
                <a:cs typeface="Times New Roman" panose="02020603050405020304" pitchFamily="18" charset="0"/>
              </a:rPr>
              <a:t> </a:t>
            </a:r>
            <a:r>
              <a:rPr lang="en-GB" sz="2600" b="1" dirty="0" err="1">
                <a:latin typeface="Times New Roman" panose="02020603050405020304" pitchFamily="18" charset="0"/>
                <a:cs typeface="Times New Roman" panose="02020603050405020304" pitchFamily="18" charset="0"/>
              </a:rPr>
              <a:t>tượng</a:t>
            </a:r>
            <a:r>
              <a:rPr lang="en-GB" sz="2600" b="1" dirty="0">
                <a:latin typeface="Times New Roman" panose="02020603050405020304" pitchFamily="18" charset="0"/>
                <a:cs typeface="Times New Roman" panose="02020603050405020304" pitchFamily="18" charset="0"/>
              </a:rPr>
              <a:t> </a:t>
            </a:r>
            <a:r>
              <a:rPr lang="en-GB" sz="2600" b="1" dirty="0" err="1">
                <a:latin typeface="Times New Roman" panose="02020603050405020304" pitchFamily="18" charset="0"/>
                <a:cs typeface="Times New Roman" panose="02020603050405020304" pitchFamily="18" charset="0"/>
              </a:rPr>
              <a:t>tạo</a:t>
            </a:r>
            <a:r>
              <a:rPr lang="en-GB" sz="2600" b="1" dirty="0">
                <a:latin typeface="Times New Roman" panose="02020603050405020304" pitchFamily="18" charset="0"/>
                <a:cs typeface="Times New Roman" panose="02020603050405020304" pitchFamily="18" charset="0"/>
              </a:rPr>
              <a:t> </a:t>
            </a:r>
            <a:r>
              <a:rPr lang="en-GB" sz="2600" b="1" dirty="0" err="1">
                <a:latin typeface="Times New Roman" panose="02020603050405020304" pitchFamily="18" charset="0"/>
                <a:cs typeface="Times New Roman" panose="02020603050405020304" pitchFamily="18" charset="0"/>
              </a:rPr>
              <a:t>núi</a:t>
            </a:r>
            <a:endParaRPr lang="en-GB" sz="2600" b="1" dirty="0">
              <a:latin typeface="Times New Roman" panose="02020603050405020304" pitchFamily="18" charset="0"/>
              <a:cs typeface="Times New Roman" panose="02020603050405020304" pitchFamily="18" charset="0"/>
            </a:endParaRPr>
          </a:p>
        </p:txBody>
      </p:sp>
      <p:pic>
        <p:nvPicPr>
          <p:cNvPr id="19" name="Google Shape;107;p2"/>
          <p:cNvPicPr preferRelativeResize="0"/>
          <p:nvPr/>
        </p:nvPicPr>
        <p:blipFill rotWithShape="1">
          <a:blip r:embed="rId4">
            <a:alphaModFix/>
          </a:blip>
          <a:srcRect/>
          <a:stretch/>
        </p:blipFill>
        <p:spPr>
          <a:xfrm>
            <a:off x="5588345" y="3632113"/>
            <a:ext cx="477294" cy="394897"/>
          </a:xfrm>
          <a:prstGeom prst="rect">
            <a:avLst/>
          </a:prstGeom>
          <a:solidFill>
            <a:srgbClr val="C55A11"/>
          </a:solidFill>
          <a:ln>
            <a:noFill/>
          </a:ln>
        </p:spPr>
      </p:pic>
      <p:sp>
        <p:nvSpPr>
          <p:cNvPr id="30" name="TextBox 29"/>
          <p:cNvSpPr txBox="1"/>
          <p:nvPr/>
        </p:nvSpPr>
        <p:spPr>
          <a:xfrm>
            <a:off x="120802" y="1236036"/>
            <a:ext cx="4532230" cy="900247"/>
          </a:xfrm>
          <a:prstGeom prst="rect">
            <a:avLst/>
          </a:prstGeom>
          <a:noFill/>
        </p:spPr>
        <p:txBody>
          <a:bodyPr wrap="square" lIns="68580" tIns="34290" rIns="68580" bIns="34290" rtlCol="0">
            <a:spAutoFit/>
          </a:bodyPr>
          <a:lstStyle/>
          <a:p>
            <a:pPr algn="ct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Quá</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trình</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nội</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sinh</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và</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Q</a:t>
            </a:r>
            <a:r>
              <a:rPr lang="en-GB" sz="2700" b="1" dirty="0" err="1">
                <a:latin typeface="Times New Roman" panose="02020603050405020304" pitchFamily="18" charset="0"/>
                <a:cs typeface="Times New Roman" panose="02020603050405020304" pitchFamily="18" charset="0"/>
              </a:rPr>
              <a:t>uá</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trình</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ngoại</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sinh</a:t>
            </a:r>
            <a:endParaRPr lang="en-GB" sz="27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194335" y="800955"/>
            <a:ext cx="514608" cy="435082"/>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lIns="68580" tIns="34290" rIns="68580" bIns="34290" rtlCol="0" anchor="ctr"/>
          <a:lstStyle/>
          <a:p>
            <a:pPr algn="ctr"/>
            <a:r>
              <a:rPr lang="vi-VN" sz="3000" b="1" dirty="0">
                <a:solidFill>
                  <a:schemeClr val="bg1">
                    <a:lumMod val="50000"/>
                  </a:schemeClr>
                </a:solidFill>
              </a:rPr>
              <a:t>1</a:t>
            </a:r>
            <a:endParaRPr lang="en-GB" sz="3000" b="1" dirty="0">
              <a:solidFill>
                <a:schemeClr val="bg1">
                  <a:lumMod val="50000"/>
                </a:schemeClr>
              </a:solidFill>
            </a:endParaRPr>
          </a:p>
        </p:txBody>
      </p:sp>
      <p:pic>
        <p:nvPicPr>
          <p:cNvPr id="33" name="Picture 32"/>
          <p:cNvPicPr/>
          <p:nvPr/>
        </p:nvPicPr>
        <p:blipFill>
          <a:blip r:embed="rId5"/>
          <a:stretch>
            <a:fillRect/>
          </a:stretch>
        </p:blipFill>
        <p:spPr>
          <a:xfrm>
            <a:off x="6010855" y="1018495"/>
            <a:ext cx="2932763" cy="2412025"/>
          </a:xfrm>
          <a:prstGeom prst="rect">
            <a:avLst/>
          </a:prstGeom>
        </p:spPr>
      </p:pic>
      <p:pic>
        <p:nvPicPr>
          <p:cNvPr id="34"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6336" y="2136283"/>
            <a:ext cx="2040825" cy="171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4" descr="nui lauu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0585" y="2128102"/>
            <a:ext cx="2055496" cy="174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descr="10-1409885176_660x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0585" y="3327899"/>
            <a:ext cx="2046834" cy="1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 descr="Thuy%20Dien%2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335" y="3350492"/>
            <a:ext cx="2054249" cy="168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9536932"/>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randombar(horizontal)">
                                      <p:cBhvr>
                                        <p:cTn id="18" dur="500"/>
                                        <p:tgtEl>
                                          <p:spTgt spid="35"/>
                                        </p:tgtEl>
                                      </p:cBhvr>
                                    </p:animEffect>
                                  </p:childTnLst>
                                </p:cTn>
                              </p:par>
                              <p:par>
                                <p:cTn id="19" presetID="14" presetClass="entr" presetSubtype="1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par>
                                <p:cTn id="25" presetID="14" presetClass="entr" presetSubtype="1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randombar(horizont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randombar(horizontal)">
                                      <p:cBhvr>
                                        <p:cTn id="32" dur="500"/>
                                        <p:tgtEl>
                                          <p:spTgt spid="3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par>
                                <p:cTn id="36" presetID="14" presetClass="entr" presetSubtype="1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42984024"/>
              </p:ext>
            </p:extLst>
          </p:nvPr>
        </p:nvGraphicFramePr>
        <p:xfrm>
          <a:off x="83127" y="1108038"/>
          <a:ext cx="3740725" cy="2909983"/>
        </p:xfrm>
        <a:graphic>
          <a:graphicData uri="http://schemas.openxmlformats.org/drawingml/2006/table">
            <a:tbl>
              <a:tblPr firstRow="1" bandRow="1">
                <a:tableStyleId>{5C22544A-7EE6-4342-B048-85BDC9FD1C3A}</a:tableStyleId>
              </a:tblPr>
              <a:tblGrid>
                <a:gridCol w="841664">
                  <a:extLst>
                    <a:ext uri="{9D8B030D-6E8A-4147-A177-3AD203B41FA5}">
                      <a16:colId xmlns="" xmlns:a16="http://schemas.microsoft.com/office/drawing/2014/main" val="20000"/>
                    </a:ext>
                  </a:extLst>
                </a:gridCol>
                <a:gridCol w="2899061">
                  <a:extLst>
                    <a:ext uri="{9D8B030D-6E8A-4147-A177-3AD203B41FA5}">
                      <a16:colId xmlns="" xmlns:a16="http://schemas.microsoft.com/office/drawing/2014/main" val="20001"/>
                    </a:ext>
                  </a:extLst>
                </a:gridCol>
              </a:tblGrid>
              <a:tr h="561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7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17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1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116496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7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17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17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17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7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7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11832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17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17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17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7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17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bl>
          </a:graphicData>
        </a:graphic>
      </p:graphicFrame>
      <p:pic>
        <p:nvPicPr>
          <p:cNvPr id="5" name="Picture 4"/>
          <p:cNvPicPr/>
          <p:nvPr/>
        </p:nvPicPr>
        <p:blipFill>
          <a:blip r:embed="rId2"/>
          <a:stretch>
            <a:fillRect/>
          </a:stretch>
        </p:blipFill>
        <p:spPr>
          <a:xfrm>
            <a:off x="3883511" y="1265286"/>
            <a:ext cx="5343615" cy="3865418"/>
          </a:xfrm>
          <a:prstGeom prst="rect">
            <a:avLst/>
          </a:prstGeom>
        </p:spPr>
      </p:pic>
      <p:sp>
        <p:nvSpPr>
          <p:cNvPr id="6" name="Rectangle 5"/>
          <p:cNvSpPr/>
          <p:nvPr/>
        </p:nvSpPr>
        <p:spPr>
          <a:xfrm>
            <a:off x="973135" y="1682210"/>
            <a:ext cx="2726027" cy="992579"/>
          </a:xfrm>
          <a:prstGeom prst="rect">
            <a:avLst/>
          </a:prstGeom>
        </p:spPr>
        <p:txBody>
          <a:bodyPr wrap="square" lIns="68580" tIns="34290" rIns="68580" bIns="34290">
            <a:spAutoFit/>
          </a:bodyPr>
          <a:lstStyle/>
          <a:p>
            <a:r>
              <a:rPr lang="en-US" sz="2000" b="1" dirty="0" err="1">
                <a:latin typeface="Times New Roman" panose="02020603050405020304" pitchFamily="18" charset="0"/>
                <a:cs typeface="Times New Roman" panose="02020603050405020304" pitchFamily="18" charset="0"/>
              </a:rPr>
              <a:t>Tính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đỉnh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núi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chỗ</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thấp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núi</a:t>
            </a:r>
            <a:r>
              <a:rPr lang="en-US" sz="2000" b="1" dirty="0">
                <a:latin typeface="Times New Roman" panose="02020603050405020304" pitchFamily="18" charset="0"/>
                <a:cs typeface="Times New Roman" panose="02020603050405020304" pitchFamily="18" charset="0"/>
              </a:rPr>
              <a:t>.</a:t>
            </a:r>
          </a:p>
        </p:txBody>
      </p:sp>
      <p:sp>
        <p:nvSpPr>
          <p:cNvPr id="7" name="Rectangle 6"/>
          <p:cNvSpPr/>
          <p:nvPr/>
        </p:nvSpPr>
        <p:spPr>
          <a:xfrm>
            <a:off x="973135" y="2967532"/>
            <a:ext cx="2726027" cy="992579"/>
          </a:xfrm>
          <a:prstGeom prst="rect">
            <a:avLst/>
          </a:prstGeom>
        </p:spPr>
        <p:txBody>
          <a:bodyPr wrap="square" lIns="68580" tIns="34290" rIns="68580" bIns="34290">
            <a:spAutoFit/>
          </a:bodyPr>
          <a:lstStyle/>
          <a:p>
            <a:pPr>
              <a:defRPr/>
            </a:pPr>
            <a:r>
              <a:rPr lang="en-US" sz="2000" b="1" dirty="0" err="1">
                <a:latin typeface="Times New Roman" panose="02020603050405020304" pitchFamily="18" charset="0"/>
                <a:cs typeface="Times New Roman" panose="02020603050405020304" pitchFamily="18" charset="0"/>
              </a:rPr>
              <a:t>Tính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đỉnh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núi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ngang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nước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biển</a:t>
            </a:r>
            <a:r>
              <a:rPr lang="en-US" sz="2000" b="1" dirty="0">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 xmlns:a16="http://schemas.microsoft.com/office/drawing/2014/main" id="{863C75C9-571D-44E7-AB87-9246A4313E6C}"/>
              </a:ext>
            </a:extLst>
          </p:cNvPr>
          <p:cNvSpPr/>
          <p:nvPr/>
        </p:nvSpPr>
        <p:spPr>
          <a:xfrm>
            <a:off x="301214" y="205248"/>
            <a:ext cx="8735210" cy="500137"/>
          </a:xfrm>
          <a:prstGeom prst="rect">
            <a:avLst/>
          </a:prstGeom>
        </p:spPr>
        <p:txBody>
          <a:bodyPr wrap="square" lIns="68580" tIns="34290" rIns="68580" bIns="34290">
            <a:spAutoFit/>
          </a:bodyPr>
          <a:lstStyle/>
          <a:p>
            <a:r>
              <a:rPr lang="en-US" sz="2800" b="1" dirty="0">
                <a:ln w="0">
                  <a:noFill/>
                </a:ln>
                <a:solidFill>
                  <a:srgbClr val="FF0000"/>
                </a:solidFill>
                <a:latin typeface="Times New Roman" panose="02020603050405020304" pitchFamily="18" charset="0"/>
                <a:cs typeface="Times New Roman" panose="02020603050405020304" pitchFamily="18" charset="0"/>
              </a:rPr>
              <a:t>3. C</a:t>
            </a:r>
            <a:r>
              <a:rPr lang="vi-VN" sz="2800" b="1" dirty="0">
                <a:ln w="0">
                  <a:noFill/>
                </a:ln>
                <a:solidFill>
                  <a:srgbClr val="FF0000"/>
                </a:solidFill>
                <a:latin typeface="Times New Roman" panose="02020603050405020304" pitchFamily="18" charset="0"/>
                <a:cs typeface="Times New Roman" panose="02020603050405020304" pitchFamily="18" charset="0"/>
              </a:rPr>
              <a:t>ách tính độ cao tuyệt đối khác với độ cao tương đối </a:t>
            </a:r>
            <a:endParaRPr lang="vi-VN" sz="2800" b="1" dirty="0"/>
          </a:p>
        </p:txBody>
      </p:sp>
      <p:sp>
        <p:nvSpPr>
          <p:cNvPr id="3" name="Arrow: Right 2">
            <a:extLst>
              <a:ext uri="{FF2B5EF4-FFF2-40B4-BE49-F238E27FC236}">
                <a16:creationId xmlns="" xmlns:a16="http://schemas.microsoft.com/office/drawing/2014/main" id="{A894EB67-FAAD-4E1F-A016-225AE76AA6B9}"/>
              </a:ext>
            </a:extLst>
          </p:cNvPr>
          <p:cNvSpPr/>
          <p:nvPr/>
        </p:nvSpPr>
        <p:spPr>
          <a:xfrm>
            <a:off x="3808208" y="2649685"/>
            <a:ext cx="955962"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10" name="Arrow: Right 9">
            <a:extLst>
              <a:ext uri="{FF2B5EF4-FFF2-40B4-BE49-F238E27FC236}">
                <a16:creationId xmlns="" xmlns:a16="http://schemas.microsoft.com/office/drawing/2014/main" id="{191B921D-F565-4B1A-9AAD-570F0B55D21B}"/>
              </a:ext>
            </a:extLst>
          </p:cNvPr>
          <p:cNvSpPr/>
          <p:nvPr/>
        </p:nvSpPr>
        <p:spPr>
          <a:xfrm>
            <a:off x="3699162" y="3398032"/>
            <a:ext cx="4239494" cy="3634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rgbClr val="FF0000"/>
              </a:solidFill>
            </a:endParaRPr>
          </a:p>
        </p:txBody>
      </p:sp>
    </p:spTree>
    <p:extLst>
      <p:ext uri="{BB962C8B-B14F-4D97-AF65-F5344CB8AC3E}">
        <p14:creationId xmlns:p14="http://schemas.microsoft.com/office/powerpoint/2010/main" val="263499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384471" y="664737"/>
            <a:ext cx="8221645" cy="2285241"/>
          </a:xfrm>
          <a:prstGeom prst="rect">
            <a:avLst/>
          </a:prstGeom>
          <a:noFill/>
          <a:ln>
            <a:solidFill>
              <a:srgbClr val="FF0000"/>
            </a:solid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3200" dirty="0">
                <a:ln w="0">
                  <a:noFill/>
                </a:ln>
                <a:solidFill>
                  <a:srgbClr val="FF0000"/>
                </a:solidFill>
                <a:latin typeface="Times New Roman" panose="02020603050405020304" pitchFamily="18" charset="0"/>
                <a:cs typeface="Times New Roman" panose="02020603050405020304" pitchFamily="18" charset="0"/>
              </a:rPr>
              <a:t>4. </a:t>
            </a:r>
            <a:r>
              <a:rPr lang="en-US" sz="3200" dirty="0" err="1">
                <a:ln w="0">
                  <a:noFill/>
                </a:ln>
                <a:solidFill>
                  <a:srgbClr val="FF0000"/>
                </a:solidFill>
                <a:latin typeface="Times New Roman" panose="02020603050405020304" pitchFamily="18" charset="0"/>
                <a:cs typeface="Times New Roman" panose="02020603050405020304" pitchFamily="18" charset="0"/>
              </a:rPr>
              <a:t>Sự</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dirty="0" err="1">
                <a:ln w="0">
                  <a:noFill/>
                </a:ln>
                <a:solidFill>
                  <a:srgbClr val="FF0000"/>
                </a:solidFill>
                <a:latin typeface="Times New Roman" panose="02020603050405020304" pitchFamily="18" charset="0"/>
                <a:cs typeface="Times New Roman" panose="02020603050405020304" pitchFamily="18" charset="0"/>
              </a:rPr>
              <a:t>khác</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dirty="0" err="1">
                <a:ln w="0">
                  <a:noFill/>
                </a:ln>
                <a:solidFill>
                  <a:srgbClr val="FF0000"/>
                </a:solidFill>
                <a:latin typeface="Times New Roman" panose="02020603050405020304" pitchFamily="18" charset="0"/>
                <a:cs typeface="Times New Roman" panose="02020603050405020304" pitchFamily="18" charset="0"/>
              </a:rPr>
              <a:t>nhau</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dirty="0" err="1">
                <a:ln w="0">
                  <a:noFill/>
                </a:ln>
                <a:solidFill>
                  <a:srgbClr val="FF0000"/>
                </a:solidFill>
                <a:latin typeface="Times New Roman" panose="02020603050405020304" pitchFamily="18" charset="0"/>
                <a:cs typeface="Times New Roman" panose="02020603050405020304" pitchFamily="18" charset="0"/>
              </a:rPr>
              <a:t>cơ</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dirty="0" err="1">
                <a:ln w="0">
                  <a:noFill/>
                </a:ln>
                <a:solidFill>
                  <a:srgbClr val="FF0000"/>
                </a:solidFill>
                <a:latin typeface="Times New Roman" panose="02020603050405020304" pitchFamily="18" charset="0"/>
                <a:cs typeface="Times New Roman" panose="02020603050405020304" pitchFamily="18" charset="0"/>
              </a:rPr>
              <a:t>bản</a:t>
            </a:r>
            <a:r>
              <a:rPr lang="en-US" sz="3200" dirty="0">
                <a:ln w="0">
                  <a:noFill/>
                </a:ln>
                <a:solidFill>
                  <a:srgbClr val="FF0000"/>
                </a:solidFill>
                <a:latin typeface="Times New Roman" panose="02020603050405020304" pitchFamily="18" charset="0"/>
                <a:cs typeface="Times New Roman" panose="02020603050405020304" pitchFamily="18" charset="0"/>
              </a:rPr>
              <a:t>: </a:t>
            </a:r>
          </a:p>
          <a:p>
            <a:pPr marL="257175" indent="-257175" algn="just">
              <a:lnSpc>
                <a:spcPct val="150000"/>
              </a:lnSpc>
              <a:buFont typeface="Arial" panose="020B0604020202020204" pitchFamily="34" charset="0"/>
              <a:buChar char="•"/>
            </a:pPr>
            <a:r>
              <a:rPr lang="en-US" sz="3200" dirty="0" err="1">
                <a:ln w="0">
                  <a:noFill/>
                </a:ln>
                <a:solidFill>
                  <a:srgbClr val="FF0000"/>
                </a:solidFill>
                <a:latin typeface="Times New Roman" panose="02020603050405020304" pitchFamily="18" charset="0"/>
                <a:cs typeface="Times New Roman" panose="02020603050405020304" pitchFamily="18" charset="0"/>
              </a:rPr>
              <a:t>Giữa</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dirty="0" err="1">
                <a:ln w="0">
                  <a:noFill/>
                </a:ln>
                <a:solidFill>
                  <a:srgbClr val="FF0000"/>
                </a:solidFill>
                <a:latin typeface="Times New Roman" panose="02020603050405020304" pitchFamily="18" charset="0"/>
                <a:cs typeface="Times New Roman" panose="02020603050405020304" pitchFamily="18" charset="0"/>
              </a:rPr>
              <a:t>núi</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dirty="0" err="1">
                <a:ln w="0">
                  <a:noFill/>
                </a:ln>
                <a:solidFill>
                  <a:srgbClr val="FF0000"/>
                </a:solidFill>
                <a:latin typeface="Times New Roman" panose="02020603050405020304" pitchFamily="18" charset="0"/>
                <a:cs typeface="Times New Roman" panose="02020603050405020304" pitchFamily="18" charset="0"/>
              </a:rPr>
              <a:t>với</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dirty="0" err="1">
                <a:ln w="0">
                  <a:noFill/>
                </a:ln>
                <a:solidFill>
                  <a:srgbClr val="FF0000"/>
                </a:solidFill>
                <a:latin typeface="Times New Roman" panose="02020603050405020304" pitchFamily="18" charset="0"/>
                <a:cs typeface="Times New Roman" panose="02020603050405020304" pitchFamily="18" charset="0"/>
              </a:rPr>
              <a:t>đồi</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b="1" dirty="0" err="1">
                <a:ln w="0">
                  <a:noFill/>
                </a:ln>
                <a:latin typeface="Times New Roman" panose="02020603050405020304" pitchFamily="18" charset="0"/>
                <a:cs typeface="Times New Roman" panose="02020603050405020304" pitchFamily="18" charset="0"/>
              </a:rPr>
              <a:t>Độ</a:t>
            </a:r>
            <a:r>
              <a:rPr lang="en-US" sz="3200" b="1" dirty="0">
                <a:ln w="0">
                  <a:noFill/>
                </a:ln>
                <a:latin typeface="Times New Roman" panose="02020603050405020304" pitchFamily="18" charset="0"/>
                <a:cs typeface="Times New Roman" panose="02020603050405020304" pitchFamily="18" charset="0"/>
              </a:rPr>
              <a:t> </a:t>
            </a:r>
            <a:r>
              <a:rPr lang="en-US" sz="3200" b="1" dirty="0" err="1">
                <a:ln w="0">
                  <a:noFill/>
                </a:ln>
                <a:latin typeface="Times New Roman" panose="02020603050405020304" pitchFamily="18" charset="0"/>
                <a:cs typeface="Times New Roman" panose="02020603050405020304" pitchFamily="18" charset="0"/>
              </a:rPr>
              <a:t>cao</a:t>
            </a:r>
            <a:endParaRPr lang="en-US" sz="3200" b="1" dirty="0">
              <a:ln w="0">
                <a:noFill/>
              </a:ln>
              <a:latin typeface="Times New Roman" panose="02020603050405020304" pitchFamily="18" charset="0"/>
              <a:cs typeface="Times New Roman" panose="02020603050405020304" pitchFamily="18" charset="0"/>
            </a:endParaRPr>
          </a:p>
          <a:p>
            <a:pPr marL="257175" indent="-257175" algn="just">
              <a:lnSpc>
                <a:spcPct val="150000"/>
              </a:lnSpc>
              <a:buFont typeface="Arial" panose="020B0604020202020204" pitchFamily="34" charset="0"/>
              <a:buChar char="•"/>
            </a:pPr>
            <a:r>
              <a:rPr lang="en-US" sz="3200" dirty="0" err="1">
                <a:ln w="0">
                  <a:noFill/>
                </a:ln>
                <a:solidFill>
                  <a:srgbClr val="FF0000"/>
                </a:solidFill>
                <a:latin typeface="Times New Roman" panose="02020603050405020304" pitchFamily="18" charset="0"/>
                <a:cs typeface="Times New Roman" panose="02020603050405020304" pitchFamily="18" charset="0"/>
              </a:rPr>
              <a:t>Giữa</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dirty="0" err="1">
                <a:ln w="0">
                  <a:noFill/>
                </a:ln>
                <a:solidFill>
                  <a:srgbClr val="FF0000"/>
                </a:solidFill>
                <a:latin typeface="Times New Roman" panose="02020603050405020304" pitchFamily="18" charset="0"/>
                <a:cs typeface="Times New Roman" panose="02020603050405020304" pitchFamily="18" charset="0"/>
              </a:rPr>
              <a:t>cao</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dirty="0" err="1">
                <a:ln w="0">
                  <a:noFill/>
                </a:ln>
                <a:solidFill>
                  <a:srgbClr val="FF0000"/>
                </a:solidFill>
                <a:latin typeface="Times New Roman" panose="02020603050405020304" pitchFamily="18" charset="0"/>
                <a:cs typeface="Times New Roman" panose="02020603050405020304" pitchFamily="18" charset="0"/>
              </a:rPr>
              <a:t>nguyên</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dirty="0" err="1">
                <a:ln w="0">
                  <a:noFill/>
                </a:ln>
                <a:solidFill>
                  <a:srgbClr val="FF0000"/>
                </a:solidFill>
                <a:latin typeface="Times New Roman" panose="02020603050405020304" pitchFamily="18" charset="0"/>
                <a:cs typeface="Times New Roman" panose="02020603050405020304" pitchFamily="18" charset="0"/>
              </a:rPr>
              <a:t>và</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dirty="0" err="1">
                <a:ln w="0">
                  <a:noFill/>
                </a:ln>
                <a:solidFill>
                  <a:srgbClr val="FF0000"/>
                </a:solidFill>
                <a:latin typeface="Times New Roman" panose="02020603050405020304" pitchFamily="18" charset="0"/>
                <a:cs typeface="Times New Roman" panose="02020603050405020304" pitchFamily="18" charset="0"/>
              </a:rPr>
              <a:t>đồng</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dirty="0" err="1">
                <a:ln w="0">
                  <a:noFill/>
                </a:ln>
                <a:solidFill>
                  <a:srgbClr val="FF0000"/>
                </a:solidFill>
                <a:latin typeface="Times New Roman" panose="02020603050405020304" pitchFamily="18" charset="0"/>
                <a:cs typeface="Times New Roman" panose="02020603050405020304" pitchFamily="18" charset="0"/>
              </a:rPr>
              <a:t>bằng</a:t>
            </a:r>
            <a:r>
              <a:rPr lang="en-US" sz="3200" dirty="0">
                <a:ln w="0">
                  <a:noFill/>
                </a:ln>
                <a:solidFill>
                  <a:srgbClr val="FF0000"/>
                </a:solidFill>
                <a:latin typeface="Times New Roman" panose="02020603050405020304" pitchFamily="18" charset="0"/>
                <a:cs typeface="Times New Roman" panose="02020603050405020304" pitchFamily="18" charset="0"/>
              </a:rPr>
              <a:t>: </a:t>
            </a:r>
            <a:r>
              <a:rPr lang="en-US" sz="3200" b="1" dirty="0" err="1">
                <a:ln w="0">
                  <a:noFill/>
                </a:ln>
                <a:latin typeface="Times New Roman" panose="02020603050405020304" pitchFamily="18" charset="0"/>
                <a:cs typeface="Times New Roman" panose="02020603050405020304" pitchFamily="18" charset="0"/>
              </a:rPr>
              <a:t>Độ</a:t>
            </a:r>
            <a:r>
              <a:rPr lang="en-US" sz="3200" b="1" dirty="0">
                <a:ln w="0">
                  <a:noFill/>
                </a:ln>
                <a:latin typeface="Times New Roman" panose="02020603050405020304" pitchFamily="18" charset="0"/>
                <a:cs typeface="Times New Roman" panose="02020603050405020304" pitchFamily="18" charset="0"/>
              </a:rPr>
              <a:t> </a:t>
            </a:r>
            <a:r>
              <a:rPr lang="en-US" sz="3200" b="1" dirty="0" err="1">
                <a:ln w="0">
                  <a:noFill/>
                </a:ln>
                <a:latin typeface="Times New Roman" panose="02020603050405020304" pitchFamily="18" charset="0"/>
                <a:cs typeface="Times New Roman" panose="02020603050405020304" pitchFamily="18" charset="0"/>
              </a:rPr>
              <a:t>cao</a:t>
            </a:r>
            <a:endParaRPr lang="en-US" sz="3200" b="1" dirty="0">
              <a:ln w="0">
                <a:no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15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a:extLst>
              <a:ext uri="{FF2B5EF4-FFF2-40B4-BE49-F238E27FC236}">
                <a16:creationId xmlns="" xmlns:a16="http://schemas.microsoft.com/office/drawing/2014/main" id="{099538D2-BB51-4C96-9EDB-3F53082A33FA}"/>
              </a:ext>
            </a:extLst>
          </p:cNvPr>
          <p:cNvSpPr txBox="1">
            <a:spLocks noChangeArrowheads="1"/>
          </p:cNvSpPr>
          <p:nvPr/>
        </p:nvSpPr>
        <p:spPr bwMode="auto">
          <a:xfrm>
            <a:off x="670205" y="1096202"/>
            <a:ext cx="7806821" cy="3880871"/>
          </a:xfrm>
          <a:prstGeom prst="rect">
            <a:avLst/>
          </a:prstGeom>
          <a:noFill/>
          <a:ln>
            <a:solidFill>
              <a:srgbClr val="FF0000"/>
            </a:solid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sz="2400" b="1" dirty="0">
                <a:ln w="0">
                  <a:noFill/>
                </a:ln>
                <a:solidFill>
                  <a:srgbClr val="002060"/>
                </a:solidFill>
                <a:latin typeface="Times New Roman" pitchFamily="18" charset="0"/>
                <a:cs typeface="Times New Roman" pitchFamily="18" charset="0"/>
              </a:rPr>
              <a:t>NHIỆM VỤ</a:t>
            </a:r>
          </a:p>
          <a:p>
            <a:pPr algn="just">
              <a:lnSpc>
                <a:spcPct val="150000"/>
              </a:lnSpc>
            </a:pPr>
            <a:r>
              <a:rPr lang="en-US" sz="2400" b="1" dirty="0" err="1">
                <a:ln w="0">
                  <a:noFill/>
                </a:ln>
                <a:solidFill>
                  <a:srgbClr val="002060"/>
                </a:solidFill>
                <a:latin typeface="Times New Roman" pitchFamily="18" charset="0"/>
                <a:cs typeface="Times New Roman" pitchFamily="18" charset="0"/>
              </a:rPr>
              <a:t>Đọc</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thông</a:t>
            </a:r>
            <a:r>
              <a:rPr lang="en-US" sz="2400" b="1" dirty="0">
                <a:ln w="0">
                  <a:noFill/>
                </a:ln>
                <a:solidFill>
                  <a:srgbClr val="002060"/>
                </a:solidFill>
                <a:latin typeface="Times New Roman" pitchFamily="18" charset="0"/>
                <a:cs typeface="Times New Roman" pitchFamily="18" charset="0"/>
              </a:rPr>
              <a:t> tin </a:t>
            </a:r>
            <a:r>
              <a:rPr lang="en-US" sz="2400" b="1" dirty="0" err="1">
                <a:ln w="0">
                  <a:noFill/>
                </a:ln>
                <a:solidFill>
                  <a:srgbClr val="002060"/>
                </a:solidFill>
                <a:latin typeface="Times New Roman" pitchFamily="18" charset="0"/>
                <a:cs typeface="Times New Roman" pitchFamily="18" charset="0"/>
              </a:rPr>
              <a:t>mục</a:t>
            </a:r>
            <a:r>
              <a:rPr lang="en-US" sz="2400" b="1" dirty="0">
                <a:ln w="0">
                  <a:noFill/>
                </a:ln>
                <a:solidFill>
                  <a:srgbClr val="002060"/>
                </a:solidFill>
                <a:latin typeface="Times New Roman" pitchFamily="18" charset="0"/>
                <a:cs typeface="Times New Roman" pitchFamily="18" charset="0"/>
              </a:rPr>
              <a:t> 3 </a:t>
            </a:r>
            <a:r>
              <a:rPr lang="en-US" sz="2400" b="1" dirty="0" err="1">
                <a:ln w="0">
                  <a:noFill/>
                </a:ln>
                <a:solidFill>
                  <a:srgbClr val="002060"/>
                </a:solidFill>
                <a:latin typeface="Times New Roman" pitchFamily="18" charset="0"/>
                <a:cs typeface="Times New Roman" pitchFamily="18" charset="0"/>
              </a:rPr>
              <a:t>và</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quan</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sát</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hình</a:t>
            </a:r>
            <a:r>
              <a:rPr lang="en-US" sz="2400" b="1" dirty="0">
                <a:ln w="0">
                  <a:noFill/>
                </a:ln>
                <a:solidFill>
                  <a:srgbClr val="002060"/>
                </a:solidFill>
                <a:latin typeface="Times New Roman" pitchFamily="18" charset="0"/>
                <a:cs typeface="Times New Roman" pitchFamily="18" charset="0"/>
              </a:rPr>
              <a:t> 10.5 SGK, </a:t>
            </a:r>
            <a:r>
              <a:rPr lang="en-US" sz="2400" b="1" dirty="0" err="1">
                <a:ln w="0">
                  <a:noFill/>
                </a:ln>
                <a:solidFill>
                  <a:srgbClr val="002060"/>
                </a:solidFill>
                <a:latin typeface="Times New Roman" pitchFamily="18" charset="0"/>
                <a:cs typeface="Times New Roman" pitchFamily="18" charset="0"/>
              </a:rPr>
              <a:t>trả</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lời</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câu</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hỏi</a:t>
            </a:r>
            <a:r>
              <a:rPr lang="en-US" sz="2400" b="1" dirty="0">
                <a:ln w="0">
                  <a:noFill/>
                </a:ln>
                <a:solidFill>
                  <a:srgbClr val="002060"/>
                </a:solidFill>
                <a:latin typeface="Times New Roman" pitchFamily="18" charset="0"/>
                <a:cs typeface="Times New Roman" pitchFamily="18" charset="0"/>
              </a:rPr>
              <a:t>:</a:t>
            </a:r>
          </a:p>
          <a:p>
            <a:pPr marL="342900" indent="-342900" algn="just">
              <a:lnSpc>
                <a:spcPct val="150000"/>
              </a:lnSpc>
              <a:buAutoNum type="arabicPeriod"/>
            </a:pPr>
            <a:r>
              <a:rPr lang="en-US" sz="2400" b="1" dirty="0" err="1">
                <a:ln w="0">
                  <a:noFill/>
                </a:ln>
                <a:solidFill>
                  <a:srgbClr val="002060"/>
                </a:solidFill>
                <a:latin typeface="Times New Roman" pitchFamily="18" charset="0"/>
                <a:cs typeface="Times New Roman" pitchFamily="18" charset="0"/>
              </a:rPr>
              <a:t>Khoáng</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sản</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là</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gì</a:t>
            </a:r>
            <a:r>
              <a:rPr lang="en-US" sz="2400" b="1" dirty="0">
                <a:ln w="0">
                  <a:noFill/>
                </a:ln>
                <a:solidFill>
                  <a:srgbClr val="002060"/>
                </a:solidFill>
                <a:latin typeface="Times New Roman" pitchFamily="18" charset="0"/>
                <a:cs typeface="Times New Roman" pitchFamily="18" charset="0"/>
              </a:rPr>
              <a:t>?</a:t>
            </a:r>
          </a:p>
          <a:p>
            <a:pPr marL="342900" indent="-342900" algn="just">
              <a:lnSpc>
                <a:spcPct val="150000"/>
              </a:lnSpc>
              <a:buAutoNum type="arabicPeriod"/>
            </a:pPr>
            <a:r>
              <a:rPr lang="en-US" sz="2400" b="1" dirty="0" err="1">
                <a:ln w="0">
                  <a:noFill/>
                </a:ln>
                <a:solidFill>
                  <a:srgbClr val="002060"/>
                </a:solidFill>
                <a:latin typeface="Times New Roman" pitchFamily="18" charset="0"/>
                <a:cs typeface="Times New Roman" pitchFamily="18" charset="0"/>
              </a:rPr>
              <a:t>Khoáng</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sản</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có</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mấy</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loại</a:t>
            </a:r>
            <a:r>
              <a:rPr lang="en-US" sz="2400" b="1" dirty="0">
                <a:ln w="0">
                  <a:noFill/>
                </a:ln>
                <a:solidFill>
                  <a:srgbClr val="002060"/>
                </a:solidFill>
                <a:latin typeface="Times New Roman" pitchFamily="18" charset="0"/>
                <a:cs typeface="Times New Roman" pitchFamily="18" charset="0"/>
              </a:rPr>
              <a:t>? </a:t>
            </a:r>
          </a:p>
          <a:p>
            <a:pPr marL="342900" indent="-342900" algn="just">
              <a:lnSpc>
                <a:spcPct val="150000"/>
              </a:lnSpc>
              <a:buAutoNum type="arabicPeriod"/>
            </a:pPr>
            <a:r>
              <a:rPr lang="en-US" sz="2400" b="1" dirty="0">
                <a:ln w="0">
                  <a:noFill/>
                </a:ln>
                <a:solidFill>
                  <a:srgbClr val="002060"/>
                </a:solidFill>
                <a:latin typeface="Times New Roman" pitchFamily="18" charset="0"/>
                <a:cs typeface="Times New Roman" pitchFamily="18" charset="0"/>
              </a:rPr>
              <a:t>Cho </a:t>
            </a:r>
            <a:r>
              <a:rPr lang="en-US" sz="2400" b="1" dirty="0" err="1">
                <a:ln w="0">
                  <a:noFill/>
                </a:ln>
                <a:solidFill>
                  <a:srgbClr val="002060"/>
                </a:solidFill>
                <a:latin typeface="Times New Roman" pitchFamily="18" charset="0"/>
                <a:cs typeface="Times New Roman" pitchFamily="18" charset="0"/>
              </a:rPr>
              <a:t>biết</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hình</a:t>
            </a:r>
            <a:r>
              <a:rPr lang="en-US" sz="2400" b="1" dirty="0">
                <a:ln w="0">
                  <a:noFill/>
                </a:ln>
                <a:solidFill>
                  <a:srgbClr val="002060"/>
                </a:solidFill>
                <a:latin typeface="Times New Roman" pitchFamily="18" charset="0"/>
                <a:cs typeface="Times New Roman" pitchFamily="18" charset="0"/>
              </a:rPr>
              <a:t> a, b, c, d </a:t>
            </a:r>
            <a:r>
              <a:rPr lang="en-US" sz="2400" b="1" dirty="0" err="1">
                <a:ln w="0">
                  <a:noFill/>
                </a:ln>
                <a:solidFill>
                  <a:srgbClr val="002060"/>
                </a:solidFill>
                <a:latin typeface="Times New Roman" pitchFamily="18" charset="0"/>
                <a:cs typeface="Times New Roman" pitchFamily="18" charset="0"/>
              </a:rPr>
              <a:t>là</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khoáng</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sản</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nào</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Công</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dụng</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của</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các</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loại</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khoáng</a:t>
            </a:r>
            <a:r>
              <a:rPr lang="en-US" sz="2400" b="1" dirty="0">
                <a:ln w="0">
                  <a:noFill/>
                </a:ln>
                <a:solidFill>
                  <a:srgbClr val="002060"/>
                </a:solidFill>
                <a:latin typeface="Times New Roman" pitchFamily="18" charset="0"/>
                <a:cs typeface="Times New Roman" pitchFamily="18" charset="0"/>
              </a:rPr>
              <a:t> </a:t>
            </a:r>
            <a:r>
              <a:rPr lang="en-US" sz="2400" b="1" dirty="0" err="1">
                <a:ln w="0">
                  <a:noFill/>
                </a:ln>
                <a:solidFill>
                  <a:srgbClr val="002060"/>
                </a:solidFill>
                <a:latin typeface="Times New Roman" pitchFamily="18" charset="0"/>
                <a:cs typeface="Times New Roman" pitchFamily="18" charset="0"/>
              </a:rPr>
              <a:t>sản</a:t>
            </a:r>
            <a:r>
              <a:rPr lang="en-US" sz="2400" b="1" dirty="0">
                <a:ln w="0">
                  <a:noFill/>
                </a:ln>
                <a:solidFill>
                  <a:srgbClr val="002060"/>
                </a:solidFill>
                <a:latin typeface="Times New Roman" pitchFamily="18" charset="0"/>
                <a:cs typeface="Times New Roman" pitchFamily="18" charset="0"/>
              </a:rPr>
              <a:t>?</a:t>
            </a:r>
          </a:p>
        </p:txBody>
      </p:sp>
      <p:sp>
        <p:nvSpPr>
          <p:cNvPr id="2" name="TextBox 1"/>
          <p:cNvSpPr txBox="1"/>
          <p:nvPr/>
        </p:nvSpPr>
        <p:spPr>
          <a:xfrm>
            <a:off x="670205" y="268941"/>
            <a:ext cx="7806821" cy="707886"/>
          </a:xfrm>
          <a:prstGeom prst="rect">
            <a:avLst/>
          </a:prstGeom>
          <a:noFill/>
        </p:spPr>
        <p:txBody>
          <a:bodyPr wrap="square" rtlCol="0">
            <a:spAutoFit/>
          </a:bodyPr>
          <a:lstStyle/>
          <a:p>
            <a:r>
              <a:rPr lang="en-US" sz="4000" b="1" smtClean="0">
                <a:solidFill>
                  <a:srgbClr val="FF0000"/>
                </a:solidFill>
              </a:rPr>
              <a:t>TIẾT 3        III. KHOÁNG SẢN</a:t>
            </a:r>
            <a:endParaRPr lang="en-US" sz="4000" b="1">
              <a:solidFill>
                <a:srgbClr val="FF0000"/>
              </a:solidFill>
            </a:endParaRPr>
          </a:p>
        </p:txBody>
      </p:sp>
    </p:spTree>
    <p:extLst>
      <p:ext uri="{BB962C8B-B14F-4D97-AF65-F5344CB8AC3E}">
        <p14:creationId xmlns:p14="http://schemas.microsoft.com/office/powerpoint/2010/main" val="272372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93E4DFE-BFA1-4931-A827-7709A5AF08B9}"/>
              </a:ext>
            </a:extLst>
          </p:cNvPr>
          <p:cNvSpPr txBox="1"/>
          <p:nvPr/>
        </p:nvSpPr>
        <p:spPr>
          <a:xfrm>
            <a:off x="360791" y="0"/>
            <a:ext cx="5308489" cy="577081"/>
          </a:xfrm>
          <a:prstGeom prst="rect">
            <a:avLst/>
          </a:prstGeom>
          <a:noFill/>
        </p:spPr>
        <p:txBody>
          <a:bodyPr wrap="square" lIns="68580" tIns="34290" rIns="68580" bIns="34290">
            <a:spAutoFit/>
          </a:bodyPr>
          <a:lstStyle/>
          <a:p>
            <a:pPr>
              <a:lnSpc>
                <a:spcPct val="150000"/>
              </a:lnSpc>
              <a:defRPr/>
            </a:pPr>
            <a:r>
              <a:rPr lang="en-US" sz="3300" b="1" baseline="-25000" dirty="0">
                <a:solidFill>
                  <a:srgbClr val="FF0000"/>
                </a:solidFill>
                <a:latin typeface="Times New Roman" panose="02020603050405020304" pitchFamily="18" charset="0"/>
                <a:cs typeface="Times New Roman" panose="02020603050405020304" pitchFamily="18" charset="0"/>
              </a:rPr>
              <a:t>III. </a:t>
            </a:r>
            <a:r>
              <a:rPr lang="en-US" sz="3300" b="1" baseline="-25000" dirty="0" err="1">
                <a:solidFill>
                  <a:srgbClr val="FF0000"/>
                </a:solidFill>
                <a:latin typeface="Times New Roman" panose="02020603050405020304" pitchFamily="18" charset="0"/>
                <a:cs typeface="Times New Roman" panose="02020603050405020304" pitchFamily="18" charset="0"/>
              </a:rPr>
              <a:t>Khoáng</a:t>
            </a:r>
            <a:r>
              <a:rPr lang="en-US" sz="3300" b="1" baseline="-25000" dirty="0">
                <a:solidFill>
                  <a:srgbClr val="FF0000"/>
                </a:solidFill>
                <a:latin typeface="Times New Roman" panose="02020603050405020304" pitchFamily="18" charset="0"/>
                <a:cs typeface="Times New Roman" panose="02020603050405020304" pitchFamily="18" charset="0"/>
              </a:rPr>
              <a:t> </a:t>
            </a:r>
            <a:r>
              <a:rPr lang="en-US" sz="3300" b="1" baseline="-25000" dirty="0" err="1">
                <a:solidFill>
                  <a:srgbClr val="FF0000"/>
                </a:solidFill>
                <a:latin typeface="Times New Roman" panose="02020603050405020304" pitchFamily="18" charset="0"/>
                <a:cs typeface="Times New Roman" panose="02020603050405020304" pitchFamily="18" charset="0"/>
              </a:rPr>
              <a:t>sản</a:t>
            </a:r>
            <a:r>
              <a:rPr lang="en-US" sz="3300" b="1" baseline="-25000" dirty="0">
                <a:solidFill>
                  <a:srgbClr val="FF0000"/>
                </a:solidFill>
                <a:latin typeface="Times New Roman" panose="02020603050405020304" pitchFamily="18" charset="0"/>
                <a:cs typeface="Times New Roman" panose="02020603050405020304" pitchFamily="18" charset="0"/>
              </a:rPr>
              <a:t>:</a:t>
            </a:r>
          </a:p>
        </p:txBody>
      </p:sp>
      <p:sp>
        <p:nvSpPr>
          <p:cNvPr id="10" name="Text Box 8">
            <a:extLst>
              <a:ext uri="{FF2B5EF4-FFF2-40B4-BE49-F238E27FC236}">
                <a16:creationId xmlns="" xmlns:a16="http://schemas.microsoft.com/office/drawing/2014/main" id="{099538D2-BB51-4C96-9EDB-3F53082A33FA}"/>
              </a:ext>
            </a:extLst>
          </p:cNvPr>
          <p:cNvSpPr txBox="1">
            <a:spLocks noChangeArrowheads="1"/>
          </p:cNvSpPr>
          <p:nvPr/>
        </p:nvSpPr>
        <p:spPr bwMode="auto">
          <a:xfrm>
            <a:off x="37324" y="840246"/>
            <a:ext cx="4641437" cy="4039567"/>
          </a:xfrm>
          <a:prstGeom prst="rect">
            <a:avLst/>
          </a:prstGeom>
          <a:noFill/>
          <a:ln>
            <a:solidFill>
              <a:srgbClr val="FF0000"/>
            </a:solid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gn="just">
              <a:lnSpc>
                <a:spcPct val="150000"/>
              </a:lnSpc>
              <a:buAutoNum type="arabicPeriod"/>
            </a:pPr>
            <a:r>
              <a:rPr lang="en-US" sz="1800" b="1" dirty="0" err="1">
                <a:ln w="0">
                  <a:noFill/>
                </a:ln>
                <a:solidFill>
                  <a:srgbClr val="FF0000"/>
                </a:solidFill>
                <a:latin typeface="Times New Roman" panose="02020603050405020304" pitchFamily="18" charset="0"/>
                <a:cs typeface="Times New Roman" panose="02020603050405020304" pitchFamily="18" charset="0"/>
              </a:rPr>
              <a:t>Khoáng</a:t>
            </a:r>
            <a:r>
              <a:rPr lang="en-US" sz="1800" b="1" dirty="0">
                <a:ln w="0">
                  <a:noFill/>
                </a:ln>
                <a:solidFill>
                  <a:srgbClr val="FF0000"/>
                </a:solidFill>
                <a:latin typeface="Times New Roman" panose="02020603050405020304" pitchFamily="18" charset="0"/>
                <a:cs typeface="Times New Roman" panose="02020603050405020304" pitchFamily="18" charset="0"/>
              </a:rPr>
              <a:t> </a:t>
            </a:r>
            <a:r>
              <a:rPr lang="en-US" sz="1800" b="1" dirty="0" err="1">
                <a:ln w="0">
                  <a:noFill/>
                </a:ln>
                <a:solidFill>
                  <a:srgbClr val="FF0000"/>
                </a:solidFill>
                <a:latin typeface="Times New Roman" panose="02020603050405020304" pitchFamily="18" charset="0"/>
                <a:cs typeface="Times New Roman" panose="02020603050405020304" pitchFamily="18" charset="0"/>
              </a:rPr>
              <a:t>sản</a:t>
            </a:r>
            <a:r>
              <a:rPr lang="en-US" sz="1800" b="1" dirty="0">
                <a:ln w="0">
                  <a:noFill/>
                </a:ln>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n-US" sz="1800" dirty="0">
                <a:ln w="0">
                  <a:noFill/>
                </a:ln>
                <a:solidFill>
                  <a:srgbClr val="FF0000"/>
                </a:solidFill>
                <a:latin typeface="Times New Roman" panose="02020603050405020304" pitchFamily="18" charset="0"/>
                <a:cs typeface="Times New Roman" panose="02020603050405020304" pitchFamily="18" charset="0"/>
              </a:rPr>
              <a:t> ……………………………………............... ………………………………………….......                   …………………………......</a:t>
            </a:r>
          </a:p>
          <a:p>
            <a:pPr algn="just">
              <a:lnSpc>
                <a:spcPct val="150000"/>
              </a:lnSpc>
              <a:spcAft>
                <a:spcPts val="600"/>
              </a:spcAft>
            </a:pPr>
            <a:r>
              <a:rPr lang="en-US" sz="1800" dirty="0">
                <a:ln w="0">
                  <a:noFill/>
                </a:ln>
                <a:solidFill>
                  <a:srgbClr val="FF0000"/>
                </a:solidFill>
                <a:latin typeface="Times New Roman" panose="02020603050405020304" pitchFamily="18" charset="0"/>
                <a:cs typeface="Times New Roman" panose="02020603050405020304" pitchFamily="18" charset="0"/>
              </a:rPr>
              <a:t>2. </a:t>
            </a:r>
            <a:r>
              <a:rPr lang="en-US" sz="1800" b="1" dirty="0" err="1">
                <a:ln w="0">
                  <a:noFill/>
                </a:ln>
                <a:solidFill>
                  <a:srgbClr val="FF0000"/>
                </a:solidFill>
                <a:latin typeface="Times New Roman" panose="02020603050405020304" pitchFamily="18" charset="0"/>
                <a:cs typeface="Times New Roman" panose="02020603050405020304" pitchFamily="18" charset="0"/>
              </a:rPr>
              <a:t>Khoáng</a:t>
            </a:r>
            <a:r>
              <a:rPr lang="en-US" sz="1800" b="1" dirty="0">
                <a:ln w="0">
                  <a:noFill/>
                </a:ln>
                <a:solidFill>
                  <a:srgbClr val="FF0000"/>
                </a:solidFill>
                <a:latin typeface="Times New Roman" panose="02020603050405020304" pitchFamily="18" charset="0"/>
                <a:cs typeface="Times New Roman" panose="02020603050405020304" pitchFamily="18" charset="0"/>
              </a:rPr>
              <a:t> </a:t>
            </a:r>
            <a:r>
              <a:rPr lang="en-US" sz="1800" b="1" dirty="0" err="1">
                <a:ln w="0">
                  <a:noFill/>
                </a:ln>
                <a:solidFill>
                  <a:srgbClr val="FF0000"/>
                </a:solidFill>
                <a:latin typeface="Times New Roman" panose="02020603050405020304" pitchFamily="18" charset="0"/>
                <a:cs typeface="Times New Roman" panose="02020603050405020304" pitchFamily="18" charset="0"/>
              </a:rPr>
              <a:t>sản</a:t>
            </a:r>
            <a:r>
              <a:rPr lang="en-US" sz="1800" b="1" dirty="0">
                <a:ln w="0">
                  <a:noFill/>
                </a:ln>
                <a:solidFill>
                  <a:srgbClr val="FF0000"/>
                </a:solidFill>
                <a:latin typeface="Times New Roman" panose="02020603050405020304" pitchFamily="18" charset="0"/>
                <a:cs typeface="Times New Roman" panose="02020603050405020304" pitchFamily="18" charset="0"/>
              </a:rPr>
              <a:t> </a:t>
            </a:r>
            <a:r>
              <a:rPr lang="en-US" sz="1800" b="1" dirty="0" err="1">
                <a:ln w="0">
                  <a:noFill/>
                </a:ln>
                <a:solidFill>
                  <a:srgbClr val="FF0000"/>
                </a:solidFill>
                <a:latin typeface="Times New Roman" panose="02020603050405020304" pitchFamily="18" charset="0"/>
                <a:cs typeface="Times New Roman" panose="02020603050405020304" pitchFamily="18" charset="0"/>
              </a:rPr>
              <a:t>có</a:t>
            </a:r>
            <a:r>
              <a:rPr lang="en-US" sz="1800" b="1" dirty="0">
                <a:ln w="0">
                  <a:noFill/>
                </a:ln>
                <a:solidFill>
                  <a:srgbClr val="FF0000"/>
                </a:solidFill>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ea typeface="Calibri" panose="020F0502020204030204" pitchFamily="34" charset="0"/>
                <a:cs typeface="Times New Roman" panose="02020603050405020304" pitchFamily="18" charset="0"/>
              </a:rPr>
              <a:t>3 loại</a:t>
            </a:r>
            <a:endParaRPr lang="en-US" sz="1800" dirty="0">
              <a:ln w="0">
                <a:noFill/>
              </a:ln>
              <a:solidFill>
                <a:srgbClr val="FF0000"/>
              </a:solidFill>
              <a:latin typeface="Times New Roman" panose="02020603050405020304" pitchFamily="18" charset="0"/>
              <a:cs typeface="Times New Roman" panose="02020603050405020304" pitchFamily="18" charset="0"/>
            </a:endParaRPr>
          </a:p>
          <a:p>
            <a:pPr algn="just">
              <a:lnSpc>
                <a:spcPct val="150000"/>
              </a:lnSpc>
              <a:spcAft>
                <a:spcPts val="600"/>
              </a:spcAft>
            </a:pP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vi-VN" sz="1800" b="1" dirty="0">
                <a:latin typeface="Times New Roman" panose="02020603050405020304" pitchFamily="18" charset="0"/>
                <a:ea typeface="Calibri" panose="020F0502020204030204" pitchFamily="34" charset="0"/>
                <a:cs typeface="Times New Roman" panose="02020603050405020304" pitchFamily="18" charset="0"/>
              </a:rPr>
              <a:t>Năng lượng</a:t>
            </a:r>
            <a:r>
              <a:rPr lang="en-US" sz="1800" b="1" dirty="0">
                <a:latin typeface="Times New Roman" panose="02020603050405020304" pitchFamily="18" charset="0"/>
                <a:ea typeface="Calibri" panose="020F0502020204030204" pitchFamily="34" charset="0"/>
                <a:cs typeface="Times New Roman" panose="02020603050405020304" pitchFamily="18" charset="0"/>
              </a:rPr>
              <a:t>: than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dầu</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mỏ</a:t>
            </a:r>
            <a:r>
              <a:rPr lang="en-US" sz="1800" b="1" dirty="0">
                <a:latin typeface="Times New Roman" panose="02020603050405020304" pitchFamily="18" charset="0"/>
                <a:ea typeface="Calibri" panose="020F0502020204030204" pitchFamily="34" charset="0"/>
                <a:cs typeface="Times New Roman" panose="02020603050405020304" pitchFamily="18" charset="0"/>
              </a:rPr>
              <a:t>, than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bùn</a:t>
            </a:r>
            <a:r>
              <a:rPr lang="en-US" sz="1800" b="1"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600"/>
              </a:spcAft>
            </a:pPr>
            <a:r>
              <a:rPr lang="en-US" sz="1800" b="1" dirty="0">
                <a:latin typeface="Times New Roman" panose="02020603050405020304" pitchFamily="18" charset="0"/>
                <a:ea typeface="Calibri" panose="020F0502020204030204" pitchFamily="34" charset="0"/>
                <a:cs typeface="Times New Roman" panose="02020603050405020304" pitchFamily="18" charset="0"/>
              </a:rPr>
              <a:t>+ K</a:t>
            </a:r>
            <a:r>
              <a:rPr lang="vi-VN" sz="1800" b="1" dirty="0">
                <a:latin typeface="Times New Roman" panose="02020603050405020304" pitchFamily="18" charset="0"/>
                <a:ea typeface="Calibri" panose="020F0502020204030204" pitchFamily="34" charset="0"/>
                <a:cs typeface="Times New Roman" panose="02020603050405020304" pitchFamily="18" charset="0"/>
              </a:rPr>
              <a:t>im loại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Vàng</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sắt</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vi-VN" sz="1800" b="1" dirty="0">
                <a:latin typeface="Times New Roman" panose="02020603050405020304" pitchFamily="18" charset="0"/>
                <a:ea typeface="Calibri" panose="020F0502020204030204" pitchFamily="34" charset="0"/>
                <a:cs typeface="Times New Roman" panose="02020603050405020304" pitchFamily="18" charset="0"/>
              </a:rPr>
              <a:t>Mangan</a:t>
            </a:r>
            <a:r>
              <a:rPr lang="en-US" sz="1800" b="1"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600"/>
              </a:spcAft>
            </a:pPr>
            <a:r>
              <a:rPr lang="en-US" sz="1800" b="1" dirty="0">
                <a:latin typeface="Times New Roman" panose="02020603050405020304" pitchFamily="18" charset="0"/>
                <a:ea typeface="Calibri" panose="020F0502020204030204" pitchFamily="34" charset="0"/>
                <a:cs typeface="Times New Roman" panose="02020603050405020304" pitchFamily="18" charset="0"/>
              </a:rPr>
              <a:t>+P</a:t>
            </a:r>
            <a:r>
              <a:rPr lang="vi-VN" sz="1800" b="1" dirty="0">
                <a:latin typeface="Times New Roman" panose="02020603050405020304" pitchFamily="18" charset="0"/>
                <a:ea typeface="Calibri" panose="020F0502020204030204" pitchFamily="34" charset="0"/>
                <a:cs typeface="Times New Roman" panose="02020603050405020304" pitchFamily="18" charset="0"/>
              </a:rPr>
              <a:t>hi kim</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vôi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thạch</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anh</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kim</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cương</a:t>
            </a:r>
            <a:r>
              <a:rPr lang="en-US" sz="18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Rectangle 5">
            <a:extLst>
              <a:ext uri="{FF2B5EF4-FFF2-40B4-BE49-F238E27FC236}">
                <a16:creationId xmlns="" xmlns:a16="http://schemas.microsoft.com/office/drawing/2014/main" id="{BD6ABB2F-5E96-46FE-A579-055E2D5E5FAC}"/>
              </a:ext>
            </a:extLst>
          </p:cNvPr>
          <p:cNvSpPr/>
          <p:nvPr/>
        </p:nvSpPr>
        <p:spPr>
          <a:xfrm>
            <a:off x="133696" y="1196415"/>
            <a:ext cx="4545065" cy="1315745"/>
          </a:xfrm>
          <a:prstGeom prst="rect">
            <a:avLst/>
          </a:prstGeom>
        </p:spPr>
        <p:txBody>
          <a:bodyPr wrap="square" lIns="68580" tIns="34290" rIns="68580" bIns="34290">
            <a:spAutoFit/>
          </a:bodyPr>
          <a:lstStyle/>
          <a:p>
            <a:pPr algn="just">
              <a:lnSpc>
                <a:spcPct val="150000"/>
              </a:lnSpc>
              <a:spcAft>
                <a:spcPts val="600"/>
              </a:spcAft>
            </a:pPr>
            <a:r>
              <a:rPr lang="en-US" sz="1800" b="1" dirty="0">
                <a:latin typeface="Times New Roman" panose="02020603050405020304" pitchFamily="18" charset="0"/>
                <a:ea typeface="Calibri" panose="020F0502020204030204" pitchFamily="34" charset="0"/>
                <a:cs typeface="Times New Roman" panose="02020603050405020304" pitchFamily="18" charset="0"/>
              </a:rPr>
              <a:t>L</a:t>
            </a:r>
            <a:r>
              <a:rPr lang="vi-VN" sz="1800" b="1" dirty="0">
                <a:latin typeface="Times New Roman" panose="02020603050405020304" pitchFamily="18" charset="0"/>
                <a:ea typeface="Calibri" panose="020F0502020204030204" pitchFamily="34" charset="0"/>
                <a:cs typeface="Times New Roman" panose="02020603050405020304" pitchFamily="18" charset="0"/>
              </a:rPr>
              <a:t>à những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tụ</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vi-VN" sz="1800" b="1" dirty="0">
                <a:latin typeface="Times New Roman" panose="02020603050405020304" pitchFamily="18" charset="0"/>
                <a:ea typeface="Calibri" panose="020F0502020204030204" pitchFamily="34" charset="0"/>
                <a:cs typeface="Times New Roman" panose="02020603050405020304" pitchFamily="18" charset="0"/>
              </a:rPr>
              <a:t>khoáng vật và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vi-VN" sz="1800" b="1" dirty="0">
                <a:latin typeface="Times New Roman" panose="02020603050405020304" pitchFamily="18" charset="0"/>
                <a:ea typeface="Calibri" panose="020F0502020204030204" pitchFamily="34" charset="0"/>
                <a:cs typeface="Times New Roman" panose="02020603050405020304" pitchFamily="18" charset="0"/>
              </a:rPr>
              <a:t>có ích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vi-VN" sz="1800" b="1" dirty="0">
                <a:latin typeface="Times New Roman" panose="02020603050405020304" pitchFamily="18" charset="0"/>
                <a:ea typeface="Calibri" panose="020F0502020204030204" pitchFamily="34" charset="0"/>
                <a:cs typeface="Times New Roman" panose="02020603050405020304" pitchFamily="18" charset="0"/>
              </a:rPr>
              <a:t>con người khai thác</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vi-VN" sz="1800" b="1" dirty="0">
                <a:latin typeface="Times New Roman" panose="02020603050405020304" pitchFamily="18" charset="0"/>
                <a:ea typeface="Calibri" panose="020F0502020204030204" pitchFamily="34" charset="0"/>
                <a:cs typeface="Times New Roman" panose="02020603050405020304" pitchFamily="18" charset="0"/>
              </a:rPr>
              <a:t>sử dụng trong sản xuất và đời sống.</a:t>
            </a:r>
            <a:endParaRPr lang="en-US" sz="1800" b="1"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 xmlns:a16="http://schemas.microsoft.com/office/drawing/2014/main" id="{39A6701B-BE40-47FD-823C-B9CF6B4FC7C4}"/>
              </a:ext>
            </a:extLst>
          </p:cNvPr>
          <p:cNvGrpSpPr/>
          <p:nvPr/>
        </p:nvGrpSpPr>
        <p:grpSpPr>
          <a:xfrm>
            <a:off x="4621941" y="1414400"/>
            <a:ext cx="4545065" cy="3729101"/>
            <a:chOff x="-1" y="0"/>
            <a:chExt cx="12237065" cy="6858000"/>
          </a:xfrm>
        </p:grpSpPr>
        <p:pic>
          <p:nvPicPr>
            <p:cNvPr id="11" name="Picture 4" descr="Địa chất - ad.gif">
              <a:hlinkClick r:id="rId3"/>
              <a:extLst>
                <a:ext uri="{FF2B5EF4-FFF2-40B4-BE49-F238E27FC236}">
                  <a16:creationId xmlns="" xmlns:a16="http://schemas.microsoft.com/office/drawing/2014/main" id="{7E182A25-DE7B-45F0-A616-2B4D9B04B6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6342432" cy="331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dat_hiem.gif">
              <a:hlinkClick r:id="rId5"/>
              <a:extLst>
                <a:ext uri="{FF2B5EF4-FFF2-40B4-BE49-F238E27FC236}">
                  <a16:creationId xmlns="" xmlns:a16="http://schemas.microsoft.com/office/drawing/2014/main" id="{0177509F-1793-43ED-A0B0-CE375FF48A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17132"/>
              <a:ext cx="6342432" cy="354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Quang sat">
              <a:extLst>
                <a:ext uri="{FF2B5EF4-FFF2-40B4-BE49-F238E27FC236}">
                  <a16:creationId xmlns="" xmlns:a16="http://schemas.microsoft.com/office/drawing/2014/main" id="{C28C4715-F9F7-4CB5-A06F-7A3C194C70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7498" y="3247416"/>
              <a:ext cx="5849566" cy="361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a:extLst>
                <a:ext uri="{FF2B5EF4-FFF2-40B4-BE49-F238E27FC236}">
                  <a16:creationId xmlns="" xmlns:a16="http://schemas.microsoft.com/office/drawing/2014/main" id="{0CFCB40C-C956-4F17-A314-2CEEA090A518}"/>
                </a:ext>
              </a:extLst>
            </p:cNvPr>
            <p:cNvSpPr txBox="1">
              <a:spLocks noChangeArrowheads="1"/>
            </p:cNvSpPr>
            <p:nvPr/>
          </p:nvSpPr>
          <p:spPr bwMode="auto">
            <a:xfrm>
              <a:off x="1437313" y="2728303"/>
              <a:ext cx="3467986" cy="594316"/>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1500" dirty="0" err="1">
                  <a:solidFill>
                    <a:srgbClr val="000000"/>
                  </a:solidFill>
                  <a:latin typeface="Times New Roman" panose="02020603050405020304" pitchFamily="18" charset="0"/>
                  <a:cs typeface="Times New Roman" panose="02020603050405020304" pitchFamily="18" charset="0"/>
                </a:rPr>
                <a:t>Quặng</a:t>
              </a:r>
              <a:r>
                <a:rPr lang="en-US" altLang="vi-VN" sz="1500" dirty="0">
                  <a:solidFill>
                    <a:srgbClr val="000000"/>
                  </a:solidFill>
                  <a:latin typeface="Times New Roman" panose="02020603050405020304" pitchFamily="18" charset="0"/>
                  <a:cs typeface="Times New Roman" panose="02020603050405020304" pitchFamily="18" charset="0"/>
                </a:rPr>
                <a:t> Than</a:t>
              </a:r>
            </a:p>
          </p:txBody>
        </p:sp>
        <p:sp>
          <p:nvSpPr>
            <p:cNvPr id="15" name="Text Box 17">
              <a:extLst>
                <a:ext uri="{FF2B5EF4-FFF2-40B4-BE49-F238E27FC236}">
                  <a16:creationId xmlns="" xmlns:a16="http://schemas.microsoft.com/office/drawing/2014/main" id="{A84BB91E-F3C4-41F2-8F2E-E25DB7CCF660}"/>
                </a:ext>
              </a:extLst>
            </p:cNvPr>
            <p:cNvSpPr txBox="1">
              <a:spLocks noChangeArrowheads="1"/>
            </p:cNvSpPr>
            <p:nvPr/>
          </p:nvSpPr>
          <p:spPr bwMode="auto">
            <a:xfrm>
              <a:off x="1648668" y="6153116"/>
              <a:ext cx="3114150" cy="594316"/>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1500" dirty="0" err="1">
                  <a:solidFill>
                    <a:srgbClr val="000000"/>
                  </a:solidFill>
                  <a:latin typeface="Times New Roman" panose="02020603050405020304" pitchFamily="18" charset="0"/>
                  <a:cs typeface="Times New Roman" panose="02020603050405020304" pitchFamily="18" charset="0"/>
                </a:rPr>
                <a:t>Quặng</a:t>
              </a:r>
              <a:r>
                <a:rPr lang="en-US" altLang="vi-VN" sz="1500" dirty="0">
                  <a:solidFill>
                    <a:srgbClr val="000000"/>
                  </a:solidFill>
                  <a:latin typeface="Times New Roman" panose="02020603050405020304" pitchFamily="18" charset="0"/>
                  <a:cs typeface="Times New Roman" panose="02020603050405020304" pitchFamily="18" charset="0"/>
                </a:rPr>
                <a:t> </a:t>
              </a:r>
              <a:r>
                <a:rPr lang="en-US" altLang="vi-VN" sz="1500" dirty="0" err="1">
                  <a:solidFill>
                    <a:srgbClr val="000000"/>
                  </a:solidFill>
                  <a:latin typeface="Times New Roman" panose="02020603050405020304" pitchFamily="18" charset="0"/>
                  <a:cs typeface="Times New Roman" panose="02020603050405020304" pitchFamily="18" charset="0"/>
                </a:rPr>
                <a:t>Vàng</a:t>
              </a:r>
              <a:endParaRPr lang="en-US" altLang="vi-VN" sz="1500" dirty="0">
                <a:solidFill>
                  <a:srgbClr val="000000"/>
                </a:solidFill>
                <a:latin typeface="Times New Roman" panose="02020603050405020304" pitchFamily="18" charset="0"/>
                <a:cs typeface="Times New Roman" panose="02020603050405020304" pitchFamily="18" charset="0"/>
              </a:endParaRPr>
            </a:p>
          </p:txBody>
        </p:sp>
        <p:pic>
          <p:nvPicPr>
            <p:cNvPr id="16" name="Picture 2" descr="Kết quả hình ảnh cho hình ảnh các khoáng sản">
              <a:extLst>
                <a:ext uri="{FF2B5EF4-FFF2-40B4-BE49-F238E27FC236}">
                  <a16:creationId xmlns="" xmlns:a16="http://schemas.microsoft.com/office/drawing/2014/main" id="{8CB2F6B4-2B3B-4B5D-81C5-4B454BE9C8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2432" y="0"/>
              <a:ext cx="584956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2">
              <a:extLst>
                <a:ext uri="{FF2B5EF4-FFF2-40B4-BE49-F238E27FC236}">
                  <a16:creationId xmlns="" xmlns:a16="http://schemas.microsoft.com/office/drawing/2014/main" id="{F8B051AE-A162-4E34-B836-B2D6321C7D6E}"/>
                </a:ext>
              </a:extLst>
            </p:cNvPr>
            <p:cNvSpPr txBox="1">
              <a:spLocks noChangeArrowheads="1"/>
            </p:cNvSpPr>
            <p:nvPr/>
          </p:nvSpPr>
          <p:spPr bwMode="auto">
            <a:xfrm>
              <a:off x="7760694" y="2658585"/>
              <a:ext cx="4036599" cy="594316"/>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lgn="ctr">
                <a:spcBef>
                  <a:spcPct val="50000"/>
                </a:spcBef>
              </a:pPr>
              <a:r>
                <a:rPr lang="en-US" altLang="vi-VN" sz="1500" dirty="0" err="1">
                  <a:solidFill>
                    <a:srgbClr val="000000"/>
                  </a:solidFill>
                  <a:latin typeface="Times New Roman" panose="02020603050405020304" pitchFamily="18" charset="0"/>
                  <a:cs typeface="Times New Roman" panose="02020603050405020304" pitchFamily="18" charset="0"/>
                </a:rPr>
                <a:t>Đá</a:t>
              </a:r>
              <a:r>
                <a:rPr lang="en-US" altLang="vi-VN" sz="1500" dirty="0">
                  <a:solidFill>
                    <a:srgbClr val="000000"/>
                  </a:solidFill>
                  <a:latin typeface="Times New Roman" panose="02020603050405020304" pitchFamily="18" charset="0"/>
                  <a:cs typeface="Times New Roman" panose="02020603050405020304" pitchFamily="18" charset="0"/>
                </a:rPr>
                <a:t> </a:t>
              </a:r>
              <a:r>
                <a:rPr lang="en-US" altLang="vi-VN" sz="1500" dirty="0" err="1">
                  <a:solidFill>
                    <a:srgbClr val="000000"/>
                  </a:solidFill>
                  <a:latin typeface="Times New Roman" panose="02020603050405020304" pitchFamily="18" charset="0"/>
                  <a:cs typeface="Times New Roman" panose="02020603050405020304" pitchFamily="18" charset="0"/>
                </a:rPr>
                <a:t>granit</a:t>
              </a:r>
              <a:endParaRPr lang="en-US" altLang="vi-VN" sz="1500" dirty="0">
                <a:solidFill>
                  <a:srgbClr val="000000"/>
                </a:solidFill>
                <a:latin typeface="Times New Roman" panose="02020603050405020304" pitchFamily="18" charset="0"/>
                <a:cs typeface="Times New Roman" panose="02020603050405020304" pitchFamily="18" charset="0"/>
              </a:endParaRPr>
            </a:p>
          </p:txBody>
        </p:sp>
        <p:sp>
          <p:nvSpPr>
            <p:cNvPr id="18" name="Text Box 16">
              <a:extLst>
                <a:ext uri="{FF2B5EF4-FFF2-40B4-BE49-F238E27FC236}">
                  <a16:creationId xmlns="" xmlns:a16="http://schemas.microsoft.com/office/drawing/2014/main" id="{7F4829CA-4212-4FEC-8828-BD1475FE696F}"/>
                </a:ext>
              </a:extLst>
            </p:cNvPr>
            <p:cNvSpPr txBox="1">
              <a:spLocks noChangeArrowheads="1"/>
            </p:cNvSpPr>
            <p:nvPr/>
          </p:nvSpPr>
          <p:spPr bwMode="auto">
            <a:xfrm>
              <a:off x="8130329" y="6117097"/>
              <a:ext cx="3166649" cy="594316"/>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1500" dirty="0" err="1">
                  <a:solidFill>
                    <a:srgbClr val="000000"/>
                  </a:solidFill>
                  <a:latin typeface="Times New Roman" panose="02020603050405020304" pitchFamily="18" charset="0"/>
                  <a:cs typeface="Times New Roman" panose="02020603050405020304" pitchFamily="18" charset="0"/>
                </a:rPr>
                <a:t>Quặng</a:t>
              </a:r>
              <a:r>
                <a:rPr lang="en-US" altLang="vi-VN" sz="1500" dirty="0">
                  <a:solidFill>
                    <a:srgbClr val="000000"/>
                  </a:solidFill>
                  <a:latin typeface="Times New Roman" panose="02020603050405020304" pitchFamily="18" charset="0"/>
                  <a:cs typeface="Times New Roman" panose="02020603050405020304" pitchFamily="18" charset="0"/>
                </a:rPr>
                <a:t> </a:t>
              </a:r>
              <a:r>
                <a:rPr lang="en-US" altLang="vi-VN" sz="1500" dirty="0" err="1">
                  <a:solidFill>
                    <a:srgbClr val="000000"/>
                  </a:solidFill>
                  <a:latin typeface="Times New Roman" panose="02020603050405020304" pitchFamily="18" charset="0"/>
                  <a:cs typeface="Times New Roman" panose="02020603050405020304" pitchFamily="18" charset="0"/>
                </a:rPr>
                <a:t>Sắt</a:t>
              </a:r>
              <a:endParaRPr lang="en-US" altLang="vi-VN" sz="1500" dirty="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600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additive="base">
                                        <p:cTn id="2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 calcmode="lin" valueType="num">
                                      <p:cBhvr additive="base">
                                        <p:cTn id="2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xEl>
                                              <p:pRg st="5" end="5"/>
                                            </p:txEl>
                                          </p:spTgt>
                                        </p:tgtEl>
                                        <p:attrNameLst>
                                          <p:attrName>style.visibility</p:attrName>
                                        </p:attrNameLst>
                                      </p:cBhvr>
                                      <p:to>
                                        <p:strVal val="visible"/>
                                      </p:to>
                                    </p:set>
                                    <p:anim calcmode="lin" valueType="num">
                                      <p:cBhvr additive="base">
                                        <p:cTn id="33"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0" y="609898"/>
            <a:ext cx="4749530" cy="4708259"/>
          </a:xfrm>
          <a:prstGeom prst="rect">
            <a:avLst/>
          </a:prstGeom>
        </p:spPr>
      </p:pic>
      <p:sp>
        <p:nvSpPr>
          <p:cNvPr id="9" name="Rectangle 8"/>
          <p:cNvSpPr/>
          <p:nvPr/>
        </p:nvSpPr>
        <p:spPr>
          <a:xfrm>
            <a:off x="4712328" y="898077"/>
            <a:ext cx="4394471" cy="4131900"/>
          </a:xfrm>
          <a:prstGeom prst="rect">
            <a:avLst/>
          </a:prstGeom>
          <a:solidFill>
            <a:schemeClr val="accent4">
              <a:lumMod val="20000"/>
              <a:lumOff val="80000"/>
            </a:schemeClr>
          </a:solidFill>
        </p:spPr>
        <p:txBody>
          <a:bodyPr wrap="square" lIns="68580" tIns="34290" rIns="68580" bIns="34290">
            <a:spAutoFit/>
          </a:bodyPr>
          <a:lstStyle/>
          <a:p>
            <a:r>
              <a:rPr lang="nl-NL" sz="2400" b="1" dirty="0">
                <a:solidFill>
                  <a:srgbClr val="FF0000"/>
                </a:solidFill>
                <a:latin typeface="Times New Roman" panose="02020603050405020304" pitchFamily="18" charset="0"/>
                <a:ea typeface="Calibri" panose="020F0502020204030204" pitchFamily="34" charset="0"/>
              </a:rPr>
              <a:t>3. Em biết</a:t>
            </a:r>
          </a:p>
          <a:p>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Hình a: </a:t>
            </a:r>
            <a:r>
              <a:rPr lang="vi-VN" sz="2400" b="1" dirty="0">
                <a:solidFill>
                  <a:srgbClr val="000000"/>
                </a:solidFill>
                <a:latin typeface="Times New Roman" panose="02020603050405020304" pitchFamily="18" charset="0"/>
                <a:cs typeface="Times New Roman" panose="02020603050405020304" pitchFamily="18" charset="0"/>
              </a:rPr>
              <a:t>Đá vôi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làm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ximăng</a:t>
            </a:r>
            <a:endParaRPr lang="vi-VN" sz="2400" b="1" dirty="0">
              <a:solidFill>
                <a:srgbClr val="000000"/>
              </a:solidFill>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Hình b: </a:t>
            </a:r>
            <a:r>
              <a:rPr lang="vi-VN" sz="2400" b="1" dirty="0">
                <a:solidFill>
                  <a:srgbClr val="000000"/>
                </a:solidFill>
                <a:latin typeface="Times New Roman" panose="02020603050405020304" pitchFamily="18" charset="0"/>
                <a:cs typeface="Times New Roman" panose="02020603050405020304" pitchFamily="18" charset="0"/>
              </a:rPr>
              <a:t>than</a:t>
            </a:r>
            <a:r>
              <a:rPr lang="en-US" sz="2400" b="1" dirty="0">
                <a:solidFill>
                  <a:srgbClr val="000000"/>
                </a:solidFill>
                <a:latin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cs typeface="Times New Roman" panose="02020603050405020304" pitchFamily="18" charset="0"/>
              </a:rPr>
              <a:t>đốt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lấy</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nhiệt</a:t>
            </a:r>
            <a:endParaRPr lang="vi-VN" sz="2400" b="1" dirty="0">
              <a:solidFill>
                <a:srgbClr val="000000"/>
              </a:solidFill>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Hình c: </a:t>
            </a:r>
            <a:r>
              <a:rPr lang="vi-VN" sz="2400" b="1" dirty="0">
                <a:solidFill>
                  <a:srgbClr val="000000"/>
                </a:solidFill>
                <a:latin typeface="Times New Roman" panose="02020603050405020304" pitchFamily="18" charset="0"/>
                <a:cs typeface="Times New Roman" panose="02020603050405020304" pitchFamily="18" charset="0"/>
              </a:rPr>
              <a:t>vàng</a:t>
            </a:r>
            <a:r>
              <a:rPr lang="en-US" sz="2400" b="1" dirty="0">
                <a:solidFill>
                  <a:srgbClr val="000000"/>
                </a:solidFill>
                <a:latin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cs typeface="Times New Roman" panose="02020603050405020304" pitchFamily="18" charset="0"/>
              </a:rPr>
              <a:t>đồ</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trang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sức</a:t>
            </a:r>
            <a:endParaRPr lang="vi-VN" sz="2400" b="1" dirty="0">
              <a:solidFill>
                <a:srgbClr val="000000"/>
              </a:solidFill>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Hình d: </a:t>
            </a:r>
            <a:r>
              <a:rPr lang="vi-VN" sz="2400" b="1" dirty="0">
                <a:solidFill>
                  <a:srgbClr val="000000"/>
                </a:solidFill>
                <a:latin typeface="Times New Roman" panose="02020603050405020304" pitchFamily="18" charset="0"/>
                <a:cs typeface="Times New Roman" panose="02020603050405020304" pitchFamily="18" charset="0"/>
              </a:rPr>
              <a:t>kim cương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đồ</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trang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sức</a:t>
            </a:r>
            <a:endParaRPr lang="en-US" sz="2400" b="1" dirty="0">
              <a:solidFill>
                <a:srgbClr val="000000"/>
              </a:solidFill>
              <a:latin typeface="Times New Roman" panose="02020603050405020304" pitchFamily="18" charset="0"/>
              <a:cs typeface="Times New Roman" panose="02020603050405020304" pitchFamily="18" charset="0"/>
            </a:endParaRPr>
          </a:p>
          <a:p>
            <a:r>
              <a:rPr lang="en-US" sz="2400" b="1" dirty="0">
                <a:solidFill>
                  <a:srgbClr val="000000"/>
                </a:solidFill>
                <a:latin typeface="Times New Roman" panose="02020603050405020304" pitchFamily="18" charset="0"/>
                <a:cs typeface="Times New Roman" panose="02020603050405020304" pitchFamily="18" charset="0"/>
              </a:rPr>
              <a:t>=&gt; </a:t>
            </a:r>
            <a:r>
              <a:rPr lang="en-US" sz="2400" b="1" dirty="0" err="1">
                <a:solidFill>
                  <a:srgbClr val="000000"/>
                </a:solidFill>
                <a:latin typeface="Times New Roman" panose="02020603050405020304" pitchFamily="18" charset="0"/>
                <a:cs typeface="Times New Roman" panose="02020603050405020304" pitchFamily="18" charset="0"/>
              </a:rPr>
              <a:t>Khoáng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sản</a:t>
            </a:r>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có </a:t>
            </a:r>
            <a:r>
              <a:rPr lang="en-US" sz="2400" b="1" dirty="0" err="1">
                <a:solidFill>
                  <a:srgbClr val="000000"/>
                </a:solidFill>
                <a:latin typeface="Times New Roman" panose="02020603050405020304" pitchFamily="18" charset="0"/>
                <a:cs typeface="Times New Roman" panose="02020603050405020304" pitchFamily="18" charset="0"/>
              </a:rPr>
              <a:t>là</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nguyên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liệu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cho</a:t>
            </a:r>
            <a:r>
              <a:rPr lang="en-US" sz="2400" b="1" dirty="0">
                <a:solidFill>
                  <a:srgbClr val="000000"/>
                </a:solidFill>
                <a:latin typeface="Times New Roman" panose="02020603050405020304" pitchFamily="18" charset="0"/>
                <a:cs typeface="Times New Roman" panose="02020603050405020304" pitchFamily="18" charset="0"/>
              </a:rPr>
              <a:t> SX </a:t>
            </a:r>
            <a:r>
              <a:rPr lang="en-US" sz="2400" b="1" dirty="0" err="1">
                <a:solidFill>
                  <a:srgbClr val="000000"/>
                </a:solidFill>
                <a:latin typeface="Times New Roman" panose="02020603050405020304" pitchFamily="18" charset="0"/>
                <a:cs typeface="Times New Roman" panose="02020603050405020304" pitchFamily="18" charset="0"/>
              </a:rPr>
              <a:t>công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nghiệp</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mang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lại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lợi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ích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kinh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tế</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lớn</a:t>
            </a:r>
            <a:r>
              <a:rPr lang="vi-VN" sz="2400" b="1" dirty="0">
                <a:solidFill>
                  <a:srgbClr val="000000"/>
                </a:solidFill>
                <a:latin typeface="Times New Roman" panose="02020603050405020304" pitchFamily="18" charset="0"/>
                <a:cs typeface="Times New Roman" panose="02020603050405020304" pitchFamily="18" charset="0"/>
              </a:rPr>
              <a:t> được con người khai thác sử dụng </a:t>
            </a:r>
            <a:r>
              <a:rPr lang="en-US" sz="2400" b="1" dirty="0" err="1">
                <a:solidFill>
                  <a:srgbClr val="000000"/>
                </a:solidFill>
                <a:latin typeface="Times New Roman" panose="02020603050405020304" pitchFamily="18" charset="0"/>
                <a:cs typeface="Times New Roman" panose="02020603050405020304" pitchFamily="18" charset="0"/>
              </a:rPr>
              <a:t>cho</a:t>
            </a:r>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sản xuất và đời sống</a:t>
            </a:r>
          </a:p>
        </p:txBody>
      </p:sp>
      <p:sp>
        <p:nvSpPr>
          <p:cNvPr id="13" name="TextBox 12">
            <a:extLst>
              <a:ext uri="{FF2B5EF4-FFF2-40B4-BE49-F238E27FC236}">
                <a16:creationId xmlns="" xmlns:a16="http://schemas.microsoft.com/office/drawing/2014/main" id="{6CDD07C4-BC36-4001-9086-24927641611B}"/>
              </a:ext>
            </a:extLst>
          </p:cNvPr>
          <p:cNvSpPr txBox="1"/>
          <p:nvPr/>
        </p:nvSpPr>
        <p:spPr>
          <a:xfrm>
            <a:off x="209222" y="-74905"/>
            <a:ext cx="6880067" cy="684803"/>
          </a:xfrm>
          <a:prstGeom prst="rect">
            <a:avLst/>
          </a:prstGeom>
          <a:noFill/>
        </p:spPr>
        <p:txBody>
          <a:bodyPr wrap="square" lIns="68580" tIns="34290" rIns="68580" bIns="34290">
            <a:spAutoFit/>
          </a:bodyPr>
          <a:lstStyle/>
          <a:p>
            <a:pPr>
              <a:lnSpc>
                <a:spcPct val="150000"/>
              </a:lnSpc>
              <a:defRPr/>
            </a:pPr>
            <a:r>
              <a:rPr lang="en-US" sz="4000" b="1" baseline="-25000" dirty="0">
                <a:solidFill>
                  <a:srgbClr val="FF0000"/>
                </a:solidFill>
                <a:latin typeface="Times New Roman" panose="02020603050405020304" pitchFamily="18" charset="0"/>
                <a:cs typeface="Times New Roman" panose="02020603050405020304" pitchFamily="18" charset="0"/>
              </a:rPr>
              <a:t>III. </a:t>
            </a:r>
            <a:r>
              <a:rPr lang="en-US" sz="4000" b="1" baseline="-25000" dirty="0" err="1">
                <a:solidFill>
                  <a:srgbClr val="FF0000"/>
                </a:solidFill>
                <a:latin typeface="Times New Roman" panose="02020603050405020304" pitchFamily="18" charset="0"/>
                <a:cs typeface="Times New Roman" panose="02020603050405020304" pitchFamily="18" charset="0"/>
              </a:rPr>
              <a:t>Khoáng</a:t>
            </a:r>
            <a:r>
              <a:rPr lang="en-US" sz="4000" b="1" baseline="-25000" dirty="0">
                <a:solidFill>
                  <a:srgbClr val="FF0000"/>
                </a:solidFill>
                <a:latin typeface="Times New Roman" panose="02020603050405020304" pitchFamily="18" charset="0"/>
                <a:cs typeface="Times New Roman" panose="02020603050405020304" pitchFamily="18" charset="0"/>
              </a:rPr>
              <a:t> </a:t>
            </a:r>
            <a:r>
              <a:rPr lang="en-US" sz="4000" b="1" baseline="-25000" dirty="0" err="1">
                <a:solidFill>
                  <a:srgbClr val="FF0000"/>
                </a:solidFill>
                <a:latin typeface="Times New Roman" panose="02020603050405020304" pitchFamily="18" charset="0"/>
                <a:cs typeface="Times New Roman" panose="02020603050405020304" pitchFamily="18" charset="0"/>
              </a:rPr>
              <a:t>sản</a:t>
            </a:r>
            <a:r>
              <a:rPr lang="en-US" sz="4000" b="1" baseline="-25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560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0" name="Picture 16" descr="ANd9GcTSsunWGDHrd7PRKiv5CfKZW8OAOpZUvJKHscCG2GcIgqOE5M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544" y="57150"/>
            <a:ext cx="295006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7" descr="ANd9GcQHNnXA-nYl_nCew2yRXK-Sx-Fv3xRve13YSP54cl9heTnzJAl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575"/>
            <a:ext cx="318094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18" descr="ANd9GcRhTxqJPcDGwzyNkKwlBr3kOtko8AYPr716sL1CntiHWylbNH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4208" y="0"/>
            <a:ext cx="2899603" cy="251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AutoShape 19" descr="9k="/>
          <p:cNvSpPr>
            <a:spLocks noChangeAspect="1" noChangeArrowheads="1"/>
          </p:cNvSpPr>
          <p:nvPr/>
        </p:nvSpPr>
        <p:spPr bwMode="auto">
          <a:xfrm>
            <a:off x="4243388" y="2286000"/>
            <a:ext cx="6572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6" name="AutoShape 20" descr="9k="/>
          <p:cNvSpPr>
            <a:spLocks noChangeAspect="1" noChangeArrowheads="1"/>
          </p:cNvSpPr>
          <p:nvPr/>
        </p:nvSpPr>
        <p:spPr bwMode="auto">
          <a:xfrm>
            <a:off x="4243388" y="2286000"/>
            <a:ext cx="6572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7" name="AutoShape 21" descr="9k="/>
          <p:cNvSpPr>
            <a:spLocks noChangeAspect="1" noChangeArrowheads="1"/>
          </p:cNvSpPr>
          <p:nvPr/>
        </p:nvSpPr>
        <p:spPr bwMode="auto">
          <a:xfrm>
            <a:off x="4243388" y="2286000"/>
            <a:ext cx="6572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8" name="AutoShape 22" descr="9k="/>
          <p:cNvSpPr>
            <a:spLocks noChangeAspect="1" noChangeArrowheads="1"/>
          </p:cNvSpPr>
          <p:nvPr/>
        </p:nvSpPr>
        <p:spPr bwMode="auto">
          <a:xfrm>
            <a:off x="3486150" y="4229100"/>
            <a:ext cx="6572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47127" name="Picture 23" descr="Bai_15__H43_Quang_d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4102" y="2571750"/>
            <a:ext cx="36004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24" descr="chipyritelon_05281442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483" y="2543175"/>
            <a:ext cx="396888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0" name="Text Box 26"/>
          <p:cNvSpPr txBox="1">
            <a:spLocks noChangeArrowheads="1"/>
          </p:cNvSpPr>
          <p:nvPr/>
        </p:nvSpPr>
        <p:spPr bwMode="auto">
          <a:xfrm>
            <a:off x="3367291" y="4725591"/>
            <a:ext cx="1446077" cy="389334"/>
          </a:xfrm>
          <a:prstGeom prst="rect">
            <a:avLst/>
          </a:prstGeom>
          <a:solidFill>
            <a:schemeClr val="accent4">
              <a:lumMod val="40000"/>
              <a:lumOff val="60000"/>
            </a:schemeClr>
          </a:solidFill>
          <a:ln>
            <a:noFill/>
          </a:ln>
          <a:effectLst/>
        </p:spPr>
        <p:txBody>
          <a:bodyPr wrap="square" lIns="68580" tIns="34290" rIns="68580" bIns="34290">
            <a:spAutoFit/>
          </a:bodyPr>
          <a:lstStyle/>
          <a:p>
            <a:pPr>
              <a:spcBef>
                <a:spcPct val="50000"/>
              </a:spcBef>
              <a:defRPr/>
            </a:pPr>
            <a:r>
              <a:rPr lang="en-US" sz="2100" b="1" dirty="0" err="1">
                <a:latin typeface="Times New Roman" panose="02020603050405020304" pitchFamily="18" charset="0"/>
                <a:cs typeface="Times New Roman" panose="02020603050405020304" pitchFamily="18" charset="0"/>
              </a:rPr>
              <a:t>Quặng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chì</a:t>
            </a:r>
            <a:endParaRPr lang="en-US" sz="2100" b="1" dirty="0">
              <a:latin typeface="Times New Roman" panose="02020603050405020304" pitchFamily="18" charset="0"/>
              <a:cs typeface="Times New Roman" panose="02020603050405020304" pitchFamily="18" charset="0"/>
            </a:endParaRPr>
          </a:p>
        </p:txBody>
      </p:sp>
      <p:sp>
        <p:nvSpPr>
          <p:cNvPr id="47131" name="Text Box 27"/>
          <p:cNvSpPr txBox="1">
            <a:spLocks noChangeArrowheads="1"/>
          </p:cNvSpPr>
          <p:nvPr/>
        </p:nvSpPr>
        <p:spPr bwMode="auto">
          <a:xfrm>
            <a:off x="6682902" y="4697016"/>
            <a:ext cx="1771650" cy="389335"/>
          </a:xfrm>
          <a:prstGeom prst="rect">
            <a:avLst/>
          </a:prstGeom>
          <a:solidFill>
            <a:schemeClr val="accent4">
              <a:lumMod val="40000"/>
              <a:lumOff val="60000"/>
            </a:schemeClr>
          </a:solidFill>
          <a:ln>
            <a:noFill/>
          </a:ln>
          <a:effectLst/>
        </p:spPr>
        <p:txBody>
          <a:bodyPr lIns="68580" tIns="34290" rIns="68580" bIns="34290">
            <a:spAutoFit/>
          </a:bodyPr>
          <a:lstStyle/>
          <a:p>
            <a:pPr>
              <a:spcBef>
                <a:spcPct val="50000"/>
              </a:spcBef>
              <a:defRPr/>
            </a:pPr>
            <a:r>
              <a:rPr lang="en-US" sz="2100" b="1" dirty="0" err="1">
                <a:latin typeface="Times New Roman" panose="02020603050405020304" pitchFamily="18" charset="0"/>
                <a:cs typeface="Times New Roman" panose="02020603050405020304" pitchFamily="18" charset="0"/>
              </a:rPr>
              <a:t>Quặng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đồng</a:t>
            </a:r>
            <a:endParaRPr lang="en-US" sz="2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4935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7120"/>
                                        </p:tgtEl>
                                        <p:attrNameLst>
                                          <p:attrName>style.visibility</p:attrName>
                                        </p:attrNameLst>
                                      </p:cBhvr>
                                      <p:to>
                                        <p:strVal val="visible"/>
                                      </p:to>
                                    </p:set>
                                    <p:animEffect transition="in" filter="box(in)">
                                      <p:cBhvr>
                                        <p:cTn id="7" dur="500"/>
                                        <p:tgtEl>
                                          <p:spTgt spid="47120"/>
                                        </p:tgtEl>
                                      </p:cBhvr>
                                    </p:animEffect>
                                  </p:childTnLst>
                                </p:cTn>
                              </p:par>
                              <p:par>
                                <p:cTn id="8" presetID="4" presetClass="entr" presetSubtype="16" fill="hold" nodeType="withEffect">
                                  <p:stCondLst>
                                    <p:cond delay="0"/>
                                  </p:stCondLst>
                                  <p:childTnLst>
                                    <p:set>
                                      <p:cBhvr>
                                        <p:cTn id="9" dur="1" fill="hold">
                                          <p:stCondLst>
                                            <p:cond delay="0"/>
                                          </p:stCondLst>
                                        </p:cTn>
                                        <p:tgtEl>
                                          <p:spTgt spid="47121"/>
                                        </p:tgtEl>
                                        <p:attrNameLst>
                                          <p:attrName>style.visibility</p:attrName>
                                        </p:attrNameLst>
                                      </p:cBhvr>
                                      <p:to>
                                        <p:strVal val="visible"/>
                                      </p:to>
                                    </p:set>
                                    <p:animEffect transition="in" filter="box(in)">
                                      <p:cBhvr>
                                        <p:cTn id="10" dur="500"/>
                                        <p:tgtEl>
                                          <p:spTgt spid="47121"/>
                                        </p:tgtEl>
                                      </p:cBhvr>
                                    </p:animEffect>
                                  </p:childTnLst>
                                </p:cTn>
                              </p:par>
                              <p:par>
                                <p:cTn id="11" presetID="4" presetClass="entr" presetSubtype="16" fill="hold" nodeType="withEffect">
                                  <p:stCondLst>
                                    <p:cond delay="0"/>
                                  </p:stCondLst>
                                  <p:childTnLst>
                                    <p:set>
                                      <p:cBhvr>
                                        <p:cTn id="12" dur="1" fill="hold">
                                          <p:stCondLst>
                                            <p:cond delay="0"/>
                                          </p:stCondLst>
                                        </p:cTn>
                                        <p:tgtEl>
                                          <p:spTgt spid="47122"/>
                                        </p:tgtEl>
                                        <p:attrNameLst>
                                          <p:attrName>style.visibility</p:attrName>
                                        </p:attrNameLst>
                                      </p:cBhvr>
                                      <p:to>
                                        <p:strVal val="visible"/>
                                      </p:to>
                                    </p:set>
                                    <p:animEffect transition="in" filter="box(in)">
                                      <p:cBhvr>
                                        <p:cTn id="13" dur="500"/>
                                        <p:tgtEl>
                                          <p:spTgt spid="471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47128"/>
                                        </p:tgtEl>
                                        <p:attrNameLst>
                                          <p:attrName>style.visibility</p:attrName>
                                        </p:attrNameLst>
                                      </p:cBhvr>
                                      <p:to>
                                        <p:strVal val="visible"/>
                                      </p:to>
                                    </p:set>
                                    <p:animEffect transition="in" filter="box(in)">
                                      <p:cBhvr>
                                        <p:cTn id="18" dur="500"/>
                                        <p:tgtEl>
                                          <p:spTgt spid="47128"/>
                                        </p:tgtEl>
                                      </p:cBhvr>
                                    </p:animEffect>
                                  </p:childTnLst>
                                </p:cTn>
                              </p:par>
                              <p:par>
                                <p:cTn id="19" presetID="4" presetClass="entr" presetSubtype="16" fill="hold" nodeType="withEffect">
                                  <p:stCondLst>
                                    <p:cond delay="0"/>
                                  </p:stCondLst>
                                  <p:childTnLst>
                                    <p:set>
                                      <p:cBhvr>
                                        <p:cTn id="20" dur="1" fill="hold">
                                          <p:stCondLst>
                                            <p:cond delay="0"/>
                                          </p:stCondLst>
                                        </p:cTn>
                                        <p:tgtEl>
                                          <p:spTgt spid="47130">
                                            <p:txEl>
                                              <p:pRg st="0" end="0"/>
                                            </p:txEl>
                                          </p:spTgt>
                                        </p:tgtEl>
                                        <p:attrNameLst>
                                          <p:attrName>style.visibility</p:attrName>
                                        </p:attrNameLst>
                                      </p:cBhvr>
                                      <p:to>
                                        <p:strVal val="visible"/>
                                      </p:to>
                                    </p:set>
                                    <p:animEffect transition="in" filter="box(in)">
                                      <p:cBhvr>
                                        <p:cTn id="21" dur="500"/>
                                        <p:tgtEl>
                                          <p:spTgt spid="47130">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47127"/>
                                        </p:tgtEl>
                                        <p:attrNameLst>
                                          <p:attrName>style.visibility</p:attrName>
                                        </p:attrNameLst>
                                      </p:cBhvr>
                                      <p:to>
                                        <p:strVal val="visible"/>
                                      </p:to>
                                    </p:set>
                                    <p:animEffect transition="in" filter="box(in)">
                                      <p:cBhvr>
                                        <p:cTn id="26" dur="500"/>
                                        <p:tgtEl>
                                          <p:spTgt spid="47127"/>
                                        </p:tgtEl>
                                      </p:cBhvr>
                                    </p:animEffect>
                                  </p:childTnLst>
                                </p:cTn>
                              </p:par>
                              <p:par>
                                <p:cTn id="27" presetID="4" presetClass="entr" presetSubtype="16" fill="hold" nodeType="withEffect">
                                  <p:stCondLst>
                                    <p:cond delay="0"/>
                                  </p:stCondLst>
                                  <p:childTnLst>
                                    <p:set>
                                      <p:cBhvr>
                                        <p:cTn id="28" dur="1" fill="hold">
                                          <p:stCondLst>
                                            <p:cond delay="0"/>
                                          </p:stCondLst>
                                        </p:cTn>
                                        <p:tgtEl>
                                          <p:spTgt spid="47131">
                                            <p:txEl>
                                              <p:pRg st="0" end="0"/>
                                            </p:txEl>
                                          </p:spTgt>
                                        </p:tgtEl>
                                        <p:attrNameLst>
                                          <p:attrName>style.visibility</p:attrName>
                                        </p:attrNameLst>
                                      </p:cBhvr>
                                      <p:to>
                                        <p:strVal val="visible"/>
                                      </p:to>
                                    </p:set>
                                    <p:animEffect transition="in" filter="box(in)">
                                      <p:cBhvr>
                                        <p:cTn id="29" dur="500"/>
                                        <p:tgtEl>
                                          <p:spTgt spid="47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748566" y="4746889"/>
            <a:ext cx="1616008" cy="392415"/>
          </a:xfrm>
          <a:prstGeom prst="rect">
            <a:avLst/>
          </a:prstGeom>
          <a:solidFill>
            <a:schemeClr val="accent4">
              <a:lumMod val="40000"/>
              <a:lumOff val="60000"/>
            </a:schemeClr>
          </a:solidFill>
          <a:ln w="9525">
            <a:noFill/>
            <a:miter lim="800000"/>
            <a:headEnd/>
            <a:tailEnd/>
          </a:ln>
          <a:effectLst/>
        </p:spPr>
        <p:txBody>
          <a:bodyPr wrap="square" lIns="68580" tIns="34290" rIns="68580" bIns="34290">
            <a:spAutoFit/>
          </a:bodyPr>
          <a:lstStyle/>
          <a:p>
            <a:pPr>
              <a:spcBef>
                <a:spcPct val="50000"/>
              </a:spcBef>
              <a:defRPr/>
            </a:pPr>
            <a:r>
              <a:rPr lang="en-US" sz="21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Kim </a:t>
            </a:r>
            <a:r>
              <a:rPr lang="en-US" sz="21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Cương</a:t>
            </a:r>
            <a:r>
              <a:rPr lang="en-US" sz="21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496862" cy="47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861" y="13096"/>
            <a:ext cx="2898843" cy="190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p:cNvSpPr txBox="1">
            <a:spLocks noChangeArrowheads="1"/>
          </p:cNvSpPr>
          <p:nvPr/>
        </p:nvSpPr>
        <p:spPr bwMode="auto">
          <a:xfrm>
            <a:off x="4520090" y="1809157"/>
            <a:ext cx="852386" cy="438581"/>
          </a:xfrm>
          <a:prstGeom prst="rect">
            <a:avLst/>
          </a:prstGeom>
          <a:solidFill>
            <a:schemeClr val="accent4">
              <a:lumMod val="40000"/>
              <a:lumOff val="60000"/>
            </a:schemeClr>
          </a:solidFill>
          <a:ln w="9525">
            <a:noFill/>
            <a:miter lim="800000"/>
            <a:headEnd/>
            <a:tailEnd/>
          </a:ln>
          <a:effectLst/>
        </p:spPr>
        <p:txBody>
          <a:bodyPr wrap="square" lIns="68580" tIns="34290" rIns="68580" bIns="34290">
            <a:spAutoFit/>
          </a:bodyPr>
          <a:lstStyle/>
          <a:p>
            <a:pPr>
              <a:spcBef>
                <a:spcPct val="50000"/>
              </a:spcBef>
              <a:defRPr/>
            </a:pPr>
            <a:r>
              <a:rPr lang="en-US" sz="24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Vàng</a:t>
            </a:r>
            <a:endParaRPr lang="en-US" sz="24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861" y="2247737"/>
            <a:ext cx="2898843" cy="252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3779848" y="4771646"/>
            <a:ext cx="2215850" cy="342900"/>
          </a:xfrm>
          <a:prstGeom prst="rect">
            <a:avLst/>
          </a:prstGeom>
          <a:solidFill>
            <a:schemeClr val="accent4">
              <a:lumMod val="40000"/>
              <a:lumOff val="60000"/>
            </a:schemeClr>
          </a:solidFill>
          <a:ln w="9525">
            <a:solidFill>
              <a:schemeClr val="tx1"/>
            </a:solidFill>
            <a:miter lim="800000"/>
            <a:headEnd/>
            <a:tailEnd/>
          </a:ln>
        </p:spPr>
        <p:txBody>
          <a:bodyPr wrap="none" lIns="68580" tIns="34290" rIns="68580" bIns="34290"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2100" b="1" dirty="0" err="1">
                <a:latin typeface="Times New Roman" panose="02020603050405020304" pitchFamily="18" charset="0"/>
                <a:cs typeface="Times New Roman" panose="02020603050405020304" pitchFamily="18" charset="0"/>
              </a:rPr>
              <a:t>Hồng</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ngọc</a:t>
            </a:r>
            <a:r>
              <a:rPr lang="en-US" altLang="en-US" sz="2100" b="1" dirty="0">
                <a:latin typeface="Times New Roman" panose="02020603050405020304" pitchFamily="18" charset="0"/>
                <a:cs typeface="Times New Roman" panose="02020603050405020304" pitchFamily="18" charset="0"/>
              </a:rPr>
              <a:t> (Ruby)</a:t>
            </a:r>
          </a:p>
        </p:txBody>
      </p:sp>
      <p:pic>
        <p:nvPicPr>
          <p:cNvPr id="8" name="Picture 13" descr="tải xuống (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95704" y="1"/>
            <a:ext cx="2748296" cy="47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7470842" y="4771646"/>
            <a:ext cx="1302291" cy="392415"/>
          </a:xfrm>
          <a:prstGeom prst="rect">
            <a:avLst/>
          </a:prstGeom>
          <a:solidFill>
            <a:schemeClr val="accent4">
              <a:lumMod val="40000"/>
              <a:lumOff val="60000"/>
            </a:schemeClr>
          </a:solidFill>
          <a:ln>
            <a:noFill/>
          </a:ln>
        </p:spPr>
        <p:txBody>
          <a:bodyPr wrap="square" lIns="68580" tIns="34290" rIns="68580" bIns="34290">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2100" b="1" dirty="0" err="1">
                <a:latin typeface="Times New Roman" panose="02020603050405020304" pitchFamily="18" charset="0"/>
                <a:cs typeface="Times New Roman" panose="02020603050405020304" pitchFamily="18" charset="0"/>
              </a:rPr>
              <a:t>Muối</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mỏ</a:t>
            </a:r>
            <a:endParaRPr lang="en-US" altLang="en-US" sz="2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71457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randombar(horizontal)">
                                      <p:cBhvr>
                                        <p:cTn id="7" dur="500"/>
                                        <p:tgtEl>
                                          <p:spTgt spid="199682"/>
                                        </p:tgtEl>
                                      </p:cBhvr>
                                    </p:animEffect>
                                  </p:childTnLst>
                                </p:cTn>
                              </p:par>
                              <p:par>
                                <p:cTn id="8" presetID="14" presetClass="entr" presetSubtype="10" fill="hold" nodeType="withEffect">
                                  <p:stCondLst>
                                    <p:cond delay="0"/>
                                  </p:stCondLst>
                                  <p:childTnLst>
                                    <p:set>
                                      <p:cBhvr>
                                        <p:cTn id="9" dur="1" fill="hold">
                                          <p:stCondLst>
                                            <p:cond delay="0"/>
                                          </p:stCondLst>
                                        </p:cTn>
                                        <p:tgtEl>
                                          <p:spTgt spid="23555"/>
                                        </p:tgtEl>
                                        <p:attrNameLst>
                                          <p:attrName>style.visibility</p:attrName>
                                        </p:attrNameLst>
                                      </p:cBhvr>
                                      <p:to>
                                        <p:strVal val="visible"/>
                                      </p:to>
                                    </p:set>
                                    <p:animEffect transition="in" filter="randombar(horizontal)">
                                      <p:cBhvr>
                                        <p:cTn id="10" dur="500"/>
                                        <p:tgtEl>
                                          <p:spTgt spid="23555"/>
                                        </p:tgtEl>
                                      </p:cBhvr>
                                    </p:animEffect>
                                  </p:childTnLst>
                                </p:cTn>
                              </p:par>
                              <p:par>
                                <p:cTn id="11" presetID="14" presetClass="entr" presetSubtype="10"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randombar(horizontal)">
                                      <p:cBhvr>
                                        <p:cTn id="13" dur="500"/>
                                        <p:tgtEl>
                                          <p:spTgt spid="2355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9685"/>
                                        </p:tgtEl>
                                        <p:attrNameLst>
                                          <p:attrName>style.visibility</p:attrName>
                                        </p:attrNameLst>
                                      </p:cBhvr>
                                      <p:to>
                                        <p:strVal val="visible"/>
                                      </p:to>
                                    </p:set>
                                    <p:animEffect transition="in" filter="randombar(horizontal)">
                                      <p:cBhvr>
                                        <p:cTn id="16" dur="500"/>
                                        <p:tgtEl>
                                          <p:spTgt spid="199685"/>
                                        </p:tgtEl>
                                      </p:cBhvr>
                                    </p:animEffect>
                                  </p:childTnLst>
                                </p:cTn>
                              </p:par>
                              <p:par>
                                <p:cTn id="17" presetID="14" presetClass="entr" presetSubtype="10" fill="hold" nodeType="withEffect">
                                  <p:stCondLst>
                                    <p:cond delay="0"/>
                                  </p:stCondLst>
                                  <p:childTnLst>
                                    <p:set>
                                      <p:cBhvr>
                                        <p:cTn id="18" dur="1" fill="hold">
                                          <p:stCondLst>
                                            <p:cond delay="0"/>
                                          </p:stCondLst>
                                        </p:cTn>
                                        <p:tgtEl>
                                          <p:spTgt spid="23558"/>
                                        </p:tgtEl>
                                        <p:attrNameLst>
                                          <p:attrName>style.visibility</p:attrName>
                                        </p:attrNameLst>
                                      </p:cBhvr>
                                      <p:to>
                                        <p:strVal val="visible"/>
                                      </p:to>
                                    </p:set>
                                    <p:animEffect transition="in" filter="randombar(horizontal)">
                                      <p:cBhvr>
                                        <p:cTn id="19" dur="500"/>
                                        <p:tgtEl>
                                          <p:spTgt spid="2355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randombar(horizontal)">
                                      <p:cBhvr>
                                        <p:cTn id="22" dur="500"/>
                                        <p:tgtEl>
                                          <p:spTgt spid="23559"/>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animBg="1"/>
      <p:bldP spid="199685" grpId="0" animBg="1"/>
      <p:bldP spid="23559"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93E4DFE-BFA1-4931-A827-7709A5AF08B9}"/>
              </a:ext>
            </a:extLst>
          </p:cNvPr>
          <p:cNvSpPr txBox="1"/>
          <p:nvPr/>
        </p:nvSpPr>
        <p:spPr>
          <a:xfrm>
            <a:off x="298074" y="-182880"/>
            <a:ext cx="8596541" cy="719428"/>
          </a:xfrm>
          <a:prstGeom prst="rect">
            <a:avLst/>
          </a:prstGeom>
          <a:noFill/>
        </p:spPr>
        <p:txBody>
          <a:bodyPr wrap="square" lIns="68580" tIns="34290" rIns="68580" bIns="34290">
            <a:spAutoFit/>
          </a:bodyPr>
          <a:lstStyle/>
          <a:p>
            <a:pPr>
              <a:lnSpc>
                <a:spcPct val="150000"/>
              </a:lnSpc>
              <a:defRPr/>
            </a:pPr>
            <a:r>
              <a:rPr lang="en-US" sz="4800" b="1" baseline="-25000" dirty="0">
                <a:solidFill>
                  <a:srgbClr val="FF0000"/>
                </a:solidFill>
                <a:latin typeface="Times New Roman" panose="02020603050405020304" pitchFamily="18" charset="0"/>
                <a:cs typeface="Times New Roman" panose="02020603050405020304" pitchFamily="18" charset="0"/>
              </a:rPr>
              <a:t>III. </a:t>
            </a:r>
            <a:r>
              <a:rPr lang="en-US" sz="4800" b="1" baseline="-25000" dirty="0" err="1">
                <a:solidFill>
                  <a:srgbClr val="FF0000"/>
                </a:solidFill>
                <a:latin typeface="Times New Roman" panose="02020603050405020304" pitchFamily="18" charset="0"/>
                <a:cs typeface="Times New Roman" panose="02020603050405020304" pitchFamily="18" charset="0"/>
              </a:rPr>
              <a:t>Khoáng</a:t>
            </a:r>
            <a:r>
              <a:rPr lang="en-US" sz="4800" b="1" baseline="-25000" dirty="0">
                <a:solidFill>
                  <a:srgbClr val="FF0000"/>
                </a:solidFill>
                <a:latin typeface="Times New Roman" panose="02020603050405020304" pitchFamily="18" charset="0"/>
                <a:cs typeface="Times New Roman" panose="02020603050405020304" pitchFamily="18" charset="0"/>
              </a:rPr>
              <a:t> </a:t>
            </a:r>
            <a:r>
              <a:rPr lang="en-US" sz="4800" b="1" baseline="-25000" dirty="0" err="1">
                <a:solidFill>
                  <a:srgbClr val="FF0000"/>
                </a:solidFill>
                <a:latin typeface="Times New Roman" panose="02020603050405020304" pitchFamily="18" charset="0"/>
                <a:cs typeface="Times New Roman" panose="02020603050405020304" pitchFamily="18" charset="0"/>
              </a:rPr>
              <a:t>sản</a:t>
            </a:r>
            <a:r>
              <a:rPr lang="en-US" sz="4800" b="1" baseline="-25000" dirty="0">
                <a:solidFill>
                  <a:srgbClr val="FF0000"/>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 xmlns:a16="http://schemas.microsoft.com/office/drawing/2014/main" id="{F0972FB6-E810-41C7-95BF-F341E912343D}"/>
              </a:ext>
            </a:extLst>
          </p:cNvPr>
          <p:cNvSpPr/>
          <p:nvPr/>
        </p:nvSpPr>
        <p:spPr>
          <a:xfrm>
            <a:off x="60731" y="540968"/>
            <a:ext cx="8919638" cy="1361911"/>
          </a:xfrm>
          <a:prstGeom prst="rect">
            <a:avLst/>
          </a:prstGeom>
        </p:spPr>
        <p:txBody>
          <a:bodyPr wrap="square" lIns="68580" tIns="34290" rIns="68580" bIns="34290">
            <a:spAutoFit/>
          </a:bodyPr>
          <a:lstStyle/>
          <a:p>
            <a:pPr algn="just">
              <a:spcAft>
                <a:spcPts val="6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latin typeface="Times New Roman" panose="02020603050405020304" pitchFamily="18" charset="0"/>
                <a:ea typeface="Calibri" panose="020F0502020204030204" pitchFamily="34" charset="0"/>
                <a:cs typeface="Times New Roman" panose="02020603050405020304" pitchFamily="18" charset="0"/>
              </a:rPr>
              <a:t> l</a:t>
            </a:r>
            <a:r>
              <a:rPr lang="vi-VN" sz="2800" b="1" dirty="0">
                <a:latin typeface="Times New Roman" panose="02020603050405020304" pitchFamily="18" charset="0"/>
                <a:ea typeface="Calibri" panose="020F0502020204030204" pitchFamily="34" charset="0"/>
                <a:cs typeface="Times New Roman" panose="02020603050405020304" pitchFamily="18" charset="0"/>
              </a:rPr>
              <a:t>à những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tụ</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khoáng vật và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có ích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con người khai thác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sử dụng trong sản xuất và đời sống.</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 xmlns:a16="http://schemas.microsoft.com/office/drawing/2014/main" id="{6BA4EA37-6E0D-4340-A48C-C88244BD11C6}"/>
              </a:ext>
            </a:extLst>
          </p:cNvPr>
          <p:cNvSpPr/>
          <p:nvPr/>
        </p:nvSpPr>
        <p:spPr>
          <a:xfrm>
            <a:off x="60731" y="1918029"/>
            <a:ext cx="8852045" cy="2023631"/>
          </a:xfrm>
          <a:prstGeom prst="rect">
            <a:avLst/>
          </a:prstGeom>
        </p:spPr>
        <p:txBody>
          <a:bodyPr wrap="square" lIns="68580" tIns="34290" rIns="68580" bIns="34290">
            <a:spAutoFit/>
          </a:bodyPr>
          <a:lstStyle/>
          <a:p>
            <a:pPr algn="just">
              <a:spcAft>
                <a:spcPts val="600"/>
              </a:spcAft>
            </a:pPr>
            <a:r>
              <a:rPr lang="en-US" sz="2800" b="1" dirty="0">
                <a:ln w="0">
                  <a:noFill/>
                </a:ln>
                <a:latin typeface="Times New Roman" panose="02020603050405020304" pitchFamily="18" charset="0"/>
                <a:cs typeface="Times New Roman" panose="02020603050405020304" pitchFamily="18" charset="0"/>
              </a:rPr>
              <a:t>- </a:t>
            </a:r>
            <a:r>
              <a:rPr lang="en-US" sz="2800" b="1" dirty="0" err="1">
                <a:ln w="0">
                  <a:noFill/>
                </a:ln>
                <a:latin typeface="Times New Roman" panose="02020603050405020304" pitchFamily="18" charset="0"/>
                <a:cs typeface="Times New Roman" panose="02020603050405020304" pitchFamily="18" charset="0"/>
              </a:rPr>
              <a:t>Khoáng</a:t>
            </a:r>
            <a:r>
              <a:rPr lang="en-US" sz="2800" b="1" dirty="0">
                <a:ln w="0">
                  <a:noFill/>
                </a:ln>
                <a:latin typeface="Times New Roman" panose="02020603050405020304" pitchFamily="18" charset="0"/>
                <a:cs typeface="Times New Roman" panose="02020603050405020304" pitchFamily="18" charset="0"/>
              </a:rPr>
              <a:t> </a:t>
            </a:r>
            <a:r>
              <a:rPr lang="en-US" sz="2800" b="1" dirty="0" err="1">
                <a:ln w="0">
                  <a:noFill/>
                </a:ln>
                <a:latin typeface="Times New Roman" panose="02020603050405020304" pitchFamily="18" charset="0"/>
                <a:cs typeface="Times New Roman" panose="02020603050405020304" pitchFamily="18" charset="0"/>
              </a:rPr>
              <a:t>sản</a:t>
            </a:r>
            <a:r>
              <a:rPr lang="en-US" sz="2800" b="1" dirty="0">
                <a:ln w="0">
                  <a:noFill/>
                </a:ln>
                <a:latin typeface="Times New Roman" panose="02020603050405020304" pitchFamily="18" charset="0"/>
                <a:cs typeface="Times New Roman" panose="02020603050405020304" pitchFamily="18" charset="0"/>
              </a:rPr>
              <a:t> </a:t>
            </a:r>
            <a:r>
              <a:rPr lang="en-US" sz="2800" b="1" dirty="0" err="1">
                <a:ln w="0">
                  <a:noFill/>
                </a:ln>
                <a:latin typeface="Times New Roman" panose="02020603050405020304" pitchFamily="18" charset="0"/>
                <a:cs typeface="Times New Roman" panose="02020603050405020304" pitchFamily="18" charset="0"/>
              </a:rPr>
              <a:t>có</a:t>
            </a:r>
            <a:r>
              <a:rPr lang="en-US" sz="2800" b="1" dirty="0">
                <a:ln w="0">
                  <a:noFill/>
                </a:ln>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3 loại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ln w="0">
                <a:noFill/>
              </a:ln>
              <a:latin typeface="Times New Roman" panose="02020603050405020304" pitchFamily="18" charset="0"/>
              <a:cs typeface="Times New Roman" panose="02020603050405020304" pitchFamily="18" charset="0"/>
            </a:endParaRPr>
          </a:p>
          <a:p>
            <a:pPr lvl="3" algn="just">
              <a:spcAft>
                <a:spcPts val="6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Năng lượng</a:t>
            </a:r>
            <a:r>
              <a:rPr lang="en-US" sz="2800" b="1" dirty="0">
                <a:latin typeface="Times New Roman" panose="02020603050405020304" pitchFamily="18" charset="0"/>
                <a:ea typeface="Calibri" panose="020F0502020204030204" pitchFamily="34" charset="0"/>
                <a:cs typeface="Times New Roman" panose="02020603050405020304" pitchFamily="18" charset="0"/>
              </a:rPr>
              <a:t>: than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mỏ</a:t>
            </a:r>
            <a:r>
              <a:rPr lang="en-US" sz="2800" b="1" dirty="0">
                <a:latin typeface="Times New Roman" panose="02020603050405020304" pitchFamily="18" charset="0"/>
                <a:ea typeface="Calibri" panose="020F0502020204030204" pitchFamily="34" charset="0"/>
                <a:cs typeface="Times New Roman" panose="02020603050405020304" pitchFamily="18" charset="0"/>
              </a:rPr>
              <a:t>, than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bùn</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lvl="3" algn="just">
              <a:spcAft>
                <a:spcPts val="6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K</a:t>
            </a:r>
            <a:r>
              <a:rPr lang="vi-VN" sz="2800" b="1" dirty="0">
                <a:latin typeface="Times New Roman" panose="02020603050405020304" pitchFamily="18" charset="0"/>
                <a:ea typeface="Calibri" panose="020F0502020204030204" pitchFamily="34" charset="0"/>
                <a:cs typeface="Times New Roman" panose="02020603050405020304" pitchFamily="18" charset="0"/>
              </a:rPr>
              <a:t>im loại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Vàng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sắt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Mangan</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lvl="3" algn="just">
              <a:spcAft>
                <a:spcPts val="6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P</a:t>
            </a:r>
            <a:r>
              <a:rPr lang="vi-VN" sz="2800" b="1" dirty="0">
                <a:latin typeface="Times New Roman" panose="02020603050405020304" pitchFamily="18" charset="0"/>
                <a:ea typeface="Calibri" panose="020F0502020204030204" pitchFamily="34" charset="0"/>
                <a:cs typeface="Times New Roman" panose="02020603050405020304" pitchFamily="18" charset="0"/>
              </a:rPr>
              <a:t>hi kim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vôi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thạch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anh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kim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cương</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2" name="Rectangle 11">
            <a:extLst>
              <a:ext uri="{FF2B5EF4-FFF2-40B4-BE49-F238E27FC236}">
                <a16:creationId xmlns="" xmlns:a16="http://schemas.microsoft.com/office/drawing/2014/main" id="{F79ED92C-5A75-4871-B7A0-696A652E5C23}"/>
              </a:ext>
            </a:extLst>
          </p:cNvPr>
          <p:cNvSpPr/>
          <p:nvPr/>
        </p:nvSpPr>
        <p:spPr>
          <a:xfrm>
            <a:off x="170320" y="3941660"/>
            <a:ext cx="8852045" cy="889987"/>
          </a:xfrm>
          <a:prstGeom prst="rect">
            <a:avLst/>
          </a:prstGeom>
        </p:spPr>
        <p:txBody>
          <a:bodyPr wrap="square" lIns="68580" tIns="34290" rIns="68580" bIns="34290">
            <a:spAutoFit/>
          </a:bodyPr>
          <a:lstStyle/>
          <a:p>
            <a:pPr marL="22860" marR="22860" algn="just">
              <a:spcAft>
                <a:spcPts val="600"/>
              </a:spcAft>
            </a:pPr>
            <a:r>
              <a:rPr lang="en-US" sz="4000" b="1" baseline="-2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baseline="-25000" dirty="0" err="1">
                <a:latin typeface="Times New Roman" panose="02020603050405020304" pitchFamily="18" charset="0"/>
                <a:ea typeface="Times New Roman" panose="02020603050405020304" pitchFamily="18" charset="0"/>
                <a:cs typeface="Times New Roman" panose="02020603050405020304" pitchFamily="18" charset="0"/>
              </a:rPr>
              <a:t>Khoáng</a:t>
            </a:r>
            <a:r>
              <a:rPr lang="en-US" sz="4000" b="1" baseline="-2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baseline="-250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4000" b="1" baseline="-2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baseline="-250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b="1" baseline="-2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baseline="-250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4000" b="1" baseline="-2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baseline="-25000" dirty="0" err="1">
                <a:latin typeface="Times New Roman" panose="02020603050405020304" pitchFamily="18" charset="0"/>
                <a:ea typeface="Times New Roman" panose="02020603050405020304" pitchFamily="18" charset="0"/>
                <a:cs typeface="Times New Roman" panose="02020603050405020304" pitchFamily="18" charset="0"/>
              </a:rPr>
              <a:t>vô</a:t>
            </a:r>
            <a:r>
              <a:rPr lang="en-US" sz="4000" b="1" baseline="-2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baseline="-25000" dirty="0" err="1">
                <a:latin typeface="Times New Roman" panose="02020603050405020304" pitchFamily="18" charset="0"/>
                <a:ea typeface="Times New Roman" panose="02020603050405020304" pitchFamily="18" charset="0"/>
                <a:cs typeface="Times New Roman" panose="02020603050405020304" pitchFamily="18" charset="0"/>
              </a:rPr>
              <a:t>tận</a:t>
            </a:r>
            <a:r>
              <a:rPr lang="en-US" sz="4000" b="1" baseline="-25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baseline="-25000" dirty="0">
                <a:latin typeface="Times New Roman" panose="02020603050405020304" pitchFamily="18" charset="0"/>
                <a:ea typeface="Times New Roman" panose="02020603050405020304" pitchFamily="18" charset="0"/>
                <a:cs typeface="Times New Roman" panose="02020603050405020304" pitchFamily="18" charset="0"/>
              </a:rPr>
              <a:t>nên cần khai thác</a:t>
            </a:r>
            <a:r>
              <a:rPr lang="en-US" sz="4000" b="1" baseline="-2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baseline="-25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baseline="-25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baseline="-25000" dirty="0">
                <a:latin typeface="Times New Roman" panose="02020603050405020304" pitchFamily="18" charset="0"/>
                <a:ea typeface="Times New Roman" panose="02020603050405020304" pitchFamily="18" charset="0"/>
                <a:cs typeface="Times New Roman" panose="02020603050405020304" pitchFamily="18" charset="0"/>
              </a:rPr>
              <a:t>sử dụng một cách hợp l</a:t>
            </a:r>
            <a:r>
              <a:rPr lang="en-US" sz="4000" b="1" baseline="-25000" dirty="0">
                <a:latin typeface="Times New Roman" panose="02020603050405020304" pitchFamily="18" charset="0"/>
                <a:ea typeface="Times New Roman" panose="02020603050405020304" pitchFamily="18" charset="0"/>
                <a:cs typeface="Times New Roman" panose="02020603050405020304" pitchFamily="18" charset="0"/>
              </a:rPr>
              <a:t>í</a:t>
            </a:r>
            <a:r>
              <a:rPr lang="vi-VN" sz="4000" b="1" baseline="-25000" dirty="0">
                <a:latin typeface="Times New Roman" panose="02020603050405020304" pitchFamily="18" charset="0"/>
                <a:ea typeface="Times New Roman" panose="02020603050405020304" pitchFamily="18" charset="0"/>
                <a:cs typeface="Times New Roman" panose="02020603050405020304" pitchFamily="18" charset="0"/>
              </a:rPr>
              <a:t> và tiết kiệm.</a:t>
            </a:r>
            <a:endParaRPr lang="en-US" sz="4000" b="1" baseline="-25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157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2432" y="252491"/>
            <a:ext cx="4738255" cy="553998"/>
          </a:xfrm>
          <a:prstGeom prst="rect">
            <a:avLst/>
          </a:prstGeom>
          <a:noFill/>
        </p:spPr>
        <p:txBody>
          <a:bodyPr wrap="square" lIns="68580" tIns="34290" rIns="68580" bIns="34290">
            <a:spAutoFit/>
          </a:bodyPr>
          <a:lstStyle/>
          <a:p>
            <a:pPr>
              <a:lnSpc>
                <a:spcPct val="150000"/>
              </a:lnSpc>
              <a:defRPr/>
            </a:pPr>
            <a:r>
              <a:rPr lang="en-US" sz="2100" b="1" dirty="0">
                <a:solidFill>
                  <a:srgbClr val="FF0000"/>
                </a:solidFill>
                <a:latin typeface="Times New Roman" panose="02020603050405020304" pitchFamily="18" charset="0"/>
                <a:cs typeface="Times New Roman" panose="02020603050405020304" pitchFamily="18" charset="0"/>
              </a:rPr>
              <a:t>LUYỆN TẬP VÀ VẬN DỤNG</a:t>
            </a:r>
          </a:p>
        </p:txBody>
      </p:sp>
      <p:sp>
        <p:nvSpPr>
          <p:cNvPr id="3" name="Rectangle 3"/>
          <p:cNvSpPr>
            <a:spLocks noChangeArrowheads="1"/>
          </p:cNvSpPr>
          <p:nvPr/>
        </p:nvSpPr>
        <p:spPr bwMode="auto">
          <a:xfrm>
            <a:off x="258183" y="853811"/>
            <a:ext cx="851272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lvl="0" eaLnBrk="0" fontAlgn="base" hangingPunct="0">
              <a:spcBef>
                <a:spcPct val="0"/>
              </a:spcBef>
              <a:spcAft>
                <a:spcPct val="0"/>
              </a:spcAft>
            </a:pPr>
            <a:r>
              <a:rPr lang="vi-VN" sz="1800" dirty="0">
                <a:latin typeface="Times New Roman" panose="02020603050405020304" pitchFamily="18" charset="0"/>
                <a:ea typeface="Calibri" panose="020F0502020204030204" pitchFamily="34" charset="0"/>
                <a:cs typeface="Times New Roman" panose="02020603050405020304" pitchFamily="18" charset="0"/>
              </a:rPr>
              <a:t>1. </a:t>
            </a:r>
            <a:r>
              <a:rPr lang="en-US" sz="1800" dirty="0">
                <a:latin typeface="Times New Roman" panose="02020603050405020304" pitchFamily="18" charset="0"/>
                <a:cs typeface="Times New Roman" panose="02020603050405020304" pitchFamily="18" charset="0"/>
              </a:rPr>
              <a:t>Cho </a:t>
            </a:r>
            <a:r>
              <a:rPr lang="en-US" sz="1800" dirty="0" err="1">
                <a:latin typeface="Times New Roman" panose="02020603050405020304" pitchFamily="18" charset="0"/>
                <a:cs typeface="Times New Roman" panose="02020603050405020304" pitchFamily="18" charset="0"/>
              </a:rPr>
              <a:t>biết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tuyệt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địa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chính</a:t>
            </a:r>
            <a:r>
              <a:rPr lang="en-US" sz="1800" dirty="0">
                <a:latin typeface="Times New Roman" panose="02020603050405020304" pitchFamily="18" charset="0"/>
                <a:cs typeface="Times New Roman" panose="02020603050405020304" pitchFamily="18"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686972249"/>
              </p:ext>
            </p:extLst>
          </p:nvPr>
        </p:nvGraphicFramePr>
        <p:xfrm>
          <a:off x="1091381" y="1528119"/>
          <a:ext cx="6888839" cy="2703695"/>
        </p:xfrm>
        <a:graphic>
          <a:graphicData uri="http://schemas.openxmlformats.org/drawingml/2006/table">
            <a:tbl>
              <a:tblPr firstRow="1" firstCol="1" bandRow="1">
                <a:tableStyleId>{5C22544A-7EE6-4342-B048-85BDC9FD1C3A}</a:tableStyleId>
              </a:tblPr>
              <a:tblGrid>
                <a:gridCol w="2148459">
                  <a:extLst>
                    <a:ext uri="{9D8B030D-6E8A-4147-A177-3AD203B41FA5}">
                      <a16:colId xmlns="" xmlns:a16="http://schemas.microsoft.com/office/drawing/2014/main" val="20000"/>
                    </a:ext>
                  </a:extLst>
                </a:gridCol>
                <a:gridCol w="4740380">
                  <a:extLst>
                    <a:ext uri="{9D8B030D-6E8A-4147-A177-3AD203B41FA5}">
                      <a16:colId xmlns="" xmlns:a16="http://schemas.microsoft.com/office/drawing/2014/main" val="20001"/>
                    </a:ext>
                  </a:extLst>
                </a:gridCol>
              </a:tblGrid>
              <a:tr h="432762">
                <a:tc>
                  <a:txBody>
                    <a:bodyPr/>
                    <a:lstStyle/>
                    <a:p>
                      <a:pPr algn="ctr">
                        <a:spcAft>
                          <a:spcPts val="0"/>
                        </a:spcAft>
                      </a:pPr>
                      <a:r>
                        <a:rPr lang="en-US" sz="2100" b="0" dirty="0" err="1">
                          <a:solidFill>
                            <a:srgbClr val="FF0000"/>
                          </a:solidFill>
                          <a:effectLst/>
                          <a:latin typeface="Times New Roman" panose="02020603050405020304" pitchFamily="18" charset="0"/>
                          <a:cs typeface="Times New Roman" panose="02020603050405020304" pitchFamily="18" charset="0"/>
                        </a:rPr>
                        <a:t>Dạng</a:t>
                      </a:r>
                      <a:r>
                        <a:rPr lang="en-US" sz="2100" b="0" dirty="0">
                          <a:solidFill>
                            <a:srgbClr val="FF0000"/>
                          </a:solidFill>
                          <a:effectLst/>
                          <a:latin typeface="Times New Roman" panose="02020603050405020304" pitchFamily="18" charset="0"/>
                          <a:cs typeface="Times New Roman" panose="02020603050405020304" pitchFamily="18" charset="0"/>
                        </a:rPr>
                        <a:t> </a:t>
                      </a:r>
                      <a:r>
                        <a:rPr lang="en-US" sz="2100" b="0" dirty="0" err="1">
                          <a:solidFill>
                            <a:srgbClr val="FF0000"/>
                          </a:solidFill>
                          <a:effectLst/>
                          <a:latin typeface="Times New Roman" panose="02020603050405020304" pitchFamily="18" charset="0"/>
                          <a:cs typeface="Times New Roman" panose="02020603050405020304" pitchFamily="18" charset="0"/>
                        </a:rPr>
                        <a:t>địa</a:t>
                      </a:r>
                      <a:r>
                        <a:rPr lang="en-US" sz="2100" b="0" dirty="0">
                          <a:solidFill>
                            <a:srgbClr val="FF0000"/>
                          </a:solidFill>
                          <a:effectLst/>
                          <a:latin typeface="Times New Roman" panose="02020603050405020304" pitchFamily="18" charset="0"/>
                          <a:cs typeface="Times New Roman" panose="02020603050405020304" pitchFamily="18" charset="0"/>
                        </a:rPr>
                        <a:t> </a:t>
                      </a:r>
                      <a:r>
                        <a:rPr lang="en-US" sz="2100" b="0" dirty="0" err="1">
                          <a:solidFill>
                            <a:srgbClr val="FF0000"/>
                          </a:solidFill>
                          <a:effectLst/>
                          <a:latin typeface="Times New Roman" panose="02020603050405020304" pitchFamily="18" charset="0"/>
                          <a:cs typeface="Times New Roman" panose="02020603050405020304" pitchFamily="18" charset="0"/>
                        </a:rPr>
                        <a:t>hình</a:t>
                      </a:r>
                      <a:endParaRPr lang="en-US" sz="21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100" b="0" dirty="0" err="1">
                          <a:solidFill>
                            <a:srgbClr val="FF0000"/>
                          </a:solidFill>
                          <a:effectLst/>
                          <a:latin typeface="Times New Roman" panose="02020603050405020304" pitchFamily="18" charset="0"/>
                          <a:cs typeface="Times New Roman" panose="02020603050405020304" pitchFamily="18" charset="0"/>
                        </a:rPr>
                        <a:t>Độ</a:t>
                      </a:r>
                      <a:r>
                        <a:rPr lang="en-US" sz="2100" b="0" dirty="0">
                          <a:solidFill>
                            <a:srgbClr val="FF0000"/>
                          </a:solidFill>
                          <a:effectLst/>
                          <a:latin typeface="Times New Roman" panose="02020603050405020304" pitchFamily="18" charset="0"/>
                          <a:cs typeface="Times New Roman" panose="02020603050405020304" pitchFamily="18" charset="0"/>
                        </a:rPr>
                        <a:t> </a:t>
                      </a:r>
                      <a:r>
                        <a:rPr lang="en-US" sz="2100" b="0" dirty="0" err="1">
                          <a:solidFill>
                            <a:srgbClr val="FF0000"/>
                          </a:solidFill>
                          <a:effectLst/>
                          <a:latin typeface="Times New Roman" panose="02020603050405020304" pitchFamily="18" charset="0"/>
                          <a:cs typeface="Times New Roman" panose="02020603050405020304" pitchFamily="18" charset="0"/>
                        </a:rPr>
                        <a:t>cao</a:t>
                      </a:r>
                      <a:endParaRPr lang="en-US" sz="21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563728">
                <a:tc>
                  <a:txBody>
                    <a:bodyPr/>
                    <a:lstStyle/>
                    <a:p>
                      <a:pPr>
                        <a:spcAft>
                          <a:spcPts val="0"/>
                        </a:spcAft>
                      </a:pPr>
                      <a:r>
                        <a:rPr lang="en-US" sz="2100" b="0" dirty="0" err="1">
                          <a:solidFill>
                            <a:srgbClr val="FF0000"/>
                          </a:solidFill>
                          <a:effectLst/>
                          <a:latin typeface="Times New Roman" panose="02020603050405020304" pitchFamily="18" charset="0"/>
                          <a:cs typeface="Times New Roman" panose="02020603050405020304" pitchFamily="18" charset="0"/>
                        </a:rPr>
                        <a:t>Núi</a:t>
                      </a:r>
                      <a:endParaRPr lang="en-US" sz="21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2100" b="0" dirty="0">
                          <a:solidFill>
                            <a:srgbClr val="FF0000"/>
                          </a:solidFill>
                          <a:effectLst/>
                          <a:latin typeface="Times New Roman" panose="02020603050405020304" pitchFamily="18" charset="0"/>
                          <a:cs typeface="Times New Roman" panose="02020603050405020304" pitchFamily="18" charset="0"/>
                        </a:rPr>
                        <a:t> </a:t>
                      </a:r>
                      <a:endParaRPr lang="en-US" sz="21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547181">
                <a:tc>
                  <a:txBody>
                    <a:bodyPr/>
                    <a:lstStyle/>
                    <a:p>
                      <a:pPr>
                        <a:spcAft>
                          <a:spcPts val="0"/>
                        </a:spcAft>
                      </a:pPr>
                      <a:r>
                        <a:rPr lang="en-US" sz="2100" b="0" dirty="0">
                          <a:solidFill>
                            <a:srgbClr val="FF0000"/>
                          </a:solidFill>
                          <a:effectLst/>
                          <a:latin typeface="Times New Roman" panose="02020603050405020304" pitchFamily="18" charset="0"/>
                          <a:cs typeface="Times New Roman" panose="02020603050405020304" pitchFamily="18" charset="0"/>
                        </a:rPr>
                        <a:t>Cao </a:t>
                      </a:r>
                      <a:r>
                        <a:rPr lang="en-US" sz="2100" b="0" dirty="0" err="1">
                          <a:solidFill>
                            <a:srgbClr val="FF0000"/>
                          </a:solidFill>
                          <a:effectLst/>
                          <a:latin typeface="Times New Roman" panose="02020603050405020304" pitchFamily="18" charset="0"/>
                          <a:cs typeface="Times New Roman" panose="02020603050405020304" pitchFamily="18" charset="0"/>
                        </a:rPr>
                        <a:t>nguyên</a:t>
                      </a:r>
                      <a:endParaRPr lang="en-US" sz="21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2100" b="0" dirty="0">
                          <a:solidFill>
                            <a:srgbClr val="FF0000"/>
                          </a:solidFill>
                          <a:effectLst/>
                          <a:latin typeface="Times New Roman" panose="02020603050405020304" pitchFamily="18" charset="0"/>
                          <a:cs typeface="Times New Roman" panose="02020603050405020304" pitchFamily="18" charset="0"/>
                        </a:rPr>
                        <a:t> </a:t>
                      </a:r>
                      <a:endParaRPr lang="en-US" sz="21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569069">
                <a:tc>
                  <a:txBody>
                    <a:bodyPr/>
                    <a:lstStyle/>
                    <a:p>
                      <a:pPr>
                        <a:spcAft>
                          <a:spcPts val="0"/>
                        </a:spcAft>
                      </a:pPr>
                      <a:r>
                        <a:rPr lang="en-US" sz="2100" b="0" dirty="0" err="1">
                          <a:solidFill>
                            <a:srgbClr val="FF0000"/>
                          </a:solidFill>
                          <a:effectLst/>
                          <a:latin typeface="Times New Roman" panose="02020603050405020304" pitchFamily="18" charset="0"/>
                          <a:cs typeface="Times New Roman" panose="02020603050405020304" pitchFamily="18" charset="0"/>
                        </a:rPr>
                        <a:t>Đồi</a:t>
                      </a:r>
                      <a:r>
                        <a:rPr lang="en-US" sz="2100" b="0" dirty="0">
                          <a:solidFill>
                            <a:srgbClr val="FF0000"/>
                          </a:solidFill>
                          <a:effectLst/>
                          <a:latin typeface="Times New Roman" panose="02020603050405020304" pitchFamily="18" charset="0"/>
                          <a:cs typeface="Times New Roman" panose="02020603050405020304" pitchFamily="18" charset="0"/>
                        </a:rPr>
                        <a:t> (t</a:t>
                      </a:r>
                      <a:r>
                        <a:rPr lang="vi-VN" sz="2100" b="0" dirty="0">
                          <a:solidFill>
                            <a:srgbClr val="FF0000"/>
                          </a:solidFill>
                          <a:effectLst/>
                          <a:latin typeface="Times New Roman" panose="02020603050405020304" pitchFamily="18" charset="0"/>
                          <a:cs typeface="Times New Roman" panose="02020603050405020304" pitchFamily="18" charset="0"/>
                        </a:rPr>
                        <a:t>ư</a:t>
                      </a:r>
                      <a:r>
                        <a:rPr lang="en-US" sz="2100" b="0" dirty="0" err="1">
                          <a:solidFill>
                            <a:srgbClr val="FF0000"/>
                          </a:solidFill>
                          <a:effectLst/>
                          <a:latin typeface="Times New Roman" panose="02020603050405020304" pitchFamily="18" charset="0"/>
                          <a:cs typeface="Times New Roman" panose="02020603050405020304" pitchFamily="18" charset="0"/>
                        </a:rPr>
                        <a:t>ơng</a:t>
                      </a:r>
                      <a:r>
                        <a:rPr lang="en-US" sz="2100" b="0" dirty="0">
                          <a:solidFill>
                            <a:srgbClr val="FF0000"/>
                          </a:solidFill>
                          <a:effectLst/>
                          <a:latin typeface="Times New Roman" panose="02020603050405020304" pitchFamily="18" charset="0"/>
                          <a:cs typeface="Times New Roman" panose="02020603050405020304" pitchFamily="18" charset="0"/>
                        </a:rPr>
                        <a:t> </a:t>
                      </a:r>
                      <a:r>
                        <a:rPr lang="en-US" sz="2100" b="0" dirty="0" err="1">
                          <a:solidFill>
                            <a:srgbClr val="FF0000"/>
                          </a:solidFill>
                          <a:effectLst/>
                          <a:latin typeface="Times New Roman" panose="02020603050405020304" pitchFamily="18" charset="0"/>
                          <a:cs typeface="Times New Roman" panose="02020603050405020304" pitchFamily="18" charset="0"/>
                        </a:rPr>
                        <a:t>đối</a:t>
                      </a:r>
                      <a:r>
                        <a:rPr lang="en-US" sz="2100" b="0" dirty="0">
                          <a:solidFill>
                            <a:srgbClr val="FF0000"/>
                          </a:solidFill>
                          <a:effectLst/>
                          <a:latin typeface="Times New Roman" panose="02020603050405020304" pitchFamily="18" charset="0"/>
                          <a:cs typeface="Times New Roman" panose="02020603050405020304" pitchFamily="18" charset="0"/>
                        </a:rPr>
                        <a:t>)</a:t>
                      </a:r>
                      <a:endParaRPr lang="en-US" sz="21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2100" b="0" dirty="0">
                          <a:solidFill>
                            <a:srgbClr val="FF0000"/>
                          </a:solidFill>
                          <a:effectLst/>
                          <a:latin typeface="Times New Roman" panose="02020603050405020304" pitchFamily="18" charset="0"/>
                          <a:cs typeface="Times New Roman" panose="02020603050405020304" pitchFamily="18" charset="0"/>
                        </a:rPr>
                        <a:t> </a:t>
                      </a:r>
                      <a:endParaRPr lang="en-US" sz="21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590955">
                <a:tc>
                  <a:txBody>
                    <a:bodyPr/>
                    <a:lstStyle/>
                    <a:p>
                      <a:pPr>
                        <a:spcAft>
                          <a:spcPts val="0"/>
                        </a:spcAft>
                      </a:pPr>
                      <a:r>
                        <a:rPr lang="en-US" sz="2100" b="0" dirty="0" err="1">
                          <a:solidFill>
                            <a:srgbClr val="FF0000"/>
                          </a:solidFill>
                          <a:effectLst/>
                          <a:latin typeface="Times New Roman" panose="02020603050405020304" pitchFamily="18" charset="0"/>
                          <a:cs typeface="Times New Roman" panose="02020603050405020304" pitchFamily="18" charset="0"/>
                        </a:rPr>
                        <a:t>Đồng</a:t>
                      </a:r>
                      <a:r>
                        <a:rPr lang="en-US" sz="2100" b="0" dirty="0">
                          <a:solidFill>
                            <a:srgbClr val="FF0000"/>
                          </a:solidFill>
                          <a:effectLst/>
                          <a:latin typeface="Times New Roman" panose="02020603050405020304" pitchFamily="18" charset="0"/>
                          <a:cs typeface="Times New Roman" panose="02020603050405020304" pitchFamily="18" charset="0"/>
                        </a:rPr>
                        <a:t> </a:t>
                      </a:r>
                      <a:r>
                        <a:rPr lang="en-US" sz="2100" b="0" dirty="0" err="1">
                          <a:solidFill>
                            <a:srgbClr val="FF0000"/>
                          </a:solidFill>
                          <a:effectLst/>
                          <a:latin typeface="Times New Roman" panose="02020603050405020304" pitchFamily="18" charset="0"/>
                          <a:cs typeface="Times New Roman" panose="02020603050405020304" pitchFamily="18" charset="0"/>
                        </a:rPr>
                        <a:t>bằng</a:t>
                      </a:r>
                      <a:endParaRPr lang="en-US" sz="21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2100" b="0" dirty="0">
                          <a:solidFill>
                            <a:srgbClr val="FF0000"/>
                          </a:solidFill>
                          <a:effectLst/>
                          <a:latin typeface="Times New Roman" panose="02020603050405020304" pitchFamily="18" charset="0"/>
                          <a:cs typeface="Times New Roman" panose="02020603050405020304" pitchFamily="18" charset="0"/>
                        </a:rPr>
                        <a:t> </a:t>
                      </a:r>
                      <a:endParaRPr lang="en-US" sz="21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bl>
          </a:graphicData>
        </a:graphic>
      </p:graphicFrame>
      <p:sp>
        <p:nvSpPr>
          <p:cNvPr id="6" name="Rectangle 5"/>
          <p:cNvSpPr/>
          <p:nvPr/>
        </p:nvSpPr>
        <p:spPr>
          <a:xfrm>
            <a:off x="3378632" y="2046844"/>
            <a:ext cx="3789884" cy="392415"/>
          </a:xfrm>
          <a:prstGeom prst="rect">
            <a:avLst/>
          </a:prstGeom>
        </p:spPr>
        <p:txBody>
          <a:bodyPr wrap="none" lIns="68580" tIns="34290" rIns="68580" bIns="34290">
            <a:spAutoFit/>
          </a:bodyPr>
          <a:lstStyle/>
          <a:p>
            <a:r>
              <a:rPr lang="en-US" sz="2100" dirty="0" err="1">
                <a:latin typeface="Times New Roman" panose="02020603050405020304" pitchFamily="18" charset="0"/>
                <a:ea typeface="Calibri" panose="020F0502020204030204" pitchFamily="34" charset="0"/>
              </a:rPr>
              <a:t>Trên</a:t>
            </a:r>
            <a:r>
              <a:rPr lang="en-US" sz="2100" dirty="0">
                <a:latin typeface="Times New Roman" panose="02020603050405020304" pitchFamily="18" charset="0"/>
                <a:ea typeface="Calibri" panose="020F0502020204030204" pitchFamily="34" charset="0"/>
              </a:rPr>
              <a:t> 500m so </a:t>
            </a:r>
            <a:r>
              <a:rPr lang="en-US" sz="2100" dirty="0" err="1">
                <a:latin typeface="Times New Roman" panose="02020603050405020304" pitchFamily="18" charset="0"/>
                <a:ea typeface="Calibri" panose="020F0502020204030204" pitchFamily="34" charset="0"/>
              </a:rPr>
              <a:t>với</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mực</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nước</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biển</a:t>
            </a:r>
            <a:r>
              <a:rPr lang="en-US" sz="2100" dirty="0">
                <a:latin typeface="Times New Roman" panose="02020603050405020304" pitchFamily="18" charset="0"/>
                <a:ea typeface="Calibri" panose="020F0502020204030204" pitchFamily="34" charset="0"/>
              </a:rPr>
              <a:t>.</a:t>
            </a:r>
            <a:endParaRPr lang="en-US" sz="2100" dirty="0"/>
          </a:p>
        </p:txBody>
      </p:sp>
      <p:sp>
        <p:nvSpPr>
          <p:cNvPr id="13" name="Rectangle 12"/>
          <p:cNvSpPr/>
          <p:nvPr/>
        </p:nvSpPr>
        <p:spPr>
          <a:xfrm>
            <a:off x="3378632" y="2599910"/>
            <a:ext cx="3789884" cy="392415"/>
          </a:xfrm>
          <a:prstGeom prst="rect">
            <a:avLst/>
          </a:prstGeom>
        </p:spPr>
        <p:txBody>
          <a:bodyPr wrap="none" lIns="68580" tIns="34290" rIns="68580" bIns="34290">
            <a:spAutoFit/>
          </a:bodyPr>
          <a:lstStyle/>
          <a:p>
            <a:r>
              <a:rPr lang="en-US" sz="2100" dirty="0" err="1">
                <a:latin typeface="Times New Roman" panose="02020603050405020304" pitchFamily="18" charset="0"/>
                <a:ea typeface="Calibri" panose="020F0502020204030204" pitchFamily="34" charset="0"/>
              </a:rPr>
              <a:t>Trên</a:t>
            </a:r>
            <a:r>
              <a:rPr lang="en-US" sz="2100" dirty="0">
                <a:latin typeface="Times New Roman" panose="02020603050405020304" pitchFamily="18" charset="0"/>
                <a:ea typeface="Calibri" panose="020F0502020204030204" pitchFamily="34" charset="0"/>
              </a:rPr>
              <a:t> 500m so </a:t>
            </a:r>
            <a:r>
              <a:rPr lang="en-US" sz="2100" dirty="0" err="1">
                <a:latin typeface="Times New Roman" panose="02020603050405020304" pitchFamily="18" charset="0"/>
                <a:ea typeface="Calibri" panose="020F0502020204030204" pitchFamily="34" charset="0"/>
              </a:rPr>
              <a:t>với</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mực</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nước</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biển</a:t>
            </a:r>
            <a:r>
              <a:rPr lang="en-US" sz="2100" dirty="0">
                <a:latin typeface="Times New Roman" panose="02020603050405020304" pitchFamily="18" charset="0"/>
                <a:ea typeface="Calibri" panose="020F0502020204030204" pitchFamily="34" charset="0"/>
              </a:rPr>
              <a:t>.</a:t>
            </a:r>
            <a:endParaRPr lang="en-US" sz="2100" dirty="0"/>
          </a:p>
        </p:txBody>
      </p:sp>
      <p:sp>
        <p:nvSpPr>
          <p:cNvPr id="7" name="Rectangle 6"/>
          <p:cNvSpPr/>
          <p:nvPr/>
        </p:nvSpPr>
        <p:spPr>
          <a:xfrm>
            <a:off x="3378633" y="3154191"/>
            <a:ext cx="4131179" cy="392415"/>
          </a:xfrm>
          <a:prstGeom prst="rect">
            <a:avLst/>
          </a:prstGeom>
          <a:solidFill>
            <a:schemeClr val="bg1"/>
          </a:solidFill>
        </p:spPr>
        <p:txBody>
          <a:bodyPr wrap="none" lIns="68580" tIns="34290" rIns="68580" bIns="34290">
            <a:spAutoFit/>
          </a:bodyPr>
          <a:lstStyle/>
          <a:p>
            <a:r>
              <a:rPr lang="en-US" sz="2100" dirty="0" err="1">
                <a:latin typeface="Times New Roman" panose="02020603050405020304" pitchFamily="18" charset="0"/>
                <a:ea typeface="Calibri" panose="020F0502020204030204" pitchFamily="34" charset="0"/>
              </a:rPr>
              <a:t>Không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quá</a:t>
            </a:r>
            <a:r>
              <a:rPr lang="en-US" sz="2100" dirty="0">
                <a:latin typeface="Times New Roman" panose="02020603050405020304" pitchFamily="18" charset="0"/>
                <a:ea typeface="Calibri" panose="020F0502020204030204" pitchFamily="34" charset="0"/>
              </a:rPr>
              <a:t> 200m so </a:t>
            </a:r>
            <a:r>
              <a:rPr lang="en-US" sz="2100" dirty="0" err="1">
                <a:latin typeface="Times New Roman" panose="02020603050405020304" pitchFamily="18" charset="0"/>
                <a:ea typeface="Calibri" panose="020F0502020204030204" pitchFamily="34" charset="0"/>
              </a:rPr>
              <a:t>với</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xung</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quanh</a:t>
            </a:r>
            <a:r>
              <a:rPr lang="en-US" sz="2100" dirty="0">
                <a:latin typeface="Times New Roman" panose="02020603050405020304" pitchFamily="18" charset="0"/>
                <a:ea typeface="Calibri" panose="020F0502020204030204" pitchFamily="34" charset="0"/>
              </a:rPr>
              <a:t>.</a:t>
            </a:r>
            <a:endParaRPr lang="en-US" sz="2100" dirty="0"/>
          </a:p>
        </p:txBody>
      </p:sp>
      <p:sp>
        <p:nvSpPr>
          <p:cNvPr id="9" name="Rectangle 8"/>
          <p:cNvSpPr/>
          <p:nvPr/>
        </p:nvSpPr>
        <p:spPr>
          <a:xfrm>
            <a:off x="3362618" y="3723515"/>
            <a:ext cx="3994123" cy="392415"/>
          </a:xfrm>
          <a:prstGeom prst="rect">
            <a:avLst/>
          </a:prstGeom>
        </p:spPr>
        <p:txBody>
          <a:bodyPr wrap="none" lIns="68580" tIns="34290" rIns="68580" bIns="34290">
            <a:spAutoFit/>
          </a:bodyPr>
          <a:lstStyle/>
          <a:p>
            <a:r>
              <a:rPr lang="en-US" sz="2100" dirty="0" err="1">
                <a:latin typeface="Times New Roman" panose="02020603050405020304" pitchFamily="18" charset="0"/>
                <a:ea typeface="Calibri" panose="020F0502020204030204" pitchFamily="34" charset="0"/>
              </a:rPr>
              <a:t>Dưới</a:t>
            </a:r>
            <a:r>
              <a:rPr lang="en-US" sz="2100" dirty="0">
                <a:latin typeface="Times New Roman" panose="02020603050405020304" pitchFamily="18" charset="0"/>
                <a:ea typeface="Calibri" panose="020F0502020204030204" pitchFamily="34" charset="0"/>
              </a:rPr>
              <a:t> 200m so </a:t>
            </a:r>
            <a:r>
              <a:rPr lang="en-US" sz="2100" dirty="0" err="1">
                <a:latin typeface="Times New Roman" panose="02020603050405020304" pitchFamily="18" charset="0"/>
                <a:ea typeface="Calibri" panose="020F0502020204030204" pitchFamily="34" charset="0"/>
              </a:rPr>
              <a:t>với</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mực</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nước</a:t>
            </a:r>
            <a:r>
              <a:rPr lang="en-US" sz="2100" dirty="0">
                <a:latin typeface="Times New Roman" panose="02020603050405020304" pitchFamily="18" charset="0"/>
                <a:ea typeface="Calibri" panose="020F0502020204030204" pitchFamily="34" charset="0"/>
              </a:rPr>
              <a:t> </a:t>
            </a:r>
            <a:r>
              <a:rPr lang="en-US" sz="2100" dirty="0" err="1">
                <a:latin typeface="Times New Roman" panose="02020603050405020304" pitchFamily="18" charset="0"/>
                <a:ea typeface="Calibri" panose="020F0502020204030204" pitchFamily="34" charset="0"/>
              </a:rPr>
              <a:t>biển</a:t>
            </a:r>
            <a:r>
              <a:rPr lang="en-US" sz="2100" dirty="0">
                <a:latin typeface="Times New Roman" panose="02020603050405020304" pitchFamily="18" charset="0"/>
                <a:ea typeface="Calibri" panose="020F0502020204030204" pitchFamily="34" charset="0"/>
              </a:rPr>
              <a:t>.</a:t>
            </a:r>
            <a:endParaRPr lang="en-US" sz="2100" dirty="0"/>
          </a:p>
        </p:txBody>
      </p:sp>
    </p:spTree>
    <p:extLst>
      <p:ext uri="{BB962C8B-B14F-4D97-AF65-F5344CB8AC3E}">
        <p14:creationId xmlns:p14="http://schemas.microsoft.com/office/powerpoint/2010/main" val="182536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3" grpId="0"/>
      <p:bldP spid="7" grpId="0" animBg="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33686"/>
            <a:ext cx="4738255" cy="553998"/>
          </a:xfrm>
          <a:prstGeom prst="rect">
            <a:avLst/>
          </a:prstGeom>
          <a:noFill/>
        </p:spPr>
        <p:txBody>
          <a:bodyPr wrap="square" lIns="68580" tIns="34290" rIns="68580" bIns="34290">
            <a:spAutoFit/>
          </a:bodyPr>
          <a:lstStyle/>
          <a:p>
            <a:pPr>
              <a:lnSpc>
                <a:spcPct val="150000"/>
              </a:lnSpc>
              <a:defRPr/>
            </a:pPr>
            <a:r>
              <a:rPr lang="en-US" sz="2100" b="1" dirty="0">
                <a:solidFill>
                  <a:srgbClr val="FF0000"/>
                </a:solidFill>
                <a:latin typeface="Times New Roman" panose="02020603050405020304" pitchFamily="18" charset="0"/>
                <a:cs typeface="Times New Roman" panose="02020603050405020304" pitchFamily="18" charset="0"/>
              </a:rPr>
              <a:t>LUYỆN TẬP VÀ VẬN DỤNG</a:t>
            </a:r>
          </a:p>
        </p:txBody>
      </p:sp>
      <p:sp>
        <p:nvSpPr>
          <p:cNvPr id="3" name="Rectangle 3"/>
          <p:cNvSpPr>
            <a:spLocks noChangeArrowheads="1"/>
          </p:cNvSpPr>
          <p:nvPr/>
        </p:nvSpPr>
        <p:spPr bwMode="auto">
          <a:xfrm>
            <a:off x="0" y="1026936"/>
            <a:ext cx="851272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lvl="0" eaLnBrk="0" fontAlgn="base" hangingPunct="0">
              <a:spcBef>
                <a:spcPct val="0"/>
              </a:spcBef>
              <a:spcAft>
                <a:spcPct val="0"/>
              </a:spcAft>
            </a:pPr>
            <a:r>
              <a:rPr lang="vi-VN" sz="1800" dirty="0">
                <a:latin typeface="Times New Roman" panose="02020603050405020304" pitchFamily="18" charset="0"/>
                <a:ea typeface="Calibri" panose="020F0502020204030204" pitchFamily="34" charset="0"/>
                <a:cs typeface="Times New Roman" panose="02020603050405020304" pitchFamily="18" charset="0"/>
              </a:rPr>
              <a:t>1. </a:t>
            </a:r>
            <a:r>
              <a:rPr lang="en-US" sz="1800" dirty="0">
                <a:latin typeface="Times New Roman" panose="02020603050405020304" pitchFamily="18" charset="0"/>
                <a:cs typeface="Times New Roman" panose="02020603050405020304" pitchFamily="18" charset="0"/>
              </a:rPr>
              <a:t>Cho </a:t>
            </a:r>
            <a:r>
              <a:rPr lang="en-US" sz="1800" dirty="0" err="1">
                <a:latin typeface="Times New Roman" panose="02020603050405020304" pitchFamily="18" charset="0"/>
                <a:cs typeface="Times New Roman" panose="02020603050405020304" pitchFamily="18" charset="0"/>
              </a:rPr>
              <a:t>biết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tuyệt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địa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chính</a:t>
            </a:r>
            <a:r>
              <a:rPr lang="en-US" sz="1800" dirty="0">
                <a:latin typeface="Times New Roman" panose="02020603050405020304" pitchFamily="18" charset="0"/>
                <a:cs typeface="Times New Roman" panose="02020603050405020304" pitchFamily="18" charset="0"/>
              </a:rPr>
              <a:t>.</a:t>
            </a:r>
          </a:p>
        </p:txBody>
      </p:sp>
      <p:sp>
        <p:nvSpPr>
          <p:cNvPr id="10" name="Rectangle 3">
            <a:extLst>
              <a:ext uri="{FF2B5EF4-FFF2-40B4-BE49-F238E27FC236}">
                <a16:creationId xmlns="" xmlns:a16="http://schemas.microsoft.com/office/drawing/2014/main" id="{7F948847-5D95-4F3B-B353-5D8F993928D9}"/>
              </a:ext>
            </a:extLst>
          </p:cNvPr>
          <p:cNvSpPr>
            <a:spLocks noChangeArrowheads="1"/>
          </p:cNvSpPr>
          <p:nvPr/>
        </p:nvSpPr>
        <p:spPr bwMode="auto">
          <a:xfrm>
            <a:off x="1" y="1421791"/>
            <a:ext cx="837507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lvl="0" eaLnBrk="0" fontAlgn="base" hangingPunct="0">
              <a:spcBef>
                <a:spcPct val="0"/>
              </a:spcBef>
              <a:spcAft>
                <a:spcPct val="0"/>
              </a:spcAft>
            </a:pPr>
            <a:r>
              <a:rPr lang="en-US" sz="1800" dirty="0">
                <a:latin typeface="Times New Roman" panose="02020603050405020304" pitchFamily="18" charset="0"/>
                <a:ea typeface="Calibri" panose="020F0502020204030204" pitchFamily="34" charset="0"/>
                <a:cs typeface="Times New Roman" panose="02020603050405020304" pitchFamily="18" charset="0"/>
              </a:rPr>
              <a:t>2</a:t>
            </a:r>
            <a:r>
              <a:rPr lang="vi-VN"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Tìm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thông</a:t>
            </a:r>
            <a:r>
              <a:rPr lang="en-US" sz="1800" dirty="0">
                <a:latin typeface="Times New Roman" panose="02020603050405020304" pitchFamily="18" charset="0"/>
                <a:cs typeface="Times New Roman" panose="02020603050405020304" pitchFamily="18" charset="0"/>
              </a:rPr>
              <a:t> tin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vàng</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Việt</a:t>
            </a:r>
            <a:r>
              <a:rPr lang="en-US" sz="1800" dirty="0">
                <a:latin typeface="Times New Roman" panose="02020603050405020304" pitchFamily="18" charset="0"/>
                <a:cs typeface="Times New Roman" panose="02020603050405020304" pitchFamily="18" charset="0"/>
              </a:rPr>
              <a:t> Nam</a:t>
            </a:r>
          </a:p>
        </p:txBody>
      </p:sp>
      <p:sp>
        <p:nvSpPr>
          <p:cNvPr id="12" name="Text Box 2">
            <a:extLst>
              <a:ext uri="{FF2B5EF4-FFF2-40B4-BE49-F238E27FC236}">
                <a16:creationId xmlns="" xmlns:a16="http://schemas.microsoft.com/office/drawing/2014/main" id="{1D5C1622-0348-4CEB-AEE1-11F835B86E07}"/>
              </a:ext>
            </a:extLst>
          </p:cNvPr>
          <p:cNvSpPr txBox="1">
            <a:spLocks noChangeArrowheads="1"/>
          </p:cNvSpPr>
          <p:nvPr/>
        </p:nvSpPr>
        <p:spPr bwMode="auto">
          <a:xfrm>
            <a:off x="59607" y="1820507"/>
            <a:ext cx="9084393"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sz="1800" dirty="0">
                <a:latin typeface="Times New Roman" panose="02020603050405020304" pitchFamily="18" charset="0"/>
                <a:cs typeface="Times New Roman" panose="02020603050405020304" pitchFamily="18" charset="0"/>
              </a:rPr>
              <a:t>3. </a:t>
            </a:r>
            <a:r>
              <a:rPr lang="en-US" sz="1800" dirty="0" err="1">
                <a:latin typeface="Times New Roman" panose="02020603050405020304" pitchFamily="18" charset="0"/>
                <a:cs typeface="Times New Roman" panose="02020603050405020304" pitchFamily="18" charset="0"/>
              </a:rPr>
              <a:t>Nơi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thuộc</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dạng địa hình nào? </a:t>
            </a:r>
            <a:r>
              <a:rPr lang="en-US" sz="1800" dirty="0" err="1">
                <a:latin typeface="Times New Roman" panose="02020603050405020304" pitchFamily="18" charset="0"/>
                <a:cs typeface="Times New Roman" panose="02020603050405020304" pitchFamily="18" charset="0"/>
              </a:rPr>
              <a:t>Trình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bày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đặc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điểm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địa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đó</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Dạng địa hình </a:t>
            </a:r>
            <a:r>
              <a:rPr lang="en-US" sz="1800" dirty="0" err="1">
                <a:latin typeface="Times New Roman" panose="02020603050405020304" pitchFamily="18" charset="0"/>
                <a:cs typeface="Times New Roman" panose="02020603050405020304" pitchFamily="18" charset="0"/>
              </a:rPr>
              <a:t>đó</a:t>
            </a:r>
            <a:r>
              <a:rPr lang="vi-VN" sz="1800" dirty="0">
                <a:latin typeface="Times New Roman" panose="02020603050405020304" pitchFamily="18" charset="0"/>
                <a:cs typeface="Times New Roman" panose="02020603050405020304" pitchFamily="18" charset="0"/>
              </a:rPr>
              <a:t> phù hợp với những hoạt động kinh tế nào?</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32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58" y="61651"/>
            <a:ext cx="8580425" cy="1371273"/>
          </a:xfrm>
          <a:prstGeom prst="rect">
            <a:avLst/>
          </a:prstGeom>
          <a:noFill/>
        </p:spPr>
        <p:txBody>
          <a:bodyPr wrap="square" lIns="68580" tIns="34290" rIns="68580" bIns="34290">
            <a:spAutoFit/>
          </a:bodyPr>
          <a:lstStyle/>
          <a:p>
            <a:pPr>
              <a:lnSpc>
                <a:spcPct val="150000"/>
              </a:lnSpc>
              <a:defRPr/>
            </a:pPr>
            <a:r>
              <a:rPr lang="en-US" sz="3000" b="1" smtClean="0">
                <a:solidFill>
                  <a:srgbClr val="FF0000"/>
                </a:solidFill>
                <a:latin typeface="Times New Roman" panose="02020603050405020304" pitchFamily="18" charset="0"/>
                <a:cs typeface="Times New Roman" panose="02020603050405020304" pitchFamily="18" charset="0"/>
              </a:rPr>
              <a:t>I. </a:t>
            </a:r>
            <a:r>
              <a:rPr lang="en-GB" sz="3000" b="1" smtClean="0">
                <a:solidFill>
                  <a:srgbClr val="FF0000"/>
                </a:solidFill>
                <a:latin typeface="Times New Roman" panose="02020603050405020304" pitchFamily="18" charset="0"/>
                <a:cs typeface="Times New Roman" panose="02020603050405020304" pitchFamily="18" charset="0"/>
              </a:rPr>
              <a:t>Quá </a:t>
            </a:r>
            <a:r>
              <a:rPr lang="en-GB" sz="3000" b="1" dirty="0" err="1">
                <a:solidFill>
                  <a:srgbClr val="FF0000"/>
                </a:solidFill>
                <a:latin typeface="Times New Roman" panose="02020603050405020304" pitchFamily="18" charset="0"/>
                <a:cs typeface="Times New Roman" panose="02020603050405020304" pitchFamily="18" charset="0"/>
              </a:rPr>
              <a:t>trình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nội</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sinh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err="1">
                <a:solidFill>
                  <a:srgbClr val="FF0000"/>
                </a:solidFill>
                <a:latin typeface="Times New Roman" panose="02020603050405020304" pitchFamily="18" charset="0"/>
                <a:cs typeface="Times New Roman" panose="02020603050405020304" pitchFamily="18" charset="0"/>
              </a:rPr>
              <a:t>và</a:t>
            </a:r>
            <a:r>
              <a:rPr lang="en-GB" sz="3000" b="1">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q</a:t>
            </a:r>
            <a:r>
              <a:rPr lang="en-GB" sz="3000" b="1" smtClean="0">
                <a:solidFill>
                  <a:srgbClr val="FF0000"/>
                </a:solidFill>
                <a:latin typeface="Times New Roman" panose="02020603050405020304" pitchFamily="18" charset="0"/>
                <a:cs typeface="Times New Roman" panose="02020603050405020304" pitchFamily="18" charset="0"/>
              </a:rPr>
              <a:t>uá </a:t>
            </a:r>
            <a:r>
              <a:rPr lang="en-GB" sz="3000" b="1" dirty="0" err="1">
                <a:solidFill>
                  <a:srgbClr val="FF0000"/>
                </a:solidFill>
                <a:latin typeface="Times New Roman" panose="02020603050405020304" pitchFamily="18" charset="0"/>
                <a:cs typeface="Times New Roman" panose="02020603050405020304" pitchFamily="18" charset="0"/>
              </a:rPr>
              <a:t>trình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err="1">
                <a:solidFill>
                  <a:srgbClr val="FF0000"/>
                </a:solidFill>
                <a:latin typeface="Times New Roman" panose="02020603050405020304" pitchFamily="18" charset="0"/>
                <a:cs typeface="Times New Roman" panose="02020603050405020304" pitchFamily="18" charset="0"/>
              </a:rPr>
              <a:t>ngoại</a:t>
            </a:r>
            <a:r>
              <a:rPr lang="en-GB" sz="3000" b="1">
                <a:solidFill>
                  <a:srgbClr val="FF0000"/>
                </a:solidFill>
                <a:latin typeface="Times New Roman" panose="02020603050405020304" pitchFamily="18" charset="0"/>
                <a:cs typeface="Times New Roman" panose="02020603050405020304" pitchFamily="18" charset="0"/>
              </a:rPr>
              <a:t> </a:t>
            </a:r>
            <a:r>
              <a:rPr lang="en-GB" sz="3000" b="1" smtClean="0">
                <a:solidFill>
                  <a:srgbClr val="FF0000"/>
                </a:solidFill>
                <a:latin typeface="Times New Roman" panose="02020603050405020304" pitchFamily="18" charset="0"/>
                <a:cs typeface="Times New Roman" panose="02020603050405020304" pitchFamily="18" charset="0"/>
              </a:rPr>
              <a:t>sinh</a:t>
            </a:r>
          </a:p>
          <a:p>
            <a:pPr>
              <a:lnSpc>
                <a:spcPct val="150000"/>
              </a:lnSpc>
              <a:defRPr/>
            </a:pP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34786" y="55509"/>
            <a:ext cx="7874454" cy="51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93758" y="823397"/>
            <a:ext cx="8472656" cy="992579"/>
          </a:xfrm>
          <a:prstGeom prst="rect">
            <a:avLst/>
          </a:prstGeom>
          <a:noFill/>
        </p:spPr>
        <p:txBody>
          <a:bodyPr wrap="square" lIns="68580" tIns="34290" rIns="68580" bIns="34290">
            <a:spAutoFit/>
          </a:bodyPr>
          <a:lstStyle/>
          <a:p>
            <a:pPr algn="ct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  </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(3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1, 2, 3, 4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0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0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000" b="1" dirty="0">
              <a:ln w="10541" cmpd="sng">
                <a:solidFill>
                  <a:srgbClr val="4F81BD">
                    <a:shade val="88000"/>
                    <a:satMod val="110000"/>
                  </a:srgbClr>
                </a:solidFill>
                <a:prstDash val="solid"/>
              </a:ln>
              <a:solidFill>
                <a:srgbClr val="0070C0"/>
              </a:solidFill>
              <a:latin typeface="Calibri"/>
            </a:endParaRPr>
          </a:p>
        </p:txBody>
      </p:sp>
      <p:sp>
        <p:nvSpPr>
          <p:cNvPr id="7" name="Text Box 8"/>
          <p:cNvSpPr txBox="1">
            <a:spLocks noChangeArrowheads="1"/>
          </p:cNvSpPr>
          <p:nvPr/>
        </p:nvSpPr>
        <p:spPr bwMode="auto">
          <a:xfrm>
            <a:off x="495195" y="1979065"/>
            <a:ext cx="5471401" cy="392415"/>
          </a:xfrm>
          <a:prstGeom prst="rect">
            <a:avLst/>
          </a:prstGeom>
          <a:solidFill>
            <a:schemeClr val="bg1"/>
          </a:solidFill>
          <a:ln>
            <a:noFill/>
          </a:ln>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100" b="1" dirty="0">
                <a:latin typeface="Times New Roman" panose="02020603050405020304" pitchFamily="18" charset="0"/>
                <a:cs typeface="Times New Roman" panose="02020603050405020304" pitchFamily="18" charset="0"/>
              </a:rPr>
              <a:t>1</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Thế</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nào</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là</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quá</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trình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nội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và</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ngoại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r>
              <a:rPr lang="en-US" sz="2100" b="1"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495195" y="2467440"/>
            <a:ext cx="5471401" cy="1361912"/>
          </a:xfrm>
          <a:prstGeom prst="rect">
            <a:avLst/>
          </a:prstGeom>
          <a:solidFill>
            <a:schemeClr val="bg1"/>
          </a:solidFill>
          <a:ln>
            <a:noFill/>
          </a:ln>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100" b="1" dirty="0">
                <a:latin typeface="Times New Roman" panose="02020603050405020304" pitchFamily="18" charset="0"/>
                <a:cs typeface="Times New Roman" panose="02020603050405020304" pitchFamily="18" charset="0"/>
              </a:rPr>
              <a:t>2. </a:t>
            </a:r>
            <a:r>
              <a:rPr lang="vi-VN" sz="2100" b="1" dirty="0">
                <a:latin typeface="Times New Roman" panose="02020603050405020304" pitchFamily="18" charset="0"/>
                <a:cs typeface="Times New Roman" panose="02020603050405020304" pitchFamily="18" charset="0"/>
              </a:rPr>
              <a:t>Trong các hình 1, 2, 3, 4 hình nào thể hiện tác động ch</a:t>
            </a:r>
            <a:r>
              <a:rPr lang="en-US" sz="2100" b="1" dirty="0">
                <a:latin typeface="Times New Roman" panose="02020603050405020304" pitchFamily="18" charset="0"/>
                <a:cs typeface="Times New Roman" panose="02020603050405020304" pitchFamily="18" charset="0"/>
              </a:rPr>
              <a:t>ủ</a:t>
            </a:r>
            <a:r>
              <a:rPr lang="vi-VN" sz="2100" b="1" dirty="0">
                <a:latin typeface="Times New Roman" panose="02020603050405020304" pitchFamily="18" charset="0"/>
                <a:cs typeface="Times New Roman" panose="02020603050405020304" pitchFamily="18" charset="0"/>
              </a:rPr>
              <a:t> yếu của quá trình nội sinh, hình nào thể hiện tác động chủ yếu của quá trình ngoại sinh</a:t>
            </a:r>
            <a:r>
              <a:rPr lang="en-US" sz="2100" b="1"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495195" y="3925312"/>
            <a:ext cx="5471401" cy="1038746"/>
          </a:xfrm>
          <a:prstGeom prst="rect">
            <a:avLst/>
          </a:prstGeom>
          <a:solidFill>
            <a:schemeClr val="bg1"/>
          </a:solidFill>
          <a:ln>
            <a:noFill/>
          </a:ln>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100" b="1" dirty="0">
                <a:latin typeface="Times New Roman" panose="02020603050405020304" pitchFamily="18" charset="0"/>
                <a:cs typeface="Times New Roman" panose="02020603050405020304" pitchFamily="18" charset="0"/>
              </a:rPr>
              <a:t>3. </a:t>
            </a:r>
            <a:r>
              <a:rPr lang="en-US" sz="2100" b="1" dirty="0" err="1">
                <a:latin typeface="Times New Roman" panose="02020603050405020304" pitchFamily="18" charset="0"/>
                <a:cs typeface="Times New Roman" panose="02020603050405020304" pitchFamily="18" charset="0"/>
              </a:rPr>
              <a:t>Hai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quá</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trình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này</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có</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tác</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động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khác</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nhau</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như</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thế</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nào</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tới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sự</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hình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thành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địa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hình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trên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Trái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Đất</a:t>
            </a:r>
            <a:r>
              <a:rPr lang="en-US" sz="2100" b="1"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pic>
        <p:nvPicPr>
          <p:cNvPr id="12" name="Picture 11"/>
          <p:cNvPicPr/>
          <p:nvPr/>
        </p:nvPicPr>
        <p:blipFill>
          <a:blip r:embed="rId3"/>
          <a:stretch>
            <a:fillRect/>
          </a:stretch>
        </p:blipFill>
        <p:spPr>
          <a:xfrm>
            <a:off x="6031367" y="1979065"/>
            <a:ext cx="3112633" cy="2984993"/>
          </a:xfrm>
          <a:prstGeom prst="rect">
            <a:avLst/>
          </a:prstGeom>
        </p:spPr>
      </p:pic>
    </p:spTree>
    <p:extLst>
      <p:ext uri="{BB962C8B-B14F-4D97-AF65-F5344CB8AC3E}">
        <p14:creationId xmlns:p14="http://schemas.microsoft.com/office/powerpoint/2010/main" val="16147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3079195" y="342900"/>
            <a:ext cx="5724554" cy="1181911"/>
          </a:xfrm>
          <a:prstGeom prst="rect">
            <a:avLst/>
          </a:prstGeom>
        </p:spPr>
        <p:txBody>
          <a:bodyPr wrap="none" lIns="68580" tIns="34290" rIns="68580" bIns="34290" fromWordArt="1">
            <a:prstTxWarp prst="textChevronInverted">
              <a:avLst>
                <a:gd name="adj" fmla="val 75000"/>
              </a:avLst>
            </a:prstTxWarp>
          </a:bodyPr>
          <a:lstStyle/>
          <a:p>
            <a:pPr algn="ctr"/>
            <a:r>
              <a:rPr lang="en-US" sz="27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27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27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27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27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0411" y="153211"/>
            <a:ext cx="2306780" cy="137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41505" y="3278182"/>
            <a:ext cx="8162245" cy="1315745"/>
          </a:xfrm>
          <a:prstGeom prst="rect">
            <a:avLst/>
          </a:prstGeom>
        </p:spPr>
        <p:txBody>
          <a:bodyPr wrap="square" lIns="68580" tIns="34290" rIns="68580" bIns="34290">
            <a:spAutoFit/>
          </a:bodyPr>
          <a:lstStyle/>
          <a:p>
            <a:pPr algn="just"/>
            <a:r>
              <a:rPr lang="en-US" sz="27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Câu</a:t>
            </a:r>
            <a:r>
              <a:rPr lang="en-US" sz="27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2: </a:t>
            </a:r>
            <a:r>
              <a:rPr lang="vi-VN" sz="27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Vì sao ngày nay con người phải tìm kiếm các nguồn năng lượng thay thế cho các tài nguyên khoáng sản như dầu mỏ, than đá</a:t>
            </a:r>
            <a:r>
              <a:rPr lang="en-US" sz="27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endParaRPr lang="en-US" sz="27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47807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758537" y="73899"/>
            <a:ext cx="8039704" cy="4999490"/>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803167" y="2204076"/>
            <a:ext cx="1278877" cy="2752382"/>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2715" y="872047"/>
            <a:ext cx="504509" cy="33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15649" y="172647"/>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2926364" y="983800"/>
            <a:ext cx="5597151" cy="3393236"/>
          </a:xfrm>
          <a:prstGeom prst="rect">
            <a:avLst/>
          </a:prstGeom>
          <a:noFill/>
        </p:spPr>
        <p:txBody>
          <a:bodyPr wrap="square" lIns="68580" tIns="34290" rIns="68580" bIns="34290">
            <a:spAutoFit/>
          </a:bodyPr>
          <a:lstStyle/>
          <a:p>
            <a:pPr marL="342900" indent="-342900">
              <a:lnSpc>
                <a:spcPct val="150000"/>
              </a:lnSpc>
              <a:buFontTx/>
              <a:buChar char="-"/>
              <a:defRPr/>
            </a:pPr>
            <a:r>
              <a:rPr lang="en-US" sz="2400" b="1" dirty="0" err="1">
                <a:solidFill>
                  <a:srgbClr val="3333FF"/>
                </a:solidFill>
                <a:latin typeface="Times New Roman" panose="02020603050405020304" pitchFamily="18" charset="0"/>
                <a:cs typeface="Times New Roman" panose="02020603050405020304" pitchFamily="18" charset="0"/>
              </a:rPr>
              <a:t>Học</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bài</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và</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nghiên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cứu</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tiếp</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nội</a:t>
            </a:r>
            <a:r>
              <a:rPr lang="en-US" sz="2400" b="1" dirty="0">
                <a:solidFill>
                  <a:srgbClr val="3333FF"/>
                </a:solidFill>
                <a:latin typeface="Times New Roman" panose="02020603050405020304" pitchFamily="18" charset="0"/>
                <a:cs typeface="Times New Roman" panose="02020603050405020304" pitchFamily="18" charset="0"/>
              </a:rPr>
              <a:t> dung </a:t>
            </a:r>
            <a:r>
              <a:rPr lang="en-US" sz="2400" b="1" dirty="0" err="1">
                <a:solidFill>
                  <a:srgbClr val="3333FF"/>
                </a:solidFill>
                <a:latin typeface="Times New Roman" panose="02020603050405020304" pitchFamily="18" charset="0"/>
                <a:cs typeface="Times New Roman" panose="02020603050405020304" pitchFamily="18" charset="0"/>
              </a:rPr>
              <a:t>bài</a:t>
            </a:r>
            <a:r>
              <a:rPr lang="en-US" sz="2400" b="1" dirty="0">
                <a:solidFill>
                  <a:srgbClr val="3333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11: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Thực</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hành</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4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291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929" y="126358"/>
            <a:ext cx="7620548" cy="438581"/>
          </a:xfrm>
          <a:prstGeom prst="rect">
            <a:avLst/>
          </a:prstGeom>
        </p:spPr>
        <p:txBody>
          <a:bodyPr wrap="none" lIns="68580" tIns="34290" rIns="68580" bIns="34290">
            <a:spAutoFit/>
          </a:bodyPr>
          <a:lstStyle/>
          <a:p>
            <a:r>
              <a:rPr lang="nl-NL" sz="2400" b="1"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Câu 3. Sắp xếp lại trật tự các từ </a:t>
            </a:r>
            <a:r>
              <a:rPr lang="en-US" sz="2400" b="1"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trong</a:t>
            </a:r>
            <a:r>
              <a:rPr lang="nl-NL" sz="2400" b="1"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bảng cho phù hợp</a:t>
            </a:r>
            <a:endParaRPr lang="en-US" sz="2400" dirty="0">
              <a:solidFill>
                <a:srgbClr val="FF00FF"/>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230411900"/>
              </p:ext>
            </p:extLst>
          </p:nvPr>
        </p:nvGraphicFramePr>
        <p:xfrm>
          <a:off x="911969" y="3112353"/>
          <a:ext cx="7273858" cy="1749530"/>
        </p:xfrm>
        <a:graphic>
          <a:graphicData uri="http://schemas.openxmlformats.org/drawingml/2006/table">
            <a:tbl>
              <a:tblPr firstRow="1" firstCol="1" bandRow="1">
                <a:tableStyleId>{5C22544A-7EE6-4342-B048-85BDC9FD1C3A}</a:tableStyleId>
              </a:tblPr>
              <a:tblGrid>
                <a:gridCol w="2170697">
                  <a:extLst>
                    <a:ext uri="{9D8B030D-6E8A-4147-A177-3AD203B41FA5}">
                      <a16:colId xmlns="" xmlns:a16="http://schemas.microsoft.com/office/drawing/2014/main" val="20000"/>
                    </a:ext>
                  </a:extLst>
                </a:gridCol>
                <a:gridCol w="2704252">
                  <a:extLst>
                    <a:ext uri="{9D8B030D-6E8A-4147-A177-3AD203B41FA5}">
                      <a16:colId xmlns="" xmlns:a16="http://schemas.microsoft.com/office/drawing/2014/main" val="20001"/>
                    </a:ext>
                  </a:extLst>
                </a:gridCol>
                <a:gridCol w="2398909">
                  <a:extLst>
                    <a:ext uri="{9D8B030D-6E8A-4147-A177-3AD203B41FA5}">
                      <a16:colId xmlns="" xmlns:a16="http://schemas.microsoft.com/office/drawing/2014/main" val="20002"/>
                    </a:ext>
                  </a:extLst>
                </a:gridCol>
              </a:tblGrid>
              <a:tr h="391055">
                <a:tc>
                  <a:txBody>
                    <a:bodyPr/>
                    <a:lstStyle/>
                    <a:p>
                      <a:pPr algn="ctr">
                        <a:spcAft>
                          <a:spcPts val="0"/>
                        </a:spcAft>
                      </a:pPr>
                      <a:r>
                        <a:rPr lang="nl-NL" sz="2100" dirty="0">
                          <a:solidFill>
                            <a:schemeClr val="bg1"/>
                          </a:solidFill>
                          <a:effectLst/>
                          <a:latin typeface="Times New Roman" panose="02020603050405020304" pitchFamily="18" charset="0"/>
                          <a:cs typeface="Times New Roman" panose="02020603050405020304" pitchFamily="18" charset="0"/>
                        </a:rPr>
                        <a:t>Khoáng sản</a:t>
                      </a:r>
                      <a:endParaRPr lang="en-US" sz="2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gn="ctr">
                        <a:spcAft>
                          <a:spcPts val="0"/>
                        </a:spcAft>
                      </a:pPr>
                      <a:r>
                        <a:rPr lang="nl-NL" sz="2100" dirty="0">
                          <a:solidFill>
                            <a:schemeClr val="bg1"/>
                          </a:solidFill>
                          <a:effectLst/>
                          <a:latin typeface="Times New Roman" panose="02020603050405020304" pitchFamily="18" charset="0"/>
                          <a:cs typeface="Times New Roman" panose="02020603050405020304" pitchFamily="18" charset="0"/>
                        </a:rPr>
                        <a:t>Phân loại</a:t>
                      </a:r>
                      <a:endParaRPr lang="en-US" sz="2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rgbClr val="00B0F0"/>
                    </a:solidFill>
                  </a:tcPr>
                </a:tc>
                <a:tc>
                  <a:txBody>
                    <a:bodyPr/>
                    <a:lstStyle/>
                    <a:p>
                      <a:pPr algn="ctr">
                        <a:spcAft>
                          <a:spcPts val="0"/>
                        </a:spcAft>
                      </a:pPr>
                      <a:r>
                        <a:rPr lang="nl-NL" sz="2100" dirty="0">
                          <a:solidFill>
                            <a:schemeClr val="bg1"/>
                          </a:solidFill>
                          <a:effectLst/>
                          <a:latin typeface="Times New Roman" panose="02020603050405020304" pitchFamily="18" charset="0"/>
                          <a:cs typeface="Times New Roman" panose="02020603050405020304" pitchFamily="18" charset="0"/>
                        </a:rPr>
                        <a:t>Công dụng</a:t>
                      </a:r>
                      <a:endParaRPr lang="en-US" sz="2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rgbClr val="00B0F0"/>
                    </a:solidFill>
                  </a:tcPr>
                </a:tc>
                <a:extLst>
                  <a:ext uri="{0D108BD9-81ED-4DB2-BD59-A6C34878D82A}">
                    <a16:rowId xmlns="" xmlns:a16="http://schemas.microsoft.com/office/drawing/2014/main" val="10000"/>
                  </a:ext>
                </a:extLst>
              </a:tr>
              <a:tr h="436295">
                <a:tc>
                  <a:txBody>
                    <a:bodyPr/>
                    <a:lstStyle/>
                    <a:p>
                      <a:pPr>
                        <a:spcAft>
                          <a:spcPts val="0"/>
                        </a:spcAft>
                      </a:pPr>
                      <a:r>
                        <a:rPr lang="nl-NL" sz="2100" b="0" dirty="0">
                          <a:solidFill>
                            <a:schemeClr val="tx1"/>
                          </a:solidFill>
                          <a:effectLst/>
                          <a:latin typeface="Times New Roman" panose="02020603050405020304" pitchFamily="18" charset="0"/>
                          <a:cs typeface="Times New Roman" panose="02020603050405020304" pitchFamily="18" charset="0"/>
                        </a:rPr>
                        <a:t>Vàng </a:t>
                      </a:r>
                      <a:endParaRPr lang="en-US" sz="21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a:spcAft>
                          <a:spcPts val="0"/>
                        </a:spcAft>
                      </a:pP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accent1">
                        <a:lumMod val="20000"/>
                        <a:lumOff val="80000"/>
                      </a:schemeClr>
                    </a:solidFill>
                  </a:tcPr>
                </a:tc>
                <a:tc>
                  <a:txBody>
                    <a:bodyPr/>
                    <a:lstStyle/>
                    <a:p>
                      <a:pPr>
                        <a:spcAft>
                          <a:spcPts val="0"/>
                        </a:spcAft>
                      </a:pP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accent1">
                        <a:lumMod val="20000"/>
                        <a:lumOff val="80000"/>
                      </a:schemeClr>
                    </a:solidFill>
                  </a:tcPr>
                </a:tc>
                <a:extLst>
                  <a:ext uri="{0D108BD9-81ED-4DB2-BD59-A6C34878D82A}">
                    <a16:rowId xmlns="" xmlns:a16="http://schemas.microsoft.com/office/drawing/2014/main" val="10001"/>
                  </a:ext>
                </a:extLst>
              </a:tr>
              <a:tr h="452336">
                <a:tc>
                  <a:txBody>
                    <a:bodyPr/>
                    <a:lstStyle/>
                    <a:p>
                      <a:pPr>
                        <a:spcAft>
                          <a:spcPts val="0"/>
                        </a:spcAft>
                      </a:pPr>
                      <a:r>
                        <a:rPr lang="nl-NL" sz="2100" b="0" dirty="0">
                          <a:solidFill>
                            <a:schemeClr val="tx1"/>
                          </a:solidFill>
                          <a:effectLst/>
                          <a:latin typeface="Times New Roman" panose="02020603050405020304" pitchFamily="18" charset="0"/>
                          <a:cs typeface="Times New Roman" panose="02020603050405020304" pitchFamily="18" charset="0"/>
                        </a:rPr>
                        <a:t>Đá vôi</a:t>
                      </a:r>
                      <a:endParaRPr lang="en-US" sz="21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bg1">
                        <a:lumMod val="95000"/>
                      </a:schemeClr>
                    </a:solidFill>
                  </a:tcPr>
                </a:tc>
                <a:tc>
                  <a:txBody>
                    <a:bodyPr/>
                    <a:lstStyle/>
                    <a:p>
                      <a:pPr>
                        <a:spcAft>
                          <a:spcPts val="0"/>
                        </a:spcAft>
                      </a:pP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bg1">
                        <a:lumMod val="95000"/>
                      </a:schemeClr>
                    </a:solidFill>
                  </a:tcPr>
                </a:tc>
                <a:tc>
                  <a:txBody>
                    <a:bodyPr/>
                    <a:lstStyle/>
                    <a:p>
                      <a:pPr>
                        <a:spcAft>
                          <a:spcPts val="0"/>
                        </a:spcAft>
                      </a:pP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bg1">
                        <a:lumMod val="95000"/>
                      </a:schemeClr>
                    </a:solidFill>
                  </a:tcPr>
                </a:tc>
                <a:extLst>
                  <a:ext uri="{0D108BD9-81ED-4DB2-BD59-A6C34878D82A}">
                    <a16:rowId xmlns="" xmlns:a16="http://schemas.microsoft.com/office/drawing/2014/main" val="10002"/>
                  </a:ext>
                </a:extLst>
              </a:tr>
              <a:tr h="469844">
                <a:tc>
                  <a:txBody>
                    <a:bodyPr/>
                    <a:lstStyle/>
                    <a:p>
                      <a:pPr>
                        <a:spcAft>
                          <a:spcPts val="0"/>
                        </a:spcAft>
                      </a:pPr>
                      <a:r>
                        <a:rPr lang="nl-NL" sz="2100" b="0" dirty="0">
                          <a:solidFill>
                            <a:schemeClr val="tx1"/>
                          </a:solidFill>
                          <a:effectLst/>
                          <a:latin typeface="Times New Roman" panose="02020603050405020304" pitchFamily="18" charset="0"/>
                          <a:cs typeface="Times New Roman" panose="02020603050405020304" pitchFamily="18" charset="0"/>
                        </a:rPr>
                        <a:t>Than đá</a:t>
                      </a:r>
                      <a:endParaRPr lang="en-US" sz="21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spcAft>
                          <a:spcPts val="0"/>
                        </a:spcAft>
                      </a:pP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spcAft>
                          <a:spcPts val="0"/>
                        </a:spcAft>
                      </a:pP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tx2">
                        <a:lumMod val="20000"/>
                        <a:lumOff val="80000"/>
                      </a:schemeClr>
                    </a:solidFill>
                  </a:tcPr>
                </a:tc>
                <a:extLst>
                  <a:ext uri="{0D108BD9-81ED-4DB2-BD59-A6C34878D82A}">
                    <a16:rowId xmlns="" xmlns:a16="http://schemas.microsoft.com/office/drawing/2014/main" val="10003"/>
                  </a:ext>
                </a:extLst>
              </a:tr>
            </a:tbl>
          </a:graphicData>
        </a:graphic>
      </p:graphicFrame>
      <p:pic>
        <p:nvPicPr>
          <p:cNvPr id="5" name="Picture 4"/>
          <p:cNvPicPr/>
          <p:nvPr/>
        </p:nvPicPr>
        <p:blipFill>
          <a:blip r:embed="rId2"/>
          <a:stretch>
            <a:fillRect/>
          </a:stretch>
        </p:blipFill>
        <p:spPr>
          <a:xfrm>
            <a:off x="1244485" y="564939"/>
            <a:ext cx="6441023" cy="2313947"/>
          </a:xfrm>
          <a:prstGeom prst="rect">
            <a:avLst/>
          </a:prstGeom>
        </p:spPr>
      </p:pic>
      <p:sp>
        <p:nvSpPr>
          <p:cNvPr id="6" name="Rectangle 5"/>
          <p:cNvSpPr/>
          <p:nvPr/>
        </p:nvSpPr>
        <p:spPr>
          <a:xfrm>
            <a:off x="3232015" y="3560324"/>
            <a:ext cx="1232981" cy="291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dirty="0">
                <a:solidFill>
                  <a:schemeClr val="tx1"/>
                </a:solidFill>
                <a:latin typeface="Times New Roman" panose="02020603050405020304" pitchFamily="18" charset="0"/>
                <a:cs typeface="Times New Roman" panose="02020603050405020304" pitchFamily="18" charset="0"/>
              </a:rPr>
              <a:t>Kim </a:t>
            </a:r>
            <a:r>
              <a:rPr lang="en-US" sz="2100" dirty="0" err="1">
                <a:solidFill>
                  <a:schemeClr val="tx1"/>
                </a:solidFill>
                <a:latin typeface="Times New Roman" panose="02020603050405020304" pitchFamily="18" charset="0"/>
                <a:cs typeface="Times New Roman" panose="02020603050405020304" pitchFamily="18" charset="0"/>
              </a:rPr>
              <a:t>loại</a:t>
            </a:r>
            <a:endParaRPr lang="en-US" sz="21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3284322" y="3906991"/>
            <a:ext cx="1453763" cy="392415"/>
          </a:xfrm>
          <a:prstGeom prst="rect">
            <a:avLst/>
          </a:prstGeom>
        </p:spPr>
        <p:txBody>
          <a:bodyPr wrap="none" lIns="68580" tIns="34290" rIns="68580" bIns="34290">
            <a:spAutoFit/>
          </a:bodyPr>
          <a:lstStyle/>
          <a:p>
            <a:r>
              <a:rPr lang="nl-NL" sz="2100" dirty="0">
                <a:latin typeface="Times New Roman" panose="02020603050405020304" pitchFamily="18" charset="0"/>
                <a:cs typeface="Times New Roman" panose="02020603050405020304" pitchFamily="18" charset="0"/>
              </a:rPr>
              <a:t>Phi kim loại</a:t>
            </a: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3284322" y="4409975"/>
            <a:ext cx="1420100" cy="392415"/>
          </a:xfrm>
          <a:prstGeom prst="rect">
            <a:avLst/>
          </a:prstGeom>
        </p:spPr>
        <p:txBody>
          <a:bodyPr wrap="none" lIns="68580" tIns="34290" rIns="68580" bIns="34290">
            <a:spAutoFit/>
          </a:bodyPr>
          <a:lstStyle/>
          <a:p>
            <a:r>
              <a:rPr lang="nl-NL" sz="2100" dirty="0">
                <a:latin typeface="Times New Roman" panose="02020603050405020304" pitchFamily="18" charset="0"/>
                <a:cs typeface="Times New Roman" panose="02020603050405020304" pitchFamily="18" charset="0"/>
              </a:rPr>
              <a:t>Năng lượng</a:t>
            </a: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5814487" y="3510031"/>
            <a:ext cx="1208648" cy="392415"/>
          </a:xfrm>
          <a:prstGeom prst="rect">
            <a:avLst/>
          </a:prstGeom>
        </p:spPr>
        <p:txBody>
          <a:bodyPr wrap="none" lIns="68580" tIns="34290" rIns="68580" bIns="34290">
            <a:spAutoFit/>
          </a:bodyPr>
          <a:lstStyle/>
          <a:p>
            <a:r>
              <a:rPr lang="nl-NL" sz="2100" dirty="0">
                <a:latin typeface="Times New Roman" panose="02020603050405020304" pitchFamily="18" charset="0"/>
                <a:cs typeface="Times New Roman" panose="02020603050405020304" pitchFamily="18" charset="0"/>
              </a:rPr>
              <a:t>Trang sức</a:t>
            </a: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5814487" y="3961050"/>
            <a:ext cx="2069317" cy="392415"/>
          </a:xfrm>
          <a:prstGeom prst="rect">
            <a:avLst/>
          </a:prstGeom>
        </p:spPr>
        <p:txBody>
          <a:bodyPr wrap="none" lIns="68580" tIns="34290" rIns="68580" bIns="34290">
            <a:spAutoFit/>
          </a:bodyPr>
          <a:lstStyle/>
          <a:p>
            <a:r>
              <a:rPr lang="nl-NL" sz="2100" dirty="0">
                <a:latin typeface="Times New Roman" panose="02020603050405020304" pitchFamily="18" charset="0"/>
                <a:cs typeface="Times New Roman" panose="02020603050405020304" pitchFamily="18" charset="0"/>
              </a:rPr>
              <a:t>Vật liệu xây dựng</a:t>
            </a: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5890300" y="4412069"/>
            <a:ext cx="1057020" cy="392415"/>
          </a:xfrm>
          <a:prstGeom prst="rect">
            <a:avLst/>
          </a:prstGeom>
        </p:spPr>
        <p:txBody>
          <a:bodyPr wrap="none" lIns="68580" tIns="34290" rIns="68580" bIns="34290">
            <a:spAutoFit/>
          </a:bodyPr>
          <a:lstStyle/>
          <a:p>
            <a:r>
              <a:rPr lang="nl-NL" sz="2100" dirty="0">
                <a:latin typeface="Times New Roman" panose="02020603050405020304" pitchFamily="18" charset="0"/>
                <a:cs typeface="Times New Roman" panose="02020603050405020304" pitchFamily="18" charset="0"/>
              </a:rPr>
              <a:t>Chất đốt</a:t>
            </a: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34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4964" y="97238"/>
            <a:ext cx="7855085" cy="900247"/>
          </a:xfrm>
          <a:prstGeom prst="rect">
            <a:avLst/>
          </a:prstGeom>
        </p:spPr>
        <p:txBody>
          <a:bodyPr wrap="square" lIns="68580" tIns="34290" rIns="68580" bIns="34290">
            <a:spAutoFit/>
          </a:bodyPr>
          <a:lstStyle/>
          <a:p>
            <a:r>
              <a:rPr lang="nl-NL" sz="1800" b="1" dirty="0">
                <a:latin typeface="Times New Roman" panose="02020603050405020304" pitchFamily="18" charset="0"/>
                <a:ea typeface="Calibri" panose="020F0502020204030204" pitchFamily="34" charset="0"/>
                <a:cs typeface="Times New Roman" panose="02020603050405020304" pitchFamily="18" charset="0"/>
              </a:rPr>
              <a:t>2. Hãy chọn những từ sau đây điền vào các vị trí tương ứng trong hình 10.3</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r>
              <a:rPr lang="nl-NL" sz="1800" b="1" dirty="0">
                <a:latin typeface="Times New Roman" panose="02020603050405020304" pitchFamily="18" charset="0"/>
                <a:ea typeface="Calibri" panose="020F0502020204030204" pitchFamily="34" charset="0"/>
                <a:cs typeface="Times New Roman" panose="02020603050405020304" pitchFamily="18" charset="0"/>
              </a:rPr>
              <a:t>     </a:t>
            </a:r>
            <a:r>
              <a:rPr lang="nl-NL" sz="1800" b="1" i="1" dirty="0">
                <a:latin typeface="Times New Roman" panose="02020603050405020304" pitchFamily="18" charset="0"/>
                <a:ea typeface="Calibri" panose="020F0502020204030204" pitchFamily="34" charset="0"/>
                <a:cs typeface="Times New Roman" panose="02020603050405020304" pitchFamily="18" charset="0"/>
              </a:rPr>
              <a:t>độ cao tương đối          đỉnh núi          độ cao tuyệt đối          sườn núi</a:t>
            </a:r>
            <a:endParaRPr lang="en-US" sz="1800" b="1" dirty="0">
              <a:latin typeface="Times New Roman" panose="02020603050405020304" pitchFamily="18" charset="0"/>
              <a:ea typeface="Calibri" panose="020F0502020204030204" pitchFamily="34" charset="0"/>
              <a:cs typeface="Times New Roman" panose="02020603050405020304" pitchFamily="18" charset="0"/>
            </a:endParaRPr>
          </a:p>
          <a:p>
            <a:r>
              <a:rPr lang="nl-NL" sz="1800" b="1" i="1" dirty="0">
                <a:latin typeface="Times New Roman" panose="02020603050405020304" pitchFamily="18" charset="0"/>
                <a:ea typeface="Calibri" panose="020F0502020204030204" pitchFamily="34" charset="0"/>
                <a:cs typeface="Times New Roman" panose="02020603050405020304" pitchFamily="18" charset="0"/>
              </a:rPr>
              <a:t>    núi cao                chân núi          núi trung bình        núi thấp           hẻm vực</a:t>
            </a:r>
            <a:endParaRPr lang="en-US" sz="18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Chân trời sáng tạo] Giải SBT lịch sử và địa lí 6 bài 10: Quá trình nội sinh và ngoại sinh. Các dạng địa hình chính. Khoáng sản"/>
          <p:cNvPicPr/>
          <p:nvPr/>
        </p:nvPicPr>
        <p:blipFill>
          <a:blip r:embed="rId2">
            <a:extLst>
              <a:ext uri="{28A0092B-C50C-407E-A947-70E740481C1C}">
                <a14:useLocalDpi xmlns:a14="http://schemas.microsoft.com/office/drawing/2010/main" val="0"/>
              </a:ext>
            </a:extLst>
          </a:blip>
          <a:srcRect/>
          <a:stretch>
            <a:fillRect/>
          </a:stretch>
        </p:blipFill>
        <p:spPr bwMode="auto">
          <a:xfrm>
            <a:off x="321013" y="997485"/>
            <a:ext cx="8594387" cy="3905256"/>
          </a:xfrm>
          <a:prstGeom prst="rect">
            <a:avLst/>
          </a:prstGeom>
          <a:noFill/>
          <a:ln>
            <a:noFill/>
          </a:ln>
        </p:spPr>
      </p:pic>
      <p:sp>
        <p:nvSpPr>
          <p:cNvPr id="6" name="Rectangle 5"/>
          <p:cNvSpPr/>
          <p:nvPr/>
        </p:nvSpPr>
        <p:spPr>
          <a:xfrm>
            <a:off x="1128329" y="2333893"/>
            <a:ext cx="2147461" cy="25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dirty="0" err="1">
                <a:solidFill>
                  <a:srgbClr val="FF0000"/>
                </a:solidFill>
                <a:latin typeface="Times New Roman" panose="02020603050405020304" pitchFamily="18" charset="0"/>
                <a:cs typeface="Times New Roman" panose="02020603050405020304" pitchFamily="18" charset="0"/>
              </a:rPr>
              <a:t>độ</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cao</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tương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đối</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655022" y="2817550"/>
            <a:ext cx="1124174" cy="25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dirty="0" err="1">
                <a:solidFill>
                  <a:srgbClr val="FF0000"/>
                </a:solidFill>
                <a:latin typeface="Times New Roman" panose="02020603050405020304" pitchFamily="18" charset="0"/>
                <a:cs typeface="Times New Roman" panose="02020603050405020304" pitchFamily="18" charset="0"/>
              </a:rPr>
              <a:t>núi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cao</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876315" y="1544962"/>
            <a:ext cx="1748705" cy="25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dirty="0" err="1">
                <a:solidFill>
                  <a:srgbClr val="FF0000"/>
                </a:solidFill>
                <a:latin typeface="Times New Roman" panose="02020603050405020304" pitchFamily="18" charset="0"/>
                <a:cs typeface="Times New Roman" panose="02020603050405020304" pitchFamily="18" charset="0"/>
              </a:rPr>
              <a:t>đỉnh</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núi</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01317" y="2333893"/>
            <a:ext cx="1546856" cy="25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dirty="0" err="1">
                <a:solidFill>
                  <a:srgbClr val="FF0000"/>
                </a:solidFill>
                <a:latin typeface="Times New Roman" panose="02020603050405020304" pitchFamily="18" charset="0"/>
                <a:cs typeface="Times New Roman" panose="02020603050405020304" pitchFamily="18" charset="0"/>
              </a:rPr>
              <a:t>sườn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núi</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389449" y="2996861"/>
            <a:ext cx="1658723" cy="25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dirty="0" err="1">
                <a:solidFill>
                  <a:srgbClr val="FF0000"/>
                </a:solidFill>
                <a:latin typeface="Times New Roman" panose="02020603050405020304" pitchFamily="18" charset="0"/>
                <a:cs typeface="Times New Roman" panose="02020603050405020304" pitchFamily="18" charset="0"/>
              </a:rPr>
              <a:t>hẻm</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vực</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113206" y="2824150"/>
            <a:ext cx="2232498" cy="25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dirty="0" err="1">
                <a:solidFill>
                  <a:srgbClr val="FF0000"/>
                </a:solidFill>
                <a:latin typeface="Times New Roman" panose="02020603050405020304" pitchFamily="18" charset="0"/>
                <a:cs typeface="Times New Roman" panose="02020603050405020304" pitchFamily="18" charset="0"/>
              </a:rPr>
              <a:t>độ</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cao</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tuyệt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đối</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970756" y="3697874"/>
            <a:ext cx="1493274" cy="25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dirty="0" err="1">
                <a:solidFill>
                  <a:srgbClr val="FF0000"/>
                </a:solidFill>
                <a:latin typeface="Times New Roman" panose="02020603050405020304" pitchFamily="18" charset="0"/>
                <a:cs typeface="Times New Roman" panose="02020603050405020304" pitchFamily="18" charset="0"/>
              </a:rPr>
              <a:t>núi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thấp</a:t>
            </a:r>
            <a:endParaRPr lang="en-US" sz="21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24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2259460772"/>
              </p:ext>
            </p:extLst>
          </p:nvPr>
        </p:nvGraphicFramePr>
        <p:xfrm>
          <a:off x="517490" y="261257"/>
          <a:ext cx="8465736" cy="4582048"/>
        </p:xfrm>
        <a:graphic>
          <a:graphicData uri="http://schemas.openxmlformats.org/drawingml/2006/table">
            <a:tbl>
              <a:tblPr firstRow="1" bandRow="1">
                <a:tableStyleId>{5C22544A-7EE6-4342-B048-85BDC9FD1C3A}</a:tableStyleId>
              </a:tblPr>
              <a:tblGrid>
                <a:gridCol w="1669373"/>
                <a:gridCol w="3576489"/>
                <a:gridCol w="3219874"/>
              </a:tblGrid>
              <a:tr h="867173">
                <a:tc>
                  <a:txBody>
                    <a:bodyPr/>
                    <a:lstStyle/>
                    <a:p>
                      <a:endParaRPr lang="en-US"/>
                    </a:p>
                  </a:txBody>
                  <a:tcPr>
                    <a:solidFill>
                      <a:schemeClr val="bg1"/>
                    </a:solidFill>
                  </a:tcPr>
                </a:tc>
                <a:tc>
                  <a:txBody>
                    <a:bodyPr/>
                    <a:lstStyle/>
                    <a:p>
                      <a:pPr algn="ctr"/>
                      <a:r>
                        <a:rPr lang="en-US" sz="2400" smtClean="0">
                          <a:solidFill>
                            <a:srgbClr val="002060"/>
                          </a:solidFill>
                        </a:rPr>
                        <a:t>Quá</a:t>
                      </a:r>
                      <a:r>
                        <a:rPr lang="en-US" sz="2400" baseline="0" smtClean="0">
                          <a:solidFill>
                            <a:srgbClr val="002060"/>
                          </a:solidFill>
                        </a:rPr>
                        <a:t> trình nội  sinh</a:t>
                      </a:r>
                      <a:endParaRPr lang="en-US" sz="2400">
                        <a:solidFill>
                          <a:srgbClr val="002060"/>
                        </a:solidFill>
                      </a:endParaRPr>
                    </a:p>
                  </a:txBody>
                  <a:tcPr>
                    <a:solidFill>
                      <a:schemeClr val="bg1"/>
                    </a:solidFill>
                  </a:tcPr>
                </a:tc>
                <a:tc>
                  <a:txBody>
                    <a:bodyPr/>
                    <a:lstStyle/>
                    <a:p>
                      <a:pPr algn="ctr"/>
                      <a:r>
                        <a:rPr lang="en-US" sz="2400" smtClean="0">
                          <a:solidFill>
                            <a:srgbClr val="002060"/>
                          </a:solidFill>
                        </a:rPr>
                        <a:t>Quá</a:t>
                      </a:r>
                      <a:r>
                        <a:rPr lang="en-US" sz="2400" baseline="0" smtClean="0">
                          <a:solidFill>
                            <a:srgbClr val="002060"/>
                          </a:solidFill>
                        </a:rPr>
                        <a:t> trình ngoại sinh</a:t>
                      </a:r>
                      <a:endParaRPr lang="en-US" sz="2400">
                        <a:solidFill>
                          <a:srgbClr val="002060"/>
                        </a:solidFill>
                      </a:endParaRPr>
                    </a:p>
                  </a:txBody>
                  <a:tcPr>
                    <a:solidFill>
                      <a:schemeClr val="bg1"/>
                    </a:solidFill>
                  </a:tcPr>
                </a:tc>
              </a:tr>
              <a:tr h="1213201">
                <a:tc>
                  <a:txBody>
                    <a:bodyPr/>
                    <a:lstStyle/>
                    <a:p>
                      <a:r>
                        <a:rPr lang="en-US" sz="2400" b="1" smtClean="0">
                          <a:solidFill>
                            <a:srgbClr val="FF0000"/>
                          </a:solidFill>
                        </a:rPr>
                        <a:t>Nguồn gốc</a:t>
                      </a:r>
                      <a:endParaRPr lang="en-US" sz="2400" b="1">
                        <a:solidFill>
                          <a:srgbClr val="FF0000"/>
                        </a:solidFill>
                      </a:endParaRPr>
                    </a:p>
                  </a:txBody>
                  <a:tcPr/>
                </a:tc>
                <a:tc>
                  <a:txBody>
                    <a:bodyPr/>
                    <a:lstStyle/>
                    <a:p>
                      <a:endParaRPr lang="en-US"/>
                    </a:p>
                  </a:txBody>
                  <a:tcPr/>
                </a:tc>
                <a:tc>
                  <a:txBody>
                    <a:bodyPr/>
                    <a:lstStyle/>
                    <a:p>
                      <a:endParaRPr lang="en-US"/>
                    </a:p>
                  </a:txBody>
                  <a:tcPr/>
                </a:tc>
              </a:tr>
              <a:tr h="1213201">
                <a:tc>
                  <a:txBody>
                    <a:bodyPr/>
                    <a:lstStyle/>
                    <a:p>
                      <a:r>
                        <a:rPr lang="en-US" sz="2400" b="1" smtClean="0">
                          <a:solidFill>
                            <a:srgbClr val="FF0000"/>
                          </a:solidFill>
                        </a:rPr>
                        <a:t>Tác</a:t>
                      </a:r>
                      <a:r>
                        <a:rPr lang="en-US" sz="2400" b="1" baseline="0" smtClean="0">
                          <a:solidFill>
                            <a:srgbClr val="FF0000"/>
                          </a:solidFill>
                        </a:rPr>
                        <a:t> động đến địa hình</a:t>
                      </a:r>
                      <a:endParaRPr lang="en-US" sz="2400" b="1">
                        <a:solidFill>
                          <a:srgbClr val="FF0000"/>
                        </a:solidFill>
                      </a:endParaRPr>
                    </a:p>
                  </a:txBody>
                  <a:tcPr/>
                </a:tc>
                <a:tc>
                  <a:txBody>
                    <a:bodyPr/>
                    <a:lstStyle/>
                    <a:p>
                      <a:endParaRPr lang="en-US"/>
                    </a:p>
                  </a:txBody>
                  <a:tcPr/>
                </a:tc>
                <a:tc>
                  <a:txBody>
                    <a:bodyPr/>
                    <a:lstStyle/>
                    <a:p>
                      <a:endParaRPr lang="en-US"/>
                    </a:p>
                  </a:txBody>
                  <a:tcPr/>
                </a:tc>
              </a:tr>
              <a:tr h="1288473">
                <a:tc>
                  <a:txBody>
                    <a:bodyPr/>
                    <a:lstStyle/>
                    <a:p>
                      <a:r>
                        <a:rPr lang="en-US" sz="2400" b="1" smtClean="0">
                          <a:solidFill>
                            <a:srgbClr val="FF0000"/>
                          </a:solidFill>
                        </a:rPr>
                        <a:t>Đối tượng</a:t>
                      </a:r>
                      <a:r>
                        <a:rPr lang="en-US" sz="2400" b="1" baseline="0" smtClean="0">
                          <a:solidFill>
                            <a:srgbClr val="FF0000"/>
                          </a:solidFill>
                        </a:rPr>
                        <a:t> tác động</a:t>
                      </a:r>
                      <a:endParaRPr lang="en-US" sz="2400" b="1">
                        <a:solidFill>
                          <a:srgbClr val="FF0000"/>
                        </a:solidFill>
                      </a:endParaRPr>
                    </a:p>
                  </a:txBody>
                  <a:tcPr/>
                </a:tc>
                <a:tc>
                  <a:txBody>
                    <a:bodyPr/>
                    <a:lstStyle/>
                    <a:p>
                      <a:endParaRPr lang="en-US"/>
                    </a:p>
                  </a:txBody>
                  <a:tcPr/>
                </a:tc>
                <a:tc>
                  <a:txBody>
                    <a:bodyPr/>
                    <a:lstStyle/>
                    <a:p>
                      <a:endParaRPr lang="en-US"/>
                    </a:p>
                  </a:txBody>
                  <a:tcPr/>
                </a:tc>
              </a:tr>
            </a:tbl>
          </a:graphicData>
        </a:graphic>
      </p:graphicFrame>
      <p:sp>
        <p:nvSpPr>
          <p:cNvPr id="4" name="TextBox 3"/>
          <p:cNvSpPr txBox="1"/>
          <p:nvPr/>
        </p:nvSpPr>
        <p:spPr>
          <a:xfrm>
            <a:off x="2321168" y="1285910"/>
            <a:ext cx="3125037" cy="954107"/>
          </a:xfrm>
          <a:prstGeom prst="rect">
            <a:avLst/>
          </a:prstGeom>
          <a:noFill/>
        </p:spPr>
        <p:txBody>
          <a:bodyPr wrap="square" rtlCol="0">
            <a:spAutoFit/>
          </a:bodyPr>
          <a:lstStyle/>
          <a:p>
            <a:r>
              <a:rPr lang="en-US" sz="2800" b="1" smtClean="0">
                <a:solidFill>
                  <a:srgbClr val="002060"/>
                </a:solidFill>
              </a:rPr>
              <a:t>Xảy ra trong lòng đất</a:t>
            </a:r>
            <a:endParaRPr lang="en-US" sz="2800" b="1">
              <a:solidFill>
                <a:srgbClr val="002060"/>
              </a:solidFill>
            </a:endParaRPr>
          </a:p>
        </p:txBody>
      </p:sp>
      <p:sp>
        <p:nvSpPr>
          <p:cNvPr id="5" name="TextBox 4"/>
          <p:cNvSpPr txBox="1"/>
          <p:nvPr/>
        </p:nvSpPr>
        <p:spPr>
          <a:xfrm>
            <a:off x="5812971" y="1178188"/>
            <a:ext cx="3014505" cy="830997"/>
          </a:xfrm>
          <a:prstGeom prst="rect">
            <a:avLst/>
          </a:prstGeom>
          <a:noFill/>
        </p:spPr>
        <p:txBody>
          <a:bodyPr wrap="square" rtlCol="0">
            <a:spAutoFit/>
          </a:bodyPr>
          <a:lstStyle/>
          <a:p>
            <a:r>
              <a:rPr lang="en-US" sz="2400" b="1" smtClean="0"/>
              <a:t>Xảy ra bên ngoài, trên mặt đất. </a:t>
            </a:r>
            <a:endParaRPr lang="en-US" sz="2400" b="1"/>
          </a:p>
        </p:txBody>
      </p:sp>
      <p:sp>
        <p:nvSpPr>
          <p:cNvPr id="6" name="TextBox 5"/>
          <p:cNvSpPr txBox="1"/>
          <p:nvPr/>
        </p:nvSpPr>
        <p:spPr>
          <a:xfrm>
            <a:off x="2245806" y="2364880"/>
            <a:ext cx="3275763" cy="830997"/>
          </a:xfrm>
          <a:prstGeom prst="rect">
            <a:avLst/>
          </a:prstGeom>
          <a:noFill/>
        </p:spPr>
        <p:txBody>
          <a:bodyPr wrap="square" rtlCol="0">
            <a:spAutoFit/>
          </a:bodyPr>
          <a:lstStyle/>
          <a:p>
            <a:r>
              <a:rPr lang="en-US" sz="2400" b="1" smtClean="0">
                <a:solidFill>
                  <a:srgbClr val="002060"/>
                </a:solidFill>
              </a:rPr>
              <a:t>Xu hướng tạo nên sự gồ ghề của bề mặt Trái Đất</a:t>
            </a:r>
            <a:endParaRPr lang="en-US" sz="2400" b="1">
              <a:solidFill>
                <a:srgbClr val="002060"/>
              </a:solidFill>
            </a:endParaRPr>
          </a:p>
        </p:txBody>
      </p:sp>
      <p:sp>
        <p:nvSpPr>
          <p:cNvPr id="8" name="TextBox 7"/>
          <p:cNvSpPr txBox="1"/>
          <p:nvPr/>
        </p:nvSpPr>
        <p:spPr>
          <a:xfrm>
            <a:off x="5812971" y="2384977"/>
            <a:ext cx="3326004" cy="1200329"/>
          </a:xfrm>
          <a:prstGeom prst="rect">
            <a:avLst/>
          </a:prstGeom>
          <a:noFill/>
        </p:spPr>
        <p:txBody>
          <a:bodyPr wrap="square" rtlCol="0">
            <a:spAutoFit/>
          </a:bodyPr>
          <a:lstStyle/>
          <a:p>
            <a:r>
              <a:rPr lang="en-US" sz="2400" b="1" smtClean="0">
                <a:solidFill>
                  <a:srgbClr val="002060"/>
                </a:solidFill>
              </a:rPr>
              <a:t>Xu hướng san bằng địa hình, làm cho bề mặt bằng phẳng hơn</a:t>
            </a:r>
            <a:endParaRPr lang="en-US" sz="2400" b="1">
              <a:solidFill>
                <a:srgbClr val="002060"/>
              </a:solidFill>
            </a:endParaRPr>
          </a:p>
        </p:txBody>
      </p:sp>
      <p:sp>
        <p:nvSpPr>
          <p:cNvPr id="9" name="TextBox 8"/>
          <p:cNvSpPr txBox="1"/>
          <p:nvPr/>
        </p:nvSpPr>
        <p:spPr>
          <a:xfrm>
            <a:off x="2336241" y="3686126"/>
            <a:ext cx="3476730" cy="1200329"/>
          </a:xfrm>
          <a:prstGeom prst="rect">
            <a:avLst/>
          </a:prstGeom>
          <a:noFill/>
        </p:spPr>
        <p:txBody>
          <a:bodyPr wrap="square" rtlCol="0">
            <a:spAutoFit/>
          </a:bodyPr>
          <a:lstStyle/>
          <a:p>
            <a:r>
              <a:rPr lang="en-US" sz="2400" b="1" smtClean="0">
                <a:solidFill>
                  <a:srgbClr val="002060"/>
                </a:solidFill>
              </a:rPr>
              <a:t>Các dạng địa hình có quy mô lớn như châu lục, miền núi và cao nguyên.</a:t>
            </a:r>
            <a:endParaRPr lang="en-US" sz="2400" b="1">
              <a:solidFill>
                <a:srgbClr val="002060"/>
              </a:solidFill>
            </a:endParaRPr>
          </a:p>
        </p:txBody>
      </p:sp>
      <p:sp>
        <p:nvSpPr>
          <p:cNvPr id="10" name="TextBox 9"/>
          <p:cNvSpPr txBox="1"/>
          <p:nvPr/>
        </p:nvSpPr>
        <p:spPr>
          <a:xfrm>
            <a:off x="5963696" y="3796378"/>
            <a:ext cx="2863780" cy="830997"/>
          </a:xfrm>
          <a:prstGeom prst="rect">
            <a:avLst/>
          </a:prstGeom>
          <a:noFill/>
        </p:spPr>
        <p:txBody>
          <a:bodyPr wrap="square" rtlCol="0">
            <a:spAutoFit/>
          </a:bodyPr>
          <a:lstStyle/>
          <a:p>
            <a:r>
              <a:rPr lang="en-US" sz="2400" b="1" smtClean="0">
                <a:solidFill>
                  <a:srgbClr val="002060"/>
                </a:solidFill>
              </a:rPr>
              <a:t>Các dạng địa hình có quy mô nhỏ</a:t>
            </a:r>
            <a:endParaRPr lang="en-US" sz="2400" b="1">
              <a:solidFill>
                <a:srgbClr val="002060"/>
              </a:solidFill>
            </a:endParaRPr>
          </a:p>
        </p:txBody>
      </p:sp>
    </p:spTree>
    <p:extLst>
      <p:ext uri="{BB962C8B-B14F-4D97-AF65-F5344CB8AC3E}">
        <p14:creationId xmlns:p14="http://schemas.microsoft.com/office/powerpoint/2010/main" val="207125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691138" y="3159579"/>
            <a:ext cx="8199770" cy="877163"/>
          </a:xfrm>
          <a:prstGeom prst="rect">
            <a:avLst/>
          </a:prstGeom>
          <a:solidFill>
            <a:schemeClr val="accent6">
              <a:lumMod val="40000"/>
              <a:lumOff val="60000"/>
            </a:schemeClr>
          </a:solidFill>
          <a:ln>
            <a:noFill/>
          </a:ln>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sz="2100" b="1" dirty="0">
                <a:latin typeface="Times New Roman" panose="02020603050405020304" pitchFamily="18" charset="0"/>
                <a:cs typeface="Times New Roman" panose="02020603050405020304" pitchFamily="18" charset="0"/>
              </a:rPr>
              <a:t>- H</a:t>
            </a:r>
            <a:r>
              <a:rPr lang="vi-VN" sz="2100" b="1" dirty="0">
                <a:latin typeface="Times New Roman" panose="02020603050405020304" pitchFamily="18" charset="0"/>
                <a:cs typeface="Times New Roman" panose="02020603050405020304" pitchFamily="18" charset="0"/>
              </a:rPr>
              <a:t>ình thể </a:t>
            </a:r>
            <a:r>
              <a:rPr lang="vi-VN" sz="2100" b="1" dirty="0">
                <a:latin typeface="Times New Roman" panose="02020603050405020304" pitchFamily="18" charset="0"/>
                <a:cs typeface="Times New Roman" panose="02020603050405020304" pitchFamily="18" charset="0"/>
              </a:rPr>
              <a:t>hiện tác động </a:t>
            </a:r>
            <a:r>
              <a:rPr lang="vi-VN" sz="2100" b="1" dirty="0">
                <a:latin typeface="Times New Roman" panose="02020603050405020304" pitchFamily="18" charset="0"/>
                <a:cs typeface="Times New Roman" panose="02020603050405020304" pitchFamily="18" charset="0"/>
              </a:rPr>
              <a:t>của </a:t>
            </a:r>
            <a:r>
              <a:rPr lang="vi-VN" sz="2100" b="1" dirty="0">
                <a:latin typeface="Times New Roman" panose="02020603050405020304" pitchFamily="18" charset="0"/>
                <a:cs typeface="Times New Roman" panose="02020603050405020304" pitchFamily="18" charset="0"/>
              </a:rPr>
              <a:t>quá trình nội </a:t>
            </a:r>
            <a:r>
              <a:rPr lang="vi-VN" sz="2100" b="1" dirty="0">
                <a:latin typeface="Times New Roman" panose="02020603050405020304" pitchFamily="18" charset="0"/>
                <a:cs typeface="Times New Roman" panose="02020603050405020304" pitchFamily="18" charset="0"/>
              </a:rPr>
              <a:t>sinh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Hình</a:t>
            </a:r>
            <a:r>
              <a:rPr lang="en-US" sz="2100" b="1" dirty="0">
                <a:latin typeface="Times New Roman" panose="02020603050405020304" pitchFamily="18" charset="0"/>
                <a:cs typeface="Times New Roman" panose="02020603050405020304" pitchFamily="18" charset="0"/>
              </a:rPr>
              <a:t> 1 </a:t>
            </a:r>
            <a:r>
              <a:rPr lang="en-US" sz="2100" b="1" dirty="0" err="1">
                <a:latin typeface="Times New Roman" panose="02020603050405020304" pitchFamily="18" charset="0"/>
                <a:cs typeface="Times New Roman" panose="02020603050405020304" pitchFamily="18" charset="0"/>
              </a:rPr>
              <a:t>và</a:t>
            </a:r>
            <a:r>
              <a:rPr lang="en-US" sz="2100" b="1" dirty="0">
                <a:latin typeface="Times New Roman" panose="02020603050405020304" pitchFamily="18" charset="0"/>
                <a:cs typeface="Times New Roman" panose="02020603050405020304" pitchFamily="18" charset="0"/>
              </a:rPr>
              <a:t> 2.</a:t>
            </a:r>
          </a:p>
          <a:p>
            <a:pPr algn="just">
              <a:spcBef>
                <a:spcPct val="50000"/>
              </a:spcBef>
            </a:pPr>
            <a:r>
              <a:rPr lang="en-US" sz="2100" b="1" dirty="0">
                <a:latin typeface="Times New Roman" panose="02020603050405020304" pitchFamily="18" charset="0"/>
                <a:cs typeface="Times New Roman" panose="02020603050405020304" pitchFamily="18" charset="0"/>
              </a:rPr>
              <a:t>- H</a:t>
            </a:r>
            <a:r>
              <a:rPr lang="vi-VN" sz="2100" b="1" dirty="0">
                <a:latin typeface="Times New Roman" panose="02020603050405020304" pitchFamily="18" charset="0"/>
                <a:cs typeface="Times New Roman" panose="02020603050405020304" pitchFamily="18" charset="0"/>
              </a:rPr>
              <a:t>ình thể </a:t>
            </a:r>
            <a:r>
              <a:rPr lang="vi-VN" sz="2100" b="1" dirty="0">
                <a:latin typeface="Times New Roman" panose="02020603050405020304" pitchFamily="18" charset="0"/>
                <a:cs typeface="Times New Roman" panose="02020603050405020304" pitchFamily="18" charset="0"/>
              </a:rPr>
              <a:t>hiện tác động </a:t>
            </a:r>
            <a:r>
              <a:rPr lang="vi-VN" sz="2100" b="1" dirty="0">
                <a:latin typeface="Times New Roman" panose="02020603050405020304" pitchFamily="18" charset="0"/>
                <a:cs typeface="Times New Roman" panose="02020603050405020304" pitchFamily="18" charset="0"/>
              </a:rPr>
              <a:t>của </a:t>
            </a:r>
            <a:r>
              <a:rPr lang="vi-VN" sz="2100" b="1" dirty="0">
                <a:latin typeface="Times New Roman" panose="02020603050405020304" pitchFamily="18" charset="0"/>
                <a:cs typeface="Times New Roman" panose="02020603050405020304" pitchFamily="18" charset="0"/>
              </a:rPr>
              <a:t>quá trình ngoại </a:t>
            </a:r>
            <a:r>
              <a:rPr lang="vi-VN" sz="2100" b="1" dirty="0">
                <a:latin typeface="Times New Roman" panose="02020603050405020304" pitchFamily="18" charset="0"/>
                <a:cs typeface="Times New Roman" panose="02020603050405020304" pitchFamily="18" charset="0"/>
              </a:rPr>
              <a:t>sinh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Hình</a:t>
            </a:r>
            <a:r>
              <a:rPr lang="en-US" sz="2100" b="1" dirty="0">
                <a:latin typeface="Times New Roman" panose="02020603050405020304" pitchFamily="18" charset="0"/>
                <a:cs typeface="Times New Roman" panose="02020603050405020304" pitchFamily="18" charset="0"/>
              </a:rPr>
              <a:t> 3 </a:t>
            </a:r>
            <a:r>
              <a:rPr lang="en-US" sz="2100" b="1" dirty="0" err="1">
                <a:latin typeface="Times New Roman" panose="02020603050405020304" pitchFamily="18" charset="0"/>
                <a:cs typeface="Times New Roman" panose="02020603050405020304" pitchFamily="18" charset="0"/>
              </a:rPr>
              <a:t>và</a:t>
            </a:r>
            <a:r>
              <a:rPr lang="en-US" sz="2100" b="1" dirty="0">
                <a:latin typeface="Times New Roman" panose="02020603050405020304" pitchFamily="18" charset="0"/>
                <a:cs typeface="Times New Roman" panose="02020603050405020304" pitchFamily="18" charset="0"/>
              </a:rPr>
              <a:t> 4.</a:t>
            </a:r>
            <a:endParaRPr lang="en-US" sz="21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691138" y="4152882"/>
            <a:ext cx="8199770" cy="715580"/>
          </a:xfrm>
          <a:prstGeom prst="rect">
            <a:avLst/>
          </a:prstGeom>
          <a:solidFill>
            <a:schemeClr val="accent1">
              <a:lumMod val="20000"/>
              <a:lumOff val="80000"/>
            </a:schemeClr>
          </a:solidFill>
          <a:ln>
            <a:noFill/>
          </a:ln>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100" b="1" dirty="0" err="1">
                <a:latin typeface="Times New Roman" panose="02020603050405020304" pitchFamily="18" charset="0"/>
                <a:cs typeface="Times New Roman" panose="02020603050405020304" pitchFamily="18" charset="0"/>
              </a:rPr>
              <a:t>Nội</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sinh</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và</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ngoại</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sinh</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là</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hai</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lực</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đối</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nghịch</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nhau</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nhưng</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xảy</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ra</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đồng</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thời</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và</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tạo</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nên</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địa</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hình</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bề</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mặt</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Trái</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Đất</a:t>
            </a:r>
            <a:r>
              <a:rPr lang="en-US" altLang="en-US" sz="2100" b="1" dirty="0">
                <a:latin typeface="Times New Roman" panose="02020603050405020304" pitchFamily="18" charset="0"/>
                <a:cs typeface="Times New Roman" panose="02020603050405020304" pitchFamily="18" charset="0"/>
              </a:rPr>
              <a:t>. </a:t>
            </a:r>
          </a:p>
        </p:txBody>
      </p:sp>
      <p:pic>
        <p:nvPicPr>
          <p:cNvPr id="5" name="Picture 4"/>
          <p:cNvPicPr/>
          <p:nvPr/>
        </p:nvPicPr>
        <p:blipFill>
          <a:blip r:embed="rId2"/>
          <a:stretch>
            <a:fillRect/>
          </a:stretch>
        </p:blipFill>
        <p:spPr>
          <a:xfrm>
            <a:off x="552659" y="174586"/>
            <a:ext cx="8338249" cy="2984993"/>
          </a:xfrm>
          <a:prstGeom prst="rect">
            <a:avLst/>
          </a:prstGeom>
        </p:spPr>
      </p:pic>
    </p:spTree>
    <p:extLst>
      <p:ext uri="{BB962C8B-B14F-4D97-AF65-F5344CB8AC3E}">
        <p14:creationId xmlns:p14="http://schemas.microsoft.com/office/powerpoint/2010/main" val="36162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2874123098"/>
              </p:ext>
            </p:extLst>
          </p:nvPr>
        </p:nvGraphicFramePr>
        <p:xfrm>
          <a:off x="517490" y="854109"/>
          <a:ext cx="8465736" cy="4124456"/>
        </p:xfrm>
        <a:graphic>
          <a:graphicData uri="http://schemas.openxmlformats.org/drawingml/2006/table">
            <a:tbl>
              <a:tblPr firstRow="1" bandRow="1">
                <a:tableStyleId>{5C22544A-7EE6-4342-B048-85BDC9FD1C3A}</a:tableStyleId>
              </a:tblPr>
              <a:tblGrid>
                <a:gridCol w="1669373"/>
                <a:gridCol w="3576489"/>
                <a:gridCol w="3219874"/>
              </a:tblGrid>
              <a:tr h="755686">
                <a:tc>
                  <a:txBody>
                    <a:bodyPr/>
                    <a:lstStyle/>
                    <a:p>
                      <a:endParaRPr lang="en-US"/>
                    </a:p>
                  </a:txBody>
                  <a:tcPr>
                    <a:solidFill>
                      <a:schemeClr val="bg1"/>
                    </a:solidFill>
                  </a:tcPr>
                </a:tc>
                <a:tc>
                  <a:txBody>
                    <a:bodyPr/>
                    <a:lstStyle/>
                    <a:p>
                      <a:pPr algn="ctr"/>
                      <a:r>
                        <a:rPr lang="en-US" sz="2400" smtClean="0">
                          <a:solidFill>
                            <a:srgbClr val="002060"/>
                          </a:solidFill>
                        </a:rPr>
                        <a:t>Quá</a:t>
                      </a:r>
                      <a:r>
                        <a:rPr lang="en-US" sz="2400" baseline="0" smtClean="0">
                          <a:solidFill>
                            <a:srgbClr val="002060"/>
                          </a:solidFill>
                        </a:rPr>
                        <a:t> trình nội  sinh</a:t>
                      </a:r>
                      <a:endParaRPr lang="en-US" sz="2400">
                        <a:solidFill>
                          <a:srgbClr val="002060"/>
                        </a:solidFill>
                      </a:endParaRPr>
                    </a:p>
                  </a:txBody>
                  <a:tcPr>
                    <a:solidFill>
                      <a:schemeClr val="bg1"/>
                    </a:solidFill>
                  </a:tcPr>
                </a:tc>
                <a:tc>
                  <a:txBody>
                    <a:bodyPr/>
                    <a:lstStyle/>
                    <a:p>
                      <a:pPr algn="ctr"/>
                      <a:r>
                        <a:rPr lang="en-US" sz="2400" smtClean="0">
                          <a:solidFill>
                            <a:srgbClr val="002060"/>
                          </a:solidFill>
                        </a:rPr>
                        <a:t>Quá</a:t>
                      </a:r>
                      <a:r>
                        <a:rPr lang="en-US" sz="2400" baseline="0" smtClean="0">
                          <a:solidFill>
                            <a:srgbClr val="002060"/>
                          </a:solidFill>
                        </a:rPr>
                        <a:t> trình ngoại sinh</a:t>
                      </a:r>
                      <a:endParaRPr lang="en-US" sz="2400">
                        <a:solidFill>
                          <a:srgbClr val="002060"/>
                        </a:solidFill>
                      </a:endParaRPr>
                    </a:p>
                  </a:txBody>
                  <a:tcPr>
                    <a:solidFill>
                      <a:schemeClr val="bg1"/>
                    </a:solidFill>
                  </a:tcPr>
                </a:tc>
              </a:tr>
              <a:tr h="1057228">
                <a:tc>
                  <a:txBody>
                    <a:bodyPr/>
                    <a:lstStyle/>
                    <a:p>
                      <a:r>
                        <a:rPr lang="en-US" sz="2400" b="1" smtClean="0">
                          <a:solidFill>
                            <a:srgbClr val="FF0000"/>
                          </a:solidFill>
                        </a:rPr>
                        <a:t>Nguồn gốc</a:t>
                      </a:r>
                      <a:endParaRPr lang="en-US" sz="2400" b="1">
                        <a:solidFill>
                          <a:srgbClr val="FF0000"/>
                        </a:solidFill>
                      </a:endParaRPr>
                    </a:p>
                  </a:txBody>
                  <a:tcPr/>
                </a:tc>
                <a:tc>
                  <a:txBody>
                    <a:bodyPr/>
                    <a:lstStyle/>
                    <a:p>
                      <a:endParaRPr lang="en-US"/>
                    </a:p>
                  </a:txBody>
                  <a:tcPr/>
                </a:tc>
                <a:tc>
                  <a:txBody>
                    <a:bodyPr/>
                    <a:lstStyle/>
                    <a:p>
                      <a:endParaRPr lang="en-US"/>
                    </a:p>
                  </a:txBody>
                  <a:tcPr/>
                </a:tc>
              </a:tr>
              <a:tr h="1111453">
                <a:tc>
                  <a:txBody>
                    <a:bodyPr/>
                    <a:lstStyle/>
                    <a:p>
                      <a:r>
                        <a:rPr lang="en-US" sz="2400" b="1" smtClean="0">
                          <a:solidFill>
                            <a:srgbClr val="FF0000"/>
                          </a:solidFill>
                        </a:rPr>
                        <a:t>Tác</a:t>
                      </a:r>
                      <a:r>
                        <a:rPr lang="en-US" sz="2400" b="1" baseline="0" smtClean="0">
                          <a:solidFill>
                            <a:srgbClr val="FF0000"/>
                          </a:solidFill>
                        </a:rPr>
                        <a:t> động đến địa hình</a:t>
                      </a:r>
                      <a:endParaRPr lang="en-US" sz="2400" b="1">
                        <a:solidFill>
                          <a:srgbClr val="FF0000"/>
                        </a:solidFill>
                      </a:endParaRPr>
                    </a:p>
                  </a:txBody>
                  <a:tcPr/>
                </a:tc>
                <a:tc>
                  <a:txBody>
                    <a:bodyPr/>
                    <a:lstStyle/>
                    <a:p>
                      <a:endParaRPr lang="en-US"/>
                    </a:p>
                  </a:txBody>
                  <a:tcPr/>
                </a:tc>
                <a:tc>
                  <a:txBody>
                    <a:bodyPr/>
                    <a:lstStyle/>
                    <a:p>
                      <a:endParaRPr lang="en-US"/>
                    </a:p>
                  </a:txBody>
                  <a:tcPr/>
                </a:tc>
              </a:tr>
              <a:tr h="1122822">
                <a:tc>
                  <a:txBody>
                    <a:bodyPr/>
                    <a:lstStyle/>
                    <a:p>
                      <a:r>
                        <a:rPr lang="en-US" sz="2400" b="1" smtClean="0">
                          <a:solidFill>
                            <a:srgbClr val="FF0000"/>
                          </a:solidFill>
                        </a:rPr>
                        <a:t>Đối tượng</a:t>
                      </a:r>
                      <a:r>
                        <a:rPr lang="en-US" sz="2400" b="1" baseline="0" smtClean="0">
                          <a:solidFill>
                            <a:srgbClr val="FF0000"/>
                          </a:solidFill>
                        </a:rPr>
                        <a:t> tác động</a:t>
                      </a:r>
                      <a:endParaRPr lang="en-US" sz="2400" b="1">
                        <a:solidFill>
                          <a:srgbClr val="FF0000"/>
                        </a:solidFill>
                      </a:endParaRPr>
                    </a:p>
                  </a:txBody>
                  <a:tcPr/>
                </a:tc>
                <a:tc>
                  <a:txBody>
                    <a:bodyPr/>
                    <a:lstStyle/>
                    <a:p>
                      <a:endParaRPr lang="en-US"/>
                    </a:p>
                  </a:txBody>
                  <a:tcPr/>
                </a:tc>
                <a:tc>
                  <a:txBody>
                    <a:bodyPr/>
                    <a:lstStyle/>
                    <a:p>
                      <a:endParaRPr lang="en-US"/>
                    </a:p>
                  </a:txBody>
                  <a:tcPr/>
                </a:tc>
              </a:tr>
            </a:tbl>
          </a:graphicData>
        </a:graphic>
      </p:graphicFrame>
      <p:sp>
        <p:nvSpPr>
          <p:cNvPr id="4" name="TextBox 3"/>
          <p:cNvSpPr txBox="1"/>
          <p:nvPr/>
        </p:nvSpPr>
        <p:spPr>
          <a:xfrm>
            <a:off x="2321168" y="1762963"/>
            <a:ext cx="3125037" cy="954107"/>
          </a:xfrm>
          <a:prstGeom prst="rect">
            <a:avLst/>
          </a:prstGeom>
          <a:noFill/>
        </p:spPr>
        <p:txBody>
          <a:bodyPr wrap="square" rtlCol="0">
            <a:spAutoFit/>
          </a:bodyPr>
          <a:lstStyle/>
          <a:p>
            <a:r>
              <a:rPr lang="en-US" sz="2800" b="1" smtClean="0">
                <a:solidFill>
                  <a:srgbClr val="002060"/>
                </a:solidFill>
              </a:rPr>
              <a:t>Xảy ra trong lòng đất</a:t>
            </a:r>
            <a:endParaRPr lang="en-US" sz="2800" b="1">
              <a:solidFill>
                <a:srgbClr val="002060"/>
              </a:solidFill>
            </a:endParaRPr>
          </a:p>
        </p:txBody>
      </p:sp>
      <p:sp>
        <p:nvSpPr>
          <p:cNvPr id="5" name="TextBox 4"/>
          <p:cNvSpPr txBox="1"/>
          <p:nvPr/>
        </p:nvSpPr>
        <p:spPr>
          <a:xfrm>
            <a:off x="5843114" y="1762963"/>
            <a:ext cx="3014505" cy="830997"/>
          </a:xfrm>
          <a:prstGeom prst="rect">
            <a:avLst/>
          </a:prstGeom>
          <a:noFill/>
        </p:spPr>
        <p:txBody>
          <a:bodyPr wrap="square" rtlCol="0">
            <a:spAutoFit/>
          </a:bodyPr>
          <a:lstStyle/>
          <a:p>
            <a:r>
              <a:rPr lang="en-US" sz="2400" b="1" smtClean="0"/>
              <a:t>Xảy ra bên ngoài, trên mặt đất. </a:t>
            </a:r>
            <a:endParaRPr lang="en-US" sz="2400" b="1"/>
          </a:p>
        </p:txBody>
      </p:sp>
      <p:sp>
        <p:nvSpPr>
          <p:cNvPr id="6" name="TextBox 5"/>
          <p:cNvSpPr txBox="1"/>
          <p:nvPr/>
        </p:nvSpPr>
        <p:spPr>
          <a:xfrm>
            <a:off x="2321168" y="2803992"/>
            <a:ext cx="3275763" cy="830997"/>
          </a:xfrm>
          <a:prstGeom prst="rect">
            <a:avLst/>
          </a:prstGeom>
          <a:noFill/>
        </p:spPr>
        <p:txBody>
          <a:bodyPr wrap="square" rtlCol="0">
            <a:spAutoFit/>
          </a:bodyPr>
          <a:lstStyle/>
          <a:p>
            <a:r>
              <a:rPr lang="en-US" sz="2400" b="1" smtClean="0">
                <a:solidFill>
                  <a:srgbClr val="002060"/>
                </a:solidFill>
              </a:rPr>
              <a:t>Xu hướng tạo nên sự gồ ghề của bề mặt Trái Đất</a:t>
            </a:r>
            <a:endParaRPr lang="en-US" sz="2400" b="1">
              <a:solidFill>
                <a:srgbClr val="002060"/>
              </a:solidFill>
            </a:endParaRPr>
          </a:p>
        </p:txBody>
      </p:sp>
      <p:sp>
        <p:nvSpPr>
          <p:cNvPr id="8" name="TextBox 7"/>
          <p:cNvSpPr txBox="1"/>
          <p:nvPr/>
        </p:nvSpPr>
        <p:spPr>
          <a:xfrm>
            <a:off x="5812971" y="2751271"/>
            <a:ext cx="3326004" cy="1200329"/>
          </a:xfrm>
          <a:prstGeom prst="rect">
            <a:avLst/>
          </a:prstGeom>
          <a:noFill/>
        </p:spPr>
        <p:txBody>
          <a:bodyPr wrap="square" rtlCol="0">
            <a:spAutoFit/>
          </a:bodyPr>
          <a:lstStyle/>
          <a:p>
            <a:r>
              <a:rPr lang="en-US" sz="2400" b="1" smtClean="0">
                <a:solidFill>
                  <a:srgbClr val="002060"/>
                </a:solidFill>
              </a:rPr>
              <a:t>Xu hướng san bằng địa hình, làm cho bề mặt bằng phẳng hơn</a:t>
            </a:r>
            <a:endParaRPr lang="en-US" sz="2400" b="1">
              <a:solidFill>
                <a:srgbClr val="002060"/>
              </a:solidFill>
            </a:endParaRPr>
          </a:p>
        </p:txBody>
      </p:sp>
      <p:sp>
        <p:nvSpPr>
          <p:cNvPr id="9" name="TextBox 8"/>
          <p:cNvSpPr txBox="1"/>
          <p:nvPr/>
        </p:nvSpPr>
        <p:spPr>
          <a:xfrm>
            <a:off x="2366384" y="3951600"/>
            <a:ext cx="3476730" cy="1200329"/>
          </a:xfrm>
          <a:prstGeom prst="rect">
            <a:avLst/>
          </a:prstGeom>
          <a:noFill/>
        </p:spPr>
        <p:txBody>
          <a:bodyPr wrap="square" rtlCol="0">
            <a:spAutoFit/>
          </a:bodyPr>
          <a:lstStyle/>
          <a:p>
            <a:r>
              <a:rPr lang="en-US" sz="2400" b="1" smtClean="0">
                <a:solidFill>
                  <a:srgbClr val="002060"/>
                </a:solidFill>
              </a:rPr>
              <a:t>Các dạng địa hình có quy mô lớn như châu lục, miền núi và cao nguyên.</a:t>
            </a:r>
            <a:endParaRPr lang="en-US" sz="2400" b="1">
              <a:solidFill>
                <a:srgbClr val="002060"/>
              </a:solidFill>
            </a:endParaRPr>
          </a:p>
        </p:txBody>
      </p:sp>
      <p:sp>
        <p:nvSpPr>
          <p:cNvPr id="10" name="TextBox 9"/>
          <p:cNvSpPr txBox="1"/>
          <p:nvPr/>
        </p:nvSpPr>
        <p:spPr>
          <a:xfrm>
            <a:off x="5963696" y="4136265"/>
            <a:ext cx="2863780" cy="830997"/>
          </a:xfrm>
          <a:prstGeom prst="rect">
            <a:avLst/>
          </a:prstGeom>
          <a:noFill/>
        </p:spPr>
        <p:txBody>
          <a:bodyPr wrap="square" rtlCol="0">
            <a:spAutoFit/>
          </a:bodyPr>
          <a:lstStyle/>
          <a:p>
            <a:r>
              <a:rPr lang="en-US" sz="2400" b="1" smtClean="0">
                <a:solidFill>
                  <a:srgbClr val="002060"/>
                </a:solidFill>
              </a:rPr>
              <a:t>Các dạng địa hình có quy mô nhỏ</a:t>
            </a:r>
            <a:endParaRPr lang="en-US" sz="2400" b="1">
              <a:solidFill>
                <a:srgbClr val="002060"/>
              </a:solidFill>
            </a:endParaRPr>
          </a:p>
        </p:txBody>
      </p:sp>
      <p:sp>
        <p:nvSpPr>
          <p:cNvPr id="11" name="TextBox 10"/>
          <p:cNvSpPr txBox="1"/>
          <p:nvPr/>
        </p:nvSpPr>
        <p:spPr>
          <a:xfrm>
            <a:off x="31866" y="0"/>
            <a:ext cx="8085480" cy="715581"/>
          </a:xfrm>
          <a:prstGeom prst="rect">
            <a:avLst/>
          </a:prstGeom>
          <a:noFill/>
        </p:spPr>
        <p:txBody>
          <a:bodyPr wrap="square" lIns="68580" tIns="34290" rIns="68580" bIns="34290">
            <a:spAutoFit/>
          </a:bodyPr>
          <a:lstStyle/>
          <a:p>
            <a:pPr>
              <a:lnSpc>
                <a:spcPct val="150000"/>
              </a:lnSpc>
              <a:defRPr/>
            </a:pPr>
            <a:r>
              <a:rPr lang="en-US" sz="2800" b="1">
                <a:solidFill>
                  <a:srgbClr val="FF0000"/>
                </a:solidFill>
                <a:latin typeface="Times New Roman" panose="02020603050405020304" pitchFamily="18" charset="0"/>
                <a:cs typeface="Times New Roman" panose="02020603050405020304" pitchFamily="18" charset="0"/>
              </a:rPr>
              <a:t>1</a:t>
            </a:r>
            <a:r>
              <a:rPr lang="en-US" sz="2800" b="1" smtClean="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Quá</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trình</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nội</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sinh</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và</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Quá</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trình</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ngoại</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sinh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762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238806" y="171304"/>
            <a:ext cx="8658225" cy="1177245"/>
          </a:xfrm>
          <a:prstGeom prst="rect">
            <a:avLst/>
          </a:prstGeom>
          <a:solidFill>
            <a:schemeClr val="accent4">
              <a:lumMod val="20000"/>
              <a:lumOff val="80000"/>
            </a:schemeClr>
          </a:solidFill>
          <a:ln w="9525">
            <a:noFill/>
            <a:miter lim="800000"/>
            <a:headEnd/>
            <a:tailEnd/>
          </a:ln>
          <a:effectLst/>
        </p:spPr>
        <p:txBody>
          <a:bodyPr wrap="square" lIns="68580" tIns="34290" rIns="68580" bIns="34290" anchor="ctr">
            <a:spAutoFit/>
          </a:bodyPr>
          <a:lstStyle/>
          <a:p>
            <a:pPr algn="just"/>
            <a:r>
              <a:rPr lang="en-US" sz="2400" b="1" dirty="0">
                <a:solidFill>
                  <a:schemeClr val="bg2">
                    <a:lumMod val="10000"/>
                  </a:schemeClr>
                </a:solidFill>
                <a:latin typeface="Times New Roman" pitchFamily="18" charset="0"/>
                <a:cs typeface="Times New Roman" pitchFamily="18" charset="0"/>
              </a:rPr>
              <a:t>Ở </a:t>
            </a:r>
            <a:r>
              <a:rPr lang="en-US" sz="2400" b="1" dirty="0" err="1">
                <a:solidFill>
                  <a:schemeClr val="bg2">
                    <a:lumMod val="10000"/>
                  </a:schemeClr>
                </a:solidFill>
                <a:latin typeface="Times New Roman" pitchFamily="18" charset="0"/>
                <a:cs typeface="Times New Roman" pitchFamily="18" charset="0"/>
              </a:rPr>
              <a:t>Việt</a:t>
            </a:r>
            <a:r>
              <a:rPr lang="en-US" sz="2400" b="1" dirty="0">
                <a:solidFill>
                  <a:schemeClr val="bg2">
                    <a:lumMod val="10000"/>
                  </a:schemeClr>
                </a:solidFill>
                <a:latin typeface="Times New Roman" pitchFamily="18" charset="0"/>
                <a:cs typeface="Times New Roman" pitchFamily="18" charset="0"/>
              </a:rPr>
              <a:t> Nam: Do </a:t>
            </a:r>
            <a:r>
              <a:rPr lang="en-US" sz="2400" b="1" dirty="0" err="1">
                <a:solidFill>
                  <a:schemeClr val="bg2">
                    <a:lumMod val="10000"/>
                  </a:schemeClr>
                </a:solidFill>
                <a:latin typeface="Times New Roman" pitchFamily="18" charset="0"/>
                <a:cs typeface="Times New Roman" pitchFamily="18" charset="0"/>
              </a:rPr>
              <a:t>tác</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động</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của</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nội</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lực</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trong</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vận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động</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Tân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kiến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tạo</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dãy</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núi</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Hoàng</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Liên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Sơn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phía</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Tây</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Bắc</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nước</a:t>
            </a:r>
            <a:r>
              <a:rPr lang="en-US" sz="2400" b="1" dirty="0">
                <a:solidFill>
                  <a:schemeClr val="bg2">
                    <a:lumMod val="10000"/>
                  </a:schemeClr>
                </a:solidFill>
                <a:latin typeface="Times New Roman" pitchFamily="18" charset="0"/>
                <a:cs typeface="Times New Roman" pitchFamily="18" charset="0"/>
              </a:rPr>
              <a:t> ta) </a:t>
            </a:r>
            <a:r>
              <a:rPr lang="en-US" sz="2400" b="1" dirty="0" err="1">
                <a:solidFill>
                  <a:schemeClr val="bg2">
                    <a:lumMod val="10000"/>
                  </a:schemeClr>
                </a:solidFill>
                <a:latin typeface="Times New Roman" pitchFamily="18" charset="0"/>
                <a:cs typeface="Times New Roman" pitchFamily="18" charset="0"/>
              </a:rPr>
              <a:t>được</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nâng</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lên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còn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thềm</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lục</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địa</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phía</a:t>
            </a:r>
            <a:r>
              <a:rPr lang="en-US" sz="2400" b="1" dirty="0">
                <a:solidFill>
                  <a:schemeClr val="bg2">
                    <a:lumMod val="10000"/>
                  </a:schemeClr>
                </a:solidFill>
                <a:latin typeface="Times New Roman" pitchFamily="18" charset="0"/>
                <a:cs typeface="Times New Roman" pitchFamily="18" charset="0"/>
              </a:rPr>
              <a:t> Nam </a:t>
            </a:r>
            <a:r>
              <a:rPr lang="en-US" sz="2400" b="1" dirty="0" err="1">
                <a:solidFill>
                  <a:schemeClr val="bg2">
                    <a:lumMod val="10000"/>
                  </a:schemeClr>
                </a:solidFill>
                <a:latin typeface="Times New Roman" pitchFamily="18" charset="0"/>
                <a:cs typeface="Times New Roman" pitchFamily="18" charset="0"/>
              </a:rPr>
              <a:t>thì</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bị</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hạ</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xuống</a:t>
            </a:r>
            <a:r>
              <a:rPr lang="en-US" sz="2400" b="1" dirty="0">
                <a:solidFill>
                  <a:schemeClr val="bg2">
                    <a:lumMod val="10000"/>
                  </a:schemeClr>
                </a:solidFill>
                <a:latin typeface="Times New Roman" pitchFamily="18" charset="0"/>
                <a:cs typeface="Times New Roman" pitchFamily="18" charset="0"/>
              </a:rPr>
              <a:t>.</a:t>
            </a:r>
          </a:p>
        </p:txBody>
      </p:sp>
      <p:pic>
        <p:nvPicPr>
          <p:cNvPr id="71682" name="Picture 2" descr="Kết quả hình ảnh cho dãy hoàng liên s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677" y="1481818"/>
            <a:ext cx="5110724" cy="3661682"/>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ết quả hình ảnh cho đỉnh núi fansi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400" y="1506310"/>
            <a:ext cx="3401888" cy="363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52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ags/tag2.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699</TotalTime>
  <Words>2894</Words>
  <Application>Microsoft Office PowerPoint</Application>
  <PresentationFormat>On-screen Show (16:9)</PresentationFormat>
  <Paragraphs>283</Paragraphs>
  <Slides>53</Slides>
  <Notes>25</Notes>
  <HiddenSlides>0</HiddenSlides>
  <MMClips>3</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62</cp:revision>
  <dcterms:created xsi:type="dcterms:W3CDTF">2021-07-24T01:37:59Z</dcterms:created>
  <dcterms:modified xsi:type="dcterms:W3CDTF">2023-09-02T09:45:40Z</dcterms:modified>
</cp:coreProperties>
</file>