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80" r:id="rId5"/>
    <p:sldId id="281" r:id="rId6"/>
    <p:sldId id="288" r:id="rId7"/>
    <p:sldId id="277" r:id="rId8"/>
    <p:sldId id="262" r:id="rId9"/>
    <p:sldId id="291" r:id="rId10"/>
    <p:sldId id="263" r:id="rId11"/>
    <p:sldId id="264" r:id="rId12"/>
    <p:sldId id="265" r:id="rId13"/>
    <p:sldId id="266" r:id="rId14"/>
    <p:sldId id="267" r:id="rId15"/>
    <p:sldId id="268" r:id="rId16"/>
    <p:sldId id="269" r:id="rId17"/>
    <p:sldId id="285" r:id="rId18"/>
    <p:sldId id="270" r:id="rId19"/>
    <p:sldId id="271" r:id="rId20"/>
    <p:sldId id="286" r:id="rId21"/>
    <p:sldId id="272" r:id="rId22"/>
    <p:sldId id="274" r:id="rId23"/>
    <p:sldId id="273" r:id="rId24"/>
    <p:sldId id="290" r:id="rId25"/>
    <p:sldId id="292" r:id="rId26"/>
  </p:sldIdLst>
  <p:sldSz cx="9144000" cy="6858000" type="screen4x3"/>
  <p:notesSz cx="6858000" cy="9144000"/>
  <p:defaultTex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3" d="100"/>
          <a:sy n="73" d="100"/>
        </p:scale>
        <p:origin x="-540" y="-8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A1C0C-B927-4513-9A1A-3F9ABA9121ED}" type="datetimeFigureOut">
              <a:rPr lang="en-US" smtClean="0"/>
              <a:t>9/7/2023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92542-18DD-46A1-9F71-71452A4F3C06}" type="slidenum">
              <a:rPr lang="en-US" smtClean="0"/>
              <a:t>‹#›</a:t>
            </a:fld>
            <a:endParaRPr lang="en-US"/>
          </a:p>
        </p:txBody>
      </p:sp>
    </p:spTree>
    <p:extLst>
      <p:ext uri="{BB962C8B-B14F-4D97-AF65-F5344CB8AC3E}">
        <p14:creationId xmlns:p14="http://schemas.microsoft.com/office/powerpoint/2010/main" val="96995073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a:extLst>
              <a:ext uri="{FF2B5EF4-FFF2-40B4-BE49-F238E27FC236}">
                <a16:creationId xmlns:a16="http://schemas.microsoft.com/office/drawing/2014/main" xmlns="" id="{9F662A9E-ACFC-410E-83E8-7C5C74775F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a:extLst>
              <a:ext uri="{FF2B5EF4-FFF2-40B4-BE49-F238E27FC236}">
                <a16:creationId xmlns:a16="http://schemas.microsoft.com/office/drawing/2014/main" xmlns="" id="{93CC404B-E4A9-4AFA-A7DA-AE4DCC1651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8612" name="灯片编号占位符 3">
            <a:extLst>
              <a:ext uri="{FF2B5EF4-FFF2-40B4-BE49-F238E27FC236}">
                <a16:creationId xmlns:a16="http://schemas.microsoft.com/office/drawing/2014/main" xmlns="" id="{5C8C7A6D-ABC4-417A-902E-44807CA87C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fontAlgn="base">
              <a:spcBef>
                <a:spcPct val="0"/>
              </a:spcBef>
              <a:spcAft>
                <a:spcPct val="0"/>
              </a:spcAft>
            </a:pPr>
            <a:fld id="{D790A56D-3C14-4C8B-B03C-279E92C47D80}" type="slidenum">
              <a:rPr lang="zh-CN" altLang="en-US"/>
              <a:pPr fontAlgn="base">
                <a:spcBef>
                  <a:spcPct val="0"/>
                </a:spcBef>
                <a:spcAft>
                  <a:spcPct val="0"/>
                </a:spcAft>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51C9A4-AD84-474F-96F5-C3BC24D22A7D}"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32360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1C9A4-AD84-474F-96F5-C3BC24D22A7D}"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57372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1C9A4-AD84-474F-96F5-C3BC24D22A7D}"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415463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19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1C9A4-AD84-474F-96F5-C3BC24D22A7D}"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0749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C9A4-AD84-474F-96F5-C3BC24D22A7D}" type="datetimeFigureOut">
              <a:rPr lang="vi-VN" smtClean="0"/>
              <a:t>07/09/2023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04331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51C9A4-AD84-474F-96F5-C3BC24D22A7D}" type="datetimeFigureOut">
              <a:rPr lang="vi-VN" smtClean="0"/>
              <a:t>07/09/2023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93453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51C9A4-AD84-474F-96F5-C3BC24D22A7D}" type="datetimeFigureOut">
              <a:rPr lang="vi-VN" smtClean="0"/>
              <a:t>07/09/2023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93085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1C9A4-AD84-474F-96F5-C3BC24D22A7D}" type="datetimeFigureOut">
              <a:rPr lang="vi-VN" smtClean="0"/>
              <a:t>07/09/2023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219433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1C9A4-AD84-474F-96F5-C3BC24D22A7D}" type="datetimeFigureOut">
              <a:rPr lang="vi-VN" smtClean="0"/>
              <a:t>07/09/2023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31776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C9A4-AD84-474F-96F5-C3BC24D22A7D}" type="datetimeFigureOut">
              <a:rPr lang="vi-VN" smtClean="0"/>
              <a:t>07/09/2023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9738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C9A4-AD84-474F-96F5-C3BC24D22A7D}" type="datetimeFigureOut">
              <a:rPr lang="vi-VN" smtClean="0"/>
              <a:t>07/09/2023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48518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0151C9A4-AD84-474F-96F5-C3BC24D22A7D}" type="datetimeFigureOut">
              <a:rPr lang="vi-VN" smtClean="0"/>
              <a:t>07/09/2023</a:t>
            </a:fld>
            <a:endParaRPr lang="vi-VN"/>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55457EC1-79A0-4FD1-A4E8-D6C6D0CE6DD8}" type="slidenum">
              <a:rPr lang="vi-VN" smtClean="0"/>
              <a:t>‹#›</a:t>
            </a:fld>
            <a:endParaRPr lang="vi-VN"/>
          </a:p>
        </p:txBody>
      </p:sp>
    </p:spTree>
    <p:extLst>
      <p:ext uri="{BB962C8B-B14F-4D97-AF65-F5344CB8AC3E}">
        <p14:creationId xmlns:p14="http://schemas.microsoft.com/office/powerpoint/2010/main" val="868418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F4715A0-B962-4332-ABA0-369D113E101C}"/>
              </a:ext>
            </a:extLst>
          </p:cNvPr>
          <p:cNvGrpSpPr/>
          <p:nvPr/>
        </p:nvGrpSpPr>
        <p:grpSpPr>
          <a:xfrm>
            <a:off x="163678" y="171550"/>
            <a:ext cx="4144555" cy="6514903"/>
            <a:chOff x="218234" y="171549"/>
            <a:chExt cx="5526073" cy="6514902"/>
          </a:xfrm>
        </p:grpSpPr>
        <p:grpSp>
          <p:nvGrpSpPr>
            <p:cNvPr id="20" name="Group 19">
              <a:extLst>
                <a:ext uri="{FF2B5EF4-FFF2-40B4-BE49-F238E27FC236}">
                  <a16:creationId xmlns="" xmlns:a16="http://schemas.microsoft.com/office/drawing/2014/main" id="{B401EDCD-16AB-44B0-B47A-01E71B27366C}"/>
                </a:ext>
              </a:extLst>
            </p:cNvPr>
            <p:cNvGrpSpPr/>
            <p:nvPr/>
          </p:nvGrpSpPr>
          <p:grpSpPr>
            <a:xfrm>
              <a:off x="218234" y="171549"/>
              <a:ext cx="5526073" cy="6514902"/>
              <a:chOff x="218234" y="171549"/>
              <a:chExt cx="5526073" cy="6514902"/>
            </a:xfrm>
          </p:grpSpPr>
          <p:pic>
            <p:nvPicPr>
              <p:cNvPr id="3" name="Picture 2">
                <a:extLst>
                  <a:ext uri="{FF2B5EF4-FFF2-40B4-BE49-F238E27FC236}">
                    <a16:creationId xmlns="" xmlns:a16="http://schemas.microsoft.com/office/drawing/2014/main" id="{BC753AFF-130F-4CC3-A53A-4044184E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5" y="3530991"/>
                <a:ext cx="5526072"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 xmlns:a16="http://schemas.microsoft.com/office/drawing/2014/main" id="{AC3F18E5-4669-4377-A6E2-A816D289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4" y="171549"/>
                <a:ext cx="5526073"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2" name="TextBox 21">
              <a:extLst>
                <a:ext uri="{FF2B5EF4-FFF2-40B4-BE49-F238E27FC236}">
                  <a16:creationId xmlns="" xmlns:a16="http://schemas.microsoft.com/office/drawing/2014/main" id="{1977199A-C9E4-4C59-B0D8-8A2DAB19BF94}"/>
                </a:ext>
              </a:extLst>
            </p:cNvPr>
            <p:cNvSpPr txBox="1"/>
            <p:nvPr/>
          </p:nvSpPr>
          <p:spPr>
            <a:xfrm>
              <a:off x="351693" y="323557"/>
              <a:ext cx="3328261" cy="523220"/>
            </a:xfrm>
            <a:prstGeom prst="rect">
              <a:avLst/>
            </a:prstGeom>
            <a:noFill/>
          </p:spPr>
          <p:txBody>
            <a:bodyPr wrap="none" rtlCol="0">
              <a:spAutoFit/>
            </a:bodyPr>
            <a:lstStyle/>
            <a:p>
              <a:r>
                <a:rPr lang="vi-VN" sz="2800" b="1" dirty="0">
                  <a:latin typeface="Times New Roman" panose="02020603050405020304" pitchFamily="18" charset="0"/>
                  <a:cs typeface="Times New Roman" panose="02020603050405020304" pitchFamily="18" charset="0"/>
                </a:rPr>
                <a:t>Cảnh vùng cực</a:t>
              </a:r>
            </a:p>
          </p:txBody>
        </p:sp>
      </p:grpSp>
      <p:grpSp>
        <p:nvGrpSpPr>
          <p:cNvPr id="25" name="Group 24">
            <a:extLst>
              <a:ext uri="{FF2B5EF4-FFF2-40B4-BE49-F238E27FC236}">
                <a16:creationId xmlns="" xmlns:a16="http://schemas.microsoft.com/office/drawing/2014/main" id="{EE7070A0-BC1E-4B5A-9CB2-3A748C8B2ADF}"/>
              </a:ext>
            </a:extLst>
          </p:cNvPr>
          <p:cNvGrpSpPr/>
          <p:nvPr/>
        </p:nvGrpSpPr>
        <p:grpSpPr>
          <a:xfrm>
            <a:off x="4672095" y="171550"/>
            <a:ext cx="4308230" cy="6514903"/>
            <a:chOff x="6229458" y="171549"/>
            <a:chExt cx="5744307" cy="6514902"/>
          </a:xfrm>
        </p:grpSpPr>
        <p:grpSp>
          <p:nvGrpSpPr>
            <p:cNvPr id="21" name="Group 20">
              <a:extLst>
                <a:ext uri="{FF2B5EF4-FFF2-40B4-BE49-F238E27FC236}">
                  <a16:creationId xmlns="" xmlns:a16="http://schemas.microsoft.com/office/drawing/2014/main" id="{49E9B85A-2571-4885-8A9E-8C752EBCE193}"/>
                </a:ext>
              </a:extLst>
            </p:cNvPr>
            <p:cNvGrpSpPr/>
            <p:nvPr/>
          </p:nvGrpSpPr>
          <p:grpSpPr>
            <a:xfrm>
              <a:off x="6229458" y="171549"/>
              <a:ext cx="5744307" cy="6514902"/>
              <a:chOff x="6229459" y="171549"/>
              <a:chExt cx="5744307" cy="6514902"/>
            </a:xfrm>
          </p:grpSpPr>
          <p:pic>
            <p:nvPicPr>
              <p:cNvPr id="17" name="Picture 16">
                <a:extLst>
                  <a:ext uri="{FF2B5EF4-FFF2-40B4-BE49-F238E27FC236}">
                    <a16:creationId xmlns="" xmlns:a16="http://schemas.microsoft.com/office/drawing/2014/main" id="{5A6385CC-37B7-4175-9F99-CA088F74B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459" y="3530991"/>
                <a:ext cx="5744307"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 xmlns:a16="http://schemas.microsoft.com/office/drawing/2014/main" id="{743DDF69-2F1E-4C93-B0A5-369016D43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459" y="171549"/>
                <a:ext cx="5744307"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4" name="TextBox 23">
              <a:extLst>
                <a:ext uri="{FF2B5EF4-FFF2-40B4-BE49-F238E27FC236}">
                  <a16:creationId xmlns="" xmlns:a16="http://schemas.microsoft.com/office/drawing/2014/main" id="{610CDB11-44E5-41CC-AD85-D3C3CB5A17C9}"/>
                </a:ext>
              </a:extLst>
            </p:cNvPr>
            <p:cNvSpPr txBox="1"/>
            <p:nvPr/>
          </p:nvSpPr>
          <p:spPr>
            <a:xfrm>
              <a:off x="6358594" y="323557"/>
              <a:ext cx="5049631"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Cảnh vùng Xích đạo</a:t>
              </a:r>
            </a:p>
          </p:txBody>
        </p:sp>
      </p:grpSp>
      <p:sp>
        <p:nvSpPr>
          <p:cNvPr id="26" name="TextBox 25">
            <a:extLst>
              <a:ext uri="{FF2B5EF4-FFF2-40B4-BE49-F238E27FC236}">
                <a16:creationId xmlns="" xmlns:a16="http://schemas.microsoft.com/office/drawing/2014/main" id="{A2295015-6129-47FC-BAFB-AF1DD7A12038}"/>
              </a:ext>
            </a:extLst>
          </p:cNvPr>
          <p:cNvSpPr txBox="1"/>
          <p:nvPr/>
        </p:nvSpPr>
        <p:spPr>
          <a:xfrm>
            <a:off x="1325882" y="3030856"/>
            <a:ext cx="7360919" cy="50013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xét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hậu</a:t>
            </a:r>
            <a:r>
              <a:rPr lang="en-US" sz="2800" b="1" dirty="0">
                <a:solidFill>
                  <a:srgbClr val="FF0000"/>
                </a:solidFill>
                <a:latin typeface="Times New Roman" panose="02020603050405020304" pitchFamily="18" charset="0"/>
                <a:cs typeface="Times New Roman" panose="02020603050405020304" pitchFamily="18" charset="0"/>
              </a:rPr>
              <a:t> ở 2 </a:t>
            </a:r>
            <a:r>
              <a:rPr lang="en-US" sz="2800" b="1" dirty="0" err="1">
                <a:solidFill>
                  <a:srgbClr val="FF0000"/>
                </a:solidFill>
                <a:latin typeface="Times New Roman" panose="02020603050405020304" pitchFamily="18" charset="0"/>
                <a:cs typeface="Times New Roman" panose="02020603050405020304" pitchFamily="18" charset="0"/>
              </a:rPr>
              <a:t>khu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này</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33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2782F74-28B6-4D9A-9026-984C71037ABB}"/>
              </a:ext>
            </a:extLst>
          </p:cNvPr>
          <p:cNvSpPr/>
          <p:nvPr/>
        </p:nvSpPr>
        <p:spPr>
          <a:xfrm>
            <a:off x="411294" y="210848"/>
            <a:ext cx="7135608" cy="623248"/>
          </a:xfrm>
          <a:prstGeom prst="rect">
            <a:avLst/>
          </a:prstGeom>
        </p:spPr>
        <p:txBody>
          <a:bodyPr wrap="none" lIns="68580" tIns="34290" rIns="68580" bIns="34290">
            <a:spAutoFit/>
          </a:bodyPr>
          <a:lstStyle/>
          <a:p>
            <a:r>
              <a:rPr lang="en-US" sz="3600" b="1" dirty="0">
                <a:solidFill>
                  <a:srgbClr val="C00000"/>
                </a:solidFill>
                <a:latin typeface="Times New Roman" panose="02020603050405020304" pitchFamily="18" charset="0"/>
                <a:ea typeface="Arial" panose="020B0604020202020204" pitchFamily="34" charset="0"/>
              </a:rPr>
              <a:t>III. </a:t>
            </a:r>
            <a:r>
              <a:rPr lang="vi-VN" sz="3600" b="1" dirty="0">
                <a:solidFill>
                  <a:srgbClr val="C00000"/>
                </a:solidFill>
                <a:latin typeface="Times New Roman" panose="02020603050405020304" pitchFamily="18" charset="0"/>
                <a:ea typeface="Arial" panose="020B0604020202020204" pitchFamily="34" charset="0"/>
              </a:rPr>
              <a:t>Độ ẩm không khí. Mây và mưa </a:t>
            </a:r>
            <a:endParaRPr lang="vi-VN" sz="3600" dirty="0">
              <a:solidFill>
                <a:srgbClr val="C00000"/>
              </a:solidFill>
            </a:endParaRPr>
          </a:p>
        </p:txBody>
      </p:sp>
      <p:sp>
        <p:nvSpPr>
          <p:cNvPr id="3" name="TextBox 2">
            <a:extLst>
              <a:ext uri="{FF2B5EF4-FFF2-40B4-BE49-F238E27FC236}">
                <a16:creationId xmlns="" xmlns:a16="http://schemas.microsoft.com/office/drawing/2014/main" id="{CED42E5F-0CEC-4607-8472-0E6112959EB0}"/>
              </a:ext>
            </a:extLst>
          </p:cNvPr>
          <p:cNvSpPr txBox="1"/>
          <p:nvPr/>
        </p:nvSpPr>
        <p:spPr>
          <a:xfrm>
            <a:off x="176350" y="864812"/>
            <a:ext cx="8967651" cy="510428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nSpc>
                <a:spcPct val="125000"/>
              </a:lnSpc>
            </a:pPr>
            <a:r>
              <a:rPr lang="en-US" sz="2400" b="1" dirty="0" err="1">
                <a:solidFill>
                  <a:srgbClr val="002060"/>
                </a:solidFill>
                <a:latin typeface="Times New Roman" panose="02020603050405020304" pitchFamily="18" charset="0"/>
                <a:cs typeface="Times New Roman" panose="02020603050405020304" pitchFamily="18" charset="0"/>
              </a:rPr>
              <a:t>Hoạt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nhóm</a:t>
            </a:r>
            <a:r>
              <a:rPr lang="en-US" sz="2400" b="1" dirty="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các nhóm chung nhiệm vụ</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theo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phiếu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học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tập</a:t>
            </a:r>
            <a:r>
              <a:rPr lang="en-US" sz="2400" b="1"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a:p>
            <a:pPr>
              <a:lnSpc>
                <a:spcPct val="125000"/>
              </a:lnSpc>
            </a:pPr>
            <a:r>
              <a:rPr lang="vi-VN" sz="2400" b="1" dirty="0">
                <a:solidFill>
                  <a:srgbClr val="002060"/>
                </a:solidFill>
                <a:latin typeface="Times New Roman" panose="02020603050405020304" pitchFamily="18" charset="0"/>
                <a:cs typeface="Times New Roman" panose="02020603050405020304" pitchFamily="18" charset="0"/>
              </a:rPr>
              <a:t>Dựa vào bảng số liệu 13.2 và thông tin kênh chữ SGK trang 164, cho biết:</a:t>
            </a:r>
          </a:p>
          <a:p>
            <a:pPr>
              <a:lnSpc>
                <a:spcPct val="125000"/>
              </a:lnSpc>
            </a:pPr>
            <a:r>
              <a:rPr lang="vi-VN" sz="2400" b="1" dirty="0">
                <a:solidFill>
                  <a:srgbClr val="002060"/>
                </a:solidFill>
                <a:latin typeface="Times New Roman" panose="02020603050405020304" pitchFamily="18" charset="0"/>
                <a:cs typeface="Times New Roman" panose="02020603050405020304" pitchFamily="18" charset="0"/>
              </a:rPr>
              <a:t>1. Độ ẩm không khí là gì? </a:t>
            </a:r>
          </a:p>
          <a:p>
            <a:pPr>
              <a:lnSpc>
                <a:spcPct val="125000"/>
              </a:lnSpc>
            </a:pPr>
            <a:r>
              <a:rPr lang="vi-VN" sz="2400" b="1" dirty="0">
                <a:solidFill>
                  <a:srgbClr val="002060"/>
                </a:solidFill>
                <a:latin typeface="Times New Roman" panose="02020603050405020304" pitchFamily="18" charset="0"/>
                <a:cs typeface="Times New Roman" panose="02020603050405020304" pitchFamily="18" charset="0"/>
              </a:rPr>
              <a:t>2. Dụng cụ và đơn vị độ ẩm của không khí là gì? </a:t>
            </a:r>
          </a:p>
          <a:p>
            <a:pPr>
              <a:lnSpc>
                <a:spcPct val="125000"/>
              </a:lnSpc>
            </a:pPr>
            <a:r>
              <a:rPr lang="vi-VN" sz="2400" b="1" dirty="0">
                <a:solidFill>
                  <a:srgbClr val="002060"/>
                </a:solidFill>
                <a:latin typeface="Times New Roman" panose="02020603050405020304" pitchFamily="18" charset="0"/>
                <a:cs typeface="Times New Roman" panose="02020603050405020304" pitchFamily="18" charset="0"/>
              </a:rPr>
              <a:t>3. Nhận xét độ ẩm không khí ở các mức nhiệt độ khác nhau (bảng </a:t>
            </a:r>
            <a:r>
              <a:rPr lang="vi-VN" sz="2400" b="1">
                <a:solidFill>
                  <a:srgbClr val="002060"/>
                </a:solidFill>
                <a:latin typeface="Times New Roman" panose="02020603050405020304" pitchFamily="18" charset="0"/>
                <a:cs typeface="Times New Roman" panose="02020603050405020304" pitchFamily="18" charset="0"/>
              </a:rPr>
              <a:t>13.2</a:t>
            </a:r>
            <a:r>
              <a:rPr lang="vi-VN" sz="2400" b="1">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a:p>
            <a:pPr>
              <a:lnSpc>
                <a:spcPct val="125000"/>
              </a:lnSpc>
            </a:pPr>
            <a:r>
              <a:rPr lang="vi-VN" sz="2400" b="1" dirty="0">
                <a:solidFill>
                  <a:srgbClr val="002060"/>
                </a:solidFill>
                <a:latin typeface="Times New Roman" panose="02020603050405020304" pitchFamily="18" charset="0"/>
                <a:cs typeface="Times New Roman" panose="02020603050405020304" pitchFamily="18" charset="0"/>
              </a:rPr>
              <a:t>4. Hãy mô tả sự hình thành mây và mưa theo gợi ý sau:</a:t>
            </a:r>
          </a:p>
          <a:p>
            <a:pPr>
              <a:lnSpc>
                <a:spcPct val="125000"/>
              </a:lnSpc>
            </a:pPr>
            <a:r>
              <a:rPr lang="vi-VN" sz="2400" b="1" dirty="0">
                <a:solidFill>
                  <a:srgbClr val="002060"/>
                </a:solidFill>
                <a:latin typeface="Times New Roman" panose="02020603050405020304" pitchFamily="18" charset="0"/>
                <a:cs typeface="Times New Roman" panose="02020603050405020304" pitchFamily="18" charset="0"/>
              </a:rPr>
              <a:t>- Hơi nước trong không khí được cung cấp từ những nguồn nào?</a:t>
            </a:r>
          </a:p>
          <a:p>
            <a:pPr>
              <a:lnSpc>
                <a:spcPct val="125000"/>
              </a:lnSpc>
            </a:pPr>
            <a:r>
              <a:rPr lang="vi-VN" sz="2400" b="1" dirty="0">
                <a:solidFill>
                  <a:srgbClr val="002060"/>
                </a:solidFill>
                <a:latin typeface="Times New Roman" panose="02020603050405020304" pitchFamily="18" charset="0"/>
                <a:cs typeface="Times New Roman" panose="02020603050405020304" pitchFamily="18" charset="0"/>
              </a:rPr>
              <a:t>- Khi nào hơi nước ngưng tụ thành mây?</a:t>
            </a:r>
          </a:p>
          <a:p>
            <a:pPr>
              <a:lnSpc>
                <a:spcPct val="125000"/>
              </a:lnSpc>
            </a:pPr>
            <a:r>
              <a:rPr lang="vi-VN" sz="2400" b="1" dirty="0">
                <a:solidFill>
                  <a:srgbClr val="002060"/>
                </a:solidFill>
                <a:latin typeface="Times New Roman" panose="02020603050405020304" pitchFamily="18" charset="0"/>
                <a:cs typeface="Times New Roman" panose="02020603050405020304" pitchFamily="18" charset="0"/>
              </a:rPr>
              <a:t>- Khi nào mây tạo thành mưa?</a:t>
            </a:r>
          </a:p>
        </p:txBody>
      </p:sp>
    </p:spTree>
    <p:extLst>
      <p:ext uri="{BB962C8B-B14F-4D97-AF65-F5344CB8AC3E}">
        <p14:creationId xmlns:p14="http://schemas.microsoft.com/office/powerpoint/2010/main" val="1142966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 xmlns:a16="http://schemas.microsoft.com/office/drawing/2014/main" id="{39AFD417-0366-428C-9F28-32D105D73D91}"/>
              </a:ext>
            </a:extLst>
          </p:cNvPr>
          <p:cNvSpPr/>
          <p:nvPr/>
        </p:nvSpPr>
        <p:spPr>
          <a:xfrm>
            <a:off x="126610" y="178865"/>
            <a:ext cx="5053818" cy="335614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vi-VN" sz="2000" b="1" dirty="0"/>
          </a:p>
          <a:p>
            <a:r>
              <a:rPr lang="vi-VN" sz="2800" b="1" dirty="0">
                <a:latin typeface="Times New Roman" panose="02020603050405020304" pitchFamily="18" charset="0"/>
                <a:cs typeface="Times New Roman" panose="02020603050405020304" pitchFamily="18" charset="0"/>
              </a:rPr>
              <a:t>- Độ ẩm không khí là lượng hơi nước chứa trong không khí. </a:t>
            </a:r>
          </a:p>
          <a:p>
            <a:r>
              <a:rPr lang="vi-VN" sz="2800" b="1" dirty="0">
                <a:latin typeface="Times New Roman" panose="02020603050405020304" pitchFamily="18" charset="0"/>
                <a:cs typeface="Times New Roman" panose="02020603050405020304" pitchFamily="18" charset="0"/>
              </a:rPr>
              <a:t>- Dụng cụ đo: ẩm kế</a:t>
            </a:r>
          </a:p>
          <a:p>
            <a:r>
              <a:rPr lang="vi-VN" sz="2800" b="1" dirty="0">
                <a:latin typeface="Times New Roman" panose="02020603050405020304" pitchFamily="18" charset="0"/>
                <a:cs typeface="Times New Roman" panose="02020603050405020304" pitchFamily="18" charset="0"/>
              </a:rPr>
              <a:t>- Đơn vị đo: g/m</a:t>
            </a:r>
            <a:r>
              <a:rPr lang="vi-VN" sz="2800" b="1" baseline="30000"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470890DC-DEC6-4307-A150-4939DE364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6575" y="647117"/>
            <a:ext cx="3566159" cy="2419643"/>
          </a:xfrm>
          <a:prstGeom prst="rect">
            <a:avLst/>
          </a:prstGeom>
        </p:spPr>
      </p:pic>
      <p:sp>
        <p:nvSpPr>
          <p:cNvPr id="11" name="Arrow: Notched Right 10">
            <a:extLst>
              <a:ext uri="{FF2B5EF4-FFF2-40B4-BE49-F238E27FC236}">
                <a16:creationId xmlns="" xmlns:a16="http://schemas.microsoft.com/office/drawing/2014/main" id="{ED9FC535-4848-47A6-AC9C-3A717F29FF98}"/>
              </a:ext>
            </a:extLst>
          </p:cNvPr>
          <p:cNvSpPr/>
          <p:nvPr/>
        </p:nvSpPr>
        <p:spPr>
          <a:xfrm>
            <a:off x="126610" y="523479"/>
            <a:ext cx="4821701" cy="34573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sz="2800" b="1" dirty="0">
                <a:latin typeface="Times New Roman" panose="02020603050405020304" pitchFamily="18" charset="0"/>
                <a:cs typeface="Times New Roman" panose="02020603050405020304" pitchFamily="18" charset="0"/>
              </a:rPr>
              <a:t>Nhiệt độ càng cao thì lượng hơi nước chứa trong không khí càng nhiều.</a:t>
            </a:r>
          </a:p>
        </p:txBody>
      </p:sp>
      <p:grpSp>
        <p:nvGrpSpPr>
          <p:cNvPr id="16" name="Group 15">
            <a:extLst>
              <a:ext uri="{FF2B5EF4-FFF2-40B4-BE49-F238E27FC236}">
                <a16:creationId xmlns="" xmlns:a16="http://schemas.microsoft.com/office/drawing/2014/main" id="{51F8DC30-1F6D-44DD-BDBA-38BAA885B926}"/>
              </a:ext>
            </a:extLst>
          </p:cNvPr>
          <p:cNvGrpSpPr/>
          <p:nvPr/>
        </p:nvGrpSpPr>
        <p:grpSpPr>
          <a:xfrm>
            <a:off x="4790050" y="429071"/>
            <a:ext cx="4301197" cy="5190722"/>
            <a:chOff x="6386730" y="429066"/>
            <a:chExt cx="5734929" cy="4429143"/>
          </a:xfrm>
        </p:grpSpPr>
        <p:pic>
          <p:nvPicPr>
            <p:cNvPr id="13" name="Picture 12">
              <a:extLst>
                <a:ext uri="{FF2B5EF4-FFF2-40B4-BE49-F238E27FC236}">
                  <a16:creationId xmlns="" xmlns:a16="http://schemas.microsoft.com/office/drawing/2014/main" id="{31E09E59-5700-4014-81A3-033F10891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30" y="429066"/>
              <a:ext cx="5734929" cy="407259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 xmlns:a16="http://schemas.microsoft.com/office/drawing/2014/main" id="{AC2ACFAB-EDA2-47EF-A87D-9C88F1D821E5}"/>
                </a:ext>
              </a:extLst>
            </p:cNvPr>
            <p:cNvSpPr txBox="1"/>
            <p:nvPr/>
          </p:nvSpPr>
          <p:spPr>
            <a:xfrm>
              <a:off x="6386730" y="4504266"/>
              <a:ext cx="5734928" cy="35394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Quá</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hình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thành</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mây</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mưa</a:t>
              </a:r>
              <a:endParaRPr lang="vi-VN" sz="1700" dirty="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 xmlns:a16="http://schemas.microsoft.com/office/drawing/2014/main" id="{A8F30ECA-9E1E-45CD-A3E1-C3FA6C6DC388}"/>
              </a:ext>
            </a:extLst>
          </p:cNvPr>
          <p:cNvSpPr txBox="1"/>
          <p:nvPr/>
        </p:nvSpPr>
        <p:spPr>
          <a:xfrm>
            <a:off x="126610" y="1184513"/>
            <a:ext cx="4171069" cy="1882247"/>
          </a:xfrm>
          <a:prstGeom prst="rect">
            <a:avLst/>
          </a:prstGeom>
        </p:spPr>
        <p:style>
          <a:lnRef idx="0">
            <a:schemeClr val="accent1"/>
          </a:lnRef>
          <a:fillRef idx="3">
            <a:schemeClr val="accent1"/>
          </a:fillRef>
          <a:effectRef idx="3">
            <a:schemeClr val="accent1"/>
          </a:effectRef>
          <a:fontRef idx="minor">
            <a:schemeClr val="lt1"/>
          </a:fontRef>
        </p:style>
        <p:txBody>
          <a:bodyPr wrap="square" lIns="68580" tIns="34290" rIns="68580" bIns="34290" rtlCol="0">
            <a:spAutoFit/>
          </a:bodyPr>
          <a:lstStyle/>
          <a:p>
            <a:pPr>
              <a:lnSpc>
                <a:spcPct val="107000"/>
              </a:lnSpc>
              <a:spcAft>
                <a:spcPts val="600"/>
              </a:spcAft>
              <a:tabLst>
                <a:tab pos="435769" algn="l"/>
              </a:tabLs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 Lượng hơi nước có trong không khí là do sự bốc hơi từ đại dương, biển, sông ngòi, ao, hồ,…</a:t>
            </a:r>
            <a:endParaRPr lang="vi-VN" sz="28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Diagonal Corners Rounded 2">
            <a:extLst>
              <a:ext uri="{FF2B5EF4-FFF2-40B4-BE49-F238E27FC236}">
                <a16:creationId xmlns="" xmlns:a16="http://schemas.microsoft.com/office/drawing/2014/main" id="{F0FA2094-0C24-4559-881B-53B6FC3F0AF9}"/>
              </a:ext>
            </a:extLst>
          </p:cNvPr>
          <p:cNvSpPr/>
          <p:nvPr/>
        </p:nvSpPr>
        <p:spPr>
          <a:xfrm>
            <a:off x="126610" y="524487"/>
            <a:ext cx="4747845" cy="6112407"/>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07000"/>
              </a:lnSpc>
              <a:spcAft>
                <a:spcPts val="600"/>
              </a:spcAft>
            </a:pPr>
            <a:r>
              <a:rPr lang="en-US" sz="2800" b="1" dirty="0" err="1">
                <a:solidFill>
                  <a:srgbClr val="C00000"/>
                </a:solidFill>
                <a:latin typeface="Times New Roman" panose="02020603050405020304" pitchFamily="18" charset="0"/>
                <a:cs typeface="Times New Roman" panose="02020603050405020304" pitchFamily="18" charset="0"/>
              </a:rPr>
              <a:t>Quá</a:t>
            </a:r>
            <a:r>
              <a:rPr lang="vi-VN" sz="2800" b="1" dirty="0">
                <a:solidFill>
                  <a:srgbClr val="C00000"/>
                </a:solidFill>
                <a:latin typeface="Times New Roman" panose="02020603050405020304" pitchFamily="18" charset="0"/>
                <a:cs typeface="Times New Roman" panose="02020603050405020304" pitchFamily="18" charset="0"/>
              </a:rPr>
              <a:t> trình hình thành mây</a:t>
            </a:r>
            <a:r>
              <a:rPr lang="en-US" sz="2800" b="1" dirty="0">
                <a:solidFill>
                  <a:srgbClr val="C00000"/>
                </a:solidFill>
                <a:latin typeface="Times New Roman" panose="02020603050405020304" pitchFamily="18" charset="0"/>
                <a:cs typeface="Times New Roman" panose="02020603050405020304" pitchFamily="18" charset="0"/>
              </a:rPr>
              <a:t>,</a:t>
            </a:r>
            <a:r>
              <a:rPr lang="vi-VN" sz="2800" b="1" dirty="0">
                <a:solidFill>
                  <a:srgbClr val="C00000"/>
                </a:solidFill>
                <a:latin typeface="Times New Roman" panose="02020603050405020304" pitchFamily="18" charset="0"/>
                <a:cs typeface="Times New Roman" panose="02020603050405020304" pitchFamily="18" charset="0"/>
              </a:rPr>
              <a:t> mưa</a:t>
            </a:r>
            <a:r>
              <a:rPr lang="en-US" sz="2800" b="1" dirty="0">
                <a:solidFill>
                  <a:srgbClr val="C00000"/>
                </a:solidFill>
                <a:latin typeface="Times New Roman" panose="02020603050405020304" pitchFamily="18" charset="0"/>
                <a:cs typeface="Times New Roman" panose="02020603050405020304" pitchFamily="18" charset="0"/>
              </a:rPr>
              <a:t>:</a:t>
            </a:r>
          </a:p>
          <a:p>
            <a:pPr algn="just">
              <a:lnSpc>
                <a:spcPct val="107000"/>
              </a:lnSpc>
              <a:spcAft>
                <a:spcPts val="600"/>
              </a:spcAft>
            </a:pPr>
            <a:r>
              <a:rPr lang="vi-VN"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Mây được tạo thành bởi hơi nước bốc lên cao, gặp lạnh rồi ngưng tụ thành những hạt nước l</a:t>
            </a: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ti tạo ra những đám mây. </a:t>
            </a:r>
            <a:endParaRPr lang="vi-VN"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600"/>
              </a:spcAft>
            </a:pPr>
            <a:r>
              <a:rPr lang="vi-VN"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Khi hơi nước trong các đám mây tiếp tụ ngưng tụ, các hạt nước to dần và đủ nặng thì hạt nước rơi trở lại mặt đất tạo thành mưa.</a:t>
            </a:r>
            <a:endParaRPr lang="vi-VN"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70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2"/>
                                        </p:tgtEl>
                                        <p:attrNameLst>
                                          <p:attrName>ppt_w</p:attrName>
                                        </p:attrNameLst>
                                      </p:cBhvr>
                                      <p:tavLst>
                                        <p:tav tm="0">
                                          <p:val>
                                            <p:strVal val="ppt_w"/>
                                          </p:val>
                                        </p:tav>
                                        <p:tav tm="100000">
                                          <p:val>
                                            <p:fltVal val="0"/>
                                          </p:val>
                                        </p:tav>
                                      </p:tavLst>
                                    </p:anim>
                                    <p:anim calcmode="lin" valueType="num">
                                      <p:cBhvr>
                                        <p:cTn id="53" dur="500"/>
                                        <p:tgtEl>
                                          <p:spTgt spid="2"/>
                                        </p:tgtEl>
                                        <p:attrNameLst>
                                          <p:attrName>ppt_h</p:attrName>
                                        </p:attrNameLst>
                                      </p:cBhvr>
                                      <p:tavLst>
                                        <p:tav tm="0">
                                          <p:val>
                                            <p:strVal val="ppt_h"/>
                                          </p:val>
                                        </p:tav>
                                        <p:tav tm="100000">
                                          <p:val>
                                            <p:fltVal val="0"/>
                                          </p:val>
                                        </p:tav>
                                      </p:tavLst>
                                    </p:anim>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2" grpId="0" animBg="1"/>
      <p:bldP spid="2" grpId="1"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6165CA8-2BC6-42B3-A04D-FF23E632AA2C}"/>
              </a:ext>
            </a:extLst>
          </p:cNvPr>
          <p:cNvSpPr/>
          <p:nvPr/>
        </p:nvSpPr>
        <p:spPr>
          <a:xfrm>
            <a:off x="110535" y="0"/>
            <a:ext cx="3403374" cy="1164550"/>
          </a:xfrm>
          <a:prstGeom prst="rect">
            <a:avLst/>
          </a:prstGeom>
        </p:spPr>
        <p:txBody>
          <a:bodyPr wrap="square" lIns="68580" tIns="34290" rIns="68580" bIns="34290">
            <a:spAutoFit/>
          </a:bodyPr>
          <a:lstStyle/>
          <a:p>
            <a:pPr>
              <a:lnSpc>
                <a:spcPct val="107000"/>
              </a:lnSpc>
              <a:spcAft>
                <a:spcPts val="600"/>
              </a:spcAft>
            </a:pPr>
            <a:r>
              <a:rPr lang="vi-VN" sz="32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IV. Thời tiết </a:t>
            </a:r>
            <a:r>
              <a:rPr lang="vi-VN" sz="3200" b="1">
                <a:solidFill>
                  <a:srgbClr val="C00000"/>
                </a:solidFill>
                <a:latin typeface="Times New Roman" panose="02020603050405020304" pitchFamily="18" charset="0"/>
                <a:ea typeface="Arial" panose="020B0604020202020204" pitchFamily="34" charset="0"/>
                <a:cs typeface="Times New Roman" panose="02020603050405020304" pitchFamily="18" charset="0"/>
              </a:rPr>
              <a:t>và </a:t>
            </a:r>
            <a:endParaRPr lang="en-US" sz="3200" b="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07000"/>
              </a:lnSpc>
              <a:spcAft>
                <a:spcPts val="600"/>
              </a:spcAft>
            </a:pPr>
            <a:r>
              <a:rPr lang="vi-VN" sz="3200" b="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khí </a:t>
            </a:r>
            <a:r>
              <a:rPr lang="vi-VN" sz="32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hậ</a:t>
            </a:r>
            <a:r>
              <a:rPr lang="en-US" sz="32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u</a:t>
            </a:r>
            <a:endParaRPr lang="vi-VN" sz="3200"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FDF2188E-DA32-47C9-834E-118373AB9D1A}"/>
              </a:ext>
            </a:extLst>
          </p:cNvPr>
          <p:cNvSpPr/>
          <p:nvPr/>
        </p:nvSpPr>
        <p:spPr>
          <a:xfrm>
            <a:off x="3242604" y="0"/>
            <a:ext cx="5867153" cy="68580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sz="2000" b="1" dirty="0">
              <a:solidFill>
                <a:srgbClr val="002060"/>
              </a:solidFill>
              <a:latin typeface="Times New Roman" panose="02020603050405020304" pitchFamily="18" charset="0"/>
              <a:cs typeface="Times New Roman" panose="02020603050405020304" pitchFamily="18" charset="0"/>
            </a:endParaRPr>
          </a:p>
          <a:p>
            <a:r>
              <a:rPr lang="vi-VN" sz="2000" b="1" dirty="0">
                <a:solidFill>
                  <a:srgbClr val="002060"/>
                </a:solidFill>
                <a:latin typeface="Times New Roman" panose="02020603050405020304" pitchFamily="18" charset="0"/>
                <a:cs typeface="Times New Roman" panose="02020603050405020304" pitchFamily="18" charset="0"/>
              </a:rPr>
              <a:t>Dựa vào thông tin kênh chữ SGK trang 164:</a:t>
            </a:r>
            <a:endParaRPr lang="en-US" sz="2000" b="1" dirty="0">
              <a:solidFill>
                <a:srgbClr val="002060"/>
              </a:solidFill>
              <a:latin typeface="Times New Roman" panose="02020603050405020304" pitchFamily="18" charset="0"/>
              <a:cs typeface="Times New Roman" panose="02020603050405020304" pitchFamily="18" charset="0"/>
            </a:endParaRPr>
          </a:p>
          <a:p>
            <a:pPr algn="just"/>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Hãy quan sát các hiện tượng khí tượng xảy ra ở Thành phố Hồ Chí Minh trong một ngày của tháng 12: </a:t>
            </a:r>
            <a:endParaRPr lang="en-US" sz="2000" b="1" dirty="0">
              <a:solidFill>
                <a:srgbClr val="002060"/>
              </a:solidFill>
              <a:latin typeface="Times New Roman" panose="02020603050405020304" pitchFamily="18" charset="0"/>
              <a:cs typeface="Times New Roman" panose="02020603050405020304" pitchFamily="18" charset="0"/>
            </a:endParaRPr>
          </a:p>
          <a:p>
            <a:pPr algn="just"/>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Sáng sớm trong làn sương mỏng, không khí se lạnh; khi Mặt Trời lên, không khí ấm áp, sương tan. Buổi trưa nắng gắt, không khí nóng bức. Buổi chiều gió nhẹ, không khí lại trở nên mát mẻ. </a:t>
            </a:r>
          </a:p>
          <a:p>
            <a:pPr algn="just"/>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Các hiện tượng khí tượng như mưa, nắng, gió, nhiệt độ,... xảy ra trong một thời gian ngắn ở một địa phương, gọi là thời tiết</a:t>
            </a:r>
            <a:r>
              <a:rPr lang="en-US" sz="2000" b="1" dirty="0">
                <a:solidFill>
                  <a:srgbClr val="002060"/>
                </a:solidFill>
                <a:latin typeface="Times New Roman" panose="02020603050405020304" pitchFamily="18" charset="0"/>
                <a:cs typeface="Times New Roman" panose="02020603050405020304" pitchFamily="18" charset="0"/>
              </a:rPr>
              <a:t>.</a:t>
            </a:r>
            <a:r>
              <a:rPr lang="vi-VN" sz="2000" b="1" dirty="0">
                <a:solidFill>
                  <a:srgbClr val="002060"/>
                </a:solidFill>
                <a:latin typeface="Times New Roman" panose="02020603050405020304" pitchFamily="18" charset="0"/>
                <a:cs typeface="Times New Roman" panose="02020603050405020304" pitchFamily="18" charset="0"/>
              </a:rPr>
              <a:t> Thời tiết luôn thay đổi.</a:t>
            </a:r>
          </a:p>
          <a:p>
            <a:pPr algn="just"/>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Việt Nam thuộc kiểu khí hậu nhiệt đới gió mùa nên nhiệt độ trung bình năm cao: Hàng năm, từ tháng 5 đến tháng 10 là mùa mưa, từ tháng 11 đến tháng 4 năm sau là mùa khô. </a:t>
            </a:r>
            <a:endParaRPr lang="en-US" sz="2000" b="1" dirty="0">
              <a:solidFill>
                <a:srgbClr val="002060"/>
              </a:solidFill>
              <a:latin typeface="Times New Roman" panose="02020603050405020304" pitchFamily="18" charset="0"/>
              <a:cs typeface="Times New Roman" panose="02020603050405020304" pitchFamily="18" charset="0"/>
            </a:endParaRPr>
          </a:p>
          <a:p>
            <a:pPr algn="just"/>
            <a:r>
              <a:rPr lang="en-US" sz="2000" b="1" dirty="0">
                <a:solidFill>
                  <a:srgbClr val="002060"/>
                </a:solidFill>
                <a:latin typeface="Times New Roman" panose="02020603050405020304" pitchFamily="18" charset="0"/>
                <a:cs typeface="Times New Roman" panose="02020603050405020304" pitchFamily="18" charset="0"/>
              </a:rPr>
              <a:t>        </a:t>
            </a:r>
            <a:r>
              <a:rPr lang="vi-VN" sz="2000" b="1" dirty="0">
                <a:solidFill>
                  <a:srgbClr val="002060"/>
                </a:solidFill>
                <a:latin typeface="Times New Roman" panose="02020603050405020304" pitchFamily="18" charset="0"/>
                <a:cs typeface="Times New Roman" panose="02020603050405020304" pitchFamily="18" charset="0"/>
              </a:rPr>
              <a:t>Đây là hiện tượng lặp đi lặp lại của thời tiết có tính quy luật. Khí hậu </a:t>
            </a:r>
            <a:r>
              <a:rPr lang="en-US" sz="2000" b="1" dirty="0">
                <a:solidFill>
                  <a:srgbClr val="002060"/>
                </a:solidFill>
                <a:latin typeface="Times New Roman" panose="02020603050405020304" pitchFamily="18" charset="0"/>
                <a:cs typeface="Times New Roman" panose="02020603050405020304" pitchFamily="18" charset="0"/>
              </a:rPr>
              <a:t>ở</a:t>
            </a:r>
            <a:r>
              <a:rPr lang="vi-VN" sz="2000" b="1" dirty="0">
                <a:solidFill>
                  <a:srgbClr val="002060"/>
                </a:solidFill>
                <a:latin typeface="Times New Roman" panose="02020603050405020304" pitchFamily="18" charset="0"/>
                <a:cs typeface="Times New Roman" panose="02020603050405020304" pitchFamily="18" charset="0"/>
              </a:rPr>
              <a:t> một địa phương là sự lặp đi lặp lại tình hình thời tiết của địa phương đó theo một quy luật nhất định. Khí hậu có tính quy luật.</a:t>
            </a:r>
          </a:p>
          <a:p>
            <a:endParaRPr lang="vi-VN" sz="2400" b="1"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9CC362DA-A763-47A6-879B-4892A49D114B}"/>
              </a:ext>
            </a:extLst>
          </p:cNvPr>
          <p:cNvSpPr txBox="1"/>
          <p:nvPr/>
        </p:nvSpPr>
        <p:spPr>
          <a:xfrm>
            <a:off x="4246685" y="2933115"/>
            <a:ext cx="685800" cy="284693"/>
          </a:xfrm>
          <a:prstGeom prst="rect">
            <a:avLst/>
          </a:prstGeom>
          <a:noFill/>
        </p:spPr>
        <p:txBody>
          <a:bodyPr wrap="square" lIns="68580" tIns="34290" rIns="68580" bIns="34290" rtlCol="0">
            <a:spAutoFit/>
          </a:bodyPr>
          <a:lstStyle/>
          <a:p>
            <a:endParaRPr lang="vi-VN" dirty="0"/>
          </a:p>
        </p:txBody>
      </p:sp>
      <p:sp>
        <p:nvSpPr>
          <p:cNvPr id="7" name="TextBox 6">
            <a:extLst>
              <a:ext uri="{FF2B5EF4-FFF2-40B4-BE49-F238E27FC236}">
                <a16:creationId xmlns="" xmlns:a16="http://schemas.microsoft.com/office/drawing/2014/main" id="{B09B0DDB-72B1-4546-8EBA-8D93145B4DA7}"/>
              </a:ext>
            </a:extLst>
          </p:cNvPr>
          <p:cNvSpPr txBox="1"/>
          <p:nvPr/>
        </p:nvSpPr>
        <p:spPr>
          <a:xfrm>
            <a:off x="34243" y="2036790"/>
            <a:ext cx="3243530" cy="370486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lIns="68580" tIns="34290" rIns="68580" bIns="34290" rtlCol="0">
            <a:spAutoFit/>
          </a:bodyPr>
          <a:lstStyle/>
          <a:p>
            <a:pPr>
              <a:lnSpc>
                <a:spcPct val="125000"/>
              </a:lnSpc>
            </a:pPr>
            <a:r>
              <a:rPr lang="vi-VN" sz="3200" b="1" dirty="0">
                <a:solidFill>
                  <a:schemeClr val="bg1"/>
                </a:solidFill>
                <a:latin typeface="Times New Roman" panose="02020603050405020304" pitchFamily="18" charset="0"/>
                <a:cs typeface="Times New Roman" panose="02020603050405020304" pitchFamily="18" charset="0"/>
              </a:rPr>
              <a:t>Nêu các hiện tượng khí tượng xảy ra ở Thành phố Hồ Chí Minh trong một ngày của tháng 12?</a:t>
            </a:r>
          </a:p>
        </p:txBody>
      </p:sp>
      <p:pic>
        <p:nvPicPr>
          <p:cNvPr id="10" name="Picture 9">
            <a:extLst>
              <a:ext uri="{FF2B5EF4-FFF2-40B4-BE49-F238E27FC236}">
                <a16:creationId xmlns="" xmlns:a16="http://schemas.microsoft.com/office/drawing/2014/main" id="{B3846B27-F4EB-4551-A4CB-A8011A426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35" y="849776"/>
            <a:ext cx="849587" cy="1049363"/>
          </a:xfrm>
          <a:prstGeom prst="rect">
            <a:avLst/>
          </a:prstGeom>
        </p:spPr>
      </p:pic>
      <p:sp>
        <p:nvSpPr>
          <p:cNvPr id="12" name="Thought Bubble: Cloud 11">
            <a:extLst>
              <a:ext uri="{FF2B5EF4-FFF2-40B4-BE49-F238E27FC236}">
                <a16:creationId xmlns="" xmlns:a16="http://schemas.microsoft.com/office/drawing/2014/main" id="{CE75D6AE-58F6-47A0-92BD-32A8EEFE7163}"/>
              </a:ext>
            </a:extLst>
          </p:cNvPr>
          <p:cNvSpPr/>
          <p:nvPr/>
        </p:nvSpPr>
        <p:spPr>
          <a:xfrm>
            <a:off x="147791" y="1940338"/>
            <a:ext cx="2848708" cy="1912210"/>
          </a:xfrm>
          <a:prstGeom prst="cloudCallout">
            <a:avLst>
              <a:gd name="adj1" fmla="val 37727"/>
              <a:gd name="adj2" fmla="val 10501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nSpc>
                <a:spcPct val="107000"/>
              </a:lnSpc>
              <a:spcAft>
                <a:spcPts val="600"/>
              </a:spcAft>
            </a:pPr>
            <a:r>
              <a:rPr lang="vi-VN" sz="3200" b="1">
                <a:latin typeface="Times New Roman" panose="02020603050405020304" pitchFamily="18" charset="0"/>
                <a:ea typeface="Times New Roman" panose="02020603050405020304" pitchFamily="18" charset="0"/>
                <a:cs typeface="Times New Roman" panose="02020603050405020304" pitchFamily="18" charset="0"/>
              </a:rPr>
              <a:t>Vậy thời tiết là gì?</a:t>
            </a:r>
            <a:endParaRPr lang="vi-VN" sz="32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Scroll: Horizontal 13">
            <a:extLst>
              <a:ext uri="{FF2B5EF4-FFF2-40B4-BE49-F238E27FC236}">
                <a16:creationId xmlns="" xmlns:a16="http://schemas.microsoft.com/office/drawing/2014/main" id="{C7614A55-6921-4B9E-ADE1-491349F4CC76}"/>
              </a:ext>
            </a:extLst>
          </p:cNvPr>
          <p:cNvSpPr/>
          <p:nvPr/>
        </p:nvSpPr>
        <p:spPr>
          <a:xfrm>
            <a:off x="-32036" y="1247848"/>
            <a:ext cx="3208361" cy="4944708"/>
          </a:xfrm>
          <a:prstGeom prst="horizontalScroll">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07000"/>
              </a:lnSpc>
              <a:spcAft>
                <a:spcPts val="60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Thời tiết là: các hiện tượng khí tượng như mưa, nắng, gió, nhiệt độ,... xảy ra trong một thời gian ngắn ở một địa phương.</a:t>
            </a:r>
          </a:p>
        </p:txBody>
      </p:sp>
      <p:sp>
        <p:nvSpPr>
          <p:cNvPr id="15" name="Rectangle 14">
            <a:extLst>
              <a:ext uri="{FF2B5EF4-FFF2-40B4-BE49-F238E27FC236}">
                <a16:creationId xmlns="" xmlns:a16="http://schemas.microsoft.com/office/drawing/2014/main" id="{0D59EFEC-0D13-4912-8CF3-1CF386B8FFFC}"/>
              </a:ext>
            </a:extLst>
          </p:cNvPr>
          <p:cNvSpPr/>
          <p:nvPr/>
        </p:nvSpPr>
        <p:spPr>
          <a:xfrm>
            <a:off x="46136" y="2487876"/>
            <a:ext cx="3219743" cy="1882247"/>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lIns="68580" tIns="34290" rIns="68580" bIns="34290">
            <a:spAutoFit/>
          </a:bodyPr>
          <a:lstStyle/>
          <a:p>
            <a:pPr>
              <a:lnSpc>
                <a:spcPct val="107000"/>
              </a:lnSpc>
              <a:spcAft>
                <a:spcPts val="6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Việt Nam </a:t>
            </a:r>
            <a:r>
              <a:rPr lang="vi-VN" sz="2800" b="1" dirty="0">
                <a:latin typeface="Times New Roman" panose="02020603050405020304" pitchFamily="18" charset="0"/>
                <a:ea typeface="Arial" panose="020B0604020202020204" pitchFamily="34" charset="0"/>
                <a:cs typeface="Times New Roman" panose="02020603050405020304" pitchFamily="18" charset="0"/>
              </a:rPr>
              <a:t>thuộc kiểu khí hậu nào? Kiểu khí hậu đó có đặc điểm gì?</a:t>
            </a:r>
          </a:p>
        </p:txBody>
      </p:sp>
      <p:sp>
        <p:nvSpPr>
          <p:cNvPr id="17" name="Thought Bubble: Cloud 16">
            <a:extLst>
              <a:ext uri="{FF2B5EF4-FFF2-40B4-BE49-F238E27FC236}">
                <a16:creationId xmlns="" xmlns:a16="http://schemas.microsoft.com/office/drawing/2014/main" id="{66E08B8F-8D2B-4E3C-AC03-3DCD162ED05C}"/>
              </a:ext>
            </a:extLst>
          </p:cNvPr>
          <p:cNvSpPr/>
          <p:nvPr/>
        </p:nvSpPr>
        <p:spPr>
          <a:xfrm>
            <a:off x="88836" y="2573047"/>
            <a:ext cx="2907663" cy="1797076"/>
          </a:xfrm>
          <a:prstGeom prst="cloudCallout">
            <a:avLst>
              <a:gd name="adj1" fmla="val -39603"/>
              <a:gd name="adj2" fmla="val 130113"/>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k</a:t>
            </a:r>
            <a:r>
              <a:rPr lang="vi-VN" sz="3200" b="1" dirty="0">
                <a:latin typeface="Times New Roman" panose="02020603050405020304" pitchFamily="18" charset="0"/>
                <a:cs typeface="Times New Roman" panose="02020603050405020304" pitchFamily="18" charset="0"/>
              </a:rPr>
              <a:t>hí hậu là</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gì?</a:t>
            </a:r>
          </a:p>
        </p:txBody>
      </p:sp>
      <p:sp>
        <p:nvSpPr>
          <p:cNvPr id="19" name="Scroll: Horizontal 18">
            <a:extLst>
              <a:ext uri="{FF2B5EF4-FFF2-40B4-BE49-F238E27FC236}">
                <a16:creationId xmlns="" xmlns:a16="http://schemas.microsoft.com/office/drawing/2014/main" id="{9A59BEC9-96D5-4B3B-80D8-28E5544F0CBA}"/>
              </a:ext>
            </a:extLst>
          </p:cNvPr>
          <p:cNvSpPr/>
          <p:nvPr/>
        </p:nvSpPr>
        <p:spPr>
          <a:xfrm>
            <a:off x="34243" y="1247848"/>
            <a:ext cx="3208361" cy="458821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07000"/>
              </a:lnSpc>
              <a:spcAft>
                <a:spcPts val="600"/>
              </a:spcAft>
            </a:pPr>
            <a:r>
              <a:rPr lang="vi-VN" sz="28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Khí hậu: là sự lặp đi lặp lại tình hình thời tiết của địa phương đó theo một quy luật nhất định.</a:t>
            </a:r>
          </a:p>
        </p:txBody>
      </p:sp>
    </p:spTree>
    <p:extLst>
      <p:ext uri="{BB962C8B-B14F-4D97-AF65-F5344CB8AC3E}">
        <p14:creationId xmlns:p14="http://schemas.microsoft.com/office/powerpoint/2010/main" val="3980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5">
                                            <p:txEl>
                                              <p:pRg st="3" end="3"/>
                                            </p:txEl>
                                          </p:spTgt>
                                        </p:tgtEl>
                                        <p:attrNameLst>
                                          <p:attrName>style.color</p:attrName>
                                        </p:attrNameLst>
                                      </p:cBhvr>
                                      <p:to>
                                        <p:clrVal>
                                          <a:schemeClr val="accent2"/>
                                        </p:clrVal>
                                      </p:to>
                                    </p:set>
                                    <p:set>
                                      <p:cBhvr>
                                        <p:cTn id="35" dur="500" fill="hold"/>
                                        <p:tgtEl>
                                          <p:spTgt spid="5">
                                            <p:txEl>
                                              <p:pRg st="3" end="3"/>
                                            </p:txEl>
                                          </p:spTgt>
                                        </p:tgtEl>
                                        <p:attrNameLst>
                                          <p:attrName>fillcolor</p:attrName>
                                        </p:attrNameLst>
                                      </p:cBhvr>
                                      <p:to>
                                        <p:clrVal>
                                          <a:schemeClr val="accent2"/>
                                        </p:clrVal>
                                      </p:to>
                                    </p:set>
                                    <p:set>
                                      <p:cBhvr>
                                        <p:cTn id="36" dur="500" fill="hold"/>
                                        <p:tgtEl>
                                          <p:spTgt spid="5">
                                            <p:txEl>
                                              <p:pRg st="3" end="3"/>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fltVal val="0"/>
                                          </p:val>
                                        </p:tav>
                                      </p:tavLst>
                                    </p:anim>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500"/>
                                        <p:tgtEl>
                                          <p:spTgt spid="15"/>
                                        </p:tgtEl>
                                        <p:attrNameLst>
                                          <p:attrName>ppt_w</p:attrName>
                                        </p:attrNameLst>
                                      </p:cBhvr>
                                      <p:tavLst>
                                        <p:tav tm="0">
                                          <p:val>
                                            <p:strVal val="ppt_w"/>
                                          </p:val>
                                        </p:tav>
                                        <p:tav tm="100000">
                                          <p:val>
                                            <p:fltVal val="0"/>
                                          </p:val>
                                        </p:tav>
                                      </p:tavLst>
                                    </p:anim>
                                    <p:anim calcmode="lin" valueType="num">
                                      <p:cBhvr>
                                        <p:cTn id="72" dur="500"/>
                                        <p:tgtEl>
                                          <p:spTgt spid="15"/>
                                        </p:tgtEl>
                                        <p:attrNameLst>
                                          <p:attrName>ppt_h</p:attrName>
                                        </p:attrNameLst>
                                      </p:cBhvr>
                                      <p:tavLst>
                                        <p:tav tm="0">
                                          <p:val>
                                            <p:strVal val="ppt_h"/>
                                          </p:val>
                                        </p:tav>
                                        <p:tav tm="100000">
                                          <p:val>
                                            <p:fltVal val="0"/>
                                          </p:val>
                                        </p:tav>
                                      </p:tavLst>
                                    </p:anim>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500" fill="hold"/>
                                        <p:tgtEl>
                                          <p:spTgt spid="5">
                                            <p:txEl>
                                              <p:pRg st="5" end="5"/>
                                            </p:txEl>
                                          </p:spTgt>
                                        </p:tgtEl>
                                        <p:attrNameLst>
                                          <p:attrName>style.color</p:attrName>
                                        </p:attrNameLst>
                                      </p:cBhvr>
                                      <p:to>
                                        <p:clrVal>
                                          <a:schemeClr val="accent2"/>
                                        </p:clrVal>
                                      </p:to>
                                    </p:set>
                                    <p:set>
                                      <p:cBhvr>
                                        <p:cTn id="79" dur="500" fill="hold"/>
                                        <p:tgtEl>
                                          <p:spTgt spid="5">
                                            <p:txEl>
                                              <p:pRg st="5" end="5"/>
                                            </p:txEl>
                                          </p:spTgt>
                                        </p:tgtEl>
                                        <p:attrNameLst>
                                          <p:attrName>fillcolor</p:attrName>
                                        </p:attrNameLst>
                                      </p:cBhvr>
                                      <p:to>
                                        <p:clrVal>
                                          <a:schemeClr val="accent2"/>
                                        </p:clrVal>
                                      </p:to>
                                    </p:set>
                                    <p:set>
                                      <p:cBhvr>
                                        <p:cTn id="80" dur="500" fill="hold"/>
                                        <p:tgtEl>
                                          <p:spTgt spid="5">
                                            <p:txEl>
                                              <p:pRg st="5" end="5"/>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0-#ppt_w/2"/>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arn(inVertical)">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7" grpId="1" animBg="1"/>
      <p:bldP spid="12" grpId="0" animBg="1"/>
      <p:bldP spid="12" grpId="1" animBg="1"/>
      <p:bldP spid="14" grpId="0" animBg="1"/>
      <p:bldP spid="14" grpId="1" animBg="1"/>
      <p:bldP spid="15" grpId="0" animBg="1"/>
      <p:bldP spid="15" grpId="1"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 xmlns:a16="http://schemas.microsoft.com/office/drawing/2014/main" id="{DAC71AE7-39C1-452C-A15E-0A990B50F47B}"/>
              </a:ext>
            </a:extLst>
          </p:cNvPr>
          <p:cNvSpPr/>
          <p:nvPr/>
        </p:nvSpPr>
        <p:spPr>
          <a:xfrm>
            <a:off x="0" y="104503"/>
            <a:ext cx="9144000" cy="2168433"/>
          </a:xfrm>
          <a:prstGeom prst="ribbon">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r>
              <a:rPr lang="vi-VN" sz="3200" b="1" dirty="0">
                <a:solidFill>
                  <a:schemeClr val="bg1"/>
                </a:solidFill>
                <a:latin typeface="Times New Roman" panose="02020603050405020304" pitchFamily="18" charset="0"/>
                <a:cs typeface="Times New Roman" panose="02020603050405020304" pitchFamily="18" charset="0"/>
              </a:rPr>
              <a:t>Thời tiết và khí hậu khác nhau như thế nào?</a:t>
            </a:r>
          </a:p>
        </p:txBody>
      </p:sp>
      <p:sp>
        <p:nvSpPr>
          <p:cNvPr id="4" name="Flowchart: Alternate Process 3">
            <a:extLst>
              <a:ext uri="{FF2B5EF4-FFF2-40B4-BE49-F238E27FC236}">
                <a16:creationId xmlns="" xmlns:a16="http://schemas.microsoft.com/office/drawing/2014/main" id="{CCE80533-F708-4F71-AE38-D48A94FFED4F}"/>
              </a:ext>
            </a:extLst>
          </p:cNvPr>
          <p:cNvSpPr/>
          <p:nvPr/>
        </p:nvSpPr>
        <p:spPr>
          <a:xfrm>
            <a:off x="365760" y="3370218"/>
            <a:ext cx="3722914" cy="3304902"/>
          </a:xfrm>
          <a:prstGeom prst="flowChartAlternateProcess">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just">
              <a:lnSpc>
                <a:spcPct val="107000"/>
              </a:lnSpc>
              <a:spcAft>
                <a:spcPts val="600"/>
              </a:spcAft>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Thời tiết diễn ra trong thời gian ngắn, phạm vi nhỏ và luôn thay đổi.</a:t>
            </a:r>
            <a:endParaRPr lang="vi-VN" sz="3200" b="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4DE65510-EF34-40C4-B372-6AF0C394A276}"/>
              </a:ext>
            </a:extLst>
          </p:cNvPr>
          <p:cNvSpPr/>
          <p:nvPr/>
        </p:nvSpPr>
        <p:spPr>
          <a:xfrm>
            <a:off x="4663440" y="3388005"/>
            <a:ext cx="3822505" cy="308987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07000"/>
              </a:lnSpc>
              <a:spcAft>
                <a:spcPts val="600"/>
              </a:spcAft>
            </a:pPr>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hí hậu diễn ra trong thời gian dài, có tính quy luật. Khí hậu diễn ra trong phạm vi rộng và khá ổn định.</a:t>
            </a:r>
            <a:endParaRPr lang="vi-VN" sz="28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Arrow: Down 5">
            <a:extLst>
              <a:ext uri="{FF2B5EF4-FFF2-40B4-BE49-F238E27FC236}">
                <a16:creationId xmlns="" xmlns:a16="http://schemas.microsoft.com/office/drawing/2014/main" id="{8F8FF73A-CCA7-48A9-9A31-449653E67084}"/>
              </a:ext>
            </a:extLst>
          </p:cNvPr>
          <p:cNvSpPr/>
          <p:nvPr/>
        </p:nvSpPr>
        <p:spPr>
          <a:xfrm>
            <a:off x="6016226" y="2409597"/>
            <a:ext cx="363474"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dirty="0">
              <a:solidFill>
                <a:srgbClr val="002060"/>
              </a:solidFill>
            </a:endParaRPr>
          </a:p>
        </p:txBody>
      </p:sp>
      <p:sp>
        <p:nvSpPr>
          <p:cNvPr id="7" name="Arrow: Down 6">
            <a:extLst>
              <a:ext uri="{FF2B5EF4-FFF2-40B4-BE49-F238E27FC236}">
                <a16:creationId xmlns="" xmlns:a16="http://schemas.microsoft.com/office/drawing/2014/main" id="{160A53AE-EB50-4D18-850A-4BE32FD71AC8}"/>
              </a:ext>
            </a:extLst>
          </p:cNvPr>
          <p:cNvSpPr/>
          <p:nvPr/>
        </p:nvSpPr>
        <p:spPr>
          <a:xfrm>
            <a:off x="2696513" y="2391810"/>
            <a:ext cx="363474" cy="978408"/>
          </a:xfrm>
          <a:prstGeom prst="down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dirty="0">
              <a:solidFill>
                <a:srgbClr val="002060"/>
              </a:solidFill>
            </a:endParaRPr>
          </a:p>
        </p:txBody>
      </p:sp>
    </p:spTree>
    <p:extLst>
      <p:ext uri="{BB962C8B-B14F-4D97-AF65-F5344CB8AC3E}">
        <p14:creationId xmlns:p14="http://schemas.microsoft.com/office/powerpoint/2010/main" val="31253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F069BC2-CD7A-4D28-A01B-74139A1753CA}"/>
              </a:ext>
            </a:extLst>
          </p:cNvPr>
          <p:cNvSpPr/>
          <p:nvPr/>
        </p:nvSpPr>
        <p:spPr>
          <a:xfrm>
            <a:off x="161112" y="44170"/>
            <a:ext cx="5722336" cy="561692"/>
          </a:xfrm>
          <a:prstGeom prst="rect">
            <a:avLst/>
          </a:prstGeom>
        </p:spPr>
        <p:txBody>
          <a:bodyPr wrap="none" lIns="68580" tIns="34290" rIns="68580" bIns="34290">
            <a:spAutoFit/>
          </a:bodyPr>
          <a:lstStyle/>
          <a:p>
            <a:r>
              <a:rPr lang="vi-VN" sz="3200" b="1" dirty="0">
                <a:solidFill>
                  <a:srgbClr val="C00000"/>
                </a:solidFill>
                <a:latin typeface="Times New Roman" panose="02020603050405020304" pitchFamily="18" charset="0"/>
                <a:ea typeface="Arial" panose="020B0604020202020204" pitchFamily="34" charset="0"/>
              </a:rPr>
              <a:t>V. Các đới khí hậu trên Trái đất</a:t>
            </a:r>
            <a:endParaRPr lang="vi-VN" sz="3200" dirty="0">
              <a:solidFill>
                <a:srgbClr val="C00000"/>
              </a:solidFill>
            </a:endParaRPr>
          </a:p>
        </p:txBody>
      </p:sp>
      <p:pic>
        <p:nvPicPr>
          <p:cNvPr id="4" name="Picture 3">
            <a:extLst>
              <a:ext uri="{FF2B5EF4-FFF2-40B4-BE49-F238E27FC236}">
                <a16:creationId xmlns="" xmlns:a16="http://schemas.microsoft.com/office/drawing/2014/main" id="{9F22E8E3-4974-47F0-9836-92F0E80E3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7827" y="615407"/>
            <a:ext cx="4723082" cy="583764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 xmlns:a16="http://schemas.microsoft.com/office/drawing/2014/main" id="{78C9DBAC-4F1C-45FA-ADCE-FFDC7EBDDE9E}"/>
              </a:ext>
            </a:extLst>
          </p:cNvPr>
          <p:cNvSpPr txBox="1"/>
          <p:nvPr/>
        </p:nvSpPr>
        <p:spPr>
          <a:xfrm>
            <a:off x="409307" y="685810"/>
            <a:ext cx="4968348" cy="561692"/>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68580" tIns="34290" rIns="68580" bIns="34290"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Quan </a:t>
            </a:r>
            <a:r>
              <a:rPr lang="en-US" sz="3200" b="1" dirty="0" err="1">
                <a:solidFill>
                  <a:srgbClr val="002060"/>
                </a:solidFill>
                <a:latin typeface="Times New Roman" panose="02020603050405020304" pitchFamily="18" charset="0"/>
                <a:cs typeface="Times New Roman" panose="02020603050405020304" pitchFamily="18" charset="0"/>
              </a:rPr>
              <a:t>sát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hãy</a:t>
            </a:r>
            <a:r>
              <a:rPr lang="en-US" sz="3200" b="1" dirty="0">
                <a:solidFill>
                  <a:srgbClr val="002060"/>
                </a:solidFill>
                <a:latin typeface="Times New Roman" panose="02020603050405020304" pitchFamily="18" charset="0"/>
                <a:cs typeface="Times New Roman" panose="02020603050405020304" pitchFamily="18" charset="0"/>
              </a:rPr>
              <a:t>:</a:t>
            </a:r>
            <a:endParaRPr lang="vi-VN" sz="3200" b="1" dirty="0">
              <a:solidFill>
                <a:srgbClr val="002060"/>
              </a:solidFill>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 xmlns:a16="http://schemas.microsoft.com/office/drawing/2014/main" id="{C202D06B-1D14-424F-A017-D2204FEE0D79}"/>
              </a:ext>
            </a:extLst>
          </p:cNvPr>
          <p:cNvSpPr/>
          <p:nvPr/>
        </p:nvSpPr>
        <p:spPr>
          <a:xfrm>
            <a:off x="1" y="1247502"/>
            <a:ext cx="4163786" cy="2919549"/>
          </a:xfrm>
          <a:prstGeom prst="cloudCallout">
            <a:avLst>
              <a:gd name="adj1" fmla="val 39772"/>
              <a:gd name="adj2" fmla="val 10205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3600" b="1" dirty="0">
                <a:solidFill>
                  <a:schemeClr val="bg1"/>
                </a:solidFill>
                <a:latin typeface="Times New Roman" panose="02020603050405020304" pitchFamily="18" charset="0"/>
                <a:ea typeface="Times New Roman" panose="02020603050405020304" pitchFamily="18" charset="0"/>
              </a:rPr>
              <a:t>Kể tên các đới khí hậu trên Trái Đất?</a:t>
            </a:r>
            <a:endParaRPr lang="vi-VN" sz="2800" b="1" dirty="0">
              <a:solidFill>
                <a:schemeClr val="bg1"/>
              </a:solidFill>
              <a:latin typeface="Times New Roman" panose="02020603050405020304" pitchFamily="18" charset="0"/>
              <a:ea typeface="Times New Roman" panose="02020603050405020304" pitchFamily="18" charset="0"/>
            </a:endParaRPr>
          </a:p>
        </p:txBody>
      </p:sp>
      <p:sp>
        <p:nvSpPr>
          <p:cNvPr id="8" name="Flowchart: Alternate Process 7">
            <a:extLst>
              <a:ext uri="{FF2B5EF4-FFF2-40B4-BE49-F238E27FC236}">
                <a16:creationId xmlns="" xmlns:a16="http://schemas.microsoft.com/office/drawing/2014/main" id="{5B5B86AB-9495-4286-B078-154370D695A5}"/>
              </a:ext>
            </a:extLst>
          </p:cNvPr>
          <p:cNvSpPr/>
          <p:nvPr/>
        </p:nvSpPr>
        <p:spPr>
          <a:xfrm>
            <a:off x="161112" y="1369274"/>
            <a:ext cx="3813224" cy="3350623"/>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vi-VN" sz="4000" b="1" dirty="0">
                <a:solidFill>
                  <a:schemeClr val="bg1"/>
                </a:solidFill>
                <a:latin typeface="Times New Roman" panose="02020603050405020304" pitchFamily="18" charset="0"/>
                <a:cs typeface="Times New Roman" panose="02020603050405020304" pitchFamily="18" charset="0"/>
              </a:rPr>
              <a:t>Các đới khí hậu trên trái đất: hàn đới, ôn đới, nhiệt đới</a:t>
            </a:r>
          </a:p>
        </p:txBody>
      </p:sp>
      <p:sp>
        <p:nvSpPr>
          <p:cNvPr id="9" name="Thought Bubble: Cloud 8">
            <a:extLst>
              <a:ext uri="{FF2B5EF4-FFF2-40B4-BE49-F238E27FC236}">
                <a16:creationId xmlns="" xmlns:a16="http://schemas.microsoft.com/office/drawing/2014/main" id="{980D1800-35AA-4A5C-BDF0-BD3A1E047606}"/>
              </a:ext>
            </a:extLst>
          </p:cNvPr>
          <p:cNvSpPr/>
          <p:nvPr/>
        </p:nvSpPr>
        <p:spPr>
          <a:xfrm>
            <a:off x="0" y="1369274"/>
            <a:ext cx="4297826" cy="3481251"/>
          </a:xfrm>
          <a:prstGeom prst="cloudCallout">
            <a:avLst>
              <a:gd name="adj1" fmla="val 32344"/>
              <a:gd name="adj2" fmla="val 9218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vi-VN" sz="3600" b="1" dirty="0">
                <a:solidFill>
                  <a:schemeClr val="bg1"/>
                </a:solidFill>
                <a:latin typeface="Times New Roman" panose="02020603050405020304" pitchFamily="18" charset="0"/>
                <a:ea typeface="Arial" panose="020B0604020202020204" pitchFamily="34" charset="0"/>
              </a:rPr>
              <a:t>Xác định giới hạn của mỗi đới khí hậu trên Trái Đất</a:t>
            </a:r>
            <a:endParaRPr lang="vi-VN" sz="3600" b="1" dirty="0">
              <a:solidFill>
                <a:schemeClr val="bg1"/>
              </a:solidFill>
            </a:endParaRPr>
          </a:p>
        </p:txBody>
      </p:sp>
      <p:sp>
        <p:nvSpPr>
          <p:cNvPr id="10" name="Flowchart: Alternate Process 9">
            <a:extLst>
              <a:ext uri="{FF2B5EF4-FFF2-40B4-BE49-F238E27FC236}">
                <a16:creationId xmlns="" xmlns:a16="http://schemas.microsoft.com/office/drawing/2014/main" id="{59FDB496-6132-4A71-A1BB-6548F44DC84C}"/>
              </a:ext>
            </a:extLst>
          </p:cNvPr>
          <p:cNvSpPr/>
          <p:nvPr/>
        </p:nvSpPr>
        <p:spPr>
          <a:xfrm>
            <a:off x="123095" y="1734821"/>
            <a:ext cx="3851241" cy="3598818"/>
          </a:xfrm>
          <a:prstGeom prst="flowChartAlternate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ct val="125000"/>
              </a:lnSpc>
            </a:pPr>
            <a:r>
              <a:rPr lang="en-US" sz="3600" b="1" dirty="0">
                <a:solidFill>
                  <a:schemeClr val="bg1"/>
                </a:solidFill>
                <a:latin typeface="Times New Roman" panose="02020603050405020304" pitchFamily="18" charset="0"/>
                <a:ea typeface="Times New Roman" panose="02020603050405020304" pitchFamily="18" charset="0"/>
              </a:rPr>
              <a:t>V</a:t>
            </a:r>
            <a:r>
              <a:rPr lang="vi-VN" sz="3600" b="1" dirty="0">
                <a:solidFill>
                  <a:schemeClr val="bg1"/>
                </a:solidFill>
                <a:latin typeface="Times New Roman" panose="02020603050405020304" pitchFamily="18" charset="0"/>
                <a:ea typeface="Times New Roman" panose="02020603050405020304" pitchFamily="18" charset="0"/>
              </a:rPr>
              <a:t>ì sao </a:t>
            </a:r>
            <a:r>
              <a:rPr lang="vi-VN" sz="4000" b="1" dirty="0">
                <a:solidFill>
                  <a:schemeClr val="bg1"/>
                </a:solidFill>
                <a:latin typeface="Times New Roman" panose="02020603050405020304" pitchFamily="18" charset="0"/>
                <a:ea typeface="Times New Roman" panose="02020603050405020304" pitchFamily="18" charset="0"/>
              </a:rPr>
              <a:t>bề</a:t>
            </a:r>
            <a:r>
              <a:rPr lang="vi-VN" sz="3600" b="1" dirty="0">
                <a:solidFill>
                  <a:schemeClr val="bg1"/>
                </a:solidFill>
                <a:latin typeface="Times New Roman" panose="02020603050405020304" pitchFamily="18" charset="0"/>
                <a:ea typeface="Times New Roman" panose="02020603050405020304" pitchFamily="18" charset="0"/>
              </a:rPr>
              <a:t> mặt Trái Đất được phân chia thành các đới khí hậu khác nhau?</a:t>
            </a:r>
            <a:endParaRPr lang="vi-VN" sz="2800" b="1" dirty="0">
              <a:solidFill>
                <a:schemeClr val="bg1"/>
              </a:solidFill>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DD3941F5-DF0B-4393-AEBB-9D2E84D798A3}"/>
              </a:ext>
            </a:extLst>
          </p:cNvPr>
          <p:cNvSpPr/>
          <p:nvPr/>
        </p:nvSpPr>
        <p:spPr>
          <a:xfrm>
            <a:off x="161112" y="1261504"/>
            <a:ext cx="4174736" cy="5610498"/>
          </a:xfrm>
          <a:prstGeom prst="roundRect">
            <a:avLst/>
          </a:pr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r>
              <a:rPr lang="vi-VN" sz="3200" b="1" dirty="0">
                <a:solidFill>
                  <a:srgbClr val="002060"/>
                </a:solidFill>
                <a:latin typeface="Times New Roman" panose="02020603050405020304" pitchFamily="18" charset="0"/>
                <a:cs typeface="Times New Roman" panose="02020603050405020304" pitchFamily="18" charset="0"/>
              </a:rPr>
              <a:t>Bề mặt trái đất được phân chia thành các đới khí hậu khác nhau là do sự phân bố nhiệt và ánh sáng mặt trời trên bề mặt trái đất không đều đã dẫn đến sự phân hóa khí hậu và hình thành các đới khí hậu.</a:t>
            </a:r>
          </a:p>
        </p:txBody>
      </p:sp>
    </p:spTree>
    <p:extLst>
      <p:ext uri="{BB962C8B-B14F-4D97-AF65-F5344CB8AC3E}">
        <p14:creationId xmlns:p14="http://schemas.microsoft.com/office/powerpoint/2010/main" val="20807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grpId="1" nodeType="clickEffect">
                                  <p:stCondLst>
                                    <p:cond delay="0"/>
                                  </p:stCondLst>
                                  <p:childTnLst>
                                    <p:anim calcmode="lin" valueType="num">
                                      <p:cBhvr>
                                        <p:cTn id="68" dur="500"/>
                                        <p:tgtEl>
                                          <p:spTgt spid="10"/>
                                        </p:tgtEl>
                                        <p:attrNameLst>
                                          <p:attrName>ppt_w</p:attrName>
                                        </p:attrNameLst>
                                      </p:cBhvr>
                                      <p:tavLst>
                                        <p:tav tm="0">
                                          <p:val>
                                            <p:strVal val="ppt_w"/>
                                          </p:val>
                                        </p:tav>
                                        <p:tav tm="100000">
                                          <p:val>
                                            <p:fltVal val="0"/>
                                          </p:val>
                                        </p:tav>
                                      </p:tavLst>
                                    </p:anim>
                                    <p:anim calcmode="lin" valueType="num">
                                      <p:cBhvr>
                                        <p:cTn id="69" dur="500"/>
                                        <p:tgtEl>
                                          <p:spTgt spid="10"/>
                                        </p:tgtEl>
                                        <p:attrNameLst>
                                          <p:attrName>ppt_h</p:attrName>
                                        </p:attrNameLst>
                                      </p:cBhvr>
                                      <p:tavLst>
                                        <p:tav tm="0">
                                          <p:val>
                                            <p:strVal val="ppt_h"/>
                                          </p:val>
                                        </p:tav>
                                        <p:tav tm="100000">
                                          <p:val>
                                            <p:fltVal val="0"/>
                                          </p:val>
                                        </p:tav>
                                      </p:tavLst>
                                    </p:anim>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E501E3A-603D-4B84-ADD1-8B8344DBDD8A}"/>
              </a:ext>
            </a:extLst>
          </p:cNvPr>
          <p:cNvSpPr/>
          <p:nvPr/>
        </p:nvSpPr>
        <p:spPr>
          <a:xfrm>
            <a:off x="169817" y="281580"/>
            <a:ext cx="8856617" cy="18235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wrap="square" lIns="68580" tIns="34290" rIns="68580" bIns="34290">
            <a:spAutoFit/>
          </a:bodyPr>
          <a:lstStyle/>
          <a:p>
            <a:pPr algn="just"/>
            <a:r>
              <a:rPr lang="vi-VN" sz="2400" b="1" i="1" dirty="0">
                <a:solidFill>
                  <a:srgbClr val="002060"/>
                </a:solidFill>
                <a:latin typeface="Times New Roman" panose="02020603050405020304" pitchFamily="18" charset="0"/>
                <a:ea typeface="Times New Roman" panose="02020603050405020304" pitchFamily="18" charset="0"/>
              </a:rPr>
              <a:t>HĐ nhóm:</a:t>
            </a:r>
            <a:endParaRPr lang="vi-VN" sz="1800" b="1" dirty="0">
              <a:solidFill>
                <a:srgbClr val="002060"/>
              </a:solidFill>
              <a:latin typeface="Times New Roman" panose="02020603050405020304" pitchFamily="18" charset="0"/>
              <a:ea typeface="Times New Roman" panose="02020603050405020304" pitchFamily="18" charset="0"/>
            </a:endParaRPr>
          </a:p>
          <a:p>
            <a:pPr algn="just"/>
            <a:r>
              <a:rPr lang="vi-VN" sz="2400" b="1" dirty="0">
                <a:solidFill>
                  <a:srgbClr val="002060"/>
                </a:solidFill>
                <a:latin typeface="Times New Roman" panose="02020603050405020304" pitchFamily="18" charset="0"/>
                <a:ea typeface="Times New Roman" panose="02020603050405020304" pitchFamily="18" charset="0"/>
              </a:rPr>
              <a:t>Nhóm 1, 3, 5: Thực hiện nhiệm vụ theo phiếu học tập số 2</a:t>
            </a:r>
            <a:endParaRPr lang="en-US" sz="2400" b="1" dirty="0">
              <a:solidFill>
                <a:srgbClr val="002060"/>
              </a:solidFill>
              <a:latin typeface="Times New Roman" panose="02020603050405020304" pitchFamily="18" charset="0"/>
              <a:ea typeface="Times New Roman" panose="02020603050405020304" pitchFamily="18" charset="0"/>
            </a:endParaRPr>
          </a:p>
          <a:p>
            <a:pPr algn="just"/>
            <a:endParaRPr lang="vi-VN" sz="1800" b="1" dirty="0">
              <a:solidFill>
                <a:srgbClr val="002060"/>
              </a:solidFill>
              <a:latin typeface="Times New Roman" panose="02020603050405020304" pitchFamily="18" charset="0"/>
              <a:ea typeface="Times New Roman" panose="02020603050405020304" pitchFamily="18" charset="0"/>
            </a:endParaRPr>
          </a:p>
          <a:p>
            <a:r>
              <a:rPr lang="vi-VN" sz="2400" b="1" dirty="0">
                <a:solidFill>
                  <a:srgbClr val="002060"/>
                </a:solidFill>
                <a:latin typeface="Times New Roman" panose="02020603050405020304" pitchFamily="18" charset="0"/>
                <a:ea typeface="Arial" panose="020B0604020202020204" pitchFamily="34" charset="0"/>
              </a:rPr>
              <a:t>Nhóm 2, 4, 6: Thực hiện nhiệm vụ theo phiếu học tập số 3 </a:t>
            </a:r>
            <a:endParaRPr lang="en-US" sz="2400" b="1" dirty="0">
              <a:solidFill>
                <a:srgbClr val="002060"/>
              </a:solidFill>
              <a:latin typeface="Times New Roman" panose="02020603050405020304" pitchFamily="18" charset="0"/>
              <a:ea typeface="Arial" panose="020B0604020202020204" pitchFamily="34" charset="0"/>
            </a:endParaRPr>
          </a:p>
          <a:p>
            <a:endParaRPr lang="vi-VN" sz="2400" b="1" dirty="0">
              <a:solidFill>
                <a:srgbClr val="002060"/>
              </a:solidFill>
            </a:endParaRPr>
          </a:p>
        </p:txBody>
      </p:sp>
      <p:sp>
        <p:nvSpPr>
          <p:cNvPr id="4" name="TextBox 3">
            <a:extLst>
              <a:ext uri="{FF2B5EF4-FFF2-40B4-BE49-F238E27FC236}">
                <a16:creationId xmlns="" xmlns:a16="http://schemas.microsoft.com/office/drawing/2014/main" id="{0C123E21-5BD8-492E-B695-B7124A4DC9F1}"/>
              </a:ext>
            </a:extLst>
          </p:cNvPr>
          <p:cNvSpPr txBox="1"/>
          <p:nvPr/>
        </p:nvSpPr>
        <p:spPr>
          <a:xfrm>
            <a:off x="169817" y="2105156"/>
            <a:ext cx="8752114" cy="4516108"/>
          </a:xfrm>
          <a:prstGeom prst="rect">
            <a:avLst/>
          </a:prstGeom>
          <a:solidFill>
            <a:schemeClr val="bg1"/>
          </a:solidFill>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wrap="square" lIns="68580" tIns="34290" rIns="68580" bIns="34290" rtlCol="0">
            <a:spAutoFit/>
          </a:bodyPr>
          <a:lstStyle/>
          <a:p>
            <a:pPr>
              <a:lnSpc>
                <a:spcPct val="150000"/>
              </a:lnSpc>
            </a:pPr>
            <a:r>
              <a:rPr lang="vi-VN" sz="2800" b="1" dirty="0">
                <a:solidFill>
                  <a:srgbClr val="FF0000"/>
                </a:solidFill>
                <a:latin typeface="Times New Roman" panose="02020603050405020304" pitchFamily="18" charset="0"/>
                <a:cs typeface="Times New Roman" panose="02020603050405020304" pitchFamily="18" charset="0"/>
              </a:rPr>
              <a:t>Vòng 1</a:t>
            </a:r>
            <a:r>
              <a:rPr lang="vi-VN" sz="2800" b="1">
                <a:solidFill>
                  <a:srgbClr val="FF0000"/>
                </a:solidFill>
                <a:latin typeface="Times New Roman" panose="02020603050405020304" pitchFamily="18" charset="0"/>
                <a:cs typeface="Times New Roman" panose="02020603050405020304" pitchFamily="18" charset="0"/>
              </a:rPr>
              <a:t>: </a:t>
            </a:r>
            <a:r>
              <a:rPr lang="vi-VN" sz="2800" b="1" smtClean="0">
                <a:solidFill>
                  <a:srgbClr val="FF0000"/>
                </a:solidFill>
                <a:latin typeface="Times New Roman" panose="02020603050405020304" pitchFamily="18" charset="0"/>
                <a:cs typeface="Times New Roman" panose="02020603050405020304" pitchFamily="18" charset="0"/>
              </a:rPr>
              <a:t>5-7p</a:t>
            </a:r>
            <a:r>
              <a:rPr lang="en-US" sz="2800" b="1" smtClean="0">
                <a:solidFill>
                  <a:srgbClr val="FF0000"/>
                </a:solidFill>
                <a:latin typeface="Times New Roman" panose="02020603050405020304" pitchFamily="18" charset="0"/>
                <a:cs typeface="Times New Roman" panose="02020603050405020304" pitchFamily="18" charset="0"/>
              </a:rPr>
              <a:t>                     </a:t>
            </a:r>
            <a:r>
              <a:rPr lang="vi-VN" sz="2800" b="1" smtClean="0">
                <a:solidFill>
                  <a:srgbClr val="FF0000"/>
                </a:solidFill>
                <a:latin typeface="Times New Roman" panose="02020603050405020304" pitchFamily="18" charset="0"/>
                <a:cs typeface="Times New Roman" panose="02020603050405020304" pitchFamily="18" charset="0"/>
              </a:rPr>
              <a:t>Vòng </a:t>
            </a:r>
            <a:r>
              <a:rPr lang="vi-VN" sz="2800" b="1" dirty="0">
                <a:solidFill>
                  <a:srgbClr val="FF0000"/>
                </a:solidFill>
                <a:latin typeface="Times New Roman" panose="02020603050405020304" pitchFamily="18" charset="0"/>
                <a:cs typeface="Times New Roman" panose="02020603050405020304" pitchFamily="18" charset="0"/>
              </a:rPr>
              <a:t>2: 3-5p</a:t>
            </a:r>
          </a:p>
          <a:p>
            <a:pPr>
              <a:lnSpc>
                <a:spcPct val="150000"/>
              </a:lnSpc>
            </a:pPr>
            <a:r>
              <a:rPr lang="vi-VN" sz="2800" b="1" dirty="0">
                <a:solidFill>
                  <a:srgbClr val="002060"/>
                </a:solidFill>
                <a:latin typeface="Times New Roman" panose="02020603050405020304" pitchFamily="18" charset="0"/>
                <a:cs typeface="Times New Roman" panose="02020603050405020304" pitchFamily="18" charset="0"/>
              </a:rPr>
              <a:t>- Các nhóm (chẵn, lẻ) thảo luận nội dung trong phiếu học tập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nhóm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mình</a:t>
            </a:r>
            <a:r>
              <a:rPr lang="vi-VN" sz="2800" b="1" dirty="0">
                <a:solidFill>
                  <a:srgbClr val="002060"/>
                </a:solidFill>
                <a:latin typeface="Times New Roman" panose="02020603050405020304" pitchFamily="18" charset="0"/>
                <a:cs typeface="Times New Roman" panose="02020603050405020304" pitchFamily="18" charset="0"/>
              </a:rPr>
              <a:t>. </a:t>
            </a:r>
          </a:p>
          <a:p>
            <a:pPr>
              <a:lnSpc>
                <a:spcPct val="150000"/>
              </a:lnSpc>
            </a:pPr>
            <a:r>
              <a:rPr lang="vi-VN" sz="2800" b="1" dirty="0">
                <a:solidFill>
                  <a:srgbClr val="002060"/>
                </a:solidFill>
                <a:latin typeface="Times New Roman" panose="02020603050405020304" pitchFamily="18" charset="0"/>
                <a:cs typeface="Times New Roman" panose="02020603050405020304" pitchFamily="18" charset="0"/>
              </a:rPr>
              <a:t>- Sau thảo luận xong, 1 nhóm chẵn sẽ ghép 1 nhóm lẻ (1-2,3-4,5-6,) để tạo thành nhóm mới. Nhóm mới tiếp tục thảo luận vòng 2, trình bày nội dung ở vòng 1 cho nhóm còn lại nắm được toàn bộ nội dung của vòng 1.</a:t>
            </a:r>
          </a:p>
        </p:txBody>
      </p:sp>
    </p:spTree>
    <p:extLst>
      <p:ext uri="{BB962C8B-B14F-4D97-AF65-F5344CB8AC3E}">
        <p14:creationId xmlns:p14="http://schemas.microsoft.com/office/powerpoint/2010/main" val="2746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FFD35864-4B9D-42AD-A6E4-D55E0C2A2B06}"/>
              </a:ext>
            </a:extLst>
          </p:cNvPr>
          <p:cNvSpPr/>
          <p:nvPr/>
        </p:nvSpPr>
        <p:spPr>
          <a:xfrm>
            <a:off x="287383" y="227042"/>
            <a:ext cx="8660674" cy="14850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spAutoFit/>
          </a:bodyPr>
          <a:lstStyle/>
          <a:p>
            <a:pPr eaLnBrk="0" fontAlgn="base" hangingPunct="0">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Phiếu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cs typeface="Times New Roman" panose="02020603050405020304" pitchFamily="18" charset="0"/>
              </a:rPr>
              <a:t> 2: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Nhóm 1, 3, 5</a:t>
            </a:r>
            <a:endParaRPr lang="vi-VN" sz="2800" b="1" dirty="0">
              <a:solidFill>
                <a:srgbClr val="FF0000"/>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thông tin kênh chữ và hình 13.4 SGK</a:t>
            </a:r>
            <a:r>
              <a:rPr lang="vi-VN" alt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trang </a:t>
            </a:r>
            <a:r>
              <a:rPr lang="vi-VN" altLang="vi-VN"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altLang="vi-VN"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58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sz="2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 xmlns:a16="http://schemas.microsoft.com/office/drawing/2014/main" id="{69421DAF-2D04-4C17-9702-240E02235AF5}"/>
              </a:ext>
            </a:extLst>
          </p:cNvPr>
          <p:cNvGraphicFramePr>
            <a:graphicFrameLocks noGrp="1"/>
          </p:cNvGraphicFramePr>
          <p:nvPr>
            <p:extLst>
              <p:ext uri="{D42A27DB-BD31-4B8C-83A1-F6EECF244321}">
                <p14:modId xmlns:p14="http://schemas.microsoft.com/office/powerpoint/2010/main" val="600887522"/>
              </p:ext>
            </p:extLst>
          </p:nvPr>
        </p:nvGraphicFramePr>
        <p:xfrm>
          <a:off x="287383" y="2106839"/>
          <a:ext cx="8660674" cy="4150271"/>
        </p:xfrm>
        <a:graphic>
          <a:graphicData uri="http://schemas.openxmlformats.org/drawingml/2006/table">
            <a:tbl>
              <a:tblPr firstRow="1" bandRow="1">
                <a:tableStyleId>{5C22544A-7EE6-4342-B048-85BDC9FD1C3A}</a:tableStyleId>
              </a:tblPr>
              <a:tblGrid>
                <a:gridCol w="2513503">
                  <a:extLst>
                    <a:ext uri="{9D8B030D-6E8A-4147-A177-3AD203B41FA5}">
                      <a16:colId xmlns="" xmlns:a16="http://schemas.microsoft.com/office/drawing/2014/main" val="1753572807"/>
                    </a:ext>
                  </a:extLst>
                </a:gridCol>
                <a:gridCol w="2187563">
                  <a:extLst>
                    <a:ext uri="{9D8B030D-6E8A-4147-A177-3AD203B41FA5}">
                      <a16:colId xmlns="" xmlns:a16="http://schemas.microsoft.com/office/drawing/2014/main" val="1371847622"/>
                    </a:ext>
                  </a:extLst>
                </a:gridCol>
                <a:gridCol w="2065352">
                  <a:extLst>
                    <a:ext uri="{9D8B030D-6E8A-4147-A177-3AD203B41FA5}">
                      <a16:colId xmlns="" xmlns:a16="http://schemas.microsoft.com/office/drawing/2014/main" val="1942986847"/>
                    </a:ext>
                  </a:extLst>
                </a:gridCol>
                <a:gridCol w="1894256">
                  <a:extLst>
                    <a:ext uri="{9D8B030D-6E8A-4147-A177-3AD203B41FA5}">
                      <a16:colId xmlns="" xmlns:a16="http://schemas.microsoft.com/office/drawing/2014/main" val="3995483316"/>
                    </a:ext>
                  </a:extLst>
                </a:gridCol>
              </a:tblGrid>
              <a:tr h="865884">
                <a:tc>
                  <a:txBody>
                    <a:bodyPr/>
                    <a:lstStyle/>
                    <a:p>
                      <a:r>
                        <a:rPr lang="en-US" sz="2800" b="1" dirty="0" err="1">
                          <a:solidFill>
                            <a:srgbClr val="002060"/>
                          </a:solidFill>
                          <a:latin typeface="Times New Roman" panose="02020603050405020304" pitchFamily="18" charset="0"/>
                          <a:cs typeface="Times New Roman" panose="02020603050405020304" pitchFamily="18" charset="0"/>
                        </a:rPr>
                        <a:t>Đới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hậu</a:t>
                      </a:r>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r>
                        <a:rPr lang="en-US" sz="2800" b="1" dirty="0" err="1">
                          <a:solidFill>
                            <a:srgbClr val="002060"/>
                          </a:solidFill>
                          <a:latin typeface="Times New Roman" panose="02020603050405020304" pitchFamily="18" charset="0"/>
                          <a:cs typeface="Times New Roman" panose="02020603050405020304" pitchFamily="18" charset="0"/>
                        </a:rPr>
                        <a:t>Hàn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đới</a:t>
                      </a:r>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r>
                        <a:rPr lang="en-US" sz="2800" b="1" dirty="0" err="1">
                          <a:solidFill>
                            <a:srgbClr val="002060"/>
                          </a:solidFill>
                          <a:latin typeface="Times New Roman" panose="02020603050405020304" pitchFamily="18" charset="0"/>
                          <a:cs typeface="Times New Roman" panose="02020603050405020304" pitchFamily="18" charset="0"/>
                        </a:rPr>
                        <a:t>Ôn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đới</a:t>
                      </a:r>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r>
                        <a:rPr lang="en-US" sz="2800" b="1" dirty="0" err="1">
                          <a:solidFill>
                            <a:srgbClr val="002060"/>
                          </a:solidFill>
                          <a:latin typeface="Times New Roman" panose="02020603050405020304" pitchFamily="18" charset="0"/>
                          <a:cs typeface="Times New Roman" panose="02020603050405020304" pitchFamily="18" charset="0"/>
                        </a:rPr>
                        <a:t>Nhiệt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đới</a:t>
                      </a:r>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extLst>
                  <a:ext uri="{0D108BD9-81ED-4DB2-BD59-A6C34878D82A}">
                    <a16:rowId xmlns="" xmlns:a16="http://schemas.microsoft.com/office/drawing/2014/main" val="2274521103"/>
                  </a:ext>
                </a:extLst>
              </a:tr>
              <a:tr h="865884">
                <a:tc>
                  <a:txBody>
                    <a:bodyPr/>
                    <a:lstStyle/>
                    <a:p>
                      <a:r>
                        <a:rPr lang="en-US" sz="2800" b="1" dirty="0" err="1">
                          <a:solidFill>
                            <a:srgbClr val="002060"/>
                          </a:solidFill>
                          <a:latin typeface="Times New Roman" panose="02020603050405020304" pitchFamily="18" charset="0"/>
                          <a:cs typeface="Times New Roman" panose="02020603050405020304" pitchFamily="18" charset="0"/>
                        </a:rPr>
                        <a:t>Nhiệt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a:t>
                      </a:r>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a:solidFill>
                          <a:srgbClr val="002060"/>
                        </a:solidFill>
                        <a:latin typeface="Times New Roman" panose="02020603050405020304" pitchFamily="18" charset="0"/>
                        <a:cs typeface="Times New Roman" panose="02020603050405020304" pitchFamily="18" charset="0"/>
                      </a:endParaRPr>
                    </a:p>
                  </a:txBody>
                  <a:tcPr marL="68580" marR="68580"/>
                </a:tc>
                <a:extLst>
                  <a:ext uri="{0D108BD9-81ED-4DB2-BD59-A6C34878D82A}">
                    <a16:rowId xmlns="" xmlns:a16="http://schemas.microsoft.com/office/drawing/2014/main" val="2300812159"/>
                  </a:ext>
                </a:extLst>
              </a:tr>
              <a:tr h="865884">
                <a:tc>
                  <a:txBody>
                    <a:bodyPr/>
                    <a:lstStyle/>
                    <a:p>
                      <a:r>
                        <a:rPr lang="en-US" sz="2800" b="1" dirty="0">
                          <a:solidFill>
                            <a:srgbClr val="002060"/>
                          </a:solidFill>
                          <a:latin typeface="Times New Roman" panose="02020603050405020304" pitchFamily="18" charset="0"/>
                          <a:cs typeface="Times New Roman" panose="02020603050405020304" pitchFamily="18" charset="0"/>
                        </a:rPr>
                        <a:t>L</a:t>
                      </a:r>
                      <a:r>
                        <a:rPr lang="vi-VN" sz="2800" b="1" dirty="0">
                          <a:solidFill>
                            <a:srgbClr val="002060"/>
                          </a:solidFill>
                          <a:latin typeface="Times New Roman" panose="02020603050405020304" pitchFamily="18" charset="0"/>
                          <a:cs typeface="Times New Roman" panose="02020603050405020304" pitchFamily="18" charset="0"/>
                        </a:rPr>
                        <a:t>ư</a:t>
                      </a:r>
                      <a:r>
                        <a:rPr lang="en-US" sz="2800" b="1" dirty="0" err="1">
                          <a:solidFill>
                            <a:srgbClr val="002060"/>
                          </a:solidFill>
                          <a:latin typeface="Times New Roman" panose="02020603050405020304" pitchFamily="18" charset="0"/>
                          <a:cs typeface="Times New Roman" panose="02020603050405020304" pitchFamily="18" charset="0"/>
                        </a:rPr>
                        <a:t>ợng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Mưa</a:t>
                      </a:r>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a:solidFill>
                          <a:srgbClr val="002060"/>
                        </a:solidFill>
                        <a:latin typeface="Times New Roman" panose="02020603050405020304" pitchFamily="18" charset="0"/>
                        <a:cs typeface="Times New Roman" panose="02020603050405020304" pitchFamily="18" charset="0"/>
                      </a:endParaRPr>
                    </a:p>
                  </a:txBody>
                  <a:tcPr marL="68580" marR="68580"/>
                </a:tc>
                <a:extLst>
                  <a:ext uri="{0D108BD9-81ED-4DB2-BD59-A6C34878D82A}">
                    <a16:rowId xmlns="" xmlns:a16="http://schemas.microsoft.com/office/drawing/2014/main" val="3266600835"/>
                  </a:ext>
                </a:extLst>
              </a:tr>
              <a:tr h="1552619">
                <a:tc>
                  <a:txBody>
                    <a:bodyPr/>
                    <a:lstStyle/>
                    <a:p>
                      <a:r>
                        <a:rPr lang="en-US" sz="2800" b="1" dirty="0" err="1">
                          <a:solidFill>
                            <a:srgbClr val="002060"/>
                          </a:solidFill>
                          <a:latin typeface="Times New Roman" panose="02020603050405020304" pitchFamily="18" charset="0"/>
                          <a:cs typeface="Times New Roman" panose="02020603050405020304" pitchFamily="18" charset="0"/>
                        </a:rPr>
                        <a:t>Gió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thổi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a:t>
                      </a:r>
                      <a:r>
                        <a:rPr lang="vi-VN" sz="2800" b="1" dirty="0">
                          <a:solidFill>
                            <a:srgbClr val="002060"/>
                          </a:solidFill>
                          <a:latin typeface="Times New Roman" panose="02020603050405020304" pitchFamily="18" charset="0"/>
                          <a:cs typeface="Times New Roman" panose="02020603050405020304" pitchFamily="18" charset="0"/>
                        </a:rPr>
                        <a:t>ư</a:t>
                      </a:r>
                      <a:r>
                        <a:rPr lang="en-US" sz="2800" b="1" dirty="0" err="1">
                          <a:solidFill>
                            <a:srgbClr val="002060"/>
                          </a:solidFill>
                          <a:latin typeface="Times New Roman" panose="02020603050405020304" pitchFamily="18" charset="0"/>
                          <a:cs typeface="Times New Roman" panose="02020603050405020304" pitchFamily="18" charset="0"/>
                        </a:rPr>
                        <a:t>ờng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xuyên</a:t>
                      </a:r>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tc>
                  <a:txBody>
                    <a:bodyPr/>
                    <a:lstStyle/>
                    <a:p>
                      <a:endParaRPr lang="vi-VN" sz="2800" b="1" dirty="0">
                        <a:solidFill>
                          <a:srgbClr val="002060"/>
                        </a:solidFill>
                        <a:latin typeface="Times New Roman" panose="02020603050405020304" pitchFamily="18" charset="0"/>
                        <a:cs typeface="Times New Roman" panose="02020603050405020304" pitchFamily="18" charset="0"/>
                      </a:endParaRPr>
                    </a:p>
                  </a:txBody>
                  <a:tcPr marL="68580" marR="68580"/>
                </a:tc>
                <a:extLst>
                  <a:ext uri="{0D108BD9-81ED-4DB2-BD59-A6C34878D82A}">
                    <a16:rowId xmlns="" xmlns:a16="http://schemas.microsoft.com/office/drawing/2014/main" val="612655777"/>
                  </a:ext>
                </a:extLst>
              </a:tr>
            </a:tbl>
          </a:graphicData>
        </a:graphic>
      </p:graphicFrame>
    </p:spTree>
    <p:extLst>
      <p:ext uri="{BB962C8B-B14F-4D97-AF65-F5344CB8AC3E}">
        <p14:creationId xmlns:p14="http://schemas.microsoft.com/office/powerpoint/2010/main" val="378724466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0C6A2F0F-E401-43A8-933F-891B7B008AC0}"/>
              </a:ext>
            </a:extLst>
          </p:cNvPr>
          <p:cNvGraphicFramePr>
            <a:graphicFrameLocks noGrp="1"/>
          </p:cNvGraphicFramePr>
          <p:nvPr>
            <p:extLst>
              <p:ext uri="{D42A27DB-BD31-4B8C-83A1-F6EECF244321}">
                <p14:modId xmlns:p14="http://schemas.microsoft.com/office/powerpoint/2010/main" val="1349659460"/>
              </p:ext>
            </p:extLst>
          </p:nvPr>
        </p:nvGraphicFramePr>
        <p:xfrm>
          <a:off x="292367" y="1940705"/>
          <a:ext cx="8538124" cy="4836206"/>
        </p:xfrm>
        <a:graphic>
          <a:graphicData uri="http://schemas.openxmlformats.org/drawingml/2006/table">
            <a:tbl>
              <a:tblPr firstRow="1" firstCol="1" bandRow="1">
                <a:tableStyleId>{5C22544A-7EE6-4342-B048-85BDC9FD1C3A}</a:tableStyleId>
              </a:tblPr>
              <a:tblGrid>
                <a:gridCol w="3323340">
                  <a:extLst>
                    <a:ext uri="{9D8B030D-6E8A-4147-A177-3AD203B41FA5}">
                      <a16:colId xmlns="" xmlns:a16="http://schemas.microsoft.com/office/drawing/2014/main" val="2524700081"/>
                    </a:ext>
                  </a:extLst>
                </a:gridCol>
                <a:gridCol w="5214784">
                  <a:extLst>
                    <a:ext uri="{9D8B030D-6E8A-4147-A177-3AD203B41FA5}">
                      <a16:colId xmlns="" xmlns:a16="http://schemas.microsoft.com/office/drawing/2014/main" val="3518151324"/>
                    </a:ext>
                  </a:extLst>
                </a:gridCol>
              </a:tblGrid>
              <a:tr h="538904">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Nhiệt độ</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 </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2289759542"/>
                  </a:ext>
                </a:extLst>
              </a:tr>
              <a:tr h="538904">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Cao nhất</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 </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1158022006"/>
                  </a:ext>
                </a:extLst>
              </a:tr>
              <a:tr h="538904">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Thấp nhất</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2800" b="1" dirty="0">
                          <a:solidFill>
                            <a:schemeClr val="bg1"/>
                          </a:solidFill>
                          <a:effectLst/>
                          <a:latin typeface="Times New Roman" panose="02020603050405020304" pitchFamily="18" charset="0"/>
                          <a:cs typeface="Times New Roman" panose="02020603050405020304" pitchFamily="18" charset="0"/>
                        </a:rPr>
                        <a:t> </a:t>
                      </a:r>
                      <a:endParaRPr lang="vi-VN" sz="28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4284129146"/>
                  </a:ext>
                </a:extLst>
              </a:tr>
              <a:tr h="584600">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Nhận xét về nhiệt độ</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 </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578857378"/>
                  </a:ext>
                </a:extLst>
              </a:tr>
              <a:tr h="1077809">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Lượng mưa trung bình năm</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2800" b="1" dirty="0">
                          <a:solidFill>
                            <a:schemeClr val="bg1"/>
                          </a:solidFill>
                          <a:effectLst/>
                          <a:latin typeface="Times New Roman" panose="02020603050405020304" pitchFamily="18" charset="0"/>
                          <a:cs typeface="Times New Roman" panose="02020603050405020304" pitchFamily="18" charset="0"/>
                        </a:rPr>
                        <a:t> </a:t>
                      </a:r>
                      <a:endParaRPr lang="vi-VN" sz="28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3724165163"/>
                  </a:ext>
                </a:extLst>
              </a:tr>
              <a:tr h="584600">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Nhận xét về lượng mưa</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2800" b="1">
                          <a:solidFill>
                            <a:schemeClr val="bg1"/>
                          </a:solidFill>
                          <a:effectLst/>
                          <a:latin typeface="Times New Roman" panose="02020603050405020304" pitchFamily="18" charset="0"/>
                          <a:cs typeface="Times New Roman" panose="02020603050405020304" pitchFamily="18" charset="0"/>
                        </a:rPr>
                        <a:t> </a:t>
                      </a:r>
                      <a:endParaRPr lang="vi-VN" sz="28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3411131253"/>
                  </a:ext>
                </a:extLst>
              </a:tr>
              <a:tr h="674752">
                <a:tc>
                  <a:txBody>
                    <a:bodyPr/>
                    <a:lstStyle/>
                    <a:p>
                      <a:pPr>
                        <a:lnSpc>
                          <a:spcPct val="107000"/>
                        </a:lnSpc>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Thuộc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đới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khí</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hậu</a:t>
                      </a:r>
                      <a:endParaRPr lang="vi-VN" sz="28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2800" b="1" dirty="0">
                          <a:solidFill>
                            <a:schemeClr val="bg1"/>
                          </a:solidFill>
                          <a:effectLst/>
                          <a:latin typeface="Times New Roman" panose="02020603050405020304" pitchFamily="18" charset="0"/>
                          <a:cs typeface="Times New Roman" panose="02020603050405020304" pitchFamily="18" charset="0"/>
                        </a:rPr>
                        <a:t> </a:t>
                      </a:r>
                      <a:endParaRPr lang="vi-VN" sz="28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2450994336"/>
                  </a:ext>
                </a:extLst>
              </a:tr>
            </a:tbl>
          </a:graphicData>
        </a:graphic>
      </p:graphicFrame>
      <p:sp>
        <p:nvSpPr>
          <p:cNvPr id="9" name="Rectangle 2">
            <a:extLst>
              <a:ext uri="{FF2B5EF4-FFF2-40B4-BE49-F238E27FC236}">
                <a16:creationId xmlns="" xmlns:a16="http://schemas.microsoft.com/office/drawing/2014/main" id="{80E0A9CF-2296-4E88-A5F1-8FA418F72FDC}"/>
              </a:ext>
            </a:extLst>
          </p:cNvPr>
          <p:cNvSpPr>
            <a:spLocks noChangeArrowheads="1"/>
          </p:cNvSpPr>
          <p:nvPr/>
        </p:nvSpPr>
        <p:spPr bwMode="auto">
          <a:xfrm>
            <a:off x="292367" y="151921"/>
            <a:ext cx="8747130" cy="1361911"/>
          </a:xfrm>
          <a:prstGeom prst="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80" tIns="34290" rIns="68580" bIns="34290" numCol="1" anchor="ctr" anchorCtr="0" compatLnSpc="1">
            <a:prstTxWarp prst="textNoShape">
              <a:avLst/>
            </a:prstTxWarp>
            <a:spAutoFit/>
          </a:bodyPr>
          <a:lstStyle/>
          <a:p>
            <a:pPr algn="just" eaLnBrk="0" fontAlgn="base" hangingPunct="0">
              <a:spcBef>
                <a:spcPct val="0"/>
              </a:spcBef>
              <a:spcAft>
                <a:spcPct val="0"/>
              </a:spcAft>
            </a:pP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alt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2, 4, 6</a:t>
            </a:r>
            <a:endParaRPr lang="vi-VN" altLang="vi-VN" sz="2800" b="1" dirty="0">
              <a:solidFill>
                <a:srgbClr val="FF0000"/>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Dựa</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vào</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hình</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13.5 SGK </a:t>
            </a:r>
            <a:r>
              <a:rPr lang="en-US" altLang="vi-VN" sz="2800" b="1"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trang</a:t>
            </a:r>
            <a:r>
              <a:rPr lang="en-US" altLang="vi-VN" sz="2800" b="1">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158,159 </a:t>
            </a: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hoàn</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thành</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thông</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tin </a:t>
            </a: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trong</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bảng</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sau</a:t>
            </a:r>
            <a:r>
              <a:rPr lang="en-US" alt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2610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C7AD46C0-C8B7-42F8-8A4A-6FE6E80DD63C}"/>
              </a:ext>
            </a:extLst>
          </p:cNvPr>
          <p:cNvGraphicFramePr>
            <a:graphicFrameLocks noGrp="1"/>
          </p:cNvGraphicFramePr>
          <p:nvPr>
            <p:extLst>
              <p:ext uri="{D42A27DB-BD31-4B8C-83A1-F6EECF244321}">
                <p14:modId xmlns:p14="http://schemas.microsoft.com/office/powerpoint/2010/main" val="1417897909"/>
              </p:ext>
            </p:extLst>
          </p:nvPr>
        </p:nvGraphicFramePr>
        <p:xfrm>
          <a:off x="404947" y="806079"/>
          <a:ext cx="8530046" cy="6226937"/>
        </p:xfrm>
        <a:graphic>
          <a:graphicData uri="http://schemas.openxmlformats.org/drawingml/2006/table">
            <a:tbl>
              <a:tblPr firstRow="1" firstCol="1" bandRow="1">
                <a:tableStyleId>{5C22544A-7EE6-4342-B048-85BDC9FD1C3A}</a:tableStyleId>
              </a:tblPr>
              <a:tblGrid>
                <a:gridCol w="2128377">
                  <a:extLst>
                    <a:ext uri="{9D8B030D-6E8A-4147-A177-3AD203B41FA5}">
                      <a16:colId xmlns="" xmlns:a16="http://schemas.microsoft.com/office/drawing/2014/main" val="997999363"/>
                    </a:ext>
                  </a:extLst>
                </a:gridCol>
                <a:gridCol w="2222344">
                  <a:extLst>
                    <a:ext uri="{9D8B030D-6E8A-4147-A177-3AD203B41FA5}">
                      <a16:colId xmlns="" xmlns:a16="http://schemas.microsoft.com/office/drawing/2014/main" val="512621397"/>
                    </a:ext>
                  </a:extLst>
                </a:gridCol>
                <a:gridCol w="2167242">
                  <a:extLst>
                    <a:ext uri="{9D8B030D-6E8A-4147-A177-3AD203B41FA5}">
                      <a16:colId xmlns="" xmlns:a16="http://schemas.microsoft.com/office/drawing/2014/main" val="2458579942"/>
                    </a:ext>
                  </a:extLst>
                </a:gridCol>
                <a:gridCol w="2012083">
                  <a:extLst>
                    <a:ext uri="{9D8B030D-6E8A-4147-A177-3AD203B41FA5}">
                      <a16:colId xmlns="" xmlns:a16="http://schemas.microsoft.com/office/drawing/2014/main" val="767773558"/>
                    </a:ext>
                  </a:extLst>
                </a:gridCol>
              </a:tblGrid>
              <a:tr h="949927">
                <a:tc>
                  <a:txBody>
                    <a:bodyPr/>
                    <a:lstStyle/>
                    <a:p>
                      <a:pPr algn="ctr">
                        <a:lnSpc>
                          <a:spcPct val="107000"/>
                        </a:lnSpc>
                        <a:spcAft>
                          <a:spcPts val="0"/>
                        </a:spcAft>
                      </a:pPr>
                      <a:r>
                        <a:rPr lang="en-US" sz="3200" b="1" smtClean="0">
                          <a:solidFill>
                            <a:schemeClr val="bg1"/>
                          </a:solidFill>
                          <a:effectLst/>
                          <a:latin typeface="Times New Roman" panose="02020603050405020304" pitchFamily="18" charset="0"/>
                          <a:cs typeface="Times New Roman" panose="02020603050405020304" pitchFamily="18" charset="0"/>
                        </a:rPr>
                        <a:t>Đới </a:t>
                      </a:r>
                      <a:r>
                        <a:rPr lang="en-US" sz="3200" b="1" dirty="0" err="1">
                          <a:solidFill>
                            <a:schemeClr val="bg1"/>
                          </a:solidFill>
                          <a:effectLst/>
                          <a:latin typeface="Times New Roman" panose="02020603050405020304" pitchFamily="18" charset="0"/>
                          <a:cs typeface="Times New Roman" panose="02020603050405020304" pitchFamily="18" charset="0"/>
                        </a:rPr>
                        <a:t>khí</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hậu</a:t>
                      </a:r>
                      <a:endParaRPr lang="vi-VN" sz="3200" b="1" dirty="0">
                        <a:solidFill>
                          <a:schemeClr val="bg1"/>
                        </a:solidFill>
                        <a:effectLst/>
                        <a:latin typeface="Times New Roman" panose="02020603050405020304" pitchFamily="18"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     Hàn đới</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nchor="ctr">
                    <a:solidFill>
                      <a:srgbClr val="002060"/>
                    </a:solidFill>
                  </a:tcPr>
                </a:tc>
                <a:tc>
                  <a:txBody>
                    <a:bodyPr/>
                    <a:lstStyle/>
                    <a:p>
                      <a:pPr algn="ct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Ôn đới</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nchor="ctr">
                    <a:solidFill>
                      <a:srgbClr val="002060"/>
                    </a:solidFill>
                  </a:tcPr>
                </a:tc>
                <a:tc>
                  <a:txBody>
                    <a:bodyPr/>
                    <a:lstStyle/>
                    <a:p>
                      <a:pPr algn="ct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Nhiệt đới</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nchor="ctr">
                    <a:solidFill>
                      <a:srgbClr val="002060"/>
                    </a:solidFill>
                  </a:tcPr>
                </a:tc>
                <a:extLst>
                  <a:ext uri="{0D108BD9-81ED-4DB2-BD59-A6C34878D82A}">
                    <a16:rowId xmlns="" xmlns:a16="http://schemas.microsoft.com/office/drawing/2014/main" val="646974049"/>
                  </a:ext>
                </a:extLst>
              </a:tr>
              <a:tr h="1441438">
                <a:tc>
                  <a:txBody>
                    <a:bodyPr/>
                    <a:lstStyle/>
                    <a:p>
                      <a:pPr algn="just">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Nhiệt</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độ</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Quanh</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năm</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lạnh</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giá</a:t>
                      </a:r>
                      <a:endParaRPr lang="en-US" sz="3200" b="1" dirty="0">
                        <a:solidFill>
                          <a:schemeClr val="bg1"/>
                        </a:solidFill>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Trung bình</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Quanh</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năm</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nóng</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3262904286"/>
                  </a:ext>
                </a:extLst>
              </a:tr>
              <a:tr h="1441438">
                <a:tc>
                  <a:txBody>
                    <a:bodyPr/>
                    <a:lstStyle/>
                    <a:p>
                      <a:pPr algn="just">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Lượng mưa</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Dưới</a:t>
                      </a:r>
                      <a:r>
                        <a:rPr lang="en-US" sz="3200" b="1" dirty="0">
                          <a:solidFill>
                            <a:schemeClr val="bg1"/>
                          </a:solidFill>
                          <a:effectLst/>
                          <a:latin typeface="Times New Roman" panose="02020603050405020304" pitchFamily="18" charset="0"/>
                          <a:cs typeface="Times New Roman" panose="02020603050405020304" pitchFamily="18" charset="0"/>
                        </a:rPr>
                        <a:t> 500mm</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a:solidFill>
                            <a:schemeClr val="bg1"/>
                          </a:solidFill>
                          <a:effectLst/>
                          <a:latin typeface="Times New Roman" panose="02020603050405020304" pitchFamily="18" charset="0"/>
                          <a:cs typeface="Times New Roman" panose="02020603050405020304" pitchFamily="18" charset="0"/>
                        </a:rPr>
                        <a:t>500mm-1500mm</a:t>
                      </a:r>
                    </a:p>
                    <a:p>
                      <a:pPr>
                        <a:lnSpc>
                          <a:spcPct val="107000"/>
                        </a:lnSpc>
                        <a:spcAft>
                          <a:spcPts val="0"/>
                        </a:spcAft>
                      </a:pP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a:solidFill>
                            <a:schemeClr val="bg1"/>
                          </a:solidFill>
                          <a:effectLst/>
                          <a:latin typeface="Times New Roman" panose="02020603050405020304" pitchFamily="18" charset="0"/>
                          <a:cs typeface="Times New Roman" panose="02020603050405020304" pitchFamily="18" charset="0"/>
                        </a:rPr>
                        <a:t>1000mm-2000mm</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3788764913"/>
                  </a:ext>
                </a:extLst>
              </a:tr>
              <a:tr h="1474536">
                <a:tc>
                  <a:txBody>
                    <a:bodyPr/>
                    <a:lstStyle/>
                    <a:p>
                      <a:pPr algn="just">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Gió thổi thường xuyên</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nl-NL" sz="3200" b="1">
                          <a:solidFill>
                            <a:schemeClr val="bg1"/>
                          </a:solidFill>
                          <a:effectLst/>
                          <a:latin typeface="Times New Roman" panose="02020603050405020304" pitchFamily="18" charset="0"/>
                          <a:cs typeface="Times New Roman" panose="02020603050405020304" pitchFamily="18" charset="0"/>
                        </a:rPr>
                        <a:t>Gió Đông cực</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Gió</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Tây</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ôn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đới</a:t>
                      </a:r>
                      <a:endParaRPr lang="en-US" sz="3200" b="1" dirty="0">
                        <a:solidFill>
                          <a:schemeClr val="bg1"/>
                        </a:solidFill>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3200" b="1" dirty="0">
                        <a:solidFill>
                          <a:schemeClr val="bg1"/>
                        </a:solidFill>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Gió</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Mậu</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dịch</a:t>
                      </a:r>
                      <a:r>
                        <a:rPr lang="en-US" sz="3200" b="1" dirty="0">
                          <a:solidFill>
                            <a:schemeClr val="bg1"/>
                          </a:solidFill>
                          <a:effectLst/>
                          <a:latin typeface="Times New Roman" panose="02020603050405020304" pitchFamily="18" charset="0"/>
                          <a:cs typeface="Times New Roman" panose="02020603050405020304" pitchFamily="18" charset="0"/>
                        </a:rPr>
                        <a:t>.</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236354505"/>
                  </a:ext>
                </a:extLst>
              </a:tr>
            </a:tbl>
          </a:graphicData>
        </a:graphic>
      </p:graphicFrame>
      <p:sp>
        <p:nvSpPr>
          <p:cNvPr id="5" name="Rectangle 1">
            <a:extLst>
              <a:ext uri="{FF2B5EF4-FFF2-40B4-BE49-F238E27FC236}">
                <a16:creationId xmlns="" xmlns:a16="http://schemas.microsoft.com/office/drawing/2014/main" id="{000E063D-E277-4591-8D51-7ECA32994FF2}"/>
              </a:ext>
            </a:extLst>
          </p:cNvPr>
          <p:cNvSpPr>
            <a:spLocks noChangeArrowheads="1"/>
          </p:cNvSpPr>
          <p:nvPr/>
        </p:nvSpPr>
        <p:spPr bwMode="auto">
          <a:xfrm>
            <a:off x="783772" y="-15165"/>
            <a:ext cx="5703445"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704850" algn="l"/>
              </a:tabLst>
              <a:defRPr>
                <a:solidFill>
                  <a:schemeClr val="tx1"/>
                </a:solidFill>
                <a:latin typeface="Arial" panose="020B0604020202020204" pitchFamily="34" charset="0"/>
              </a:defRPr>
            </a:lvl1pPr>
            <a:lvl2pPr eaLnBrk="0" fontAlgn="base" hangingPunct="0">
              <a:spcBef>
                <a:spcPct val="0"/>
              </a:spcBef>
              <a:spcAft>
                <a:spcPct val="0"/>
              </a:spcAft>
              <a:tabLst>
                <a:tab pos="704850" algn="l"/>
              </a:tabLst>
              <a:defRPr>
                <a:solidFill>
                  <a:schemeClr val="tx1"/>
                </a:solidFill>
                <a:latin typeface="Arial" panose="020B0604020202020204" pitchFamily="34" charset="0"/>
              </a:defRPr>
            </a:lvl2pPr>
            <a:lvl3pPr eaLnBrk="0" fontAlgn="base" hangingPunct="0">
              <a:spcBef>
                <a:spcPct val="0"/>
              </a:spcBef>
              <a:spcAft>
                <a:spcPct val="0"/>
              </a:spcAft>
              <a:tabLst>
                <a:tab pos="704850" algn="l"/>
              </a:tabLst>
              <a:defRPr>
                <a:solidFill>
                  <a:schemeClr val="tx1"/>
                </a:solidFill>
                <a:latin typeface="Arial" panose="020B0604020202020204" pitchFamily="34" charset="0"/>
              </a:defRPr>
            </a:lvl3pPr>
            <a:lvl4pPr eaLnBrk="0" fontAlgn="base" hangingPunct="0">
              <a:spcBef>
                <a:spcPct val="0"/>
              </a:spcBef>
              <a:spcAft>
                <a:spcPct val="0"/>
              </a:spcAft>
              <a:tabLst>
                <a:tab pos="704850" algn="l"/>
              </a:tabLst>
              <a:defRPr>
                <a:solidFill>
                  <a:schemeClr val="tx1"/>
                </a:solidFill>
                <a:latin typeface="Arial" panose="020B0604020202020204" pitchFamily="34" charset="0"/>
              </a:defRPr>
            </a:lvl4pPr>
            <a:lvl5pPr eaLnBrk="0" fontAlgn="base" hangingPunct="0">
              <a:spcBef>
                <a:spcPct val="0"/>
              </a:spcBef>
              <a:spcAft>
                <a:spcPct val="0"/>
              </a:spcAft>
              <a:tabLst>
                <a:tab pos="704850" algn="l"/>
              </a:tabLst>
              <a:defRPr>
                <a:solidFill>
                  <a:schemeClr val="tx1"/>
                </a:solidFill>
                <a:latin typeface="Arial" panose="020B0604020202020204" pitchFamily="34" charset="0"/>
              </a:defRPr>
            </a:lvl5pPr>
            <a:lvl6pPr eaLnBrk="0" fontAlgn="base" hangingPunct="0">
              <a:spcBef>
                <a:spcPct val="0"/>
              </a:spcBef>
              <a:spcAft>
                <a:spcPct val="0"/>
              </a:spcAft>
              <a:tabLst>
                <a:tab pos="704850" algn="l"/>
              </a:tabLst>
              <a:defRPr>
                <a:solidFill>
                  <a:schemeClr val="tx1"/>
                </a:solidFill>
                <a:latin typeface="Arial" panose="020B0604020202020204" pitchFamily="34" charset="0"/>
              </a:defRPr>
            </a:lvl6pPr>
            <a:lvl7pPr eaLnBrk="0" fontAlgn="base" hangingPunct="0">
              <a:spcBef>
                <a:spcPct val="0"/>
              </a:spcBef>
              <a:spcAft>
                <a:spcPct val="0"/>
              </a:spcAft>
              <a:tabLst>
                <a:tab pos="704850" algn="l"/>
              </a:tabLst>
              <a:defRPr>
                <a:solidFill>
                  <a:schemeClr val="tx1"/>
                </a:solidFill>
                <a:latin typeface="Arial" panose="020B0604020202020204" pitchFamily="34" charset="0"/>
              </a:defRPr>
            </a:lvl7pPr>
            <a:lvl8pPr eaLnBrk="0" fontAlgn="base" hangingPunct="0">
              <a:spcBef>
                <a:spcPct val="0"/>
              </a:spcBef>
              <a:spcAft>
                <a:spcPct val="0"/>
              </a:spcAft>
              <a:tabLst>
                <a:tab pos="704850" algn="l"/>
              </a:tabLst>
              <a:defRPr>
                <a:solidFill>
                  <a:schemeClr val="tx1"/>
                </a:solidFill>
                <a:latin typeface="Arial" panose="020B0604020202020204" pitchFamily="34" charset="0"/>
              </a:defRPr>
            </a:lvl8pPr>
            <a:lvl9pPr eaLnBrk="0" fontAlgn="base" hangingPunct="0">
              <a:spcBef>
                <a:spcPct val="0"/>
              </a:spcBef>
              <a:spcAft>
                <a:spcPct val="0"/>
              </a:spcAft>
              <a:tabLst>
                <a:tab pos="704850" algn="l"/>
              </a:tabLst>
              <a:defRPr>
                <a:solidFill>
                  <a:schemeClr val="tx1"/>
                </a:solidFill>
                <a:latin typeface="Arial" panose="020B0604020202020204" pitchFamily="34" charset="0"/>
              </a:defRPr>
            </a:lvl9pPr>
          </a:lstStyle>
          <a:p>
            <a:pPr>
              <a:tabLst>
                <a:tab pos="528638" algn="l"/>
              </a:tabLst>
            </a:pPr>
            <a:r>
              <a:rPr lang="en-US" altLang="vi-VN"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quả</a:t>
            </a:r>
            <a:r>
              <a:rPr lang="en-US" altLang="vi-VN"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phiếu</a:t>
            </a:r>
            <a:r>
              <a:rPr lang="en-US" altLang="vi-VN"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vi-VN"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tập</a:t>
            </a:r>
            <a:r>
              <a:rPr lang="en-US" altLang="vi-VN"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2.</a:t>
            </a:r>
            <a:endParaRPr lang="vi-VN" altLang="vi-VN" sz="3600" dirty="0">
              <a:solidFill>
                <a:srgbClr val="C00000"/>
              </a:solidFill>
              <a:latin typeface="Times New Roman" panose="02020603050405020304" pitchFamily="18" charset="0"/>
              <a:cs typeface="Times New Roman" panose="02020603050405020304" pitchFamily="18" charset="0"/>
            </a:endParaRPr>
          </a:p>
          <a:p>
            <a:pPr>
              <a:tabLst>
                <a:tab pos="528638" algn="l"/>
              </a:tabLst>
            </a:pPr>
            <a:endParaRPr lang="vi-VN" altLang="vi-VN" sz="36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1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60116CF0-9CC3-403E-82C9-450E265DA596}"/>
              </a:ext>
            </a:extLst>
          </p:cNvPr>
          <p:cNvGraphicFramePr>
            <a:graphicFrameLocks noGrp="1"/>
          </p:cNvGraphicFramePr>
          <p:nvPr>
            <p:extLst>
              <p:ext uri="{D42A27DB-BD31-4B8C-83A1-F6EECF244321}">
                <p14:modId xmlns:p14="http://schemas.microsoft.com/office/powerpoint/2010/main" val="726206286"/>
              </p:ext>
            </p:extLst>
          </p:nvPr>
        </p:nvGraphicFramePr>
        <p:xfrm>
          <a:off x="263771" y="623248"/>
          <a:ext cx="8609427" cy="6174730"/>
        </p:xfrm>
        <a:graphic>
          <a:graphicData uri="http://schemas.openxmlformats.org/drawingml/2006/table">
            <a:tbl>
              <a:tblPr firstRow="1" firstCol="1" bandRow="1">
                <a:tableStyleId>{5C22544A-7EE6-4342-B048-85BDC9FD1C3A}</a:tableStyleId>
              </a:tblPr>
              <a:tblGrid>
                <a:gridCol w="3421122">
                  <a:extLst>
                    <a:ext uri="{9D8B030D-6E8A-4147-A177-3AD203B41FA5}">
                      <a16:colId xmlns="" xmlns:a16="http://schemas.microsoft.com/office/drawing/2014/main" val="4022062660"/>
                    </a:ext>
                  </a:extLst>
                </a:gridCol>
                <a:gridCol w="5188305">
                  <a:extLst>
                    <a:ext uri="{9D8B030D-6E8A-4147-A177-3AD203B41FA5}">
                      <a16:colId xmlns="" xmlns:a16="http://schemas.microsoft.com/office/drawing/2014/main" val="3314530975"/>
                    </a:ext>
                  </a:extLst>
                </a:gridCol>
              </a:tblGrid>
              <a:tr h="502213">
                <a:tc>
                  <a:txBody>
                    <a:bodyPr/>
                    <a:lstStyle/>
                    <a:p>
                      <a:pP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Địa điểm</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Xin-ga-po (1</a:t>
                      </a:r>
                      <a:r>
                        <a:rPr lang="en-US" sz="3200" b="1" baseline="30000">
                          <a:solidFill>
                            <a:schemeClr val="bg1"/>
                          </a:solidFill>
                          <a:effectLst/>
                          <a:latin typeface="Times New Roman" panose="02020603050405020304" pitchFamily="18" charset="0"/>
                          <a:cs typeface="Times New Roman" panose="02020603050405020304" pitchFamily="18" charset="0"/>
                        </a:rPr>
                        <a:t>0</a:t>
                      </a:r>
                      <a:r>
                        <a:rPr lang="en-US" sz="3200" b="1">
                          <a:solidFill>
                            <a:schemeClr val="bg1"/>
                          </a:solidFill>
                          <a:effectLst/>
                          <a:latin typeface="Times New Roman" panose="02020603050405020304" pitchFamily="18" charset="0"/>
                          <a:cs typeface="Times New Roman" panose="02020603050405020304" pitchFamily="18" charset="0"/>
                        </a:rPr>
                        <a:t>17</a:t>
                      </a:r>
                      <a:r>
                        <a:rPr lang="en-US" sz="3200" b="1" baseline="30000">
                          <a:solidFill>
                            <a:schemeClr val="bg1"/>
                          </a:solidFill>
                          <a:effectLst/>
                          <a:latin typeface="Times New Roman" panose="02020603050405020304" pitchFamily="18" charset="0"/>
                          <a:cs typeface="Times New Roman" panose="02020603050405020304" pitchFamily="18" charset="0"/>
                        </a:rPr>
                        <a:t>/</a:t>
                      </a:r>
                      <a:r>
                        <a:rPr lang="en-US" sz="3200" b="1">
                          <a:solidFill>
                            <a:schemeClr val="bg1"/>
                          </a:solidFill>
                          <a:effectLst/>
                          <a:latin typeface="Times New Roman" panose="02020603050405020304" pitchFamily="18" charset="0"/>
                          <a:cs typeface="Times New Roman" panose="02020603050405020304" pitchFamily="18" charset="0"/>
                        </a:rPr>
                        <a:t>B)</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2646670140"/>
                  </a:ext>
                </a:extLst>
              </a:tr>
              <a:tr h="587403">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Nhiệt</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độ</a:t>
                      </a:r>
                      <a:r>
                        <a:rPr lang="en-US" sz="3200" b="1" dirty="0">
                          <a:solidFill>
                            <a:schemeClr val="bg1"/>
                          </a:solidFill>
                          <a:effectLst/>
                          <a:latin typeface="Times New Roman" panose="02020603050405020304" pitchFamily="18" charset="0"/>
                          <a:cs typeface="Times New Roman" panose="02020603050405020304" pitchFamily="18" charset="0"/>
                        </a:rPr>
                        <a:t>:   Cao </a:t>
                      </a:r>
                      <a:r>
                        <a:rPr lang="en-US" sz="3200" b="1" dirty="0" err="1">
                          <a:solidFill>
                            <a:schemeClr val="bg1"/>
                          </a:solidFill>
                          <a:effectLst/>
                          <a:latin typeface="Times New Roman" panose="02020603050405020304" pitchFamily="18" charset="0"/>
                          <a:cs typeface="Times New Roman" panose="02020603050405020304" pitchFamily="18" charset="0"/>
                        </a:rPr>
                        <a:t>nhất</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27</a:t>
                      </a:r>
                      <a:r>
                        <a:rPr lang="en-US" sz="3200" b="1" baseline="30000">
                          <a:solidFill>
                            <a:schemeClr val="bg1"/>
                          </a:solidFill>
                          <a:effectLst/>
                          <a:latin typeface="Times New Roman" panose="02020603050405020304" pitchFamily="18" charset="0"/>
                          <a:cs typeface="Times New Roman" panose="02020603050405020304" pitchFamily="18" charset="0"/>
                        </a:rPr>
                        <a:t>0</a:t>
                      </a:r>
                      <a:r>
                        <a:rPr lang="en-US" sz="3200" b="1">
                          <a:solidFill>
                            <a:schemeClr val="bg1"/>
                          </a:solidFill>
                          <a:effectLst/>
                          <a:latin typeface="Times New Roman" panose="02020603050405020304" pitchFamily="18" charset="0"/>
                          <a:cs typeface="Times New Roman" panose="02020603050405020304" pitchFamily="18" charset="0"/>
                        </a:rPr>
                        <a:t>C</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551183378"/>
                  </a:ext>
                </a:extLst>
              </a:tr>
              <a:tr h="629982">
                <a:tc>
                  <a:txBody>
                    <a:bodyPr/>
                    <a:lstStyle/>
                    <a:p>
                      <a:pPr>
                        <a:lnSpc>
                          <a:spcPct val="107000"/>
                        </a:lnSpc>
                        <a:spcAft>
                          <a:spcPts val="0"/>
                        </a:spcAft>
                      </a:pP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Thấp</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nhất</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25</a:t>
                      </a:r>
                      <a:r>
                        <a:rPr lang="en-US" sz="3200" b="1" baseline="30000">
                          <a:solidFill>
                            <a:schemeClr val="bg1"/>
                          </a:solidFill>
                          <a:effectLst/>
                          <a:latin typeface="Times New Roman" panose="02020603050405020304" pitchFamily="18" charset="0"/>
                          <a:cs typeface="Times New Roman" panose="02020603050405020304" pitchFamily="18" charset="0"/>
                        </a:rPr>
                        <a:t>0</a:t>
                      </a:r>
                      <a:r>
                        <a:rPr lang="en-US" sz="3200" b="1">
                          <a:solidFill>
                            <a:schemeClr val="bg1"/>
                          </a:solidFill>
                          <a:effectLst/>
                          <a:latin typeface="Times New Roman" panose="02020603050405020304" pitchFamily="18" charset="0"/>
                          <a:cs typeface="Times New Roman" panose="02020603050405020304" pitchFamily="18" charset="0"/>
                        </a:rPr>
                        <a:t>C</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2629231934"/>
                  </a:ext>
                </a:extLst>
              </a:tr>
              <a:tr h="629982">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Nhận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xét</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về</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nhiệt</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độ</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a:solidFill>
                            <a:schemeClr val="bg1"/>
                          </a:solidFill>
                          <a:effectLst/>
                          <a:latin typeface="Times New Roman" panose="02020603050405020304" pitchFamily="18" charset="0"/>
                          <a:cs typeface="Times New Roman" panose="02020603050405020304" pitchFamily="18" charset="0"/>
                        </a:rPr>
                        <a:t>Cao quanh năm</a:t>
                      </a:r>
                      <a:endParaRPr lang="vi-VN" sz="3200" b="1">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2548045926"/>
                  </a:ext>
                </a:extLst>
              </a:tr>
              <a:tr h="970608">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Lượng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mưa</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trung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bình</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năm</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a:solidFill>
                            <a:schemeClr val="bg1"/>
                          </a:solidFill>
                          <a:effectLst/>
                          <a:latin typeface="Times New Roman" panose="02020603050405020304" pitchFamily="18" charset="0"/>
                          <a:cs typeface="Times New Roman" panose="02020603050405020304" pitchFamily="18" charset="0"/>
                        </a:rPr>
                        <a:t>2417 mm</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2343962803"/>
                  </a:ext>
                </a:extLst>
              </a:tr>
              <a:tr h="1004426">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Nhận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xét</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về</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lượng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mưa</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Lượng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mua</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trung</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bình</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năm</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lớn</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mưa</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nhiều</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quanh</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năm</a:t>
                      </a:r>
                      <a:r>
                        <a:rPr lang="en-US" sz="3200" b="1" dirty="0">
                          <a:solidFill>
                            <a:schemeClr val="bg1"/>
                          </a:solidFill>
                          <a:effectLst/>
                          <a:latin typeface="Times New Roman" panose="02020603050405020304" pitchFamily="18" charset="0"/>
                          <a:cs typeface="Times New Roman" panose="02020603050405020304" pitchFamily="18" charset="0"/>
                        </a:rPr>
                        <a:t>.</a:t>
                      </a:r>
                    </a:p>
                  </a:txBody>
                  <a:tcPr marL="51435" marR="51435" marT="0" marB="0">
                    <a:solidFill>
                      <a:srgbClr val="002060"/>
                    </a:solidFill>
                  </a:tcPr>
                </a:tc>
                <a:extLst>
                  <a:ext uri="{0D108BD9-81ED-4DB2-BD59-A6C34878D82A}">
                    <a16:rowId xmlns="" xmlns:a16="http://schemas.microsoft.com/office/drawing/2014/main" val="2767067286"/>
                  </a:ext>
                </a:extLst>
              </a:tr>
              <a:tr h="629982">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Thuộc</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đới</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khí</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hậu</a:t>
                      </a:r>
                      <a:endParaRPr lang="vi-VN" sz="3200" b="1" dirty="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51435" marR="51435" marT="0" marB="0">
                    <a:solidFill>
                      <a:srgbClr val="002060"/>
                    </a:solidFill>
                  </a:tcPr>
                </a:tc>
                <a:tc>
                  <a:txBody>
                    <a:bodyPr/>
                    <a:lstStyle/>
                    <a:p>
                      <a:pPr>
                        <a:lnSpc>
                          <a:spcPct val="107000"/>
                        </a:lnSpc>
                        <a:spcAft>
                          <a:spcPts val="0"/>
                        </a:spcAft>
                      </a:pPr>
                      <a:r>
                        <a:rPr lang="en-US" sz="3200" b="1" dirty="0" err="1">
                          <a:solidFill>
                            <a:schemeClr val="bg1"/>
                          </a:solidFill>
                          <a:effectLst/>
                          <a:latin typeface="Times New Roman" panose="02020603050405020304" pitchFamily="18" charset="0"/>
                          <a:cs typeface="Times New Roman" panose="02020603050405020304" pitchFamily="18" charset="0"/>
                        </a:rPr>
                        <a:t>Đới</a:t>
                      </a:r>
                      <a:r>
                        <a:rPr lang="en-US" sz="3200" b="1" dirty="0">
                          <a:solidFill>
                            <a:schemeClr val="bg1"/>
                          </a:solidFill>
                          <a:effectLst/>
                          <a:latin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cs typeface="Times New Roman" panose="02020603050405020304" pitchFamily="18" charset="0"/>
                        </a:rPr>
                        <a:t>nóng</a:t>
                      </a:r>
                      <a:endParaRPr lang="en-US" sz="3200" b="1" dirty="0">
                        <a:solidFill>
                          <a:schemeClr val="bg1"/>
                        </a:solidFill>
                        <a:effectLst/>
                        <a:latin typeface="Times New Roman" panose="02020603050405020304" pitchFamily="18" charset="0"/>
                        <a:cs typeface="Times New Roman" panose="02020603050405020304" pitchFamily="18" charset="0"/>
                      </a:endParaRPr>
                    </a:p>
                  </a:txBody>
                  <a:tcPr marL="51435" marR="51435" marT="0" marB="0">
                    <a:solidFill>
                      <a:srgbClr val="002060"/>
                    </a:solidFill>
                  </a:tcPr>
                </a:tc>
                <a:extLst>
                  <a:ext uri="{0D108BD9-81ED-4DB2-BD59-A6C34878D82A}">
                    <a16:rowId xmlns="" xmlns:a16="http://schemas.microsoft.com/office/drawing/2014/main" val="1881908808"/>
                  </a:ext>
                </a:extLst>
              </a:tr>
            </a:tbl>
          </a:graphicData>
        </a:graphic>
      </p:graphicFrame>
      <p:sp>
        <p:nvSpPr>
          <p:cNvPr id="6" name="Rectangle 5">
            <a:extLst>
              <a:ext uri="{FF2B5EF4-FFF2-40B4-BE49-F238E27FC236}">
                <a16:creationId xmlns="" xmlns:a16="http://schemas.microsoft.com/office/drawing/2014/main" id="{E5F5AEBC-B503-47B0-8016-FE4C8923BDB7}"/>
              </a:ext>
            </a:extLst>
          </p:cNvPr>
          <p:cNvSpPr/>
          <p:nvPr/>
        </p:nvSpPr>
        <p:spPr>
          <a:xfrm>
            <a:off x="98203" y="0"/>
            <a:ext cx="5370701" cy="623248"/>
          </a:xfrm>
          <a:prstGeom prst="rect">
            <a:avLst/>
          </a:prstGeom>
        </p:spPr>
        <p:txBody>
          <a:bodyPr wrap="none" lIns="68580" tIns="34290" rIns="68580" bIns="34290">
            <a:spAutoFit/>
          </a:bodyPr>
          <a:lstStyle/>
          <a:p>
            <a:r>
              <a:rPr lang="en-US" altLang="vi-VN"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quả</a:t>
            </a:r>
            <a:r>
              <a:rPr lang="en-US" alt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phiếu</a:t>
            </a:r>
            <a:r>
              <a:rPr lang="en-US" alt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tập</a:t>
            </a:r>
            <a:r>
              <a:rPr lang="en-US" alt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6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36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3</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63241"/>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1BA0C107-F850-4352-8823-EB1A7D28B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357" y="2494331"/>
            <a:ext cx="5466806" cy="3974123"/>
          </a:xfrm>
          <a:prstGeom prst="rect">
            <a:avLst/>
          </a:prstGeom>
          <a:ln>
            <a:noFill/>
          </a:ln>
          <a:effectLst>
            <a:softEdge rad="112500"/>
          </a:effectLst>
        </p:spPr>
      </p:pic>
      <p:sp>
        <p:nvSpPr>
          <p:cNvPr id="13" name="Rectangle 12">
            <a:extLst>
              <a:ext uri="{FF2B5EF4-FFF2-40B4-BE49-F238E27FC236}">
                <a16:creationId xmlns="" xmlns:a16="http://schemas.microsoft.com/office/drawing/2014/main" id="{5365F909-DF96-4978-9E74-0F63677A857B}"/>
              </a:ext>
            </a:extLst>
          </p:cNvPr>
          <p:cNvSpPr/>
          <p:nvPr/>
        </p:nvSpPr>
        <p:spPr>
          <a:xfrm>
            <a:off x="0" y="360625"/>
            <a:ext cx="9039497" cy="1915909"/>
          </a:xfrm>
          <a:prstGeom prst="rect">
            <a:avLst/>
          </a:prstGeom>
        </p:spPr>
        <p:txBody>
          <a:bodyPr wrap="square" lIns="68580" tIns="34290" rIns="68580" bIns="34290">
            <a:spAutoFit/>
          </a:bodyPr>
          <a:lstStyle/>
          <a:p>
            <a:pPr algn="ctr">
              <a:lnSpc>
                <a:spcPct val="150000"/>
              </a:lnSpc>
            </a:pPr>
            <a:r>
              <a:rPr lang="en-US" sz="4000" b="1" dirty="0" err="1">
                <a:solidFill>
                  <a:srgbClr val="FF0000"/>
                </a:solidFill>
                <a:latin typeface="Times New Roman" panose="02020603050405020304" pitchFamily="18" charset="0"/>
                <a:ea typeface="Times New Roman" panose="02020603050405020304" pitchFamily="18" charset="0"/>
              </a:rPr>
              <a:t>Bài</a:t>
            </a:r>
            <a:r>
              <a:rPr lang="en-US" sz="4000" b="1" dirty="0">
                <a:solidFill>
                  <a:srgbClr val="FF0000"/>
                </a:solidFill>
                <a:latin typeface="Times New Roman" panose="02020603050405020304" pitchFamily="18" charset="0"/>
                <a:ea typeface="Times New Roman" panose="02020603050405020304" pitchFamily="18" charset="0"/>
              </a:rPr>
              <a:t> 13. THỜI TIẾT VÀ KHÍ HẬU. </a:t>
            </a:r>
          </a:p>
          <a:p>
            <a:pPr algn="ctr">
              <a:lnSpc>
                <a:spcPct val="150000"/>
              </a:lnSpc>
            </a:pPr>
            <a:r>
              <a:rPr lang="en-US" sz="4000" b="1" dirty="0">
                <a:solidFill>
                  <a:srgbClr val="FF0000"/>
                </a:solidFill>
                <a:latin typeface="Times New Roman" panose="02020603050405020304" pitchFamily="18" charset="0"/>
                <a:ea typeface="Times New Roman" panose="02020603050405020304" pitchFamily="18" charset="0"/>
              </a:rPr>
              <a:t>CÁC ĐỚI KHÍ HẬU TRÊN TRÁI ĐẤT.</a:t>
            </a:r>
            <a:endParaRPr lang="vi-VN" sz="36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83311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BFC8E2AF-0ADA-461E-BCBC-13CC46117D50}"/>
              </a:ext>
            </a:extLst>
          </p:cNvPr>
          <p:cNvSpPr txBox="1">
            <a:spLocks noGrp="1"/>
          </p:cNvSpPr>
          <p:nvPr>
            <p:ph idx="1"/>
          </p:nvPr>
        </p:nvSpPr>
        <p:spPr>
          <a:xfrm>
            <a:off x="391885" y="711927"/>
            <a:ext cx="8229600" cy="3393237"/>
          </a:xfrm>
          <a:prstGeom prst="rect">
            <a:avLst/>
          </a:prstGeom>
          <a:noFill/>
        </p:spPr>
        <p:txBody>
          <a:bodyPr wrap="square" lIns="68580" tIns="34290" rIns="68580" bIns="34290" rtlCol="0">
            <a:spAutoFit/>
          </a:bodyPr>
          <a:lstStyle/>
          <a:p>
            <a:pPr marL="0" indent="0" algn="ctr">
              <a:buNone/>
            </a:pPr>
            <a:r>
              <a:rPr lang="en-US" sz="5400" b="1" i="1" dirty="0">
                <a:solidFill>
                  <a:srgbClr val="002060"/>
                </a:solidFill>
                <a:latin typeface="Times New Roman" panose="02020603050405020304" pitchFamily="18" charset="0"/>
                <a:cs typeface="Times New Roman" panose="02020603050405020304" pitchFamily="18" charset="0"/>
              </a:rPr>
              <a:t>Ở 2 </a:t>
            </a:r>
            <a:r>
              <a:rPr lang="en-US" sz="5400" b="1" i="1" dirty="0" err="1">
                <a:solidFill>
                  <a:srgbClr val="002060"/>
                </a:solidFill>
                <a:latin typeface="Times New Roman" panose="02020603050405020304" pitchFamily="18" charset="0"/>
                <a:cs typeface="Times New Roman" panose="02020603050405020304" pitchFamily="18" charset="0"/>
              </a:rPr>
              <a:t>địa</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điểm</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còn</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lại</a:t>
            </a:r>
            <a:r>
              <a:rPr lang="en-US" sz="5400" b="1" i="1" dirty="0">
                <a:solidFill>
                  <a:srgbClr val="002060"/>
                </a:solidFill>
                <a:latin typeface="Times New Roman" panose="02020603050405020304" pitchFamily="18" charset="0"/>
                <a:cs typeface="Times New Roman" panose="02020603050405020304" pitchFamily="18" charset="0"/>
              </a:rPr>
              <a:t> H15.6 </a:t>
            </a:r>
            <a:r>
              <a:rPr lang="en-US" sz="5400" b="1" i="1" dirty="0" err="1">
                <a:solidFill>
                  <a:srgbClr val="002060"/>
                </a:solidFill>
                <a:latin typeface="Times New Roman" panose="02020603050405020304" pitchFamily="18" charset="0"/>
                <a:cs typeface="Times New Roman" panose="02020603050405020304" pitchFamily="18" charset="0"/>
              </a:rPr>
              <a:t>và</a:t>
            </a:r>
            <a:r>
              <a:rPr lang="en-US" sz="5400" b="1" i="1" dirty="0">
                <a:solidFill>
                  <a:srgbClr val="002060"/>
                </a:solidFill>
                <a:latin typeface="Times New Roman" panose="02020603050405020304" pitchFamily="18" charset="0"/>
                <a:cs typeface="Times New Roman" panose="02020603050405020304" pitchFamily="18" charset="0"/>
              </a:rPr>
              <a:t> 15.7 GV </a:t>
            </a:r>
            <a:r>
              <a:rPr lang="en-US" sz="5400" b="1" i="1" dirty="0" err="1">
                <a:solidFill>
                  <a:srgbClr val="002060"/>
                </a:solidFill>
                <a:latin typeface="Times New Roman" panose="02020603050405020304" pitchFamily="18" charset="0"/>
                <a:cs typeface="Times New Roman" panose="02020603050405020304" pitchFamily="18" charset="0"/>
              </a:rPr>
              <a:t>có</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thể</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yêu</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cầu</a:t>
            </a:r>
            <a:r>
              <a:rPr lang="en-US" sz="5400" b="1" i="1" dirty="0">
                <a:solidFill>
                  <a:srgbClr val="002060"/>
                </a:solidFill>
                <a:latin typeface="Times New Roman" panose="02020603050405020304" pitchFamily="18" charset="0"/>
                <a:cs typeface="Times New Roman" panose="02020603050405020304" pitchFamily="18" charset="0"/>
              </a:rPr>
              <a:t> HS </a:t>
            </a:r>
            <a:r>
              <a:rPr lang="en-US" sz="5400" b="1" i="1" dirty="0" err="1">
                <a:solidFill>
                  <a:srgbClr val="002060"/>
                </a:solidFill>
                <a:latin typeface="Times New Roman" panose="02020603050405020304" pitchFamily="18" charset="0"/>
                <a:cs typeface="Times New Roman" panose="02020603050405020304" pitchFamily="18" charset="0"/>
              </a:rPr>
              <a:t>làm</a:t>
            </a:r>
            <a:r>
              <a:rPr lang="en-US" sz="5400" b="1" i="1" dirty="0">
                <a:solidFill>
                  <a:srgbClr val="002060"/>
                </a:solidFill>
                <a:latin typeface="Times New Roman" panose="02020603050405020304" pitchFamily="18" charset="0"/>
                <a:cs typeface="Times New Roman" panose="02020603050405020304" pitchFamily="18" charset="0"/>
              </a:rPr>
              <a:t> ở </a:t>
            </a:r>
            <a:r>
              <a:rPr lang="en-US" sz="5400" b="1" i="1" dirty="0" err="1">
                <a:solidFill>
                  <a:srgbClr val="002060"/>
                </a:solidFill>
                <a:latin typeface="Times New Roman" panose="02020603050405020304" pitchFamily="18" charset="0"/>
                <a:cs typeface="Times New Roman" panose="02020603050405020304" pitchFamily="18" charset="0"/>
              </a:rPr>
              <a:t>nhà</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theo</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mẫu</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phiếu</a:t>
            </a:r>
            <a:r>
              <a:rPr lang="en-US" sz="5400" b="1" i="1" dirty="0">
                <a:solidFill>
                  <a:srgbClr val="002060"/>
                </a:solidFill>
                <a:latin typeface="Times New Roman" panose="02020603050405020304" pitchFamily="18" charset="0"/>
                <a:cs typeface="Times New Roman" panose="02020603050405020304" pitchFamily="18" charset="0"/>
              </a:rPr>
              <a:t> </a:t>
            </a:r>
            <a:r>
              <a:rPr lang="en-US" sz="5400" b="1" i="1" dirty="0" err="1">
                <a:solidFill>
                  <a:srgbClr val="002060"/>
                </a:solidFill>
                <a:latin typeface="Times New Roman" panose="02020603050405020304" pitchFamily="18" charset="0"/>
                <a:cs typeface="Times New Roman" panose="02020603050405020304" pitchFamily="18" charset="0"/>
              </a:rPr>
              <a:t>số</a:t>
            </a:r>
            <a:r>
              <a:rPr lang="en-US" sz="5400" b="1" i="1" dirty="0">
                <a:solidFill>
                  <a:srgbClr val="002060"/>
                </a:solidFill>
                <a:latin typeface="Times New Roman" panose="02020603050405020304" pitchFamily="18" charset="0"/>
                <a:cs typeface="Times New Roman" panose="02020603050405020304" pitchFamily="18" charset="0"/>
              </a:rPr>
              <a:t> 3</a:t>
            </a:r>
            <a:endParaRPr lang="vi-VN" sz="54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582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08B3DF3-8CAB-4FFE-AB9A-40B0C7946C8A}"/>
              </a:ext>
            </a:extLst>
          </p:cNvPr>
          <p:cNvSpPr txBox="1"/>
          <p:nvPr/>
        </p:nvSpPr>
        <p:spPr>
          <a:xfrm>
            <a:off x="1191485" y="278219"/>
            <a:ext cx="5980023" cy="623248"/>
          </a:xfrm>
          <a:prstGeom prst="rect">
            <a:avLst/>
          </a:prstGeom>
          <a:noFill/>
        </p:spPr>
        <p:txBody>
          <a:bodyPr wrap="square" lIns="68580" tIns="34290" rIns="68580" bIns="34290" rtlCol="0">
            <a:spAutoFit/>
          </a:bodyPr>
          <a:lstStyle/>
          <a:p>
            <a:r>
              <a:rPr 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VẬN DỤNG</a:t>
            </a:r>
            <a:endParaRPr lang="vi-VN"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0A3FB83-0BBD-4D46-B71C-228329069AD9}"/>
              </a:ext>
            </a:extLst>
          </p:cNvPr>
          <p:cNvSpPr txBox="1"/>
          <p:nvPr/>
        </p:nvSpPr>
        <p:spPr>
          <a:xfrm>
            <a:off x="886264" y="953228"/>
            <a:ext cx="7748285" cy="1485022"/>
          </a:xfrm>
          <a:prstGeom prst="rect">
            <a:avLst/>
          </a:prstGeom>
        </p:spPr>
        <p:style>
          <a:lnRef idx="1">
            <a:schemeClr val="accent3"/>
          </a:lnRef>
          <a:fillRef idx="2">
            <a:schemeClr val="accent3"/>
          </a:fillRef>
          <a:effectRef idx="1">
            <a:schemeClr val="accent3"/>
          </a:effectRef>
          <a:fontRef idx="minor">
            <a:schemeClr val="dk1"/>
          </a:fontRef>
        </p:style>
        <p:txBody>
          <a:bodyPr wrap="square" lIns="68580" tIns="34290" rIns="68580" bIns="34290" rtlCol="0">
            <a:spAutoFit/>
          </a:bodyPr>
          <a:lstStyle/>
          <a:p>
            <a:r>
              <a:rPr lang="en-US" sz="2800" b="1" dirty="0">
                <a:latin typeface="Times New Roman" panose="02020603050405020304" pitchFamily="18" charset="0"/>
                <a:cs typeface="Times New Roman" panose="02020603050405020304" pitchFamily="18" charset="0"/>
              </a:rPr>
              <a:t>1</a:t>
            </a:r>
            <a:r>
              <a:rPr lang="en-US" sz="36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cách tính nhiệt độ trung bình tháng và nhiệt độ trung bình năm? (dựa vào cách tính nhiệt độ trung bình ngày)</a:t>
            </a:r>
            <a:r>
              <a:rPr lang="en-US" sz="28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56BF3B1A-CF67-4D71-BBC4-28DC01D1247F}"/>
              </a:ext>
            </a:extLst>
          </p:cNvPr>
          <p:cNvSpPr/>
          <p:nvPr/>
        </p:nvSpPr>
        <p:spPr>
          <a:xfrm>
            <a:off x="274320" y="2555815"/>
            <a:ext cx="8569234" cy="413236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vi-VN" sz="3200" b="1" dirty="0">
                <a:solidFill>
                  <a:schemeClr val="bg1"/>
                </a:solidFill>
                <a:latin typeface="Times New Roman" panose="02020603050405020304" pitchFamily="18" charset="0"/>
                <a:cs typeface="Times New Roman" panose="02020603050405020304" pitchFamily="18" charset="0"/>
              </a:rPr>
              <a:t>Cách tính: </a:t>
            </a:r>
          </a:p>
          <a:p>
            <a:r>
              <a:rPr lang="en-US" sz="3200" b="1" dirty="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Nhiệt độ trung bình tháng tính bằng cách cộng tổng nhiệt độ các ngày trong tháng và chia cho số ngày trong 1 tháng.</a:t>
            </a:r>
            <a:endParaRPr lang="en-US" sz="3200" b="1" dirty="0">
              <a:solidFill>
                <a:schemeClr val="bg1"/>
              </a:solidFill>
              <a:latin typeface="Times New Roman" panose="02020603050405020304" pitchFamily="18" charset="0"/>
              <a:cs typeface="Times New Roman" panose="02020603050405020304" pitchFamily="18" charset="0"/>
            </a:endParaRPr>
          </a:p>
          <a:p>
            <a:endParaRPr lang="vi-VN" sz="3200" b="1" dirty="0">
              <a:solidFill>
                <a:schemeClr val="bg1"/>
              </a:solidFill>
              <a:latin typeface="Times New Roman" panose="02020603050405020304" pitchFamily="18" charset="0"/>
              <a:cs typeface="Times New Roman" panose="02020603050405020304" pitchFamily="18" charset="0"/>
            </a:endParaRPr>
          </a:p>
          <a:p>
            <a:r>
              <a:rPr lang="vi-VN" sz="3200" b="1" dirty="0">
                <a:solidFill>
                  <a:schemeClr val="bg1"/>
                </a:solidFill>
                <a:latin typeface="Times New Roman" panose="02020603050405020304" pitchFamily="18" charset="0"/>
                <a:cs typeface="Times New Roman" panose="02020603050405020304" pitchFamily="18" charset="0"/>
              </a:rPr>
              <a:t>- Nhiệt độ trung bình năm tính bằng cách cộng tổng nhiệt độ trung bình các tháng lại và chia cho 12 tháng trong một năm.</a:t>
            </a:r>
          </a:p>
        </p:txBody>
      </p:sp>
    </p:spTree>
    <p:extLst>
      <p:ext uri="{BB962C8B-B14F-4D97-AF65-F5344CB8AC3E}">
        <p14:creationId xmlns:p14="http://schemas.microsoft.com/office/powerpoint/2010/main" val="10941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1A7DB97A-C339-46AA-A2A2-975CFB176E68}"/>
              </a:ext>
            </a:extLst>
          </p:cNvPr>
          <p:cNvGrpSpPr/>
          <p:nvPr/>
        </p:nvGrpSpPr>
        <p:grpSpPr>
          <a:xfrm>
            <a:off x="573038" y="-239151"/>
            <a:ext cx="8322767" cy="4587728"/>
            <a:chOff x="956601" y="703385"/>
            <a:chExt cx="10663898" cy="5094165"/>
          </a:xfrm>
        </p:grpSpPr>
        <p:pic>
          <p:nvPicPr>
            <p:cNvPr id="7" name="Picture 6">
              <a:extLst>
                <a:ext uri="{FF2B5EF4-FFF2-40B4-BE49-F238E27FC236}">
                  <a16:creationId xmlns="" xmlns:a16="http://schemas.microsoft.com/office/drawing/2014/main" id="{EC9370A6-166E-4008-86A3-4FE9079E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2" y="703385"/>
              <a:ext cx="10663897" cy="5094165"/>
            </a:xfrm>
            <a:prstGeom prst="rect">
              <a:avLst/>
            </a:prstGeom>
            <a:ln>
              <a:noFill/>
            </a:ln>
          </p:spPr>
        </p:pic>
        <p:sp>
          <p:nvSpPr>
            <p:cNvPr id="8" name="Rectangle 7">
              <a:extLst>
                <a:ext uri="{FF2B5EF4-FFF2-40B4-BE49-F238E27FC236}">
                  <a16:creationId xmlns="" xmlns:a16="http://schemas.microsoft.com/office/drawing/2014/main" id="{F7D20B98-84F2-4670-A8EB-A02E708B4F8F}"/>
                </a:ext>
              </a:extLst>
            </p:cNvPr>
            <p:cNvSpPr/>
            <p:nvPr/>
          </p:nvSpPr>
          <p:spPr>
            <a:xfrm>
              <a:off x="956601" y="703385"/>
              <a:ext cx="10663897" cy="9425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 name="Rectangle: Rounded Corners 10">
            <a:extLst>
              <a:ext uri="{FF2B5EF4-FFF2-40B4-BE49-F238E27FC236}">
                <a16:creationId xmlns="" xmlns:a16="http://schemas.microsoft.com/office/drawing/2014/main" id="{01F25DB7-E2F4-4DBF-B66C-A394479A3DD2}"/>
              </a:ext>
            </a:extLst>
          </p:cNvPr>
          <p:cNvSpPr/>
          <p:nvPr/>
        </p:nvSpPr>
        <p:spPr>
          <a:xfrm>
            <a:off x="450668" y="4241015"/>
            <a:ext cx="8445138" cy="2222696"/>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just"/>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Nhiệt độ trung bình ngày trong tháng 11 của Hà Nội:   </a:t>
            </a:r>
          </a:p>
          <a:p>
            <a:pPr algn="just"/>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(19+19+27+23) : 4 = 22</a:t>
            </a:r>
            <a:r>
              <a:rPr lang="vi-VN" sz="2400" b="1"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là 27</a:t>
            </a:r>
            <a:r>
              <a:rPr lang="vi-VN" sz="2400" b="1"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 Nhiệt độ thấp nhất là 19</a:t>
            </a:r>
            <a:r>
              <a:rPr lang="vi-VN" sz="2400" b="1"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p>
          <a:p>
            <a:pPr algn="just"/>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và thấp nhất chênh nhau 8</a:t>
            </a:r>
            <a:r>
              <a:rPr lang="vi-VN" sz="2400" b="1"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824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D8CDA553-DF5E-4976-B717-FA44A96A7685}"/>
              </a:ext>
            </a:extLst>
          </p:cNvPr>
          <p:cNvGrpSpPr/>
          <p:nvPr/>
        </p:nvGrpSpPr>
        <p:grpSpPr>
          <a:xfrm>
            <a:off x="12968" y="113305"/>
            <a:ext cx="9131031" cy="3975370"/>
            <a:chOff x="3784209" y="122311"/>
            <a:chExt cx="8279717" cy="4165600"/>
          </a:xfrm>
        </p:grpSpPr>
        <p:pic>
          <p:nvPicPr>
            <p:cNvPr id="17" name="Picture 16">
              <a:extLst>
                <a:ext uri="{FF2B5EF4-FFF2-40B4-BE49-F238E27FC236}">
                  <a16:creationId xmlns="" xmlns:a16="http://schemas.microsoft.com/office/drawing/2014/main" id="{C7608CC3-CFEA-4000-AD1E-FFDAF5A7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826" y="122311"/>
              <a:ext cx="3467100" cy="4165600"/>
            </a:xfrm>
            <a:prstGeom prst="rect">
              <a:avLst/>
            </a:prstGeom>
          </p:spPr>
        </p:pic>
        <p:grpSp>
          <p:nvGrpSpPr>
            <p:cNvPr id="21" name="Group 20">
              <a:extLst>
                <a:ext uri="{FF2B5EF4-FFF2-40B4-BE49-F238E27FC236}">
                  <a16:creationId xmlns="" xmlns:a16="http://schemas.microsoft.com/office/drawing/2014/main" id="{0A57AB56-23A9-4EB4-AF27-ADA31472F9D2}"/>
                </a:ext>
              </a:extLst>
            </p:cNvPr>
            <p:cNvGrpSpPr/>
            <p:nvPr/>
          </p:nvGrpSpPr>
          <p:grpSpPr>
            <a:xfrm>
              <a:off x="3784209" y="137287"/>
              <a:ext cx="4812617" cy="4150624"/>
              <a:chOff x="3784209" y="137287"/>
              <a:chExt cx="4812617" cy="4150624"/>
            </a:xfrm>
          </p:grpSpPr>
          <p:pic>
            <p:nvPicPr>
              <p:cNvPr id="19" name="Picture 18">
                <a:extLst>
                  <a:ext uri="{FF2B5EF4-FFF2-40B4-BE49-F238E27FC236}">
                    <a16:creationId xmlns="" xmlns:a16="http://schemas.microsoft.com/office/drawing/2014/main" id="{823DAE71-7A44-435B-A17E-00F5250BD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09" y="137287"/>
                <a:ext cx="4812617" cy="4150624"/>
              </a:xfrm>
              <a:prstGeom prst="rect">
                <a:avLst/>
              </a:prstGeom>
            </p:spPr>
          </p:pic>
          <p:sp>
            <p:nvSpPr>
              <p:cNvPr id="20" name="Rectangle 19">
                <a:extLst>
                  <a:ext uri="{FF2B5EF4-FFF2-40B4-BE49-F238E27FC236}">
                    <a16:creationId xmlns="" xmlns:a16="http://schemas.microsoft.com/office/drawing/2014/main" id="{53DC8FE8-AD10-4C5E-8EAC-A6FBDE86C828}"/>
                  </a:ext>
                </a:extLst>
              </p:cNvPr>
              <p:cNvSpPr/>
              <p:nvPr/>
            </p:nvSpPr>
            <p:spPr>
              <a:xfrm>
                <a:off x="8263450" y="689316"/>
                <a:ext cx="333376" cy="34606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 name="Speech Bubble: Rectangle with Corners Rounded 22">
            <a:extLst>
              <a:ext uri="{FF2B5EF4-FFF2-40B4-BE49-F238E27FC236}">
                <a16:creationId xmlns="" xmlns:a16="http://schemas.microsoft.com/office/drawing/2014/main" id="{C3289AC4-2BCB-414E-BB64-116228D080F7}"/>
              </a:ext>
            </a:extLst>
          </p:cNvPr>
          <p:cNvSpPr/>
          <p:nvPr/>
        </p:nvSpPr>
        <p:spPr>
          <a:xfrm>
            <a:off x="352697" y="4088675"/>
            <a:ext cx="5146766" cy="2355565"/>
          </a:xfrm>
          <a:prstGeom prst="wedgeRoundRectCallout">
            <a:avLst>
              <a:gd name="adj1" fmla="val 52613"/>
              <a:gd name="adj2" fmla="val 79347"/>
              <a:gd name="adj3" fmla="val 16667"/>
            </a:avLst>
          </a:prstGeom>
          <a:solidFill>
            <a:srgbClr val="002060"/>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just"/>
            <a:r>
              <a:rPr lang="vi-VN" sz="3200" b="1" dirty="0">
                <a:solidFill>
                  <a:schemeClr val="bg1"/>
                </a:solidFill>
                <a:latin typeface="Times New Roman" panose="02020603050405020304" pitchFamily="18" charset="0"/>
                <a:ea typeface="Arial" panose="020B0604020202020204" pitchFamily="34" charset="0"/>
              </a:rPr>
              <a:t>Em hãy cho biết cần làm gì và không được làm gì để phòng tránh tai nạn do</a:t>
            </a:r>
            <a:endParaRPr lang="en-US" sz="3200" b="1" dirty="0">
              <a:solidFill>
                <a:schemeClr val="bg1"/>
              </a:solidFill>
              <a:latin typeface="Times New Roman" panose="02020603050405020304" pitchFamily="18" charset="0"/>
              <a:ea typeface="Arial" panose="020B0604020202020204" pitchFamily="34" charset="0"/>
            </a:endParaRPr>
          </a:p>
          <a:p>
            <a:pPr algn="just"/>
            <a:r>
              <a:rPr lang="vi-VN" sz="3200" b="1" dirty="0">
                <a:solidFill>
                  <a:schemeClr val="bg1"/>
                </a:solidFill>
                <a:latin typeface="Times New Roman" panose="02020603050405020304" pitchFamily="18" charset="0"/>
                <a:ea typeface="Arial" panose="020B0604020202020204" pitchFamily="34" charset="0"/>
              </a:rPr>
              <a:t>sấm sét?</a:t>
            </a:r>
            <a:endParaRPr lang="vi-VN" sz="3200" b="1" dirty="0">
              <a:solidFill>
                <a:schemeClr val="bg1"/>
              </a:solidFill>
            </a:endParaRPr>
          </a:p>
        </p:txBody>
      </p:sp>
      <p:sp>
        <p:nvSpPr>
          <p:cNvPr id="26" name="Rectangle: Rounded Corners 25">
            <a:extLst>
              <a:ext uri="{FF2B5EF4-FFF2-40B4-BE49-F238E27FC236}">
                <a16:creationId xmlns="" xmlns:a16="http://schemas.microsoft.com/office/drawing/2014/main" id="{6F337309-A8A0-48F7-B136-A9240AA2F651}"/>
              </a:ext>
            </a:extLst>
          </p:cNvPr>
          <p:cNvSpPr/>
          <p:nvPr/>
        </p:nvSpPr>
        <p:spPr>
          <a:xfrm>
            <a:off x="182879" y="3957033"/>
            <a:ext cx="4600065" cy="247235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800" b="1" dirty="0">
                <a:solidFill>
                  <a:srgbClr val="FFFF00"/>
                </a:solidFill>
                <a:latin typeface="Times New Roman" panose="02020603050405020304" pitchFamily="18" charset="0"/>
                <a:ea typeface="Times New Roman" panose="02020603050405020304" pitchFamily="18" charset="0"/>
              </a:rPr>
              <a:t>Nên: Ở trong nhà khi trời mưa giông có sấm sét, rút dây điện của các thiết bị điện tử,…</a:t>
            </a:r>
            <a:endParaRPr lang="vi-VN" sz="2800" b="1" dirty="0">
              <a:solidFill>
                <a:srgbClr val="FFFF00"/>
              </a:solidFill>
            </a:endParaRPr>
          </a:p>
        </p:txBody>
      </p:sp>
      <p:sp>
        <p:nvSpPr>
          <p:cNvPr id="27" name="Flowchart: Alternate Process 26">
            <a:extLst>
              <a:ext uri="{FF2B5EF4-FFF2-40B4-BE49-F238E27FC236}">
                <a16:creationId xmlns="" xmlns:a16="http://schemas.microsoft.com/office/drawing/2014/main" id="{50DF02B1-6A0E-4239-AD71-0238005FF161}"/>
              </a:ext>
            </a:extLst>
          </p:cNvPr>
          <p:cNvSpPr/>
          <p:nvPr/>
        </p:nvSpPr>
        <p:spPr>
          <a:xfrm>
            <a:off x="4952763" y="4054751"/>
            <a:ext cx="4191237" cy="2389489"/>
          </a:xfrm>
          <a:prstGeom prst="flowChartAlternateProcess">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rtlCol="0" anchor="ctr"/>
          <a:lstStyle/>
          <a:p>
            <a:pPr algn="just"/>
            <a:r>
              <a:rPr lang="vi-VN" sz="2800" b="1" dirty="0">
                <a:solidFill>
                  <a:schemeClr val="bg1"/>
                </a:solidFill>
                <a:latin typeface="Times New Roman" panose="02020603050405020304" pitchFamily="18" charset="0"/>
                <a:ea typeface="Times New Roman" panose="02020603050405020304" pitchFamily="18" charset="0"/>
              </a:rPr>
              <a:t>Không nên: Ra ngoài khi trời mưa gió, không trú mưa dưới những cây lớn, đặc biệt là những cây riêng lẻ….</a:t>
            </a:r>
            <a:endParaRPr lang="vi-VN" sz="2800" b="1" dirty="0">
              <a:solidFill>
                <a:schemeClr val="bg1"/>
              </a:solidFill>
            </a:endParaRPr>
          </a:p>
        </p:txBody>
      </p:sp>
    </p:spTree>
    <p:extLst>
      <p:ext uri="{BB962C8B-B14F-4D97-AF65-F5344CB8AC3E}">
        <p14:creationId xmlns:p14="http://schemas.microsoft.com/office/powerpoint/2010/main" val="18832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anim calcmode="lin" valueType="num">
                                      <p:cBhvr>
                                        <p:cTn id="13" dur="250" fill="hold"/>
                                        <p:tgtEl>
                                          <p:spTgt spid="23"/>
                                        </p:tgtEl>
                                        <p:attrNameLst>
                                          <p:attrName>ppt_x</p:attrName>
                                        </p:attrNameLst>
                                      </p:cBhvr>
                                      <p:tavLst>
                                        <p:tav tm="0">
                                          <p:val>
                                            <p:strVal val="#ppt_x"/>
                                          </p:val>
                                        </p:tav>
                                        <p:tav tm="100000">
                                          <p:val>
                                            <p:strVal val="#ppt_x"/>
                                          </p:val>
                                        </p:tav>
                                      </p:tavLst>
                                    </p:anim>
                                    <p:anim calcmode="lin" valueType="num">
                                      <p:cBhvr>
                                        <p:cTn id="14"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0.7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343" y="232582"/>
            <a:ext cx="7772400" cy="1202879"/>
          </a:xfrm>
        </p:spPr>
        <p:txBody>
          <a:bodyPr/>
          <a:lstStyle/>
          <a:p>
            <a:r>
              <a:rPr lang="vi-VN" sz="2700" b="1" dirty="0"/>
              <a:t>So sánh nhiệt độ trung bình năm của một số địa điểm trên thế giới?</a:t>
            </a:r>
            <a:endParaRPr lang="en-US" sz="27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18" y="1201783"/>
            <a:ext cx="8670471" cy="578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794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Box 33">
            <a:extLst>
              <a:ext uri="{FF2B5EF4-FFF2-40B4-BE49-F238E27FC236}">
                <a16:creationId xmlns:a16="http://schemas.microsoft.com/office/drawing/2014/main" xmlns="" id="{7D6F04D1-01C6-4E79-9099-BFB8DF200B1E}"/>
              </a:ext>
            </a:extLst>
          </p:cNvPr>
          <p:cNvSpPr txBox="1">
            <a:spLocks noChangeArrowheads="1"/>
          </p:cNvSpPr>
          <p:nvPr/>
        </p:nvSpPr>
        <p:spPr bwMode="auto">
          <a:xfrm>
            <a:off x="55967" y="319168"/>
            <a:ext cx="9088033" cy="63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US" altLang="en-US" sz="3600" b="1">
                <a:solidFill>
                  <a:srgbClr val="FF0000"/>
                </a:solidFill>
                <a:latin typeface="Times New Roman" panose="02020603050405020304" pitchFamily="18" charset="0"/>
                <a:ea typeface="Cambria" panose="02040503050406030204" pitchFamily="18" charset="0"/>
                <a:cs typeface="Times New Roman" panose="02020603050405020304" pitchFamily="18" charset="0"/>
              </a:rPr>
              <a:t>III. Độ ẩm không khí, mây và mưa.</a:t>
            </a:r>
            <a:endParaRPr lang="en-MY" altLang="en-US" sz="360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7589" name="Picture 2" descr="Sinh hoạt chuyên môn: &amp;quot;Nước và vòng tuần hoàn của nước trong tự nhiên&amp;quot;">
            <a:extLst>
              <a:ext uri="{FF2B5EF4-FFF2-40B4-BE49-F238E27FC236}">
                <a16:creationId xmlns:a16="http://schemas.microsoft.com/office/drawing/2014/main" xmlns="" id="{6FE3DD06-1158-4F13-A84F-BA3E40D6F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32" y="1520709"/>
            <a:ext cx="7914602" cy="521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Box 7">
            <a:extLst>
              <a:ext uri="{FF2B5EF4-FFF2-40B4-BE49-F238E27FC236}">
                <a16:creationId xmlns:a16="http://schemas.microsoft.com/office/drawing/2014/main" xmlns="" id="{30D71B51-B399-412C-AFC2-0FC6BCCD0B4D}"/>
              </a:ext>
            </a:extLst>
          </p:cNvPr>
          <p:cNvSpPr txBox="1">
            <a:spLocks noChangeArrowheads="1"/>
          </p:cNvSpPr>
          <p:nvPr/>
        </p:nvSpPr>
        <p:spPr bwMode="auto">
          <a:xfrm>
            <a:off x="357115" y="950716"/>
            <a:ext cx="6344131" cy="56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r>
              <a:rPr lang="en-MY" altLang="en-US" sz="3200" b="1" dirty="0" err="1">
                <a:latin typeface="Times New Roman" panose="02020603050405020304" pitchFamily="18" charset="0"/>
                <a:ea typeface="Cambria" panose="02040503050406030204" pitchFamily="18" charset="0"/>
                <a:cs typeface="Times New Roman" panose="02020603050405020304" pitchFamily="18" charset="0"/>
              </a:rPr>
              <a:t>Vòng</a:t>
            </a:r>
            <a:r>
              <a:rPr lang="en-MY" alt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MY" altLang="en-US" sz="3200" b="1" dirty="0" err="1">
                <a:latin typeface="Times New Roman" panose="02020603050405020304" pitchFamily="18" charset="0"/>
                <a:ea typeface="Cambria" panose="02040503050406030204" pitchFamily="18" charset="0"/>
                <a:cs typeface="Times New Roman" panose="02020603050405020304" pitchFamily="18" charset="0"/>
              </a:rPr>
              <a:t>tuần</a:t>
            </a:r>
            <a:r>
              <a:rPr lang="en-MY" alt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MY" altLang="en-US" sz="3200" b="1" dirty="0" err="1">
                <a:latin typeface="Times New Roman" panose="02020603050405020304" pitchFamily="18" charset="0"/>
                <a:ea typeface="Cambria" panose="02040503050406030204" pitchFamily="18" charset="0"/>
                <a:cs typeface="Times New Roman" panose="02020603050405020304" pitchFamily="18" charset="0"/>
              </a:rPr>
              <a:t>hoàn</a:t>
            </a:r>
            <a:r>
              <a:rPr lang="en-MY" alt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MY" altLang="en-US" sz="3200" b="1" dirty="0" err="1">
                <a:latin typeface="Times New Roman" panose="02020603050405020304" pitchFamily="18" charset="0"/>
                <a:ea typeface="Cambria" panose="02040503050406030204" pitchFamily="18" charset="0"/>
                <a:cs typeface="Times New Roman" panose="02020603050405020304" pitchFamily="18" charset="0"/>
              </a:rPr>
              <a:t>của</a:t>
            </a:r>
            <a:r>
              <a:rPr lang="en-MY" altLang="en-US" sz="3200" b="1" dirty="0">
                <a:latin typeface="Times New Roman" panose="02020603050405020304" pitchFamily="18" charset="0"/>
                <a:ea typeface="Cambria" panose="02040503050406030204" pitchFamily="18" charset="0"/>
                <a:cs typeface="Times New Roman" panose="02020603050405020304" pitchFamily="18" charset="0"/>
              </a:rPr>
              <a:t> </a:t>
            </a:r>
            <a:r>
              <a:rPr lang="en-MY" altLang="en-US" sz="3200" b="1" dirty="0" err="1">
                <a:latin typeface="Times New Roman" panose="02020603050405020304" pitchFamily="18" charset="0"/>
                <a:ea typeface="Cambria" panose="02040503050406030204" pitchFamily="18" charset="0"/>
                <a:cs typeface="Times New Roman" panose="02020603050405020304" pitchFamily="18" charset="0"/>
              </a:rPr>
              <a:t>nước</a:t>
            </a:r>
            <a:r>
              <a:rPr lang="en-MY" altLang="en-US" sz="3200" b="1" dirty="0">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9718743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additive="base">
                                        <p:cTn id="7" dur="500" fill="hold"/>
                                        <p:tgtEl>
                                          <p:spTgt spid="67589"/>
                                        </p:tgtEl>
                                        <p:attrNameLst>
                                          <p:attrName>ppt_x</p:attrName>
                                        </p:attrNameLst>
                                      </p:cBhvr>
                                      <p:tavLst>
                                        <p:tav tm="0">
                                          <p:val>
                                            <p:strVal val="#ppt_x"/>
                                          </p:val>
                                        </p:tav>
                                        <p:tav tm="100000">
                                          <p:val>
                                            <p:strVal val="#ppt_x"/>
                                          </p:val>
                                        </p:tav>
                                      </p:tavLst>
                                    </p:anim>
                                    <p:anim calcmode="lin" valueType="num">
                                      <p:cBhvr additive="base">
                                        <p:cTn id="8"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82140B5-860B-47E5-BA3B-DB67B683EC8A}"/>
              </a:ext>
            </a:extLst>
          </p:cNvPr>
          <p:cNvSpPr/>
          <p:nvPr/>
        </p:nvSpPr>
        <p:spPr>
          <a:xfrm>
            <a:off x="469392" y="641813"/>
            <a:ext cx="4447371" cy="623248"/>
          </a:xfrm>
          <a:prstGeom prst="rect">
            <a:avLst/>
          </a:prstGeom>
        </p:spPr>
        <p:txBody>
          <a:bodyPr wrap="none" lIns="68580" tIns="34290" rIns="68580" bIns="34290">
            <a:spAutoFit/>
          </a:bodyPr>
          <a:lstStyle/>
          <a:p>
            <a:r>
              <a:rPr lang="en-US" sz="3600" b="1" dirty="0">
                <a:solidFill>
                  <a:srgbClr val="FF0000"/>
                </a:solidFill>
                <a:latin typeface="Times New Roman" panose="02020603050405020304" pitchFamily="18" charset="0"/>
                <a:ea typeface="Arial" panose="020B0604020202020204" pitchFamily="34" charset="0"/>
              </a:rPr>
              <a:t>I. </a:t>
            </a:r>
            <a:r>
              <a:rPr lang="vi-VN" sz="3600" b="1" dirty="0">
                <a:solidFill>
                  <a:srgbClr val="FF0000"/>
                </a:solidFill>
                <a:latin typeface="Times New Roman" panose="02020603050405020304" pitchFamily="18" charset="0"/>
                <a:ea typeface="Arial" panose="020B0604020202020204" pitchFamily="34" charset="0"/>
              </a:rPr>
              <a:t>Nhiệt độ không khí </a:t>
            </a:r>
            <a:endParaRPr lang="vi-VN" sz="3600" dirty="0">
              <a:solidFill>
                <a:srgbClr val="FF0000"/>
              </a:solidFill>
            </a:endParaRPr>
          </a:p>
        </p:txBody>
      </p:sp>
      <p:sp>
        <p:nvSpPr>
          <p:cNvPr id="4" name="Rectangle 3">
            <a:extLst>
              <a:ext uri="{FF2B5EF4-FFF2-40B4-BE49-F238E27FC236}">
                <a16:creationId xmlns="" xmlns:a16="http://schemas.microsoft.com/office/drawing/2014/main" id="{F5DC8D34-9BE3-4F97-A220-F9AB803AE138}"/>
              </a:ext>
            </a:extLst>
          </p:cNvPr>
          <p:cNvSpPr/>
          <p:nvPr/>
        </p:nvSpPr>
        <p:spPr>
          <a:xfrm>
            <a:off x="143691" y="1537538"/>
            <a:ext cx="8016672" cy="1200072"/>
          </a:xfrm>
          <a:prstGeom prst="rect">
            <a:avLst/>
          </a:prstGeom>
        </p:spPr>
        <p:txBody>
          <a:bodyPr wrap="square" lIns="68580" tIns="34290" rIns="68580" bIns="34290">
            <a:spAutoFit/>
          </a:bodyPr>
          <a:lstStyle/>
          <a:p>
            <a:pPr algn="just">
              <a:lnSpc>
                <a:spcPct val="107000"/>
              </a:lnSpc>
              <a:spcAft>
                <a:spcPts val="600"/>
              </a:spcAft>
            </a:pPr>
            <a:r>
              <a:rPr lang="vi-VN"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HS</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việc theo cặp/bàn  theo phiếu học </a:t>
            </a:r>
            <a:r>
              <a:rPr lang="nl-NL"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 </a:t>
            </a:r>
            <a:endParaRPr lang="nl-NL"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nl-NL"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 </a:t>
            </a:r>
            <a:r>
              <a:rPr lang="nl-NL"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 gian 3-5 phút</a:t>
            </a:r>
            <a:endParaRPr lang="vi-VN" sz="32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5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53" y="392204"/>
            <a:ext cx="8866415" cy="1143000"/>
          </a:xfrm>
        </p:spPr>
        <p:txBody>
          <a:bodyPr>
            <a:noAutofit/>
          </a:bodyPr>
          <a:lstStyle/>
          <a:p>
            <a:pPr lvl="0" algn="l"/>
            <a:r>
              <a:rPr lang="vi-VN"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Quan sát hình 13.2</a:t>
            </a:r>
            <a:r>
              <a:rPr lang="en-US"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 thông tin k</a:t>
            </a:r>
            <a:r>
              <a:rPr lang="en-US"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 chữ </a:t>
            </a:r>
            <a:r>
              <a:rPr lang="en-US"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r>
              <a:rPr lang="vi-VN"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trang 162</a:t>
            </a:r>
            <a:r>
              <a:rPr lang="en-US" alt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tìm các thông tin cần thiết và điền đầy đủ nội dung vào phiếu học tập sau:</a:t>
            </a:r>
            <a:r>
              <a:rPr lang="vi-VN" altLang="vi-VN" sz="2000" b="1">
                <a:solidFill>
                  <a:srgbClr val="FF0000"/>
                </a:solidFill>
                <a:latin typeface="Times New Roman" panose="02020603050405020304" pitchFamily="18" charset="0"/>
                <a:cs typeface="Times New Roman" panose="02020603050405020304" pitchFamily="18" charset="0"/>
              </a:rPr>
              <a:t/>
            </a:r>
            <a:br>
              <a:rPr lang="vi-VN" altLang="vi-VN" sz="2000" b="1">
                <a:solidFill>
                  <a:srgbClr val="FF0000"/>
                </a:solidFill>
                <a:latin typeface="Times New Roman" panose="02020603050405020304" pitchFamily="18" charset="0"/>
                <a:cs typeface="Times New Roman" panose="02020603050405020304" pitchFamily="18" charset="0"/>
              </a:rPr>
            </a:br>
            <a:endParaRPr lang="en-US" sz="2800">
              <a:solidFill>
                <a:srgbClr val="FF0000"/>
              </a:solidFill>
            </a:endParaRPr>
          </a:p>
        </p:txBody>
      </p:sp>
      <p:sp>
        <p:nvSpPr>
          <p:cNvPr id="3" name="Content Placeholder 2"/>
          <p:cNvSpPr>
            <a:spLocks noGrp="1"/>
          </p:cNvSpPr>
          <p:nvPr>
            <p:ph idx="1"/>
          </p:nvPr>
        </p:nvSpPr>
        <p:spPr>
          <a:xfrm>
            <a:off x="235131" y="1626327"/>
            <a:ext cx="8507186" cy="4525963"/>
          </a:xfrm>
        </p:spPr>
        <p:txBody>
          <a:bodyPr>
            <a:noAutofit/>
          </a:bodyPr>
          <a:lstStyle/>
          <a:p>
            <a:pPr fontAlgn="t"/>
            <a:r>
              <a:rPr lang="en-US" sz="3200" b="1"/>
              <a:t>Nhiệt độ không khí là:</a:t>
            </a:r>
            <a:endParaRPr lang="en-US" sz="3200"/>
          </a:p>
          <a:p>
            <a:pPr fontAlgn="t"/>
            <a:r>
              <a:rPr lang="en-US" sz="3200" b="1"/>
              <a:t>Nguồn cung cấp nhiệt cho không khí:</a:t>
            </a:r>
            <a:endParaRPr lang="en-US" sz="3200"/>
          </a:p>
          <a:p>
            <a:pPr fontAlgn="t"/>
            <a:r>
              <a:rPr lang="en-US" sz="3200" b="1"/>
              <a:t>Không khí có nhiệt độ vì:</a:t>
            </a:r>
            <a:endParaRPr lang="en-US" sz="3200"/>
          </a:p>
          <a:p>
            <a:pPr fontAlgn="t"/>
            <a:r>
              <a:rPr lang="en-US" sz="3200" b="1"/>
              <a:t>Dụng cụ đo nhiệt độ không khí:</a:t>
            </a:r>
            <a:endParaRPr lang="en-US" sz="3200"/>
          </a:p>
          <a:p>
            <a:pPr fontAlgn="t"/>
            <a:r>
              <a:rPr lang="en-US" sz="3200" b="1"/>
              <a:t>Dụng cụ hình 13.2 chỉ số độ là:</a:t>
            </a:r>
            <a:endParaRPr lang="en-US" sz="3200"/>
          </a:p>
          <a:p>
            <a:pPr fontAlgn="t"/>
            <a:r>
              <a:rPr lang="en-US" sz="3200" b="1"/>
              <a:t>Số lần đo nhiệt độ không khí trong ngày:</a:t>
            </a:r>
            <a:endParaRPr lang="en-US" sz="3200"/>
          </a:p>
          <a:p>
            <a:pPr fontAlgn="t"/>
            <a:r>
              <a:rPr lang="en-US" sz="3200" b="1"/>
              <a:t>Thời điểm đo:</a:t>
            </a:r>
            <a:endParaRPr lang="en-US" sz="3200"/>
          </a:p>
          <a:p>
            <a:pPr fontAlgn="t"/>
            <a:r>
              <a:rPr lang="en-US" sz="3200" b="1"/>
              <a:t>Cách tính nhiệt độ không khí trung bình ngày:</a:t>
            </a:r>
            <a:endParaRPr lang="en-US" sz="3200"/>
          </a:p>
          <a:p>
            <a:endParaRPr lang="en-US" sz="3200"/>
          </a:p>
        </p:txBody>
      </p:sp>
    </p:spTree>
    <p:extLst>
      <p:ext uri="{BB962C8B-B14F-4D97-AF65-F5344CB8AC3E}">
        <p14:creationId xmlns:p14="http://schemas.microsoft.com/office/powerpoint/2010/main" val="1900880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97" y="209324"/>
            <a:ext cx="8229600" cy="1143000"/>
          </a:xfrm>
        </p:spPr>
        <p:txBody>
          <a:bodyPr>
            <a:normAutofit/>
          </a:bodyPr>
          <a:lstStyle/>
          <a:p>
            <a:r>
              <a:rPr lang="en-US" b="1" smtClean="0">
                <a:solidFill>
                  <a:srgbClr val="002060"/>
                </a:solidFill>
                <a:latin typeface="Times New Roman" panose="02020603050405020304" pitchFamily="18" charset="0"/>
                <a:ea typeface="Arial" panose="020B0604020202020204" pitchFamily="34" charset="0"/>
              </a:rPr>
              <a:t>Kết quả phiếu học tập số 1.</a:t>
            </a:r>
            <a:r>
              <a:rPr lang="vi-VN" smtClean="0">
                <a:solidFill>
                  <a:srgbClr val="002060"/>
                </a:solidFill>
              </a:rPr>
              <a:t/>
            </a:r>
            <a:br>
              <a:rPr lang="vi-VN" smtClean="0">
                <a:solidFill>
                  <a:srgbClr val="002060"/>
                </a:solidFill>
              </a:rPr>
            </a:br>
            <a:endParaRPr lang="en-US"/>
          </a:p>
        </p:txBody>
      </p:sp>
      <p:sp>
        <p:nvSpPr>
          <p:cNvPr id="3" name="Content Placeholder 2"/>
          <p:cNvSpPr>
            <a:spLocks noGrp="1"/>
          </p:cNvSpPr>
          <p:nvPr>
            <p:ph idx="1"/>
          </p:nvPr>
        </p:nvSpPr>
        <p:spPr>
          <a:xfrm>
            <a:off x="209006" y="881745"/>
            <a:ext cx="8843554" cy="4525963"/>
          </a:xfrm>
        </p:spPr>
        <p:txBody>
          <a:bodyPr>
            <a:noAutofit/>
          </a:bodyPr>
          <a:lstStyle/>
          <a:p>
            <a:pPr fontAlgn="t"/>
            <a:r>
              <a:rPr lang="en-US" sz="3200" b="1"/>
              <a:t>Nhiệt độ không khí </a:t>
            </a:r>
            <a:r>
              <a:rPr lang="en-US" sz="3200" b="1"/>
              <a:t>là</a:t>
            </a:r>
            <a:r>
              <a:rPr lang="en-US" sz="3200" b="1" smtClean="0"/>
              <a:t>:</a:t>
            </a:r>
            <a:r>
              <a:rPr lang="en-US" sz="3200" smtClean="0"/>
              <a:t> </a:t>
            </a:r>
            <a:r>
              <a:rPr lang="en-US" sz="3200" b="1" smtClean="0">
                <a:solidFill>
                  <a:srgbClr val="FF0000"/>
                </a:solidFill>
              </a:rPr>
              <a:t>độ nóng hay lạnh của không khí.</a:t>
            </a:r>
            <a:endParaRPr lang="en-US" sz="3200">
              <a:solidFill>
                <a:srgbClr val="FF0000"/>
              </a:solidFill>
            </a:endParaRPr>
          </a:p>
          <a:p>
            <a:pPr fontAlgn="t"/>
            <a:r>
              <a:rPr lang="en-US" sz="3200" b="1"/>
              <a:t>Nguồn cung cấp nhiệt cho không khí:</a:t>
            </a:r>
            <a:r>
              <a:rPr lang="en-US" sz="3200"/>
              <a:t> </a:t>
            </a:r>
            <a:r>
              <a:rPr lang="en-US" sz="3200" b="1">
                <a:solidFill>
                  <a:srgbClr val="FF0000"/>
                </a:solidFill>
              </a:rPr>
              <a:t>Mặt trời</a:t>
            </a:r>
          </a:p>
          <a:p>
            <a:pPr fontAlgn="t"/>
            <a:r>
              <a:rPr lang="en-US" sz="3200" b="1"/>
              <a:t>Không khí có nhiệt độ vì:</a:t>
            </a:r>
            <a:r>
              <a:rPr lang="en-US" sz="3200"/>
              <a:t> </a:t>
            </a:r>
            <a:r>
              <a:rPr lang="en-US" sz="3200" b="1">
                <a:solidFill>
                  <a:srgbClr val="FF0000"/>
                </a:solidFill>
              </a:rPr>
              <a:t>là do mặt đất hấp thu năng lượng nhiệt của Mặt Trời, bức xạ lại vào không khí, làm không khí nóng lên.</a:t>
            </a:r>
          </a:p>
          <a:p>
            <a:pPr fontAlgn="t"/>
            <a:r>
              <a:rPr lang="en-US" sz="3200" b="1"/>
              <a:t>Dụng cụ đo nhiệt độ không khí là:</a:t>
            </a:r>
            <a:r>
              <a:rPr lang="en-US" sz="3200"/>
              <a:t> </a:t>
            </a:r>
            <a:r>
              <a:rPr lang="en-US" sz="3200" b="1">
                <a:solidFill>
                  <a:srgbClr val="FF0000"/>
                </a:solidFill>
              </a:rPr>
              <a:t>Nhiệt kế</a:t>
            </a:r>
          </a:p>
          <a:p>
            <a:pPr fontAlgn="t"/>
            <a:r>
              <a:rPr lang="en-US" sz="3200" b="1"/>
              <a:t>Dụng cụ hình 13.2 chỉ số độ là:</a:t>
            </a:r>
            <a:r>
              <a:rPr lang="en-US" sz="3200"/>
              <a:t> </a:t>
            </a:r>
            <a:r>
              <a:rPr lang="en-US" sz="3200" b="1">
                <a:solidFill>
                  <a:srgbClr val="FF0000"/>
                </a:solidFill>
              </a:rPr>
              <a:t>Nhiệt kế chỉ: 25</a:t>
            </a:r>
            <a:r>
              <a:rPr lang="en-US" sz="3200" b="1" baseline="30000">
                <a:solidFill>
                  <a:srgbClr val="FF0000"/>
                </a:solidFill>
              </a:rPr>
              <a:t>0</a:t>
            </a:r>
            <a:r>
              <a:rPr lang="en-US" sz="3200" b="1">
                <a:solidFill>
                  <a:srgbClr val="FF0000"/>
                </a:solidFill>
              </a:rPr>
              <a:t>C</a:t>
            </a:r>
          </a:p>
          <a:p>
            <a:pPr fontAlgn="t"/>
            <a:r>
              <a:rPr lang="en-US" sz="3200" b="1"/>
              <a:t>Cách tính nhiệt độ không khí trung bình ngày:</a:t>
            </a:r>
            <a:r>
              <a:rPr lang="en-US" sz="3200"/>
              <a:t> </a:t>
            </a:r>
            <a:r>
              <a:rPr lang="en-US" sz="3200" b="1">
                <a:solidFill>
                  <a:srgbClr val="FF0000"/>
                </a:solidFill>
              </a:rPr>
              <a:t>được tính bằng trung bình cộng của những lần đo trong ngày.</a:t>
            </a:r>
          </a:p>
          <a:p>
            <a:endParaRPr lang="en-US" sz="3200"/>
          </a:p>
        </p:txBody>
      </p:sp>
    </p:spTree>
    <p:extLst>
      <p:ext uri="{BB962C8B-B14F-4D97-AF65-F5344CB8AC3E}">
        <p14:creationId xmlns:p14="http://schemas.microsoft.com/office/powerpoint/2010/main" val="35221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44EBD873-9FC0-4A01-9E03-E0D05106CE2F}"/>
              </a:ext>
            </a:extLst>
          </p:cNvPr>
          <p:cNvSpPr txBox="1">
            <a:spLocks noChangeArrowheads="1"/>
          </p:cNvSpPr>
          <p:nvPr/>
        </p:nvSpPr>
        <p:spPr bwMode="auto">
          <a:xfrm>
            <a:off x="342946" y="2120410"/>
            <a:ext cx="8485499" cy="13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96" tIns="34298" rIns="68596" bIns="3429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r>
              <a:rPr lang="en-US" altLang="en-US" sz="2800" b="1" dirty="0" err="1">
                <a:solidFill>
                  <a:srgbClr val="002060"/>
                </a:solidFill>
                <a:latin typeface="Times New Roman" panose="02020603050405020304" pitchFamily="18" charset="0"/>
                <a:cs typeface="Times New Roman" panose="02020603050405020304" pitchFamily="18" charset="0"/>
              </a:rPr>
              <a:t>Giả</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sử</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có</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một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ngày</a:t>
            </a:r>
            <a:r>
              <a:rPr lang="en-US" altLang="en-US" sz="2800" b="1" dirty="0">
                <a:solidFill>
                  <a:srgbClr val="002060"/>
                </a:solidFill>
                <a:latin typeface="Times New Roman" panose="02020603050405020304" pitchFamily="18" charset="0"/>
                <a:cs typeface="Times New Roman" panose="02020603050405020304" pitchFamily="18" charset="0"/>
              </a:rPr>
              <a:t> ở </a:t>
            </a:r>
            <a:r>
              <a:rPr lang="en-US" altLang="en-US" sz="2800" b="1" dirty="0" err="1">
                <a:solidFill>
                  <a:srgbClr val="002060"/>
                </a:solidFill>
                <a:latin typeface="Times New Roman" panose="02020603050405020304" pitchFamily="18" charset="0"/>
                <a:cs typeface="Times New Roman" panose="02020603050405020304" pitchFamily="18" charset="0"/>
              </a:rPr>
              <a:t>Hà</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Nội</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người</a:t>
            </a:r>
            <a:r>
              <a:rPr lang="en-US" altLang="en-US" sz="2800" b="1" dirty="0">
                <a:solidFill>
                  <a:srgbClr val="002060"/>
                </a:solidFill>
                <a:latin typeface="Times New Roman" panose="02020603050405020304" pitchFamily="18" charset="0"/>
                <a:cs typeface="Times New Roman" panose="02020603050405020304" pitchFamily="18" charset="0"/>
              </a:rPr>
              <a:t> ta </a:t>
            </a:r>
            <a:r>
              <a:rPr lang="en-US" altLang="en-US" sz="2800" b="1" dirty="0" err="1">
                <a:solidFill>
                  <a:srgbClr val="002060"/>
                </a:solidFill>
                <a:latin typeface="Times New Roman" panose="02020603050405020304" pitchFamily="18" charset="0"/>
                <a:cs typeface="Times New Roman" panose="02020603050405020304" pitchFamily="18" charset="0"/>
              </a:rPr>
              <a:t>đo</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nhiệt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độ</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5h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20</a:t>
            </a:r>
            <a:r>
              <a:rPr lang="en-US" altLang="en-US" sz="2800" b="1" baseline="30000" dirty="0" err="1">
                <a:solidFill>
                  <a:srgbClr val="002060"/>
                </a:solidFill>
                <a:latin typeface="Times New Roman" panose="02020603050405020304" pitchFamily="18" charset="0"/>
                <a:cs typeface="Times New Roman" panose="02020603050405020304" pitchFamily="18" charset="0"/>
              </a:rPr>
              <a:t>0</a:t>
            </a:r>
            <a:r>
              <a:rPr lang="en-US" altLang="en-US" sz="2800" b="1" dirty="0" err="1">
                <a:solidFill>
                  <a:srgbClr val="002060"/>
                </a:solidFill>
                <a:latin typeface="Times New Roman" panose="02020603050405020304" pitchFamily="18" charset="0"/>
                <a:cs typeface="Times New Roman" panose="02020603050405020304" pitchFamily="18" charset="0"/>
              </a:rPr>
              <a:t>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13h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24</a:t>
            </a:r>
            <a:r>
              <a:rPr lang="en-US" altLang="en-US" sz="2800" b="1" baseline="30000" dirty="0" err="1">
                <a:solidFill>
                  <a:srgbClr val="002060"/>
                </a:solidFill>
                <a:latin typeface="Times New Roman" panose="02020603050405020304" pitchFamily="18" charset="0"/>
                <a:cs typeface="Times New Roman" panose="02020603050405020304" pitchFamily="18" charset="0"/>
              </a:rPr>
              <a:t>0</a:t>
            </a:r>
            <a:r>
              <a:rPr lang="en-US" altLang="en-US" sz="2800" b="1" dirty="0" err="1">
                <a:solidFill>
                  <a:srgbClr val="002060"/>
                </a:solidFill>
                <a:latin typeface="Times New Roman" panose="02020603050405020304" pitchFamily="18" charset="0"/>
                <a:cs typeface="Times New Roman" panose="02020603050405020304" pitchFamily="18" charset="0"/>
              </a:rPr>
              <a:t>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21h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22</a:t>
            </a:r>
            <a:r>
              <a:rPr lang="en-US" altLang="en-US" sz="2800" b="1" baseline="30000" dirty="0" err="1">
                <a:solidFill>
                  <a:srgbClr val="002060"/>
                </a:solidFill>
                <a:latin typeface="Times New Roman" panose="02020603050405020304" pitchFamily="18" charset="0"/>
                <a:cs typeface="Times New Roman" panose="02020603050405020304" pitchFamily="18" charset="0"/>
              </a:rPr>
              <a:t>0</a:t>
            </a:r>
            <a:r>
              <a:rPr lang="en-US" altLang="en-US" sz="2800" b="1" dirty="0" err="1">
                <a:solidFill>
                  <a:srgbClr val="002060"/>
                </a:solidFill>
                <a:latin typeface="Times New Roman" panose="02020603050405020304" pitchFamily="18" charset="0"/>
                <a:cs typeface="Times New Roman" panose="02020603050405020304" pitchFamily="18" charset="0"/>
              </a:rPr>
              <a:t>C</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Em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hãy</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tính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nhiệt</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độ</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trung</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bình</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ngày</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hôm</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đó</a:t>
            </a:r>
            <a:r>
              <a:rPr lang="en-US" altLang="en-US" sz="2800" b="1" dirty="0">
                <a:solidFill>
                  <a:srgbClr val="002060"/>
                </a:solidFill>
                <a:latin typeface="Times New Roman" panose="02020603050405020304" pitchFamily="18" charset="0"/>
                <a:cs typeface="Times New Roman" panose="02020603050405020304" pitchFamily="18" charset="0"/>
              </a:rPr>
              <a:t> </a:t>
            </a:r>
            <a:r>
              <a:rPr lang="en-US" altLang="en-US" sz="2800" b="1" dirty="0" err="1">
                <a:solidFill>
                  <a:srgbClr val="002060"/>
                </a:solidFill>
                <a:latin typeface="Times New Roman" panose="02020603050405020304" pitchFamily="18" charset="0"/>
                <a:cs typeface="Times New Roman" panose="02020603050405020304" pitchFamily="18" charset="0"/>
              </a:rPr>
              <a:t>là</a:t>
            </a:r>
            <a:r>
              <a:rPr lang="en-US" altLang="en-US" sz="2800" b="1" dirty="0">
                <a:solidFill>
                  <a:srgbClr val="002060"/>
                </a:solidFill>
                <a:latin typeface="Times New Roman" panose="02020603050405020304" pitchFamily="18" charset="0"/>
                <a:cs typeface="Times New Roman" panose="02020603050405020304" pitchFamily="18" charset="0"/>
              </a:rPr>
              <a:t> bao </a:t>
            </a:r>
            <a:r>
              <a:rPr lang="en-US" altLang="en-US" sz="2800" b="1" dirty="0" err="1">
                <a:solidFill>
                  <a:srgbClr val="002060"/>
                </a:solidFill>
                <a:latin typeface="Times New Roman" panose="02020603050405020304" pitchFamily="18" charset="0"/>
                <a:cs typeface="Times New Roman" panose="02020603050405020304" pitchFamily="18" charset="0"/>
              </a:rPr>
              <a:t>nhiêu</a:t>
            </a:r>
            <a:r>
              <a:rPr lang="en-US" altLang="en-US" sz="2800" b="1" dirty="0">
                <a:solidFill>
                  <a:srgbClr val="002060"/>
                </a:solidFill>
                <a:latin typeface="Times New Roman" panose="02020603050405020304" pitchFamily="18" charset="0"/>
                <a:cs typeface="Times New Roman" panose="02020603050405020304" pitchFamily="18" charset="0"/>
              </a:rPr>
              <a:t>?</a:t>
            </a:r>
            <a:endParaRPr lang="en-US" altLang="en-US" sz="2800" b="1" dirty="0">
              <a:solidFill>
                <a:srgbClr val="000066"/>
              </a:solidFill>
              <a:latin typeface="Times New Roman" panose="02020603050405020304" pitchFamily="18" charset="0"/>
              <a:cs typeface="Times New Roman" panose="02020603050405020304" pitchFamily="18" charset="0"/>
            </a:endParaRPr>
          </a:p>
        </p:txBody>
      </p:sp>
      <p:grpSp>
        <p:nvGrpSpPr>
          <p:cNvPr id="11" name="Group 22">
            <a:extLst>
              <a:ext uri="{FF2B5EF4-FFF2-40B4-BE49-F238E27FC236}">
                <a16:creationId xmlns:a16="http://schemas.microsoft.com/office/drawing/2014/main" xmlns="" id="{24A5A81F-26C7-49D4-98B8-44153900785D}"/>
              </a:ext>
            </a:extLst>
          </p:cNvPr>
          <p:cNvGrpSpPr>
            <a:grpSpLocks/>
          </p:cNvGrpSpPr>
          <p:nvPr/>
        </p:nvGrpSpPr>
        <p:grpSpPr bwMode="auto">
          <a:xfrm>
            <a:off x="1521261" y="521439"/>
            <a:ext cx="6590772" cy="1300490"/>
            <a:chOff x="622" y="3155"/>
            <a:chExt cx="4642" cy="608"/>
          </a:xfrm>
        </p:grpSpPr>
        <p:sp>
          <p:nvSpPr>
            <p:cNvPr id="49163" name="Rectangle 23">
              <a:extLst>
                <a:ext uri="{FF2B5EF4-FFF2-40B4-BE49-F238E27FC236}">
                  <a16:creationId xmlns:a16="http://schemas.microsoft.com/office/drawing/2014/main" xmlns="" id="{0ACE57D9-58EF-4F83-8510-60F44673CFDE}"/>
                </a:ext>
              </a:extLst>
            </p:cNvPr>
            <p:cNvSpPr>
              <a:spLocks noChangeArrowheads="1"/>
            </p:cNvSpPr>
            <p:nvPr/>
          </p:nvSpPr>
          <p:spPr bwMode="auto">
            <a:xfrm>
              <a:off x="622" y="3155"/>
              <a:ext cx="2083"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r>
                <a:rPr lang="en-US" altLang="en-US" sz="2800" b="1" dirty="0" err="1">
                  <a:solidFill>
                    <a:srgbClr val="C00000"/>
                  </a:solidFill>
                  <a:latin typeface="Times New Roman" panose="02020603050405020304" pitchFamily="18" charset="0"/>
                  <a:cs typeface="Times New Roman" panose="02020603050405020304" pitchFamily="18" charset="0"/>
                </a:rPr>
                <a:t>Nhiệt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độ</a:t>
              </a:r>
              <a:r>
                <a:rPr lang="en-US" altLang="en-US" sz="2800" b="1" dirty="0">
                  <a:solidFill>
                    <a:srgbClr val="C00000"/>
                  </a:solidFill>
                  <a:latin typeface="Times New Roman" panose="02020603050405020304" pitchFamily="18" charset="0"/>
                  <a:cs typeface="Times New Roman" panose="02020603050405020304" pitchFamily="18" charset="0"/>
                </a:rPr>
                <a:t> </a:t>
              </a:r>
            </a:p>
            <a:p>
              <a:pPr algn="ctr" eaLnBrk="1" hangingPunct="1"/>
              <a:r>
                <a:rPr lang="en-US" altLang="en-US" sz="2800" b="1" dirty="0" err="1">
                  <a:solidFill>
                    <a:srgbClr val="C00000"/>
                  </a:solidFill>
                  <a:latin typeface="Times New Roman" panose="02020603050405020304" pitchFamily="18" charset="0"/>
                  <a:cs typeface="Times New Roman" panose="02020603050405020304" pitchFamily="18" charset="0"/>
                </a:rPr>
                <a:t>trung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bình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ngày</a:t>
              </a:r>
              <a:r>
                <a:rPr lang="en-US" altLang="en-US" sz="2800" b="1" dirty="0">
                  <a:solidFill>
                    <a:srgbClr val="C00000"/>
                  </a:solidFill>
                  <a:latin typeface="Times New Roman" panose="02020603050405020304" pitchFamily="18" charset="0"/>
                  <a:cs typeface="Times New Roman" panose="02020603050405020304" pitchFamily="18" charset="0"/>
                </a:rPr>
                <a:t> =</a:t>
              </a:r>
            </a:p>
          </p:txBody>
        </p:sp>
        <p:sp>
          <p:nvSpPr>
            <p:cNvPr id="49164" name="Text Box 24">
              <a:extLst>
                <a:ext uri="{FF2B5EF4-FFF2-40B4-BE49-F238E27FC236}">
                  <a16:creationId xmlns:a16="http://schemas.microsoft.com/office/drawing/2014/main" xmlns="" id="{848580D9-7786-4B42-9131-144C3A587DC5}"/>
                </a:ext>
              </a:extLst>
            </p:cNvPr>
            <p:cNvSpPr txBox="1">
              <a:spLocks noChangeArrowheads="1"/>
            </p:cNvSpPr>
            <p:nvPr/>
          </p:nvSpPr>
          <p:spPr bwMode="auto">
            <a:xfrm>
              <a:off x="2473" y="3163"/>
              <a:ext cx="279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spcBef>
                  <a:spcPct val="50000"/>
                </a:spcBef>
              </a:pPr>
              <a:r>
                <a:rPr lang="en-US" altLang="en-US" sz="2800" b="1">
                  <a:solidFill>
                    <a:srgbClr val="C00000"/>
                  </a:solidFill>
                  <a:latin typeface="Times New Roman" panose="02020603050405020304" pitchFamily="18" charset="0"/>
                  <a:cs typeface="Times New Roman" panose="02020603050405020304" pitchFamily="18" charset="0"/>
                </a:rPr>
                <a:t>Tổng nhiệt các lần đo</a:t>
              </a:r>
            </a:p>
          </p:txBody>
        </p:sp>
        <p:sp>
          <p:nvSpPr>
            <p:cNvPr id="49165" name="Line 25">
              <a:extLst>
                <a:ext uri="{FF2B5EF4-FFF2-40B4-BE49-F238E27FC236}">
                  <a16:creationId xmlns:a16="http://schemas.microsoft.com/office/drawing/2014/main" xmlns="" id="{4D0C8D9D-5901-4D8C-8369-6E45F2E62BDB}"/>
                </a:ext>
              </a:extLst>
            </p:cNvPr>
            <p:cNvSpPr>
              <a:spLocks noChangeShapeType="1"/>
            </p:cNvSpPr>
            <p:nvPr/>
          </p:nvSpPr>
          <p:spPr bwMode="auto">
            <a:xfrm>
              <a:off x="2836" y="3490"/>
              <a:ext cx="206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MY" sz="1800"/>
            </a:p>
          </p:txBody>
        </p:sp>
        <p:sp>
          <p:nvSpPr>
            <p:cNvPr id="49166" name="Text Box 26">
              <a:extLst>
                <a:ext uri="{FF2B5EF4-FFF2-40B4-BE49-F238E27FC236}">
                  <a16:creationId xmlns:a16="http://schemas.microsoft.com/office/drawing/2014/main" xmlns="" id="{B7D3D6AB-5B90-4EC8-A283-AB246F2A76E5}"/>
                </a:ext>
              </a:extLst>
            </p:cNvPr>
            <p:cNvSpPr txBox="1">
              <a:spLocks noChangeArrowheads="1"/>
            </p:cNvSpPr>
            <p:nvPr/>
          </p:nvSpPr>
          <p:spPr bwMode="auto">
            <a:xfrm>
              <a:off x="2774" y="3518"/>
              <a:ext cx="1773"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spcBef>
                  <a:spcPct val="50000"/>
                </a:spcBef>
              </a:pPr>
              <a:r>
                <a:rPr lang="en-US" altLang="en-US" sz="2800" b="1">
                  <a:solidFill>
                    <a:srgbClr val="C00000"/>
                  </a:solidFill>
                  <a:latin typeface="Times New Roman" panose="02020603050405020304" pitchFamily="18" charset="0"/>
                  <a:cs typeface="Times New Roman" panose="02020603050405020304" pitchFamily="18" charset="0"/>
                </a:rPr>
                <a:t>Số lần đo</a:t>
              </a:r>
            </a:p>
          </p:txBody>
        </p:sp>
      </p:grpSp>
      <p:sp>
        <p:nvSpPr>
          <p:cNvPr id="17" name="Title 1">
            <a:extLst>
              <a:ext uri="{FF2B5EF4-FFF2-40B4-BE49-F238E27FC236}">
                <a16:creationId xmlns:a16="http://schemas.microsoft.com/office/drawing/2014/main" xmlns="" id="{C6F5DC4E-29DA-45F5-807C-720E945D73E5}"/>
              </a:ext>
            </a:extLst>
          </p:cNvPr>
          <p:cNvSpPr txBox="1">
            <a:spLocks noChangeArrowheads="1"/>
          </p:cNvSpPr>
          <p:nvPr/>
        </p:nvSpPr>
        <p:spPr bwMode="auto">
          <a:xfrm>
            <a:off x="1846902" y="4491587"/>
            <a:ext cx="4185591" cy="112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96" tIns="34298" rIns="68596" bIns="3429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spcBef>
                <a:spcPct val="20000"/>
              </a:spcBef>
            </a:pPr>
            <a:endParaRPr lang="en-US" altLang="en-US" sz="3200">
              <a:solidFill>
                <a:srgbClr val="C00000"/>
              </a:solidFill>
              <a:latin typeface="Times New Roman" panose="02020603050405020304" pitchFamily="18" charset="0"/>
              <a:cs typeface="Times New Roman" panose="02020603050405020304" pitchFamily="18" charset="0"/>
            </a:endParaRPr>
          </a:p>
        </p:txBody>
      </p:sp>
      <p:sp>
        <p:nvSpPr>
          <p:cNvPr id="18" name="Text Box 29">
            <a:extLst>
              <a:ext uri="{FF2B5EF4-FFF2-40B4-BE49-F238E27FC236}">
                <a16:creationId xmlns:a16="http://schemas.microsoft.com/office/drawing/2014/main" xmlns="" id="{44CB666E-5FFD-4979-B19C-C4E05132D5AB}"/>
              </a:ext>
            </a:extLst>
          </p:cNvPr>
          <p:cNvSpPr txBox="1">
            <a:spLocks noChangeArrowheads="1"/>
          </p:cNvSpPr>
          <p:nvPr/>
        </p:nvSpPr>
        <p:spPr bwMode="auto">
          <a:xfrm>
            <a:off x="2025518" y="4634427"/>
            <a:ext cx="3634261"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ct val="50000"/>
              </a:spcBef>
            </a:pPr>
            <a:r>
              <a:rPr lang="en-US" altLang="en-US" sz="2400" b="1">
                <a:solidFill>
                  <a:srgbClr val="C00000"/>
                </a:solidFill>
                <a:latin typeface="Times New Roman" panose="02020603050405020304" pitchFamily="18" charset="0"/>
                <a:cs typeface="Times New Roman" panose="02020603050405020304" pitchFamily="18" charset="0"/>
              </a:rPr>
              <a:t>20</a:t>
            </a:r>
            <a:r>
              <a:rPr lang="en-US" altLang="en-US" sz="2400" b="1" baseline="30000">
                <a:solidFill>
                  <a:srgbClr val="C00000"/>
                </a:solidFill>
                <a:latin typeface="Times New Roman" panose="02020603050405020304" pitchFamily="18" charset="0"/>
                <a:cs typeface="Times New Roman" panose="02020603050405020304" pitchFamily="18" charset="0"/>
              </a:rPr>
              <a:t>0</a:t>
            </a:r>
            <a:r>
              <a:rPr lang="en-US" altLang="en-US" sz="2400" b="1">
                <a:solidFill>
                  <a:srgbClr val="C00000"/>
                </a:solidFill>
                <a:latin typeface="Times New Roman" panose="02020603050405020304" pitchFamily="18" charset="0"/>
                <a:cs typeface="Times New Roman" panose="02020603050405020304" pitchFamily="18" charset="0"/>
              </a:rPr>
              <a:t>C + 24</a:t>
            </a:r>
            <a:r>
              <a:rPr lang="en-US" altLang="en-US" sz="2400" b="1" baseline="30000">
                <a:solidFill>
                  <a:srgbClr val="C00000"/>
                </a:solidFill>
                <a:latin typeface="Times New Roman" panose="02020603050405020304" pitchFamily="18" charset="0"/>
                <a:cs typeface="Times New Roman" panose="02020603050405020304" pitchFamily="18" charset="0"/>
              </a:rPr>
              <a:t>0</a:t>
            </a:r>
            <a:r>
              <a:rPr lang="en-US" altLang="en-US" sz="2400" b="1">
                <a:solidFill>
                  <a:srgbClr val="C00000"/>
                </a:solidFill>
                <a:latin typeface="Times New Roman" panose="02020603050405020304" pitchFamily="18" charset="0"/>
                <a:cs typeface="Times New Roman" panose="02020603050405020304" pitchFamily="18" charset="0"/>
              </a:rPr>
              <a:t>C + 22</a:t>
            </a:r>
            <a:r>
              <a:rPr lang="en-US" altLang="en-US" sz="2400" b="1" baseline="30000">
                <a:solidFill>
                  <a:srgbClr val="C00000"/>
                </a:solidFill>
                <a:latin typeface="Times New Roman" panose="02020603050405020304" pitchFamily="18" charset="0"/>
                <a:cs typeface="Times New Roman" panose="02020603050405020304" pitchFamily="18" charset="0"/>
              </a:rPr>
              <a:t>0</a:t>
            </a:r>
            <a:r>
              <a:rPr lang="en-US" altLang="en-US" sz="2400" b="1">
                <a:solidFill>
                  <a:srgbClr val="C00000"/>
                </a:solidFill>
                <a:latin typeface="Times New Roman" panose="02020603050405020304" pitchFamily="18" charset="0"/>
                <a:cs typeface="Times New Roman" panose="02020603050405020304" pitchFamily="18" charset="0"/>
              </a:rPr>
              <a:t>C</a:t>
            </a:r>
          </a:p>
        </p:txBody>
      </p:sp>
      <p:sp>
        <p:nvSpPr>
          <p:cNvPr id="19" name="Text Box 30">
            <a:extLst>
              <a:ext uri="{FF2B5EF4-FFF2-40B4-BE49-F238E27FC236}">
                <a16:creationId xmlns:a16="http://schemas.microsoft.com/office/drawing/2014/main" xmlns="" id="{B6B4A644-5CE4-47A9-814C-822E6ED7BFC1}"/>
              </a:ext>
            </a:extLst>
          </p:cNvPr>
          <p:cNvSpPr txBox="1">
            <a:spLocks noChangeArrowheads="1"/>
          </p:cNvSpPr>
          <p:nvPr/>
        </p:nvSpPr>
        <p:spPr bwMode="auto">
          <a:xfrm>
            <a:off x="2901932" y="5164529"/>
            <a:ext cx="641830" cy="5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ct val="50000"/>
              </a:spcBef>
            </a:pPr>
            <a:r>
              <a:rPr lang="en-US" altLang="en-US" sz="2800" b="1">
                <a:solidFill>
                  <a:srgbClr val="C00000"/>
                </a:solidFill>
                <a:latin typeface="Times New Roman" panose="02020603050405020304" pitchFamily="18" charset="0"/>
                <a:cs typeface="Times New Roman" panose="02020603050405020304" pitchFamily="18" charset="0"/>
              </a:rPr>
              <a:t>3</a:t>
            </a:r>
          </a:p>
        </p:txBody>
      </p:sp>
      <p:sp>
        <p:nvSpPr>
          <p:cNvPr id="20" name="Line 31">
            <a:extLst>
              <a:ext uri="{FF2B5EF4-FFF2-40B4-BE49-F238E27FC236}">
                <a16:creationId xmlns:a16="http://schemas.microsoft.com/office/drawing/2014/main" xmlns="" id="{19C4C7CF-5F55-4D5B-9A7D-1A232C612C3D}"/>
              </a:ext>
            </a:extLst>
          </p:cNvPr>
          <p:cNvSpPr>
            <a:spLocks noChangeShapeType="1"/>
          </p:cNvSpPr>
          <p:nvPr/>
        </p:nvSpPr>
        <p:spPr bwMode="auto">
          <a:xfrm>
            <a:off x="2025518" y="5164529"/>
            <a:ext cx="2293442" cy="79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MY"/>
          </a:p>
        </p:txBody>
      </p:sp>
      <p:sp>
        <p:nvSpPr>
          <p:cNvPr id="21" name="Text Box 32">
            <a:extLst>
              <a:ext uri="{FF2B5EF4-FFF2-40B4-BE49-F238E27FC236}">
                <a16:creationId xmlns:a16="http://schemas.microsoft.com/office/drawing/2014/main" xmlns="" id="{682547C1-74FC-4164-B2A6-0D56D8263012}"/>
              </a:ext>
            </a:extLst>
          </p:cNvPr>
          <p:cNvSpPr txBox="1">
            <a:spLocks noChangeArrowheads="1"/>
          </p:cNvSpPr>
          <p:nvPr/>
        </p:nvSpPr>
        <p:spPr bwMode="auto">
          <a:xfrm>
            <a:off x="4568429" y="4863280"/>
            <a:ext cx="2182700"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spcBef>
                <a:spcPct val="50000"/>
              </a:spcBef>
            </a:pPr>
            <a:r>
              <a:rPr lang="en-US" altLang="en-US" sz="3200" b="1">
                <a:solidFill>
                  <a:srgbClr val="C00000"/>
                </a:solidFill>
                <a:latin typeface="Times New Roman" panose="02020603050405020304" pitchFamily="18" charset="0"/>
                <a:cs typeface="Times New Roman" panose="02020603050405020304" pitchFamily="18" charset="0"/>
              </a:rPr>
              <a:t>= 22</a:t>
            </a:r>
            <a:r>
              <a:rPr lang="en-US" altLang="en-US" sz="3200" b="1" baseline="30000">
                <a:solidFill>
                  <a:srgbClr val="C00000"/>
                </a:solidFill>
                <a:latin typeface="Times New Roman" panose="02020603050405020304" pitchFamily="18" charset="0"/>
                <a:cs typeface="Times New Roman" panose="02020603050405020304" pitchFamily="18" charset="0"/>
              </a:rPr>
              <a:t>0</a:t>
            </a:r>
            <a:r>
              <a:rPr lang="en-US" altLang="en-US" sz="3200" b="1">
                <a:solidFill>
                  <a:srgbClr val="C00000"/>
                </a:solidFill>
                <a:latin typeface="Times New Roman" panose="02020603050405020304" pitchFamily="18" charset="0"/>
                <a:cs typeface="Times New Roman" panose="02020603050405020304" pitchFamily="18" charset="0"/>
              </a:rPr>
              <a:t>C</a:t>
            </a:r>
          </a:p>
        </p:txBody>
      </p:sp>
      <p:sp>
        <p:nvSpPr>
          <p:cNvPr id="22" name="Title 1">
            <a:extLst>
              <a:ext uri="{FF2B5EF4-FFF2-40B4-BE49-F238E27FC236}">
                <a16:creationId xmlns:a16="http://schemas.microsoft.com/office/drawing/2014/main" xmlns="" id="{1DE6BC0D-1CF2-4318-87A2-6A0A27D8F557}"/>
              </a:ext>
            </a:extLst>
          </p:cNvPr>
          <p:cNvSpPr txBox="1">
            <a:spLocks noChangeArrowheads="1"/>
          </p:cNvSpPr>
          <p:nvPr/>
        </p:nvSpPr>
        <p:spPr bwMode="auto">
          <a:xfrm>
            <a:off x="729949" y="3418684"/>
            <a:ext cx="7261376" cy="132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96" tIns="34298" rIns="68596" bIns="34298"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r>
              <a:rPr lang="en-US" altLang="en-US" sz="2800" b="1">
                <a:solidFill>
                  <a:srgbClr val="C00000"/>
                </a:solidFill>
                <a:latin typeface="Times New Roman" panose="02020603050405020304" pitchFamily="18" charset="0"/>
                <a:cs typeface="Times New Roman" panose="02020603050405020304" pitchFamily="18" charset="0"/>
              </a:rPr>
              <a:t>Nhiệt độ trung bình Hà Nội:</a:t>
            </a:r>
          </a:p>
        </p:txBody>
      </p:sp>
      <p:sp>
        <p:nvSpPr>
          <p:cNvPr id="49162" name="TextBox 23">
            <a:extLst>
              <a:ext uri="{FF2B5EF4-FFF2-40B4-BE49-F238E27FC236}">
                <a16:creationId xmlns:a16="http://schemas.microsoft.com/office/drawing/2014/main" xmlns="" id="{059CFA70-5F7B-4755-BA8B-D80F47F4EFE0}"/>
              </a:ext>
            </a:extLst>
          </p:cNvPr>
          <p:cNvSpPr txBox="1">
            <a:spLocks noChangeArrowheads="1"/>
          </p:cNvSpPr>
          <p:nvPr/>
        </p:nvSpPr>
        <p:spPr bwMode="auto">
          <a:xfrm>
            <a:off x="342947" y="701514"/>
            <a:ext cx="191953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en-MY" altLang="en-US" sz="2400" b="1">
                <a:latin typeface="Times New Roman" panose="02020603050405020304" pitchFamily="18" charset="0"/>
                <a:cs typeface="Times New Roman" panose="02020603050405020304" pitchFamily="18" charset="0"/>
              </a:rPr>
              <a:t>BIẾT: </a:t>
            </a:r>
          </a:p>
        </p:txBody>
      </p:sp>
    </p:spTree>
    <p:extLst>
      <p:ext uri="{BB962C8B-B14F-4D97-AF65-F5344CB8AC3E}">
        <p14:creationId xmlns:p14="http://schemas.microsoft.com/office/powerpoint/2010/main" val="3470350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par>
                                <p:cTn id="18" presetID="22" presetClass="entr" presetSubtype="4" fill="hold" grpId="0" nodeType="withEffect" nodePh="1">
                                  <p:stCondLst>
                                    <p:cond delay="0"/>
                                  </p:stCondLst>
                                  <p:endCondLst>
                                    <p:cond evt="begin" delay="0">
                                      <p:tn val="18"/>
                                    </p:cond>
                                  </p:end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amond(in)">
                                      <p:cBhvr>
                                        <p:cTn id="23" dur="500"/>
                                        <p:tgtEl>
                                          <p:spTgt spid="18"/>
                                        </p:tgtEl>
                                      </p:cBhvr>
                                    </p:animEffect>
                                  </p:childTnLst>
                                </p:cTn>
                              </p:par>
                              <p:par>
                                <p:cTn id="24" presetID="8" presetClass="entr" presetSubtype="16"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in)">
                                      <p:cBhvr>
                                        <p:cTn id="26" dur="500"/>
                                        <p:tgtEl>
                                          <p:spTgt spid="20"/>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diamond(in)">
                                      <p:cBhvr>
                                        <p:cTn id="29" dur="500"/>
                                        <p:tgtEl>
                                          <p:spTgt spid="1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amond(i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P spid="19"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smtClean="0">
                <a:solidFill>
                  <a:srgbClr val="FF0000"/>
                </a:solidFill>
              </a:rPr>
              <a:t>I. Nhiệt độ không khí</a:t>
            </a:r>
            <a:endParaRPr lang="en-US" sz="3600" b="1">
              <a:solidFill>
                <a:srgbClr val="FF0000"/>
              </a:solidFill>
            </a:endParaRPr>
          </a:p>
        </p:txBody>
      </p:sp>
      <p:sp>
        <p:nvSpPr>
          <p:cNvPr id="3" name="Content Placeholder 2"/>
          <p:cNvSpPr>
            <a:spLocks noGrp="1"/>
          </p:cNvSpPr>
          <p:nvPr>
            <p:ph idx="1"/>
          </p:nvPr>
        </p:nvSpPr>
        <p:spPr>
          <a:xfrm>
            <a:off x="254726" y="1260568"/>
            <a:ext cx="8690066" cy="4525963"/>
          </a:xfrm>
        </p:spPr>
        <p:txBody>
          <a:bodyPr>
            <a:normAutofit/>
          </a:bodyPr>
          <a:lstStyle/>
          <a:p>
            <a:pPr>
              <a:buFontTx/>
              <a:buChar char="-"/>
            </a:pPr>
            <a:r>
              <a:rPr lang="en-US" sz="3600" b="1">
                <a:solidFill>
                  <a:srgbClr val="002060"/>
                </a:solidFill>
              </a:rPr>
              <a:t>Độ nóng lạnh của không khí chính là nhiệt độ không khí</a:t>
            </a:r>
          </a:p>
          <a:p>
            <a:pPr>
              <a:buFontTx/>
              <a:buChar char="-"/>
            </a:pPr>
            <a:r>
              <a:rPr lang="en-US" sz="3600" b="1">
                <a:solidFill>
                  <a:srgbClr val="002060"/>
                </a:solidFill>
              </a:rPr>
              <a:t>Nhiệt độ trung bình không khí trong ngày được tính bằng trung bình cộng các lần đo trong ngày.</a:t>
            </a:r>
          </a:p>
          <a:p>
            <a:pPr>
              <a:buFontTx/>
              <a:buChar char="-"/>
            </a:pPr>
            <a:r>
              <a:rPr lang="en-US" sz="3600" b="1">
                <a:solidFill>
                  <a:srgbClr val="002060"/>
                </a:solidFill>
              </a:rPr>
              <a:t>Dụng cụ để đo nhiệt độ không khí là nhiệt kế</a:t>
            </a:r>
            <a:endParaRPr lang="en-US" sz="3600" b="1">
              <a:solidFill>
                <a:srgbClr val="002060"/>
              </a:solidFill>
            </a:endParaRPr>
          </a:p>
        </p:txBody>
      </p:sp>
    </p:spTree>
    <p:extLst>
      <p:ext uri="{BB962C8B-B14F-4D97-AF65-F5344CB8AC3E}">
        <p14:creationId xmlns:p14="http://schemas.microsoft.com/office/powerpoint/2010/main" val="30288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A89CCB2-59D0-49FA-9E4E-26D3BAB95024}"/>
              </a:ext>
            </a:extLst>
          </p:cNvPr>
          <p:cNvSpPr/>
          <p:nvPr/>
        </p:nvSpPr>
        <p:spPr>
          <a:xfrm>
            <a:off x="251354" y="26132"/>
            <a:ext cx="8699599" cy="931024"/>
          </a:xfrm>
          <a:prstGeom prst="rect">
            <a:avLst/>
          </a:prstGeom>
        </p:spPr>
        <p:txBody>
          <a:bodyPr wrap="square" lIns="68580" tIns="34290" rIns="68580" bIns="34290">
            <a:spAutoFit/>
          </a:bodyPr>
          <a:lstStyle/>
          <a:p>
            <a:r>
              <a:rPr lang="en-US" sz="2800" b="1" dirty="0">
                <a:solidFill>
                  <a:srgbClr val="FF0000"/>
                </a:solidFill>
                <a:latin typeface="Times New Roman" panose="02020603050405020304" pitchFamily="18" charset="0"/>
                <a:ea typeface="Arial" panose="020B0604020202020204" pitchFamily="34" charset="0"/>
              </a:rPr>
              <a:t>II.</a:t>
            </a:r>
            <a:r>
              <a:rPr lang="vi-VN" sz="2800" b="1" dirty="0">
                <a:solidFill>
                  <a:srgbClr val="FF0000"/>
                </a:solidFill>
                <a:latin typeface="Times New Roman" panose="02020603050405020304" pitchFamily="18" charset="0"/>
                <a:ea typeface="Arial" panose="020B0604020202020204" pitchFamily="34" charset="0"/>
              </a:rPr>
              <a:t> Sự thay đổi nhiệt độ không khí trên bề mặt trái đất theo vĩ độ </a:t>
            </a:r>
            <a:endParaRPr lang="vi-VN" sz="2800" dirty="0">
              <a:solidFill>
                <a:srgbClr val="FF0000"/>
              </a:solidFill>
            </a:endParaRPr>
          </a:p>
        </p:txBody>
      </p:sp>
      <p:pic>
        <p:nvPicPr>
          <p:cNvPr id="4" name="Picture 3">
            <a:extLst>
              <a:ext uri="{FF2B5EF4-FFF2-40B4-BE49-F238E27FC236}">
                <a16:creationId xmlns="" xmlns:a16="http://schemas.microsoft.com/office/drawing/2014/main" id="{30654558-AD38-4985-B30C-AA9A1948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154" y="804351"/>
            <a:ext cx="4491111" cy="4591215"/>
          </a:xfrm>
          <a:prstGeom prst="rect">
            <a:avLst/>
          </a:prstGeom>
        </p:spPr>
      </p:pic>
      <p:sp>
        <p:nvSpPr>
          <p:cNvPr id="8" name="Rectangle 7">
            <a:extLst>
              <a:ext uri="{FF2B5EF4-FFF2-40B4-BE49-F238E27FC236}">
                <a16:creationId xmlns="" xmlns:a16="http://schemas.microsoft.com/office/drawing/2014/main" id="{03E47386-5767-465E-9BA2-46F94785E0F6}"/>
              </a:ext>
            </a:extLst>
          </p:cNvPr>
          <p:cNvSpPr/>
          <p:nvPr/>
        </p:nvSpPr>
        <p:spPr>
          <a:xfrm>
            <a:off x="445171" y="990798"/>
            <a:ext cx="4365229" cy="1254767"/>
          </a:xfrm>
          <a:prstGeom prst="rect">
            <a:avLst/>
          </a:prstGeom>
        </p:spPr>
        <p:txBody>
          <a:bodyPr wrap="square" lIns="68580" tIns="34290" rIns="68580" bIns="34290">
            <a:spAutoFit/>
          </a:bodyPr>
          <a:lstStyle/>
          <a:p>
            <a:pPr algn="just">
              <a:lnSpc>
                <a:spcPct val="107000"/>
              </a:lnSpc>
              <a:spcAft>
                <a:spcPts val="600"/>
              </a:spcAft>
            </a:pPr>
            <a:r>
              <a:rPr lang="vi-VN"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bảng số liệu 13.1 và thông tin kênh chữ SGK trang 163</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vi-VN"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013DA2DF-2FAF-4E6A-B203-00FCAE81EF33}"/>
              </a:ext>
            </a:extLst>
          </p:cNvPr>
          <p:cNvSpPr/>
          <p:nvPr/>
        </p:nvSpPr>
        <p:spPr>
          <a:xfrm>
            <a:off x="445171" y="2294139"/>
            <a:ext cx="3887035" cy="661976"/>
          </a:xfrm>
          <a:prstGeom prst="rect">
            <a:avLst/>
          </a:prstGeom>
        </p:spPr>
        <p:txBody>
          <a:bodyPr wrap="square" lIns="68580" tIns="34290" rIns="68580" bIns="34290">
            <a:spAutoFit/>
          </a:bodyPr>
          <a:lstStyle/>
          <a:p>
            <a:pPr algn="just">
              <a:lnSpc>
                <a:spcPct val="107000"/>
              </a:lnSpc>
              <a:spcAft>
                <a:spcPts val="600"/>
              </a:spcAft>
            </a:pPr>
            <a:r>
              <a:rPr lang="vi-VN" sz="1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So sánh nhiệt độ trung bình năm của một số địa điểm trên thế giới</a:t>
            </a:r>
            <a:r>
              <a:rPr lang="en-US" sz="1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7FD4D7AC-BF1C-4666-BAAB-83BCB9A76327}"/>
              </a:ext>
            </a:extLst>
          </p:cNvPr>
          <p:cNvSpPr txBox="1"/>
          <p:nvPr/>
        </p:nvSpPr>
        <p:spPr>
          <a:xfrm>
            <a:off x="200788" y="2089602"/>
            <a:ext cx="4251314" cy="265457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r>
              <a:rPr lang="vi-VN" sz="2100" b="1" dirty="0">
                <a:solidFill>
                  <a:srgbClr val="002060"/>
                </a:solidFill>
                <a:latin typeface="Times New Roman" panose="02020603050405020304" pitchFamily="18" charset="0"/>
                <a:cs typeface="Times New Roman" panose="02020603050405020304" pitchFamily="18" charset="0"/>
              </a:rPr>
              <a:t>+ Xin-ga-po có nhiệt độ cao nhất (28,3</a:t>
            </a:r>
            <a:r>
              <a:rPr lang="vi-VN" sz="2100" b="1" baseline="30000" dirty="0">
                <a:solidFill>
                  <a:srgbClr val="002060"/>
                </a:solidFill>
                <a:latin typeface="Times New Roman" panose="02020603050405020304" pitchFamily="18" charset="0"/>
                <a:cs typeface="Times New Roman" panose="02020603050405020304" pitchFamily="18" charset="0"/>
              </a:rPr>
              <a:t>0</a:t>
            </a:r>
            <a:r>
              <a:rPr lang="vi-VN" sz="2100" b="1" dirty="0">
                <a:solidFill>
                  <a:srgbClr val="002060"/>
                </a:solidFill>
                <a:latin typeface="Times New Roman" panose="02020603050405020304" pitchFamily="18" charset="0"/>
                <a:cs typeface="Times New Roman" panose="02020603050405020304" pitchFamily="18" charset="0"/>
              </a:rPr>
              <a:t>C) </a:t>
            </a:r>
            <a:r>
              <a:rPr lang="en-US" sz="2100" b="1" dirty="0" err="1">
                <a:solidFill>
                  <a:srgbClr val="002060"/>
                </a:solidFill>
                <a:latin typeface="Times New Roman" panose="02020603050405020304" pitchFamily="18" charset="0"/>
                <a:cs typeface="Times New Roman" panose="02020603050405020304" pitchFamily="18" charset="0"/>
              </a:rPr>
              <a:t>nh</a:t>
            </a:r>
            <a:r>
              <a:rPr lang="vi-VN" sz="2100" b="1" dirty="0">
                <a:solidFill>
                  <a:srgbClr val="002060"/>
                </a:solidFill>
                <a:latin typeface="Times New Roman" panose="02020603050405020304" pitchFamily="18" charset="0"/>
                <a:cs typeface="Times New Roman" panose="02020603050405020304" pitchFamily="18" charset="0"/>
              </a:rPr>
              <a:t>ư</a:t>
            </a:r>
            <a:r>
              <a:rPr lang="en-US" sz="2100" b="1" dirty="0">
                <a:solidFill>
                  <a:srgbClr val="002060"/>
                </a:solidFill>
                <a:latin typeface="Times New Roman" panose="02020603050405020304" pitchFamily="18" charset="0"/>
                <a:cs typeface="Times New Roman" panose="02020603050405020304" pitchFamily="18" charset="0"/>
              </a:rPr>
              <a:t>ng </a:t>
            </a:r>
            <a:r>
              <a:rPr lang="en-US" sz="2100" b="1" dirty="0" err="1">
                <a:solidFill>
                  <a:srgbClr val="002060"/>
                </a:solidFill>
                <a:latin typeface="Times New Roman" panose="02020603050405020304" pitchFamily="18" charset="0"/>
                <a:cs typeface="Times New Roman" panose="02020603050405020304" pitchFamily="18" charset="0"/>
              </a:rPr>
              <a:t>nằm</a:t>
            </a:r>
            <a:r>
              <a:rPr lang="en-US" sz="2100" b="1" dirty="0">
                <a:solidFill>
                  <a:srgbClr val="002060"/>
                </a:solidFill>
                <a:latin typeface="Times New Roman" panose="02020603050405020304" pitchFamily="18" charset="0"/>
                <a:cs typeface="Times New Roman" panose="02020603050405020304" pitchFamily="18" charset="0"/>
              </a:rPr>
              <a:t> ở</a:t>
            </a:r>
            <a:r>
              <a:rPr lang="vi-VN" sz="2100" b="1" dirty="0">
                <a:solidFill>
                  <a:srgbClr val="002060"/>
                </a:solidFill>
                <a:latin typeface="Times New Roman" panose="02020603050405020304" pitchFamily="18" charset="0"/>
                <a:cs typeface="Times New Roman" panose="02020603050405020304" pitchFamily="18" charset="0"/>
              </a:rPr>
              <a:t> vĩ độ thấp nhất.</a:t>
            </a:r>
            <a:endParaRPr lang="en-US" sz="2100" b="1" dirty="0">
              <a:solidFill>
                <a:srgbClr val="002060"/>
              </a:solidFill>
              <a:latin typeface="Times New Roman" panose="02020603050405020304" pitchFamily="18" charset="0"/>
              <a:cs typeface="Times New Roman" panose="02020603050405020304" pitchFamily="18" charset="0"/>
            </a:endParaRPr>
          </a:p>
          <a:p>
            <a:r>
              <a:rPr lang="vi-VN" sz="2100" b="1" dirty="0">
                <a:solidFill>
                  <a:srgbClr val="002060"/>
                </a:solidFill>
                <a:latin typeface="Times New Roman" panose="02020603050405020304" pitchFamily="18" charset="0"/>
                <a:cs typeface="Times New Roman" panose="02020603050405020304" pitchFamily="18" charset="0"/>
              </a:rPr>
              <a:t>+ An-ta, Na Uy ở vĩ độ cao nhất nhưng nhiệt độ trung bình năm thấp nhất (2,5</a:t>
            </a:r>
            <a:r>
              <a:rPr lang="vi-VN" sz="2100" b="1" baseline="30000" dirty="0">
                <a:solidFill>
                  <a:srgbClr val="002060"/>
                </a:solidFill>
                <a:latin typeface="Times New Roman" panose="02020603050405020304" pitchFamily="18" charset="0"/>
                <a:cs typeface="Times New Roman" panose="02020603050405020304" pitchFamily="18" charset="0"/>
              </a:rPr>
              <a:t>0</a:t>
            </a:r>
            <a:r>
              <a:rPr lang="vi-VN" sz="2100" b="1" dirty="0">
                <a:solidFill>
                  <a:srgbClr val="002060"/>
                </a:solidFill>
                <a:latin typeface="Times New Roman" panose="02020603050405020304" pitchFamily="18" charset="0"/>
                <a:cs typeface="Times New Roman" panose="02020603050405020304" pitchFamily="18" charset="0"/>
              </a:rPr>
              <a:t>C).</a:t>
            </a:r>
            <a:endParaRPr lang="en-US" sz="2100" b="1" dirty="0">
              <a:solidFill>
                <a:srgbClr val="002060"/>
              </a:solidFill>
              <a:latin typeface="Times New Roman" panose="02020603050405020304" pitchFamily="18" charset="0"/>
              <a:cs typeface="Times New Roman" panose="02020603050405020304" pitchFamily="18" charset="0"/>
            </a:endParaRPr>
          </a:p>
          <a:p>
            <a:r>
              <a:rPr lang="en-US" sz="2100" b="1" i="1" dirty="0">
                <a:solidFill>
                  <a:srgbClr val="002060"/>
                </a:solidFill>
                <a:latin typeface="Times New Roman" panose="02020603050405020304" pitchFamily="18" charset="0"/>
                <a:cs typeface="Times New Roman" panose="02020603050405020304" pitchFamily="18" charset="0"/>
              </a:rPr>
              <a:t>(HS </a:t>
            </a:r>
            <a:r>
              <a:rPr lang="en-US" sz="2100" b="1" i="1" dirty="0" err="1">
                <a:solidFill>
                  <a:srgbClr val="002060"/>
                </a:solidFill>
                <a:latin typeface="Times New Roman" panose="02020603050405020304" pitchFamily="18" charset="0"/>
                <a:cs typeface="Times New Roman" panose="02020603050405020304" pitchFamily="18" charset="0"/>
              </a:rPr>
              <a:t>có</a:t>
            </a:r>
            <a:r>
              <a:rPr lang="en-US" sz="2100" b="1" i="1" dirty="0">
                <a:solidFill>
                  <a:srgbClr val="002060"/>
                </a:solidFill>
                <a:latin typeface="Times New Roman" panose="02020603050405020304" pitchFamily="18" charset="0"/>
                <a:cs typeface="Times New Roman" panose="02020603050405020304" pitchFamily="18" charset="0"/>
              </a:rPr>
              <a:t> </a:t>
            </a:r>
            <a:r>
              <a:rPr lang="en-US" sz="2100" b="1" i="1" dirty="0" err="1">
                <a:solidFill>
                  <a:srgbClr val="002060"/>
                </a:solidFill>
                <a:latin typeface="Times New Roman" panose="02020603050405020304" pitchFamily="18" charset="0"/>
                <a:cs typeface="Times New Roman" panose="02020603050405020304" pitchFamily="18" charset="0"/>
              </a:rPr>
              <a:t>thể</a:t>
            </a:r>
            <a:r>
              <a:rPr lang="en-US" sz="2100" b="1" i="1" dirty="0">
                <a:solidFill>
                  <a:srgbClr val="002060"/>
                </a:solidFill>
                <a:latin typeface="Times New Roman" panose="02020603050405020304" pitchFamily="18" charset="0"/>
                <a:cs typeface="Times New Roman" panose="02020603050405020304" pitchFamily="18" charset="0"/>
              </a:rPr>
              <a:t> </a:t>
            </a:r>
            <a:r>
              <a:rPr lang="en-US" sz="2100" b="1" i="1" dirty="0" err="1">
                <a:solidFill>
                  <a:srgbClr val="002060"/>
                </a:solidFill>
                <a:latin typeface="Times New Roman" panose="02020603050405020304" pitchFamily="18" charset="0"/>
                <a:cs typeface="Times New Roman" panose="02020603050405020304" pitchFamily="18" charset="0"/>
              </a:rPr>
              <a:t>nêu</a:t>
            </a:r>
            <a:r>
              <a:rPr lang="en-US" sz="2100" b="1" i="1" dirty="0">
                <a:solidFill>
                  <a:srgbClr val="002060"/>
                </a:solidFill>
                <a:latin typeface="Times New Roman" panose="02020603050405020304" pitchFamily="18" charset="0"/>
                <a:cs typeface="Times New Roman" panose="02020603050405020304" pitchFamily="18" charset="0"/>
              </a:rPr>
              <a:t> </a:t>
            </a:r>
            <a:r>
              <a:rPr lang="en-US" sz="2100" b="1" i="1" dirty="0" err="1">
                <a:solidFill>
                  <a:srgbClr val="002060"/>
                </a:solidFill>
                <a:latin typeface="Times New Roman" panose="02020603050405020304" pitchFamily="18" charset="0"/>
                <a:cs typeface="Times New Roman" panose="02020603050405020304" pitchFamily="18" charset="0"/>
              </a:rPr>
              <a:t>lần</a:t>
            </a:r>
            <a:r>
              <a:rPr lang="en-US" sz="2100" b="1" i="1" dirty="0">
                <a:solidFill>
                  <a:srgbClr val="002060"/>
                </a:solidFill>
                <a:latin typeface="Times New Roman" panose="02020603050405020304" pitchFamily="18" charset="0"/>
                <a:cs typeface="Times New Roman" panose="02020603050405020304" pitchFamily="18" charset="0"/>
              </a:rPr>
              <a:t> l</a:t>
            </a:r>
            <a:r>
              <a:rPr lang="vi-VN" sz="2100" b="1" i="1" dirty="0">
                <a:solidFill>
                  <a:srgbClr val="002060"/>
                </a:solidFill>
                <a:latin typeface="Times New Roman" panose="02020603050405020304" pitchFamily="18" charset="0"/>
                <a:cs typeface="Times New Roman" panose="02020603050405020304" pitchFamily="18" charset="0"/>
              </a:rPr>
              <a:t>ư</a:t>
            </a:r>
            <a:r>
              <a:rPr lang="en-US" sz="2100" b="1" i="1" dirty="0" err="1">
                <a:solidFill>
                  <a:srgbClr val="002060"/>
                </a:solidFill>
                <a:latin typeface="Times New Roman" panose="02020603050405020304" pitchFamily="18" charset="0"/>
                <a:cs typeface="Times New Roman" panose="02020603050405020304" pitchFamily="18" charset="0"/>
              </a:rPr>
              <a:t>ợt</a:t>
            </a:r>
            <a:r>
              <a:rPr lang="en-US" sz="2100" b="1" i="1" dirty="0">
                <a:solidFill>
                  <a:srgbClr val="002060"/>
                </a:solidFill>
                <a:latin typeface="Times New Roman" panose="02020603050405020304" pitchFamily="18" charset="0"/>
                <a:cs typeface="Times New Roman" panose="02020603050405020304" pitchFamily="18" charset="0"/>
              </a:rPr>
              <a:t> </a:t>
            </a:r>
            <a:r>
              <a:rPr lang="en-US" sz="2100" b="1" i="1" dirty="0" err="1">
                <a:solidFill>
                  <a:srgbClr val="002060"/>
                </a:solidFill>
                <a:latin typeface="Times New Roman" panose="02020603050405020304" pitchFamily="18" charset="0"/>
                <a:cs typeface="Times New Roman" panose="02020603050405020304" pitchFamily="18" charset="0"/>
              </a:rPr>
              <a:t>các</a:t>
            </a:r>
            <a:r>
              <a:rPr lang="en-US" sz="2100" b="1" i="1" dirty="0">
                <a:solidFill>
                  <a:srgbClr val="002060"/>
                </a:solidFill>
                <a:latin typeface="Times New Roman" panose="02020603050405020304" pitchFamily="18" charset="0"/>
                <a:cs typeface="Times New Roman" panose="02020603050405020304" pitchFamily="18" charset="0"/>
              </a:rPr>
              <a:t> </a:t>
            </a:r>
            <a:r>
              <a:rPr lang="en-US" sz="2100" b="1" i="1" dirty="0" err="1">
                <a:solidFill>
                  <a:srgbClr val="002060"/>
                </a:solidFill>
                <a:latin typeface="Times New Roman" panose="02020603050405020304" pitchFamily="18" charset="0"/>
                <a:cs typeface="Times New Roman" panose="02020603050405020304" pitchFamily="18" charset="0"/>
              </a:rPr>
              <a:t>địa</a:t>
            </a:r>
            <a:r>
              <a:rPr lang="en-US" sz="2100" b="1" i="1" dirty="0">
                <a:solidFill>
                  <a:srgbClr val="002060"/>
                </a:solidFill>
                <a:latin typeface="Times New Roman" panose="02020603050405020304" pitchFamily="18" charset="0"/>
                <a:cs typeface="Times New Roman" panose="02020603050405020304" pitchFamily="18" charset="0"/>
              </a:rPr>
              <a:t> </a:t>
            </a:r>
            <a:r>
              <a:rPr lang="en-US" sz="2100" b="1" i="1" dirty="0" err="1">
                <a:solidFill>
                  <a:srgbClr val="002060"/>
                </a:solidFill>
                <a:latin typeface="Times New Roman" panose="02020603050405020304" pitchFamily="18" charset="0"/>
                <a:cs typeface="Times New Roman" panose="02020603050405020304" pitchFamily="18" charset="0"/>
              </a:rPr>
              <a:t>điểm</a:t>
            </a:r>
            <a:r>
              <a:rPr lang="en-US" sz="2100" b="1" i="1" dirty="0">
                <a:solidFill>
                  <a:srgbClr val="002060"/>
                </a:solidFill>
                <a:latin typeface="Times New Roman" panose="02020603050405020304" pitchFamily="18" charset="0"/>
                <a:cs typeface="Times New Roman" panose="02020603050405020304" pitchFamily="18" charset="0"/>
              </a:rPr>
              <a:t>)</a:t>
            </a:r>
            <a:endParaRPr lang="vi-VN" sz="2100" b="1" i="1" dirty="0">
              <a:solidFill>
                <a:srgbClr val="002060"/>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 xmlns:a16="http://schemas.microsoft.com/office/drawing/2014/main" id="{1099242C-9DC8-4908-9F21-6DED1815B1B5}"/>
              </a:ext>
            </a:extLst>
          </p:cNvPr>
          <p:cNvSpPr/>
          <p:nvPr/>
        </p:nvSpPr>
        <p:spPr>
          <a:xfrm>
            <a:off x="295029" y="1923673"/>
            <a:ext cx="4371212" cy="2779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100" b="1"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ea typeface="Times New Roman" panose="02020603050405020304" pitchFamily="18" charset="0"/>
                <a:cs typeface="Times New Roman" panose="02020603050405020304" pitchFamily="18" charset="0"/>
              </a:rPr>
              <a:t>về sự thay đổi nhiệt độ không khí trên bề mặt</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100" b="1" dirty="0"/>
          </a:p>
        </p:txBody>
      </p:sp>
      <p:sp>
        <p:nvSpPr>
          <p:cNvPr id="13" name="TextBox 12">
            <a:extLst>
              <a:ext uri="{FF2B5EF4-FFF2-40B4-BE49-F238E27FC236}">
                <a16:creationId xmlns="" xmlns:a16="http://schemas.microsoft.com/office/drawing/2014/main" id="{9984C989-A83E-471F-8199-DF358E6A5794}"/>
              </a:ext>
            </a:extLst>
          </p:cNvPr>
          <p:cNvSpPr txBox="1"/>
          <p:nvPr/>
        </p:nvSpPr>
        <p:spPr>
          <a:xfrm>
            <a:off x="221324" y="2620872"/>
            <a:ext cx="4187315" cy="1038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spAutoFit/>
          </a:bodyPr>
          <a:lstStyle/>
          <a:p>
            <a:r>
              <a:rPr lang="en-US" sz="2100" b="1" dirty="0" err="1">
                <a:latin typeface="Times New Roman" panose="02020603050405020304" pitchFamily="18" charset="0"/>
                <a:cs typeface="Times New Roman" panose="02020603050405020304" pitchFamily="18" charset="0"/>
              </a:rPr>
              <a:t>Nhiệt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độ</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không</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thay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đổi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theo</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vĩ</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độ</a:t>
            </a:r>
            <a:r>
              <a:rPr lang="en-US" sz="2100" b="1" dirty="0">
                <a:latin typeface="Times New Roman" panose="02020603050405020304" pitchFamily="18" charset="0"/>
                <a:cs typeface="Times New Roman" panose="02020603050405020304" pitchFamily="18" charset="0"/>
              </a:rPr>
              <a:t>: </a:t>
            </a:r>
          </a:p>
          <a:p>
            <a:r>
              <a:rPr lang="vi-VN" sz="2100" b="1" dirty="0">
                <a:latin typeface="Times New Roman" panose="02020603050405020304" pitchFamily="18" charset="0"/>
                <a:cs typeface="Times New Roman" panose="02020603050405020304" pitchFamily="18" charset="0"/>
              </a:rPr>
              <a:t>Không khí ở vùng vĩ độ thấp nóng hơn không kh</a:t>
            </a:r>
            <a:r>
              <a:rPr lang="en-US" sz="2100" b="1" dirty="0">
                <a:latin typeface="Times New Roman" panose="02020603050405020304" pitchFamily="18" charset="0"/>
                <a:cs typeface="Times New Roman" panose="02020603050405020304" pitchFamily="18" charset="0"/>
              </a:rPr>
              <a:t>í</a:t>
            </a:r>
            <a:r>
              <a:rPr lang="vi-VN" sz="2100" b="1" dirty="0">
                <a:latin typeface="Times New Roman" panose="02020603050405020304" pitchFamily="18" charset="0"/>
                <a:cs typeface="Times New Roman" panose="02020603050405020304" pitchFamily="18" charset="0"/>
              </a:rPr>
              <a:t> ở vùng vĩ độ cao.</a:t>
            </a:r>
          </a:p>
        </p:txBody>
      </p:sp>
      <p:sp>
        <p:nvSpPr>
          <p:cNvPr id="16" name="Thought Bubble: Cloud 15">
            <a:extLst>
              <a:ext uri="{FF2B5EF4-FFF2-40B4-BE49-F238E27FC236}">
                <a16:creationId xmlns="" xmlns:a16="http://schemas.microsoft.com/office/drawing/2014/main" id="{8C6766F9-7711-44E0-8BBB-E5732FED05CB}"/>
              </a:ext>
            </a:extLst>
          </p:cNvPr>
          <p:cNvSpPr/>
          <p:nvPr/>
        </p:nvSpPr>
        <p:spPr>
          <a:xfrm>
            <a:off x="66782" y="1921154"/>
            <a:ext cx="4468181" cy="2991468"/>
          </a:xfrm>
          <a:prstGeom prst="cloudCallout">
            <a:avLst>
              <a:gd name="adj1" fmla="val 36459"/>
              <a:gd name="adj2" fmla="val 129090"/>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nSpc>
                <a:spcPct val="125000"/>
              </a:lnSpc>
            </a:pPr>
            <a:r>
              <a:rPr lang="en-US" sz="2100" b="1" dirty="0" err="1">
                <a:latin typeface="Times New Roman" panose="02020603050405020304" pitchFamily="18" charset="0"/>
                <a:cs typeface="Times New Roman" panose="02020603050405020304" pitchFamily="18" charset="0"/>
              </a:rPr>
              <a:t>Tại</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sao</a:t>
            </a:r>
            <a:r>
              <a:rPr lang="en-US" sz="2100" b="1" dirty="0">
                <a:latin typeface="Times New Roman" panose="02020603050405020304" pitchFamily="18" charset="0"/>
                <a:cs typeface="Times New Roman" panose="02020603050405020304" pitchFamily="18" charset="0"/>
              </a:rPr>
              <a:t> </a:t>
            </a:r>
            <a:r>
              <a:rPr lang="vi-VN" sz="2100" b="1" dirty="0">
                <a:latin typeface="Times New Roman" panose="02020603050405020304" pitchFamily="18" charset="0"/>
                <a:cs typeface="Times New Roman" panose="02020603050405020304" pitchFamily="18" charset="0"/>
              </a:rPr>
              <a:t>nhiệt độ không khí trên bề mặt Trái đất</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thay</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đổi</a:t>
            </a:r>
            <a:r>
              <a:rPr lang="vi-VN" sz="2100" b="1" dirty="0">
                <a:latin typeface="Times New Roman" panose="02020603050405020304" pitchFamily="18" charset="0"/>
                <a:cs typeface="Times New Roman" panose="02020603050405020304" pitchFamily="18" charset="0"/>
              </a:rPr>
              <a:t> theo vĩ độ</a:t>
            </a:r>
            <a:r>
              <a:rPr lang="en-US" sz="2100" b="1" dirty="0">
                <a:latin typeface="Times New Roman" panose="02020603050405020304" pitchFamily="18" charset="0"/>
                <a:cs typeface="Times New Roman" panose="02020603050405020304" pitchFamily="18" charset="0"/>
              </a:rPr>
              <a:t>?</a:t>
            </a:r>
            <a:endParaRPr lang="vi-VN" sz="2100" b="1"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811DC26A-A810-4401-959B-472265F2CA95}"/>
              </a:ext>
            </a:extLst>
          </p:cNvPr>
          <p:cNvSpPr txBox="1"/>
          <p:nvPr/>
        </p:nvSpPr>
        <p:spPr>
          <a:xfrm>
            <a:off x="233056" y="2249741"/>
            <a:ext cx="4311263" cy="2334293"/>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wrap="square" lIns="68580" tIns="34290" rIns="68580" bIns="34290" rtlCol="0">
            <a:spAutoFit/>
          </a:bodyPr>
          <a:lstStyle/>
          <a:p>
            <a:pPr>
              <a:lnSpc>
                <a:spcPct val="125000"/>
              </a:lnSpc>
            </a:pPr>
            <a:r>
              <a:rPr lang="en-US" sz="2400" b="1" dirty="0">
                <a:solidFill>
                  <a:srgbClr val="002060"/>
                </a:solidFill>
                <a:latin typeface="Times New Roman" panose="02020603050405020304" pitchFamily="18" charset="0"/>
                <a:cs typeface="Times New Roman" panose="02020603050405020304" pitchFamily="18" charset="0"/>
              </a:rPr>
              <a:t>-</a:t>
            </a:r>
            <a:r>
              <a:rPr lang="vi-VN" sz="2400" b="1" dirty="0">
                <a:solidFill>
                  <a:srgbClr val="002060"/>
                </a:solidFill>
                <a:latin typeface="Times New Roman" panose="02020603050405020304" pitchFamily="18" charset="0"/>
                <a:cs typeface="Times New Roman" panose="02020603050405020304" pitchFamily="18" charset="0"/>
              </a:rPr>
              <a:t> Ở vùng vĩ độ cao do góc chiếu của tia sáng Mặt Trời với bề mặt Trái Đất nhỏ nên nhận được ít nhiệt dẫn tới nhiệt độ ở đây thường thấp. </a:t>
            </a:r>
          </a:p>
        </p:txBody>
      </p:sp>
      <p:sp>
        <p:nvSpPr>
          <p:cNvPr id="21" name="TextBox 20">
            <a:extLst>
              <a:ext uri="{FF2B5EF4-FFF2-40B4-BE49-F238E27FC236}">
                <a16:creationId xmlns="" xmlns:a16="http://schemas.microsoft.com/office/drawing/2014/main" id="{346A5661-C020-453C-9C4D-9D2ED06FC133}"/>
              </a:ext>
            </a:extLst>
          </p:cNvPr>
          <p:cNvSpPr txBox="1"/>
          <p:nvPr/>
        </p:nvSpPr>
        <p:spPr>
          <a:xfrm>
            <a:off x="251354" y="4921256"/>
            <a:ext cx="4302865" cy="1915909"/>
          </a:xfrm>
          <a:prstGeom prst="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wrap="square" lIns="68580" tIns="34290" rIns="68580" bIns="34290" rtlCol="0">
            <a:spAutoFit/>
          </a:bodyPr>
          <a:lstStyle/>
          <a:p>
            <a:pPr>
              <a:lnSpc>
                <a:spcPct val="125000"/>
              </a:lnSpc>
            </a:pPr>
            <a:r>
              <a:rPr lang="en-US" sz="2400" b="1" dirty="0">
                <a:solidFill>
                  <a:srgbClr val="002060"/>
                </a:solidFill>
                <a:latin typeface="Times New Roman" panose="02020603050405020304" pitchFamily="18" charset="0"/>
                <a:cs typeface="Times New Roman" panose="02020603050405020304" pitchFamily="18" charset="0"/>
              </a:rPr>
              <a:t>-</a:t>
            </a:r>
            <a:r>
              <a:rPr lang="vi-VN" sz="2400" b="1" dirty="0">
                <a:solidFill>
                  <a:srgbClr val="002060"/>
                </a:solidFill>
                <a:latin typeface="Times New Roman" panose="02020603050405020304" pitchFamily="18" charset="0"/>
                <a:cs typeface="Times New Roman" panose="02020603050405020304" pitchFamily="18" charset="0"/>
              </a:rPr>
              <a:t> Ở nơi có vĩ độ thấp góc chiếu của tia sáng Mặt Trời với bề mặt Trái </a:t>
            </a:r>
            <a:r>
              <a:rPr lang="vi-VN" sz="2400" b="1">
                <a:solidFill>
                  <a:srgbClr val="002060"/>
                </a:solidFill>
                <a:latin typeface="Times New Roman" panose="02020603050405020304" pitchFamily="18" charset="0"/>
                <a:cs typeface="Times New Roman" panose="02020603050405020304" pitchFamily="18" charset="0"/>
              </a:rPr>
              <a:t>Đất </a:t>
            </a:r>
            <a:r>
              <a:rPr lang="en-US" sz="2400" b="1">
                <a:solidFill>
                  <a:srgbClr val="002060"/>
                </a:solidFill>
                <a:latin typeface="Times New Roman" panose="02020603050405020304" pitchFamily="18" charset="0"/>
                <a:cs typeface="Times New Roman" panose="02020603050405020304" pitchFamily="18" charset="0"/>
              </a:rPr>
              <a:t>lớn</a:t>
            </a:r>
            <a:r>
              <a:rPr lang="vi-VN" sz="2400" b="1">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nên nhiệt độ thường cao</a:t>
            </a:r>
            <a:r>
              <a:rPr lang="en-US" sz="2400" b="1"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8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9"/>
                                        </p:tgtEl>
                                        <p:attrNameLst>
                                          <p:attrName>ppt_w</p:attrName>
                                        </p:attrNameLst>
                                      </p:cBhvr>
                                      <p:tavLst>
                                        <p:tav tm="0">
                                          <p:val>
                                            <p:strVal val="ppt_w"/>
                                          </p:val>
                                        </p:tav>
                                        <p:tav tm="100000">
                                          <p:val>
                                            <p:fltVal val="0"/>
                                          </p:val>
                                        </p:tav>
                                      </p:tavLst>
                                    </p:anim>
                                    <p:anim calcmode="lin" valueType="num">
                                      <p:cBhvr>
                                        <p:cTn id="30" dur="500"/>
                                        <p:tgtEl>
                                          <p:spTgt spid="9"/>
                                        </p:tgtEl>
                                        <p:attrNameLst>
                                          <p:attrName>ppt_h</p:attrName>
                                        </p:attrNameLst>
                                      </p:cBhvr>
                                      <p:tavLst>
                                        <p:tav tm="0">
                                          <p:val>
                                            <p:strVal val="ppt_h"/>
                                          </p:val>
                                        </p:tav>
                                        <p:tav tm="100000">
                                          <p:val>
                                            <p:fltVal val="0"/>
                                          </p:val>
                                        </p:tav>
                                      </p:tavLst>
                                    </p:anim>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1" nodeType="click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2" nodeType="click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13"/>
                                        </p:tgtEl>
                                        <p:attrNameLst>
                                          <p:attrName>ppt_w</p:attrName>
                                        </p:attrNameLst>
                                      </p:cBhvr>
                                      <p:tavLst>
                                        <p:tav tm="0">
                                          <p:val>
                                            <p:strVal val="ppt_w"/>
                                          </p:val>
                                        </p:tav>
                                        <p:tav tm="100000">
                                          <p:val>
                                            <p:fltVal val="0"/>
                                          </p:val>
                                        </p:tav>
                                      </p:tavLst>
                                    </p:anim>
                                    <p:anim calcmode="lin" valueType="num">
                                      <p:cBhvr>
                                        <p:cTn id="67" dur="500"/>
                                        <p:tgtEl>
                                          <p:spTgt spid="13"/>
                                        </p:tgtEl>
                                        <p:attrNameLst>
                                          <p:attrName>ppt_h</p:attrName>
                                        </p:attrNameLst>
                                      </p:cBhvr>
                                      <p:tavLst>
                                        <p:tav tm="0">
                                          <p:val>
                                            <p:strVal val="ppt_h"/>
                                          </p:val>
                                        </p:tav>
                                        <p:tav tm="100000">
                                          <p:val>
                                            <p:fltVal val="0"/>
                                          </p:val>
                                        </p:tav>
                                      </p:tavLst>
                                    </p:anim>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xit" presetSubtype="32" fill="hold" grpId="1" nodeType="clickEffect">
                                  <p:stCondLst>
                                    <p:cond delay="0"/>
                                  </p:stCondLst>
                                  <p:childTnLst>
                                    <p:anim calcmode="lin" valueType="num">
                                      <p:cBhvr>
                                        <p:cTn id="80" dur="500"/>
                                        <p:tgtEl>
                                          <p:spTgt spid="16"/>
                                        </p:tgtEl>
                                        <p:attrNameLst>
                                          <p:attrName>ppt_w</p:attrName>
                                        </p:attrNameLst>
                                      </p:cBhvr>
                                      <p:tavLst>
                                        <p:tav tm="0">
                                          <p:val>
                                            <p:strVal val="ppt_w"/>
                                          </p:val>
                                        </p:tav>
                                        <p:tav tm="100000">
                                          <p:val>
                                            <p:fltVal val="0"/>
                                          </p:val>
                                        </p:tav>
                                      </p:tavLst>
                                    </p:anim>
                                    <p:anim calcmode="lin" valueType="num">
                                      <p:cBhvr>
                                        <p:cTn id="81" dur="500"/>
                                        <p:tgtEl>
                                          <p:spTgt spid="16"/>
                                        </p:tgtEl>
                                        <p:attrNameLst>
                                          <p:attrName>ppt_h</p:attrName>
                                        </p:attrNameLst>
                                      </p:cBhvr>
                                      <p:tavLst>
                                        <p:tav tm="0">
                                          <p:val>
                                            <p:strVal val="ppt_h"/>
                                          </p:val>
                                        </p:tav>
                                        <p:tav tm="100000">
                                          <p:val>
                                            <p:fltVal val="0"/>
                                          </p:val>
                                        </p:tav>
                                      </p:tavLst>
                                    </p:anim>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2" nodeType="clickEffect">
                                  <p:stCondLst>
                                    <p:cond delay="0"/>
                                  </p:stCondLst>
                                  <p:childTnLst>
                                    <p:anim calcmode="lin" valueType="num">
                                      <p:cBhvr>
                                        <p:cTn id="101" dur="500"/>
                                        <p:tgtEl>
                                          <p:spTgt spid="11"/>
                                        </p:tgtEl>
                                        <p:attrNameLst>
                                          <p:attrName>ppt_w</p:attrName>
                                        </p:attrNameLst>
                                      </p:cBhvr>
                                      <p:tavLst>
                                        <p:tav tm="0">
                                          <p:val>
                                            <p:strVal val="ppt_w"/>
                                          </p:val>
                                        </p:tav>
                                        <p:tav tm="100000">
                                          <p:val>
                                            <p:fltVal val="0"/>
                                          </p:val>
                                        </p:tav>
                                      </p:tavLst>
                                    </p:anim>
                                    <p:anim calcmode="lin" valueType="num">
                                      <p:cBhvr>
                                        <p:cTn id="102" dur="500"/>
                                        <p:tgtEl>
                                          <p:spTgt spid="11"/>
                                        </p:tgtEl>
                                        <p:attrNameLst>
                                          <p:attrName>ppt_h</p:attrName>
                                        </p:attrNameLst>
                                      </p:cBhvr>
                                      <p:tavLst>
                                        <p:tav tm="0">
                                          <p:val>
                                            <p:strVal val="ppt_h"/>
                                          </p:val>
                                        </p:tav>
                                        <p:tav tm="100000">
                                          <p:val>
                                            <p:fltVal val="0"/>
                                          </p:val>
                                        </p:tav>
                                      </p:tavLst>
                                    </p:anim>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9" grpId="1"/>
      <p:bldP spid="11" grpId="0" animBg="1"/>
      <p:bldP spid="11" grpId="1" animBg="1"/>
      <p:bldP spid="11" grpId="2" animBg="1"/>
      <p:bldP spid="12" grpId="0" animBg="1"/>
      <p:bldP spid="12" grpId="1" animBg="1"/>
      <p:bldP spid="12" grpId="2" animBg="1"/>
      <p:bldP spid="13" grpId="0" animBg="1"/>
      <p:bldP spid="13" grpId="1" animBg="1"/>
      <p:bldP spid="16" grpId="0" animBg="1"/>
      <p:bldP spid="16" grpId="1" animBg="1"/>
      <p:bldP spid="17"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4000" b="1" smtClean="0">
                <a:solidFill>
                  <a:srgbClr val="FF0000"/>
                </a:solidFill>
              </a:rPr>
              <a:t>II. Sự thay đồi nhiệt độ không khí trên b</a:t>
            </a:r>
            <a:r>
              <a:rPr lang="en-US" sz="4000" b="1" smtClean="0">
                <a:solidFill>
                  <a:srgbClr val="FF0000"/>
                </a:solidFill>
              </a:rPr>
              <a:t>ề</a:t>
            </a:r>
            <a:r>
              <a:rPr lang="vi-VN" sz="4000" b="1" smtClean="0">
                <a:solidFill>
                  <a:srgbClr val="FF0000"/>
                </a:solidFill>
              </a:rPr>
              <a:t> mặt Trái Đất theo vĩ độ</a:t>
            </a:r>
            <a:endParaRPr lang="en-US" sz="3600" b="1"/>
          </a:p>
        </p:txBody>
      </p:sp>
      <p:sp>
        <p:nvSpPr>
          <p:cNvPr id="3" name="Content Placeholder 2"/>
          <p:cNvSpPr>
            <a:spLocks noGrp="1"/>
          </p:cNvSpPr>
          <p:nvPr>
            <p:ph idx="1"/>
          </p:nvPr>
        </p:nvSpPr>
        <p:spPr/>
        <p:txBody>
          <a:bodyPr>
            <a:normAutofit/>
          </a:bodyPr>
          <a:lstStyle/>
          <a:p>
            <a:pPr marL="0" indent="0">
              <a:buNone/>
            </a:pPr>
            <a:r>
              <a:rPr lang="vi-VN" sz="3200" b="1" smtClean="0">
                <a:solidFill>
                  <a:srgbClr val="002060"/>
                </a:solidFill>
                <a:latin typeface="+mj-lt"/>
              </a:rPr>
              <a:t>- Không khi ở các vùng vĩ độ thấp nóng hơn không khi ở các vùng vĩ độ cao. </a:t>
            </a:r>
            <a:br>
              <a:rPr lang="vi-VN" sz="3200" b="1" smtClean="0">
                <a:solidFill>
                  <a:srgbClr val="002060"/>
                </a:solidFill>
                <a:latin typeface="+mj-lt"/>
              </a:rPr>
            </a:br>
            <a:r>
              <a:rPr lang="vi-VN" sz="3200" b="1" smtClean="0">
                <a:solidFill>
                  <a:srgbClr val="002060"/>
                </a:solidFill>
                <a:latin typeface="+mj-lt"/>
              </a:rPr>
              <a:t>+ Ở các vùng vĩ độ thấp quanh năm có góc chiếu của tia sáng mặt trời với mặt đất lớn nên nhận được nhiều nhiệt.</a:t>
            </a:r>
            <a:br>
              <a:rPr lang="vi-VN" sz="3200" b="1" smtClean="0">
                <a:solidFill>
                  <a:srgbClr val="002060"/>
                </a:solidFill>
                <a:latin typeface="+mj-lt"/>
              </a:rPr>
            </a:br>
            <a:r>
              <a:rPr lang="vi-VN" sz="3200" b="1" smtClean="0">
                <a:solidFill>
                  <a:srgbClr val="002060"/>
                </a:solidFill>
                <a:latin typeface="+mj-lt"/>
              </a:rPr>
              <a:t>+ Ở các vùng vĩ độ cao, góc chiếu của tia sáng mặt trời với mặt đất nhỏ, mặt đất nhận được ít nhiệt hơn.</a:t>
            </a:r>
            <a:br>
              <a:rPr lang="vi-VN" sz="3200" b="1" smtClean="0">
                <a:solidFill>
                  <a:srgbClr val="002060"/>
                </a:solidFill>
                <a:latin typeface="+mj-lt"/>
              </a:rPr>
            </a:br>
            <a:endParaRPr lang="en-US" sz="3200" b="1">
              <a:solidFill>
                <a:srgbClr val="002060"/>
              </a:solidFill>
              <a:latin typeface="+mj-lt"/>
            </a:endParaRPr>
          </a:p>
        </p:txBody>
      </p:sp>
    </p:spTree>
    <p:extLst>
      <p:ext uri="{BB962C8B-B14F-4D97-AF65-F5344CB8AC3E}">
        <p14:creationId xmlns:p14="http://schemas.microsoft.com/office/powerpoint/2010/main" val="56310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1118</TotalTime>
  <Words>1960</Words>
  <Application>Microsoft Office PowerPoint</Application>
  <PresentationFormat>On-screen Show (4:3)</PresentationFormat>
  <Paragraphs>180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Quan sát hình 13.2 và thông tin kênh chữ SGK trang 162 tìm các thông tin cần thiết và điền đầy đủ nội dung vào phiếu học tập sau: </vt:lpstr>
      <vt:lpstr>Kết quả phiếu học tập số 1. </vt:lpstr>
      <vt:lpstr>PowerPoint Presentation</vt:lpstr>
      <vt:lpstr>I. Nhiệt độ không khí</vt:lpstr>
      <vt:lpstr>PowerPoint Presentation</vt:lpstr>
      <vt:lpstr>II. Sự thay đồi nhiệt độ không khí trên bề mặt Trái Đất theo vĩ độ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 nhiệt độ trung bình năm của một số địa điểm trên thế giới?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288</cp:revision>
  <dcterms:created xsi:type="dcterms:W3CDTF">2021-08-17T01:45:15Z</dcterms:created>
  <dcterms:modified xsi:type="dcterms:W3CDTF">2023-09-07T14:21:03Z</dcterms:modified>
</cp:coreProperties>
</file>