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2"/>
  </p:notesMasterIdLst>
  <p:sldIdLst>
    <p:sldId id="273" r:id="rId3"/>
    <p:sldId id="276" r:id="rId4"/>
    <p:sldId id="309" r:id="rId5"/>
    <p:sldId id="277" r:id="rId6"/>
    <p:sldId id="313" r:id="rId7"/>
    <p:sldId id="307" r:id="rId8"/>
    <p:sldId id="308" r:id="rId9"/>
    <p:sldId id="305" r:id="rId10"/>
    <p:sldId id="306" r:id="rId11"/>
    <p:sldId id="278" r:id="rId12"/>
    <p:sldId id="310" r:id="rId13"/>
    <p:sldId id="281" r:id="rId14"/>
    <p:sldId id="311" r:id="rId15"/>
    <p:sldId id="312" r:id="rId16"/>
    <p:sldId id="283" r:id="rId17"/>
    <p:sldId id="284" r:id="rId18"/>
    <p:sldId id="288" r:id="rId19"/>
    <p:sldId id="294" r:id="rId20"/>
    <p:sldId id="304" r:id="rId21"/>
    <p:sldId id="295" r:id="rId22"/>
    <p:sldId id="285" r:id="rId23"/>
    <p:sldId id="290" r:id="rId24"/>
    <p:sldId id="291" r:id="rId25"/>
    <p:sldId id="302" r:id="rId26"/>
    <p:sldId id="303" r:id="rId27"/>
    <p:sldId id="286" r:id="rId28"/>
    <p:sldId id="301" r:id="rId29"/>
    <p:sldId id="289" r:id="rId30"/>
    <p:sldId id="29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993300"/>
    <a:srgbClr val="FF00FF"/>
    <a:srgbClr val="FF0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B41CA-2DE1-484A-ABB0-1D58DA382C8E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09222-D5AC-4F8B-BCBA-839DC579A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100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09222-D5AC-4F8B-BCBA-839DC579AB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75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BFFED48-C688-4C24-85A1-5BC0E716D2B1}" type="slidenum">
              <a:rPr lang="en-US" altLang="en-US">
                <a:latin typeface="Arial" charset="0"/>
              </a:rPr>
              <a:pPr/>
              <a:t>27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5324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6867" name="文本占位符 53250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36868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fld id="{6F714076-E5E6-4619-B872-6CFC22A6F3A3}" type="slidenum">
              <a:rPr lang="en-US" altLang="zh-CN" sz="1200">
                <a:solidFill>
                  <a:prstClr val="black"/>
                </a:solidFill>
              </a:rPr>
              <a:pPr/>
              <a:t>29</a:t>
            </a:fld>
            <a:endParaRPr lang="en-US" altLang="zh-CN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03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36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211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8467" y="20638"/>
            <a:ext cx="12192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009 w 6027"/>
                <a:gd name="T1" fmla="*/ 9 h 2296"/>
                <a:gd name="T2" fmla="*/ 0 w 6027"/>
                <a:gd name="T3" fmla="*/ 9 h 2296"/>
                <a:gd name="T4" fmla="*/ 0 w 6027"/>
                <a:gd name="T5" fmla="*/ 0 h 2296"/>
                <a:gd name="T6" fmla="*/ 4009 w 6027"/>
                <a:gd name="T7" fmla="*/ 0 h 2296"/>
                <a:gd name="T8" fmla="*/ 4009 w 6027"/>
                <a:gd name="T9" fmla="*/ 9 h 2296"/>
                <a:gd name="T10" fmla="*/ 4009 w 6027"/>
                <a:gd name="T11" fmla="*/ 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8322733" y="6269038"/>
            <a:ext cx="38608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i="1" u="sng">
              <a:solidFill>
                <a:srgbClr val="090703"/>
              </a:solidFill>
              <a:latin typeface="VNI-Times" pitchFamily="2" charset="0"/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2117" y="6034088"/>
            <a:ext cx="10460568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49 h 353"/>
                  <a:gd name="T4" fmla="*/ 24 w 186"/>
                  <a:gd name="T5" fmla="*/ 84 h 353"/>
                  <a:gd name="T6" fmla="*/ 18 w 186"/>
                  <a:gd name="T7" fmla="*/ 181 h 353"/>
                  <a:gd name="T8" fmla="*/ 42 w 186"/>
                  <a:gd name="T9" fmla="*/ 314 h 353"/>
                  <a:gd name="T10" fmla="*/ 48 w 186"/>
                  <a:gd name="T11" fmla="*/ 445 h 353"/>
                  <a:gd name="T12" fmla="*/ 0 w 186"/>
                  <a:gd name="T13" fmla="*/ 972 h 353"/>
                  <a:gd name="T14" fmla="*/ 54 w 186"/>
                  <a:gd name="T15" fmla="*/ 643 h 353"/>
                  <a:gd name="T16" fmla="*/ 84 w 186"/>
                  <a:gd name="T17" fmla="*/ 593 h 353"/>
                  <a:gd name="T18" fmla="*/ 126 w 186"/>
                  <a:gd name="T19" fmla="*/ 348 h 353"/>
                  <a:gd name="T20" fmla="*/ 144 w 186"/>
                  <a:gd name="T21" fmla="*/ 329 h 353"/>
                  <a:gd name="T22" fmla="*/ 144 w 186"/>
                  <a:gd name="T23" fmla="*/ 248 h 353"/>
                  <a:gd name="T24" fmla="*/ 186 w 186"/>
                  <a:gd name="T25" fmla="*/ 181 h 353"/>
                  <a:gd name="T26" fmla="*/ 162 w 186"/>
                  <a:gd name="T27" fmla="*/ 16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7 h 66"/>
                  <a:gd name="T8" fmla="*/ 6 w 155"/>
                  <a:gd name="T9" fmla="*/ 49 h 66"/>
                  <a:gd name="T10" fmla="*/ 0 w 155"/>
                  <a:gd name="T11" fmla="*/ 68 h 66"/>
                  <a:gd name="T12" fmla="*/ 78 w 155"/>
                  <a:gd name="T13" fmla="*/ 166 h 66"/>
                  <a:gd name="T14" fmla="*/ 96 w 155"/>
                  <a:gd name="T15" fmla="*/ 117 h 66"/>
                  <a:gd name="T16" fmla="*/ 155 w 155"/>
                  <a:gd name="T17" fmla="*/ 185 h 66"/>
                  <a:gd name="T18" fmla="*/ 126 w 155"/>
                  <a:gd name="T19" fmla="*/ 68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105 h 72"/>
                  <a:gd name="T2" fmla="*/ 0 w 42"/>
                  <a:gd name="T3" fmla="*/ 53 h 72"/>
                  <a:gd name="T4" fmla="*/ 12 w 42"/>
                  <a:gd name="T5" fmla="*/ 18 h 72"/>
                  <a:gd name="T6" fmla="*/ 0 w 42"/>
                  <a:gd name="T7" fmla="*/ 18 h 72"/>
                  <a:gd name="T8" fmla="*/ 12 w 42"/>
                  <a:gd name="T9" fmla="*/ 18 h 72"/>
                  <a:gd name="T10" fmla="*/ 24 w 42"/>
                  <a:gd name="T11" fmla="*/ 18 h 72"/>
                  <a:gd name="T12" fmla="*/ 36 w 42"/>
                  <a:gd name="T13" fmla="*/ 18 h 72"/>
                  <a:gd name="T14" fmla="*/ 42 w 42"/>
                  <a:gd name="T15" fmla="*/ 0 h 72"/>
                  <a:gd name="T16" fmla="*/ 30 w 42"/>
                  <a:gd name="T17" fmla="*/ 53 h 72"/>
                  <a:gd name="T18" fmla="*/ 42 w 42"/>
                  <a:gd name="T19" fmla="*/ 141 h 72"/>
                  <a:gd name="T20" fmla="*/ 12 w 42"/>
                  <a:gd name="T21" fmla="*/ 206 h 72"/>
                  <a:gd name="T22" fmla="*/ 6 w 42"/>
                  <a:gd name="T23" fmla="*/ 105 h 72"/>
                  <a:gd name="T24" fmla="*/ 6 w 42"/>
                  <a:gd name="T25" fmla="*/ 105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836085" y="6021388"/>
            <a:ext cx="7579783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9 h 287"/>
                <a:gd name="T4" fmla="*/ 66 w 365"/>
                <a:gd name="T5" fmla="*/ 126 h 287"/>
                <a:gd name="T6" fmla="*/ 143 w 365"/>
                <a:gd name="T7" fmla="*/ 207 h 287"/>
                <a:gd name="T8" fmla="*/ 191 w 365"/>
                <a:gd name="T9" fmla="*/ 189 h 287"/>
                <a:gd name="T10" fmla="*/ 341 w 365"/>
                <a:gd name="T11" fmla="*/ 323 h 287"/>
                <a:gd name="T12" fmla="*/ 305 w 365"/>
                <a:gd name="T13" fmla="*/ 198 h 287"/>
                <a:gd name="T14" fmla="*/ 365 w 365"/>
                <a:gd name="T15" fmla="*/ 150 h 287"/>
                <a:gd name="T16" fmla="*/ 359 w 365"/>
                <a:gd name="T17" fmla="*/ 144 h 287"/>
                <a:gd name="T18" fmla="*/ 335 w 365"/>
                <a:gd name="T19" fmla="*/ 132 h 287"/>
                <a:gd name="T20" fmla="*/ 299 w 365"/>
                <a:gd name="T21" fmla="*/ 99 h 287"/>
                <a:gd name="T22" fmla="*/ 257 w 365"/>
                <a:gd name="T23" fmla="*/ 81 h 287"/>
                <a:gd name="T24" fmla="*/ 215 w 365"/>
                <a:gd name="T25" fmla="*/ 63 h 287"/>
                <a:gd name="T26" fmla="*/ 173 w 365"/>
                <a:gd name="T27" fmla="*/ 45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9 h 60"/>
                <a:gd name="T16" fmla="*/ 65 w 71"/>
                <a:gd name="T17" fmla="*/ 51 h 60"/>
                <a:gd name="T18" fmla="*/ 71 w 71"/>
                <a:gd name="T19" fmla="*/ 63 h 60"/>
                <a:gd name="T20" fmla="*/ 71 w 71"/>
                <a:gd name="T21" fmla="*/ 69 h 60"/>
                <a:gd name="T22" fmla="*/ 59 w 71"/>
                <a:gd name="T23" fmla="*/ 63 h 60"/>
                <a:gd name="T24" fmla="*/ 47 w 71"/>
                <a:gd name="T25" fmla="*/ 51 h 60"/>
                <a:gd name="T26" fmla="*/ 23 w 71"/>
                <a:gd name="T27" fmla="*/ 39 h 60"/>
                <a:gd name="T28" fmla="*/ 23 w 71"/>
                <a:gd name="T29" fmla="*/ 45 h 60"/>
                <a:gd name="T30" fmla="*/ 18 w 71"/>
                <a:gd name="T31" fmla="*/ 51 h 60"/>
                <a:gd name="T32" fmla="*/ 12 w 71"/>
                <a:gd name="T33" fmla="*/ 57 h 60"/>
                <a:gd name="T34" fmla="*/ 6 w 71"/>
                <a:gd name="T35" fmla="*/ 57 h 60"/>
                <a:gd name="T36" fmla="*/ 6 w 71"/>
                <a:gd name="T37" fmla="*/ 57 h 60"/>
                <a:gd name="T38" fmla="*/ 6 w 71"/>
                <a:gd name="T39" fmla="*/ 45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3 h 162"/>
                <a:gd name="T10" fmla="*/ 96 w 161"/>
                <a:gd name="T11" fmla="*/ 69 h 162"/>
                <a:gd name="T12" fmla="*/ 102 w 161"/>
                <a:gd name="T13" fmla="*/ 81 h 162"/>
                <a:gd name="T14" fmla="*/ 108 w 161"/>
                <a:gd name="T15" fmla="*/ 93 h 162"/>
                <a:gd name="T16" fmla="*/ 120 w 161"/>
                <a:gd name="T17" fmla="*/ 105 h 162"/>
                <a:gd name="T18" fmla="*/ 143 w 161"/>
                <a:gd name="T19" fmla="*/ 124 h 162"/>
                <a:gd name="T20" fmla="*/ 155 w 161"/>
                <a:gd name="T21" fmla="*/ 156 h 162"/>
                <a:gd name="T22" fmla="*/ 161 w 161"/>
                <a:gd name="T23" fmla="*/ 174 h 162"/>
                <a:gd name="T24" fmla="*/ 161 w 161"/>
                <a:gd name="T25" fmla="*/ 180 h 162"/>
                <a:gd name="T26" fmla="*/ 96 w 161"/>
                <a:gd name="T27" fmla="*/ 111 h 162"/>
                <a:gd name="T28" fmla="*/ 30 w 161"/>
                <a:gd name="T29" fmla="*/ 63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9 h 60"/>
                <a:gd name="T4" fmla="*/ 41 w 59"/>
                <a:gd name="T5" fmla="*/ 45 h 60"/>
                <a:gd name="T6" fmla="*/ 47 w 59"/>
                <a:gd name="T7" fmla="*/ 51 h 60"/>
                <a:gd name="T8" fmla="*/ 53 w 59"/>
                <a:gd name="T9" fmla="*/ 63 h 60"/>
                <a:gd name="T10" fmla="*/ 53 w 59"/>
                <a:gd name="T11" fmla="*/ 69 h 60"/>
                <a:gd name="T12" fmla="*/ 47 w 59"/>
                <a:gd name="T13" fmla="*/ 63 h 60"/>
                <a:gd name="T14" fmla="*/ 35 w 59"/>
                <a:gd name="T15" fmla="*/ 57 h 60"/>
                <a:gd name="T16" fmla="*/ 23 w 59"/>
                <a:gd name="T17" fmla="*/ 45 h 60"/>
                <a:gd name="T18" fmla="*/ 17 w 59"/>
                <a:gd name="T19" fmla="*/ 39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5 h 204"/>
                <a:gd name="T2" fmla="*/ 245 w 245"/>
                <a:gd name="T3" fmla="*/ 51 h 204"/>
                <a:gd name="T4" fmla="*/ 209 w 245"/>
                <a:gd name="T5" fmla="*/ 93 h 204"/>
                <a:gd name="T6" fmla="*/ 143 w 245"/>
                <a:gd name="T7" fmla="*/ 150 h 204"/>
                <a:gd name="T8" fmla="*/ 167 w 245"/>
                <a:gd name="T9" fmla="*/ 176 h 204"/>
                <a:gd name="T10" fmla="*/ 179 w 245"/>
                <a:gd name="T11" fmla="*/ 231 h 204"/>
                <a:gd name="T12" fmla="*/ 77 w 245"/>
                <a:gd name="T13" fmla="*/ 150 h 204"/>
                <a:gd name="T14" fmla="*/ 47 w 245"/>
                <a:gd name="T15" fmla="*/ 93 h 204"/>
                <a:gd name="T16" fmla="*/ 89 w 245"/>
                <a:gd name="T17" fmla="*/ 75 h 204"/>
                <a:gd name="T18" fmla="*/ 59 w 245"/>
                <a:gd name="T19" fmla="*/ 45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5 h 204"/>
                <a:gd name="T50" fmla="*/ 233 w 245"/>
                <a:gd name="T51" fmla="*/ 45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1026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447801"/>
            <a:ext cx="109728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6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4290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999B8-2292-44A8-9875-CC669A2ECCE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14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00FBC-6796-447B-866E-EA05EC15051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608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0BE41-CFC2-44BB-80FB-EE618D18349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718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39EC5-5305-4AF0-9284-DDBE2F332D3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911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8165E-DFC3-47BA-B8CC-CCAEDC7AAED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429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083DF-0F9E-47B5-89E1-DDCE980BEB8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394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A0FF3-D158-476E-B552-26B809C4A5B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608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6D757-68A5-4FE0-BD2F-1ABF8062BEC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080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893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E8B38-7AE9-4E24-A367-D2F6074E84B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1263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ED53C-5075-4465-B01D-9AC634D150A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0517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28600"/>
            <a:ext cx="27432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5FEEC-032D-497F-BE56-F2231EA93FA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746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833CFB6-7359-489A-9FF0-4156D3BF9719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2/4/2023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4683959-731A-41BC-9D40-0CDAA4EBA5B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064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748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749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436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729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6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285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8E15E-4FF8-4DBA-B4FF-219B5BE93B8F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06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009 w 6027"/>
                <a:gd name="T1" fmla="*/ 9 h 2296"/>
                <a:gd name="T2" fmla="*/ 0 w 6027"/>
                <a:gd name="T3" fmla="*/ 9 h 2296"/>
                <a:gd name="T4" fmla="*/ 0 w 6027"/>
                <a:gd name="T5" fmla="*/ 0 h 2296"/>
                <a:gd name="T6" fmla="*/ 4009 w 6027"/>
                <a:gd name="T7" fmla="*/ 0 h 2296"/>
                <a:gd name="T8" fmla="*/ 4009 w 6027"/>
                <a:gd name="T9" fmla="*/ 9 h 2296"/>
                <a:gd name="T10" fmla="*/ 4009 w 6027"/>
                <a:gd name="T11" fmla="*/ 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922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8331200" y="6262688"/>
            <a:ext cx="38608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i="1" u="sng">
              <a:solidFill>
                <a:srgbClr val="090703"/>
              </a:solidFill>
              <a:latin typeface="VNI-Times" pitchFamily="2" charset="0"/>
            </a:endParaRPr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10464800" cy="857250"/>
            <a:chOff x="0" y="3792"/>
            <a:chExt cx="4944" cy="540"/>
          </a:xfrm>
        </p:grpSpPr>
        <p:sp>
          <p:nvSpPr>
            <p:cNvPr id="922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49 h 353"/>
                  <a:gd name="T4" fmla="*/ 24 w 186"/>
                  <a:gd name="T5" fmla="*/ 84 h 353"/>
                  <a:gd name="T6" fmla="*/ 18 w 186"/>
                  <a:gd name="T7" fmla="*/ 181 h 353"/>
                  <a:gd name="T8" fmla="*/ 42 w 186"/>
                  <a:gd name="T9" fmla="*/ 314 h 353"/>
                  <a:gd name="T10" fmla="*/ 48 w 186"/>
                  <a:gd name="T11" fmla="*/ 445 h 353"/>
                  <a:gd name="T12" fmla="*/ 0 w 186"/>
                  <a:gd name="T13" fmla="*/ 972 h 353"/>
                  <a:gd name="T14" fmla="*/ 54 w 186"/>
                  <a:gd name="T15" fmla="*/ 643 h 353"/>
                  <a:gd name="T16" fmla="*/ 84 w 186"/>
                  <a:gd name="T17" fmla="*/ 593 h 353"/>
                  <a:gd name="T18" fmla="*/ 126 w 186"/>
                  <a:gd name="T19" fmla="*/ 348 h 353"/>
                  <a:gd name="T20" fmla="*/ 144 w 186"/>
                  <a:gd name="T21" fmla="*/ 329 h 353"/>
                  <a:gd name="T22" fmla="*/ 144 w 186"/>
                  <a:gd name="T23" fmla="*/ 248 h 353"/>
                  <a:gd name="T24" fmla="*/ 186 w 186"/>
                  <a:gd name="T25" fmla="*/ 181 h 353"/>
                  <a:gd name="T26" fmla="*/ 162 w 186"/>
                  <a:gd name="T27" fmla="*/ 16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7 h 66"/>
                  <a:gd name="T8" fmla="*/ 6 w 155"/>
                  <a:gd name="T9" fmla="*/ 49 h 66"/>
                  <a:gd name="T10" fmla="*/ 0 w 155"/>
                  <a:gd name="T11" fmla="*/ 68 h 66"/>
                  <a:gd name="T12" fmla="*/ 78 w 155"/>
                  <a:gd name="T13" fmla="*/ 166 h 66"/>
                  <a:gd name="T14" fmla="*/ 96 w 155"/>
                  <a:gd name="T15" fmla="*/ 117 h 66"/>
                  <a:gd name="T16" fmla="*/ 155 w 155"/>
                  <a:gd name="T17" fmla="*/ 185 h 66"/>
                  <a:gd name="T18" fmla="*/ 126 w 155"/>
                  <a:gd name="T19" fmla="*/ 68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105 h 72"/>
                  <a:gd name="T2" fmla="*/ 0 w 42"/>
                  <a:gd name="T3" fmla="*/ 53 h 72"/>
                  <a:gd name="T4" fmla="*/ 12 w 42"/>
                  <a:gd name="T5" fmla="*/ 18 h 72"/>
                  <a:gd name="T6" fmla="*/ 0 w 42"/>
                  <a:gd name="T7" fmla="*/ 18 h 72"/>
                  <a:gd name="T8" fmla="*/ 12 w 42"/>
                  <a:gd name="T9" fmla="*/ 18 h 72"/>
                  <a:gd name="T10" fmla="*/ 24 w 42"/>
                  <a:gd name="T11" fmla="*/ 18 h 72"/>
                  <a:gd name="T12" fmla="*/ 36 w 42"/>
                  <a:gd name="T13" fmla="*/ 18 h 72"/>
                  <a:gd name="T14" fmla="*/ 42 w 42"/>
                  <a:gd name="T15" fmla="*/ 0 h 72"/>
                  <a:gd name="T16" fmla="*/ 30 w 42"/>
                  <a:gd name="T17" fmla="*/ 53 h 72"/>
                  <a:gd name="T18" fmla="*/ 42 w 42"/>
                  <a:gd name="T19" fmla="*/ 141 h 72"/>
                  <a:gd name="T20" fmla="*/ 12 w 42"/>
                  <a:gd name="T21" fmla="*/ 206 h 72"/>
                  <a:gd name="T22" fmla="*/ 6 w 42"/>
                  <a:gd name="T23" fmla="*/ 105 h 72"/>
                  <a:gd name="T24" fmla="*/ 6 w 42"/>
                  <a:gd name="T25" fmla="*/ 105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</p:grpSp>
        <p:sp>
          <p:nvSpPr>
            <p:cNvPr id="923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836085" y="6021388"/>
            <a:ext cx="7579783" cy="849312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9 h 287"/>
                <a:gd name="T4" fmla="*/ 66 w 365"/>
                <a:gd name="T5" fmla="*/ 126 h 287"/>
                <a:gd name="T6" fmla="*/ 143 w 365"/>
                <a:gd name="T7" fmla="*/ 207 h 287"/>
                <a:gd name="T8" fmla="*/ 191 w 365"/>
                <a:gd name="T9" fmla="*/ 189 h 287"/>
                <a:gd name="T10" fmla="*/ 341 w 365"/>
                <a:gd name="T11" fmla="*/ 323 h 287"/>
                <a:gd name="T12" fmla="*/ 305 w 365"/>
                <a:gd name="T13" fmla="*/ 198 h 287"/>
                <a:gd name="T14" fmla="*/ 365 w 365"/>
                <a:gd name="T15" fmla="*/ 150 h 287"/>
                <a:gd name="T16" fmla="*/ 359 w 365"/>
                <a:gd name="T17" fmla="*/ 144 h 287"/>
                <a:gd name="T18" fmla="*/ 335 w 365"/>
                <a:gd name="T19" fmla="*/ 132 h 287"/>
                <a:gd name="T20" fmla="*/ 299 w 365"/>
                <a:gd name="T21" fmla="*/ 99 h 287"/>
                <a:gd name="T22" fmla="*/ 257 w 365"/>
                <a:gd name="T23" fmla="*/ 81 h 287"/>
                <a:gd name="T24" fmla="*/ 215 w 365"/>
                <a:gd name="T25" fmla="*/ 63 h 287"/>
                <a:gd name="T26" fmla="*/ 173 w 365"/>
                <a:gd name="T27" fmla="*/ 45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9 h 60"/>
                <a:gd name="T16" fmla="*/ 65 w 71"/>
                <a:gd name="T17" fmla="*/ 51 h 60"/>
                <a:gd name="T18" fmla="*/ 71 w 71"/>
                <a:gd name="T19" fmla="*/ 63 h 60"/>
                <a:gd name="T20" fmla="*/ 71 w 71"/>
                <a:gd name="T21" fmla="*/ 69 h 60"/>
                <a:gd name="T22" fmla="*/ 59 w 71"/>
                <a:gd name="T23" fmla="*/ 63 h 60"/>
                <a:gd name="T24" fmla="*/ 47 w 71"/>
                <a:gd name="T25" fmla="*/ 51 h 60"/>
                <a:gd name="T26" fmla="*/ 23 w 71"/>
                <a:gd name="T27" fmla="*/ 39 h 60"/>
                <a:gd name="T28" fmla="*/ 23 w 71"/>
                <a:gd name="T29" fmla="*/ 45 h 60"/>
                <a:gd name="T30" fmla="*/ 18 w 71"/>
                <a:gd name="T31" fmla="*/ 51 h 60"/>
                <a:gd name="T32" fmla="*/ 12 w 71"/>
                <a:gd name="T33" fmla="*/ 57 h 60"/>
                <a:gd name="T34" fmla="*/ 6 w 71"/>
                <a:gd name="T35" fmla="*/ 57 h 60"/>
                <a:gd name="T36" fmla="*/ 6 w 71"/>
                <a:gd name="T37" fmla="*/ 57 h 60"/>
                <a:gd name="T38" fmla="*/ 6 w 71"/>
                <a:gd name="T39" fmla="*/ 45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3 h 162"/>
                <a:gd name="T10" fmla="*/ 96 w 161"/>
                <a:gd name="T11" fmla="*/ 69 h 162"/>
                <a:gd name="T12" fmla="*/ 102 w 161"/>
                <a:gd name="T13" fmla="*/ 81 h 162"/>
                <a:gd name="T14" fmla="*/ 108 w 161"/>
                <a:gd name="T15" fmla="*/ 93 h 162"/>
                <a:gd name="T16" fmla="*/ 120 w 161"/>
                <a:gd name="T17" fmla="*/ 105 h 162"/>
                <a:gd name="T18" fmla="*/ 143 w 161"/>
                <a:gd name="T19" fmla="*/ 124 h 162"/>
                <a:gd name="T20" fmla="*/ 155 w 161"/>
                <a:gd name="T21" fmla="*/ 156 h 162"/>
                <a:gd name="T22" fmla="*/ 161 w 161"/>
                <a:gd name="T23" fmla="*/ 174 h 162"/>
                <a:gd name="T24" fmla="*/ 161 w 161"/>
                <a:gd name="T25" fmla="*/ 180 h 162"/>
                <a:gd name="T26" fmla="*/ 96 w 161"/>
                <a:gd name="T27" fmla="*/ 111 h 162"/>
                <a:gd name="T28" fmla="*/ 30 w 161"/>
                <a:gd name="T29" fmla="*/ 63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9 h 60"/>
                <a:gd name="T4" fmla="*/ 41 w 59"/>
                <a:gd name="T5" fmla="*/ 45 h 60"/>
                <a:gd name="T6" fmla="*/ 47 w 59"/>
                <a:gd name="T7" fmla="*/ 51 h 60"/>
                <a:gd name="T8" fmla="*/ 53 w 59"/>
                <a:gd name="T9" fmla="*/ 63 h 60"/>
                <a:gd name="T10" fmla="*/ 53 w 59"/>
                <a:gd name="T11" fmla="*/ 69 h 60"/>
                <a:gd name="T12" fmla="*/ 47 w 59"/>
                <a:gd name="T13" fmla="*/ 63 h 60"/>
                <a:gd name="T14" fmla="*/ 35 w 59"/>
                <a:gd name="T15" fmla="*/ 57 h 60"/>
                <a:gd name="T16" fmla="*/ 23 w 59"/>
                <a:gd name="T17" fmla="*/ 45 h 60"/>
                <a:gd name="T18" fmla="*/ 17 w 59"/>
                <a:gd name="T19" fmla="*/ 39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5 h 204"/>
                <a:gd name="T2" fmla="*/ 245 w 245"/>
                <a:gd name="T3" fmla="*/ 51 h 204"/>
                <a:gd name="T4" fmla="*/ 209 w 245"/>
                <a:gd name="T5" fmla="*/ 93 h 204"/>
                <a:gd name="T6" fmla="*/ 143 w 245"/>
                <a:gd name="T7" fmla="*/ 150 h 204"/>
                <a:gd name="T8" fmla="*/ 167 w 245"/>
                <a:gd name="T9" fmla="*/ 176 h 204"/>
                <a:gd name="T10" fmla="*/ 179 w 245"/>
                <a:gd name="T11" fmla="*/ 231 h 204"/>
                <a:gd name="T12" fmla="*/ 77 w 245"/>
                <a:gd name="T13" fmla="*/ 150 h 204"/>
                <a:gd name="T14" fmla="*/ 47 w 245"/>
                <a:gd name="T15" fmla="*/ 93 h 204"/>
                <a:gd name="T16" fmla="*/ 89 w 245"/>
                <a:gd name="T17" fmla="*/ 75 h 204"/>
                <a:gd name="T18" fmla="*/ 59 w 245"/>
                <a:gd name="T19" fmla="*/ 45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5 h 204"/>
                <a:gd name="T50" fmla="*/ 233 w 245"/>
                <a:gd name="T51" fmla="*/ 45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923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4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i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24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 i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24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F062C9-D7EF-4ACB-877A-4E873AB08B19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46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audio" Target="NUL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50+++ Tranh Phong Cảnh Biển Đẹp Say Đắm Lòng Ngườ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52400"/>
            <a:ext cx="9115283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181600" y="1547241"/>
            <a:ext cx="2209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i="0" u="none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4000" i="0" u="none" dirty="0" err="1">
                <a:solidFill>
                  <a:srgbClr val="FFFF00"/>
                </a:solidFill>
                <a:latin typeface="Times New Roman" pitchFamily="18" charset="0"/>
              </a:rPr>
              <a:t>Bài</a:t>
            </a:r>
            <a:r>
              <a:rPr lang="en-US" sz="4000" i="0" u="none" dirty="0">
                <a:solidFill>
                  <a:srgbClr val="FFFF00"/>
                </a:solidFill>
                <a:latin typeface="Times New Roman" pitchFamily="18" charset="0"/>
              </a:rPr>
              <a:t> 18: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1200" y="2470766"/>
            <a:ext cx="8610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400" i="0" u="none" dirty="0">
                <a:solidFill>
                  <a:srgbClr val="FFFF00"/>
                </a:solidFill>
                <a:latin typeface="Tahoma" pitchFamily="34" charset="0"/>
              </a:rPr>
              <a:t>BIỂN VÀ ĐẠI DƯƠNG</a:t>
            </a:r>
          </a:p>
        </p:txBody>
      </p:sp>
    </p:spTree>
    <p:extLst>
      <p:ext uri="{BB962C8B-B14F-4D97-AF65-F5344CB8AC3E}">
        <p14:creationId xmlns:p14="http://schemas.microsoft.com/office/powerpoint/2010/main" val="259543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1813560" y="1141422"/>
            <a:ext cx="869500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/>
              <a:t>.</a:t>
            </a:r>
            <a:endParaRPr lang="nl-NL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683434" y="594956"/>
            <a:ext cx="56388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nl-NL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nl-NL" sz="3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 đại dương trên Trái Đất:</a:t>
            </a:r>
            <a:endParaRPr lang="nl-NL" sz="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813560" y="2111118"/>
            <a:ext cx="7696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C00000"/>
                </a:solidFill>
              </a:rPr>
              <a:t>II. </a:t>
            </a:r>
            <a:r>
              <a:rPr lang="en-US" sz="3000" b="1" dirty="0" err="1">
                <a:solidFill>
                  <a:srgbClr val="C00000"/>
                </a:solidFill>
              </a:rPr>
              <a:t>Nhiệt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độ</a:t>
            </a:r>
            <a:r>
              <a:rPr lang="en-US" sz="3000" b="1" dirty="0">
                <a:solidFill>
                  <a:srgbClr val="C00000"/>
                </a:solidFill>
              </a:rPr>
              <a:t>, </a:t>
            </a:r>
            <a:r>
              <a:rPr lang="en-US" sz="3000" b="1" dirty="0" err="1">
                <a:solidFill>
                  <a:srgbClr val="C00000"/>
                </a:solidFill>
              </a:rPr>
              <a:t>độ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muối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của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biển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và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đại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dương</a:t>
            </a:r>
            <a:r>
              <a:rPr lang="en-US" sz="3000" b="1" dirty="0">
                <a:solidFill>
                  <a:srgbClr val="C00000"/>
                </a:solidFill>
              </a:rPr>
              <a:t>:</a:t>
            </a:r>
            <a:endParaRPr lang="en-US" sz="3000" dirty="0">
              <a:solidFill>
                <a:srgbClr val="C00000"/>
              </a:solidFill>
            </a:endParaRPr>
          </a:p>
        </p:txBody>
      </p:sp>
      <p:pic>
        <p:nvPicPr>
          <p:cNvPr id="16" name="Picture 4" descr="NHCDROMCS2 08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" r="2777"/>
          <a:stretch>
            <a:fillRect/>
          </a:stretch>
        </p:blipFill>
        <p:spPr bwMode="auto">
          <a:xfrm>
            <a:off x="3124201" y="2797642"/>
            <a:ext cx="5428163" cy="259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744980" y="5410201"/>
            <a:ext cx="88321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A16DFE6D-A4F3-557E-B974-D9ADAA6B4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1" y="17835"/>
            <a:ext cx="6288932" cy="55399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i="0" u="none" dirty="0">
                <a:solidFill>
                  <a:srgbClr val="FF0000"/>
                </a:solidFill>
                <a:latin typeface="Tahoma" pitchFamily="34" charset="0"/>
              </a:rPr>
              <a:t>BÀI 18.</a:t>
            </a:r>
            <a:r>
              <a:rPr lang="en-US" sz="2400" i="0" u="none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3000" i="0" u="none" dirty="0">
                <a:solidFill>
                  <a:srgbClr val="0000CC"/>
                </a:solidFill>
                <a:latin typeface="Tahoma" pitchFamily="34" charset="0"/>
              </a:rPr>
              <a:t>BIỂN VÀ ĐẠI DƯƠNG</a:t>
            </a:r>
          </a:p>
        </p:txBody>
      </p:sp>
    </p:spTree>
    <p:extLst>
      <p:ext uri="{BB962C8B-B14F-4D97-AF65-F5344CB8AC3E}">
        <p14:creationId xmlns:p14="http://schemas.microsoft.com/office/powerpoint/2010/main" val="364147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7" grpId="0"/>
      <p:bldP spid="9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1813560" y="1141422"/>
            <a:ext cx="869500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/>
              <a:t>.</a:t>
            </a:r>
            <a:endParaRPr lang="nl-NL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683434" y="594956"/>
            <a:ext cx="56388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nl-NL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I. Biển và đại dương: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813560" y="2111118"/>
            <a:ext cx="7696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C00000"/>
                </a:solidFill>
              </a:rPr>
              <a:t>II. </a:t>
            </a:r>
            <a:r>
              <a:rPr lang="en-US" sz="3000" b="1" dirty="0" err="1">
                <a:solidFill>
                  <a:srgbClr val="C00000"/>
                </a:solidFill>
              </a:rPr>
              <a:t>Nhiệt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độ</a:t>
            </a:r>
            <a:r>
              <a:rPr lang="en-US" sz="3000" b="1" dirty="0">
                <a:solidFill>
                  <a:srgbClr val="C00000"/>
                </a:solidFill>
              </a:rPr>
              <a:t>, </a:t>
            </a:r>
            <a:r>
              <a:rPr lang="en-US" sz="3000" b="1" dirty="0" err="1">
                <a:solidFill>
                  <a:srgbClr val="C00000"/>
                </a:solidFill>
              </a:rPr>
              <a:t>độ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muối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của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biển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và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đại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dương</a:t>
            </a:r>
            <a:r>
              <a:rPr lang="en-US" sz="3000" b="1" dirty="0">
                <a:solidFill>
                  <a:srgbClr val="C00000"/>
                </a:solidFill>
              </a:rPr>
              <a:t>: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A16DFE6D-A4F3-557E-B974-D9ADAA6B4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9472" y="46967"/>
            <a:ext cx="6288932" cy="55399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i="0" u="none" dirty="0">
                <a:solidFill>
                  <a:srgbClr val="FF0000"/>
                </a:solidFill>
                <a:latin typeface="Tahoma" pitchFamily="34" charset="0"/>
              </a:rPr>
              <a:t>BÀI 18.</a:t>
            </a:r>
            <a:r>
              <a:rPr lang="en-US" sz="2400" i="0" u="none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3000" i="0" u="none" dirty="0">
                <a:solidFill>
                  <a:srgbClr val="0000CC"/>
                </a:solidFill>
                <a:latin typeface="Tahoma" pitchFamily="34" charset="0"/>
              </a:rPr>
              <a:t>BIỂN VÀ ĐẠI DƯƠNG</a:t>
            </a:r>
          </a:p>
        </p:txBody>
      </p:sp>
      <p:sp>
        <p:nvSpPr>
          <p:cNvPr id="3" name="Text Box 10">
            <a:extLst>
              <a:ext uri="{FF2B5EF4-FFF2-40B4-BE49-F238E27FC236}">
                <a16:creationId xmlns:a16="http://schemas.microsoft.com/office/drawing/2014/main" id="{39DAABF3-0323-F449-CB8B-C543C9468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7698" y="2655105"/>
            <a:ext cx="433529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6600"/>
                </a:solidFill>
              </a:rPr>
              <a:t>1. </a:t>
            </a:r>
            <a:r>
              <a:rPr lang="en-US" altLang="en-US" sz="2800" b="1" dirty="0" err="1">
                <a:solidFill>
                  <a:srgbClr val="006600"/>
                </a:solidFill>
              </a:rPr>
              <a:t>Nhiệt</a:t>
            </a:r>
            <a:r>
              <a:rPr lang="en-US" altLang="en-US" sz="2800" b="1" dirty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</a:rPr>
              <a:t>độ</a:t>
            </a:r>
            <a:r>
              <a:rPr lang="en-US" altLang="en-US" sz="2800" b="1" dirty="0">
                <a:solidFill>
                  <a:srgbClr val="006600"/>
                </a:solidFill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607260-50CE-06B0-0007-603581FC7058}"/>
              </a:ext>
            </a:extLst>
          </p:cNvPr>
          <p:cNvSpPr txBox="1"/>
          <p:nvPr/>
        </p:nvSpPr>
        <p:spPr>
          <a:xfrm>
            <a:off x="1817076" y="3176441"/>
            <a:ext cx="83937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01018A-694A-A8F2-D661-435DDFB94752}"/>
              </a:ext>
            </a:extLst>
          </p:cNvPr>
          <p:cNvSpPr txBox="1"/>
          <p:nvPr/>
        </p:nvSpPr>
        <p:spPr>
          <a:xfrm>
            <a:off x="1835834" y="4134924"/>
            <a:ext cx="3325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alt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6" name="Text Box 11">
            <a:extLst>
              <a:ext uri="{FF2B5EF4-FFF2-40B4-BE49-F238E27FC236}">
                <a16:creationId xmlns:a16="http://schemas.microsoft.com/office/drawing/2014/main" id="{C2475DE2-700C-FD94-5369-559506C31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4762" y="5767959"/>
            <a:ext cx="8580706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dirty="0">
                <a:cs typeface="Times New Roman" pitchFamily="18" charset="0"/>
              </a:rPr>
              <a:t>? </a:t>
            </a:r>
            <a:r>
              <a:rPr lang="en-US" sz="2800" b="1" dirty="0" err="1">
                <a:cs typeface="Times New Roman" pitchFamily="18" charset="0"/>
              </a:rPr>
              <a:t>Độ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 err="1">
                <a:cs typeface="Times New Roman" pitchFamily="18" charset="0"/>
              </a:rPr>
              <a:t>muối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 err="1">
                <a:cs typeface="Times New Roman" pitchFamily="18" charset="0"/>
              </a:rPr>
              <a:t>trung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 err="1">
                <a:cs typeface="Times New Roman" pitchFamily="18" charset="0"/>
              </a:rPr>
              <a:t>bình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 err="1">
                <a:cs typeface="Times New Roman" pitchFamily="18" charset="0"/>
              </a:rPr>
              <a:t>của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 err="1">
                <a:cs typeface="Times New Roman" pitchFamily="18" charset="0"/>
              </a:rPr>
              <a:t>nước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 err="1">
                <a:cs typeface="Times New Roman" pitchFamily="18" charset="0"/>
              </a:rPr>
              <a:t>biển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 err="1">
                <a:cs typeface="Times New Roman" pitchFamily="18" charset="0"/>
              </a:rPr>
              <a:t>là</a:t>
            </a:r>
            <a:r>
              <a:rPr lang="en-US" sz="2800" b="1" dirty="0">
                <a:cs typeface="Times New Roman" pitchFamily="18" charset="0"/>
              </a:rPr>
              <a:t> bao </a:t>
            </a:r>
            <a:r>
              <a:rPr lang="en-US" sz="2800" b="1" dirty="0" err="1">
                <a:cs typeface="Times New Roman" pitchFamily="18" charset="0"/>
              </a:rPr>
              <a:t>nhiêu</a:t>
            </a:r>
            <a:r>
              <a:rPr lang="en-US" sz="2800" b="1" dirty="0">
                <a:cs typeface="Times New Roman" pitchFamily="18" charset="0"/>
              </a:rPr>
              <a:t> ?</a:t>
            </a: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3B673EC0-36A8-33DA-9720-E09BE2B3F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084" y="4810780"/>
            <a:ext cx="8695006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dirty="0">
                <a:cs typeface="Times New Roman" pitchFamily="18" charset="0"/>
              </a:rPr>
              <a:t>? </a:t>
            </a:r>
            <a:r>
              <a:rPr lang="en-US" sz="2800" b="1" dirty="0" err="1">
                <a:cs typeface="Times New Roman" pitchFamily="18" charset="0"/>
              </a:rPr>
              <a:t>Độ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 err="1">
                <a:cs typeface="Times New Roman" pitchFamily="18" charset="0"/>
              </a:rPr>
              <a:t>muối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 err="1">
                <a:cs typeface="Times New Roman" pitchFamily="18" charset="0"/>
              </a:rPr>
              <a:t>trong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 err="1">
                <a:cs typeface="Times New Roman" pitchFamily="18" charset="0"/>
              </a:rPr>
              <a:t>nước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 err="1">
                <a:cs typeface="Times New Roman" pitchFamily="18" charset="0"/>
              </a:rPr>
              <a:t>biển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 err="1">
                <a:cs typeface="Times New Roman" pitchFamily="18" charset="0"/>
              </a:rPr>
              <a:t>và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 err="1">
                <a:cs typeface="Times New Roman" pitchFamily="18" charset="0"/>
              </a:rPr>
              <a:t>đại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 err="1">
                <a:cs typeface="Times New Roman" pitchFamily="18" charset="0"/>
              </a:rPr>
              <a:t>dương</a:t>
            </a:r>
            <a:r>
              <a:rPr lang="en-US" sz="2800" b="1" dirty="0">
                <a:cs typeface="Times New Roman" pitchFamily="18" charset="0"/>
              </a:rPr>
              <a:t> do </a:t>
            </a:r>
            <a:r>
              <a:rPr lang="en-US" sz="2800" b="1" dirty="0" err="1">
                <a:cs typeface="Times New Roman" pitchFamily="18" charset="0"/>
              </a:rPr>
              <a:t>đâu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 err="1">
                <a:cs typeface="Times New Roman" pitchFamily="18" charset="0"/>
              </a:rPr>
              <a:t>mà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 err="1">
                <a:cs typeface="Times New Roman" pitchFamily="18" charset="0"/>
              </a:rPr>
              <a:t>có</a:t>
            </a:r>
            <a:r>
              <a:rPr lang="en-US" sz="2800" b="1" dirty="0"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6406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7" grpId="0"/>
      <p:bldP spid="9" grpId="0"/>
      <p:bldP spid="3" grpId="0"/>
      <p:bldP spid="4" grpId="0"/>
      <p:bldP spid="5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209778" y="5562601"/>
            <a:ext cx="6934200" cy="523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pic>
        <p:nvPicPr>
          <p:cNvPr id="5125" name="Picture 5" descr="NHCDROMCS2 09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" t="1613" r="3152" b="1613"/>
          <a:stretch>
            <a:fillRect/>
          </a:stretch>
        </p:blipFill>
        <p:spPr bwMode="auto">
          <a:xfrm>
            <a:off x="2362200" y="82353"/>
            <a:ext cx="7848600" cy="5023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5257800" y="2633308"/>
            <a:ext cx="1524000" cy="685800"/>
          </a:xfrm>
          <a:prstGeom prst="wedgeRectCallout">
            <a:avLst>
              <a:gd name="adj1" fmla="val -76650"/>
              <a:gd name="adj2" fmla="val -193565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Hồng Hải </a:t>
            </a: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(41 ‰)</a:t>
            </a:r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8686800" y="137406"/>
            <a:ext cx="1905000" cy="762000"/>
          </a:xfrm>
          <a:prstGeom prst="wedgeRectCallout">
            <a:avLst>
              <a:gd name="adj1" fmla="val -70196"/>
              <a:gd name="adj2" fmla="val 163260"/>
            </a:avLst>
          </a:prstGeom>
          <a:gradFill rotWithShape="1">
            <a:gsLst>
              <a:gs pos="0">
                <a:srgbClr val="00FF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</a:rPr>
              <a:t>Biển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</a:rPr>
              <a:t>Đông</a:t>
            </a:r>
            <a:endParaRPr lang="en-US" altLang="en-US" sz="24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</a:rPr>
              <a:t>(33 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‰)</a:t>
            </a:r>
          </a:p>
        </p:txBody>
      </p:sp>
      <p:sp>
        <p:nvSpPr>
          <p:cNvPr id="2" name="AutoShape 5"/>
          <p:cNvSpPr>
            <a:spLocks noChangeArrowheads="1"/>
          </p:cNvSpPr>
          <p:nvPr/>
        </p:nvSpPr>
        <p:spPr bwMode="auto">
          <a:xfrm>
            <a:off x="6019800" y="1838473"/>
            <a:ext cx="1524000" cy="685800"/>
          </a:xfrm>
          <a:prstGeom prst="wedgeRectCallout">
            <a:avLst>
              <a:gd name="adj1" fmla="val -112149"/>
              <a:gd name="adj2" fmla="val -161458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Biển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Đen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(17-22 ‰)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7400" y="5177136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0200" y="6096001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mặn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Hắc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)?</a:t>
            </a:r>
          </a:p>
        </p:txBody>
      </p:sp>
    </p:spTree>
    <p:extLst>
      <p:ext uri="{BB962C8B-B14F-4D97-AF65-F5344CB8AC3E}">
        <p14:creationId xmlns:p14="http://schemas.microsoft.com/office/powerpoint/2010/main" val="211266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5" grpId="0" animBg="1"/>
      <p:bldP spid="10247" grpId="0" animBg="1"/>
      <p:bldP spid="2" grpId="0" animBg="1"/>
      <p:bldP spid="3" grpId="0"/>
      <p:bldP spid="3" grpId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683434" y="594956"/>
            <a:ext cx="56388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nl-NL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I. Biển và đại dương: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717431" y="1176805"/>
            <a:ext cx="7696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C00000"/>
                </a:solidFill>
              </a:rPr>
              <a:t>II. </a:t>
            </a:r>
            <a:r>
              <a:rPr lang="en-US" sz="3000" b="1" dirty="0" err="1">
                <a:solidFill>
                  <a:srgbClr val="C00000"/>
                </a:solidFill>
              </a:rPr>
              <a:t>Nhiệt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độ</a:t>
            </a:r>
            <a:r>
              <a:rPr lang="en-US" sz="3000" b="1" dirty="0">
                <a:solidFill>
                  <a:srgbClr val="C00000"/>
                </a:solidFill>
              </a:rPr>
              <a:t>, </a:t>
            </a:r>
            <a:r>
              <a:rPr lang="en-US" sz="3000" b="1" dirty="0" err="1">
                <a:solidFill>
                  <a:srgbClr val="C00000"/>
                </a:solidFill>
              </a:rPr>
              <a:t>độ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muối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của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biển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và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đại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dương</a:t>
            </a:r>
            <a:r>
              <a:rPr lang="en-US" sz="3000" b="1" dirty="0">
                <a:solidFill>
                  <a:srgbClr val="C00000"/>
                </a:solidFill>
              </a:rPr>
              <a:t>: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A16DFE6D-A4F3-557E-B974-D9ADAA6B4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1" y="17835"/>
            <a:ext cx="6288932" cy="55399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i="0" u="none" dirty="0">
                <a:solidFill>
                  <a:srgbClr val="FF0000"/>
                </a:solidFill>
                <a:latin typeface="Tahoma" pitchFamily="34" charset="0"/>
              </a:rPr>
              <a:t>BÀI 18.</a:t>
            </a:r>
            <a:r>
              <a:rPr lang="en-US" sz="2400" i="0" u="none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3000" i="0" u="none" dirty="0">
                <a:solidFill>
                  <a:srgbClr val="0000CC"/>
                </a:solidFill>
                <a:latin typeface="Tahoma" pitchFamily="34" charset="0"/>
              </a:rPr>
              <a:t>BIỂN VÀ ĐẠI DƯƠNG</a:t>
            </a:r>
          </a:p>
        </p:txBody>
      </p:sp>
      <p:sp>
        <p:nvSpPr>
          <p:cNvPr id="3" name="Text Box 10">
            <a:extLst>
              <a:ext uri="{FF2B5EF4-FFF2-40B4-BE49-F238E27FC236}">
                <a16:creationId xmlns:a16="http://schemas.microsoft.com/office/drawing/2014/main" id="{39DAABF3-0323-F449-CB8B-C543C9468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3121" y="1791860"/>
            <a:ext cx="433529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6600"/>
                </a:solidFill>
              </a:rPr>
              <a:t>1. </a:t>
            </a:r>
            <a:r>
              <a:rPr lang="en-US" altLang="en-US" sz="2800" b="1" dirty="0" err="1">
                <a:solidFill>
                  <a:srgbClr val="006600"/>
                </a:solidFill>
              </a:rPr>
              <a:t>Nhiệt</a:t>
            </a:r>
            <a:r>
              <a:rPr lang="en-US" altLang="en-US" sz="2800" b="1" dirty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</a:rPr>
              <a:t>độ</a:t>
            </a:r>
            <a:r>
              <a:rPr lang="en-US" altLang="en-US" sz="2800" b="1" dirty="0">
                <a:solidFill>
                  <a:srgbClr val="006600"/>
                </a:solidFill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607260-50CE-06B0-0007-603581FC7058}"/>
              </a:ext>
            </a:extLst>
          </p:cNvPr>
          <p:cNvSpPr txBox="1"/>
          <p:nvPr/>
        </p:nvSpPr>
        <p:spPr>
          <a:xfrm>
            <a:off x="1743121" y="2335776"/>
            <a:ext cx="83937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01018A-694A-A8F2-D661-435DDFB94752}"/>
              </a:ext>
            </a:extLst>
          </p:cNvPr>
          <p:cNvSpPr txBox="1"/>
          <p:nvPr/>
        </p:nvSpPr>
        <p:spPr>
          <a:xfrm>
            <a:off x="1752500" y="3343740"/>
            <a:ext cx="3325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alt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10790A-CA3B-6839-B064-BCFFC4A72CCC}"/>
              </a:ext>
            </a:extLst>
          </p:cNvPr>
          <p:cNvSpPr txBox="1"/>
          <p:nvPr/>
        </p:nvSpPr>
        <p:spPr>
          <a:xfrm>
            <a:off x="1605228" y="3920818"/>
            <a:ext cx="9138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35 ‰</a:t>
            </a: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FBDC88C4-35B4-F26E-2B5A-6518B07EA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500" y="5986045"/>
            <a:ext cx="677476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C00000"/>
                </a:solidFill>
              </a:rPr>
              <a:t>III. </a:t>
            </a:r>
            <a:r>
              <a:rPr lang="en-US" sz="3000" b="1" dirty="0" err="1">
                <a:solidFill>
                  <a:srgbClr val="C00000"/>
                </a:solidFill>
              </a:rPr>
              <a:t>Sự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vận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động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của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biển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và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đại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dương</a:t>
            </a:r>
            <a:r>
              <a:rPr lang="en-US" sz="3000" b="1" dirty="0">
                <a:solidFill>
                  <a:srgbClr val="C00000"/>
                </a:solidFill>
              </a:rPr>
              <a:t>: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E62FE3-9787-6A8B-4386-404DAFDFB8B6}"/>
              </a:ext>
            </a:extLst>
          </p:cNvPr>
          <p:cNvSpPr txBox="1"/>
          <p:nvPr/>
        </p:nvSpPr>
        <p:spPr>
          <a:xfrm>
            <a:off x="1605227" y="4497897"/>
            <a:ext cx="91389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tuỳ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ngòi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669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3" grpId="0"/>
      <p:bldP spid="4" grpId="0"/>
      <p:bldP spid="5" grpId="0"/>
      <p:bldP spid="10" grpId="0"/>
      <p:bldP spid="11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683434" y="594956"/>
            <a:ext cx="56388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nl-NL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I. Biển và đại dương: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684607" y="1095653"/>
            <a:ext cx="7696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C00000"/>
                </a:solidFill>
              </a:rPr>
              <a:t>II. </a:t>
            </a:r>
            <a:r>
              <a:rPr lang="en-US" sz="3000" b="1" dirty="0" err="1">
                <a:solidFill>
                  <a:srgbClr val="C00000"/>
                </a:solidFill>
              </a:rPr>
              <a:t>Nhiệt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độ</a:t>
            </a:r>
            <a:r>
              <a:rPr lang="en-US" sz="3000" b="1" dirty="0">
                <a:solidFill>
                  <a:srgbClr val="C00000"/>
                </a:solidFill>
              </a:rPr>
              <a:t>, </a:t>
            </a:r>
            <a:r>
              <a:rPr lang="en-US" sz="3000" b="1" dirty="0" err="1">
                <a:solidFill>
                  <a:srgbClr val="C00000"/>
                </a:solidFill>
              </a:rPr>
              <a:t>độ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muối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của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biển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và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đại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dương</a:t>
            </a:r>
            <a:r>
              <a:rPr lang="en-US" sz="3000" b="1" dirty="0">
                <a:solidFill>
                  <a:srgbClr val="C00000"/>
                </a:solidFill>
              </a:rPr>
              <a:t>: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A16DFE6D-A4F3-557E-B974-D9ADAA6B4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1" y="17835"/>
            <a:ext cx="6288932" cy="55399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i="0" u="none" dirty="0">
                <a:solidFill>
                  <a:srgbClr val="FF0000"/>
                </a:solidFill>
                <a:latin typeface="Tahoma" pitchFamily="34" charset="0"/>
              </a:rPr>
              <a:t>BÀI 18.</a:t>
            </a:r>
            <a:r>
              <a:rPr lang="en-US" sz="2400" i="0" u="none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3000" i="0" u="none" dirty="0">
                <a:solidFill>
                  <a:srgbClr val="0000CC"/>
                </a:solidFill>
                <a:latin typeface="Tahoma" pitchFamily="34" charset="0"/>
              </a:rPr>
              <a:t>BIỂN VÀ ĐẠI DƯƠNG</a:t>
            </a: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FBDC88C4-35B4-F26E-2B5A-6518B07EA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3435" y="1596350"/>
            <a:ext cx="677476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C00000"/>
                </a:solidFill>
              </a:rPr>
              <a:t>III. </a:t>
            </a:r>
            <a:r>
              <a:rPr lang="en-US" sz="3000" b="1" dirty="0" err="1">
                <a:solidFill>
                  <a:srgbClr val="C00000"/>
                </a:solidFill>
              </a:rPr>
              <a:t>Sự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vận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động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của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biển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và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đại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dương</a:t>
            </a:r>
            <a:r>
              <a:rPr lang="en-US" sz="3000" b="1" dirty="0">
                <a:solidFill>
                  <a:srgbClr val="C00000"/>
                </a:solidFill>
              </a:rPr>
              <a:t>: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A2927EAE-2E7A-5584-187B-891358036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173472"/>
            <a:ext cx="8305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rgbClr val="0000FF"/>
                </a:solidFill>
              </a:rPr>
              <a:t>- </a:t>
            </a:r>
            <a:r>
              <a:rPr lang="en-US" altLang="en-US" sz="4000" b="1" dirty="0" err="1">
                <a:solidFill>
                  <a:srgbClr val="0000FF"/>
                </a:solidFill>
              </a:rPr>
              <a:t>Có</a:t>
            </a:r>
            <a:r>
              <a:rPr lang="en-US" altLang="en-US" sz="4000" b="1" dirty="0">
                <a:solidFill>
                  <a:srgbClr val="0000FF"/>
                </a:solidFill>
              </a:rPr>
              <a:t> 3 </a:t>
            </a:r>
            <a:r>
              <a:rPr lang="en-US" altLang="en-US" sz="4000" b="1" dirty="0" err="1">
                <a:solidFill>
                  <a:srgbClr val="0000FF"/>
                </a:solidFill>
              </a:rPr>
              <a:t>sự</a:t>
            </a:r>
            <a:r>
              <a:rPr lang="en-US" altLang="en-US" sz="4000" b="1" dirty="0">
                <a:solidFill>
                  <a:srgbClr val="0000FF"/>
                </a:solidFill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</a:rPr>
              <a:t>vận</a:t>
            </a:r>
            <a:r>
              <a:rPr lang="en-US" altLang="en-US" sz="4000" b="1" dirty="0">
                <a:solidFill>
                  <a:srgbClr val="0000FF"/>
                </a:solidFill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</a:rPr>
              <a:t>động</a:t>
            </a:r>
            <a:r>
              <a:rPr lang="en-US" altLang="en-US" sz="4000" b="1" dirty="0">
                <a:solidFill>
                  <a:srgbClr val="0000FF"/>
                </a:solidFill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</a:rPr>
              <a:t>chính</a:t>
            </a:r>
            <a:r>
              <a:rPr lang="en-US" altLang="en-US" sz="4000" b="1" dirty="0">
                <a:solidFill>
                  <a:srgbClr val="0000FF"/>
                </a:solidFill>
              </a:rPr>
              <a:t>: </a:t>
            </a:r>
            <a:r>
              <a:rPr lang="en-US" altLang="en-US" sz="4000" b="1" dirty="0" err="1">
                <a:solidFill>
                  <a:srgbClr val="0000FF"/>
                </a:solidFill>
              </a:rPr>
              <a:t>sóng</a:t>
            </a:r>
            <a:r>
              <a:rPr lang="en-US" altLang="en-US" sz="4000" b="1" dirty="0">
                <a:solidFill>
                  <a:srgbClr val="0000FF"/>
                </a:solidFill>
              </a:rPr>
              <a:t>, </a:t>
            </a:r>
            <a:r>
              <a:rPr lang="en-US" altLang="en-US" sz="4000" b="1" dirty="0" err="1">
                <a:solidFill>
                  <a:srgbClr val="0000FF"/>
                </a:solidFill>
              </a:rPr>
              <a:t>thủy</a:t>
            </a:r>
            <a:r>
              <a:rPr lang="en-US" altLang="en-US" sz="4000" b="1" dirty="0">
                <a:solidFill>
                  <a:srgbClr val="0000FF"/>
                </a:solidFill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</a:rPr>
              <a:t>triều</a:t>
            </a:r>
            <a:r>
              <a:rPr lang="en-US" altLang="en-US" sz="4000" b="1" dirty="0">
                <a:solidFill>
                  <a:srgbClr val="0000FF"/>
                </a:solidFill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</a:rPr>
              <a:t>và</a:t>
            </a:r>
            <a:r>
              <a:rPr lang="en-US" altLang="en-US" sz="4000" b="1" dirty="0">
                <a:solidFill>
                  <a:srgbClr val="0000FF"/>
                </a:solidFill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</a:rPr>
              <a:t>dòng</a:t>
            </a:r>
            <a:r>
              <a:rPr lang="en-US" altLang="en-US" sz="4000" b="1" dirty="0">
                <a:solidFill>
                  <a:srgbClr val="0000FF"/>
                </a:solidFill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</a:rPr>
              <a:t>biển</a:t>
            </a:r>
            <a:r>
              <a:rPr lang="en-US" altLang="en-US" sz="40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645FA8AD-B503-248B-9B4E-43FBB35FF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1" y="3810000"/>
            <a:ext cx="70866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i="1" dirty="0">
                <a:solidFill>
                  <a:srgbClr val="FF0000"/>
                </a:solidFill>
              </a:rPr>
              <a:t>- </a:t>
            </a:r>
            <a:r>
              <a:rPr lang="en-US" sz="2800" b="1" i="1" dirty="0" err="1">
                <a:solidFill>
                  <a:srgbClr val="FF0000"/>
                </a:solidFill>
              </a:rPr>
              <a:t>Biển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có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những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hình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thức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vận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động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nào</a:t>
            </a:r>
            <a:r>
              <a:rPr lang="en-US" sz="2800" b="1" i="1" dirty="0">
                <a:solidFill>
                  <a:srgbClr val="FF0000"/>
                </a:solidFill>
              </a:rPr>
              <a:t>? </a:t>
            </a:r>
            <a:endParaRPr lang="en-US" sz="2800" b="1" i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5880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30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6" grpId="0"/>
      <p:bldP spid="8" grpId="0"/>
      <p:bldP spid="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635126" y="3182779"/>
            <a:ext cx="903287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18.2, 18.3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18.4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nl-NL" sz="2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1635125" y="0"/>
            <a:ext cx="9029358" cy="320040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1635126" y="3848913"/>
            <a:ext cx="4457357" cy="2905924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4"/>
          <a:stretch>
            <a:fillRect/>
          </a:stretch>
        </p:blipFill>
        <p:spPr>
          <a:xfrm>
            <a:off x="6092483" y="3889717"/>
            <a:ext cx="45720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858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033245"/>
              </p:ext>
            </p:extLst>
          </p:nvPr>
        </p:nvGraphicFramePr>
        <p:xfrm>
          <a:off x="0" y="0"/>
          <a:ext cx="12192000" cy="66088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09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endParaRPr lang="en-US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 HỎI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203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  <a:endParaRPr lang="en-US" sz="2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71500" marR="0" indent="-57150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3600" b="1" dirty="0" err="1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Sóng</a:t>
                      </a:r>
                      <a:r>
                        <a:rPr lang="en-US" sz="3600" b="1" dirty="0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3600" b="1" dirty="0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3600" b="1" dirty="0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 </a:t>
                      </a:r>
                      <a:r>
                        <a:rPr lang="en-US" sz="3600" b="1" dirty="0" err="1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3600" b="1" dirty="0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3600" b="1" dirty="0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3600" b="1" dirty="0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3600" b="1" dirty="0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song </a:t>
                      </a:r>
                      <a:r>
                        <a:rPr lang="en-US" sz="3600" b="1" dirty="0" err="1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3600" b="1" dirty="0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sóng</a:t>
                      </a:r>
                      <a:r>
                        <a:rPr lang="en-US" sz="3600" b="1" dirty="0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thần</a:t>
                      </a:r>
                      <a:r>
                        <a:rPr lang="en-US" sz="3600" b="1" dirty="0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 </a:t>
                      </a:r>
                    </a:p>
                    <a:p>
                      <a:pPr marL="0" marR="0" indent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3600" b="1" dirty="0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những</a:t>
                      </a:r>
                      <a:r>
                        <a:rPr lang="en-US" sz="3600" b="1" dirty="0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thuận</a:t>
                      </a:r>
                      <a:r>
                        <a:rPr lang="en-US" sz="3600" b="1" dirty="0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lợi</a:t>
                      </a:r>
                      <a:r>
                        <a:rPr lang="en-US" sz="3600" b="1" dirty="0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và</a:t>
                      </a:r>
                      <a:r>
                        <a:rPr lang="en-US" sz="3600" b="1" dirty="0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khó</a:t>
                      </a:r>
                      <a:r>
                        <a:rPr lang="en-US" sz="3600" b="1" dirty="0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khăn</a:t>
                      </a:r>
                      <a:r>
                        <a:rPr lang="en-US" sz="3600" b="1" dirty="0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do </a:t>
                      </a:r>
                      <a:r>
                        <a:rPr lang="en-US" sz="3600" b="1" dirty="0" err="1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sóng</a:t>
                      </a:r>
                      <a:r>
                        <a:rPr lang="en-US" sz="3600" b="1" dirty="0"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?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390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36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Thủy</a:t>
                      </a:r>
                      <a:r>
                        <a:rPr lang="en-US" sz="3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triều</a:t>
                      </a:r>
                      <a:r>
                        <a:rPr lang="en-US" sz="3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3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3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 </a:t>
                      </a:r>
                      <a:r>
                        <a:rPr lang="en-US" sz="36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3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3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3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3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thủy</a:t>
                      </a:r>
                      <a:r>
                        <a:rPr lang="en-US" sz="3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triều</a:t>
                      </a:r>
                      <a:r>
                        <a:rPr lang="en-US" sz="3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Cho </a:t>
                      </a:r>
                      <a:r>
                        <a:rPr lang="en-US" sz="36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biết</a:t>
                      </a:r>
                      <a:r>
                        <a:rPr lang="en-US" sz="3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sz="3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sz="3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3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triều</a:t>
                      </a:r>
                      <a:r>
                        <a:rPr lang="en-US" sz="3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cường</a:t>
                      </a:r>
                      <a:r>
                        <a:rPr lang="en-US" sz="3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 </a:t>
                      </a:r>
                      <a:r>
                        <a:rPr lang="en-US" sz="36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sz="3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sz="3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3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triều</a:t>
                      </a:r>
                      <a:r>
                        <a:rPr lang="en-US" sz="3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kém</a:t>
                      </a:r>
                      <a:r>
                        <a:rPr lang="en-US" sz="3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 </a:t>
                      </a:r>
                      <a:r>
                        <a:rPr lang="en-US" sz="36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3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thuận</a:t>
                      </a:r>
                      <a:r>
                        <a:rPr lang="en-US" sz="3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lợi</a:t>
                      </a:r>
                      <a:r>
                        <a:rPr lang="en-US" sz="3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3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khó</a:t>
                      </a:r>
                      <a:r>
                        <a:rPr lang="en-US" sz="3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khan do </a:t>
                      </a:r>
                      <a:r>
                        <a:rPr lang="en-US" sz="36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thủy</a:t>
                      </a:r>
                      <a:r>
                        <a:rPr lang="en-US" sz="3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triều</a:t>
                      </a:r>
                      <a:endParaRPr lang="en-US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092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3200" b="1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32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hãy</a:t>
                      </a:r>
                      <a:r>
                        <a:rPr lang="en-US" sz="32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lang="en-US" sz="32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32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32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dòng</a:t>
                      </a:r>
                      <a:r>
                        <a:rPr lang="en-US" sz="32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r>
                        <a:rPr lang="en-US" sz="32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32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32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đại</a:t>
                      </a:r>
                      <a:r>
                        <a:rPr lang="en-US" sz="32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dương</a:t>
                      </a:r>
                      <a:r>
                        <a:rPr lang="en-US" sz="32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3200" b="1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32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32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32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32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32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dòng</a:t>
                      </a:r>
                      <a:r>
                        <a:rPr lang="en-US" sz="32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r>
                        <a:rPr lang="en-US" sz="32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457200" marR="0" indent="-45720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32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 </a:t>
                      </a:r>
                      <a:r>
                        <a:rPr lang="en-US" sz="3200" b="1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biết</a:t>
                      </a:r>
                      <a:r>
                        <a:rPr lang="en-US" sz="32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hướng</a:t>
                      </a:r>
                      <a:r>
                        <a:rPr lang="en-US" sz="32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chảy</a:t>
                      </a:r>
                      <a:r>
                        <a:rPr lang="en-US" sz="32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32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32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dòng</a:t>
                      </a:r>
                      <a:r>
                        <a:rPr lang="en-US" sz="32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r>
                        <a:rPr lang="en-US" sz="32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nóng</a:t>
                      </a:r>
                      <a:r>
                        <a:rPr lang="en-US" sz="32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200" b="1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dòng</a:t>
                      </a:r>
                      <a:r>
                        <a:rPr lang="en-US" sz="32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r>
                        <a:rPr lang="en-US" sz="32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lạnh</a:t>
                      </a:r>
                      <a:r>
                        <a:rPr lang="en-US" sz="32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indent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3200" b="1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Những</a:t>
                      </a:r>
                      <a:r>
                        <a:rPr lang="en-US" sz="32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thuận</a:t>
                      </a:r>
                      <a:r>
                        <a:rPr lang="en-US" sz="32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lợi</a:t>
                      </a:r>
                      <a:r>
                        <a:rPr lang="en-US" sz="32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và</a:t>
                      </a:r>
                      <a:r>
                        <a:rPr lang="en-US" sz="32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khó</a:t>
                      </a:r>
                      <a:r>
                        <a:rPr lang="en-US" sz="32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khăn</a:t>
                      </a:r>
                      <a:r>
                        <a:rPr lang="en-US" sz="32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do </a:t>
                      </a:r>
                      <a:r>
                        <a:rPr lang="en-US" sz="3200" b="1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dòng</a:t>
                      </a:r>
                      <a:r>
                        <a:rPr lang="en-US" sz="32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biển</a:t>
                      </a:r>
                      <a:r>
                        <a:rPr lang="en-US" sz="32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tác</a:t>
                      </a:r>
                      <a:r>
                        <a:rPr lang="en-US" sz="32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động</a:t>
                      </a:r>
                      <a:r>
                        <a:rPr lang="en-US" sz="3200" b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?</a:t>
                      </a:r>
                      <a:endParaRPr lang="en-US" sz="3200" b="1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0593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819401" y="17835"/>
            <a:ext cx="6862865" cy="55399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>
                <a:solidFill>
                  <a:srgbClr val="0000CC"/>
                </a:solidFill>
                <a:latin typeface="Tahoma" pitchFamily="34" charset="0"/>
              </a:rPr>
              <a:t>BÀI 18. BIỂN VÀ ĐẠI DƯƠNG</a:t>
            </a: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1600200" y="644572"/>
            <a:ext cx="7696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C00000"/>
                </a:solidFill>
              </a:rPr>
              <a:t>III. </a:t>
            </a:r>
            <a:r>
              <a:rPr lang="en-US" sz="3000" b="1" dirty="0" err="1">
                <a:solidFill>
                  <a:srgbClr val="C00000"/>
                </a:solidFill>
              </a:rPr>
              <a:t>Sự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vận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động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của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biển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và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đại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dương</a:t>
            </a:r>
            <a:r>
              <a:rPr lang="en-US" sz="3000" b="1" dirty="0">
                <a:solidFill>
                  <a:srgbClr val="C00000"/>
                </a:solidFill>
              </a:rPr>
              <a:t>:</a:t>
            </a:r>
            <a:endParaRPr lang="en-US" sz="3000" dirty="0">
              <a:solidFill>
                <a:srgbClr val="C00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007682"/>
              </p:ext>
            </p:extLst>
          </p:nvPr>
        </p:nvGraphicFramePr>
        <p:xfrm>
          <a:off x="1" y="1198570"/>
          <a:ext cx="12192000" cy="54322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8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87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447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20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Hình thức vận</a:t>
                      </a:r>
                      <a:r>
                        <a:rPr lang="nl-NL" sz="280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nl-NL" sz="28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endParaRPr lang="en-US" sz="28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Khái niệm</a:t>
                      </a:r>
                      <a:endParaRPr lang="en-US" sz="28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Nguyên nhân</a:t>
                      </a:r>
                      <a:endParaRPr lang="en-US" sz="28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389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Sóng biển</a:t>
                      </a:r>
                      <a:endParaRPr lang="en-US" sz="28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800" b="1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2800" b="1" kern="12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L</a:t>
                      </a:r>
                      <a:r>
                        <a:rPr lang="nl-NL" sz="2800" b="1" kern="12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à sự chuyển động tại chỗ của các lớp nước trên mặt </a:t>
                      </a:r>
                      <a:r>
                        <a:rPr lang="en-US" sz="2800" b="1" kern="12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b="1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do các loại gió thổi thường xuyên trên TĐ</a:t>
                      </a:r>
                      <a:endParaRPr lang="en-US" sz="2800" b="1" dirty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389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Thủy triều</a:t>
                      </a:r>
                      <a:endParaRPr lang="en-US" sz="28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800" b="1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2800" b="1" kern="12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lang="nl-NL" sz="2800" b="1" kern="12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Là hiện tượng nước biển dâng lên, hạ xuống trong một thời gian nhất định (trong ngày).</a:t>
                      </a:r>
                      <a:endParaRPr lang="en-US" sz="2800" b="1" kern="1200" dirty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800" b="1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Do </a:t>
                      </a:r>
                      <a:r>
                        <a:rPr lang="en-US" sz="2800" b="1" kern="1200" dirty="0" err="1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sức</a:t>
                      </a:r>
                      <a:r>
                        <a:rPr lang="en-US" sz="2800" b="1" kern="12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hút</a:t>
                      </a:r>
                      <a:r>
                        <a:rPr lang="en-US" sz="2800" b="1" kern="12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của</a:t>
                      </a:r>
                      <a:r>
                        <a:rPr lang="en-US" sz="2800" b="1" kern="12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Mặt</a:t>
                      </a:r>
                      <a:r>
                        <a:rPr lang="en-US" sz="2800" b="1" kern="12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Trăng</a:t>
                      </a:r>
                      <a:r>
                        <a:rPr lang="en-US" sz="2800" b="1" kern="12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</a:t>
                      </a:r>
                      <a:r>
                        <a:rPr lang="en-US" sz="2800" b="1" kern="12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Mặt</a:t>
                      </a:r>
                      <a:r>
                        <a:rPr lang="en-US" sz="2800" b="1" kern="12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Trời</a:t>
                      </a:r>
                      <a:r>
                        <a:rPr lang="en-US" sz="2800" b="1" kern="12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tạo</a:t>
                      </a:r>
                      <a:r>
                        <a:rPr lang="en-US" sz="2800" b="1" kern="12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nên</a:t>
                      </a:r>
                      <a:r>
                        <a:rPr lang="en-US" sz="2800" b="1" kern="12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219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Dòng biển</a:t>
                      </a:r>
                      <a:endParaRPr lang="en-US" sz="280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800" b="1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2800" b="1" kern="12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L</a:t>
                      </a:r>
                      <a:r>
                        <a:rPr lang="vi-VN" sz="2800" b="1" kern="12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à các dòng nước chảy trong biền và đại dương</a:t>
                      </a:r>
                      <a:r>
                        <a:rPr lang="en-US" sz="2800" b="1" kern="12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b="1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2800" b="1" kern="12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do </a:t>
                      </a:r>
                      <a:r>
                        <a:rPr lang="en-US" sz="2800" b="1" kern="1200" dirty="0" err="1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các</a:t>
                      </a:r>
                      <a:r>
                        <a:rPr lang="en-US" sz="2800" b="1" kern="12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loại</a:t>
                      </a:r>
                      <a:r>
                        <a:rPr lang="en-US" sz="2800" b="1" kern="12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gió</a:t>
                      </a:r>
                      <a:r>
                        <a:rPr lang="en-US" sz="2800" b="1" kern="12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thổi</a:t>
                      </a:r>
                      <a:r>
                        <a:rPr lang="en-US" sz="2800" b="1" kern="12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thường</a:t>
                      </a:r>
                      <a:r>
                        <a:rPr lang="en-US" sz="2800" b="1" kern="12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xuyên</a:t>
                      </a:r>
                      <a:r>
                        <a:rPr lang="en-US" sz="2800" b="1" kern="12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trên</a:t>
                      </a:r>
                      <a:r>
                        <a:rPr lang="en-US" sz="2800" b="1" kern="12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Trái</a:t>
                      </a:r>
                      <a:r>
                        <a:rPr lang="en-US" sz="2800" b="1" kern="12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Đất</a:t>
                      </a:r>
                      <a:r>
                        <a:rPr lang="en-US" sz="2800" b="1" kern="12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như</a:t>
                      </a:r>
                      <a:r>
                        <a:rPr lang="en-US" sz="2800" b="1" kern="12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Tín</a:t>
                      </a:r>
                      <a:r>
                        <a:rPr lang="en-US" sz="2800" b="1" kern="12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phong</a:t>
                      </a:r>
                      <a:r>
                        <a:rPr lang="en-US" sz="2800" b="1" kern="12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2800" b="1" kern="1200" dirty="0" err="1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gió</a:t>
                      </a:r>
                      <a:r>
                        <a:rPr lang="en-US" sz="2800" b="1" kern="12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Tây</a:t>
                      </a:r>
                      <a:r>
                        <a:rPr lang="en-US" sz="2800" b="1" kern="12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ôn</a:t>
                      </a:r>
                      <a:r>
                        <a:rPr lang="en-US" sz="2800" b="1" kern="12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đới</a:t>
                      </a:r>
                      <a:r>
                        <a:rPr lang="en-US" sz="2800" b="1" kern="12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.</a:t>
                      </a:r>
                      <a:endParaRPr lang="en-US" sz="2800" b="1" dirty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547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4703136" y="3048000"/>
            <a:ext cx="2745415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THIÊN TAI</a:t>
            </a:r>
          </a:p>
        </p:txBody>
      </p:sp>
      <p:pic>
        <p:nvPicPr>
          <p:cNvPr id="76803" name="Picture 3" descr="tải xuố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2895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4" name="Picture 4" descr="images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648200"/>
            <a:ext cx="30480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5" name="Picture 5" descr="images (3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30480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6" name="Picture 6" descr="images (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438400"/>
            <a:ext cx="3048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7" name="Picture 7" descr="imag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648200"/>
            <a:ext cx="2971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8" name="Picture 8" descr="images (3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30480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9" name="Picture 9" descr="tải xuống (3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4648200"/>
            <a:ext cx="299085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10" name="Picture 10" descr="tải xuống (1)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38400"/>
            <a:ext cx="31242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870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mua lut H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41275"/>
            <a:ext cx="9144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4343400" y="0"/>
            <a:ext cx="3505200" cy="4762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CC0066"/>
                </a:solidFill>
                <a:cs typeface="Arial" charset="0"/>
              </a:rPr>
              <a:t>Hậu</a:t>
            </a:r>
            <a:r>
              <a:rPr lang="en-US" altLang="en-US" sz="2400" b="1" dirty="0">
                <a:solidFill>
                  <a:srgbClr val="CC0066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CC0066"/>
                </a:solidFill>
                <a:cs typeface="Arial" charset="0"/>
              </a:rPr>
              <a:t>quả</a:t>
            </a:r>
            <a:r>
              <a:rPr lang="en-US" altLang="en-US" sz="2400" b="1" dirty="0">
                <a:solidFill>
                  <a:srgbClr val="CC0066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CC0066"/>
                </a:solidFill>
                <a:cs typeface="Arial" charset="0"/>
              </a:rPr>
              <a:t>của</a:t>
            </a:r>
            <a:r>
              <a:rPr lang="en-US" altLang="en-US" sz="2400" b="1" dirty="0">
                <a:solidFill>
                  <a:srgbClr val="CC0066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CC0066"/>
                </a:solidFill>
                <a:cs typeface="Arial" charset="0"/>
              </a:rPr>
              <a:t>triều</a:t>
            </a:r>
            <a:r>
              <a:rPr lang="en-US" altLang="en-US" sz="2400" b="1" dirty="0">
                <a:solidFill>
                  <a:srgbClr val="CC0066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CC0066"/>
                </a:solidFill>
                <a:cs typeface="Arial" charset="0"/>
              </a:rPr>
              <a:t>cường</a:t>
            </a:r>
            <a:r>
              <a:rPr lang="en-US" altLang="en-US" dirty="0">
                <a:latin typeface="Tahoma" pitchFamily="34" charset="0"/>
                <a:cs typeface="Arial" charset="0"/>
              </a:rPr>
              <a:t> </a:t>
            </a:r>
          </a:p>
        </p:txBody>
      </p:sp>
      <p:pic>
        <p:nvPicPr>
          <p:cNvPr id="27652" name="Picture 5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05200"/>
            <a:ext cx="4572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 descr="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05200"/>
            <a:ext cx="4572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0410044"/>
      </p:ext>
    </p:extLst>
  </p:cSld>
  <p:clrMapOvr>
    <a:masterClrMapping/>
  </p:clrMapOvr>
  <p:transition>
    <p:sndAc>
      <p:stSnd>
        <p:snd r:embed="rId2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209800" y="1600201"/>
            <a:ext cx="8096250" cy="2800767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nl-NL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NỘI DUNG BÀI HỌC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nl-NL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nl-NL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 đại dương trên thế giới</a:t>
            </a:r>
            <a:r>
              <a:rPr lang="en-US" sz="3200" cap="all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0E883BA9-EC9E-BF8D-935F-8F936544B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52401"/>
            <a:ext cx="66223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i="0" u="none" dirty="0" err="1">
                <a:solidFill>
                  <a:srgbClr val="FF0000"/>
                </a:solidFill>
                <a:latin typeface="Tahoma" pitchFamily="34" charset="0"/>
              </a:rPr>
              <a:t>Bài</a:t>
            </a:r>
            <a:r>
              <a:rPr lang="en-US" i="0" u="none" dirty="0">
                <a:solidFill>
                  <a:srgbClr val="FF0000"/>
                </a:solidFill>
                <a:latin typeface="Tahoma" pitchFamily="34" charset="0"/>
              </a:rPr>
              <a:t> 18:   </a:t>
            </a:r>
            <a:r>
              <a:rPr lang="en-US" sz="3200" i="0" u="none" dirty="0">
                <a:solidFill>
                  <a:srgbClr val="002060"/>
                </a:solidFill>
                <a:latin typeface="Tahoma" pitchFamily="34" charset="0"/>
              </a:rPr>
              <a:t>BIỂN VÀ ĐẠI DƯƠNG</a:t>
            </a:r>
          </a:p>
        </p:txBody>
      </p:sp>
    </p:spTree>
    <p:extLst>
      <p:ext uri="{BB962C8B-B14F-4D97-AF65-F5344CB8AC3E}">
        <p14:creationId xmlns:p14="http://schemas.microsoft.com/office/powerpoint/2010/main" val="105996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4724400" y="3048000"/>
            <a:ext cx="27432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 PHÁP</a:t>
            </a:r>
          </a:p>
        </p:txBody>
      </p:sp>
      <p:pic>
        <p:nvPicPr>
          <p:cNvPr id="53251" name="Picture 3" descr="tải xuống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2895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2" name="Picture 4" descr="tải xuố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6" y="0"/>
            <a:ext cx="300037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3" name="Picture 5" descr="im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572000"/>
            <a:ext cx="2971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4" name="Picture 6" descr="image003-10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209800"/>
            <a:ext cx="32004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5" name="Picture 7" descr="tải xuống (5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0" y="0"/>
            <a:ext cx="31242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6" name="Picture 8" descr="images (1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0"/>
            <a:ext cx="31242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1314450" y="2286001"/>
            <a:ext cx="335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err="1">
                <a:solidFill>
                  <a:srgbClr val="FFFF00"/>
                </a:solidFill>
              </a:rPr>
              <a:t>Đánh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bắt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xa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bờ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để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giữ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biển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53258" name="Picture 10" descr="images (2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0"/>
            <a:ext cx="28956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9" name="Picture 11" descr="images (4)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572000"/>
            <a:ext cx="31242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2315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3048000" y="26670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i="0" u="none" dirty="0">
                <a:solidFill>
                  <a:srgbClr val="FFFF00"/>
                </a:solidFill>
                <a:latin typeface="Times New Roman" pitchFamily="18" charset="0"/>
              </a:rPr>
              <a:t>LUYỆN TẬP</a:t>
            </a:r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1619250" y="853589"/>
            <a:ext cx="8972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2057400" y="5943601"/>
            <a:ext cx="8305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A0,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38400" y="1676399"/>
            <a:ext cx="7315200" cy="249299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rgbClr val="FFFF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. (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600" i="1"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SBT.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729" y="15199"/>
            <a:ext cx="1039539" cy="87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301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7" grpId="0"/>
      <p:bldP spid="51231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0700" y="1806476"/>
            <a:ext cx="121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Hình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thức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vận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động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của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biển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5790" y="4030386"/>
            <a:ext cx="132134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FF"/>
                </a:solidFill>
              </a:rPr>
              <a:t>Dòng</a:t>
            </a:r>
            <a:r>
              <a:rPr lang="en-US" dirty="0">
                <a:solidFill>
                  <a:srgbClr val="FF00FF"/>
                </a:solidFill>
              </a:rPr>
              <a:t> </a:t>
            </a:r>
            <a:r>
              <a:rPr lang="en-US" dirty="0" err="1">
                <a:solidFill>
                  <a:srgbClr val="FF00FF"/>
                </a:solidFill>
              </a:rPr>
              <a:t>biển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26860" y="2678668"/>
            <a:ext cx="12192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FF"/>
                </a:solidFill>
              </a:rPr>
              <a:t>Thủy</a:t>
            </a:r>
            <a:r>
              <a:rPr lang="en-US" dirty="0">
                <a:solidFill>
                  <a:srgbClr val="FF00FF"/>
                </a:solidFill>
              </a:rPr>
              <a:t> </a:t>
            </a:r>
            <a:r>
              <a:rPr lang="en-US" dirty="0" err="1">
                <a:solidFill>
                  <a:srgbClr val="FF00FF"/>
                </a:solidFill>
              </a:rPr>
              <a:t>triều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6600" y="1383268"/>
            <a:ext cx="12192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FF"/>
                </a:solidFill>
              </a:rPr>
              <a:t>Sóng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15128" y="986853"/>
            <a:ext cx="5181600" cy="3853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defRPr/>
            </a:pP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nl-NL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à sự chuyển động tại chỗ của các lớp nước trên mặt 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05400" y="2318570"/>
            <a:ext cx="5257800" cy="7294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defRPr/>
            </a:pPr>
            <a:r>
              <a:rPr lang="nl-NL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 hiện tượng nước biển dâng lên, hạ xuống trong một thời gian nhất định (trong ngày).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1600" y="4114800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à các dòng nước chảy trong biền và đại dương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42689" y="1559919"/>
            <a:ext cx="5181600" cy="3853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defRPr/>
            </a:pP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do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Curved Up Arrow 20"/>
          <p:cNvSpPr/>
          <p:nvPr/>
        </p:nvSpPr>
        <p:spPr bwMode="auto">
          <a:xfrm>
            <a:off x="2438400" y="2514600"/>
            <a:ext cx="76200" cy="523220"/>
          </a:xfrm>
          <a:prstGeom prst="curvedUp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i="1" u="sng">
              <a:solidFill>
                <a:srgbClr val="090703"/>
              </a:solidFill>
              <a:latin typeface="VNI-Times" pitchFamily="2" charset="0"/>
            </a:endParaRPr>
          </a:p>
        </p:txBody>
      </p:sp>
      <p:sp>
        <p:nvSpPr>
          <p:cNvPr id="22" name="Curved Up Arrow 21"/>
          <p:cNvSpPr/>
          <p:nvPr/>
        </p:nvSpPr>
        <p:spPr bwMode="auto">
          <a:xfrm>
            <a:off x="3326860" y="2514600"/>
            <a:ext cx="1216152" cy="523220"/>
          </a:xfrm>
          <a:prstGeom prst="curvedUp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i="1" u="sng">
              <a:solidFill>
                <a:srgbClr val="090703"/>
              </a:solidFill>
              <a:latin typeface="VNI-Times" pitchFamily="2" charset="0"/>
            </a:endParaRPr>
          </a:p>
        </p:txBody>
      </p:sp>
      <p:cxnSp>
        <p:nvCxnSpPr>
          <p:cNvPr id="25" name="Straight Arrow Connector 24"/>
          <p:cNvCxnSpPr>
            <a:endCxn id="8" idx="1"/>
          </p:cNvCxnSpPr>
          <p:nvPr/>
        </p:nvCxnSpPr>
        <p:spPr bwMode="auto">
          <a:xfrm flipV="1">
            <a:off x="2703480" y="1567934"/>
            <a:ext cx="573121" cy="127835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2703479" y="2846288"/>
            <a:ext cx="678504" cy="391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2703479" y="2846289"/>
            <a:ext cx="556098" cy="133325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/>
          <p:nvPr/>
        </p:nvCxnSpPr>
        <p:spPr bwMode="auto">
          <a:xfrm flipV="1">
            <a:off x="3936460" y="1159209"/>
            <a:ext cx="1092740" cy="42602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Arrow Connector 38"/>
          <p:cNvCxnSpPr>
            <a:endCxn id="20" idx="1"/>
          </p:cNvCxnSpPr>
          <p:nvPr/>
        </p:nvCxnSpPr>
        <p:spPr bwMode="auto">
          <a:xfrm>
            <a:off x="3936461" y="1585234"/>
            <a:ext cx="1206229" cy="16736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Arrow Connector 40"/>
          <p:cNvCxnSpPr/>
          <p:nvPr/>
        </p:nvCxnSpPr>
        <p:spPr bwMode="auto">
          <a:xfrm flipV="1">
            <a:off x="4482830" y="2598943"/>
            <a:ext cx="622570" cy="223019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4490937" y="2966936"/>
            <a:ext cx="651753" cy="38586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Arrow Connector 44"/>
          <p:cNvCxnSpPr>
            <a:endCxn id="11" idx="1"/>
          </p:cNvCxnSpPr>
          <p:nvPr/>
        </p:nvCxnSpPr>
        <p:spPr bwMode="auto">
          <a:xfrm>
            <a:off x="4482830" y="4215052"/>
            <a:ext cx="698770" cy="8441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Arrow Connector 46"/>
          <p:cNvCxnSpPr/>
          <p:nvPr/>
        </p:nvCxnSpPr>
        <p:spPr bwMode="auto">
          <a:xfrm>
            <a:off x="4482830" y="4257260"/>
            <a:ext cx="698770" cy="69574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TextBox 47"/>
          <p:cNvSpPr txBox="1"/>
          <p:nvPr/>
        </p:nvSpPr>
        <p:spPr>
          <a:xfrm>
            <a:off x="5178357" y="3136912"/>
            <a:ext cx="5181600" cy="3853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defRPr/>
            </a:pP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do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181600" y="4876800"/>
            <a:ext cx="5181600" cy="7294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defRPr/>
            </a:pP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do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60" name="Text Box 31"/>
          <p:cNvSpPr txBox="1">
            <a:spLocks noChangeArrowheads="1"/>
          </p:cNvSpPr>
          <p:nvPr/>
        </p:nvSpPr>
        <p:spPr bwMode="auto">
          <a:xfrm>
            <a:off x="3976992" y="75904"/>
            <a:ext cx="4943272" cy="830997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729" y="15199"/>
            <a:ext cx="1039539" cy="87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782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6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8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  <p:bldP spid="20" grpId="0"/>
      <p:bldP spid="48" grpId="0"/>
      <p:bldP spid="4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1676400"/>
            <a:ext cx="7315200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rgbClr val="FFFF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729" y="15199"/>
            <a:ext cx="1039539" cy="87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76401" y="3124200"/>
            <a:ext cx="83057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do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7915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tải xuống (8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2209800" y="304801"/>
            <a:ext cx="81534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  <a:prstDash val="sysDot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2" name="Picture 4" descr="tải xuống (3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143000"/>
            <a:ext cx="4419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1752600" y="4800600"/>
            <a:ext cx="8763000" cy="156966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>
                <a:solidFill>
                  <a:srgbClr val="FFFF00"/>
                </a:solidFill>
              </a:rPr>
              <a:t>   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Nam.</a:t>
            </a:r>
          </a:p>
        </p:txBody>
      </p:sp>
    </p:spTree>
    <p:extLst>
      <p:ext uri="{BB962C8B-B14F-4D97-AF65-F5344CB8AC3E}">
        <p14:creationId xmlns:p14="http://schemas.microsoft.com/office/powerpoint/2010/main" val="66924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animBg="1"/>
      <p:bldP spid="5837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images (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45720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2438400" y="457201"/>
            <a:ext cx="74676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397" name="Picture 5" descr="tải xuống (5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95400"/>
            <a:ext cx="44958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9699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3048000" y="26670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i="0" u="none" dirty="0">
                <a:solidFill>
                  <a:srgbClr val="FFFF00"/>
                </a:solidFill>
                <a:latin typeface="Times New Roman" pitchFamily="18" charset="0"/>
              </a:rPr>
              <a:t>VẬN DỤNG – MỞ RỘNG</a:t>
            </a:r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1619250" y="853589"/>
            <a:ext cx="8972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dung SGK,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19.2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19.3,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2057400" y="5943601"/>
            <a:ext cx="8305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A0,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729" y="15199"/>
            <a:ext cx="1039539" cy="87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04071" y="1600201"/>
            <a:ext cx="7315200" cy="830997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ta.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73268" y="3124200"/>
            <a:ext cx="71041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=&gt; </a:t>
            </a:r>
            <a:r>
              <a:rPr lang="vi-VN" sz="3600" dirty="0">
                <a:solidFill>
                  <a:srgbClr val="FFFF00"/>
                </a:solidFill>
              </a:rPr>
              <a:t>Giúp phát triển ngành hàng hải, đánh cá và sản xuất muối.</a:t>
            </a:r>
          </a:p>
          <a:p>
            <a:r>
              <a:rPr lang="vi-VN" sz="3600" dirty="0"/>
              <a:t>           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2298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7" grpId="0"/>
      <p:bldP spid="51231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5334000" y="2986088"/>
            <a:ext cx="1809750" cy="519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H</a:t>
            </a:r>
            <a:r>
              <a:rPr lang="en-US" altLang="en-US" sz="2800" b="1">
                <a:solidFill>
                  <a:srgbClr val="FF0000"/>
                </a:solidFill>
              </a:rPr>
              <a:t>àng hải</a:t>
            </a:r>
            <a:endParaRPr lang="en-US" altLang="en-US" sz="2400" b="1">
              <a:solidFill>
                <a:srgbClr val="FF0000"/>
              </a:solidFill>
            </a:endParaRPr>
          </a:p>
        </p:txBody>
      </p: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81400"/>
            <a:ext cx="4572000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543800" y="6477001"/>
            <a:ext cx="222885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Sản xuất muối</a:t>
            </a:r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64" y="3581400"/>
            <a:ext cx="4554537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705100" y="6477001"/>
            <a:ext cx="222885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Đánh bắt cá</a:t>
            </a:r>
          </a:p>
        </p:txBody>
      </p:sp>
    </p:spTree>
    <p:extLst>
      <p:ext uri="{BB962C8B-B14F-4D97-AF65-F5344CB8AC3E}">
        <p14:creationId xmlns:p14="http://schemas.microsoft.com/office/powerpoint/2010/main" val="274216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  <p:bldP spid="7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4648200" y="2895601"/>
            <a:ext cx="2819400" cy="120032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FFFF00"/>
                </a:solidFill>
              </a:rPr>
              <a:t>KINH TẾ BIỂN</a:t>
            </a:r>
          </a:p>
        </p:txBody>
      </p:sp>
      <p:pic>
        <p:nvPicPr>
          <p:cNvPr id="217091" name="Picture 3" descr="images801296_ngu_dan_bam_bien___phunutoday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895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4" descr="images (8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2895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5" name="Picture 5" descr="tải xuống (7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Picture 6" descr="tải xuống (6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62200"/>
            <a:ext cx="28956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7" name="Picture 7" descr="images (10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362200"/>
            <a:ext cx="2895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50" name="Picture 10" descr="Pic10753"/>
          <p:cNvPicPr>
            <a:picLocks noChangeAspect="1" noChangeArrowheads="1"/>
          </p:cNvPicPr>
          <p:nvPr/>
        </p:nvPicPr>
        <p:blipFill>
          <a:blip r:embed="rId7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495800"/>
            <a:ext cx="2895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5" name="Picture 25" descr="muoi"/>
          <p:cNvPicPr>
            <a:picLocks noChangeAspect="1" noChangeArrowheads="1"/>
          </p:cNvPicPr>
          <p:nvPr/>
        </p:nvPicPr>
        <p:blipFill>
          <a:blip r:embed="rId8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95800"/>
            <a:ext cx="2971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0" name="Picture 10" descr="giu-nguyen-muc-thue-xuat-khau-titan145723490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4343400"/>
            <a:ext cx="3048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5465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38915" descr="1-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168" y="4069532"/>
            <a:ext cx="9202832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图片 38917" descr="1-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052" y="250469"/>
            <a:ext cx="5730032" cy="620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图片 38918" descr="1-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330" y="2282937"/>
            <a:ext cx="2119671" cy="419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图片 38916" descr="1-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438" y="1516598"/>
            <a:ext cx="2554852" cy="5404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4361121" y="980889"/>
            <a:ext cx="3733800" cy="333273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5730" tIns="27865" rIns="55730" bIns="2786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CHUẨN BỊ CHO TIẾT HỌC SAU</a:t>
            </a:r>
            <a:endParaRPr lang="en-US" altLang="en-US" sz="13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810000" y="1560272"/>
            <a:ext cx="4495800" cy="411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5730" tIns="27865" rIns="55730" bIns="27865">
            <a:spAutoFit/>
          </a:bodyPr>
          <a:lstStyle>
            <a:lvl1pPr marL="457200" indent="-4572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lvl="0" algn="just"/>
            <a:r>
              <a:rPr lang="vi-VN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Nghiên cứu </a:t>
            </a:r>
            <a:r>
              <a:rPr lang="en-US" sz="24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4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19 SGK </a:t>
            </a:r>
            <a:r>
              <a:rPr lang="en-US" sz="24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178.</a:t>
            </a:r>
          </a:p>
          <a:p>
            <a:pPr lvl="0" algn="just"/>
            <a:r>
              <a:rPr lang="vi-VN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 hiểu về vùng biển ở đất nước em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Tại sao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vi-VN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lại thấp hơn độ muối trung bình của thế giới?</a:t>
            </a:r>
            <a:endParaRPr lang="en-US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tin (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video,…)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729" y="15199"/>
            <a:ext cx="1039539" cy="87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673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1710814" y="819966"/>
            <a:ext cx="36677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nl-NL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Quan sát lược đồ H18.1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1828801" y="3275290"/>
            <a:ext cx="85756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nl-NL"/>
              <a:t> 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819401" y="17835"/>
            <a:ext cx="6288932" cy="55399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i="0" u="none" dirty="0">
                <a:solidFill>
                  <a:srgbClr val="FF0000"/>
                </a:solidFill>
                <a:latin typeface="Tahoma" pitchFamily="34" charset="0"/>
              </a:rPr>
              <a:t>BÀI 18.</a:t>
            </a:r>
            <a:r>
              <a:rPr lang="en-US" sz="2400" i="0" u="none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3000" i="0" u="none" dirty="0">
                <a:solidFill>
                  <a:srgbClr val="0000CC"/>
                </a:solidFill>
                <a:latin typeface="Tahoma" pitchFamily="34" charset="0"/>
              </a:rPr>
              <a:t>BIỂN VÀ ĐẠI DƯƠNG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85412" y="1400359"/>
            <a:ext cx="7984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26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1828801" y="3275290"/>
            <a:ext cx="85756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nl-NL"/>
              <a:t> 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819401" y="17835"/>
            <a:ext cx="6288932" cy="55399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i="0" u="none" dirty="0">
                <a:solidFill>
                  <a:srgbClr val="FF0000"/>
                </a:solidFill>
                <a:latin typeface="Tahoma" pitchFamily="34" charset="0"/>
              </a:rPr>
              <a:t>BÀI 18.</a:t>
            </a:r>
            <a:r>
              <a:rPr lang="en-US" sz="2400" i="0" u="none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3000" i="0" u="none" dirty="0">
                <a:solidFill>
                  <a:srgbClr val="0000CC"/>
                </a:solidFill>
                <a:latin typeface="Tahoma" pitchFamily="34" charset="0"/>
              </a:rPr>
              <a:t>BIỂN VÀ ĐẠI DƯƠNG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67400" y="4419600"/>
            <a:ext cx="4191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F2862C2-2714-4F9C-BEBD-1EF12931F897}"/>
              </a:ext>
            </a:extLst>
          </p:cNvPr>
          <p:cNvGrpSpPr/>
          <p:nvPr/>
        </p:nvGrpSpPr>
        <p:grpSpPr>
          <a:xfrm>
            <a:off x="1766424" y="856871"/>
            <a:ext cx="8937175" cy="5725285"/>
            <a:chOff x="3895923" y="767533"/>
            <a:chExt cx="5346415" cy="4014221"/>
          </a:xfrm>
        </p:grpSpPr>
        <p:pic>
          <p:nvPicPr>
            <p:cNvPr id="21" name="Picture 20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895923" y="1187784"/>
              <a:ext cx="5287804" cy="3593970"/>
            </a:xfrm>
            <a:prstGeom prst="rect">
              <a:avLst/>
            </a:prstGeom>
          </p:spPr>
        </p:pic>
        <p:sp>
          <p:nvSpPr>
            <p:cNvPr id="25" name="AutoShape 4"/>
            <p:cNvSpPr>
              <a:spLocks noChangeArrowheads="1"/>
            </p:cNvSpPr>
            <p:nvPr/>
          </p:nvSpPr>
          <p:spPr bwMode="auto">
            <a:xfrm>
              <a:off x="5794736" y="767533"/>
              <a:ext cx="1216670" cy="287777"/>
            </a:xfrm>
            <a:prstGeom prst="wedgeRectCallout">
              <a:avLst>
                <a:gd name="adj1" fmla="val 30082"/>
                <a:gd name="adj2" fmla="val 166590"/>
              </a:avLst>
            </a:prstGeom>
            <a:gradFill rotWithShape="1">
              <a:gsLst>
                <a:gs pos="0">
                  <a:srgbClr val="00FF00"/>
                </a:gs>
                <a:gs pos="50000">
                  <a:schemeClr val="bg1"/>
                </a:gs>
                <a:gs pos="100000">
                  <a:srgbClr val="00FF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Bắc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Băng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Dương</a:t>
              </a:r>
              <a:endPara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eaLnBrk="1" hangingPunct="1">
                <a:defRPr/>
              </a:pPr>
              <a:endParaRPr lang="en-US" sz="2400" b="1" dirty="0"/>
            </a:p>
            <a:p>
              <a:pPr algn="ctr" eaLnBrk="1" hangingPunct="1">
                <a:defRPr/>
              </a:pPr>
              <a:endParaRPr lang="en-US" sz="2400" b="1" dirty="0">
                <a:cs typeface="Times New Roman" pitchFamily="18" charset="0"/>
              </a:endParaRPr>
            </a:p>
          </p:txBody>
        </p:sp>
        <p:sp>
          <p:nvSpPr>
            <p:cNvPr id="26" name="AutoShape 5"/>
            <p:cNvSpPr>
              <a:spLocks noChangeArrowheads="1"/>
            </p:cNvSpPr>
            <p:nvPr/>
          </p:nvSpPr>
          <p:spPr bwMode="auto">
            <a:xfrm>
              <a:off x="4238011" y="3944207"/>
              <a:ext cx="1064087" cy="258954"/>
            </a:xfrm>
            <a:prstGeom prst="wedgeRectCallout">
              <a:avLst>
                <a:gd name="adj1" fmla="val 138302"/>
                <a:gd name="adj2" fmla="val -451845"/>
              </a:avLst>
            </a:prstGeom>
            <a:gradFill rotWithShape="1">
              <a:gsLst>
                <a:gs pos="0">
                  <a:srgbClr val="00FF00"/>
                </a:gs>
                <a:gs pos="50000">
                  <a:schemeClr val="bg1"/>
                </a:gs>
                <a:gs pos="100000">
                  <a:srgbClr val="00FF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Đại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Tây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Dương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AutoShape 7"/>
            <p:cNvSpPr>
              <a:spLocks noChangeArrowheads="1"/>
            </p:cNvSpPr>
            <p:nvPr/>
          </p:nvSpPr>
          <p:spPr bwMode="auto">
            <a:xfrm>
              <a:off x="7961360" y="979722"/>
              <a:ext cx="1164305" cy="243080"/>
            </a:xfrm>
            <a:prstGeom prst="wedgeRectCallout">
              <a:avLst>
                <a:gd name="adj1" fmla="val 25987"/>
                <a:gd name="adj2" fmla="val 482311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en-US" altLang="en-US" b="1" dirty="0" err="1">
                  <a:latin typeface="Times New Roman" pitchFamily="18" charset="0"/>
                  <a:cs typeface="Times New Roman" pitchFamily="18" charset="0"/>
                </a:rPr>
                <a:t>Thái</a:t>
              </a:r>
              <a:r>
                <a:rPr lang="en-US" alt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>
                  <a:latin typeface="Times New Roman" pitchFamily="18" charset="0"/>
                  <a:cs typeface="Times New Roman" pitchFamily="18" charset="0"/>
                </a:rPr>
                <a:t>Bình</a:t>
              </a:r>
              <a:r>
                <a:rPr lang="en-US" alt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>
                  <a:latin typeface="Times New Roman" pitchFamily="18" charset="0"/>
                  <a:cs typeface="Times New Roman" pitchFamily="18" charset="0"/>
                </a:rPr>
                <a:t>Dương</a:t>
              </a:r>
              <a:endPara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AutoShape 5"/>
            <p:cNvSpPr>
              <a:spLocks noChangeArrowheads="1"/>
            </p:cNvSpPr>
            <p:nvPr/>
          </p:nvSpPr>
          <p:spPr bwMode="auto">
            <a:xfrm>
              <a:off x="8241916" y="3730657"/>
              <a:ext cx="1000422" cy="258953"/>
            </a:xfrm>
            <a:prstGeom prst="wedgeRectCallout">
              <a:avLst>
                <a:gd name="adj1" fmla="val -107285"/>
                <a:gd name="adj2" fmla="val -417459"/>
              </a:avLst>
            </a:prstGeom>
            <a:gradFill rotWithShape="1">
              <a:gsLst>
                <a:gs pos="0">
                  <a:srgbClr val="00FF00"/>
                </a:gs>
                <a:gs pos="50000">
                  <a:schemeClr val="bg1"/>
                </a:gs>
                <a:gs pos="100000">
                  <a:srgbClr val="00FF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Ấn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Dương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AutoShape 7"/>
            <p:cNvSpPr>
              <a:spLocks noChangeArrowheads="1"/>
            </p:cNvSpPr>
            <p:nvPr/>
          </p:nvSpPr>
          <p:spPr bwMode="auto">
            <a:xfrm>
              <a:off x="4125871" y="1052550"/>
              <a:ext cx="1164305" cy="243080"/>
            </a:xfrm>
            <a:prstGeom prst="wedgeRectCallout">
              <a:avLst>
                <a:gd name="adj1" fmla="val -8967"/>
                <a:gd name="adj2" fmla="val 581800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en-US" altLang="en-US" b="1" dirty="0" err="1">
                  <a:latin typeface="Times New Roman" pitchFamily="18" charset="0"/>
                  <a:cs typeface="Times New Roman" pitchFamily="18" charset="0"/>
                </a:rPr>
                <a:t>Thái</a:t>
              </a:r>
              <a:r>
                <a:rPr lang="en-US" alt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>
                  <a:latin typeface="Times New Roman" pitchFamily="18" charset="0"/>
                  <a:cs typeface="Times New Roman" pitchFamily="18" charset="0"/>
                </a:rPr>
                <a:t>Bình</a:t>
              </a:r>
              <a:r>
                <a:rPr lang="en-US" alt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>
                  <a:latin typeface="Times New Roman" pitchFamily="18" charset="0"/>
                  <a:cs typeface="Times New Roman" pitchFamily="18" charset="0"/>
                </a:rPr>
                <a:t>Dương</a:t>
              </a:r>
              <a:endPara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A3EB179-0A93-3E6C-14C7-37ECB7EC6920}"/>
              </a:ext>
            </a:extLst>
          </p:cNvPr>
          <p:cNvSpPr txBox="1"/>
          <p:nvPr/>
        </p:nvSpPr>
        <p:spPr>
          <a:xfrm>
            <a:off x="1676030" y="5852331"/>
            <a:ext cx="85756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6546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1813560" y="1141422"/>
            <a:ext cx="869500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/>
              <a:t>.</a:t>
            </a:r>
            <a:endParaRPr lang="nl-NL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683434" y="594956"/>
            <a:ext cx="56388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nl-NL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nl-NL" sz="3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 đại dương trên Trái Đất:</a:t>
            </a:r>
            <a:endParaRPr lang="nl-NL" sz="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A16DFE6D-A4F3-557E-B974-D9ADAA6B4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1" y="17835"/>
            <a:ext cx="6288932" cy="55399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i="0" u="none" dirty="0">
                <a:solidFill>
                  <a:srgbClr val="FF0000"/>
                </a:solidFill>
                <a:latin typeface="Tahoma" pitchFamily="34" charset="0"/>
              </a:rPr>
              <a:t>BÀI 18.</a:t>
            </a:r>
            <a:r>
              <a:rPr lang="en-US" sz="2400" i="0" u="none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3000" i="0" u="none" dirty="0">
                <a:solidFill>
                  <a:srgbClr val="0000CC"/>
                </a:solidFill>
                <a:latin typeface="Tahoma" pitchFamily="34" charset="0"/>
              </a:rPr>
              <a:t>BIỂN VÀ ĐẠI DƯƠNG</a:t>
            </a:r>
          </a:p>
        </p:txBody>
      </p:sp>
    </p:spTree>
    <p:extLst>
      <p:ext uri="{BB962C8B-B14F-4D97-AF65-F5344CB8AC3E}">
        <p14:creationId xmlns:p14="http://schemas.microsoft.com/office/powerpoint/2010/main" val="240166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images (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29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5" name="Picture 5" descr="tải xuống (8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429000"/>
            <a:ext cx="43434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7" name="Picture 7" descr="images (7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8600"/>
            <a:ext cx="4343400" cy="324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8" name="Picture 8" descr="images (8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345" y="228600"/>
            <a:ext cx="4572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257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SC079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"/>
            <a:ext cx="83820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696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tải xuố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419600" cy="321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5" name="Picture 3" descr="images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0"/>
            <a:ext cx="4724400" cy="321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6" name="Picture 4" descr="images (3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10000"/>
            <a:ext cx="46482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1547035" y="3210580"/>
            <a:ext cx="914400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C00000"/>
            </a:solidFill>
            <a:prstDash val="sysDot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hiếm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9158" name="Picture 6" descr="images (10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0"/>
            <a:ext cx="44196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563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4686300" y="2567970"/>
            <a:ext cx="2819400" cy="156966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 TẾ BIỂN</a:t>
            </a:r>
          </a:p>
        </p:txBody>
      </p:sp>
      <p:pic>
        <p:nvPicPr>
          <p:cNvPr id="217091" name="Picture 3" descr="images801296_ngu_dan_bam_bien___phunutoday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895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4" descr="images (8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28956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5" name="Picture 5" descr="tải xuống (7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2971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Picture 6" descr="tải xuống (6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62200"/>
            <a:ext cx="29718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7" name="Picture 7" descr="images (10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362200"/>
            <a:ext cx="2895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50" name="Picture 10" descr="Pic10753"/>
          <p:cNvPicPr>
            <a:picLocks noChangeAspect="1" noChangeArrowheads="1"/>
          </p:cNvPicPr>
          <p:nvPr/>
        </p:nvPicPr>
        <p:blipFill>
          <a:blip r:embed="rId7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495800"/>
            <a:ext cx="2895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5" name="Picture 25" descr="muoi"/>
          <p:cNvPicPr>
            <a:picLocks noChangeAspect="1" noChangeArrowheads="1"/>
          </p:cNvPicPr>
          <p:nvPr/>
        </p:nvPicPr>
        <p:blipFill>
          <a:blip r:embed="rId8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95800"/>
            <a:ext cx="2971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0" name="Picture 10" descr="giu-nguyen-muc-thue-xuat-khau-titan145723490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081" y="4495800"/>
            <a:ext cx="3048000" cy="233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785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sng" strike="noStrike" cap="none" normalizeH="0" baseline="0" smtClean="0">
            <a:ln>
              <a:noFill/>
            </a:ln>
            <a:solidFill>
              <a:srgbClr val="090703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sng" strike="noStrike" cap="none" normalizeH="0" baseline="0" smtClean="0">
            <a:ln>
              <a:noFill/>
            </a:ln>
            <a:solidFill>
              <a:srgbClr val="090703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1375</Words>
  <Application>Microsoft Office PowerPoint</Application>
  <PresentationFormat>Widescreen</PresentationFormat>
  <Paragraphs>137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Tahoma</vt:lpstr>
      <vt:lpstr>Times New Roman</vt:lpstr>
      <vt:lpstr>VNI-Times</vt:lpstr>
      <vt:lpstr>Office Theme</vt:lpstr>
      <vt:lpstr>Mountain Top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</dc:creator>
  <cp:lastModifiedBy>PC</cp:lastModifiedBy>
  <cp:revision>69</cp:revision>
  <dcterms:created xsi:type="dcterms:W3CDTF">2021-07-18T20:32:36Z</dcterms:created>
  <dcterms:modified xsi:type="dcterms:W3CDTF">2023-02-04T03:05:27Z</dcterms:modified>
</cp:coreProperties>
</file>