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314" r:id="rId2"/>
    <p:sldId id="258" r:id="rId3"/>
    <p:sldId id="312" r:id="rId4"/>
    <p:sldId id="262" r:id="rId5"/>
    <p:sldId id="263" r:id="rId6"/>
    <p:sldId id="264" r:id="rId7"/>
    <p:sldId id="266" r:id="rId8"/>
    <p:sldId id="332" r:id="rId9"/>
    <p:sldId id="267" r:id="rId10"/>
    <p:sldId id="274" r:id="rId11"/>
    <p:sldId id="269" r:id="rId12"/>
    <p:sldId id="315" r:id="rId13"/>
    <p:sldId id="271" r:id="rId14"/>
    <p:sldId id="318" r:id="rId15"/>
    <p:sldId id="331" r:id="rId16"/>
    <p:sldId id="320" r:id="rId17"/>
    <p:sldId id="321" r:id="rId18"/>
    <p:sldId id="322" r:id="rId19"/>
    <p:sldId id="327" r:id="rId20"/>
    <p:sldId id="328" r:id="rId21"/>
    <p:sldId id="329" r:id="rId22"/>
    <p:sldId id="290" r:id="rId23"/>
    <p:sldId id="293" r:id="rId24"/>
    <p:sldId id="294" r:id="rId25"/>
    <p:sldId id="292" r:id="rId26"/>
    <p:sldId id="299" r:id="rId27"/>
    <p:sldId id="296" r:id="rId28"/>
    <p:sldId id="295" r:id="rId29"/>
    <p:sldId id="301" r:id="rId30"/>
    <p:sldId id="302" r:id="rId31"/>
    <p:sldId id="303" r:id="rId32"/>
    <p:sldId id="297" r:id="rId33"/>
    <p:sldId id="279" r:id="rId34"/>
    <p:sldId id="280" r:id="rId35"/>
    <p:sldId id="307" r:id="rId36"/>
    <p:sldId id="310" r:id="rId37"/>
    <p:sldId id="311" r:id="rId38"/>
    <p:sldId id="306" r:id="rId39"/>
    <p:sldId id="309" r:id="rId40"/>
    <p:sldId id="287" r:id="rId41"/>
    <p:sldId id="288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24" autoAdjust="0"/>
  </p:normalViewPr>
  <p:slideViewPr>
    <p:cSldViewPr>
      <p:cViewPr varScale="1">
        <p:scale>
          <a:sx n="66" d="100"/>
          <a:sy n="66" d="100"/>
        </p:scale>
        <p:origin x="876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E749E6-8EFE-4A0C-9D35-D3E2A8278EE8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6FD67F-66A0-451C-9C8B-6930B315FD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35698D-5FF6-46D3-8E0B-3314538FC5C5}" type="slidenum">
              <a:rPr lang="en-US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530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9E9076EF-EF9F-43FF-82F5-CCC23D24008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92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FD67F-66A0-451C-9C8B-6930B315FDF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404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8117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90819-AA2B-4ED0-8F8A-3FDD06C28927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C28B-9AEA-4E69-828F-13245420B6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90819-AA2B-4ED0-8F8A-3FDD06C28927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C28B-9AEA-4E69-828F-13245420B6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90819-AA2B-4ED0-8F8A-3FDD06C28927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C28B-9AEA-4E69-828F-13245420B6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7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07B4D-CCE6-4456-B140-FF65A16CEDEA}" type="datetimeFigureOut">
              <a:rPr lang="en-US"/>
              <a:pPr>
                <a:defRPr/>
              </a:pPr>
              <a:t>4/10/2024</a:t>
            </a:fld>
            <a:endParaRPr lang="vi-V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C7294-DE1A-431B-8D9C-7B833691A391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698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90819-AA2B-4ED0-8F8A-3FDD06C28927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C28B-9AEA-4E69-828F-13245420B6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90819-AA2B-4ED0-8F8A-3FDD06C28927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C28B-9AEA-4E69-828F-13245420B6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90819-AA2B-4ED0-8F8A-3FDD06C28927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C28B-9AEA-4E69-828F-13245420B6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90819-AA2B-4ED0-8F8A-3FDD06C28927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C28B-9AEA-4E69-828F-13245420B6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90819-AA2B-4ED0-8F8A-3FDD06C28927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C28B-9AEA-4E69-828F-13245420B6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90819-AA2B-4ED0-8F8A-3FDD06C28927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C28B-9AEA-4E69-828F-13245420B6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90819-AA2B-4ED0-8F8A-3FDD06C28927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C28B-9AEA-4E69-828F-13245420B6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90819-AA2B-4ED0-8F8A-3FDD06C28927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C28B-9AEA-4E69-828F-13245420B6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90819-AA2B-4ED0-8F8A-3FDD06C28927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DC28B-9AEA-4E69-828F-13245420B6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Tr&#242;%20ch&#417;i%20H&#7897;p%20qu&#224;%20b&#237;%20m&#7853;t%20s&#7917;%207%20-%202.pptx" TargetMode="Externa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10" Type="http://schemas.openxmlformats.org/officeDocument/2006/relationships/image" Target="../media/image14.gif"/><Relationship Id="rId4" Type="http://schemas.openxmlformats.org/officeDocument/2006/relationships/image" Target="../media/image8.png"/><Relationship Id="rId9" Type="http://schemas.openxmlformats.org/officeDocument/2006/relationships/image" Target="../media/image13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HP\Downloads\0%20DoraemonNoUta-KUMIKOOUSUGI-2%20(mp3cut.net)%20(1).mp3" TargetMode="External"/><Relationship Id="rId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A5E2D6B-3462-4425-BA5E-9CEB95F8464B}"/>
              </a:ext>
            </a:extLst>
          </p:cNvPr>
          <p:cNvSpPr/>
          <p:nvPr/>
        </p:nvSpPr>
        <p:spPr>
          <a:xfrm>
            <a:off x="3047131" y="180623"/>
            <a:ext cx="4842934" cy="89182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 LÍ KINH TẾ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52F334-2920-452F-AA61-8699F849E8F4}"/>
              </a:ext>
            </a:extLst>
          </p:cNvPr>
          <p:cNvSpPr/>
          <p:nvPr/>
        </p:nvSpPr>
        <p:spPr>
          <a:xfrm>
            <a:off x="327378" y="1084169"/>
            <a:ext cx="10950222" cy="115146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6 – BÀI 6: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 PHÁT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TRIỂN NỀN </a:t>
            </a:r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KINH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TẾ VIỆT NAM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34C376-ECBE-4AD4-BF12-551B86D7FF5A}"/>
              </a:ext>
            </a:extLst>
          </p:cNvPr>
          <p:cNvSpPr/>
          <p:nvPr/>
        </p:nvSpPr>
        <p:spPr>
          <a:xfrm>
            <a:off x="112889" y="2381956"/>
            <a:ext cx="11842044" cy="47413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NỀN KINH TẾ NƯỚC TA TRƯỚC THỜI KÌ ĐỔI MỚI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HS TỰ ĐỌC )</a:t>
            </a:r>
          </a:p>
        </p:txBody>
      </p:sp>
      <p:pic>
        <p:nvPicPr>
          <p:cNvPr id="7" name="Content Placeholder 6" descr="baocap">
            <a:extLst>
              <a:ext uri="{FF2B5EF4-FFF2-40B4-BE49-F238E27FC236}">
                <a16:creationId xmlns:a16="http://schemas.microsoft.com/office/drawing/2014/main" id="{C8BD0412-5088-41C8-95B3-D36997DD8F4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183468"/>
            <a:ext cx="5870221" cy="36745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10" descr="tet-xua11">
            <a:extLst>
              <a:ext uri="{FF2B5EF4-FFF2-40B4-BE49-F238E27FC236}">
                <a16:creationId xmlns:a16="http://schemas.microsoft.com/office/drawing/2014/main" id="{3CB394FE-AA86-4BDD-B1AC-1E0BC5B4E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70221" y="3183466"/>
            <a:ext cx="6321779" cy="367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" name="Group 4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pic>
          <p:nvPicPr>
            <p:cNvPr id="10" name="Picture 5" descr="Copy of KJ02703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6" descr="oâm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1413"/>
              <a:ext cx="4992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WordArt 7"/>
            <p:cNvSpPr>
              <a:spLocks noChangeArrowheads="1" noChangeShapeType="1" noTextEdit="1"/>
            </p:cNvSpPr>
            <p:nvPr/>
          </p:nvSpPr>
          <p:spPr bwMode="auto">
            <a:xfrm>
              <a:off x="216" y="119"/>
              <a:ext cx="5352" cy="5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200" b="1" kern="10" dirty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CCFF99"/>
                  </a:solidFill>
                  <a:effectLst>
                    <a:outerShdw dist="35921" dir="2700000" algn="ctr" rotWithShape="0">
                      <a:srgbClr val="808080">
                        <a:alpha val="79999"/>
                      </a:srgbClr>
                    </a:outerShdw>
                  </a:effectLst>
                  <a:latin typeface="+mj-lt"/>
                  <a:cs typeface="Calibri" panose="020F0502020204030204" pitchFamily="34" charset="0"/>
                </a:rPr>
                <a:t>PHÒNG GIÁO DỤC &amp; ĐÀO TẠO PHONG ĐIỀN</a:t>
              </a:r>
            </a:p>
            <a:p>
              <a:pPr algn="ctr"/>
              <a:r>
                <a:rPr lang="vi-VN" sz="3200" b="1" kern="10" dirty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CCFF99"/>
                  </a:solidFill>
                  <a:effectLst>
                    <a:outerShdw dist="35921" dir="2700000" algn="ctr" rotWithShape="0">
                      <a:srgbClr val="808080">
                        <a:alpha val="79999"/>
                      </a:srgbClr>
                    </a:outerShdw>
                  </a:effectLst>
                  <a:latin typeface="+mj-lt"/>
                  <a:cs typeface="Calibri" panose="020F0502020204030204" pitchFamily="34" charset="0"/>
                </a:rPr>
                <a:t>TRƯỜNG THCS NGUYỄN TRI PHƯƠNG</a:t>
              </a:r>
              <a:endParaRPr lang="en-US" sz="32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CFF99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1548" y="3824"/>
              <a:ext cx="2304" cy="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MÔN: ĐỊA LÝ 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238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519022" y="2420888"/>
            <a:ext cx="8983980" cy="566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736"/>
              </a:lnSpc>
            </a:pP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Ảnh 5" descr="C:\Users\Dell-PC\Desktop\1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9376" y="3015192"/>
            <a:ext cx="4500594" cy="3726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5375920" y="3067794"/>
            <a:ext cx="648072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Hình19.1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178 -179 SGK,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1524000" y="1916832"/>
            <a:ext cx="8983980" cy="566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736"/>
              </a:lnSpc>
            </a:pP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8"/>
          <p:cNvSpPr txBox="1"/>
          <p:nvPr/>
        </p:nvSpPr>
        <p:spPr>
          <a:xfrm>
            <a:off x="911424" y="1457026"/>
            <a:ext cx="10873209" cy="3877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NL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 ĐẤT, CÁC THÀNH PHẦN CHÍNH CỦA ĐẤT VÀ TẦNG ĐẤT</a:t>
            </a:r>
          </a:p>
        </p:txBody>
      </p:sp>
      <p:sp>
        <p:nvSpPr>
          <p:cNvPr id="7" name="TextBox 12"/>
          <p:cNvSpPr txBox="1"/>
          <p:nvPr/>
        </p:nvSpPr>
        <p:spPr>
          <a:xfrm>
            <a:off x="983432" y="188640"/>
            <a:ext cx="10658927" cy="948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36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19: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ĐẤT VÀ CÁC NHÂN TỐ HÌNH THÀNH ĐẤT. MỘT SỐ NHÓM ĐẤT ĐIỂN HÌNH</a:t>
            </a:r>
          </a:p>
        </p:txBody>
      </p:sp>
    </p:spTree>
    <p:extLst>
      <p:ext uri="{BB962C8B-B14F-4D97-AF65-F5344CB8AC3E}">
        <p14:creationId xmlns:p14="http://schemas.microsoft.com/office/powerpoint/2010/main" val="216223367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524000" y="3068960"/>
            <a:ext cx="8983980" cy="566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736"/>
              </a:lnSpc>
            </a:pP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7567" y="3501008"/>
            <a:ext cx="94347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nl-NL" sz="3600" b="1" dirty="0">
                <a:latin typeface="Times New Roman" pitchFamily="18" charset="0"/>
                <a:cs typeface="Times New Roman" pitchFamily="18" charset="0"/>
              </a:rPr>
              <a:t>Lớp đất trên các lục địa bao gồm 4 thành phần chính: chất vô cơ, chất hữu cơ, nước, không khí.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2430130"/>
            <a:ext cx="8983980" cy="566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736"/>
              </a:lnSpc>
            </a:pP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8"/>
          <p:cNvSpPr txBox="1"/>
          <p:nvPr/>
        </p:nvSpPr>
        <p:spPr>
          <a:xfrm>
            <a:off x="1415479" y="1412776"/>
            <a:ext cx="9944403" cy="9971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 ĐẤT, CÁC THÀNH PHẦN CHÍNH CỦA ĐẤT VÀ TẦNG ĐẤT</a:t>
            </a:r>
          </a:p>
        </p:txBody>
      </p:sp>
      <p:sp>
        <p:nvSpPr>
          <p:cNvPr id="8" name="TextBox 12"/>
          <p:cNvSpPr txBox="1"/>
          <p:nvPr/>
        </p:nvSpPr>
        <p:spPr>
          <a:xfrm>
            <a:off x="983432" y="204150"/>
            <a:ext cx="10658927" cy="948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36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19: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ĐẤT VÀ CÁC NHÂN TỐ HÌNH THÀNH ĐẤT. MỘT SỐ NHÓM ĐẤT ĐIỂN HÌNH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07568" y="5059050"/>
            <a:ext cx="94347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nl-NL" sz="3600" b="1" dirty="0" smtClean="0">
                <a:latin typeface="Times New Roman" pitchFamily="18" charset="0"/>
                <a:cs typeface="Times New Roman" pitchFamily="18" charset="0"/>
              </a:rPr>
              <a:t>Tỉ lệ các thành phần trong đất thay đổi tùy thuộc vào điều kiện hình thành đất.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23367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3068960"/>
            <a:ext cx="8983980" cy="566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736"/>
              </a:lnSpc>
            </a:pP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0" y="2430130"/>
            <a:ext cx="8983980" cy="566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736"/>
              </a:lnSpc>
            </a:pP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8"/>
          <p:cNvSpPr txBox="1"/>
          <p:nvPr/>
        </p:nvSpPr>
        <p:spPr>
          <a:xfrm>
            <a:off x="1415479" y="1412776"/>
            <a:ext cx="9944403" cy="9971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 ĐẤT, CÁC THÀNH PHẦN CHÍNH CỦA ĐẤT VÀ TẦNG ĐẤT</a:t>
            </a:r>
          </a:p>
        </p:txBody>
      </p:sp>
      <p:sp>
        <p:nvSpPr>
          <p:cNvPr id="5" name="TextBox 12"/>
          <p:cNvSpPr txBox="1"/>
          <p:nvPr/>
        </p:nvSpPr>
        <p:spPr>
          <a:xfrm>
            <a:off x="983432" y="204150"/>
            <a:ext cx="10658927" cy="948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36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19: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ĐẤT VÀ CÁC NHÂN TỐ HÌNH THÀNH ĐẤT. MỘT SỐ NHÓM ĐẤT ĐIỂN HÌNH</a:t>
            </a:r>
          </a:p>
        </p:txBody>
      </p:sp>
      <p:sp>
        <p:nvSpPr>
          <p:cNvPr id="6" name="Tiêu đề 1"/>
          <p:cNvSpPr txBox="1">
            <a:spLocks/>
          </p:cNvSpPr>
          <p:nvPr/>
        </p:nvSpPr>
        <p:spPr>
          <a:xfrm>
            <a:off x="1574010" y="3709370"/>
            <a:ext cx="2721790" cy="51115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63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ình ảnh 4">
            <a:extLst>
              <a:ext uri="{FF2B5EF4-FFF2-40B4-BE49-F238E27FC236}">
                <a16:creationId xmlns:a16="http://schemas.microsoft.com/office/drawing/2014/main" id="{E0E83E8E-AC00-4222-975D-E92C7BD40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404665"/>
            <a:ext cx="12000656" cy="6453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3068960"/>
            <a:ext cx="8983980" cy="566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736"/>
              </a:lnSpc>
            </a:pP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0" y="2430130"/>
            <a:ext cx="8983980" cy="566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736"/>
              </a:lnSpc>
            </a:pP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8"/>
          <p:cNvSpPr txBox="1"/>
          <p:nvPr/>
        </p:nvSpPr>
        <p:spPr>
          <a:xfrm>
            <a:off x="1415479" y="1412776"/>
            <a:ext cx="10585177" cy="9971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 ĐẤT, CÁC THÀNH PHẦN CHÍNH CỦA ĐẤT VÀ TẦNG ĐẤT</a:t>
            </a:r>
          </a:p>
        </p:txBody>
      </p:sp>
      <p:sp>
        <p:nvSpPr>
          <p:cNvPr id="5" name="TextBox 12"/>
          <p:cNvSpPr txBox="1"/>
          <p:nvPr/>
        </p:nvSpPr>
        <p:spPr>
          <a:xfrm>
            <a:off x="983432" y="204150"/>
            <a:ext cx="10658927" cy="948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36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19: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ĐẤT VÀ CÁC NHÂN TỐ HÌNH THÀNH ĐẤT. MỘT SỐ NHÓM ĐẤT ĐIỂN HÌNH</a:t>
            </a:r>
          </a:p>
        </p:txBody>
      </p:sp>
      <p:sp>
        <p:nvSpPr>
          <p:cNvPr id="6" name="Tiêu đề 1"/>
          <p:cNvSpPr txBox="1">
            <a:spLocks/>
          </p:cNvSpPr>
          <p:nvPr/>
        </p:nvSpPr>
        <p:spPr>
          <a:xfrm>
            <a:off x="1574010" y="3709370"/>
            <a:ext cx="2721790" cy="51115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19536" y="4365104"/>
            <a:ext cx="9865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- Gồm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 tầng: Tầng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, tầng tích tụ và tầng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59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êu đề 1"/>
          <p:cNvSpPr txBox="1">
            <a:spLocks/>
          </p:cNvSpPr>
          <p:nvPr/>
        </p:nvSpPr>
        <p:spPr>
          <a:xfrm>
            <a:off x="335360" y="116632"/>
            <a:ext cx="3153838" cy="51115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8790" y="764411"/>
            <a:ext cx="110358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- Gồm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 tầng: Tầng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, tầng tích tụ và tầng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3432" y="1844824"/>
            <a:ext cx="110892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Tầng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tàn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3432" y="2924944"/>
            <a:ext cx="110892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ầng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do vi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mùn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tơ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xốp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3432" y="4388911"/>
            <a:ext cx="110892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Tầng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tích 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tụ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tụ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83432" y="5469031"/>
            <a:ext cx="110892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Tầng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96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ải xuố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1550" y="2557463"/>
            <a:ext cx="2628900" cy="1743075"/>
          </a:xfrm>
          <a:prstGeom prst="rect">
            <a:avLst/>
          </a:prstGeom>
        </p:spPr>
      </p:pic>
      <p:pic>
        <p:nvPicPr>
          <p:cNvPr id="3" name="Picture 2" descr="images (1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WordArt 17"/>
          <p:cNvSpPr>
            <a:spLocks noChangeArrowheads="1" noChangeShapeType="1" noTextEdit="1"/>
          </p:cNvSpPr>
          <p:nvPr/>
        </p:nvSpPr>
        <p:spPr bwMode="auto">
          <a:xfrm>
            <a:off x="3095604" y="714356"/>
            <a:ext cx="5867400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dirty="0">
                <a:solidFill>
                  <a:srgbClr val="082AB8"/>
                </a:solidFill>
                <a:latin typeface="Times New Roman" pitchFamily="18" charset="0"/>
                <a:cs typeface="Times New Roman" pitchFamily="18" charset="0"/>
              </a:rPr>
              <a:t>TRÒ CHƠI</a:t>
            </a:r>
            <a:endParaRPr lang="en-US" dirty="0">
              <a:solidFill>
                <a:srgbClr val="082AB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38348" y="1928803"/>
            <a:ext cx="771530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HÃY CHỌN CÂU TRẢ LỜI  ĐÚNG NHẤT</a:t>
            </a:r>
          </a:p>
        </p:txBody>
      </p:sp>
      <p:pic>
        <p:nvPicPr>
          <p:cNvPr id="6" name="Picture 15" descr="snowcone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1524000" y="6243638"/>
            <a:ext cx="9144000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42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ải xuố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114926"/>
            <a:ext cx="2628900" cy="17430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09720" y="714357"/>
            <a:ext cx="94708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là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mùn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phì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738282" y="1500174"/>
            <a:ext cx="642942" cy="50006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02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ải xuố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114926"/>
            <a:ext cx="2628900" cy="17430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09720" y="714357"/>
            <a:ext cx="9974912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khe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hở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809720" y="3000372"/>
            <a:ext cx="642942" cy="50006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42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ải xuố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1550" y="2557463"/>
            <a:ext cx="2628900" cy="1743075"/>
          </a:xfrm>
          <a:prstGeom prst="rect">
            <a:avLst/>
          </a:prstGeom>
        </p:spPr>
      </p:pic>
      <p:pic>
        <p:nvPicPr>
          <p:cNvPr id="3" name="Picture 2" descr="images (1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WordArt 17"/>
          <p:cNvSpPr>
            <a:spLocks noChangeArrowheads="1" noChangeShapeType="1" noTextEdit="1"/>
          </p:cNvSpPr>
          <p:nvPr/>
        </p:nvSpPr>
        <p:spPr bwMode="auto">
          <a:xfrm>
            <a:off x="3095604" y="714356"/>
            <a:ext cx="5867400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dirty="0">
                <a:solidFill>
                  <a:srgbClr val="082AB8"/>
                </a:solidFill>
                <a:latin typeface="Times New Roman" pitchFamily="18" charset="0"/>
                <a:cs typeface="Times New Roman" pitchFamily="18" charset="0"/>
              </a:rPr>
              <a:t>TRÒ CHƠI</a:t>
            </a:r>
            <a:endParaRPr lang="en-US" dirty="0">
              <a:solidFill>
                <a:srgbClr val="082AB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52596" y="2071679"/>
            <a:ext cx="807249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NỐI CỘT VÀ ĐIỀN CÁC TẦNG ĐẤT VÀO HÌNH ẢNH</a:t>
            </a:r>
            <a:endParaRPr lang="en-US" sz="4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5" descr="snowcone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1524000" y="6243638"/>
            <a:ext cx="9144000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748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1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54" y="0"/>
            <a:ext cx="12166646" cy="697463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1AA6C79-250F-471C-BE66-A72ADDFD70DC}"/>
              </a:ext>
            </a:extLst>
          </p:cNvPr>
          <p:cNvSpPr/>
          <p:nvPr/>
        </p:nvSpPr>
        <p:spPr>
          <a:xfrm>
            <a:off x="2207568" y="2204864"/>
            <a:ext cx="6988447" cy="1477323"/>
          </a:xfrm>
          <a:prstGeom prst="rect">
            <a:avLst/>
          </a:prstGeom>
          <a:noFill/>
        </p:spPr>
        <p:txBody>
          <a:bodyPr wrap="none" lIns="121917" tIns="60958" rIns="121917" bIns="60958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8800" b="1" kern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46144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t1s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809720" y="1000109"/>
          <a:ext cx="8705880" cy="5792964"/>
        </p:xfrm>
        <a:graphic>
          <a:graphicData uri="http://schemas.openxmlformats.org/drawingml/2006/table">
            <a:tbl>
              <a:tblPr/>
              <a:tblGrid>
                <a:gridCol w="2500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6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688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84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45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</a:t>
                      </a:r>
                      <a:r>
                        <a:rPr lang="en-US" sz="2800" kern="120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Do</a:t>
                      </a:r>
                      <a:r>
                        <a:rPr lang="en-US" sz="2800" kern="1200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các vật chất bị hòa tan và tích tụ lại.</a:t>
                      </a:r>
                      <a:endParaRPr lang="en-US" sz="2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</a:t>
                      </a:r>
                      <a:r>
                        <a:rPr lang="en-US" sz="2800" kern="120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Bao</a:t>
                      </a:r>
                      <a:r>
                        <a:rPr lang="en-US" sz="2800" kern="1200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gồm các tàn tích hữu cơ còn gọi là tầng thảm mục.</a:t>
                      </a:r>
                      <a:endParaRPr lang="en-US" sz="2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</a:t>
                      </a:r>
                      <a:r>
                        <a:rPr lang="en-US" sz="2800" kern="120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Là</a:t>
                      </a:r>
                      <a:r>
                        <a:rPr lang="en-US" sz="2800" kern="1200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nơi chứa các sản phẩm phong hóa</a:t>
                      </a:r>
                      <a:endParaRPr lang="en-US" sz="2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800" kern="120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d. Tạo nên</a:t>
                      </a:r>
                      <a:r>
                        <a:rPr lang="en-US" sz="2800" kern="1200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chất mùn, tơi xốp, chứa nhiều chất dinh dưỡng.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1524001" y="1"/>
            <a:ext cx="899816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 hãy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A  với ý ở cột B sao cho phù hợp với đặc điểm của tầng đất:</a:t>
            </a:r>
            <a:endParaRPr lang="en-US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1881158" y="2138857"/>
            <a:ext cx="857256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1. Tầng hữu cơ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. Tầng đất mặt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. Tầng tích tụ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4. Tầng đá mẹ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952596" y="1142984"/>
            <a:ext cx="25003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Tầng đất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953124" y="1214423"/>
            <a:ext cx="45005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 B. Đặc điểm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Arrow Connector 7"/>
          <p:cNvCxnSpPr>
            <a:cxnSpLocks noChangeShapeType="1"/>
          </p:cNvCxnSpPr>
          <p:nvPr/>
        </p:nvCxnSpPr>
        <p:spPr bwMode="auto">
          <a:xfrm>
            <a:off x="4310051" y="2428869"/>
            <a:ext cx="1455683" cy="748861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 rot="16200000" flipH="1">
            <a:off x="4095736" y="3786190"/>
            <a:ext cx="1785950" cy="1500198"/>
          </a:xfrm>
          <a:prstGeom prst="straightConnector1">
            <a:avLst/>
          </a:prstGeom>
          <a:noFill/>
          <a:ln w="38100" algn="ctr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Arrow Connector 12"/>
          <p:cNvCxnSpPr>
            <a:cxnSpLocks noChangeShapeType="1"/>
          </p:cNvCxnSpPr>
          <p:nvPr/>
        </p:nvCxnSpPr>
        <p:spPr bwMode="auto">
          <a:xfrm rot="5400000" flipH="1" flipV="1">
            <a:off x="3845705" y="2821777"/>
            <a:ext cx="2428890" cy="1357324"/>
          </a:xfrm>
          <a:prstGeom prst="straightConnector1">
            <a:avLst/>
          </a:prstGeom>
          <a:noFill/>
          <a:ln w="38100" algn="ctr">
            <a:solidFill>
              <a:srgbClr val="7030A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Arrow Connector 14"/>
          <p:cNvCxnSpPr>
            <a:cxnSpLocks noChangeShapeType="1"/>
          </p:cNvCxnSpPr>
          <p:nvPr/>
        </p:nvCxnSpPr>
        <p:spPr bwMode="auto">
          <a:xfrm rot="5400000" flipH="1" flipV="1">
            <a:off x="4238615" y="4429135"/>
            <a:ext cx="1643075" cy="1357321"/>
          </a:xfrm>
          <a:prstGeom prst="straightConnector1">
            <a:avLst/>
          </a:prstGeom>
          <a:noFill/>
          <a:ln w="38100" algn="ctr">
            <a:solidFill>
              <a:srgbClr val="00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19602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1158" y="357167"/>
            <a:ext cx="8572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Em hãy điền các tầng đất vào hình cho phù hợp.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5472" y="1071546"/>
            <a:ext cx="4286280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>
            <a:off x="6238876" y="2357430"/>
            <a:ext cx="1214446" cy="1588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Arrow Connector 11"/>
          <p:cNvCxnSpPr>
            <a:cxnSpLocks noChangeShapeType="1"/>
          </p:cNvCxnSpPr>
          <p:nvPr/>
        </p:nvCxnSpPr>
        <p:spPr bwMode="auto">
          <a:xfrm>
            <a:off x="6238876" y="3857628"/>
            <a:ext cx="1214446" cy="1588"/>
          </a:xfrm>
          <a:prstGeom prst="straightConnector1">
            <a:avLst/>
          </a:prstGeom>
          <a:noFill/>
          <a:ln w="38100" algn="ctr">
            <a:solidFill>
              <a:srgbClr val="0000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Arrow Connector 12"/>
          <p:cNvCxnSpPr>
            <a:cxnSpLocks noChangeShapeType="1"/>
          </p:cNvCxnSpPr>
          <p:nvPr/>
        </p:nvCxnSpPr>
        <p:spPr bwMode="auto">
          <a:xfrm>
            <a:off x="6167438" y="5214950"/>
            <a:ext cx="1285884" cy="1588"/>
          </a:xfrm>
          <a:prstGeom prst="straightConnector1">
            <a:avLst/>
          </a:prstGeom>
          <a:noFill/>
          <a:ln w="38100" algn="ctr">
            <a:solidFill>
              <a:srgbClr val="00B0F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Arrow Connector 13"/>
          <p:cNvCxnSpPr>
            <a:cxnSpLocks noChangeShapeType="1"/>
          </p:cNvCxnSpPr>
          <p:nvPr/>
        </p:nvCxnSpPr>
        <p:spPr bwMode="auto">
          <a:xfrm>
            <a:off x="6238876" y="2786058"/>
            <a:ext cx="1214446" cy="1588"/>
          </a:xfrm>
          <a:prstGeom prst="straightConnector1">
            <a:avLst/>
          </a:prstGeom>
          <a:noFill/>
          <a:ln w="38100" algn="ctr">
            <a:solidFill>
              <a:srgbClr val="7030A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7524760" y="2071679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Tầng………………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96198" y="2643183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Tầng………………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96198" y="3571877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Tầng………………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24760" y="5000637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Tầng………………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472264" y="2031231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486514" y="4983559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endParaRPr lang="en-US" sz="24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636000" y="2608353"/>
            <a:ext cx="1746280" cy="460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472264" y="3543399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tụ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07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6" grpId="0"/>
      <p:bldP spid="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"/>
              </a:ext>
            </a:extLst>
          </a:blip>
          <a:srcRect/>
          <a:stretch>
            <a:fillRect/>
          </a:stretch>
        </p:blipFill>
        <p:spPr>
          <a:xfrm rot="1566601">
            <a:off x="2029064" y="1434779"/>
            <a:ext cx="8825755" cy="4341753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415478" y="2564904"/>
            <a:ext cx="9289034" cy="4985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CÁC NHÂN TỐ HÌNH THÀNH 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</a:p>
        </p:txBody>
      </p:sp>
      <p:sp>
        <p:nvSpPr>
          <p:cNvPr id="5" name="TextBox 8"/>
          <p:cNvSpPr txBox="1"/>
          <p:nvPr/>
        </p:nvSpPr>
        <p:spPr>
          <a:xfrm>
            <a:off x="1415479" y="1412776"/>
            <a:ext cx="10585177" cy="9971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 ĐẤT, CÁC THÀNH PHẦN CHÍNH CỦA ĐẤT VÀ TẦNG ĐẤT</a:t>
            </a:r>
          </a:p>
        </p:txBody>
      </p:sp>
      <p:sp>
        <p:nvSpPr>
          <p:cNvPr id="6" name="TextBox 12"/>
          <p:cNvSpPr txBox="1"/>
          <p:nvPr/>
        </p:nvSpPr>
        <p:spPr>
          <a:xfrm>
            <a:off x="983432" y="204150"/>
            <a:ext cx="10658927" cy="948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36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19: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ĐẤT VÀ CÁC NHÂN TỐ HÌNH THÀNH ĐẤT. MỘT SỐ NHÓM ĐẤT ĐIỂN HÌNH</a:t>
            </a:r>
          </a:p>
        </p:txBody>
      </p:sp>
    </p:spTree>
    <p:extLst>
      <p:ext uri="{BB962C8B-B14F-4D97-AF65-F5344CB8AC3E}">
        <p14:creationId xmlns:p14="http://schemas.microsoft.com/office/powerpoint/2010/main" val="158145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282" y="0"/>
            <a:ext cx="2000232" cy="9286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09984" y="0"/>
            <a:ext cx="6572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 LUẬN NHÓM </a:t>
            </a:r>
          </a:p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bàn 1 nhóm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(thời </a:t>
            </a:r>
            <a:r>
              <a:rPr lang="en-US" sz="320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20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09720" y="1357298"/>
            <a:ext cx="86439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latin typeface="Times New Roman" pitchFamily="18" charset="0"/>
                <a:cs typeface="Times New Roman" pitchFamily="18" charset="0"/>
              </a:rPr>
              <a:t>Dựa vào </a:t>
            </a:r>
            <a:r>
              <a:rPr lang="en-US" sz="3200" b="1" i="1">
                <a:latin typeface="Times New Roman" pitchFamily="18" charset="0"/>
                <a:cs typeface="Times New Roman" pitchFamily="18" charset="0"/>
              </a:rPr>
              <a:t>hình 19.3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và </a:t>
            </a:r>
            <a:r>
              <a:rPr lang="en-US" sz="3200" b="1" i="1">
                <a:latin typeface="Times New Roman" pitchFamily="18" charset="0"/>
                <a:cs typeface="Times New Roman" pitchFamily="18" charset="0"/>
              </a:rPr>
              <a:t>thông tin mục II trang 179 – 180 SGK,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Em hãy hoàn thành phiếu học tập số 1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952596" y="2786058"/>
          <a:ext cx="8358246" cy="3547128"/>
        </p:xfrm>
        <a:graphic>
          <a:graphicData uri="http://schemas.openxmlformats.org/drawingml/2006/table">
            <a:tbl>
              <a:tblPr/>
              <a:tblGrid>
                <a:gridCol w="2500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579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15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3200" b="1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Nhân tố</a:t>
                      </a:r>
                      <a:endParaRPr lang="en-US" sz="320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3200" b="1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Tác động vào quá trình hình thành đất</a:t>
                      </a:r>
                      <a:endParaRPr lang="en-US" sz="320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294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3200" b="1">
                          <a:solidFill>
                            <a:srgbClr val="00B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Đá </a:t>
                      </a:r>
                      <a:r>
                        <a:rPr lang="nl-NL" sz="3200" b="1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mẹ</a:t>
                      </a:r>
                      <a:endParaRPr lang="en-US" sz="3200" b="1">
                        <a:solidFill>
                          <a:srgbClr val="00B05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3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294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3200" b="1">
                          <a:solidFill>
                            <a:srgbClr val="00B0F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Sinh vật</a:t>
                      </a:r>
                      <a:endParaRPr lang="en-US" sz="3200" b="1">
                        <a:solidFill>
                          <a:srgbClr val="00B0F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3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294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3200" b="1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Khí hậu</a:t>
                      </a:r>
                      <a:endParaRPr lang="en-US" sz="3200" b="1">
                        <a:solidFill>
                          <a:srgbClr val="0070C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3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294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32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Nhân tố khác</a:t>
                      </a:r>
                      <a:endParaRPr lang="en-US" sz="3200" b="1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3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223367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738283" y="500042"/>
          <a:ext cx="8643998" cy="6062706"/>
        </p:xfrm>
        <a:graphic>
          <a:graphicData uri="http://schemas.openxmlformats.org/drawingml/2006/table">
            <a:tbl>
              <a:tblPr/>
              <a:tblGrid>
                <a:gridCol w="2175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85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15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3200" b="1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Nhân tố</a:t>
                      </a:r>
                      <a:endParaRPr lang="en-US" sz="320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3200" b="1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Tác động vào quá trình hình thành đất</a:t>
                      </a:r>
                      <a:endParaRPr lang="en-US" sz="320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20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3200" b="1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Đá mẹ</a:t>
                      </a:r>
                    </a:p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3200" b="1">
                        <a:solidFill>
                          <a:srgbClr val="00B05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3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588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3200" b="1">
                          <a:solidFill>
                            <a:srgbClr val="00B0F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Sinh </a:t>
                      </a:r>
                      <a:r>
                        <a:rPr lang="nl-NL" sz="3200" b="1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vật</a:t>
                      </a:r>
                    </a:p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3200" b="1">
                        <a:solidFill>
                          <a:srgbClr val="00B0F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3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400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3200" b="1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Khí </a:t>
                      </a:r>
                      <a:r>
                        <a:rPr lang="nl-NL" sz="3200" b="1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hậu</a:t>
                      </a:r>
                    </a:p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3200" b="1" smtClean="0">
                        <a:solidFill>
                          <a:srgbClr val="0070C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3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29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32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Nhân tố khác</a:t>
                      </a:r>
                      <a:endParaRPr lang="en-US" sz="3200" b="1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3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81422" y="1500175"/>
            <a:ext cx="65722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28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à nguồn cung cất vật chất vô cơ cho đất quyết định thành phần khoáng vật, ảnh hưởng đến màu sắc và tính chất của đất.</a:t>
            </a:r>
            <a:endParaRPr lang="en-US" sz="280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24298" y="4286257"/>
            <a:ext cx="64294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tác động tới quá trình hình thành đất bằng lượng mưa và nhiệt độ.</a:t>
            </a:r>
            <a:endParaRPr lang="nl-NL" sz="2800">
              <a:solidFill>
                <a:srgbClr val="0070C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24298" y="2786059"/>
            <a:ext cx="63579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80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đóng vai trò quan trọng trong việc hình thành đất, góp phần tích tụ, phân hủy và biến đổi chất hữu cơ,</a:t>
            </a:r>
            <a:endParaRPr lang="nl-NL" sz="2800">
              <a:solidFill>
                <a:srgbClr val="00B0F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24298" y="5500703"/>
            <a:ext cx="6286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Địa hình, thời gian và con người cũng tham gia vào quá trình hình thành đất</a:t>
            </a:r>
          </a:p>
        </p:txBody>
      </p:sp>
    </p:spTree>
    <p:extLst>
      <p:ext uri="{BB962C8B-B14F-4D97-AF65-F5344CB8AC3E}">
        <p14:creationId xmlns:p14="http://schemas.microsoft.com/office/powerpoint/2010/main" val="216223367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214291"/>
            <a:ext cx="7367274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NL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CÁC NHÂN TỐ HÌNH THÀNH </a:t>
            </a:r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</a:p>
        </p:txBody>
      </p:sp>
      <p:sp>
        <p:nvSpPr>
          <p:cNvPr id="4" name="Rectangle 3"/>
          <p:cNvSpPr/>
          <p:nvPr/>
        </p:nvSpPr>
        <p:spPr>
          <a:xfrm>
            <a:off x="3238480" y="1071547"/>
            <a:ext cx="70009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3200">
                <a:latin typeface="Times New Roman" pitchFamily="18" charset="0"/>
                <a:cs typeface="Times New Roman" pitchFamily="18" charset="0"/>
              </a:rPr>
              <a:t>Các nhân tố ảnh hưởng đến quá trình hình thành đất như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3200">
                <a:latin typeface="Times New Roman" pitchFamily="18" charset="0"/>
                <a:cs typeface="Times New Roman" pitchFamily="18" charset="0"/>
              </a:rPr>
              <a:t> đá mẹ, khí hậu, sinh vật, địa hình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3200">
                <a:latin typeface="Times New Roman" pitchFamily="18" charset="0"/>
                <a:cs typeface="Times New Roman" pitchFamily="18" charset="0"/>
              </a:rPr>
              <a:t>thời gian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và con người</a:t>
            </a:r>
            <a:r>
              <a:rPr lang="vi-VN" sz="3200">
                <a:latin typeface="Times New Roman" pitchFamily="18" charset="0"/>
                <a:cs typeface="Times New Roman" pitchFamily="18" charset="0"/>
              </a:rPr>
              <a:t>. Trong đó nhân tố đóng vai trò quan trọng nhất là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sinh vật , khí hậu, đá mẹ.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BA923D-8E9B-40F1-B1ED-4E8920B29E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282" y="857232"/>
            <a:ext cx="1071570" cy="1000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"/>
            <a:ext cx="81439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nl-NL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CÁC NHÂN TỐ HÌNH THÀNH </a:t>
            </a:r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</a:p>
          <a:p>
            <a:pPr algn="ctr">
              <a:defRPr/>
            </a:pP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524000" y="271780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410200" y="2717800"/>
            <a:ext cx="0" cy="4165600"/>
          </a:xfrm>
          <a:prstGeom prst="line">
            <a:avLst/>
          </a:prstGeom>
          <a:ln w="19050">
            <a:solidFill>
              <a:srgbClr val="007A3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9" name="AutoShape 2" descr="Ruộng bậc thang Mù Cang Chải đẹp lung linh mùa đổ nước - VietNamNet"/>
          <p:cNvSpPr>
            <a:spLocks noChangeAspect="1" noChangeArrowheads="1"/>
          </p:cNvSpPr>
          <p:nvPr/>
        </p:nvSpPr>
        <p:spPr bwMode="auto">
          <a:xfrm>
            <a:off x="1668463" y="-192617"/>
            <a:ext cx="304800" cy="40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vi-VN" altLang="vi-VN"/>
          </a:p>
        </p:txBody>
      </p:sp>
      <p:sp>
        <p:nvSpPr>
          <p:cNvPr id="6150" name="AutoShape 4" descr="Ruộng bậc thang Mù Cang Chải đẹp lung linh mùa đổ nước - VietNamNet"/>
          <p:cNvSpPr>
            <a:spLocks noChangeAspect="1" noChangeArrowheads="1"/>
          </p:cNvSpPr>
          <p:nvPr/>
        </p:nvSpPr>
        <p:spPr bwMode="auto">
          <a:xfrm>
            <a:off x="1820863" y="10584"/>
            <a:ext cx="3048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vi-VN" altLang="vi-VN"/>
          </a:p>
        </p:txBody>
      </p:sp>
      <p:sp>
        <p:nvSpPr>
          <p:cNvPr id="6151" name="AutoShape 6" descr="Ruộng bậc thang Mù Cang Chải đẹp lung linh mùa đổ nước - VietNamNet"/>
          <p:cNvSpPr>
            <a:spLocks noChangeAspect="1" noChangeArrowheads="1"/>
          </p:cNvSpPr>
          <p:nvPr/>
        </p:nvSpPr>
        <p:spPr bwMode="auto">
          <a:xfrm>
            <a:off x="1973263" y="213784"/>
            <a:ext cx="3048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vi-VN" altLang="vi-VN"/>
          </a:p>
        </p:txBody>
      </p:sp>
      <p:sp>
        <p:nvSpPr>
          <p:cNvPr id="6152" name="AutoShape 8" descr="Ruộng bậc thang Mù Cang Chải đẹp lung linh mùa đổ nước - VietNamNet"/>
          <p:cNvSpPr>
            <a:spLocks noChangeAspect="1" noChangeArrowheads="1"/>
          </p:cNvSpPr>
          <p:nvPr/>
        </p:nvSpPr>
        <p:spPr bwMode="auto">
          <a:xfrm>
            <a:off x="2125663" y="416984"/>
            <a:ext cx="3048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vi-VN" altLang="vi-VN"/>
          </a:p>
        </p:txBody>
      </p:sp>
      <p:pic>
        <p:nvPicPr>
          <p:cNvPr id="6153" name="Picture 10" descr="Ruộng bậc thang Mù Cang Chải đẹp lung linh mùa đổ nước - VietNamN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1950" y="5054602"/>
            <a:ext cx="1644650" cy="1530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4" descr="Phân bón hóa học là gì? Có mấy loại phân hóa học? – Siêu thị cây cản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4995335"/>
            <a:ext cx="1917700" cy="1589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6" descr="Nguyên nhân xói mòn đấ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5160435"/>
            <a:ext cx="1600200" cy="1424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18" descr="Nguyên nhân xói mòn đấ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48527" y="5118101"/>
            <a:ext cx="1743075" cy="1466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20" descr="Ô nhiễm đất – Wikipedia tiếng Việ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50350" y="5054602"/>
            <a:ext cx="1365250" cy="1530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val Callout 14"/>
          <p:cNvSpPr/>
          <p:nvPr/>
        </p:nvSpPr>
        <p:spPr>
          <a:xfrm>
            <a:off x="4024298" y="571480"/>
            <a:ext cx="6357950" cy="2000264"/>
          </a:xfrm>
          <a:prstGeom prst="wedgeEllipseCallout">
            <a:avLst>
              <a:gd name="adj1" fmla="val -62907"/>
              <a:gd name="adj2" fmla="val 1686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600">
                <a:latin typeface="Times New Roman" pitchFamily="18" charset="0"/>
                <a:cs typeface="Times New Roman" pitchFamily="18" charset="0"/>
              </a:rPr>
              <a:t>Dựa vào hình 19.3 và thông tin trong bài, em hãy cho biết những ảnh hưởng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600">
                <a:latin typeface="Times New Roman" pitchFamily="18" charset="0"/>
                <a:cs typeface="Times New Roman" pitchFamily="18" charset="0"/>
              </a:rPr>
              <a:t> đất theo hướng tích cực và tiêu cực.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30465" y="2819401"/>
            <a:ext cx="2414587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cực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11977" y="2819401"/>
            <a:ext cx="2416175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cực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676400" y="3632202"/>
            <a:ext cx="35893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vi-VN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Tăng độ phì cho đất</a:t>
            </a:r>
          </a:p>
          <a:p>
            <a:pPr marL="285750" indent="-285750">
              <a:buFontTx/>
              <a:buChar char="-"/>
            </a:pPr>
            <a:r>
              <a:rPr lang="en-US" altLang="vi-VN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Chống xói mòn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6926265" y="3530601"/>
            <a:ext cx="35893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vi-VN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Thoái hóa đất</a:t>
            </a:r>
          </a:p>
          <a:p>
            <a:pPr marL="285750" indent="-285750">
              <a:buFontTx/>
              <a:buChar char="-"/>
            </a:pPr>
            <a:r>
              <a:rPr lang="en-US" altLang="vi-VN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Xói mòn đất</a:t>
            </a:r>
          </a:p>
          <a:p>
            <a:pPr marL="285750" indent="-285750">
              <a:buFontTx/>
              <a:buChar char="-"/>
            </a:pPr>
            <a:r>
              <a:rPr lang="en-US" altLang="vi-VN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Ô nhiễm đất</a:t>
            </a:r>
          </a:p>
        </p:txBody>
      </p:sp>
      <p:pic>
        <p:nvPicPr>
          <p:cNvPr id="21" name="Picture 23" descr="Cau hoi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38282" y="642918"/>
            <a:ext cx="114300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 descr="Lý thuyết Địa Lí 6 Bài 19: Lớp đất và các nhân tố hình thành đất. Một số nhóm đất điển hình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6083" name="Picture 3" descr="C:\Users\HP\Pictures\ly-thuyet-bai-19-lop-dat-va-cac-nhan-to-hinh-thanh-dat-mot-so-nhom-dat-dien-hinh-6500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42852"/>
            <a:ext cx="9144000" cy="592935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24000" y="614364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Times New Roman" pitchFamily="18" charset="0"/>
                <a:cs typeface="Times New Roman" pitchFamily="18" charset="0"/>
              </a:rPr>
              <a:t>HÌNH ẢNH RUỘNG BẬC THANG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"/>
              </a:ext>
            </a:extLst>
          </a:blip>
          <a:srcRect/>
          <a:stretch>
            <a:fillRect/>
          </a:stretch>
        </p:blipFill>
        <p:spPr>
          <a:xfrm rot="2048709">
            <a:off x="4677589" y="3614935"/>
            <a:ext cx="3076709" cy="454546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"/>
              </a:ext>
            </a:extLst>
          </a:blip>
          <a:srcRect/>
          <a:stretch>
            <a:fillRect/>
          </a:stretch>
        </p:blipFill>
        <p:spPr>
          <a:xfrm rot="1566601">
            <a:off x="2029064" y="1434779"/>
            <a:ext cx="8825755" cy="4341753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952728" y="2357431"/>
            <a:ext cx="5572164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NL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MỘT SỐ NHÓM ĐẤT ĐIỂN HÌNH TRÊN THẾ GIỚI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45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2" y="89773"/>
            <a:ext cx="906779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nl-NL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MỘT SỐ NHÓM ĐẤT ĐIỂN HÌNH TRÊN THẾ GIỚI</a:t>
            </a:r>
            <a:endParaRPr lang="en-US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2" descr="Dựa vào hình 19.4 em hãy kể tên: Một số nhóm đất điển hình trên thế giới |  [Chân trời sáng tạo] Giải lịch sử và địa lí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32388" y="1386419"/>
            <a:ext cx="5524500" cy="4988983"/>
          </a:xfrm>
          <a:prstGeom prst="rect">
            <a:avLst/>
          </a:prstGeom>
          <a:noFill/>
          <a:ln w="9525">
            <a:solidFill>
              <a:schemeClr val="tx1"/>
            </a:solidFill>
            <a:prstDash val="sysDash"/>
            <a:miter lim="800000"/>
            <a:headEnd/>
            <a:tailEnd/>
          </a:ln>
        </p:spPr>
      </p:pic>
      <p:sp>
        <p:nvSpPr>
          <p:cNvPr id="3" name="Oval Callout 2"/>
          <p:cNvSpPr/>
          <p:nvPr/>
        </p:nvSpPr>
        <p:spPr>
          <a:xfrm>
            <a:off x="1524000" y="1357298"/>
            <a:ext cx="3214678" cy="2540000"/>
          </a:xfrm>
          <a:prstGeom prst="wedgeEllipseCallout">
            <a:avLst>
              <a:gd name="adj1" fmla="val -11838"/>
              <a:gd name="adj2" fmla="val 7692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H19.4,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6" name="Picture 23" descr="Cau hoi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2596" y="4643446"/>
            <a:ext cx="178591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0"/>
          <p:cNvSpPr txBox="1">
            <a:spLocks noChangeArrowheads="1"/>
          </p:cNvSpPr>
          <p:nvPr/>
        </p:nvSpPr>
        <p:spPr bwMode="auto">
          <a:xfrm>
            <a:off x="767408" y="116632"/>
            <a:ext cx="108732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đai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63552" y="764704"/>
            <a:ext cx="7920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222222"/>
                </a:solidFill>
                <a:latin typeface="+mj-lt"/>
              </a:rPr>
              <a:t>Ai ơi đừng bỏ ruộng hoang.</a:t>
            </a:r>
            <a:r>
              <a:rPr lang="vi-VN" sz="3200" b="1" dirty="0">
                <a:latin typeface="+mj-lt"/>
              </a:rPr>
              <a:t/>
            </a:r>
            <a:br>
              <a:rPr lang="vi-VN" sz="3200" b="1" dirty="0">
                <a:latin typeface="+mj-lt"/>
              </a:rPr>
            </a:br>
            <a:r>
              <a:rPr lang="vi-VN" sz="3200" b="1" dirty="0">
                <a:solidFill>
                  <a:srgbClr val="222222"/>
                </a:solidFill>
                <a:latin typeface="+mj-lt"/>
              </a:rPr>
              <a:t>Bao nhiêu tấc đất, tấc vàng bấy nhiêu</a:t>
            </a:r>
            <a:endParaRPr lang="en-US" sz="3200" b="1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74416" y="1916832"/>
            <a:ext cx="97102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chemeClr val="accent2"/>
                </a:solidFill>
                <a:latin typeface="+mj-lt"/>
              </a:rPr>
              <a:t>Mưa tháng ba hoa đất. Mưa tháng tư hư đất</a:t>
            </a:r>
            <a:endParaRPr lang="en-US" sz="32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74416" y="2494102"/>
            <a:ext cx="94468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002060"/>
                </a:solidFill>
                <a:latin typeface="+mj-lt"/>
              </a:rPr>
              <a:t>Trời cao đất rộng thênh thang,</a:t>
            </a:r>
            <a:br>
              <a:rPr lang="vi-VN" sz="3200" b="1" dirty="0">
                <a:solidFill>
                  <a:srgbClr val="002060"/>
                </a:solidFill>
                <a:latin typeface="+mj-lt"/>
              </a:rPr>
            </a:br>
            <a:r>
              <a:rPr lang="vi-VN" sz="3200" b="1" dirty="0">
                <a:solidFill>
                  <a:srgbClr val="002060"/>
                </a:solidFill>
                <a:latin typeface="+mj-lt"/>
              </a:rPr>
              <a:t>Tiếng hò giọng hát ngân vang trên đồng,</a:t>
            </a:r>
            <a:br>
              <a:rPr lang="vi-VN" sz="3200" b="1" dirty="0">
                <a:solidFill>
                  <a:srgbClr val="002060"/>
                </a:solidFill>
                <a:latin typeface="+mj-lt"/>
              </a:rPr>
            </a:br>
            <a:r>
              <a:rPr lang="vi-VN" sz="3200" b="1" dirty="0">
                <a:solidFill>
                  <a:srgbClr val="002060"/>
                </a:solidFill>
                <a:latin typeface="+mj-lt"/>
              </a:rPr>
              <a:t>Cá tươi gạo trắng nước trong,</a:t>
            </a:r>
            <a:br>
              <a:rPr lang="vi-VN" sz="3200" b="1" dirty="0">
                <a:solidFill>
                  <a:srgbClr val="002060"/>
                </a:solidFill>
                <a:latin typeface="+mj-lt"/>
              </a:rPr>
            </a:br>
            <a:r>
              <a:rPr lang="vi-VN" sz="3200" b="1" dirty="0">
                <a:solidFill>
                  <a:srgbClr val="002060"/>
                </a:solidFill>
                <a:latin typeface="+mj-lt"/>
              </a:rPr>
              <a:t>Hai mùa lúa chín thơm nồng tình quê</a:t>
            </a:r>
            <a:endParaRPr lang="en-US" sz="32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74416" y="4572523"/>
            <a:ext cx="89043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Đất màu trồng đậu trồng ngô</a:t>
            </a:r>
            <a:br>
              <a:rPr lang="vi-V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vi-V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Đất lầy cấy lúa, đất khô làm vườn</a:t>
            </a:r>
            <a:br>
              <a:rPr lang="vi-V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vi-V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Ngày rồi em lại đi buôn</a:t>
            </a:r>
            <a:br>
              <a:rPr lang="vi-V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vi-V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Quanh năm no ấm, em buồn nỗi chi?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9020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282" y="142852"/>
            <a:ext cx="1714512" cy="9286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81356" y="0"/>
            <a:ext cx="72866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 LUẬN NHÓM </a:t>
            </a:r>
          </a:p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Chia 4 tổ thành 4 nhóm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(thời </a:t>
            </a:r>
            <a:r>
              <a:rPr lang="en-US" sz="320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38282" y="1285860"/>
            <a:ext cx="86439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latin typeface="Times New Roman" pitchFamily="18" charset="0"/>
                <a:cs typeface="Times New Roman" pitchFamily="18" charset="0"/>
              </a:rPr>
              <a:t>Dựa vào </a:t>
            </a:r>
            <a:r>
              <a:rPr lang="en-US" sz="3200" b="1" i="1">
                <a:latin typeface="Times New Roman" pitchFamily="18" charset="0"/>
                <a:cs typeface="Times New Roman" pitchFamily="18" charset="0"/>
              </a:rPr>
              <a:t>hình 19.4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và </a:t>
            </a:r>
            <a:r>
              <a:rPr lang="en-US" sz="3200" b="1" i="1">
                <a:latin typeface="Times New Roman" pitchFamily="18" charset="0"/>
                <a:cs typeface="Times New Roman" pitchFamily="18" charset="0"/>
              </a:rPr>
              <a:t>thông tin mục III trang 180 – 181 SGK,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Em hãy </a:t>
            </a:r>
            <a:r>
              <a:rPr lang="nl-NL" sz="3200">
                <a:latin typeface="Times New Roman" pitchFamily="18" charset="0"/>
                <a:cs typeface="Times New Roman" pitchFamily="18" charset="0"/>
              </a:rPr>
              <a:t>điền vào phiếu học tập số 2. 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095472" y="3429000"/>
          <a:ext cx="8358246" cy="2500330"/>
        </p:xfrm>
        <a:graphic>
          <a:graphicData uri="http://schemas.openxmlformats.org/drawingml/2006/table">
            <a:tbl>
              <a:tblPr/>
              <a:tblGrid>
                <a:gridCol w="29289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29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80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3200" b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Vĩ</a:t>
                      </a:r>
                      <a:r>
                        <a:rPr lang="nl-NL" sz="3200" b="1" baseline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tuyến</a:t>
                      </a:r>
                      <a:endParaRPr lang="en-US" sz="320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b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Nhóm</a:t>
                      </a:r>
                      <a:r>
                        <a:rPr lang="en-US" sz="3200" b="1" baseline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đất</a:t>
                      </a:r>
                      <a:endParaRPr lang="en-US" sz="3200" b="1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832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3200" b="1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Lục địa</a:t>
                      </a:r>
                      <a:r>
                        <a:rPr lang="nl-NL" sz="3200" b="1" baseline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Á - Âu</a:t>
                      </a:r>
                      <a:endParaRPr lang="en-US" sz="3200" b="1">
                        <a:solidFill>
                          <a:srgbClr val="00B05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3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39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3200" b="1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Lục</a:t>
                      </a:r>
                      <a:r>
                        <a:rPr lang="nl-NL" sz="3200" b="1" baseline="0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địa Phi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3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95538" y="2714620"/>
            <a:ext cx="7286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Times New Roman" pitchFamily="18" charset="0"/>
                <a:cs typeface="Times New Roman" pitchFamily="18" charset="0"/>
              </a:rPr>
              <a:t>PHIẾU HỌC TẬP SỐ 2</a:t>
            </a:r>
          </a:p>
        </p:txBody>
      </p:sp>
    </p:spTree>
    <p:extLst>
      <p:ext uri="{BB962C8B-B14F-4D97-AF65-F5344CB8AC3E}">
        <p14:creationId xmlns:p14="http://schemas.microsoft.com/office/powerpoint/2010/main" val="216223367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881158" y="1285861"/>
          <a:ext cx="8358246" cy="4660471"/>
        </p:xfrm>
        <a:graphic>
          <a:graphicData uri="http://schemas.openxmlformats.org/drawingml/2006/table">
            <a:tbl>
              <a:tblPr/>
              <a:tblGrid>
                <a:gridCol w="1714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437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80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3200" b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Vĩ</a:t>
                      </a:r>
                      <a:r>
                        <a:rPr lang="nl-NL" sz="3200" b="1" baseline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tuyến</a:t>
                      </a:r>
                      <a:endParaRPr lang="en-US" sz="320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b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Nhóm</a:t>
                      </a:r>
                      <a:r>
                        <a:rPr lang="en-US" sz="3200" b="1" baseline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đất</a:t>
                      </a:r>
                      <a:endParaRPr lang="en-US" sz="3200" b="1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832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3200" b="1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Lục địa</a:t>
                      </a:r>
                      <a:r>
                        <a:rPr lang="nl-NL" sz="3200" b="1" baseline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Á - Âu</a:t>
                      </a:r>
                      <a:endParaRPr lang="en-US" sz="3200" b="1">
                        <a:solidFill>
                          <a:srgbClr val="00B05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buFontTx/>
                        <a:buChar char="-"/>
                      </a:pPr>
                      <a:r>
                        <a:rPr lang="en-US" sz="3200" b="0" smtClean="0">
                          <a:latin typeface="Times New Roman" pitchFamily="18" charset="0"/>
                          <a:cs typeface="Times New Roman" pitchFamily="18" charset="0"/>
                        </a:rPr>
                        <a:t>Đ</a:t>
                      </a:r>
                      <a:r>
                        <a:rPr lang="en-US" sz="2800" b="0" smtClean="0">
                          <a:latin typeface="Times New Roman" pitchFamily="18" charset="0"/>
                          <a:cs typeface="Times New Roman" pitchFamily="18" charset="0"/>
                        </a:rPr>
                        <a:t>ất</a:t>
                      </a:r>
                      <a:r>
                        <a:rPr lang="en-US" sz="2800" b="0" baseline="0" smtClean="0">
                          <a:latin typeface="Times New Roman" pitchFamily="18" charset="0"/>
                          <a:cs typeface="Times New Roman" pitchFamily="18" charset="0"/>
                        </a:rPr>
                        <a:t> pốtdôn</a:t>
                      </a:r>
                    </a:p>
                    <a:p>
                      <a:pPr marL="342900" indent="-342900" algn="just">
                        <a:buFontTx/>
                        <a:buChar char="-"/>
                      </a:pPr>
                      <a:r>
                        <a:rPr lang="en-US" sz="2800" b="0" baseline="0" smtClean="0">
                          <a:latin typeface="Times New Roman" pitchFamily="18" charset="0"/>
                          <a:cs typeface="Times New Roman" pitchFamily="18" charset="0"/>
                        </a:rPr>
                        <a:t>Đất đen thảo nguyên ôn đới</a:t>
                      </a:r>
                    </a:p>
                    <a:p>
                      <a:pPr marL="342900" indent="-342900" algn="just">
                        <a:buFontTx/>
                        <a:buChar char="-"/>
                      </a:pPr>
                      <a:r>
                        <a:rPr lang="en-US" sz="2800" b="0" baseline="0" smtClean="0">
                          <a:latin typeface="Times New Roman" pitchFamily="18" charset="0"/>
                          <a:cs typeface="Times New Roman" pitchFamily="18" charset="0"/>
                        </a:rPr>
                        <a:t>Đất đỏ vàng nhiệt đới</a:t>
                      </a:r>
                    </a:p>
                    <a:p>
                      <a:pPr marL="342900" indent="-342900" algn="just">
                        <a:buFontTx/>
                        <a:buChar char="-"/>
                      </a:pPr>
                      <a:r>
                        <a:rPr lang="en-US" sz="2800" b="0" baseline="0" smtClean="0">
                          <a:latin typeface="Times New Roman" pitchFamily="18" charset="0"/>
                          <a:cs typeface="Times New Roman" pitchFamily="18" charset="0"/>
                        </a:rPr>
                        <a:t>Đất xám hoang mạc và bán hoang mạc</a:t>
                      </a:r>
                    </a:p>
                    <a:p>
                      <a:pPr marL="342900" indent="-342900" algn="just">
                        <a:buFontTx/>
                        <a:buChar char="-"/>
                      </a:pPr>
                      <a:r>
                        <a:rPr lang="en-US" sz="2800" b="0" baseline="0" smtClean="0">
                          <a:latin typeface="Times New Roman" pitchFamily="18" charset="0"/>
                          <a:cs typeface="Times New Roman" pitchFamily="18" charset="0"/>
                        </a:rPr>
                        <a:t>Đất khá</a:t>
                      </a:r>
                      <a:r>
                        <a:rPr lang="en-US" sz="3200" b="0" baseline="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en-US" sz="3200" b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39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3200" b="1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Lục</a:t>
                      </a:r>
                      <a:r>
                        <a:rPr lang="nl-NL" sz="3200" b="1" baseline="0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địa Phi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buFontTx/>
                        <a:buChar char="-"/>
                      </a:pPr>
                      <a:r>
                        <a:rPr lang="en-US" sz="2800" b="0" baseline="0" smtClean="0">
                          <a:latin typeface="Times New Roman" pitchFamily="18" charset="0"/>
                          <a:cs typeface="Times New Roman" pitchFamily="18" charset="0"/>
                        </a:rPr>
                        <a:t>Đất đen thảo nguyên ôn đới</a:t>
                      </a:r>
                    </a:p>
                    <a:p>
                      <a:pPr marL="342900" indent="-342900" algn="just">
                        <a:buFontTx/>
                        <a:buChar char="-"/>
                      </a:pPr>
                      <a:r>
                        <a:rPr lang="en-US" sz="2800" b="0" baseline="0" smtClean="0">
                          <a:latin typeface="Times New Roman" pitchFamily="18" charset="0"/>
                          <a:cs typeface="Times New Roman" pitchFamily="18" charset="0"/>
                        </a:rPr>
                        <a:t>Đất đỏ vàng nhiệt đới</a:t>
                      </a:r>
                    </a:p>
                    <a:p>
                      <a:pPr marL="342900" indent="-342900" algn="just">
                        <a:buFontTx/>
                        <a:buChar char="-"/>
                      </a:pPr>
                      <a:r>
                        <a:rPr lang="en-US" sz="2800" b="0" baseline="0" smtClean="0">
                          <a:latin typeface="Times New Roman" pitchFamily="18" charset="0"/>
                          <a:cs typeface="Times New Roman" pitchFamily="18" charset="0"/>
                        </a:rPr>
                        <a:t>Đất xám hoang mạc và bán hoang mạc</a:t>
                      </a:r>
                    </a:p>
                    <a:p>
                      <a:pPr marL="342900" indent="-342900" algn="just">
                        <a:buFontTx/>
                        <a:buChar char="-"/>
                      </a:pPr>
                      <a:r>
                        <a:rPr lang="en-US" sz="2800" b="0" baseline="0" smtClean="0">
                          <a:latin typeface="Times New Roman" pitchFamily="18" charset="0"/>
                          <a:cs typeface="Times New Roman" pitchFamily="18" charset="0"/>
                        </a:rPr>
                        <a:t>Đất khác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24100" y="357167"/>
            <a:ext cx="7286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Times New Roman" pitchFamily="18" charset="0"/>
                <a:cs typeface="Times New Roman" pitchFamily="18" charset="0"/>
              </a:rPr>
              <a:t>PHIẾU HỌC TẬP SỐ 2</a:t>
            </a:r>
          </a:p>
        </p:txBody>
      </p:sp>
    </p:spTree>
    <p:extLst>
      <p:ext uri="{BB962C8B-B14F-4D97-AF65-F5344CB8AC3E}">
        <p14:creationId xmlns:p14="http://schemas.microsoft.com/office/powerpoint/2010/main" val="216223367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2" y="214291"/>
            <a:ext cx="9143999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NL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MỘT SỐ NHÓM ĐẤT ĐIỂN HÌNH TRÊN THẾ GIỚI</a:t>
            </a:r>
            <a:endParaRPr lang="en-US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67042" y="1285860"/>
            <a:ext cx="700092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200">
                <a:latin typeface="Times New Roman" pitchFamily="18" charset="0"/>
                <a:cs typeface="Times New Roman" pitchFamily="18" charset="0"/>
              </a:rPr>
              <a:t>Dựa vào quá trình hình thành và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vi-VN" sz="3200">
                <a:latin typeface="Times New Roman" pitchFamily="18" charset="0"/>
                <a:cs typeface="Times New Roman" pitchFamily="18" charset="0"/>
              </a:rPr>
              <a:t> chất đất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mà người ta chia ra các nhóm đất khác nhau như: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3200">
                <a:latin typeface="Times New Roman" pitchFamily="18" charset="0"/>
                <a:cs typeface="Times New Roman" pitchFamily="18" charset="0"/>
              </a:rPr>
              <a:t>Đất đen thảo nguyên ôn đới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+ Đ</a:t>
            </a:r>
            <a:r>
              <a:rPr lang="vi-VN" sz="3200">
                <a:latin typeface="Times New Roman" pitchFamily="18" charset="0"/>
                <a:cs typeface="Times New Roman" pitchFamily="18" charset="0"/>
              </a:rPr>
              <a:t>ất pốtdôn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+ Đ</a:t>
            </a:r>
            <a:r>
              <a:rPr lang="vi-VN" sz="3200">
                <a:latin typeface="Times New Roman" pitchFamily="18" charset="0"/>
                <a:cs typeface="Times New Roman" pitchFamily="18" charset="0"/>
              </a:rPr>
              <a:t>ất đỏ vàng nhiệt đới.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+ Đất xám hoang mạc và bán hoang mạc.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+ Đất khác.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BA923D-8E9B-40F1-B1ED-4E8920B29E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282" y="928670"/>
            <a:ext cx="1071570" cy="1000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2">
            <a:hlinkClick r:id="rId2" action="ppaction://hlinkfile"/>
          </p:cNvPr>
          <p:cNvSpPr/>
          <p:nvPr/>
        </p:nvSpPr>
        <p:spPr>
          <a:xfrm>
            <a:off x="2921004" y="2078836"/>
            <a:ext cx="6785681" cy="830985"/>
          </a:xfrm>
          <a:custGeom>
            <a:avLst/>
            <a:gdLst>
              <a:gd name="txL" fmla="*/ 0 w 3596020"/>
              <a:gd name="txT" fmla="*/ 0 h 830997"/>
              <a:gd name="txR" fmla="*/ 3596020 w 3596020"/>
              <a:gd name="txB" fmla="*/ 830997 h 830997"/>
            </a:gdLst>
            <a:ahLst/>
            <a:cxnLst>
              <a:cxn ang="0">
                <a:pos x="0" y="0"/>
              </a:cxn>
              <a:cxn ang="0">
                <a:pos x="495532" y="0"/>
              </a:cxn>
              <a:cxn ang="0">
                <a:pos x="1027323" y="0"/>
              </a:cxn>
              <a:cxn ang="0">
                <a:pos x="1704149" y="0"/>
              </a:cxn>
              <a:cxn ang="0">
                <a:pos x="2272199" y="0"/>
              </a:cxn>
              <a:cxn ang="0">
                <a:pos x="2912766" y="0"/>
              </a:cxn>
              <a:cxn ang="0">
                <a:pos x="3625850" y="0"/>
              </a:cxn>
              <a:cxn ang="0">
                <a:pos x="3625850" y="406673"/>
              </a:cxn>
              <a:cxn ang="0">
                <a:pos x="3625850" y="829945"/>
              </a:cxn>
              <a:cxn ang="0">
                <a:pos x="3057800" y="829945"/>
              </a:cxn>
              <a:cxn ang="0">
                <a:pos x="2526008" y="829945"/>
              </a:cxn>
              <a:cxn ang="0">
                <a:pos x="2030475" y="829945"/>
              </a:cxn>
              <a:cxn ang="0">
                <a:pos x="1534943" y="829945"/>
              </a:cxn>
              <a:cxn ang="0">
                <a:pos x="1039410" y="829945"/>
              </a:cxn>
              <a:cxn ang="0">
                <a:pos x="543877" y="829945"/>
              </a:cxn>
              <a:cxn ang="0">
                <a:pos x="0" y="829945"/>
              </a:cxn>
              <a:cxn ang="0">
                <a:pos x="0" y="423271"/>
              </a:cxn>
              <a:cxn ang="0">
                <a:pos x="0" y="0"/>
              </a:cxn>
            </a:cxnLst>
            <a:rect l="txL" t="txT" r="txR" b="txB"/>
            <a:pathLst>
              <a:path w="3596020" h="830997" fill="none">
                <a:moveTo>
                  <a:pt x="0" y="0"/>
                </a:moveTo>
                <a:cubicBezTo>
                  <a:pt x="198457" y="-3980"/>
                  <a:pt x="277260" y="38361"/>
                  <a:pt x="491456" y="0"/>
                </a:cubicBezTo>
                <a:cubicBezTo>
                  <a:pt x="705652" y="-38361"/>
                  <a:pt x="878620" y="11957"/>
                  <a:pt x="1018872" y="0"/>
                </a:cubicBezTo>
                <a:cubicBezTo>
                  <a:pt x="1159124" y="-11957"/>
                  <a:pt x="1459396" y="28649"/>
                  <a:pt x="1690129" y="0"/>
                </a:cubicBezTo>
                <a:cubicBezTo>
                  <a:pt x="1920862" y="-28649"/>
                  <a:pt x="1976106" y="42963"/>
                  <a:pt x="2253506" y="0"/>
                </a:cubicBezTo>
                <a:cubicBezTo>
                  <a:pt x="2530906" y="-42963"/>
                  <a:pt x="2715343" y="68189"/>
                  <a:pt x="2888803" y="0"/>
                </a:cubicBezTo>
                <a:cubicBezTo>
                  <a:pt x="3062263" y="-68189"/>
                  <a:pt x="3266337" y="33180"/>
                  <a:pt x="3596020" y="0"/>
                </a:cubicBezTo>
                <a:cubicBezTo>
                  <a:pt x="3597621" y="119736"/>
                  <a:pt x="3584505" y="290074"/>
                  <a:pt x="3596020" y="407189"/>
                </a:cubicBezTo>
                <a:cubicBezTo>
                  <a:pt x="3607535" y="524304"/>
                  <a:pt x="3558881" y="664287"/>
                  <a:pt x="3596020" y="830997"/>
                </a:cubicBezTo>
                <a:cubicBezTo>
                  <a:pt x="3341225" y="867053"/>
                  <a:pt x="3176384" y="823394"/>
                  <a:pt x="3032644" y="830997"/>
                </a:cubicBezTo>
                <a:cubicBezTo>
                  <a:pt x="2888904" y="838600"/>
                  <a:pt x="2620040" y="809368"/>
                  <a:pt x="2505227" y="830997"/>
                </a:cubicBezTo>
                <a:cubicBezTo>
                  <a:pt x="2390414" y="852626"/>
                  <a:pt x="2112273" y="793016"/>
                  <a:pt x="2013771" y="830997"/>
                </a:cubicBezTo>
                <a:cubicBezTo>
                  <a:pt x="1915269" y="868978"/>
                  <a:pt x="1701286" y="819072"/>
                  <a:pt x="1522315" y="830997"/>
                </a:cubicBezTo>
                <a:cubicBezTo>
                  <a:pt x="1343344" y="842922"/>
                  <a:pt x="1208571" y="808198"/>
                  <a:pt x="1030859" y="830997"/>
                </a:cubicBezTo>
                <a:cubicBezTo>
                  <a:pt x="853147" y="853796"/>
                  <a:pt x="662303" y="799813"/>
                  <a:pt x="539403" y="830997"/>
                </a:cubicBezTo>
                <a:cubicBezTo>
                  <a:pt x="416503" y="862181"/>
                  <a:pt x="240008" y="809991"/>
                  <a:pt x="0" y="830997"/>
                </a:cubicBezTo>
                <a:cubicBezTo>
                  <a:pt x="-19832" y="667682"/>
                  <a:pt x="18502" y="553543"/>
                  <a:pt x="0" y="423808"/>
                </a:cubicBezTo>
                <a:cubicBezTo>
                  <a:pt x="-18502" y="294073"/>
                  <a:pt x="11666" y="180653"/>
                  <a:pt x="0" y="0"/>
                </a:cubicBezTo>
                <a:close/>
              </a:path>
              <a:path w="3596020" h="830997" stroke="0">
                <a:moveTo>
                  <a:pt x="0" y="0"/>
                </a:moveTo>
                <a:cubicBezTo>
                  <a:pt x="178965" y="-66471"/>
                  <a:pt x="442969" y="29342"/>
                  <a:pt x="671257" y="0"/>
                </a:cubicBezTo>
                <a:cubicBezTo>
                  <a:pt x="899545" y="-29342"/>
                  <a:pt x="966758" y="5762"/>
                  <a:pt x="1198673" y="0"/>
                </a:cubicBezTo>
                <a:cubicBezTo>
                  <a:pt x="1430588" y="-5762"/>
                  <a:pt x="1560825" y="18486"/>
                  <a:pt x="1833970" y="0"/>
                </a:cubicBezTo>
                <a:cubicBezTo>
                  <a:pt x="2107115" y="-18486"/>
                  <a:pt x="2263374" y="33124"/>
                  <a:pt x="2397347" y="0"/>
                </a:cubicBezTo>
                <a:cubicBezTo>
                  <a:pt x="2531320" y="-33124"/>
                  <a:pt x="2787714" y="36216"/>
                  <a:pt x="2960723" y="0"/>
                </a:cubicBezTo>
                <a:cubicBezTo>
                  <a:pt x="3133732" y="-36216"/>
                  <a:pt x="3364344" y="65937"/>
                  <a:pt x="3596020" y="0"/>
                </a:cubicBezTo>
                <a:cubicBezTo>
                  <a:pt x="3610877" y="165992"/>
                  <a:pt x="3567418" y="272329"/>
                  <a:pt x="3596020" y="407189"/>
                </a:cubicBezTo>
                <a:cubicBezTo>
                  <a:pt x="3624622" y="542049"/>
                  <a:pt x="3575406" y="742496"/>
                  <a:pt x="3596020" y="830997"/>
                </a:cubicBezTo>
                <a:cubicBezTo>
                  <a:pt x="3357838" y="892569"/>
                  <a:pt x="3241893" y="822564"/>
                  <a:pt x="2996683" y="830997"/>
                </a:cubicBezTo>
                <a:cubicBezTo>
                  <a:pt x="2751473" y="839430"/>
                  <a:pt x="2561365" y="803205"/>
                  <a:pt x="2433307" y="830997"/>
                </a:cubicBezTo>
                <a:cubicBezTo>
                  <a:pt x="2305249" y="858789"/>
                  <a:pt x="2112761" y="796507"/>
                  <a:pt x="1905891" y="830997"/>
                </a:cubicBezTo>
                <a:cubicBezTo>
                  <a:pt x="1699021" y="865487"/>
                  <a:pt x="1508666" y="825910"/>
                  <a:pt x="1270594" y="830997"/>
                </a:cubicBezTo>
                <a:cubicBezTo>
                  <a:pt x="1032522" y="836084"/>
                  <a:pt x="863149" y="787623"/>
                  <a:pt x="707217" y="830997"/>
                </a:cubicBezTo>
                <a:cubicBezTo>
                  <a:pt x="551285" y="874371"/>
                  <a:pt x="329702" y="804782"/>
                  <a:pt x="0" y="830997"/>
                </a:cubicBezTo>
                <a:cubicBezTo>
                  <a:pt x="-12349" y="644320"/>
                  <a:pt x="46569" y="519741"/>
                  <a:pt x="0" y="423808"/>
                </a:cubicBezTo>
                <a:cubicBezTo>
                  <a:pt x="-46569" y="327875"/>
                  <a:pt x="9506" y="151180"/>
                  <a:pt x="0" y="0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8" tIns="45714" rIns="91428" bIns="45714">
            <a:spAutoFit/>
          </a:bodyPr>
          <a:lstStyle/>
          <a:p>
            <a:pPr algn="ctr" eaLnBrk="1" hangingPunct="1">
              <a:defRPr/>
            </a:pPr>
            <a:r>
              <a:rPr lang="en-US" altLang="en-GB" sz="4800" noProof="1">
                <a:solidFill>
                  <a:schemeClr val="accent6"/>
                </a:solidFill>
                <a:latin typeface="Jokerman" panose="04090605060D06020702" pitchFamily="82" charset="0"/>
              </a:rPr>
              <a:t>LUYỆN</a:t>
            </a:r>
            <a:r>
              <a:rPr lang="en-US" altLang="en-GB" sz="4800" noProof="1">
                <a:solidFill>
                  <a:schemeClr val="tx1"/>
                </a:solidFill>
                <a:latin typeface="Jokerman" panose="04090605060D06020702" pitchFamily="82" charset="0"/>
              </a:rPr>
              <a:t> </a:t>
            </a:r>
            <a:r>
              <a:rPr lang="en-US" altLang="en-GB" sz="4800" noProof="1">
                <a:solidFill>
                  <a:schemeClr val="accent2"/>
                </a:solidFill>
                <a:latin typeface="Jokerman" panose="04090605060D06020702" pitchFamily="82" charset="0"/>
              </a:rPr>
              <a:t>TẬP</a:t>
            </a:r>
          </a:p>
        </p:txBody>
      </p:sp>
      <p:sp>
        <p:nvSpPr>
          <p:cNvPr id="21508" name="AutoShape 4" descr="Nền Của Cảnh Quan Với Con Đường Trên Đồi Vector - Free.Vector6.com"/>
          <p:cNvSpPr>
            <a:spLocks noChangeAspect="1" noChangeArrowheads="1"/>
          </p:cNvSpPr>
          <p:nvPr/>
        </p:nvSpPr>
        <p:spPr bwMode="auto">
          <a:xfrm>
            <a:off x="1610431" y="-108346"/>
            <a:ext cx="169334" cy="22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027" tIns="34014" rIns="68027" bIns="34014"/>
          <a:lstStyle/>
          <a:p>
            <a:pPr eaLnBrk="1" hangingPunct="1"/>
            <a:endParaRPr lang="en-US" altLang="en-US"/>
          </a:p>
        </p:txBody>
      </p:sp>
      <p:sp>
        <p:nvSpPr>
          <p:cNvPr id="21509" name="AutoShape 6" descr="Nền Của Cảnh Quan Với Con Đường Trên Đồi Vector - Free.Vector6.com"/>
          <p:cNvSpPr>
            <a:spLocks noChangeAspect="1" noChangeArrowheads="1"/>
          </p:cNvSpPr>
          <p:nvPr/>
        </p:nvSpPr>
        <p:spPr bwMode="auto">
          <a:xfrm>
            <a:off x="1695097" y="5955"/>
            <a:ext cx="169334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027" tIns="34014" rIns="68027" bIns="34014"/>
          <a:lstStyle/>
          <a:p>
            <a:pPr eaLnBrk="1" hangingPunct="1"/>
            <a:endParaRPr lang="en-US" altLang="en-US"/>
          </a:p>
        </p:txBody>
      </p:sp>
      <p:sp>
        <p:nvSpPr>
          <p:cNvPr id="21510" name="AutoShape 8" descr="Nền Của Cảnh Quan Với Con Đường Trên Đồi Vector - Free.Vector6.com"/>
          <p:cNvSpPr>
            <a:spLocks noChangeAspect="1" noChangeArrowheads="1"/>
          </p:cNvSpPr>
          <p:nvPr/>
        </p:nvSpPr>
        <p:spPr bwMode="auto">
          <a:xfrm>
            <a:off x="1779763" y="120255"/>
            <a:ext cx="169334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027" tIns="34014" rIns="68027" bIns="34014"/>
          <a:lstStyle/>
          <a:p>
            <a:pPr eaLnBrk="1" hangingPunct="1"/>
            <a:endParaRPr lang="en-US" altLang="en-US"/>
          </a:p>
        </p:txBody>
      </p:sp>
      <p:sp>
        <p:nvSpPr>
          <p:cNvPr id="21511" name="AutoShape 10" descr="Nền Của Cảnh Quan Với Con Đường Trên Đồi Vector - Free.Vector6.com"/>
          <p:cNvSpPr>
            <a:spLocks noChangeAspect="1" noChangeArrowheads="1"/>
          </p:cNvSpPr>
          <p:nvPr/>
        </p:nvSpPr>
        <p:spPr bwMode="auto">
          <a:xfrm>
            <a:off x="1864431" y="234553"/>
            <a:ext cx="169334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027" tIns="34014" rIns="68027" bIns="34014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ải xuố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1550" y="2557463"/>
            <a:ext cx="2628900" cy="1743075"/>
          </a:xfrm>
          <a:prstGeom prst="rect">
            <a:avLst/>
          </a:prstGeom>
        </p:spPr>
      </p:pic>
      <p:pic>
        <p:nvPicPr>
          <p:cNvPr id="3" name="Picture 2" descr="images (1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WordArt 17"/>
          <p:cNvSpPr>
            <a:spLocks noChangeArrowheads="1" noChangeShapeType="1" noTextEdit="1"/>
          </p:cNvSpPr>
          <p:nvPr/>
        </p:nvSpPr>
        <p:spPr bwMode="auto">
          <a:xfrm>
            <a:off x="3095604" y="714356"/>
            <a:ext cx="5867400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dirty="0">
                <a:solidFill>
                  <a:srgbClr val="082AB8"/>
                </a:solidFill>
                <a:latin typeface="Times New Roman" pitchFamily="18" charset="0"/>
                <a:cs typeface="Times New Roman" pitchFamily="18" charset="0"/>
              </a:rPr>
              <a:t>TRÒ CHƠI</a:t>
            </a:r>
            <a:endParaRPr lang="en-US" dirty="0">
              <a:solidFill>
                <a:srgbClr val="082AB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38348" y="1928803"/>
            <a:ext cx="771530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HÃY CHỌN CÂU TRẢ LỜI  ĐÚNG NHẤT</a:t>
            </a:r>
          </a:p>
        </p:txBody>
      </p:sp>
      <p:pic>
        <p:nvPicPr>
          <p:cNvPr id="6" name="Picture 15" descr="snowcone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1524000" y="6243638"/>
            <a:ext cx="9144000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ải xuố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114926"/>
            <a:ext cx="2628900" cy="17430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09720" y="714357"/>
            <a:ext cx="8429684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Nguồn gốc sinh ra thành phần khoáng trong đất là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A. khí hậu.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B. địa hình.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C. đá mẹ.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D. sinh vật.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809720" y="3714752"/>
            <a:ext cx="642942" cy="50006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ải xuố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114926"/>
            <a:ext cx="2628900" cy="17430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09720" y="428604"/>
            <a:ext cx="8429684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Hai yếu tố của khí hậu ảnh hưởng trực tiếp đến quá trình hình thành đất là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A. bức xạ và lượng mưa.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B. độ ẩm và lượng mưa.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C. nhiệt độ và lượng mưa.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D. nhiệt độ và ánh sáng.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809720" y="4071942"/>
            <a:ext cx="642942" cy="50006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ải xuố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114926"/>
            <a:ext cx="2628900" cy="17430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09720" y="714357"/>
            <a:ext cx="8429684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Loại đất nào sau đây thường được dùng để trồng cây lúa nước?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A. Đất phù sa.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B. Đất đỏ badan.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C. Đất feralit.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D. Đất đen, xám.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809720" y="2214554"/>
            <a:ext cx="642942" cy="50006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ải xuố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114926"/>
            <a:ext cx="2628900" cy="17430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09720" y="714357"/>
            <a:ext cx="8143932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khoáng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dày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xốp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dày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khoáng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xốp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dày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xốp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38282" y="2786058"/>
            <a:ext cx="642942" cy="50006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38282" y="285728"/>
            <a:ext cx="8715436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vi-VN" sz="2400" b="1">
                <a:latin typeface="Times New Roman" pitchFamily="18" charset="0"/>
                <a:cs typeface="Times New Roman" pitchFamily="18" charset="0"/>
              </a:rPr>
              <a:t>Ở Việt Nam có 3 nhóm đất chính:</a:t>
            </a:r>
          </a:p>
          <a:p>
            <a:pPr algn="just">
              <a:spcBef>
                <a:spcPts val="600"/>
              </a:spcBef>
            </a:pPr>
            <a:r>
              <a:rPr 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Nhóm đất feralit:</a:t>
            </a:r>
          </a:p>
          <a:p>
            <a:pPr algn="just">
              <a:spcBef>
                <a:spcPts val="600"/>
              </a:spcBef>
            </a:pPr>
            <a:r>
              <a:rPr lang="vi-VN" sz="2400">
                <a:latin typeface="Times New Roman" pitchFamily="18" charset="0"/>
                <a:cs typeface="Times New Roman" pitchFamily="18" charset="0"/>
              </a:rPr>
              <a:t>+ Hình thành tại các miền đồi núi thấp, chiếm 65% diện tích đất tự nhiên;</a:t>
            </a:r>
          </a:p>
          <a:p>
            <a:pPr algn="just">
              <a:spcBef>
                <a:spcPts val="600"/>
              </a:spcBef>
            </a:pPr>
            <a:r>
              <a:rPr lang="vi-VN" sz="2400">
                <a:latin typeface="Times New Roman" pitchFamily="18" charset="0"/>
                <a:cs typeface="Times New Roman" pitchFamily="18" charset="0"/>
              </a:rPr>
              <a:t>+ Đặc tính: chua, nghèo mùn, nhiều sét;</a:t>
            </a:r>
          </a:p>
          <a:p>
            <a:pPr algn="just">
              <a:spcBef>
                <a:spcPts val="600"/>
              </a:spcBef>
            </a:pPr>
            <a:r>
              <a:rPr lang="vi-VN" sz="2400">
                <a:latin typeface="Times New Roman" pitchFamily="18" charset="0"/>
                <a:cs typeface="Times New Roman" pitchFamily="18" charset="0"/>
              </a:rPr>
              <a:t>+ Đất có màu đỏ, vàng do có nhiều hợp chất sắt, nhôm;</a:t>
            </a:r>
          </a:p>
          <a:p>
            <a:pPr algn="just">
              <a:spcBef>
                <a:spcPts val="600"/>
              </a:spcBef>
            </a:pPr>
            <a:r>
              <a:rPr lang="vi-VN" sz="2400">
                <a:latin typeface="Times New Roman" pitchFamily="18" charset="0"/>
                <a:cs typeface="Times New Roman" pitchFamily="18" charset="0"/>
              </a:rPr>
              <a:t>+ Đất feralit hình thành trên đá badan và đá vôi có màu đỏ thẫm hoặc đỏ vàng có độ phì rất cao, thích hợp với nhiều loại cây công nghiệp.</a:t>
            </a:r>
          </a:p>
          <a:p>
            <a:pPr algn="just">
              <a:spcBef>
                <a:spcPts val="600"/>
              </a:spcBef>
            </a:pPr>
            <a:r>
              <a:rPr 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Nhóm đất mùn núi cao:</a:t>
            </a:r>
          </a:p>
          <a:p>
            <a:pPr algn="just">
              <a:spcBef>
                <a:spcPts val="600"/>
              </a:spcBef>
            </a:pPr>
            <a:r>
              <a:rPr lang="vi-VN" sz="2400">
                <a:latin typeface="Times New Roman" pitchFamily="18" charset="0"/>
                <a:cs typeface="Times New Roman" pitchFamily="18" charset="0"/>
              </a:rPr>
              <a:t>+ Chiếm khoảng 11% diện tích đất tự nhiên;</a:t>
            </a:r>
          </a:p>
          <a:p>
            <a:pPr algn="just">
              <a:spcBef>
                <a:spcPts val="600"/>
              </a:spcBef>
            </a:pPr>
            <a:r>
              <a:rPr lang="vi-VN" sz="2400">
                <a:latin typeface="Times New Roman" pitchFamily="18" charset="0"/>
                <a:cs typeface="Times New Roman" pitchFamily="18" charset="0"/>
              </a:rPr>
              <a:t>+ Chủ yếu là đất rừng đầu nguồn cần được bảo vệ.</a:t>
            </a:r>
          </a:p>
          <a:p>
            <a:pPr algn="just">
              <a:spcBef>
                <a:spcPts val="600"/>
              </a:spcBef>
            </a:pPr>
            <a:r>
              <a:rPr 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Nhóm đất bồi tụ phù sa sông và biển:</a:t>
            </a:r>
          </a:p>
          <a:p>
            <a:pPr algn="just">
              <a:spcBef>
                <a:spcPts val="600"/>
              </a:spcBef>
            </a:pPr>
            <a:r>
              <a:rPr lang="vi-VN" sz="2400">
                <a:latin typeface="Times New Roman" pitchFamily="18" charset="0"/>
                <a:cs typeface="Times New Roman" pitchFamily="18" charset="0"/>
              </a:rPr>
              <a:t>+ Chiếm 24% diện tích đất tự nhiên;</a:t>
            </a:r>
          </a:p>
          <a:p>
            <a:pPr algn="just">
              <a:spcBef>
                <a:spcPts val="600"/>
              </a:spcBef>
            </a:pPr>
            <a:r>
              <a:rPr lang="vi-VN" sz="2400">
                <a:latin typeface="Times New Roman" pitchFamily="18" charset="0"/>
                <a:cs typeface="Times New Roman" pitchFamily="18" charset="0"/>
              </a:rPr>
              <a:t>+ Tập trung tại các đồng bằng lớn, nhỏ từ bắc vào nam;</a:t>
            </a:r>
          </a:p>
          <a:p>
            <a:pPr algn="just">
              <a:spcBef>
                <a:spcPts val="600"/>
              </a:spcBef>
            </a:pPr>
            <a:r>
              <a:rPr lang="vi-VN" sz="2400">
                <a:latin typeface="Times New Roman" pitchFamily="18" charset="0"/>
                <a:cs typeface="Times New Roman" pitchFamily="18" charset="0"/>
              </a:rPr>
              <a:t>+ Thích hợp với nhiều loại cây trồng: lúa, hoa màu, cây ăn quả,...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blumen-pflanzen04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525780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4" descr="WhitecornerFlow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0" y="504825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5" descr="blumen-pflanzen04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525780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6" descr="WhitecornerFlow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48006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7" descr="Blue_ros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3" y="4724400"/>
            <a:ext cx="14192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8" descr="blumen-pflanzen04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525780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9" descr="blumen-pflanzen04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525780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1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8682075">
            <a:off x="1600200" y="4572000"/>
            <a:ext cx="60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8682075">
            <a:off x="10134600" y="5029209"/>
            <a:ext cx="5334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14" descr="14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14803" y="4572009"/>
            <a:ext cx="366712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7" name="Picture 15" descr="15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24000" y="0"/>
            <a:ext cx="1981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8" name="Picture 16" descr="15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382000" y="0"/>
            <a:ext cx="2286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9" name="Freeform 42"/>
          <p:cNvSpPr>
            <a:spLocks/>
          </p:cNvSpPr>
          <p:nvPr/>
        </p:nvSpPr>
        <p:spPr bwMode="auto">
          <a:xfrm rot="-715319">
            <a:off x="2286000" y="5257809"/>
            <a:ext cx="865188" cy="595313"/>
          </a:xfrm>
          <a:custGeom>
            <a:avLst/>
            <a:gdLst>
              <a:gd name="T0" fmla="*/ 2147483647 w 246"/>
              <a:gd name="T1" fmla="*/ 0 h 188"/>
              <a:gd name="T2" fmla="*/ 2147483647 w 246"/>
              <a:gd name="T3" fmla="*/ 2147483647 h 188"/>
              <a:gd name="T4" fmla="*/ 2147483647 w 246"/>
              <a:gd name="T5" fmla="*/ 2147483647 h 188"/>
              <a:gd name="T6" fmla="*/ 2147483647 w 246"/>
              <a:gd name="T7" fmla="*/ 2147483647 h 188"/>
              <a:gd name="T8" fmla="*/ 2147483647 w 246"/>
              <a:gd name="T9" fmla="*/ 2147483647 h 188"/>
              <a:gd name="T10" fmla="*/ 2147483647 w 246"/>
              <a:gd name="T11" fmla="*/ 2147483647 h 188"/>
              <a:gd name="T12" fmla="*/ 2147483647 w 246"/>
              <a:gd name="T13" fmla="*/ 2147483647 h 188"/>
              <a:gd name="T14" fmla="*/ 2147483647 w 246"/>
              <a:gd name="T15" fmla="*/ 2147483647 h 188"/>
              <a:gd name="T16" fmla="*/ 2147483647 w 246"/>
              <a:gd name="T17" fmla="*/ 2147483647 h 188"/>
              <a:gd name="T18" fmla="*/ 2147483647 w 246"/>
              <a:gd name="T19" fmla="*/ 2147483647 h 188"/>
              <a:gd name="T20" fmla="*/ 2147483647 w 246"/>
              <a:gd name="T21" fmla="*/ 2147483647 h 188"/>
              <a:gd name="T22" fmla="*/ 2147483647 w 246"/>
              <a:gd name="T23" fmla="*/ 2147483647 h 188"/>
              <a:gd name="T24" fmla="*/ 2147483647 w 246"/>
              <a:gd name="T25" fmla="*/ 2147483647 h 188"/>
              <a:gd name="T26" fmla="*/ 2147483647 w 246"/>
              <a:gd name="T27" fmla="*/ 2147483647 h 188"/>
              <a:gd name="T28" fmla="*/ 2147483647 w 246"/>
              <a:gd name="T29" fmla="*/ 2147483647 h 188"/>
              <a:gd name="T30" fmla="*/ 2147483647 w 246"/>
              <a:gd name="T31" fmla="*/ 2147483647 h 188"/>
              <a:gd name="T32" fmla="*/ 2147483647 w 246"/>
              <a:gd name="T33" fmla="*/ 2147483647 h 188"/>
              <a:gd name="T34" fmla="*/ 2147483647 w 246"/>
              <a:gd name="T35" fmla="*/ 2147483647 h 188"/>
              <a:gd name="T36" fmla="*/ 2147483647 w 246"/>
              <a:gd name="T37" fmla="*/ 2147483647 h 188"/>
              <a:gd name="T38" fmla="*/ 2147483647 w 246"/>
              <a:gd name="T39" fmla="*/ 2147483647 h 188"/>
              <a:gd name="T40" fmla="*/ 2147483647 w 246"/>
              <a:gd name="T41" fmla="*/ 2147483647 h 188"/>
              <a:gd name="T42" fmla="*/ 2147483647 w 246"/>
              <a:gd name="T43" fmla="*/ 2147483647 h 188"/>
              <a:gd name="T44" fmla="*/ 2147483647 w 246"/>
              <a:gd name="T45" fmla="*/ 2147483647 h 188"/>
              <a:gd name="T46" fmla="*/ 2147483647 w 246"/>
              <a:gd name="T47" fmla="*/ 2147483647 h 188"/>
              <a:gd name="T48" fmla="*/ 2147483647 w 246"/>
              <a:gd name="T49" fmla="*/ 2147483647 h 188"/>
              <a:gd name="T50" fmla="*/ 2147483647 w 246"/>
              <a:gd name="T51" fmla="*/ 2147483647 h 188"/>
              <a:gd name="T52" fmla="*/ 2147483647 w 246"/>
              <a:gd name="T53" fmla="*/ 2147483647 h 188"/>
              <a:gd name="T54" fmla="*/ 2147483647 w 246"/>
              <a:gd name="T55" fmla="*/ 2147483647 h 188"/>
              <a:gd name="T56" fmla="*/ 2147483647 w 246"/>
              <a:gd name="T57" fmla="*/ 2147483647 h 188"/>
              <a:gd name="T58" fmla="*/ 2147483647 w 246"/>
              <a:gd name="T59" fmla="*/ 2147483647 h 188"/>
              <a:gd name="T60" fmla="*/ 2147483647 w 246"/>
              <a:gd name="T61" fmla="*/ 2147483647 h 188"/>
              <a:gd name="T62" fmla="*/ 2147483647 w 246"/>
              <a:gd name="T63" fmla="*/ 2147483647 h 188"/>
              <a:gd name="T64" fmla="*/ 2147483647 w 246"/>
              <a:gd name="T65" fmla="*/ 2147483647 h 188"/>
              <a:gd name="T66" fmla="*/ 2147483647 w 246"/>
              <a:gd name="T67" fmla="*/ 2147483647 h 188"/>
              <a:gd name="T68" fmla="*/ 2147483647 w 246"/>
              <a:gd name="T69" fmla="*/ 2147483647 h 188"/>
              <a:gd name="T70" fmla="*/ 2147483647 w 246"/>
              <a:gd name="T71" fmla="*/ 2147483647 h 188"/>
              <a:gd name="T72" fmla="*/ 2147483647 w 246"/>
              <a:gd name="T73" fmla="*/ 2147483647 h 188"/>
              <a:gd name="T74" fmla="*/ 0 w 246"/>
              <a:gd name="T75" fmla="*/ 2147483647 h 188"/>
              <a:gd name="T76" fmla="*/ 0 w 246"/>
              <a:gd name="T77" fmla="*/ 2147483647 h 188"/>
              <a:gd name="T78" fmla="*/ 2147483647 w 246"/>
              <a:gd name="T79" fmla="*/ 2147483647 h 188"/>
              <a:gd name="T80" fmla="*/ 2147483647 w 246"/>
              <a:gd name="T81" fmla="*/ 2147483647 h 188"/>
              <a:gd name="T82" fmla="*/ 2147483647 w 246"/>
              <a:gd name="T83" fmla="*/ 2147483647 h 188"/>
              <a:gd name="T84" fmla="*/ 2147483647 w 246"/>
              <a:gd name="T85" fmla="*/ 2147483647 h 188"/>
              <a:gd name="T86" fmla="*/ 2147483647 w 246"/>
              <a:gd name="T87" fmla="*/ 2147483647 h 188"/>
              <a:gd name="T88" fmla="*/ 2147483647 w 246"/>
              <a:gd name="T89" fmla="*/ 2147483647 h 188"/>
              <a:gd name="T90" fmla="*/ 2147483647 w 246"/>
              <a:gd name="T91" fmla="*/ 2147483647 h 188"/>
              <a:gd name="T92" fmla="*/ 2147483647 w 246"/>
              <a:gd name="T93" fmla="*/ 2147483647 h 188"/>
              <a:gd name="T94" fmla="*/ 2147483647 w 246"/>
              <a:gd name="T95" fmla="*/ 0 h 18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46"/>
              <a:gd name="T145" fmla="*/ 0 h 188"/>
              <a:gd name="T146" fmla="*/ 246 w 246"/>
              <a:gd name="T147" fmla="*/ 188 h 18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46" h="188">
                <a:moveTo>
                  <a:pt x="60" y="0"/>
                </a:moveTo>
                <a:lnTo>
                  <a:pt x="51" y="14"/>
                </a:lnTo>
                <a:lnTo>
                  <a:pt x="45" y="29"/>
                </a:lnTo>
                <a:lnTo>
                  <a:pt x="43" y="46"/>
                </a:lnTo>
                <a:lnTo>
                  <a:pt x="45" y="63"/>
                </a:lnTo>
                <a:lnTo>
                  <a:pt x="49" y="78"/>
                </a:lnTo>
                <a:lnTo>
                  <a:pt x="55" y="93"/>
                </a:lnTo>
                <a:lnTo>
                  <a:pt x="64" y="107"/>
                </a:lnTo>
                <a:lnTo>
                  <a:pt x="74" y="117"/>
                </a:lnTo>
                <a:lnTo>
                  <a:pt x="83" y="125"/>
                </a:lnTo>
                <a:lnTo>
                  <a:pt x="97" y="134"/>
                </a:lnTo>
                <a:lnTo>
                  <a:pt x="113" y="143"/>
                </a:lnTo>
                <a:lnTo>
                  <a:pt x="134" y="151"/>
                </a:lnTo>
                <a:lnTo>
                  <a:pt x="156" y="156"/>
                </a:lnTo>
                <a:lnTo>
                  <a:pt x="169" y="158"/>
                </a:lnTo>
                <a:lnTo>
                  <a:pt x="183" y="159"/>
                </a:lnTo>
                <a:lnTo>
                  <a:pt x="198" y="159"/>
                </a:lnTo>
                <a:lnTo>
                  <a:pt x="213" y="159"/>
                </a:lnTo>
                <a:lnTo>
                  <a:pt x="229" y="156"/>
                </a:lnTo>
                <a:lnTo>
                  <a:pt x="246" y="153"/>
                </a:lnTo>
                <a:lnTo>
                  <a:pt x="229" y="164"/>
                </a:lnTo>
                <a:lnTo>
                  <a:pt x="208" y="174"/>
                </a:lnTo>
                <a:lnTo>
                  <a:pt x="183" y="182"/>
                </a:lnTo>
                <a:lnTo>
                  <a:pt x="156" y="186"/>
                </a:lnTo>
                <a:lnTo>
                  <a:pt x="142" y="188"/>
                </a:lnTo>
                <a:lnTo>
                  <a:pt x="127" y="187"/>
                </a:lnTo>
                <a:lnTo>
                  <a:pt x="112" y="186"/>
                </a:lnTo>
                <a:lnTo>
                  <a:pt x="97" y="183"/>
                </a:lnTo>
                <a:lnTo>
                  <a:pt x="82" y="179"/>
                </a:lnTo>
                <a:lnTo>
                  <a:pt x="68" y="174"/>
                </a:lnTo>
                <a:lnTo>
                  <a:pt x="53" y="166"/>
                </a:lnTo>
                <a:lnTo>
                  <a:pt x="39" y="158"/>
                </a:lnTo>
                <a:lnTo>
                  <a:pt x="27" y="149"/>
                </a:lnTo>
                <a:lnTo>
                  <a:pt x="18" y="139"/>
                </a:lnTo>
                <a:lnTo>
                  <a:pt x="11" y="129"/>
                </a:lnTo>
                <a:lnTo>
                  <a:pt x="6" y="118"/>
                </a:lnTo>
                <a:lnTo>
                  <a:pt x="2" y="106"/>
                </a:lnTo>
                <a:lnTo>
                  <a:pt x="0" y="95"/>
                </a:lnTo>
                <a:lnTo>
                  <a:pt x="0" y="83"/>
                </a:lnTo>
                <a:lnTo>
                  <a:pt x="1" y="71"/>
                </a:lnTo>
                <a:lnTo>
                  <a:pt x="4" y="60"/>
                </a:lnTo>
                <a:lnTo>
                  <a:pt x="8" y="49"/>
                </a:lnTo>
                <a:lnTo>
                  <a:pt x="14" y="39"/>
                </a:lnTo>
                <a:lnTo>
                  <a:pt x="20" y="29"/>
                </a:lnTo>
                <a:lnTo>
                  <a:pt x="28" y="19"/>
                </a:lnTo>
                <a:lnTo>
                  <a:pt x="38" y="12"/>
                </a:lnTo>
                <a:lnTo>
                  <a:pt x="48" y="5"/>
                </a:lnTo>
                <a:lnTo>
                  <a:pt x="60" y="0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54667" name="Picture 43" descr="Ảnh1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305800" y="51816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4" name="Text Box 20"/>
          <p:cNvSpPr txBox="1">
            <a:spLocks noChangeArrowheads="1"/>
          </p:cNvSpPr>
          <p:nvPr/>
        </p:nvSpPr>
        <p:spPr bwMode="auto">
          <a:xfrm>
            <a:off x="1631504" y="2571744"/>
            <a:ext cx="950505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19: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ĐẤT VÀ CÁC NHÂN TỐ HÌNH THÀNH ĐẤT. MỘT SỐ NHÓM ĐẤT ĐIỂN HÌNH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66910" y="1285861"/>
            <a:ext cx="7929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6. ĐẤT VÀ SINH VẬT TRÊN TRÁI ĐẤT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4" grpId="0"/>
      <p:bldP spid="17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9EE4C7A-EB67-DB48-BBFC-B9CDAF01351C}"/>
              </a:ext>
            </a:extLst>
          </p:cNvPr>
          <p:cNvSpPr/>
          <p:nvPr/>
        </p:nvSpPr>
        <p:spPr>
          <a:xfrm>
            <a:off x="2017999" y="2403079"/>
            <a:ext cx="3862596" cy="123110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altLang="vi-VN" sz="7200" b="1" kern="0" dirty="0">
                <a:ln w="10160">
                  <a:solidFill>
                    <a:srgbClr val="0097A7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DẶN DÒ</a:t>
            </a:r>
            <a:endParaRPr lang="x-none" sz="7200" b="1" kern="0" dirty="0">
              <a:ln w="10160">
                <a:solidFill>
                  <a:srgbClr val="0097A7"/>
                </a:solidFill>
                <a:prstDash val="solid"/>
              </a:ln>
              <a:solidFill>
                <a:srgbClr val="C0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23235B47-9615-4445-BBB1-A8D7ECF1EB75}"/>
              </a:ext>
            </a:extLst>
          </p:cNvPr>
          <p:cNvGrpSpPr/>
          <p:nvPr/>
        </p:nvGrpSpPr>
        <p:grpSpPr>
          <a:xfrm>
            <a:off x="6453190" y="225631"/>
            <a:ext cx="3986210" cy="6406743"/>
            <a:chOff x="7205472" y="0"/>
            <a:chExt cx="4846320" cy="6675120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4DA1675C-9747-A140-8BAF-5E8589760AFC}"/>
                </a:ext>
              </a:extLst>
            </p:cNvPr>
            <p:cNvSpPr/>
            <p:nvPr/>
          </p:nvSpPr>
          <p:spPr>
            <a:xfrm>
              <a:off x="7205472" y="0"/>
              <a:ext cx="4846320" cy="6675120"/>
            </a:xfrm>
            <a:prstGeom prst="roundRect">
              <a:avLst/>
            </a:prstGeom>
            <a:noFill/>
            <a:ln w="1143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x-none" sz="1867" kern="0">
                <a:solidFill>
                  <a:srgbClr val="FFFFFF"/>
                </a:solidFill>
                <a:latin typeface="Times New Roman" pitchFamily="18" charset="0"/>
                <a:sym typeface="Arial"/>
              </a:endParaRP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A4D30C02-F641-4748-87E9-6CA6CEC44008}"/>
                </a:ext>
              </a:extLst>
            </p:cNvPr>
            <p:cNvSpPr/>
            <p:nvPr/>
          </p:nvSpPr>
          <p:spPr>
            <a:xfrm>
              <a:off x="7379340" y="265178"/>
              <a:ext cx="4446665" cy="6192367"/>
            </a:xfrm>
            <a:prstGeom prst="round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x-none" sz="1867" kern="0">
                <a:solidFill>
                  <a:srgbClr val="FFFFFF"/>
                </a:solidFill>
                <a:latin typeface="Times New Roman" pitchFamily="18" charset="0"/>
                <a:sym typeface="Arial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C76B2E69-AA5E-FE46-843E-1CE3CFE55B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8603" t="10806" r="11645" b="7001"/>
          <a:stretch/>
        </p:blipFill>
        <p:spPr>
          <a:xfrm>
            <a:off x="7667637" y="5357827"/>
            <a:ext cx="1367961" cy="951063"/>
          </a:xfrm>
          <a:prstGeom prst="rect">
            <a:avLst/>
          </a:prstGeom>
        </p:spPr>
      </p:pic>
      <p:grpSp>
        <p:nvGrpSpPr>
          <p:cNvPr id="3" name="Group 13">
            <a:extLst>
              <a:ext uri="{FF2B5EF4-FFF2-40B4-BE49-F238E27FC236}">
                <a16:creationId xmlns:a16="http://schemas.microsoft.com/office/drawing/2014/main" id="{247A5429-A4F5-2A46-9D03-EE0FA4EC351F}"/>
              </a:ext>
            </a:extLst>
          </p:cNvPr>
          <p:cNvGrpSpPr/>
          <p:nvPr/>
        </p:nvGrpSpPr>
        <p:grpSpPr>
          <a:xfrm>
            <a:off x="1023902" y="571481"/>
            <a:ext cx="5786478" cy="4988333"/>
            <a:chOff x="-214347" y="421513"/>
            <a:chExt cx="4412052" cy="3741250"/>
          </a:xfrm>
        </p:grpSpPr>
        <p:pic>
          <p:nvPicPr>
            <p:cNvPr id="285" name="Google Shape;285;p3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214347" y="421513"/>
              <a:ext cx="4412052" cy="3741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51779F0-F737-DF45-AD36-52FCBA7C438D}"/>
                </a:ext>
              </a:extLst>
            </p:cNvPr>
            <p:cNvSpPr/>
            <p:nvPr/>
          </p:nvSpPr>
          <p:spPr>
            <a:xfrm>
              <a:off x="2667000" y="724620"/>
              <a:ext cx="304800" cy="228600"/>
            </a:xfrm>
            <a:prstGeom prst="ellipse">
              <a:avLst/>
            </a:prstGeom>
            <a:solidFill>
              <a:srgbClr val="E06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x-none" sz="1867" kern="0">
                <a:solidFill>
                  <a:srgbClr val="FFFFFF"/>
                </a:solidFill>
                <a:latin typeface="Times New Roman" pitchFamily="18" charset="0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16251E2-3746-F74F-9CF1-EB52A64643B2}"/>
                </a:ext>
              </a:extLst>
            </p:cNvPr>
            <p:cNvSpPr/>
            <p:nvPr/>
          </p:nvSpPr>
          <p:spPr>
            <a:xfrm>
              <a:off x="349268" y="1333263"/>
              <a:ext cx="304800" cy="228600"/>
            </a:xfrm>
            <a:prstGeom prst="ellipse">
              <a:avLst/>
            </a:prstGeom>
            <a:solidFill>
              <a:srgbClr val="9A20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x-none" sz="1867" kern="0">
                <a:solidFill>
                  <a:srgbClr val="FFFFFF"/>
                </a:solidFill>
                <a:latin typeface="Times New Roman" pitchFamily="18" charset="0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546DCD8-3DCC-0846-9791-D8ED57B541FC}"/>
                </a:ext>
              </a:extLst>
            </p:cNvPr>
            <p:cNvSpPr/>
            <p:nvPr/>
          </p:nvSpPr>
          <p:spPr>
            <a:xfrm>
              <a:off x="2636025" y="3714750"/>
              <a:ext cx="259575" cy="181184"/>
            </a:xfrm>
            <a:prstGeom prst="ellipse">
              <a:avLst/>
            </a:prstGeom>
            <a:solidFill>
              <a:srgbClr val="CD2F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x-none" sz="1867" kern="0">
                <a:solidFill>
                  <a:srgbClr val="FFFFFF"/>
                </a:solidFill>
                <a:latin typeface="Times New Roman" pitchFamily="18" charset="0"/>
                <a:sym typeface="Arial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881818" y="857233"/>
            <a:ext cx="309102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2603BD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2603BD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26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2603BD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>
                <a:solidFill>
                  <a:srgbClr val="2603BD"/>
                </a:solidFill>
                <a:latin typeface="Times New Roman" pitchFamily="18" charset="0"/>
                <a:cs typeface="Times New Roman" pitchFamily="18" charset="0"/>
              </a:rPr>
              <a:t> cũ và trả lời câu hỏi SGK</a:t>
            </a:r>
            <a:endParaRPr lang="en-US" sz="3200" b="1" dirty="0">
              <a:solidFill>
                <a:srgbClr val="2603BD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en-US" sz="3200" b="1">
                <a:solidFill>
                  <a:srgbClr val="2603BD"/>
                </a:solidFill>
                <a:latin typeface="Times New Roman" pitchFamily="18" charset="0"/>
                <a:cs typeface="Times New Roman" pitchFamily="18" charset="0"/>
              </a:rPr>
              <a:t> Chuẩn </a:t>
            </a:r>
            <a:r>
              <a:rPr lang="en-US" sz="3200" b="1" err="1">
                <a:solidFill>
                  <a:srgbClr val="2603BD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>
                <a:solidFill>
                  <a:srgbClr val="26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32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20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SINH VẬT VÀ SỰ PHÂN BỐ CÁC ĐỚI THIÊN NHIÊN. RỪNG NHIỆT ĐỚI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31578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67200" y="2438403"/>
            <a:ext cx="4800600" cy="1177239"/>
          </a:xfrm>
          <a:prstGeom prst="rect">
            <a:avLst/>
          </a:prstGeom>
          <a:noFill/>
        </p:spPr>
        <p:txBody>
          <a:bodyPr wrap="square" lIns="68573" tIns="34287" rIns="68573" bIns="34287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/>
                <a:solidFill>
                  <a:srgbClr val="ED1E28"/>
                </a:solidFill>
                <a:latin typeface="Times New Roman" pitchFamily="18" charset="0"/>
                <a:cs typeface="Times New Roman" pitchFamily="18" charset="0"/>
              </a:rPr>
              <a:t>TẠM BIỆT CÁC EM</a:t>
            </a:r>
          </a:p>
          <a:p>
            <a:pPr algn="ctr"/>
            <a:r>
              <a:rPr lang="en-US" sz="3600" b="1" dirty="0">
                <a:ln/>
                <a:solidFill>
                  <a:srgbClr val="ED1E28"/>
                </a:solidFill>
                <a:latin typeface="Times New Roman" pitchFamily="18" charset="0"/>
                <a:cs typeface="Times New Roman" pitchFamily="18" charset="0"/>
              </a:rPr>
              <a:t>HẸN GẶP LẠI.</a:t>
            </a:r>
          </a:p>
        </p:txBody>
      </p:sp>
      <p:pic>
        <p:nvPicPr>
          <p:cNvPr id="5" name="0 DoraemonNoUta-KUMIKOOUSUGI-2 (mp3cut.net)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9167834" y="5715016"/>
            <a:ext cx="357190" cy="50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39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6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024430" y="2000241"/>
            <a:ext cx="25314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>
            <a:extLst/>
          </p:cNvPr>
          <p:cNvSpPr/>
          <p:nvPr/>
        </p:nvSpPr>
        <p:spPr>
          <a:xfrm>
            <a:off x="1666844" y="2500307"/>
            <a:ext cx="1428728" cy="128588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1821" tIns="60910" rIns="121821" bIns="60910"/>
          <a:lstStyle/>
          <a:p>
            <a:pPr algn="ctr">
              <a:spcBef>
                <a:spcPts val="799"/>
              </a:spcBef>
              <a:defRPr/>
            </a:pP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7" name="Oval 6">
            <a:extLst/>
          </p:cNvPr>
          <p:cNvSpPr/>
          <p:nvPr/>
        </p:nvSpPr>
        <p:spPr>
          <a:xfrm>
            <a:off x="1666844" y="4071942"/>
            <a:ext cx="1444596" cy="1285884"/>
          </a:xfrm>
          <a:prstGeom prst="ellipse">
            <a:avLst/>
          </a:prstGeom>
          <a:solidFill>
            <a:srgbClr val="FF99CC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1821" tIns="60910" rIns="121821" bIns="60910"/>
          <a:lstStyle/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</a:t>
            </a:r>
          </a:p>
        </p:txBody>
      </p:sp>
      <p:sp>
        <p:nvSpPr>
          <p:cNvPr id="11" name="Freeform 5">
            <a:extLst/>
          </p:cNvPr>
          <p:cNvSpPr/>
          <p:nvPr/>
        </p:nvSpPr>
        <p:spPr>
          <a:xfrm>
            <a:off x="2524100" y="2643182"/>
            <a:ext cx="7715304" cy="1214446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859514" tIns="94750" rIns="94750" bIns="94750" spcCol="2541" anchor="ctr"/>
          <a:lstStyle/>
          <a:p>
            <a:pPr algn="just" defTabSz="1657994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32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LỚP ĐẤT, CÁC THÀNH PHẦN CHÍNH CỦA ĐẤT VÀ TẦNG ĐẤT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reeform 7">
            <a:extLst/>
          </p:cNvPr>
          <p:cNvSpPr/>
          <p:nvPr/>
        </p:nvSpPr>
        <p:spPr>
          <a:xfrm>
            <a:off x="2595538" y="4143380"/>
            <a:ext cx="7643866" cy="1000132"/>
          </a:xfrm>
          <a:custGeom>
            <a:avLst/>
            <a:gdLst>
              <a:gd name="connsiteX0" fmla="*/ 0 w 6475780"/>
              <a:gd name="connsiteY0" fmla="*/ 0 h 812800"/>
              <a:gd name="connsiteX1" fmla="*/ 6475780 w 6475780"/>
              <a:gd name="connsiteY1" fmla="*/ 0 h 812800"/>
              <a:gd name="connsiteX2" fmla="*/ 6475780 w 6475780"/>
              <a:gd name="connsiteY2" fmla="*/ 812800 h 812800"/>
              <a:gd name="connsiteX3" fmla="*/ 0 w 6475780"/>
              <a:gd name="connsiteY3" fmla="*/ 812800 h 812800"/>
              <a:gd name="connsiteX4" fmla="*/ 0 w 6475780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5780" h="812800">
                <a:moveTo>
                  <a:pt x="0" y="0"/>
                </a:moveTo>
                <a:lnTo>
                  <a:pt x="6475780" y="0"/>
                </a:lnTo>
                <a:lnTo>
                  <a:pt x="6475780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FF99CC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859514" tIns="94750" rIns="94750" bIns="94750" spcCol="2541" anchor="ctr"/>
          <a:lstStyle/>
          <a:p>
            <a:pPr algn="ctr" defTabSz="1657994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3200" b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CÁC NHÂN TỐ HÌNH THÀNH ĐẤT</a:t>
            </a:r>
            <a:endParaRPr lang="en-US" sz="32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>
            <a:extLst/>
          </p:cNvPr>
          <p:cNvSpPr/>
          <p:nvPr/>
        </p:nvSpPr>
        <p:spPr>
          <a:xfrm>
            <a:off x="1738282" y="5572116"/>
            <a:ext cx="1444596" cy="128588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1821" tIns="60910" rIns="121821" bIns="60910"/>
          <a:lstStyle/>
          <a:p>
            <a:pPr algn="ctr">
              <a:defRPr/>
            </a:pPr>
            <a:r>
              <a:rPr lang="en-US"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reeform 7">
            <a:extLst/>
          </p:cNvPr>
          <p:cNvSpPr/>
          <p:nvPr/>
        </p:nvSpPr>
        <p:spPr>
          <a:xfrm>
            <a:off x="2666976" y="5643578"/>
            <a:ext cx="7643866" cy="1000132"/>
          </a:xfrm>
          <a:custGeom>
            <a:avLst/>
            <a:gdLst>
              <a:gd name="connsiteX0" fmla="*/ 0 w 6475780"/>
              <a:gd name="connsiteY0" fmla="*/ 0 h 812800"/>
              <a:gd name="connsiteX1" fmla="*/ 6475780 w 6475780"/>
              <a:gd name="connsiteY1" fmla="*/ 0 h 812800"/>
              <a:gd name="connsiteX2" fmla="*/ 6475780 w 6475780"/>
              <a:gd name="connsiteY2" fmla="*/ 812800 h 812800"/>
              <a:gd name="connsiteX3" fmla="*/ 0 w 6475780"/>
              <a:gd name="connsiteY3" fmla="*/ 812800 h 812800"/>
              <a:gd name="connsiteX4" fmla="*/ 0 w 6475780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5780" h="812800">
                <a:moveTo>
                  <a:pt x="0" y="0"/>
                </a:moveTo>
                <a:lnTo>
                  <a:pt x="6475780" y="0"/>
                </a:lnTo>
                <a:lnTo>
                  <a:pt x="6475780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7030A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859514" tIns="94750" rIns="94750" bIns="94750" spcCol="2541" anchor="ctr"/>
          <a:lstStyle/>
          <a:p>
            <a:pPr algn="ctr" defTabSz="1657994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3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MỘT SỐ NHÓM ĐẤT ĐIỂN HÌNH TRÊN THẾ GIỚI</a:t>
            </a:r>
            <a:endParaRPr lang="en-US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12"/>
          <p:cNvSpPr txBox="1"/>
          <p:nvPr/>
        </p:nvSpPr>
        <p:spPr>
          <a:xfrm>
            <a:off x="983432" y="204150"/>
            <a:ext cx="10658927" cy="948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36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19: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ĐẤT VÀ CÁC NHÂN TỐ HÌNH THÀNH ĐẤT. MỘT SỐ NHÓM ĐẤT ĐIỂN HÌNH</a:t>
            </a:r>
          </a:p>
        </p:txBody>
      </p:sp>
    </p:spTree>
  </p:cSld>
  <p:clrMapOvr>
    <a:masterClrMapping/>
  </p:clrMapOvr>
  <p:transition advClick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11" grpId="0" animBg="1"/>
      <p:bldP spid="12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"/>
              </a:ext>
            </a:extLst>
          </a:blip>
          <a:srcRect/>
          <a:stretch>
            <a:fillRect/>
          </a:stretch>
        </p:blipFill>
        <p:spPr>
          <a:xfrm rot="1566601">
            <a:off x="2029064" y="1506218"/>
            <a:ext cx="8825755" cy="4341753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415479" y="1412776"/>
            <a:ext cx="9944403" cy="9971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 ĐẤT, CÁC THÀNH PHẦN CHÍNH CỦA ĐẤT VÀ TẦNG ĐẤT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79376" y="175601"/>
            <a:ext cx="11309775" cy="9491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36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19: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ĐẤT VÀ CÁC NHÂN TỐ HÌNH THÀNH ĐẤT. MỘT SỐ NHÓM ĐẤT ĐIỂN HÌNH</a:t>
            </a:r>
          </a:p>
        </p:txBody>
      </p:sp>
    </p:spTree>
    <p:extLst>
      <p:ext uri="{BB962C8B-B14F-4D97-AF65-F5344CB8AC3E}">
        <p14:creationId xmlns:p14="http://schemas.microsoft.com/office/powerpoint/2010/main" val="158145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0" y="2430130"/>
            <a:ext cx="8983980" cy="566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736"/>
              </a:lnSpc>
            </a:pP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24232" y="2965008"/>
            <a:ext cx="78283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tin SGK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phì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phì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TextBox 8"/>
          <p:cNvSpPr txBox="1"/>
          <p:nvPr/>
        </p:nvSpPr>
        <p:spPr>
          <a:xfrm>
            <a:off x="1415479" y="1412776"/>
            <a:ext cx="9944403" cy="9971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 ĐẤT, CÁC THÀNH PHẦN CHÍNH CỦA ĐẤT VÀ TẦNG ĐẤT</a:t>
            </a:r>
          </a:p>
        </p:txBody>
      </p:sp>
      <p:sp>
        <p:nvSpPr>
          <p:cNvPr id="7" name="TextBox 12"/>
          <p:cNvSpPr txBox="1"/>
          <p:nvPr/>
        </p:nvSpPr>
        <p:spPr>
          <a:xfrm>
            <a:off x="983432" y="204150"/>
            <a:ext cx="10658927" cy="948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36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19: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ĐẤT VÀ CÁC NHÂN TỐ HÌNH THÀNH ĐẤT. MỘT SỐ NHÓM ĐẤT ĐIỂN HÌNH</a:t>
            </a:r>
          </a:p>
        </p:txBody>
      </p:sp>
    </p:spTree>
    <p:extLst>
      <p:ext uri="{BB962C8B-B14F-4D97-AF65-F5344CB8AC3E}">
        <p14:creationId xmlns:p14="http://schemas.microsoft.com/office/powerpoint/2010/main" val="216223367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7368" y="332656"/>
            <a:ext cx="1178463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phì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+ </a:t>
            </a:r>
            <a:r>
              <a:rPr lang="vi-V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Cải 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tạo đất bạc </a:t>
            </a:r>
            <a:r>
              <a:rPr lang="vi-V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+ </a:t>
            </a:r>
            <a:r>
              <a:rPr lang="vi-V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Tưới 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tiêu hợp </a:t>
            </a:r>
            <a:r>
              <a:rPr lang="vi-V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+</a:t>
            </a:r>
            <a:r>
              <a:rPr lang="vi-V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Bón phân hữu cơ, phân vi sinh vật và cân đối phân hoá </a:t>
            </a:r>
            <a:r>
              <a:rPr lang="vi-V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NPK</a:t>
            </a:r>
            <a:r>
              <a:rPr lang="vi-V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+</a:t>
            </a:r>
            <a:r>
              <a:rPr lang="vi-V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Giữ nước trong đất bằng trồng cây </a:t>
            </a:r>
            <a:r>
              <a:rPr lang="vi-V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+</a:t>
            </a:r>
            <a:r>
              <a:rPr lang="vi-V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Làm đất, phơi ải để giảm mầm </a:t>
            </a:r>
            <a:r>
              <a:rPr lang="vi-V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64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0" y="3222218"/>
            <a:ext cx="8983980" cy="566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736"/>
              </a:lnSpc>
            </a:pP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75520" y="3834914"/>
            <a:ext cx="95770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à l</a:t>
            </a: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ớp vật chất mỏng, tơi xốp bao phủ trên bề mặt các lục địa và đảo, được đặc trưng bởi độ phì gọi là lớp đất.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8"/>
          <p:cNvSpPr txBox="1"/>
          <p:nvPr/>
        </p:nvSpPr>
        <p:spPr>
          <a:xfrm>
            <a:off x="1415479" y="1412776"/>
            <a:ext cx="9944403" cy="9971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 ĐẤT, CÁC THÀNH PHẦN CHÍNH CỦA ĐẤT VÀ TẦNG ĐẤT</a:t>
            </a:r>
          </a:p>
        </p:txBody>
      </p:sp>
      <p:sp>
        <p:nvSpPr>
          <p:cNvPr id="8" name="TextBox 12"/>
          <p:cNvSpPr txBox="1"/>
          <p:nvPr/>
        </p:nvSpPr>
        <p:spPr>
          <a:xfrm>
            <a:off x="983432" y="204150"/>
            <a:ext cx="10658927" cy="948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36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19: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ĐẤT VÀ CÁC NHÂN TỐ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THÀNH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ĐẤT. MỘT SỐ NHÓM ĐẤT ĐIỂN HÌNH</a:t>
            </a:r>
          </a:p>
        </p:txBody>
      </p:sp>
    </p:spTree>
    <p:extLst>
      <p:ext uri="{BB962C8B-B14F-4D97-AF65-F5344CB8AC3E}">
        <p14:creationId xmlns:p14="http://schemas.microsoft.com/office/powerpoint/2010/main" val="216223367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2022</Words>
  <Application>Microsoft Office PowerPoint</Application>
  <PresentationFormat>Widescreen</PresentationFormat>
  <Paragraphs>230</Paragraphs>
  <Slides>41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Calibri</vt:lpstr>
      <vt:lpstr>Jokerman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Admin</cp:lastModifiedBy>
  <cp:revision>68</cp:revision>
  <dcterms:created xsi:type="dcterms:W3CDTF">2023-03-10T15:02:55Z</dcterms:created>
  <dcterms:modified xsi:type="dcterms:W3CDTF">2024-04-10T06:33:02Z</dcterms:modified>
</cp:coreProperties>
</file>