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72" r:id="rId6"/>
    <p:sldId id="382" r:id="rId7"/>
    <p:sldId id="276" r:id="rId8"/>
    <p:sldId id="378" r:id="rId9"/>
    <p:sldId id="379" r:id="rId10"/>
    <p:sldId id="283" r:id="rId11"/>
    <p:sldId id="373" r:id="rId12"/>
    <p:sldId id="380" r:id="rId13"/>
    <p:sldId id="363" r:id="rId14"/>
    <p:sldId id="375" r:id="rId15"/>
    <p:sldId id="381" r:id="rId16"/>
    <p:sldId id="314" r:id="rId17"/>
    <p:sldId id="330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0" autoAdjust="0"/>
    <p:restoredTop sz="94676"/>
  </p:normalViewPr>
  <p:slideViewPr>
    <p:cSldViewPr snapToGrid="0" showGuides="1">
      <p:cViewPr>
        <p:scale>
          <a:sx n="47" d="100"/>
          <a:sy n="47" d="100"/>
        </p:scale>
        <p:origin x="896" y="1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21377"/>
              </p:ext>
            </p:extLst>
          </p:nvPr>
        </p:nvGraphicFramePr>
        <p:xfrm>
          <a:off x="1241945" y="2377852"/>
          <a:ext cx="10450289" cy="26183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confidence (adj)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/ˈkɒnfɪdəns/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niềm</a:t>
                      </a:r>
                      <a:r>
                        <a:rPr lang="vi-VN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tin, sự tin tưởng, sự tự tin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lack (v)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læk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3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xconfidence__gb_1">
            <a:hlinkClick r:id="" action="ppaction://media"/>
            <a:extLst>
              <a:ext uri="{FF2B5EF4-FFF2-40B4-BE49-F238E27FC236}">
                <a16:creationId xmlns:a16="http://schemas.microsoft.com/office/drawing/2014/main" id="{4BE0F5AB-D466-6BD4-351B-24B98E328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575" y="3201905"/>
            <a:ext cx="812800" cy="812800"/>
          </a:xfrm>
          <a:prstGeom prst="rect">
            <a:avLst/>
          </a:prstGeom>
        </p:spPr>
      </p:pic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id="{5CA94EFA-401A-ED89-7ACC-BFE4053196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575" y="41980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03634"/>
            <a:ext cx="1114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Listen to the conversation between Minh and his dad and tick T (true) or F (False).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8EC9E-092B-5BBE-5D72-F5FC9D026249}"/>
              </a:ext>
            </a:extLst>
          </p:cNvPr>
          <p:cNvSpPr txBox="1"/>
          <p:nvPr/>
        </p:nvSpPr>
        <p:spPr>
          <a:xfrm>
            <a:off x="539852" y="1860193"/>
            <a:ext cx="11606470" cy="4878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dirty="0"/>
              <a:t>Minh’s peers bullied him.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>
                <a:effectLst/>
              </a:rPr>
              <a:t>Dad could always get things back.			</a:t>
            </a:r>
            <a:r>
              <a:rPr lang="en-US" sz="3200" dirty="0"/>
              <a:t> 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>
                <a:effectLst/>
              </a:rPr>
              <a:t>Dad’s peers got his money</a:t>
            </a:r>
            <a:r>
              <a:rPr lang="en-US" sz="3200" dirty="0"/>
              <a:t>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>
                <a:effectLst/>
              </a:rPr>
              <a:t>Minh had an embarrassing experience. 	</a:t>
            </a:r>
            <a:r>
              <a:rPr lang="en-US" sz="3200" dirty="0"/>
              <a:t>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5.</a:t>
            </a:r>
            <a:r>
              <a:rPr lang="en-US" sz="3200" b="1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Minh understood the lesson well.				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9EC6E-7B06-F8D5-8AA7-9CF061B0388D}"/>
              </a:ext>
            </a:extLst>
          </p:cNvPr>
          <p:cNvSpPr txBox="1"/>
          <p:nvPr/>
        </p:nvSpPr>
        <p:spPr>
          <a:xfrm>
            <a:off x="10043949" y="207592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B392A-AE8D-583B-5924-F4679FDE7E0C}"/>
              </a:ext>
            </a:extLst>
          </p:cNvPr>
          <p:cNvSpPr txBox="1"/>
          <p:nvPr/>
        </p:nvSpPr>
        <p:spPr>
          <a:xfrm>
            <a:off x="10041616" y="294833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176A9-3F3B-C9EF-6D7E-CC9E430558F7}"/>
              </a:ext>
            </a:extLst>
          </p:cNvPr>
          <p:cNvSpPr txBox="1"/>
          <p:nvPr/>
        </p:nvSpPr>
        <p:spPr>
          <a:xfrm>
            <a:off x="10041616" y="386074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8D9C-B984-F777-D0D9-959D44B5D5AF}"/>
              </a:ext>
            </a:extLst>
          </p:cNvPr>
          <p:cNvSpPr txBox="1"/>
          <p:nvPr/>
        </p:nvSpPr>
        <p:spPr>
          <a:xfrm>
            <a:off x="10041616" y="4802424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AB9DF-DDDF-C09C-2679-6ED81A8FD640}"/>
              </a:ext>
            </a:extLst>
          </p:cNvPr>
          <p:cNvSpPr txBox="1"/>
          <p:nvPr/>
        </p:nvSpPr>
        <p:spPr>
          <a:xfrm>
            <a:off x="10041616" y="5685799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031">
            <a:hlinkClick r:id="" action="ppaction://media"/>
            <a:extLst>
              <a:ext uri="{FF2B5EF4-FFF2-40B4-BE49-F238E27FC236}">
                <a16:creationId xmlns:a16="http://schemas.microsoft.com/office/drawing/2014/main" id="{1DED9429-26C7-9928-6063-9B716FEA6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9542" y="16170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8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Dad and Minh are talking about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dad’s experience				B. Minh’s experience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C. experiences of Minh and his dad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Dad’s classmates often ______ him.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bullied 			B. helped 			C. argued with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4073" y="342900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54073" y="489139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4712" y="12176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</a:rPr>
              <a:t>3</a:t>
            </a:r>
            <a:r>
              <a:rPr lang="en-US" sz="3200" b="1" dirty="0">
                <a:solidFill>
                  <a:srgbClr val="F26648"/>
                </a:solidFill>
                <a:effectLst/>
              </a:rPr>
              <a:t>. </a:t>
            </a:r>
            <a:r>
              <a:rPr lang="en-US" sz="3200" dirty="0">
                <a:effectLst/>
              </a:rPr>
              <a:t>Minh’s dad ______ the bullies.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ran away from 	B. shouted at		C. fought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Minh got a low mark because he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reviewed the lesson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B. learnt the lesson by rote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learnt the lesson by heart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7971698" y="268713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35441" y="488985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4712" y="12176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put the phrases from the box in the correct column.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651080"/>
            <a:ext cx="11433186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taking wrong things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doing community service				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revising lessons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winning a competition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arguing with a friend				______________</a:t>
            </a:r>
            <a:b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coming to school late 				______________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8351269" y="1632482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BE453-28B4-1CD1-9A9E-950850A87B24}"/>
              </a:ext>
            </a:extLst>
          </p:cNvPr>
          <p:cNvSpPr txBox="1"/>
          <p:nvPr/>
        </p:nvSpPr>
        <p:spPr>
          <a:xfrm>
            <a:off x="8351269" y="2352919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5F9D2-12BB-7368-6E9E-69C6D13FC4F4}"/>
              </a:ext>
            </a:extLst>
          </p:cNvPr>
          <p:cNvSpPr txBox="1"/>
          <p:nvPr/>
        </p:nvSpPr>
        <p:spPr>
          <a:xfrm>
            <a:off x="8351269" y="2990228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19689-F177-41CC-8099-594325574F66}"/>
              </a:ext>
            </a:extLst>
          </p:cNvPr>
          <p:cNvSpPr txBox="1"/>
          <p:nvPr/>
        </p:nvSpPr>
        <p:spPr>
          <a:xfrm>
            <a:off x="8351269" y="3766082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088287-8F52-D130-BC51-6B23DFB43087}"/>
              </a:ext>
            </a:extLst>
          </p:cNvPr>
          <p:cNvSpPr txBox="1"/>
          <p:nvPr/>
        </p:nvSpPr>
        <p:spPr>
          <a:xfrm>
            <a:off x="8351269" y="4458810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AFDB1-8581-07A9-E248-D7421E03747B}"/>
              </a:ext>
            </a:extLst>
          </p:cNvPr>
          <p:cNvSpPr txBox="1"/>
          <p:nvPr/>
        </p:nvSpPr>
        <p:spPr>
          <a:xfrm>
            <a:off x="8351269" y="5206955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or unpleasant experience you have had at school.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78103" y="2750650"/>
            <a:ext cx="114331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very pleasant experiences at my school. The first lovely experience I had was when I did community service last year. I joined the school English club, and tutored some primary school students for a semester. Their English became better, and they were much more confident in English lessons. The second memorable experience I had was going on a camping trip with my classmates. We went to a village about 20 km from our school. Here, we put up tent, decorated it and we also won the competition of tent decoration. We sang and danced and took a lot of photos. I also remember winning the first prize in the school chess competition that year. The school then presented me with a chess set. All these pleasant experiences will go with me forever.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597903" y="2032568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SAMPLE: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about </a:t>
            </a:r>
            <a:r>
              <a:rPr lang="en-US" sz="3600" dirty="0">
                <a:effectLst/>
              </a:rPr>
              <a:t>experiences of Minh and his dad.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about the most pleasant or unpleasant experience you have had at school.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4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109596"/>
            <a:ext cx="6301660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/>
              <a:t>Do exercises in the workbook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Rewrite the paragraph in the notebooks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54406" y="259332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760999"/>
            <a:ext cx="1637621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0544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000915"/>
            <a:ext cx="5755112" cy="171107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LISTENING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an activity next to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Complete each sentence with an adjective in the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C or 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860451"/>
            <a:ext cx="5743692" cy="1894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and repeat the words. Pay attention to the sounds /j/ and /w/.	</a:t>
            </a:r>
            <a:r>
              <a:rPr lang="en-VN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to the sentences. Underline the words with /j/ and circle the words with /w/.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567288" cy="11841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7972" y="2902123"/>
            <a:ext cx="1666434" cy="8588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06782" y="4061723"/>
            <a:ext cx="1431719" cy="113136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1985289"/>
            <a:ext cx="6511644" cy="666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Play in 2 teams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Each team has a set of phrases on slips of paper about the experiences of Duong and </a:t>
            </a:r>
            <a:r>
              <a:rPr lang="en-US" sz="3200" dirty="0" err="1"/>
              <a:t>Aikiko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Distinguish between Duong’s activities and Akiko’s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The fastest and most correct one wins.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Who is faster?!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LET’S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5501384" y="2420298"/>
            <a:ext cx="5969297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Duong: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Join a performance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Read books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Join team activities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Call his/her parents once a day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Received letters from our parents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 Travelled without his/her parents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7. Wake up at 5 a.m.</a:t>
            </a:r>
          </a:p>
        </p:txBody>
      </p:sp>
    </p:spTree>
    <p:extLst>
      <p:ext uri="{BB962C8B-B14F-4D97-AF65-F5344CB8AC3E}">
        <p14:creationId xmlns:p14="http://schemas.microsoft.com/office/powerpoint/2010/main" val="1710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113669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LET’S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5479795" y="1841114"/>
            <a:ext cx="6995416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Akiko: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Attend English classes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Join team activities.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Communicate in English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Played board games 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Play billiards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 Go hiking 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7. Enjoy the city view at the mountain top.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 Travelled without his/her parents</a:t>
            </a:r>
            <a:endParaRPr lang="en-VN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487067" y="1946328"/>
            <a:ext cx="11460603" cy="547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failing an exam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being bullied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winning a competition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lacking confidence</a:t>
            </a:r>
          </a:p>
          <a:p>
            <a:pPr>
              <a:lnSpc>
                <a:spcPct val="200000"/>
              </a:lnSpc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03634"/>
            <a:ext cx="11149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of the following is a bad experience?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6404243" y="2199533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6404243" y="328551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6409158" y="4377878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5" y="1825268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FF8DA1-7FC2-3F10-3731-50FBE6CA97B2}"/>
              </a:ext>
            </a:extLst>
          </p:cNvPr>
          <p:cNvSpPr/>
          <p:nvPr/>
        </p:nvSpPr>
        <p:spPr>
          <a:xfrm>
            <a:off x="6404243" y="5509575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2" descr="Check Clipart">
            <a:extLst>
              <a:ext uri="{FF2B5EF4-FFF2-40B4-BE49-F238E27FC236}">
                <a16:creationId xmlns:a16="http://schemas.microsoft.com/office/drawing/2014/main" id="{DC8BDA8F-9C1D-9E84-CFE7-A15110FC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4" y="2954797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Clipart">
            <a:extLst>
              <a:ext uri="{FF2B5EF4-FFF2-40B4-BE49-F238E27FC236}">
                <a16:creationId xmlns:a16="http://schemas.microsoft.com/office/drawing/2014/main" id="{FCDC16F2-1B47-72A6-986C-800A950E3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4" y="5181737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confidence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41249" y="494352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tin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638562" y="4020193"/>
            <a:ext cx="3456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kɒnfɪdəns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elf Esteem Vector Art, Icons, and Graphics for Free Download">
            <a:extLst>
              <a:ext uri="{FF2B5EF4-FFF2-40B4-BE49-F238E27FC236}">
                <a16:creationId xmlns:a16="http://schemas.microsoft.com/office/drawing/2014/main" id="{F5526CA7-F1A4-08D1-B7B7-0763A1F8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9" y="2153577"/>
            <a:ext cx="4979329" cy="41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xconfidence__gb_1">
            <a:hlinkClick r:id="" action="ppaction://media"/>
            <a:extLst>
              <a:ext uri="{FF2B5EF4-FFF2-40B4-BE49-F238E27FC236}">
                <a16:creationId xmlns:a16="http://schemas.microsoft.com/office/drawing/2014/main" id="{07D9FBB0-FDB6-C01A-7613-D41413FCE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583" y="38380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lack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516503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Thiếu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3120684" y="3715449"/>
            <a:ext cx="1636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læk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id="{0A5644D4-E2E3-F6BF-559B-1EA144A42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115" y="3724548"/>
            <a:ext cx="812800" cy="812800"/>
          </a:xfrm>
          <a:prstGeom prst="rect">
            <a:avLst/>
          </a:prstGeom>
        </p:spPr>
      </p:pic>
      <p:pic>
        <p:nvPicPr>
          <p:cNvPr id="1026" name="Picture 2" descr="Lack Stock Illustrations – 12,192 Lack Stock Illustrations, Vectors &amp;  Clipart - Dreamstime">
            <a:extLst>
              <a:ext uri="{FF2B5EF4-FFF2-40B4-BE49-F238E27FC236}">
                <a16:creationId xmlns:a16="http://schemas.microsoft.com/office/drawing/2014/main" id="{AEEB2371-8D7E-E39E-906C-91A1F5B4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68" y="1957081"/>
            <a:ext cx="4653617" cy="46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3691</TotalTime>
  <Words>943</Words>
  <Application>Microsoft Macintosh PowerPoint</Application>
  <PresentationFormat>Widescreen</PresentationFormat>
  <Paragraphs>149</Paragraphs>
  <Slides>18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Tien Bui</cp:lastModifiedBy>
  <cp:revision>233</cp:revision>
  <dcterms:created xsi:type="dcterms:W3CDTF">2020-12-09T02:04:09Z</dcterms:created>
  <dcterms:modified xsi:type="dcterms:W3CDTF">2024-02-06T00:01:56Z</dcterms:modified>
</cp:coreProperties>
</file>