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7" r:id="rId3"/>
    <p:sldId id="269" r:id="rId4"/>
    <p:sldId id="270" r:id="rId5"/>
    <p:sldId id="271" r:id="rId6"/>
    <p:sldId id="273" r:id="rId7"/>
    <p:sldId id="272" r:id="rId8"/>
    <p:sldId id="274" r:id="rId9"/>
    <p:sldId id="275" r:id="rId10"/>
    <p:sldId id="260" r:id="rId11"/>
    <p:sldId id="276" r:id="rId12"/>
    <p:sldId id="277" r:id="rId13"/>
    <p:sldId id="280" r:id="rId14"/>
    <p:sldId id="281" r:id="rId15"/>
    <p:sldId id="278" r:id="rId16"/>
    <p:sldId id="282"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6"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346B1-4E76-4877-ADC9-91A06C53A036}" type="datetimeFigureOut">
              <a:rPr lang="en-US" smtClean="0"/>
              <a:pPr/>
              <a:t>07/02/2022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BBB85-8D6D-4181-9EB4-DE1061FCF4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08693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08693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6201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08693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4717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4717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4717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14490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14490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E66E7-F970-49FF-A902-0469C888D1C9}" type="datetimeFigureOut">
              <a:rPr lang="en-US" smtClean="0"/>
              <a:pPr/>
              <a:t>07/02/2022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3CC6-2166-4741-82E8-CE0B1F0DEC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E66E7-F970-49FF-A902-0469C888D1C9}" type="datetimeFigureOut">
              <a:rPr lang="en-US" smtClean="0"/>
              <a:pPr/>
              <a:t>07/02/2022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53CC6-2166-4741-82E8-CE0B1F0DE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10.png"/><Relationship Id="rId4" Type="http://schemas.microsoft.com/office/2007/relationships/media" Target="../media/media1.mp3"/></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10.png"/><Relationship Id="rId4" Type="http://schemas.microsoft.com/office/2007/relationships/media" Target="../media/media1.mp3"/></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10.png"/><Relationship Id="rId4" Type="http://schemas.microsoft.com/office/2007/relationships/media" Target="../media/media1.mp3"/></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10.png"/><Relationship Id="rId4" Type="http://schemas.microsoft.com/office/2007/relationships/media" Target="../media/media1.mp3"/></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10.png"/><Relationship Id="rId4" Type="http://schemas.microsoft.com/office/2007/relationships/media" Target="../media/media1.mp3"/></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media" Target="../media/media1.mp3"/></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media" Target="../media/media1.mp3"/></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media" Target="../media/media1.mp3"/></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media" Target="../media/media1.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6553200" y="3276600"/>
            <a:ext cx="609600" cy="685800"/>
          </a:xfrm>
          <a:prstGeom prst="star5">
            <a:avLst/>
          </a:prstGeom>
          <a:solidFill>
            <a:srgbClr val="FFFF00">
              <a:alpha val="37000"/>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dirty="0">
              <a:solidFill>
                <a:srgbClr val="000000"/>
              </a:solidFill>
              <a:latin typeface="Calibri"/>
              <a:cs typeface="Arial" panose="020B0604020202020204" pitchFamily="34" charset="0"/>
            </a:endParaRPr>
          </a:p>
        </p:txBody>
      </p:sp>
      <p:sp>
        <p:nvSpPr>
          <p:cNvPr id="90115" name="Oval 3"/>
          <p:cNvSpPr>
            <a:spLocks noChangeArrowheads="1"/>
          </p:cNvSpPr>
          <p:nvPr/>
        </p:nvSpPr>
        <p:spPr bwMode="auto">
          <a:xfrm>
            <a:off x="6019800" y="914400"/>
            <a:ext cx="1060450" cy="1295400"/>
          </a:xfrm>
          <a:prstGeom prst="ellipse">
            <a:avLst/>
          </a:prstGeom>
          <a:solidFill>
            <a:srgbClr val="00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pic>
        <p:nvPicPr>
          <p:cNvPr id="10244" name="Picture 4" descr="15"/>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2743200" y="1447800"/>
            <a:ext cx="3810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7" name="WordArt 5"/>
          <p:cNvSpPr>
            <a:spLocks noChangeArrowheads="1" noChangeShapeType="1" noTextEdit="1"/>
          </p:cNvSpPr>
          <p:nvPr/>
        </p:nvSpPr>
        <p:spPr bwMode="auto">
          <a:xfrm>
            <a:off x="685800" y="685800"/>
            <a:ext cx="7924800" cy="6629400"/>
          </a:xfrm>
          <a:prstGeom prst="rect">
            <a:avLst/>
          </a:prstGeom>
        </p:spPr>
        <p:txBody>
          <a:bodyPr spcFirstLastPara="1" wrap="none" fromWordArt="1">
            <a:prstTxWarp prst="textButton">
              <a:avLst>
                <a:gd name="adj" fmla="val 10800004"/>
              </a:avLst>
            </a:prstTxWarp>
          </a:bodyPr>
          <a:lstStyle/>
          <a:p>
            <a:pPr algn="ctr"/>
            <a:r>
              <a:rPr lang="en-US" sz="3600" b="1" kern="10" dirty="0" err="1">
                <a:ln w="9525">
                  <a:solidFill>
                    <a:srgbClr val="993300"/>
                  </a:solidFill>
                  <a:round/>
                  <a:headEnd/>
                  <a:tailEnd/>
                </a:ln>
                <a:solidFill>
                  <a:srgbClr val="FF0000"/>
                </a:solidFill>
                <a:latin typeface="Times New Roman"/>
                <a:cs typeface="Times New Roman"/>
              </a:rPr>
              <a:t>C</a:t>
            </a:r>
            <a:r>
              <a:rPr lang="en-US" sz="3600" b="1" kern="10" dirty="0" err="1" smtClean="0">
                <a:ln w="9525">
                  <a:solidFill>
                    <a:srgbClr val="993300"/>
                  </a:solidFill>
                  <a:round/>
                  <a:headEnd/>
                  <a:tailEnd/>
                </a:ln>
                <a:solidFill>
                  <a:srgbClr val="FF0000"/>
                </a:solidFill>
                <a:latin typeface="Times New Roman"/>
                <a:cs typeface="Times New Roman"/>
              </a:rPr>
              <a:t>hào</a:t>
            </a:r>
            <a:r>
              <a:rPr lang="en-US" sz="3600" b="1" kern="10" dirty="0" smtClean="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mừng</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các</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em</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học</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sinh</a:t>
            </a:r>
            <a:r>
              <a:rPr lang="en-US" sz="3600" b="1" kern="10" dirty="0">
                <a:ln w="9525">
                  <a:solidFill>
                    <a:srgbClr val="993300"/>
                  </a:solidFill>
                  <a:round/>
                  <a:headEnd/>
                  <a:tailEnd/>
                </a:ln>
                <a:solidFill>
                  <a:srgbClr val="FF0000"/>
                </a:solidFill>
                <a:latin typeface="Times New Roman"/>
                <a:cs typeface="Times New Roman"/>
              </a:rPr>
              <a:t> </a:t>
            </a:r>
          </a:p>
        </p:txBody>
      </p:sp>
      <p:sp>
        <p:nvSpPr>
          <p:cNvPr id="90118" name="WordArt 6"/>
          <p:cNvSpPr>
            <a:spLocks noChangeArrowheads="1" noChangeShapeType="1" noTextEdit="1"/>
          </p:cNvSpPr>
          <p:nvPr/>
        </p:nvSpPr>
        <p:spPr bwMode="auto">
          <a:xfrm>
            <a:off x="990600" y="3657600"/>
            <a:ext cx="7162800" cy="685800"/>
          </a:xfrm>
          <a:prstGeom prst="rect">
            <a:avLst/>
          </a:prstGeom>
        </p:spPr>
        <p:txBody>
          <a:bodyPr wrap="none" fromWordArt="1">
            <a:prstTxWarp prst="textPlain">
              <a:avLst>
                <a:gd name="adj" fmla="val 50000"/>
              </a:avLst>
            </a:prstTxWarp>
          </a:bodyPr>
          <a:lstStyle/>
          <a:p>
            <a:pPr algn="ctr">
              <a:defRPr/>
            </a:pPr>
            <a:r>
              <a:rPr lang="en-US" sz="3600" kern="10" dirty="0" smtClean="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rPr>
              <a:t>ĐẾN VỚI TIẾT </a:t>
            </a:r>
            <a:r>
              <a:rPr lang="en-US" sz="3600" kern="10" dirty="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rPr>
              <a:t>HỌC ONLINE </a:t>
            </a:r>
            <a:r>
              <a:rPr lang="en-US" sz="3600" b="1" kern="10" dirty="0" smtClean="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rPr>
              <a:t>KHTN 6</a:t>
            </a:r>
            <a:endParaRPr lang="en-US" sz="3600" kern="10" dirty="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endParaRPr>
          </a:p>
        </p:txBody>
      </p:sp>
      <p:pic>
        <p:nvPicPr>
          <p:cNvPr id="10247" name="Picture 8"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
            <a:ext cx="1905000"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9"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242969" y="3969"/>
            <a:ext cx="1905000" cy="189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22" name="Oval 10"/>
          <p:cNvSpPr>
            <a:spLocks noChangeArrowheads="1"/>
          </p:cNvSpPr>
          <p:nvPr/>
        </p:nvSpPr>
        <p:spPr bwMode="auto">
          <a:xfrm>
            <a:off x="0" y="3810000"/>
            <a:ext cx="914400" cy="1066800"/>
          </a:xfrm>
          <a:prstGeom prst="ellipse">
            <a:avLst/>
          </a:prstGeom>
          <a:solidFill>
            <a:srgbClr val="CC00CC">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3" name="Oval 11"/>
          <p:cNvSpPr>
            <a:spLocks noChangeArrowheads="1"/>
          </p:cNvSpPr>
          <p:nvPr/>
        </p:nvSpPr>
        <p:spPr bwMode="auto">
          <a:xfrm>
            <a:off x="7224713" y="3505200"/>
            <a:ext cx="685800" cy="838200"/>
          </a:xfrm>
          <a:prstGeom prst="ellipse">
            <a:avLst/>
          </a:prstGeom>
          <a:solidFill>
            <a:srgbClr val="00FF00">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4" name="Oval 12"/>
          <p:cNvSpPr>
            <a:spLocks noChangeArrowheads="1"/>
          </p:cNvSpPr>
          <p:nvPr/>
        </p:nvSpPr>
        <p:spPr bwMode="auto">
          <a:xfrm>
            <a:off x="1981200" y="5257800"/>
            <a:ext cx="685800" cy="838200"/>
          </a:xfrm>
          <a:prstGeom prst="ellipse">
            <a:avLst/>
          </a:prstGeom>
          <a:solidFill>
            <a:srgbClr val="00FF00">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5" name="Oval 13"/>
          <p:cNvSpPr>
            <a:spLocks noChangeArrowheads="1"/>
          </p:cNvSpPr>
          <p:nvPr/>
        </p:nvSpPr>
        <p:spPr bwMode="auto">
          <a:xfrm>
            <a:off x="1219200" y="5029200"/>
            <a:ext cx="1060450" cy="1295400"/>
          </a:xfrm>
          <a:prstGeom prst="ellipse">
            <a:avLst/>
          </a:prstGeom>
          <a:solidFill>
            <a:srgbClr val="00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7" name="Oval 15"/>
          <p:cNvSpPr>
            <a:spLocks noChangeArrowheads="1"/>
          </p:cNvSpPr>
          <p:nvPr/>
        </p:nvSpPr>
        <p:spPr bwMode="auto">
          <a:xfrm>
            <a:off x="7924801" y="3657600"/>
            <a:ext cx="749300" cy="914400"/>
          </a:xfrm>
          <a:prstGeom prst="ellipse">
            <a:avLst/>
          </a:prstGeom>
          <a:solidFill>
            <a:srgbClr val="FF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8" name="Oval 16"/>
          <p:cNvSpPr>
            <a:spLocks noChangeArrowheads="1"/>
          </p:cNvSpPr>
          <p:nvPr/>
        </p:nvSpPr>
        <p:spPr bwMode="auto">
          <a:xfrm>
            <a:off x="6400800" y="6248400"/>
            <a:ext cx="990600" cy="1066800"/>
          </a:xfrm>
          <a:prstGeom prst="ellipse">
            <a:avLst/>
          </a:prstGeom>
          <a:solidFill>
            <a:srgbClr val="FF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9" name="AutoShape 17"/>
          <p:cNvSpPr>
            <a:spLocks noChangeArrowheads="1"/>
          </p:cNvSpPr>
          <p:nvPr/>
        </p:nvSpPr>
        <p:spPr bwMode="auto">
          <a:xfrm>
            <a:off x="381000" y="10668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0" name="AutoShape 18"/>
          <p:cNvSpPr>
            <a:spLocks noChangeArrowheads="1"/>
          </p:cNvSpPr>
          <p:nvPr/>
        </p:nvSpPr>
        <p:spPr bwMode="auto">
          <a:xfrm>
            <a:off x="2438400" y="25908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1" name="AutoShape 19"/>
          <p:cNvSpPr>
            <a:spLocks noChangeArrowheads="1"/>
          </p:cNvSpPr>
          <p:nvPr/>
        </p:nvSpPr>
        <p:spPr bwMode="auto">
          <a:xfrm>
            <a:off x="7772400" y="1143000"/>
            <a:ext cx="609600" cy="685800"/>
          </a:xfrm>
          <a:prstGeom prst="star5">
            <a:avLst/>
          </a:prstGeom>
          <a:solidFill>
            <a:srgbClr val="FFFF00">
              <a:alpha val="37000"/>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2" name="AutoShape 20"/>
          <p:cNvSpPr>
            <a:spLocks noChangeArrowheads="1"/>
          </p:cNvSpPr>
          <p:nvPr/>
        </p:nvSpPr>
        <p:spPr bwMode="auto">
          <a:xfrm>
            <a:off x="1524000" y="61722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3" name="AutoShape 21"/>
          <p:cNvSpPr>
            <a:spLocks noChangeArrowheads="1"/>
          </p:cNvSpPr>
          <p:nvPr/>
        </p:nvSpPr>
        <p:spPr bwMode="auto">
          <a:xfrm rot="884614">
            <a:off x="0" y="45720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4" name="AutoShape 22"/>
          <p:cNvSpPr>
            <a:spLocks noChangeArrowheads="1"/>
          </p:cNvSpPr>
          <p:nvPr/>
        </p:nvSpPr>
        <p:spPr bwMode="auto">
          <a:xfrm>
            <a:off x="7772400" y="48006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pic>
        <p:nvPicPr>
          <p:cNvPr id="10261" name="Picture 23" descr="homework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8600" y="4648200"/>
            <a:ext cx="23622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2" name="Text Box 7"/>
          <p:cNvSpPr txBox="1">
            <a:spLocks noChangeArrowheads="1"/>
          </p:cNvSpPr>
          <p:nvPr/>
        </p:nvSpPr>
        <p:spPr bwMode="auto">
          <a:xfrm>
            <a:off x="2743200" y="5189990"/>
            <a:ext cx="6400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defTabSz="914400"/>
            <a:r>
              <a:rPr lang="en-US" altLang="vi-VN" b="1" i="1">
                <a:solidFill>
                  <a:srgbClr val="000066"/>
                </a:solidFill>
                <a:latin typeface="Times New Roman" pitchFamily="18" charset="0"/>
                <a:ea typeface="SimSun" pitchFamily="2" charset="-122"/>
                <a:cs typeface="Arial" pitchFamily="34" charset="0"/>
              </a:rPr>
              <a:t>GV </a:t>
            </a:r>
            <a:r>
              <a:rPr lang="en-US" altLang="vi-VN" b="1" i="1" smtClean="0">
                <a:solidFill>
                  <a:srgbClr val="000066"/>
                </a:solidFill>
                <a:latin typeface="Times New Roman" pitchFamily="18" charset="0"/>
                <a:ea typeface="SimSun" pitchFamily="2" charset="-122"/>
                <a:cs typeface="Arial" pitchFamily="34" charset="0"/>
              </a:rPr>
              <a:t>dạy:Phạm Thị Bích Ngọc</a:t>
            </a:r>
            <a:endParaRPr lang="en-US" altLang="vi-VN" b="1" i="1" dirty="0">
              <a:solidFill>
                <a:srgbClr val="000066"/>
              </a:solidFill>
              <a:latin typeface="Times New Roman" pitchFamily="18" charset="0"/>
              <a:ea typeface="SimSun" pitchFamily="2" charset="-122"/>
              <a:cs typeface="Arial" pitchFamily="34" charset="0"/>
            </a:endParaRPr>
          </a:p>
          <a:p>
            <a:pPr algn="ctr" defTabSz="914400"/>
            <a:r>
              <a:rPr lang="en-US" altLang="vi-VN" b="1" i="1" dirty="0" err="1" smtClean="0">
                <a:solidFill>
                  <a:srgbClr val="000066"/>
                </a:solidFill>
                <a:latin typeface="Times New Roman" pitchFamily="18" charset="0"/>
                <a:ea typeface="SimSun" pitchFamily="2" charset="-122"/>
                <a:cs typeface="Arial" pitchFamily="34" charset="0"/>
              </a:rPr>
              <a:t>Trường</a:t>
            </a:r>
            <a:r>
              <a:rPr lang="en-US" altLang="vi-VN" b="1" i="1" dirty="0" smtClean="0">
                <a:solidFill>
                  <a:srgbClr val="000066"/>
                </a:solidFill>
                <a:latin typeface="Times New Roman" pitchFamily="18" charset="0"/>
                <a:ea typeface="SimSun" pitchFamily="2" charset="-122"/>
                <a:cs typeface="Arial" pitchFamily="34" charset="0"/>
              </a:rPr>
              <a:t>: </a:t>
            </a:r>
            <a:r>
              <a:rPr lang="en-US" altLang="vi-VN" b="1" i="1" smtClean="0">
                <a:solidFill>
                  <a:srgbClr val="000066"/>
                </a:solidFill>
                <a:latin typeface="Times New Roman" pitchFamily="18" charset="0"/>
                <a:ea typeface="SimSun" pitchFamily="2" charset="-122"/>
                <a:cs typeface="Arial" pitchFamily="34" charset="0"/>
              </a:rPr>
              <a:t>THCS Thị Trấn Phú Hòa</a:t>
            </a:r>
            <a:endParaRPr lang="en-US" altLang="vi-VN" b="1" i="1" dirty="0">
              <a:solidFill>
                <a:srgbClr val="000066"/>
              </a:solidFill>
              <a:latin typeface="Times New Roman" pitchFamily="18" charset="0"/>
              <a:ea typeface="SimSun" pitchFamily="2" charset="-122"/>
              <a:cs typeface="Arial" pitchFamily="34" charset="0"/>
            </a:endParaRPr>
          </a:p>
        </p:txBody>
      </p:sp>
    </p:spTree>
    <p:extLst>
      <p:ext uri="{BB962C8B-B14F-4D97-AF65-F5344CB8AC3E}">
        <p14:creationId xmlns:p14="http://schemas.microsoft.com/office/powerpoint/2010/main" xmlns="" val="367739849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90117"/>
                                        </p:tgtEl>
                                        <p:attrNameLst>
                                          <p:attrName>style.color</p:attrName>
                                        </p:attrNameLst>
                                      </p:cBhvr>
                                      <p:by>
                                        <p:hsl h="-7200000" s="0" l="0"/>
                                      </p:by>
                                    </p:animClr>
                                    <p:animClr clrSpc="hsl" dir="cw">
                                      <p:cBhvr>
                                        <p:cTn id="7" dur="2000" fill="hold"/>
                                        <p:tgtEl>
                                          <p:spTgt spid="90117"/>
                                        </p:tgtEl>
                                        <p:attrNameLst>
                                          <p:attrName>fillcolor</p:attrName>
                                        </p:attrNameLst>
                                      </p:cBhvr>
                                      <p:by>
                                        <p:hsl h="-7200000" s="0" l="0"/>
                                      </p:by>
                                    </p:animClr>
                                    <p:animClr clrSpc="hsl" dir="cw">
                                      <p:cBhvr>
                                        <p:cTn id="8" dur="2000" fill="hold"/>
                                        <p:tgtEl>
                                          <p:spTgt spid="90117"/>
                                        </p:tgtEl>
                                        <p:attrNameLst>
                                          <p:attrName>stroke.color</p:attrName>
                                        </p:attrNameLst>
                                      </p:cBhvr>
                                      <p:by>
                                        <p:hsl h="-7200000" s="0" l="0"/>
                                      </p:by>
                                    </p:animClr>
                                    <p:set>
                                      <p:cBhvr>
                                        <p:cTn id="9" dur="2000" fill="hold"/>
                                        <p:tgtEl>
                                          <p:spTgt spid="901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2000" fill="hold"/>
                                        <p:tgtEl>
                                          <p:spTgt spid="90118"/>
                                        </p:tgtEl>
                                        <p:attrNameLst>
                                          <p:attrName>style.color</p:attrName>
                                        </p:attrNameLst>
                                      </p:cBhvr>
                                      <p:by>
                                        <p:hsl h="-7200000" s="0" l="0"/>
                                      </p:by>
                                    </p:animClr>
                                    <p:animClr clrSpc="hsl" dir="cw">
                                      <p:cBhvr>
                                        <p:cTn id="12" dur="2000" fill="hold"/>
                                        <p:tgtEl>
                                          <p:spTgt spid="90118"/>
                                        </p:tgtEl>
                                        <p:attrNameLst>
                                          <p:attrName>fillcolor</p:attrName>
                                        </p:attrNameLst>
                                      </p:cBhvr>
                                      <p:by>
                                        <p:hsl h="-7200000" s="0" l="0"/>
                                      </p:by>
                                    </p:animClr>
                                    <p:animClr clrSpc="hsl" dir="cw">
                                      <p:cBhvr>
                                        <p:cTn id="13" dur="2000" fill="hold"/>
                                        <p:tgtEl>
                                          <p:spTgt spid="90118"/>
                                        </p:tgtEl>
                                        <p:attrNameLst>
                                          <p:attrName>stroke.color</p:attrName>
                                        </p:attrNameLst>
                                      </p:cBhvr>
                                      <p:by>
                                        <p:hsl h="-7200000" s="0" l="0"/>
                                      </p:by>
                                    </p:animClr>
                                    <p:set>
                                      <p:cBhvr>
                                        <p:cTn id="14" dur="2000" fill="hold"/>
                                        <p:tgtEl>
                                          <p:spTgt spid="90118"/>
                                        </p:tgtEl>
                                        <p:attrNameLst>
                                          <p:attrName>fill.type</p:attrName>
                                        </p:attrNameLst>
                                      </p:cBhvr>
                                      <p:to>
                                        <p:strVal val="solid"/>
                                      </p:to>
                                    </p:set>
                                  </p:childTnLst>
                                </p:cTn>
                              </p:par>
                              <p:par>
                                <p:cTn id="15" presetID="31" presetClass="entr" presetSubtype="0" repeatCount="indefinite" fill="hold" grpId="0" nodeType="withEffect">
                                  <p:stCondLst>
                                    <p:cond delay="0"/>
                                  </p:stCondLst>
                                  <p:iterate type="lt">
                                    <p:tmPct val="5000"/>
                                  </p:iterate>
                                  <p:childTnLst>
                                    <p:set>
                                      <p:cBhvr>
                                        <p:cTn id="16" dur="1" fill="hold">
                                          <p:stCondLst>
                                            <p:cond delay="0"/>
                                          </p:stCondLst>
                                        </p:cTn>
                                        <p:tgtEl>
                                          <p:spTgt spid="90122"/>
                                        </p:tgtEl>
                                        <p:attrNameLst>
                                          <p:attrName>style.visibility</p:attrName>
                                        </p:attrNameLst>
                                      </p:cBhvr>
                                      <p:to>
                                        <p:strVal val="visible"/>
                                      </p:to>
                                    </p:set>
                                    <p:anim calcmode="lin" valueType="num">
                                      <p:cBhvr>
                                        <p:cTn id="17" dur="2000" fill="hold"/>
                                        <p:tgtEl>
                                          <p:spTgt spid="90122"/>
                                        </p:tgtEl>
                                        <p:attrNameLst>
                                          <p:attrName>ppt_w</p:attrName>
                                        </p:attrNameLst>
                                      </p:cBhvr>
                                      <p:tavLst>
                                        <p:tav tm="0">
                                          <p:val>
                                            <p:fltVal val="0"/>
                                          </p:val>
                                        </p:tav>
                                        <p:tav tm="100000">
                                          <p:val>
                                            <p:strVal val="#ppt_w"/>
                                          </p:val>
                                        </p:tav>
                                      </p:tavLst>
                                    </p:anim>
                                    <p:anim calcmode="lin" valueType="num">
                                      <p:cBhvr>
                                        <p:cTn id="18" dur="2000" fill="hold"/>
                                        <p:tgtEl>
                                          <p:spTgt spid="90122"/>
                                        </p:tgtEl>
                                        <p:attrNameLst>
                                          <p:attrName>ppt_h</p:attrName>
                                        </p:attrNameLst>
                                      </p:cBhvr>
                                      <p:tavLst>
                                        <p:tav tm="0">
                                          <p:val>
                                            <p:fltVal val="0"/>
                                          </p:val>
                                        </p:tav>
                                        <p:tav tm="100000">
                                          <p:val>
                                            <p:strVal val="#ppt_h"/>
                                          </p:val>
                                        </p:tav>
                                      </p:tavLst>
                                    </p:anim>
                                    <p:anim calcmode="lin" valueType="num">
                                      <p:cBhvr>
                                        <p:cTn id="19" dur="2000" fill="hold"/>
                                        <p:tgtEl>
                                          <p:spTgt spid="90122"/>
                                        </p:tgtEl>
                                        <p:attrNameLst>
                                          <p:attrName>style.rotation</p:attrName>
                                        </p:attrNameLst>
                                      </p:cBhvr>
                                      <p:tavLst>
                                        <p:tav tm="0">
                                          <p:val>
                                            <p:fltVal val="90"/>
                                          </p:val>
                                        </p:tav>
                                        <p:tav tm="100000">
                                          <p:val>
                                            <p:fltVal val="0"/>
                                          </p:val>
                                        </p:tav>
                                      </p:tavLst>
                                    </p:anim>
                                    <p:animEffect transition="in" filter="fade">
                                      <p:cBhvr>
                                        <p:cTn id="20" dur="2000"/>
                                        <p:tgtEl>
                                          <p:spTgt spid="90122"/>
                                        </p:tgtEl>
                                      </p:cBhvr>
                                    </p:animEffect>
                                  </p:childTnLst>
                                </p:cTn>
                              </p:par>
                              <p:par>
                                <p:cTn id="21" presetID="31" presetClass="entr" presetSubtype="0" repeatCount="indefinite" fill="hold" grpId="0" nodeType="withEffect">
                                  <p:stCondLst>
                                    <p:cond delay="0"/>
                                  </p:stCondLst>
                                  <p:iterate type="lt">
                                    <p:tmPct val="5000"/>
                                  </p:iterate>
                                  <p:childTnLst>
                                    <p:set>
                                      <p:cBhvr>
                                        <p:cTn id="22" dur="1" fill="hold">
                                          <p:stCondLst>
                                            <p:cond delay="0"/>
                                          </p:stCondLst>
                                        </p:cTn>
                                        <p:tgtEl>
                                          <p:spTgt spid="90123"/>
                                        </p:tgtEl>
                                        <p:attrNameLst>
                                          <p:attrName>style.visibility</p:attrName>
                                        </p:attrNameLst>
                                      </p:cBhvr>
                                      <p:to>
                                        <p:strVal val="visible"/>
                                      </p:to>
                                    </p:set>
                                    <p:anim calcmode="lin" valueType="num">
                                      <p:cBhvr>
                                        <p:cTn id="23" dur="2000" fill="hold"/>
                                        <p:tgtEl>
                                          <p:spTgt spid="90123"/>
                                        </p:tgtEl>
                                        <p:attrNameLst>
                                          <p:attrName>ppt_w</p:attrName>
                                        </p:attrNameLst>
                                      </p:cBhvr>
                                      <p:tavLst>
                                        <p:tav tm="0">
                                          <p:val>
                                            <p:fltVal val="0"/>
                                          </p:val>
                                        </p:tav>
                                        <p:tav tm="100000">
                                          <p:val>
                                            <p:strVal val="#ppt_w"/>
                                          </p:val>
                                        </p:tav>
                                      </p:tavLst>
                                    </p:anim>
                                    <p:anim calcmode="lin" valueType="num">
                                      <p:cBhvr>
                                        <p:cTn id="24" dur="2000" fill="hold"/>
                                        <p:tgtEl>
                                          <p:spTgt spid="90123"/>
                                        </p:tgtEl>
                                        <p:attrNameLst>
                                          <p:attrName>ppt_h</p:attrName>
                                        </p:attrNameLst>
                                      </p:cBhvr>
                                      <p:tavLst>
                                        <p:tav tm="0">
                                          <p:val>
                                            <p:fltVal val="0"/>
                                          </p:val>
                                        </p:tav>
                                        <p:tav tm="100000">
                                          <p:val>
                                            <p:strVal val="#ppt_h"/>
                                          </p:val>
                                        </p:tav>
                                      </p:tavLst>
                                    </p:anim>
                                    <p:anim calcmode="lin" valueType="num">
                                      <p:cBhvr>
                                        <p:cTn id="25" dur="2000" fill="hold"/>
                                        <p:tgtEl>
                                          <p:spTgt spid="90123"/>
                                        </p:tgtEl>
                                        <p:attrNameLst>
                                          <p:attrName>style.rotation</p:attrName>
                                        </p:attrNameLst>
                                      </p:cBhvr>
                                      <p:tavLst>
                                        <p:tav tm="0">
                                          <p:val>
                                            <p:fltVal val="90"/>
                                          </p:val>
                                        </p:tav>
                                        <p:tav tm="100000">
                                          <p:val>
                                            <p:fltVal val="0"/>
                                          </p:val>
                                        </p:tav>
                                      </p:tavLst>
                                    </p:anim>
                                    <p:animEffect transition="in" filter="fade">
                                      <p:cBhvr>
                                        <p:cTn id="26" dur="2000"/>
                                        <p:tgtEl>
                                          <p:spTgt spid="90123"/>
                                        </p:tgtEl>
                                      </p:cBhvr>
                                    </p:animEffect>
                                  </p:childTnLst>
                                </p:cTn>
                              </p:par>
                              <p:par>
                                <p:cTn id="27" presetID="31" presetClass="entr" presetSubtype="0" repeatCount="indefinite" fill="hold" grpId="0" nodeType="withEffect">
                                  <p:stCondLst>
                                    <p:cond delay="0"/>
                                  </p:stCondLst>
                                  <p:iterate type="lt">
                                    <p:tmPct val="5000"/>
                                  </p:iterate>
                                  <p:childTnLst>
                                    <p:set>
                                      <p:cBhvr>
                                        <p:cTn id="28" dur="1" fill="hold">
                                          <p:stCondLst>
                                            <p:cond delay="0"/>
                                          </p:stCondLst>
                                        </p:cTn>
                                        <p:tgtEl>
                                          <p:spTgt spid="90124"/>
                                        </p:tgtEl>
                                        <p:attrNameLst>
                                          <p:attrName>style.visibility</p:attrName>
                                        </p:attrNameLst>
                                      </p:cBhvr>
                                      <p:to>
                                        <p:strVal val="visible"/>
                                      </p:to>
                                    </p:set>
                                    <p:anim calcmode="lin" valueType="num">
                                      <p:cBhvr>
                                        <p:cTn id="29" dur="2000" fill="hold"/>
                                        <p:tgtEl>
                                          <p:spTgt spid="90124"/>
                                        </p:tgtEl>
                                        <p:attrNameLst>
                                          <p:attrName>ppt_w</p:attrName>
                                        </p:attrNameLst>
                                      </p:cBhvr>
                                      <p:tavLst>
                                        <p:tav tm="0">
                                          <p:val>
                                            <p:fltVal val="0"/>
                                          </p:val>
                                        </p:tav>
                                        <p:tav tm="100000">
                                          <p:val>
                                            <p:strVal val="#ppt_w"/>
                                          </p:val>
                                        </p:tav>
                                      </p:tavLst>
                                    </p:anim>
                                    <p:anim calcmode="lin" valueType="num">
                                      <p:cBhvr>
                                        <p:cTn id="30" dur="2000" fill="hold"/>
                                        <p:tgtEl>
                                          <p:spTgt spid="90124"/>
                                        </p:tgtEl>
                                        <p:attrNameLst>
                                          <p:attrName>ppt_h</p:attrName>
                                        </p:attrNameLst>
                                      </p:cBhvr>
                                      <p:tavLst>
                                        <p:tav tm="0">
                                          <p:val>
                                            <p:fltVal val="0"/>
                                          </p:val>
                                        </p:tav>
                                        <p:tav tm="100000">
                                          <p:val>
                                            <p:strVal val="#ppt_h"/>
                                          </p:val>
                                        </p:tav>
                                      </p:tavLst>
                                    </p:anim>
                                    <p:anim calcmode="lin" valueType="num">
                                      <p:cBhvr>
                                        <p:cTn id="31" dur="2000" fill="hold"/>
                                        <p:tgtEl>
                                          <p:spTgt spid="90124"/>
                                        </p:tgtEl>
                                        <p:attrNameLst>
                                          <p:attrName>style.rotation</p:attrName>
                                        </p:attrNameLst>
                                      </p:cBhvr>
                                      <p:tavLst>
                                        <p:tav tm="0">
                                          <p:val>
                                            <p:fltVal val="90"/>
                                          </p:val>
                                        </p:tav>
                                        <p:tav tm="100000">
                                          <p:val>
                                            <p:fltVal val="0"/>
                                          </p:val>
                                        </p:tav>
                                      </p:tavLst>
                                    </p:anim>
                                    <p:animEffect transition="in" filter="fade">
                                      <p:cBhvr>
                                        <p:cTn id="32" dur="2000"/>
                                        <p:tgtEl>
                                          <p:spTgt spid="90124"/>
                                        </p:tgtEl>
                                      </p:cBhvr>
                                    </p:animEffect>
                                  </p:childTnLst>
                                </p:cTn>
                              </p:par>
                              <p:par>
                                <p:cTn id="33" presetID="31" presetClass="entr" presetSubtype="0" repeatCount="indefinite" fill="hold" grpId="0" nodeType="withEffect">
                                  <p:stCondLst>
                                    <p:cond delay="0"/>
                                  </p:stCondLst>
                                  <p:iterate type="lt">
                                    <p:tmPct val="5000"/>
                                  </p:iterate>
                                  <p:childTnLst>
                                    <p:set>
                                      <p:cBhvr>
                                        <p:cTn id="34" dur="1" fill="hold">
                                          <p:stCondLst>
                                            <p:cond delay="0"/>
                                          </p:stCondLst>
                                        </p:cTn>
                                        <p:tgtEl>
                                          <p:spTgt spid="90125"/>
                                        </p:tgtEl>
                                        <p:attrNameLst>
                                          <p:attrName>style.visibility</p:attrName>
                                        </p:attrNameLst>
                                      </p:cBhvr>
                                      <p:to>
                                        <p:strVal val="visible"/>
                                      </p:to>
                                    </p:set>
                                    <p:anim calcmode="lin" valueType="num">
                                      <p:cBhvr>
                                        <p:cTn id="35" dur="2000" fill="hold"/>
                                        <p:tgtEl>
                                          <p:spTgt spid="90125"/>
                                        </p:tgtEl>
                                        <p:attrNameLst>
                                          <p:attrName>ppt_w</p:attrName>
                                        </p:attrNameLst>
                                      </p:cBhvr>
                                      <p:tavLst>
                                        <p:tav tm="0">
                                          <p:val>
                                            <p:fltVal val="0"/>
                                          </p:val>
                                        </p:tav>
                                        <p:tav tm="100000">
                                          <p:val>
                                            <p:strVal val="#ppt_w"/>
                                          </p:val>
                                        </p:tav>
                                      </p:tavLst>
                                    </p:anim>
                                    <p:anim calcmode="lin" valueType="num">
                                      <p:cBhvr>
                                        <p:cTn id="36" dur="2000" fill="hold"/>
                                        <p:tgtEl>
                                          <p:spTgt spid="90125"/>
                                        </p:tgtEl>
                                        <p:attrNameLst>
                                          <p:attrName>ppt_h</p:attrName>
                                        </p:attrNameLst>
                                      </p:cBhvr>
                                      <p:tavLst>
                                        <p:tav tm="0">
                                          <p:val>
                                            <p:fltVal val="0"/>
                                          </p:val>
                                        </p:tav>
                                        <p:tav tm="100000">
                                          <p:val>
                                            <p:strVal val="#ppt_h"/>
                                          </p:val>
                                        </p:tav>
                                      </p:tavLst>
                                    </p:anim>
                                    <p:anim calcmode="lin" valueType="num">
                                      <p:cBhvr>
                                        <p:cTn id="37" dur="2000" fill="hold"/>
                                        <p:tgtEl>
                                          <p:spTgt spid="90125"/>
                                        </p:tgtEl>
                                        <p:attrNameLst>
                                          <p:attrName>style.rotation</p:attrName>
                                        </p:attrNameLst>
                                      </p:cBhvr>
                                      <p:tavLst>
                                        <p:tav tm="0">
                                          <p:val>
                                            <p:fltVal val="90"/>
                                          </p:val>
                                        </p:tav>
                                        <p:tav tm="100000">
                                          <p:val>
                                            <p:fltVal val="0"/>
                                          </p:val>
                                        </p:tav>
                                      </p:tavLst>
                                    </p:anim>
                                    <p:animEffect transition="in" filter="fade">
                                      <p:cBhvr>
                                        <p:cTn id="38" dur="2000"/>
                                        <p:tgtEl>
                                          <p:spTgt spid="90125"/>
                                        </p:tgtEl>
                                      </p:cBhvr>
                                    </p:animEffect>
                                  </p:childTnLst>
                                </p:cTn>
                              </p:par>
                              <p:par>
                                <p:cTn id="39" presetID="31" presetClass="entr" presetSubtype="0" repeatCount="indefinite" fill="hold" grpId="0" nodeType="withEffect">
                                  <p:stCondLst>
                                    <p:cond delay="0"/>
                                  </p:stCondLst>
                                  <p:iterate type="lt">
                                    <p:tmPct val="5000"/>
                                  </p:iterate>
                                  <p:childTnLst>
                                    <p:set>
                                      <p:cBhvr>
                                        <p:cTn id="40" dur="1" fill="hold">
                                          <p:stCondLst>
                                            <p:cond delay="0"/>
                                          </p:stCondLst>
                                        </p:cTn>
                                        <p:tgtEl>
                                          <p:spTgt spid="90115"/>
                                        </p:tgtEl>
                                        <p:attrNameLst>
                                          <p:attrName>style.visibility</p:attrName>
                                        </p:attrNameLst>
                                      </p:cBhvr>
                                      <p:to>
                                        <p:strVal val="visible"/>
                                      </p:to>
                                    </p:set>
                                    <p:anim calcmode="lin" valueType="num">
                                      <p:cBhvr>
                                        <p:cTn id="41" dur="2000" fill="hold"/>
                                        <p:tgtEl>
                                          <p:spTgt spid="90115"/>
                                        </p:tgtEl>
                                        <p:attrNameLst>
                                          <p:attrName>ppt_w</p:attrName>
                                        </p:attrNameLst>
                                      </p:cBhvr>
                                      <p:tavLst>
                                        <p:tav tm="0">
                                          <p:val>
                                            <p:fltVal val="0"/>
                                          </p:val>
                                        </p:tav>
                                        <p:tav tm="100000">
                                          <p:val>
                                            <p:strVal val="#ppt_w"/>
                                          </p:val>
                                        </p:tav>
                                      </p:tavLst>
                                    </p:anim>
                                    <p:anim calcmode="lin" valueType="num">
                                      <p:cBhvr>
                                        <p:cTn id="42" dur="2000" fill="hold"/>
                                        <p:tgtEl>
                                          <p:spTgt spid="90115"/>
                                        </p:tgtEl>
                                        <p:attrNameLst>
                                          <p:attrName>ppt_h</p:attrName>
                                        </p:attrNameLst>
                                      </p:cBhvr>
                                      <p:tavLst>
                                        <p:tav tm="0">
                                          <p:val>
                                            <p:fltVal val="0"/>
                                          </p:val>
                                        </p:tav>
                                        <p:tav tm="100000">
                                          <p:val>
                                            <p:strVal val="#ppt_h"/>
                                          </p:val>
                                        </p:tav>
                                      </p:tavLst>
                                    </p:anim>
                                    <p:anim calcmode="lin" valueType="num">
                                      <p:cBhvr>
                                        <p:cTn id="43" dur="2000" fill="hold"/>
                                        <p:tgtEl>
                                          <p:spTgt spid="90115"/>
                                        </p:tgtEl>
                                        <p:attrNameLst>
                                          <p:attrName>style.rotation</p:attrName>
                                        </p:attrNameLst>
                                      </p:cBhvr>
                                      <p:tavLst>
                                        <p:tav tm="0">
                                          <p:val>
                                            <p:fltVal val="90"/>
                                          </p:val>
                                        </p:tav>
                                        <p:tav tm="100000">
                                          <p:val>
                                            <p:fltVal val="0"/>
                                          </p:val>
                                        </p:tav>
                                      </p:tavLst>
                                    </p:anim>
                                    <p:animEffect transition="in" filter="fade">
                                      <p:cBhvr>
                                        <p:cTn id="44" dur="2000"/>
                                        <p:tgtEl>
                                          <p:spTgt spid="90115"/>
                                        </p:tgtEl>
                                      </p:cBhvr>
                                    </p:animEffect>
                                  </p:childTnLst>
                                </p:cTn>
                              </p:par>
                              <p:par>
                                <p:cTn id="45" presetID="31" presetClass="entr" presetSubtype="0" repeatCount="indefinite" fill="hold" grpId="0" nodeType="withEffect">
                                  <p:stCondLst>
                                    <p:cond delay="0"/>
                                  </p:stCondLst>
                                  <p:iterate type="lt">
                                    <p:tmPct val="5000"/>
                                  </p:iterate>
                                  <p:childTnLst>
                                    <p:set>
                                      <p:cBhvr>
                                        <p:cTn id="46" dur="1" fill="hold">
                                          <p:stCondLst>
                                            <p:cond delay="0"/>
                                          </p:stCondLst>
                                        </p:cTn>
                                        <p:tgtEl>
                                          <p:spTgt spid="90127"/>
                                        </p:tgtEl>
                                        <p:attrNameLst>
                                          <p:attrName>style.visibility</p:attrName>
                                        </p:attrNameLst>
                                      </p:cBhvr>
                                      <p:to>
                                        <p:strVal val="visible"/>
                                      </p:to>
                                    </p:set>
                                    <p:anim calcmode="lin" valueType="num">
                                      <p:cBhvr>
                                        <p:cTn id="47" dur="2000" fill="hold"/>
                                        <p:tgtEl>
                                          <p:spTgt spid="90127"/>
                                        </p:tgtEl>
                                        <p:attrNameLst>
                                          <p:attrName>ppt_w</p:attrName>
                                        </p:attrNameLst>
                                      </p:cBhvr>
                                      <p:tavLst>
                                        <p:tav tm="0">
                                          <p:val>
                                            <p:fltVal val="0"/>
                                          </p:val>
                                        </p:tav>
                                        <p:tav tm="100000">
                                          <p:val>
                                            <p:strVal val="#ppt_w"/>
                                          </p:val>
                                        </p:tav>
                                      </p:tavLst>
                                    </p:anim>
                                    <p:anim calcmode="lin" valueType="num">
                                      <p:cBhvr>
                                        <p:cTn id="48" dur="2000" fill="hold"/>
                                        <p:tgtEl>
                                          <p:spTgt spid="90127"/>
                                        </p:tgtEl>
                                        <p:attrNameLst>
                                          <p:attrName>ppt_h</p:attrName>
                                        </p:attrNameLst>
                                      </p:cBhvr>
                                      <p:tavLst>
                                        <p:tav tm="0">
                                          <p:val>
                                            <p:fltVal val="0"/>
                                          </p:val>
                                        </p:tav>
                                        <p:tav tm="100000">
                                          <p:val>
                                            <p:strVal val="#ppt_h"/>
                                          </p:val>
                                        </p:tav>
                                      </p:tavLst>
                                    </p:anim>
                                    <p:anim calcmode="lin" valueType="num">
                                      <p:cBhvr>
                                        <p:cTn id="49" dur="2000" fill="hold"/>
                                        <p:tgtEl>
                                          <p:spTgt spid="90127"/>
                                        </p:tgtEl>
                                        <p:attrNameLst>
                                          <p:attrName>style.rotation</p:attrName>
                                        </p:attrNameLst>
                                      </p:cBhvr>
                                      <p:tavLst>
                                        <p:tav tm="0">
                                          <p:val>
                                            <p:fltVal val="90"/>
                                          </p:val>
                                        </p:tav>
                                        <p:tav tm="100000">
                                          <p:val>
                                            <p:fltVal val="0"/>
                                          </p:val>
                                        </p:tav>
                                      </p:tavLst>
                                    </p:anim>
                                    <p:animEffect transition="in" filter="fade">
                                      <p:cBhvr>
                                        <p:cTn id="50" dur="2000"/>
                                        <p:tgtEl>
                                          <p:spTgt spid="90127"/>
                                        </p:tgtEl>
                                      </p:cBhvr>
                                    </p:animEffect>
                                  </p:childTnLst>
                                </p:cTn>
                              </p:par>
                              <p:par>
                                <p:cTn id="51" presetID="31" presetClass="entr" presetSubtype="0" repeatCount="indefinite" fill="hold" grpId="0" nodeType="withEffect">
                                  <p:stCondLst>
                                    <p:cond delay="0"/>
                                  </p:stCondLst>
                                  <p:iterate type="lt">
                                    <p:tmPct val="5000"/>
                                  </p:iterate>
                                  <p:childTnLst>
                                    <p:set>
                                      <p:cBhvr>
                                        <p:cTn id="52" dur="1" fill="hold">
                                          <p:stCondLst>
                                            <p:cond delay="0"/>
                                          </p:stCondLst>
                                        </p:cTn>
                                        <p:tgtEl>
                                          <p:spTgt spid="90128"/>
                                        </p:tgtEl>
                                        <p:attrNameLst>
                                          <p:attrName>style.visibility</p:attrName>
                                        </p:attrNameLst>
                                      </p:cBhvr>
                                      <p:to>
                                        <p:strVal val="visible"/>
                                      </p:to>
                                    </p:set>
                                    <p:anim calcmode="lin" valueType="num">
                                      <p:cBhvr>
                                        <p:cTn id="53" dur="2000" fill="hold"/>
                                        <p:tgtEl>
                                          <p:spTgt spid="90128"/>
                                        </p:tgtEl>
                                        <p:attrNameLst>
                                          <p:attrName>ppt_w</p:attrName>
                                        </p:attrNameLst>
                                      </p:cBhvr>
                                      <p:tavLst>
                                        <p:tav tm="0">
                                          <p:val>
                                            <p:fltVal val="0"/>
                                          </p:val>
                                        </p:tav>
                                        <p:tav tm="100000">
                                          <p:val>
                                            <p:strVal val="#ppt_w"/>
                                          </p:val>
                                        </p:tav>
                                      </p:tavLst>
                                    </p:anim>
                                    <p:anim calcmode="lin" valueType="num">
                                      <p:cBhvr>
                                        <p:cTn id="54" dur="2000" fill="hold"/>
                                        <p:tgtEl>
                                          <p:spTgt spid="90128"/>
                                        </p:tgtEl>
                                        <p:attrNameLst>
                                          <p:attrName>ppt_h</p:attrName>
                                        </p:attrNameLst>
                                      </p:cBhvr>
                                      <p:tavLst>
                                        <p:tav tm="0">
                                          <p:val>
                                            <p:fltVal val="0"/>
                                          </p:val>
                                        </p:tav>
                                        <p:tav tm="100000">
                                          <p:val>
                                            <p:strVal val="#ppt_h"/>
                                          </p:val>
                                        </p:tav>
                                      </p:tavLst>
                                    </p:anim>
                                    <p:anim calcmode="lin" valueType="num">
                                      <p:cBhvr>
                                        <p:cTn id="55" dur="2000" fill="hold"/>
                                        <p:tgtEl>
                                          <p:spTgt spid="90128"/>
                                        </p:tgtEl>
                                        <p:attrNameLst>
                                          <p:attrName>style.rotation</p:attrName>
                                        </p:attrNameLst>
                                      </p:cBhvr>
                                      <p:tavLst>
                                        <p:tav tm="0">
                                          <p:val>
                                            <p:fltVal val="90"/>
                                          </p:val>
                                        </p:tav>
                                        <p:tav tm="100000">
                                          <p:val>
                                            <p:fltVal val="0"/>
                                          </p:val>
                                        </p:tav>
                                      </p:tavLst>
                                    </p:anim>
                                    <p:animEffect transition="in" filter="fade">
                                      <p:cBhvr>
                                        <p:cTn id="56" dur="2000"/>
                                        <p:tgtEl>
                                          <p:spTgt spid="90128"/>
                                        </p:tgtEl>
                                      </p:cBhvr>
                                    </p:animEffect>
                                  </p:childTnLst>
                                </p:cTn>
                              </p:par>
                              <p:par>
                                <p:cTn id="57" presetID="31" presetClass="entr" presetSubtype="0" repeatCount="indefinite" fill="hold" nodeType="withEffect">
                                  <p:stCondLst>
                                    <p:cond delay="0"/>
                                  </p:stCondLst>
                                  <p:iterate type="lt">
                                    <p:tmPct val="5000"/>
                                  </p:iterate>
                                  <p:childTnLst>
                                    <p:set>
                                      <p:cBhvr>
                                        <p:cTn id="58" dur="1" fill="hold">
                                          <p:stCondLst>
                                            <p:cond delay="0"/>
                                          </p:stCondLst>
                                        </p:cTn>
                                        <p:tgtEl>
                                          <p:spTgt spid="90129"/>
                                        </p:tgtEl>
                                        <p:attrNameLst>
                                          <p:attrName>style.visibility</p:attrName>
                                        </p:attrNameLst>
                                      </p:cBhvr>
                                      <p:to>
                                        <p:strVal val="visible"/>
                                      </p:to>
                                    </p:set>
                                    <p:anim calcmode="lin" valueType="num">
                                      <p:cBhvr>
                                        <p:cTn id="59" dur="2000" fill="hold"/>
                                        <p:tgtEl>
                                          <p:spTgt spid="90129"/>
                                        </p:tgtEl>
                                        <p:attrNameLst>
                                          <p:attrName>ppt_w</p:attrName>
                                        </p:attrNameLst>
                                      </p:cBhvr>
                                      <p:tavLst>
                                        <p:tav tm="0">
                                          <p:val>
                                            <p:fltVal val="0"/>
                                          </p:val>
                                        </p:tav>
                                        <p:tav tm="100000">
                                          <p:val>
                                            <p:strVal val="#ppt_w"/>
                                          </p:val>
                                        </p:tav>
                                      </p:tavLst>
                                    </p:anim>
                                    <p:anim calcmode="lin" valueType="num">
                                      <p:cBhvr>
                                        <p:cTn id="60" dur="2000" fill="hold"/>
                                        <p:tgtEl>
                                          <p:spTgt spid="90129"/>
                                        </p:tgtEl>
                                        <p:attrNameLst>
                                          <p:attrName>ppt_h</p:attrName>
                                        </p:attrNameLst>
                                      </p:cBhvr>
                                      <p:tavLst>
                                        <p:tav tm="0">
                                          <p:val>
                                            <p:fltVal val="0"/>
                                          </p:val>
                                        </p:tav>
                                        <p:tav tm="100000">
                                          <p:val>
                                            <p:strVal val="#ppt_h"/>
                                          </p:val>
                                        </p:tav>
                                      </p:tavLst>
                                    </p:anim>
                                    <p:anim calcmode="lin" valueType="num">
                                      <p:cBhvr>
                                        <p:cTn id="61" dur="2000" fill="hold"/>
                                        <p:tgtEl>
                                          <p:spTgt spid="90129"/>
                                        </p:tgtEl>
                                        <p:attrNameLst>
                                          <p:attrName>style.rotation</p:attrName>
                                        </p:attrNameLst>
                                      </p:cBhvr>
                                      <p:tavLst>
                                        <p:tav tm="0">
                                          <p:val>
                                            <p:fltVal val="90"/>
                                          </p:val>
                                        </p:tav>
                                        <p:tav tm="100000">
                                          <p:val>
                                            <p:fltVal val="0"/>
                                          </p:val>
                                        </p:tav>
                                      </p:tavLst>
                                    </p:anim>
                                    <p:animEffect transition="in" filter="fade">
                                      <p:cBhvr>
                                        <p:cTn id="62" dur="2000"/>
                                        <p:tgtEl>
                                          <p:spTgt spid="90129"/>
                                        </p:tgtEl>
                                      </p:cBhvr>
                                    </p:animEffect>
                                  </p:childTnLst>
                                </p:cTn>
                              </p:par>
                              <p:par>
                                <p:cTn id="63" presetID="31" presetClass="entr" presetSubtype="0" repeatCount="indefinite" fill="hold" nodeType="withEffect">
                                  <p:stCondLst>
                                    <p:cond delay="0"/>
                                  </p:stCondLst>
                                  <p:iterate type="lt">
                                    <p:tmPct val="5000"/>
                                  </p:iterate>
                                  <p:childTnLst>
                                    <p:set>
                                      <p:cBhvr>
                                        <p:cTn id="64" dur="1" fill="hold">
                                          <p:stCondLst>
                                            <p:cond delay="0"/>
                                          </p:stCondLst>
                                        </p:cTn>
                                        <p:tgtEl>
                                          <p:spTgt spid="90130"/>
                                        </p:tgtEl>
                                        <p:attrNameLst>
                                          <p:attrName>style.visibility</p:attrName>
                                        </p:attrNameLst>
                                      </p:cBhvr>
                                      <p:to>
                                        <p:strVal val="visible"/>
                                      </p:to>
                                    </p:set>
                                    <p:anim calcmode="lin" valueType="num">
                                      <p:cBhvr>
                                        <p:cTn id="65" dur="2000" fill="hold"/>
                                        <p:tgtEl>
                                          <p:spTgt spid="90130"/>
                                        </p:tgtEl>
                                        <p:attrNameLst>
                                          <p:attrName>ppt_w</p:attrName>
                                        </p:attrNameLst>
                                      </p:cBhvr>
                                      <p:tavLst>
                                        <p:tav tm="0">
                                          <p:val>
                                            <p:fltVal val="0"/>
                                          </p:val>
                                        </p:tav>
                                        <p:tav tm="100000">
                                          <p:val>
                                            <p:strVal val="#ppt_w"/>
                                          </p:val>
                                        </p:tav>
                                      </p:tavLst>
                                    </p:anim>
                                    <p:anim calcmode="lin" valueType="num">
                                      <p:cBhvr>
                                        <p:cTn id="66" dur="2000" fill="hold"/>
                                        <p:tgtEl>
                                          <p:spTgt spid="90130"/>
                                        </p:tgtEl>
                                        <p:attrNameLst>
                                          <p:attrName>ppt_h</p:attrName>
                                        </p:attrNameLst>
                                      </p:cBhvr>
                                      <p:tavLst>
                                        <p:tav tm="0">
                                          <p:val>
                                            <p:fltVal val="0"/>
                                          </p:val>
                                        </p:tav>
                                        <p:tav tm="100000">
                                          <p:val>
                                            <p:strVal val="#ppt_h"/>
                                          </p:val>
                                        </p:tav>
                                      </p:tavLst>
                                    </p:anim>
                                    <p:anim calcmode="lin" valueType="num">
                                      <p:cBhvr>
                                        <p:cTn id="67" dur="2000" fill="hold"/>
                                        <p:tgtEl>
                                          <p:spTgt spid="90130"/>
                                        </p:tgtEl>
                                        <p:attrNameLst>
                                          <p:attrName>style.rotation</p:attrName>
                                        </p:attrNameLst>
                                      </p:cBhvr>
                                      <p:tavLst>
                                        <p:tav tm="0">
                                          <p:val>
                                            <p:fltVal val="90"/>
                                          </p:val>
                                        </p:tav>
                                        <p:tav tm="100000">
                                          <p:val>
                                            <p:fltVal val="0"/>
                                          </p:val>
                                        </p:tav>
                                      </p:tavLst>
                                    </p:anim>
                                    <p:animEffect transition="in" filter="fade">
                                      <p:cBhvr>
                                        <p:cTn id="68" dur="2000"/>
                                        <p:tgtEl>
                                          <p:spTgt spid="90130"/>
                                        </p:tgtEl>
                                      </p:cBhvr>
                                    </p:animEffect>
                                  </p:childTnLst>
                                </p:cTn>
                              </p:par>
                              <p:par>
                                <p:cTn id="69" presetID="31" presetClass="entr" presetSubtype="0" repeatCount="indefinite" fill="hold" nodeType="withEffect">
                                  <p:stCondLst>
                                    <p:cond delay="0"/>
                                  </p:stCondLst>
                                  <p:iterate type="lt">
                                    <p:tmPct val="5000"/>
                                  </p:iterate>
                                  <p:childTnLst>
                                    <p:set>
                                      <p:cBhvr>
                                        <p:cTn id="70" dur="1" fill="hold">
                                          <p:stCondLst>
                                            <p:cond delay="0"/>
                                          </p:stCondLst>
                                        </p:cTn>
                                        <p:tgtEl>
                                          <p:spTgt spid="90114"/>
                                        </p:tgtEl>
                                        <p:attrNameLst>
                                          <p:attrName>style.visibility</p:attrName>
                                        </p:attrNameLst>
                                      </p:cBhvr>
                                      <p:to>
                                        <p:strVal val="visible"/>
                                      </p:to>
                                    </p:set>
                                    <p:anim calcmode="lin" valueType="num">
                                      <p:cBhvr>
                                        <p:cTn id="71" dur="2000" fill="hold"/>
                                        <p:tgtEl>
                                          <p:spTgt spid="90114"/>
                                        </p:tgtEl>
                                        <p:attrNameLst>
                                          <p:attrName>ppt_w</p:attrName>
                                        </p:attrNameLst>
                                      </p:cBhvr>
                                      <p:tavLst>
                                        <p:tav tm="0">
                                          <p:val>
                                            <p:fltVal val="0"/>
                                          </p:val>
                                        </p:tav>
                                        <p:tav tm="100000">
                                          <p:val>
                                            <p:strVal val="#ppt_w"/>
                                          </p:val>
                                        </p:tav>
                                      </p:tavLst>
                                    </p:anim>
                                    <p:anim calcmode="lin" valueType="num">
                                      <p:cBhvr>
                                        <p:cTn id="72" dur="2000" fill="hold"/>
                                        <p:tgtEl>
                                          <p:spTgt spid="90114"/>
                                        </p:tgtEl>
                                        <p:attrNameLst>
                                          <p:attrName>ppt_h</p:attrName>
                                        </p:attrNameLst>
                                      </p:cBhvr>
                                      <p:tavLst>
                                        <p:tav tm="0">
                                          <p:val>
                                            <p:fltVal val="0"/>
                                          </p:val>
                                        </p:tav>
                                        <p:tav tm="100000">
                                          <p:val>
                                            <p:strVal val="#ppt_h"/>
                                          </p:val>
                                        </p:tav>
                                      </p:tavLst>
                                    </p:anim>
                                    <p:anim calcmode="lin" valueType="num">
                                      <p:cBhvr>
                                        <p:cTn id="73" dur="2000" fill="hold"/>
                                        <p:tgtEl>
                                          <p:spTgt spid="90114"/>
                                        </p:tgtEl>
                                        <p:attrNameLst>
                                          <p:attrName>style.rotation</p:attrName>
                                        </p:attrNameLst>
                                      </p:cBhvr>
                                      <p:tavLst>
                                        <p:tav tm="0">
                                          <p:val>
                                            <p:fltVal val="90"/>
                                          </p:val>
                                        </p:tav>
                                        <p:tav tm="100000">
                                          <p:val>
                                            <p:fltVal val="0"/>
                                          </p:val>
                                        </p:tav>
                                      </p:tavLst>
                                    </p:anim>
                                    <p:animEffect transition="in" filter="fade">
                                      <p:cBhvr>
                                        <p:cTn id="74" dur="2000"/>
                                        <p:tgtEl>
                                          <p:spTgt spid="90114"/>
                                        </p:tgtEl>
                                      </p:cBhvr>
                                    </p:animEffect>
                                  </p:childTnLst>
                                </p:cTn>
                              </p:par>
                              <p:par>
                                <p:cTn id="75" presetID="31" presetClass="entr" presetSubtype="0" repeatCount="indefinite" fill="hold" nodeType="withEffect">
                                  <p:stCondLst>
                                    <p:cond delay="0"/>
                                  </p:stCondLst>
                                  <p:iterate type="lt">
                                    <p:tmPct val="5000"/>
                                  </p:iterate>
                                  <p:childTnLst>
                                    <p:set>
                                      <p:cBhvr>
                                        <p:cTn id="76" dur="1" fill="hold">
                                          <p:stCondLst>
                                            <p:cond delay="0"/>
                                          </p:stCondLst>
                                        </p:cTn>
                                        <p:tgtEl>
                                          <p:spTgt spid="90131"/>
                                        </p:tgtEl>
                                        <p:attrNameLst>
                                          <p:attrName>style.visibility</p:attrName>
                                        </p:attrNameLst>
                                      </p:cBhvr>
                                      <p:to>
                                        <p:strVal val="visible"/>
                                      </p:to>
                                    </p:set>
                                    <p:anim calcmode="lin" valueType="num">
                                      <p:cBhvr>
                                        <p:cTn id="77" dur="2000" fill="hold"/>
                                        <p:tgtEl>
                                          <p:spTgt spid="90131"/>
                                        </p:tgtEl>
                                        <p:attrNameLst>
                                          <p:attrName>ppt_w</p:attrName>
                                        </p:attrNameLst>
                                      </p:cBhvr>
                                      <p:tavLst>
                                        <p:tav tm="0">
                                          <p:val>
                                            <p:fltVal val="0"/>
                                          </p:val>
                                        </p:tav>
                                        <p:tav tm="100000">
                                          <p:val>
                                            <p:strVal val="#ppt_w"/>
                                          </p:val>
                                        </p:tav>
                                      </p:tavLst>
                                    </p:anim>
                                    <p:anim calcmode="lin" valueType="num">
                                      <p:cBhvr>
                                        <p:cTn id="78" dur="2000" fill="hold"/>
                                        <p:tgtEl>
                                          <p:spTgt spid="90131"/>
                                        </p:tgtEl>
                                        <p:attrNameLst>
                                          <p:attrName>ppt_h</p:attrName>
                                        </p:attrNameLst>
                                      </p:cBhvr>
                                      <p:tavLst>
                                        <p:tav tm="0">
                                          <p:val>
                                            <p:fltVal val="0"/>
                                          </p:val>
                                        </p:tav>
                                        <p:tav tm="100000">
                                          <p:val>
                                            <p:strVal val="#ppt_h"/>
                                          </p:val>
                                        </p:tav>
                                      </p:tavLst>
                                    </p:anim>
                                    <p:anim calcmode="lin" valueType="num">
                                      <p:cBhvr>
                                        <p:cTn id="79" dur="2000" fill="hold"/>
                                        <p:tgtEl>
                                          <p:spTgt spid="90131"/>
                                        </p:tgtEl>
                                        <p:attrNameLst>
                                          <p:attrName>style.rotation</p:attrName>
                                        </p:attrNameLst>
                                      </p:cBhvr>
                                      <p:tavLst>
                                        <p:tav tm="0">
                                          <p:val>
                                            <p:fltVal val="90"/>
                                          </p:val>
                                        </p:tav>
                                        <p:tav tm="100000">
                                          <p:val>
                                            <p:fltVal val="0"/>
                                          </p:val>
                                        </p:tav>
                                      </p:tavLst>
                                    </p:anim>
                                    <p:animEffect transition="in" filter="fade">
                                      <p:cBhvr>
                                        <p:cTn id="80" dur="2000"/>
                                        <p:tgtEl>
                                          <p:spTgt spid="90131"/>
                                        </p:tgtEl>
                                      </p:cBhvr>
                                    </p:animEffect>
                                  </p:childTnLst>
                                </p:cTn>
                              </p:par>
                              <p:par>
                                <p:cTn id="81" presetID="31" presetClass="entr" presetSubtype="0" repeatCount="indefinite" fill="hold" nodeType="withEffect">
                                  <p:stCondLst>
                                    <p:cond delay="0"/>
                                  </p:stCondLst>
                                  <p:iterate type="lt">
                                    <p:tmPct val="5000"/>
                                  </p:iterate>
                                  <p:childTnLst>
                                    <p:set>
                                      <p:cBhvr>
                                        <p:cTn id="82" dur="1" fill="hold">
                                          <p:stCondLst>
                                            <p:cond delay="0"/>
                                          </p:stCondLst>
                                        </p:cTn>
                                        <p:tgtEl>
                                          <p:spTgt spid="90132"/>
                                        </p:tgtEl>
                                        <p:attrNameLst>
                                          <p:attrName>style.visibility</p:attrName>
                                        </p:attrNameLst>
                                      </p:cBhvr>
                                      <p:to>
                                        <p:strVal val="visible"/>
                                      </p:to>
                                    </p:set>
                                    <p:anim calcmode="lin" valueType="num">
                                      <p:cBhvr>
                                        <p:cTn id="83" dur="2000" fill="hold"/>
                                        <p:tgtEl>
                                          <p:spTgt spid="90132"/>
                                        </p:tgtEl>
                                        <p:attrNameLst>
                                          <p:attrName>ppt_w</p:attrName>
                                        </p:attrNameLst>
                                      </p:cBhvr>
                                      <p:tavLst>
                                        <p:tav tm="0">
                                          <p:val>
                                            <p:fltVal val="0"/>
                                          </p:val>
                                        </p:tav>
                                        <p:tav tm="100000">
                                          <p:val>
                                            <p:strVal val="#ppt_w"/>
                                          </p:val>
                                        </p:tav>
                                      </p:tavLst>
                                    </p:anim>
                                    <p:anim calcmode="lin" valueType="num">
                                      <p:cBhvr>
                                        <p:cTn id="84" dur="2000" fill="hold"/>
                                        <p:tgtEl>
                                          <p:spTgt spid="90132"/>
                                        </p:tgtEl>
                                        <p:attrNameLst>
                                          <p:attrName>ppt_h</p:attrName>
                                        </p:attrNameLst>
                                      </p:cBhvr>
                                      <p:tavLst>
                                        <p:tav tm="0">
                                          <p:val>
                                            <p:fltVal val="0"/>
                                          </p:val>
                                        </p:tav>
                                        <p:tav tm="100000">
                                          <p:val>
                                            <p:strVal val="#ppt_h"/>
                                          </p:val>
                                        </p:tav>
                                      </p:tavLst>
                                    </p:anim>
                                    <p:anim calcmode="lin" valueType="num">
                                      <p:cBhvr>
                                        <p:cTn id="85" dur="2000" fill="hold"/>
                                        <p:tgtEl>
                                          <p:spTgt spid="90132"/>
                                        </p:tgtEl>
                                        <p:attrNameLst>
                                          <p:attrName>style.rotation</p:attrName>
                                        </p:attrNameLst>
                                      </p:cBhvr>
                                      <p:tavLst>
                                        <p:tav tm="0">
                                          <p:val>
                                            <p:fltVal val="90"/>
                                          </p:val>
                                        </p:tav>
                                        <p:tav tm="100000">
                                          <p:val>
                                            <p:fltVal val="0"/>
                                          </p:val>
                                        </p:tav>
                                      </p:tavLst>
                                    </p:anim>
                                    <p:animEffect transition="in" filter="fade">
                                      <p:cBhvr>
                                        <p:cTn id="86" dur="2000"/>
                                        <p:tgtEl>
                                          <p:spTgt spid="90132"/>
                                        </p:tgtEl>
                                      </p:cBhvr>
                                    </p:animEffect>
                                  </p:childTnLst>
                                </p:cTn>
                              </p:par>
                              <p:par>
                                <p:cTn id="87" presetID="31" presetClass="entr" presetSubtype="0" repeatCount="indefinite" fill="hold" nodeType="withEffect">
                                  <p:stCondLst>
                                    <p:cond delay="0"/>
                                  </p:stCondLst>
                                  <p:iterate type="lt">
                                    <p:tmPct val="5000"/>
                                  </p:iterate>
                                  <p:childTnLst>
                                    <p:set>
                                      <p:cBhvr>
                                        <p:cTn id="88" dur="1" fill="hold">
                                          <p:stCondLst>
                                            <p:cond delay="0"/>
                                          </p:stCondLst>
                                        </p:cTn>
                                        <p:tgtEl>
                                          <p:spTgt spid="90133"/>
                                        </p:tgtEl>
                                        <p:attrNameLst>
                                          <p:attrName>style.visibility</p:attrName>
                                        </p:attrNameLst>
                                      </p:cBhvr>
                                      <p:to>
                                        <p:strVal val="visible"/>
                                      </p:to>
                                    </p:set>
                                    <p:anim calcmode="lin" valueType="num">
                                      <p:cBhvr>
                                        <p:cTn id="89" dur="2000" fill="hold"/>
                                        <p:tgtEl>
                                          <p:spTgt spid="90133"/>
                                        </p:tgtEl>
                                        <p:attrNameLst>
                                          <p:attrName>ppt_w</p:attrName>
                                        </p:attrNameLst>
                                      </p:cBhvr>
                                      <p:tavLst>
                                        <p:tav tm="0">
                                          <p:val>
                                            <p:fltVal val="0"/>
                                          </p:val>
                                        </p:tav>
                                        <p:tav tm="100000">
                                          <p:val>
                                            <p:strVal val="#ppt_w"/>
                                          </p:val>
                                        </p:tav>
                                      </p:tavLst>
                                    </p:anim>
                                    <p:anim calcmode="lin" valueType="num">
                                      <p:cBhvr>
                                        <p:cTn id="90" dur="2000" fill="hold"/>
                                        <p:tgtEl>
                                          <p:spTgt spid="90133"/>
                                        </p:tgtEl>
                                        <p:attrNameLst>
                                          <p:attrName>ppt_h</p:attrName>
                                        </p:attrNameLst>
                                      </p:cBhvr>
                                      <p:tavLst>
                                        <p:tav tm="0">
                                          <p:val>
                                            <p:fltVal val="0"/>
                                          </p:val>
                                        </p:tav>
                                        <p:tav tm="100000">
                                          <p:val>
                                            <p:strVal val="#ppt_h"/>
                                          </p:val>
                                        </p:tav>
                                      </p:tavLst>
                                    </p:anim>
                                    <p:anim calcmode="lin" valueType="num">
                                      <p:cBhvr>
                                        <p:cTn id="91" dur="2000" fill="hold"/>
                                        <p:tgtEl>
                                          <p:spTgt spid="90133"/>
                                        </p:tgtEl>
                                        <p:attrNameLst>
                                          <p:attrName>style.rotation</p:attrName>
                                        </p:attrNameLst>
                                      </p:cBhvr>
                                      <p:tavLst>
                                        <p:tav tm="0">
                                          <p:val>
                                            <p:fltVal val="90"/>
                                          </p:val>
                                        </p:tav>
                                        <p:tav tm="100000">
                                          <p:val>
                                            <p:fltVal val="0"/>
                                          </p:val>
                                        </p:tav>
                                      </p:tavLst>
                                    </p:anim>
                                    <p:animEffect transition="in" filter="fade">
                                      <p:cBhvr>
                                        <p:cTn id="92" dur="2000"/>
                                        <p:tgtEl>
                                          <p:spTgt spid="90133"/>
                                        </p:tgtEl>
                                      </p:cBhvr>
                                    </p:animEffect>
                                  </p:childTnLst>
                                </p:cTn>
                              </p:par>
                              <p:par>
                                <p:cTn id="93" presetID="31" presetClass="entr" presetSubtype="0" repeatCount="indefinite" fill="hold" nodeType="withEffect">
                                  <p:stCondLst>
                                    <p:cond delay="0"/>
                                  </p:stCondLst>
                                  <p:iterate type="lt">
                                    <p:tmPct val="5000"/>
                                  </p:iterate>
                                  <p:childTnLst>
                                    <p:set>
                                      <p:cBhvr>
                                        <p:cTn id="94" dur="1" fill="hold">
                                          <p:stCondLst>
                                            <p:cond delay="0"/>
                                          </p:stCondLst>
                                        </p:cTn>
                                        <p:tgtEl>
                                          <p:spTgt spid="90134"/>
                                        </p:tgtEl>
                                        <p:attrNameLst>
                                          <p:attrName>style.visibility</p:attrName>
                                        </p:attrNameLst>
                                      </p:cBhvr>
                                      <p:to>
                                        <p:strVal val="visible"/>
                                      </p:to>
                                    </p:set>
                                    <p:anim calcmode="lin" valueType="num">
                                      <p:cBhvr>
                                        <p:cTn id="95" dur="2000" fill="hold"/>
                                        <p:tgtEl>
                                          <p:spTgt spid="90134"/>
                                        </p:tgtEl>
                                        <p:attrNameLst>
                                          <p:attrName>ppt_w</p:attrName>
                                        </p:attrNameLst>
                                      </p:cBhvr>
                                      <p:tavLst>
                                        <p:tav tm="0">
                                          <p:val>
                                            <p:fltVal val="0"/>
                                          </p:val>
                                        </p:tav>
                                        <p:tav tm="100000">
                                          <p:val>
                                            <p:strVal val="#ppt_w"/>
                                          </p:val>
                                        </p:tav>
                                      </p:tavLst>
                                    </p:anim>
                                    <p:anim calcmode="lin" valueType="num">
                                      <p:cBhvr>
                                        <p:cTn id="96" dur="2000" fill="hold"/>
                                        <p:tgtEl>
                                          <p:spTgt spid="90134"/>
                                        </p:tgtEl>
                                        <p:attrNameLst>
                                          <p:attrName>ppt_h</p:attrName>
                                        </p:attrNameLst>
                                      </p:cBhvr>
                                      <p:tavLst>
                                        <p:tav tm="0">
                                          <p:val>
                                            <p:fltVal val="0"/>
                                          </p:val>
                                        </p:tav>
                                        <p:tav tm="100000">
                                          <p:val>
                                            <p:strVal val="#ppt_h"/>
                                          </p:val>
                                        </p:tav>
                                      </p:tavLst>
                                    </p:anim>
                                    <p:anim calcmode="lin" valueType="num">
                                      <p:cBhvr>
                                        <p:cTn id="97" dur="2000" fill="hold"/>
                                        <p:tgtEl>
                                          <p:spTgt spid="90134"/>
                                        </p:tgtEl>
                                        <p:attrNameLst>
                                          <p:attrName>style.rotation</p:attrName>
                                        </p:attrNameLst>
                                      </p:cBhvr>
                                      <p:tavLst>
                                        <p:tav tm="0">
                                          <p:val>
                                            <p:fltVal val="90"/>
                                          </p:val>
                                        </p:tav>
                                        <p:tav tm="100000">
                                          <p:val>
                                            <p:fltVal val="0"/>
                                          </p:val>
                                        </p:tav>
                                      </p:tavLst>
                                    </p:anim>
                                    <p:animEffect transition="in" filter="fade">
                                      <p:cBhvr>
                                        <p:cTn id="98" dur="2000"/>
                                        <p:tgtEl>
                                          <p:spTgt spid="9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7" grpId="0" animBg="1"/>
      <p:bldP spid="90118" grpId="0" animBg="1"/>
      <p:bldP spid="90122" grpId="0" animBg="1"/>
      <p:bldP spid="90123" grpId="0" animBg="1"/>
      <p:bldP spid="90124" grpId="0" animBg="1"/>
      <p:bldP spid="90125" grpId="0" animBg="1"/>
      <p:bldP spid="90127" grpId="0" animBg="1"/>
      <p:bldP spid="901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14400"/>
          <a:ext cx="4572000" cy="5680963"/>
        </p:xfrm>
        <a:graphic>
          <a:graphicData uri="http://schemas.openxmlformats.org/drawingml/2006/table">
            <a:tbl>
              <a:tblPr/>
              <a:tblGrid>
                <a:gridCol w="4572000"/>
              </a:tblGrid>
              <a:tr h="5680963">
                <a:tc>
                  <a:txBody>
                    <a:bodyPr/>
                    <a:lstStyle/>
                    <a:p>
                      <a:pPr algn="l">
                        <a:lnSpc>
                          <a:spcPct val="137000"/>
                        </a:lnSpc>
                        <a:spcAft>
                          <a:spcPts val="300"/>
                        </a:spcAft>
                      </a:pPr>
                      <a:r>
                        <a:rPr lang="vi-VN" sz="2200" b="1">
                          <a:latin typeface="Times New Roman"/>
                          <a:ea typeface="Times New Roman"/>
                        </a:rPr>
                        <a:t>Thực hành: </a:t>
                      </a:r>
                      <a:r>
                        <a:rPr lang="vi-VN" sz="2200">
                          <a:latin typeface="Times New Roman"/>
                          <a:ea typeface="Times New Roman"/>
                        </a:rPr>
                        <a:t>Đo lực kéo khối gỗ</a:t>
                      </a:r>
                      <a:endParaRPr lang="en-US" sz="2200">
                        <a:latin typeface="Times New Roman"/>
                        <a:ea typeface="Times New Roman"/>
                      </a:endParaRPr>
                    </a:p>
                    <a:p>
                      <a:pPr algn="l">
                        <a:lnSpc>
                          <a:spcPct val="137000"/>
                        </a:lnSpc>
                        <a:spcAft>
                          <a:spcPts val="300"/>
                        </a:spcAft>
                      </a:pPr>
                      <a:r>
                        <a:rPr lang="vi-VN" sz="2200" b="1">
                          <a:latin typeface="Times New Roman"/>
                          <a:ea typeface="Times New Roman"/>
                        </a:rPr>
                        <a:t>Dụng cụ: </a:t>
                      </a:r>
                      <a:r>
                        <a:rPr lang="vi-VN" sz="2200">
                          <a:latin typeface="Times New Roman"/>
                          <a:ea typeface="Times New Roman"/>
                        </a:rPr>
                        <a:t>Lực kế lò xo có GHĐ 5 N; khối gỗ.</a:t>
                      </a:r>
                      <a:endParaRPr lang="en-US" sz="2200">
                        <a:latin typeface="Times New Roman"/>
                        <a:ea typeface="Times New Roman"/>
                      </a:endParaRPr>
                    </a:p>
                    <a:p>
                      <a:pPr algn="l">
                        <a:lnSpc>
                          <a:spcPct val="137000"/>
                        </a:lnSpc>
                        <a:spcAft>
                          <a:spcPts val="300"/>
                        </a:spcAft>
                      </a:pPr>
                      <a:r>
                        <a:rPr lang="vi-VN" sz="2200" b="1">
                          <a:latin typeface="Times New Roman"/>
                          <a:ea typeface="Times New Roman"/>
                        </a:rPr>
                        <a:t>Tiến hành đo:</a:t>
                      </a:r>
                      <a:endParaRPr lang="en-US" sz="2200">
                        <a:latin typeface="Times New Roman"/>
                        <a:ea typeface="Times New Roman"/>
                      </a:endParaRPr>
                    </a:p>
                    <a:p>
                      <a:pPr marL="342900" lvl="0" indent="-342900" algn="l">
                        <a:lnSpc>
                          <a:spcPct val="137000"/>
                        </a:lnSpc>
                        <a:spcAft>
                          <a:spcPts val="300"/>
                        </a:spcAft>
                        <a:buClr>
                          <a:srgbClr val="000000"/>
                        </a:buClr>
                        <a:buSzPts val="1000"/>
                        <a:buFont typeface="Symbol"/>
                        <a:buChar char="-"/>
                        <a:tabLst>
                          <a:tab pos="114935" algn="l"/>
                        </a:tabLst>
                      </a:pPr>
                      <a:r>
                        <a:rPr lang="vi-VN" sz="2200" u="none" strike="noStrike" spc="0">
                          <a:latin typeface="Times New Roman"/>
                          <a:ea typeface="Times New Roman"/>
                          <a:cs typeface="Times New Roman"/>
                        </a:rPr>
                        <a:t>Đặt khối gỗ trên mặt bàn nằm ngang;</a:t>
                      </a:r>
                      <a:endParaRPr lang="en-US" sz="2200" u="none" strike="noStrike" spc="0">
                        <a:latin typeface="Times New Roman"/>
                        <a:ea typeface="Times New Roman"/>
                        <a:cs typeface="Times New Roman"/>
                      </a:endParaRPr>
                    </a:p>
                    <a:p>
                      <a:pPr marL="342900" lvl="0" indent="-342900" algn="l">
                        <a:lnSpc>
                          <a:spcPct val="137000"/>
                        </a:lnSpc>
                        <a:spcAft>
                          <a:spcPts val="300"/>
                        </a:spcAft>
                        <a:buClr>
                          <a:srgbClr val="000000"/>
                        </a:buClr>
                        <a:buSzPts val="1000"/>
                        <a:buFont typeface="Symbol"/>
                        <a:buChar char="-"/>
                        <a:tabLst>
                          <a:tab pos="111760" algn="l"/>
                        </a:tabLst>
                      </a:pPr>
                      <a:r>
                        <a:rPr lang="vi-VN" sz="2200" u="none" strike="noStrike" spc="0">
                          <a:latin typeface="Times New Roman"/>
                          <a:ea typeface="Times New Roman"/>
                          <a:cs typeface="Times New Roman"/>
                        </a:rPr>
                        <a:t>Móc lực kế vào một </a:t>
                      </a:r>
                      <a:r>
                        <a:rPr lang="vi-VN" sz="2200" u="none" strike="noStrike" spc="0" smtClean="0">
                          <a:latin typeface="Times New Roman"/>
                          <a:ea typeface="Times New Roman"/>
                          <a:cs typeface="Times New Roman"/>
                        </a:rPr>
                        <a:t>đ</a:t>
                      </a:r>
                      <a:r>
                        <a:rPr lang="en-US" sz="2200" u="none" strike="noStrike" spc="0" smtClean="0">
                          <a:latin typeface="Times New Roman"/>
                          <a:ea typeface="Times New Roman"/>
                          <a:cs typeface="Times New Roman"/>
                        </a:rPr>
                        <a:t>ầu</a:t>
                      </a:r>
                      <a:r>
                        <a:rPr lang="vi-VN" sz="2200" u="none" strike="noStrike" spc="0" smtClean="0">
                          <a:latin typeface="Times New Roman"/>
                          <a:ea typeface="Times New Roman"/>
                          <a:cs typeface="Times New Roman"/>
                        </a:rPr>
                        <a:t> </a:t>
                      </a:r>
                      <a:r>
                        <a:rPr lang="vi-VN" sz="2200" u="none" strike="noStrike" spc="0">
                          <a:latin typeface="Times New Roman"/>
                          <a:ea typeface="Times New Roman"/>
                          <a:cs typeface="Times New Roman"/>
                        </a:rPr>
                        <a:t>khối gỗ;</a:t>
                      </a:r>
                      <a:endParaRPr lang="en-US" sz="2200" u="none" strike="noStrike" spc="0">
                        <a:latin typeface="Times New Roman"/>
                        <a:ea typeface="Times New Roman"/>
                        <a:cs typeface="Times New Roman"/>
                      </a:endParaRPr>
                    </a:p>
                    <a:p>
                      <a:pPr marL="342900" lvl="0" indent="-342900" algn="l">
                        <a:lnSpc>
                          <a:spcPct val="137000"/>
                        </a:lnSpc>
                        <a:spcAft>
                          <a:spcPts val="300"/>
                        </a:spcAft>
                        <a:buClr>
                          <a:srgbClr val="000000"/>
                        </a:buClr>
                        <a:buSzPts val="1000"/>
                        <a:buFont typeface="Symbol"/>
                        <a:buChar char="-"/>
                        <a:tabLst>
                          <a:tab pos="114935" algn="l"/>
                        </a:tabLst>
                      </a:pPr>
                      <a:r>
                        <a:rPr lang="vi-VN" sz="2200" u="none" strike="noStrike" spc="0">
                          <a:latin typeface="Times New Roman"/>
                          <a:ea typeface="Times New Roman"/>
                          <a:cs typeface="Times New Roman"/>
                        </a:rPr>
                        <a:t>Kéo nhẹ nhàng cho khối gỗ chuyển động ổn định;</a:t>
                      </a:r>
                      <a:endParaRPr lang="en-US" sz="2200" u="none" strike="noStrike" spc="0">
                        <a:latin typeface="Times New Roman"/>
                        <a:ea typeface="Times New Roman"/>
                        <a:cs typeface="Times New Roman"/>
                      </a:endParaRPr>
                    </a:p>
                    <a:p>
                      <a:pPr marL="342900" lvl="0" indent="-342900" algn="l">
                        <a:lnSpc>
                          <a:spcPct val="137000"/>
                        </a:lnSpc>
                        <a:spcAft>
                          <a:spcPts val="300"/>
                        </a:spcAft>
                        <a:buClr>
                          <a:srgbClr val="000000"/>
                        </a:buClr>
                        <a:buSzPts val="1000"/>
                        <a:buFont typeface="Symbol"/>
                        <a:buChar char="-"/>
                        <a:tabLst>
                          <a:tab pos="114935" algn="l"/>
                        </a:tabLst>
                      </a:pPr>
                      <a:r>
                        <a:rPr lang="vi-VN" sz="2200" u="none" strike="noStrike" spc="0">
                          <a:latin typeface="Times New Roman"/>
                          <a:ea typeface="Times New Roman"/>
                          <a:cs typeface="Times New Roman"/>
                        </a:rPr>
                        <a:t>Đọc số chỉ của lực kế </a:t>
                      </a:r>
                      <a:r>
                        <a:rPr lang="vi-VN" sz="2200" u="none" strike="noStrike" spc="0" smtClean="0">
                          <a:latin typeface="Times New Roman"/>
                          <a:ea typeface="Times New Roman"/>
                          <a:cs typeface="Times New Roman"/>
                        </a:rPr>
                        <a:t>khi đó;</a:t>
                      </a:r>
                    </a:p>
                    <a:p>
                      <a:pPr marL="342900" lvl="0" indent="-342900" algn="l">
                        <a:lnSpc>
                          <a:spcPct val="137000"/>
                        </a:lnSpc>
                        <a:spcAft>
                          <a:spcPts val="300"/>
                        </a:spcAft>
                        <a:buClr>
                          <a:srgbClr val="000000"/>
                        </a:buClr>
                        <a:buSzPts val="1000"/>
                        <a:buFont typeface="Symbol"/>
                        <a:buNone/>
                        <a:tabLst>
                          <a:tab pos="114935" algn="l"/>
                        </a:tabLst>
                      </a:pPr>
                      <a:endParaRPr lang="en-US" sz="2200" u="none" strike="noStrike" spc="0">
                        <a:latin typeface="Times New Roman"/>
                        <a:ea typeface="Times New Roman"/>
                        <a:cs typeface="Times New Roman"/>
                      </a:endParaRPr>
                    </a:p>
                  </a:txBody>
                  <a:tcPr marL="0" marR="0" marT="0" marB="0">
                    <a:lnL>
                      <a:noFill/>
                    </a:lnL>
                    <a:lnR>
                      <a:noFill/>
                    </a:lnR>
                    <a:lnT>
                      <a:noFill/>
                    </a:lnT>
                    <a:lnB>
                      <a:noFill/>
                    </a:lnB>
                  </a:tcPr>
                </a:tc>
              </a:tr>
            </a:tbl>
          </a:graphicData>
        </a:graphic>
      </p:graphicFrame>
      <p:pic>
        <p:nvPicPr>
          <p:cNvPr id="3" name="Shape 2660"/>
          <p:cNvPicPr/>
          <p:nvPr/>
        </p:nvPicPr>
        <p:blipFill>
          <a:blip r:embed="rId2"/>
          <a:stretch/>
        </p:blipFill>
        <p:spPr>
          <a:xfrm>
            <a:off x="4648200" y="914400"/>
            <a:ext cx="4495800" cy="5638800"/>
          </a:xfrm>
          <a:prstGeom prst="rect">
            <a:avLst/>
          </a:prstGeom>
        </p:spPr>
      </p:pic>
      <p:sp>
        <p:nvSpPr>
          <p:cNvPr id="4" name="TextBox 3">
            <a:extLst>
              <a:ext uri="{FF2B5EF4-FFF2-40B4-BE49-F238E27FC236}">
                <a16:creationId xmlns:a16="http://schemas.microsoft.com/office/drawing/2014/main" xmlns="" id="{5BC2BBBC-FD9B-42FF-BB7F-0C14A70FE398}"/>
              </a:ext>
            </a:extLst>
          </p:cNvPr>
          <p:cNvSpPr txBox="1"/>
          <p:nvPr/>
        </p:nvSpPr>
        <p:spPr>
          <a:xfrm>
            <a:off x="155251" y="187202"/>
            <a:ext cx="6397949" cy="658642"/>
          </a:xfrm>
          <a:prstGeom prst="rect">
            <a:avLst/>
          </a:prstGeom>
          <a:noFill/>
        </p:spPr>
        <p:txBody>
          <a:bodyPr wrap="square">
            <a:spAutoFit/>
          </a:bodyPr>
          <a:lstStyle/>
          <a:p>
            <a:pPr marL="180340" algn="just">
              <a:lnSpc>
                <a:spcPct val="115000"/>
              </a:lnSpc>
              <a:tabLst>
                <a:tab pos="450215" algn="l"/>
              </a:tabLst>
            </a:pPr>
            <a:r>
              <a:rPr lang="en-US" sz="32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2</a:t>
            </a:r>
            <a:r>
              <a:rPr lang="vi-VN" sz="32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Thực hành đo lực bằng lực kế</a:t>
            </a:r>
            <a:endParaRPr lang="vi-VN"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686800"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Tiết 21,22,23   Biến dạng của lò xo. Phép đo lực.</a:t>
            </a:r>
            <a:endParaRPr lang="en-US" sz="3200" b="1">
              <a:solidFill>
                <a:srgbClr val="C00000"/>
              </a:solidFill>
              <a:latin typeface="Times New Roman" pitchFamily="18" charset="0"/>
              <a:cs typeface="Times New Roman" pitchFamily="18" charset="0"/>
            </a:endParaRPr>
          </a:p>
        </p:txBody>
      </p:sp>
      <p:sp>
        <p:nvSpPr>
          <p:cNvPr id="5" name="TextBox 4"/>
          <p:cNvSpPr txBox="1"/>
          <p:nvPr/>
        </p:nvSpPr>
        <p:spPr>
          <a:xfrm>
            <a:off x="152400" y="685800"/>
            <a:ext cx="3057247" cy="461665"/>
          </a:xfrm>
          <a:prstGeom prst="rect">
            <a:avLst/>
          </a:prstGeom>
          <a:noFill/>
        </p:spPr>
        <p:txBody>
          <a:bodyPr wrap="none" rtlCol="0">
            <a:spAutoFit/>
          </a:bodyPr>
          <a:lstStyle/>
          <a:p>
            <a:r>
              <a:rPr lang="en-US" sz="2400" b="1" u="sng" smtClean="0">
                <a:solidFill>
                  <a:srgbClr val="0070C0"/>
                </a:solidFill>
                <a:latin typeface="Times New Roman" pitchFamily="18" charset="0"/>
                <a:cs typeface="Times New Roman" pitchFamily="18" charset="0"/>
              </a:rPr>
              <a:t>1.Biến dạng của lò xo.</a:t>
            </a:r>
            <a:endParaRPr lang="en-US" sz="2400" b="1" u="sng">
              <a:solidFill>
                <a:srgbClr val="0070C0"/>
              </a:solidFill>
              <a:latin typeface="Times New Roman" pitchFamily="18" charset="0"/>
              <a:cs typeface="Times New Roman" pitchFamily="18" charset="0"/>
            </a:endParaRPr>
          </a:p>
        </p:txBody>
      </p:sp>
      <p:sp>
        <p:nvSpPr>
          <p:cNvPr id="9" name="TextBox 8"/>
          <p:cNvSpPr txBox="1"/>
          <p:nvPr/>
        </p:nvSpPr>
        <p:spPr>
          <a:xfrm>
            <a:off x="152400" y="1066800"/>
            <a:ext cx="6248400" cy="461665"/>
          </a:xfrm>
          <a:prstGeom prst="rect">
            <a:avLst/>
          </a:prstGeom>
          <a:noFill/>
        </p:spPr>
        <p:txBody>
          <a:bodyPr wrap="square" rtlCol="0">
            <a:spAutoFit/>
          </a:bodyPr>
          <a:lstStyle/>
          <a:p>
            <a:r>
              <a:rPr lang="en-US" sz="2400" b="1" u="sng" smtClean="0">
                <a:solidFill>
                  <a:srgbClr val="0070C0"/>
                </a:solidFill>
                <a:latin typeface="Times New Roman" pitchFamily="18" charset="0"/>
                <a:cs typeface="Times New Roman" pitchFamily="18" charset="0"/>
              </a:rPr>
              <a:t>2.Thực hành đo lực bằng lực kế.</a:t>
            </a:r>
            <a:endParaRPr lang="en-US" sz="2400" b="1" u="sng">
              <a:solidFill>
                <a:srgbClr val="0070C0"/>
              </a:solidFill>
              <a:latin typeface="Times New Roman" pitchFamily="18" charset="0"/>
              <a:cs typeface="Times New Roman" pitchFamily="18" charset="0"/>
            </a:endParaRPr>
          </a:p>
        </p:txBody>
      </p:sp>
      <p:sp>
        <p:nvSpPr>
          <p:cNvPr id="10" name="TextBox 9"/>
          <p:cNvSpPr txBox="1"/>
          <p:nvPr/>
        </p:nvSpPr>
        <p:spPr>
          <a:xfrm>
            <a:off x="457200" y="1447800"/>
            <a:ext cx="5181600"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a.Tìm hiểu về lực kế.</a:t>
            </a:r>
            <a:endParaRPr lang="en-US" sz="2400" b="1">
              <a:solidFill>
                <a:srgbClr val="7030A0"/>
              </a:solidFill>
              <a:latin typeface="Times New Roman" pitchFamily="18" charset="0"/>
              <a:cs typeface="Times New Roman" pitchFamily="18" charset="0"/>
            </a:endParaRPr>
          </a:p>
        </p:txBody>
      </p:sp>
      <p:sp>
        <p:nvSpPr>
          <p:cNvPr id="6" name="TextBox 5"/>
          <p:cNvSpPr txBox="1"/>
          <p:nvPr/>
        </p:nvSpPr>
        <p:spPr>
          <a:xfrm>
            <a:off x="457200" y="1828800"/>
            <a:ext cx="5334000"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b.Đo lực bằng lực kế.</a:t>
            </a:r>
            <a:endParaRPr lang="en-US" sz="2400" b="1">
              <a:solidFill>
                <a:srgbClr val="7030A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914401" y="2362200"/>
          <a:ext cx="7391400" cy="3404426"/>
        </p:xfrm>
        <a:graphic>
          <a:graphicData uri="http://schemas.openxmlformats.org/drawingml/2006/table">
            <a:tbl>
              <a:tblPr/>
              <a:tblGrid>
                <a:gridCol w="7391400"/>
              </a:tblGrid>
              <a:tr h="1419225">
                <a:tc>
                  <a:txBody>
                    <a:bodyPr/>
                    <a:lstStyle/>
                    <a:p>
                      <a:pPr algn="l">
                        <a:lnSpc>
                          <a:spcPct val="135000"/>
                        </a:lnSpc>
                        <a:spcAft>
                          <a:spcPts val="0"/>
                        </a:spcAft>
                      </a:pPr>
                      <a:r>
                        <a:rPr lang="vi-VN" sz="2400">
                          <a:latin typeface="Times New Roman"/>
                          <a:ea typeface="Times New Roman"/>
                        </a:rPr>
                        <a:t>Lực kế là dụng cụ dùng để đo lực. Các bước đo lực bằng lực kế:</a:t>
                      </a:r>
                      <a:endParaRPr lang="en-US" sz="2400">
                        <a:latin typeface="Times New Roman"/>
                        <a:ea typeface="Times New Roman"/>
                      </a:endParaRPr>
                    </a:p>
                    <a:p>
                      <a:pPr marL="342900" lvl="0" indent="-342900" algn="l">
                        <a:lnSpc>
                          <a:spcPct val="135000"/>
                        </a:lnSpc>
                        <a:spcAft>
                          <a:spcPts val="0"/>
                        </a:spcAft>
                        <a:buClr>
                          <a:srgbClr val="000000"/>
                        </a:buClr>
                        <a:buSzPts val="1000"/>
                        <a:buFont typeface="Symbol"/>
                        <a:buChar char="-"/>
                        <a:tabLst>
                          <a:tab pos="121285" algn="l"/>
                        </a:tabLst>
                      </a:pPr>
                      <a:r>
                        <a:rPr lang="vi-VN" sz="2400" u="none" strike="noStrike" spc="0">
                          <a:latin typeface="Times New Roman"/>
                          <a:ea typeface="Times New Roman"/>
                          <a:cs typeface="Times New Roman"/>
                        </a:rPr>
                        <a:t>Ước lượng giá trị lực </a:t>
                      </a:r>
                      <a:r>
                        <a:rPr lang="vi-VN" sz="2400" u="none" strike="noStrike" spc="0" smtClean="0">
                          <a:latin typeface="Times New Roman"/>
                          <a:ea typeface="Times New Roman"/>
                          <a:cs typeface="Times New Roman"/>
                        </a:rPr>
                        <a:t>c</a:t>
                      </a:r>
                      <a:r>
                        <a:rPr lang="en-US" sz="2400" u="none" strike="noStrike" spc="0" smtClean="0">
                          <a:latin typeface="Times New Roman"/>
                          <a:ea typeface="Times New Roman"/>
                          <a:cs typeface="Times New Roman"/>
                        </a:rPr>
                        <a:t>ần</a:t>
                      </a:r>
                      <a:r>
                        <a:rPr lang="vi-VN" sz="2400" u="none" strike="noStrike" spc="0" smtClean="0">
                          <a:latin typeface="Times New Roman"/>
                          <a:ea typeface="Times New Roman"/>
                          <a:cs typeface="Times New Roman"/>
                        </a:rPr>
                        <a:t> </a:t>
                      </a:r>
                      <a:r>
                        <a:rPr lang="vi-VN" sz="2400" u="none" strike="noStrike" spc="0">
                          <a:latin typeface="Times New Roman"/>
                          <a:ea typeface="Times New Roman"/>
                          <a:cs typeface="Times New Roman"/>
                        </a:rPr>
                        <a:t>đo;</a:t>
                      </a:r>
                      <a:endParaRPr lang="en-US" sz="2400" u="none" strike="noStrike" spc="0">
                        <a:latin typeface="Times New Roman"/>
                        <a:ea typeface="Times New Roman"/>
                        <a:cs typeface="Times New Roman"/>
                      </a:endParaRPr>
                    </a:p>
                    <a:p>
                      <a:pPr marL="342900" lvl="0" indent="-342900" algn="l">
                        <a:lnSpc>
                          <a:spcPct val="135000"/>
                        </a:lnSpc>
                        <a:spcAft>
                          <a:spcPts val="0"/>
                        </a:spcAft>
                        <a:buClr>
                          <a:srgbClr val="000000"/>
                        </a:buClr>
                        <a:buSzPts val="1000"/>
                        <a:buFont typeface="Symbol"/>
                        <a:buChar char="-"/>
                        <a:tabLst>
                          <a:tab pos="121285" algn="l"/>
                        </a:tabLst>
                      </a:pPr>
                      <a:r>
                        <a:rPr lang="vi-VN" sz="2400" u="none" strike="noStrike" spc="0">
                          <a:latin typeface="Times New Roman"/>
                          <a:ea typeface="Times New Roman"/>
                          <a:cs typeface="Times New Roman"/>
                        </a:rPr>
                        <a:t>Lựa chọn lực kế phù hợp;</a:t>
                      </a:r>
                      <a:endParaRPr lang="en-US" sz="2400" u="none" strike="noStrike" spc="0">
                        <a:latin typeface="Times New Roman"/>
                        <a:ea typeface="Times New Roman"/>
                        <a:cs typeface="Times New Roman"/>
                      </a:endParaRPr>
                    </a:p>
                    <a:p>
                      <a:pPr marL="342900" lvl="0" indent="-342900" algn="l">
                        <a:lnSpc>
                          <a:spcPct val="135000"/>
                        </a:lnSpc>
                        <a:spcAft>
                          <a:spcPts val="0"/>
                        </a:spcAft>
                        <a:buClr>
                          <a:srgbClr val="000000"/>
                        </a:buClr>
                        <a:buSzPts val="1000"/>
                        <a:buFont typeface="Symbol"/>
                        <a:buChar char="-"/>
                        <a:tabLst>
                          <a:tab pos="121285" algn="l"/>
                        </a:tabLst>
                      </a:pPr>
                      <a:r>
                        <a:rPr lang="vi-VN" sz="2400" u="none" strike="noStrike" spc="0">
                          <a:latin typeface="Times New Roman"/>
                          <a:ea typeface="Times New Roman"/>
                          <a:cs typeface="Times New Roman"/>
                        </a:rPr>
                        <a:t>Hiệu chỉnh lực kế;</a:t>
                      </a:r>
                      <a:endParaRPr lang="en-US" sz="2400" u="none" strike="noStrike" spc="0">
                        <a:latin typeface="Times New Roman"/>
                        <a:ea typeface="Times New Roman"/>
                        <a:cs typeface="Times New Roman"/>
                      </a:endParaRPr>
                    </a:p>
                    <a:p>
                      <a:pPr marL="342900" lvl="0" indent="-342900" algn="l">
                        <a:lnSpc>
                          <a:spcPct val="135000"/>
                        </a:lnSpc>
                        <a:spcAft>
                          <a:spcPts val="0"/>
                        </a:spcAft>
                        <a:buClr>
                          <a:srgbClr val="000000"/>
                        </a:buClr>
                        <a:buSzPts val="1000"/>
                        <a:buFont typeface="Symbol"/>
                        <a:buChar char="-"/>
                        <a:tabLst>
                          <a:tab pos="118110" algn="l"/>
                        </a:tabLst>
                      </a:pPr>
                      <a:r>
                        <a:rPr lang="vi-VN" sz="2400" u="none" strike="noStrike" spc="0">
                          <a:latin typeface="Times New Roman"/>
                          <a:ea typeface="Times New Roman"/>
                          <a:cs typeface="Times New Roman"/>
                        </a:rPr>
                        <a:t>Thực hiện phép đo;</a:t>
                      </a:r>
                      <a:endParaRPr lang="en-US" sz="2400" u="none" strike="noStrike" spc="0">
                        <a:latin typeface="Times New Roman"/>
                        <a:ea typeface="Times New Roman"/>
                        <a:cs typeface="Times New Roman"/>
                      </a:endParaRPr>
                    </a:p>
                    <a:p>
                      <a:pPr marL="342900" lvl="0" indent="-342900" algn="l">
                        <a:lnSpc>
                          <a:spcPct val="135000"/>
                        </a:lnSpc>
                        <a:spcAft>
                          <a:spcPts val="0"/>
                        </a:spcAft>
                        <a:buClr>
                          <a:srgbClr val="000000"/>
                        </a:buClr>
                        <a:buSzPts val="1000"/>
                        <a:buFont typeface="Symbol"/>
                        <a:buChar char="-"/>
                        <a:tabLst>
                          <a:tab pos="121285" algn="l"/>
                        </a:tabLst>
                      </a:pPr>
                      <a:r>
                        <a:rPr lang="vi-VN" sz="2400" u="none" strike="noStrike" spc="0">
                          <a:latin typeface="Times New Roman"/>
                          <a:ea typeface="Times New Roman"/>
                          <a:cs typeface="Times New Roman"/>
                        </a:rPr>
                        <a:t>Đọc và ghi kết quả đo.</a:t>
                      </a:r>
                      <a:endParaRPr lang="en-US" sz="2400" u="none" strike="noStrike" spc="0">
                        <a:latin typeface="Times New Roman"/>
                        <a:ea typeface="Times New Roman"/>
                        <a:cs typeface="Times New Roman"/>
                      </a:endParaRPr>
                    </a:p>
                  </a:txBody>
                  <a:tcPr marL="0" marR="0" marT="0" marB="0">
                    <a:lnL>
                      <a:noFill/>
                    </a:lnL>
                    <a:lnR>
                      <a:noFill/>
                    </a:lnR>
                    <a:lnT>
                      <a:noFill/>
                    </a:lnT>
                    <a:lnB>
                      <a:noFill/>
                    </a:lnB>
                  </a:tcPr>
                </a:tc>
              </a:tr>
            </a:tbl>
          </a:graphicData>
        </a:graphic>
      </p:graphicFrame>
      <p:sp>
        <p:nvSpPr>
          <p:cNvPr id="307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7984" y="193799"/>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BB8240A2-8DEA-4BC8-A7A2-03271802F6B6}"/>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vi-VN" sz="36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Luyện tập</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A64F9D3-2BE7-4ADE-8E2F-F6D0DEDF3A2B}"/>
              </a:ext>
            </a:extLst>
          </p:cNvPr>
          <p:cNvSpPr txBox="1"/>
          <p:nvPr/>
        </p:nvSpPr>
        <p:spPr>
          <a:xfrm>
            <a:off x="317896" y="1425476"/>
            <a:ext cx="8508206" cy="3108543"/>
          </a:xfrm>
          <a:prstGeom prst="rect">
            <a:avLst/>
          </a:prstGeom>
          <a:noFill/>
        </p:spPr>
        <p:txBody>
          <a:bodyPr wrap="square">
            <a:spAutoFit/>
          </a:bodyPr>
          <a:lstStyle/>
          <a:p>
            <a:pPr algn="just"/>
            <a:r>
              <a:rPr lang="vi-VN" sz="2800" b="1">
                <a:solidFill>
                  <a:srgbClr val="C00000"/>
                </a:solidFill>
                <a:effectLst/>
                <a:latin typeface="Times New Roman" panose="02020603050405020304" pitchFamily="18" charset="0"/>
                <a:ea typeface="Times New Roman" panose="02020603050405020304" pitchFamily="18" charset="0"/>
              </a:rPr>
              <a:t>Câu </a:t>
            </a:r>
            <a:r>
              <a:rPr lang="en-US" sz="2800" b="1" smtClean="0">
                <a:solidFill>
                  <a:srgbClr val="C00000"/>
                </a:solidFill>
                <a:effectLst/>
                <a:latin typeface="Times New Roman" panose="02020603050405020304" pitchFamily="18" charset="0"/>
                <a:ea typeface="Times New Roman" panose="02020603050405020304" pitchFamily="18" charset="0"/>
              </a:rPr>
              <a:t>1</a:t>
            </a:r>
            <a:r>
              <a:rPr lang="vi-VN" sz="2800" smtClean="0">
                <a:solidFill>
                  <a:srgbClr val="C00000"/>
                </a:solidFill>
                <a:effectLst/>
                <a:latin typeface="Times New Roman" panose="02020603050405020304" pitchFamily="18" charset="0"/>
                <a:ea typeface="Times New Roman" panose="02020603050405020304" pitchFamily="18" charset="0"/>
              </a:rPr>
              <a:t>:</a:t>
            </a:r>
            <a:r>
              <a:rPr lang="vi-VN" sz="2800" smtClean="0">
                <a:solidFill>
                  <a:srgbClr val="7030A0"/>
                </a:solidFill>
                <a:effectLst/>
                <a:latin typeface="Times New Roman" panose="02020603050405020304" pitchFamily="18" charset="0"/>
                <a:ea typeface="Times New Roman" panose="02020603050405020304" pitchFamily="18" charset="0"/>
              </a:rPr>
              <a:t> </a:t>
            </a:r>
            <a:r>
              <a:rPr lang="vi-VN" sz="2800" dirty="0">
                <a:solidFill>
                  <a:srgbClr val="7030A0"/>
                </a:solidFill>
                <a:effectLst/>
                <a:latin typeface="Times New Roman" panose="02020603050405020304" pitchFamily="18" charset="0"/>
                <a:ea typeface="Times New Roman" panose="02020603050405020304" pitchFamily="18" charset="0"/>
              </a:rPr>
              <a:t>Chọn đáp án đúng:</a:t>
            </a:r>
            <a:endParaRPr lang="vi-VN" sz="2800" dirty="0">
              <a:solidFill>
                <a:srgbClr val="7030A0"/>
              </a:solidFill>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Khi khối lượng quả nặng treo vào lực kế tăng lên 3 lần thì:</a:t>
            </a:r>
            <a:endParaRPr lang="vi-VN"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UcPeriod"/>
            </a:pPr>
            <a:r>
              <a:rPr lang="vi-VN" sz="2800" dirty="0">
                <a:solidFill>
                  <a:srgbClr val="000000"/>
                </a:solidFill>
                <a:effectLst/>
                <a:latin typeface="Times New Roman" panose="02020603050405020304" pitchFamily="18" charset="0"/>
                <a:ea typeface="Times New Roman" panose="02020603050405020304" pitchFamily="18" charset="0"/>
              </a:rPr>
              <a:t>Chiều dài lò xo tăng lên 3 lần</a:t>
            </a:r>
            <a:r>
              <a:rPr lang="vi-VN" sz="2800">
                <a:solidFill>
                  <a:srgbClr val="000000"/>
                </a:solidFill>
                <a:effectLst/>
                <a:latin typeface="Times New Roman" panose="02020603050405020304" pitchFamily="18" charset="0"/>
                <a:ea typeface="Times New Roman" panose="02020603050405020304" pitchFamily="18" charset="0"/>
              </a:rPr>
              <a:t>.     </a:t>
            </a:r>
            <a:endParaRPr lang="en-US" sz="2800" smtClean="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UcPeriod"/>
            </a:pPr>
            <a:r>
              <a:rPr lang="vi-VN" sz="2800" smtClean="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Chiều dài lò xo tăng lên 1,5 lần.</a:t>
            </a:r>
            <a:endParaRPr lang="vi-VN"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UcPeriod" startAt="3"/>
            </a:pPr>
            <a:r>
              <a:rPr lang="vi-VN" sz="2800" dirty="0">
                <a:solidFill>
                  <a:srgbClr val="000000"/>
                </a:solidFill>
                <a:effectLst/>
                <a:latin typeface="Times New Roman" panose="02020603050405020304" pitchFamily="18" charset="0"/>
                <a:ea typeface="Times New Roman" panose="02020603050405020304" pitchFamily="18" charset="0"/>
              </a:rPr>
              <a:t>Độ dãn của lò xo tăng lên 3 </a:t>
            </a:r>
            <a:r>
              <a:rPr lang="vi-VN" sz="2800">
                <a:solidFill>
                  <a:srgbClr val="000000"/>
                </a:solidFill>
                <a:effectLst/>
                <a:latin typeface="Times New Roman" panose="02020603050405020304" pitchFamily="18" charset="0"/>
                <a:ea typeface="Times New Roman" panose="02020603050405020304" pitchFamily="18" charset="0"/>
              </a:rPr>
              <a:t>lần    </a:t>
            </a:r>
            <a:endParaRPr lang="en-US" sz="2800" smtClean="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UcPeriod" startAt="3"/>
            </a:pPr>
            <a:r>
              <a:rPr lang="vi-VN" sz="2800" smtClean="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Độ dãn lò xo giảm đi 1,5 </a:t>
            </a:r>
            <a:r>
              <a:rPr lang="vi-VN" sz="2800">
                <a:solidFill>
                  <a:srgbClr val="000000"/>
                </a:solidFill>
                <a:effectLst/>
                <a:latin typeface="Times New Roman" panose="02020603050405020304" pitchFamily="18" charset="0"/>
                <a:ea typeface="Times New Roman" panose="02020603050405020304" pitchFamily="18" charset="0"/>
              </a:rPr>
              <a:t>lần</a:t>
            </a:r>
            <a:r>
              <a:rPr lang="vi-VN" sz="2800" smtClean="0">
                <a:solidFill>
                  <a:srgbClr val="000000"/>
                </a:solidFill>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
        <p:nvSpPr>
          <p:cNvPr id="11" name="Oval 10"/>
          <p:cNvSpPr/>
          <p:nvPr/>
        </p:nvSpPr>
        <p:spPr>
          <a:xfrm>
            <a:off x="304800" y="36576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20097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9"/>
                </p:tgtEl>
              </p:cMediaNode>
            </p:video>
          </p:childTnLst>
        </p:cTn>
      </p:par>
    </p:tnLst>
    <p:bldLst>
      <p:bldP spid="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7984" y="193799"/>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BB8240A2-8DEA-4BC8-A7A2-03271802F6B6}"/>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vi-VN" sz="36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Luyện tập</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A64F9D3-2BE7-4ADE-8E2F-F6D0DEDF3A2B}"/>
              </a:ext>
            </a:extLst>
          </p:cNvPr>
          <p:cNvSpPr txBox="1"/>
          <p:nvPr/>
        </p:nvSpPr>
        <p:spPr>
          <a:xfrm>
            <a:off x="317896" y="1238071"/>
            <a:ext cx="8508206" cy="2246769"/>
          </a:xfrm>
          <a:prstGeom prst="rect">
            <a:avLst/>
          </a:prstGeom>
          <a:noFill/>
        </p:spPr>
        <p:txBody>
          <a:bodyPr wrap="square">
            <a:spAutoFit/>
          </a:bodyPr>
          <a:lstStyle/>
          <a:p>
            <a:pPr algn="just"/>
            <a:r>
              <a:rPr lang="vi-VN" sz="2800" b="1" smtClean="0">
                <a:solidFill>
                  <a:srgbClr val="C00000"/>
                </a:solidFill>
                <a:effectLst/>
                <a:latin typeface="Times New Roman" panose="02020603050405020304" pitchFamily="18" charset="0"/>
                <a:ea typeface="Times New Roman" panose="02020603050405020304" pitchFamily="18" charset="0"/>
              </a:rPr>
              <a:t>Câu </a:t>
            </a:r>
            <a:r>
              <a:rPr lang="en-US" sz="2800" b="1" smtClean="0">
                <a:solidFill>
                  <a:srgbClr val="C00000"/>
                </a:solidFill>
                <a:effectLst/>
                <a:latin typeface="Times New Roman" panose="02020603050405020304" pitchFamily="18" charset="0"/>
                <a:ea typeface="Times New Roman" panose="02020603050405020304" pitchFamily="18" charset="0"/>
              </a:rPr>
              <a:t>2</a:t>
            </a:r>
            <a:r>
              <a:rPr lang="vi-VN" sz="2800" b="1" smtClean="0">
                <a:solidFill>
                  <a:srgbClr val="C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7030A0"/>
                </a:solidFill>
                <a:effectLst/>
                <a:latin typeface="Times New Roman" panose="02020603050405020304" pitchFamily="18" charset="0"/>
                <a:ea typeface="Times New Roman" panose="02020603050405020304" pitchFamily="18" charset="0"/>
              </a:rPr>
              <a:t>Lò xo không bị biến dạng khi</a:t>
            </a:r>
            <a:endParaRPr lang="vi-VN" sz="2800" dirty="0">
              <a:solidFill>
                <a:srgbClr val="7030A0"/>
              </a:solidFill>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 dùng tay kéo dãn lò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xo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dùng tay ép chặt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lò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xo</a:t>
            </a:r>
            <a:endParaRPr lang="en-US" sz="28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lgn="just"/>
            <a:r>
              <a:rPr lang="en-US" sz="28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kéo dãn lò xo hoặc ép chặt lò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xo  </a:t>
            </a:r>
            <a:endPar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dùng tay nâng lò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xo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lên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Oval 9"/>
          <p:cNvSpPr/>
          <p:nvPr/>
        </p:nvSpPr>
        <p:spPr>
          <a:xfrm>
            <a:off x="685800" y="3048000"/>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20097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9"/>
                </p:tgtEl>
              </p:cMediaNode>
            </p:video>
          </p:childTnLst>
        </p:cTn>
      </p:par>
    </p:tnLst>
    <p:bldLst>
      <p:bldP spid="8"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7984" y="193799"/>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BB8240A2-8DEA-4BC8-A7A2-03271802F6B6}"/>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vi-VN" sz="36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Luyện tập</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A64F9D3-2BE7-4ADE-8E2F-F6D0DEDF3A2B}"/>
              </a:ext>
            </a:extLst>
          </p:cNvPr>
          <p:cNvSpPr txBox="1"/>
          <p:nvPr/>
        </p:nvSpPr>
        <p:spPr>
          <a:xfrm>
            <a:off x="317896" y="1273076"/>
            <a:ext cx="8508206" cy="2677656"/>
          </a:xfrm>
          <a:prstGeom prst="rect">
            <a:avLst/>
          </a:prstGeom>
          <a:noFill/>
        </p:spPr>
        <p:txBody>
          <a:bodyPr wrap="square">
            <a:spAutoFit/>
          </a:bodyPr>
          <a:lstStyle/>
          <a:p>
            <a:pPr algn="just"/>
            <a:r>
              <a:rPr lang="vi-VN" sz="2800" b="1" smtClean="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Câu </a:t>
            </a:r>
            <a:r>
              <a:rPr lang="en-US" sz="2800" b="1" smtClean="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3</a:t>
            </a:r>
            <a:r>
              <a:rPr lang="vi-VN" sz="2800" b="1" smtClean="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vi-VN" sz="2800" b="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vi-VN" sz="2800"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Treo vật vào một đầu lực kế lò xo. Khi vật cân bằng, số chỉ lực kế 2N. Điều này có ý nghĩa là gì?</a:t>
            </a:r>
            <a:endParaRPr lang="vi-VN" sz="2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lphaUcPeriod"/>
            </a:pP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Vật có khối lượng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2g                          </a:t>
            </a:r>
            <a:endPar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buFont typeface="+mj-lt"/>
              <a:buAutoNum type="alphaUcPeriod"/>
            </a:pP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Trọng </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lượng của vật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bằng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r>
              <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t>
            </a:r>
            <a:endPar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lvl="0" algn="just"/>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 Khối lượng của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vật </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t>
            </a:r>
            <a:r>
              <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ằng</a:t>
            </a:r>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vi-VN" sz="2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1g                </a:t>
            </a:r>
            <a:endParaRPr lang="en-US"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lvl="0" algn="just"/>
            <a:r>
              <a:rPr lang="vi-VN" sz="280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Trọng lượng của vật bằng 1N.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Oval 9"/>
          <p:cNvSpPr/>
          <p:nvPr/>
        </p:nvSpPr>
        <p:spPr>
          <a:xfrm>
            <a:off x="304800" y="2667000"/>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20097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9"/>
                </p:tgtEl>
              </p:cMediaNode>
            </p:video>
          </p:childTnLst>
        </p:cTn>
      </p:par>
    </p:tnLst>
    <p:bldLst>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0821" y="130051"/>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80820" y="4001581"/>
            <a:ext cx="3812189"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graphicFrame>
        <p:nvGraphicFramePr>
          <p:cNvPr id="3" name="Table 2">
            <a:extLst>
              <a:ext uri="{FF2B5EF4-FFF2-40B4-BE49-F238E27FC236}">
                <a16:creationId xmlns:a16="http://schemas.microsoft.com/office/drawing/2014/main" xmlns="" id="{8A0BF6B3-ECD3-4D31-BA27-C3F98A29C27C}"/>
              </a:ext>
            </a:extLst>
          </p:cNvPr>
          <p:cNvGraphicFramePr>
            <a:graphicFrameLocks noGrp="1"/>
          </p:cNvGraphicFramePr>
          <p:nvPr>
            <p:extLst>
              <p:ext uri="{D42A27DB-BD31-4B8C-83A1-F6EECF244321}">
                <p14:modId xmlns:p14="http://schemas.microsoft.com/office/powerpoint/2010/main" xmlns="" val="1316881629"/>
              </p:ext>
            </p:extLst>
          </p:nvPr>
        </p:nvGraphicFramePr>
        <p:xfrm>
          <a:off x="585440" y="1841585"/>
          <a:ext cx="6979444" cy="1477546"/>
        </p:xfrm>
        <a:graphic>
          <a:graphicData uri="http://schemas.openxmlformats.org/drawingml/2006/table">
            <a:tbl>
              <a:tblPr firstRow="1" firstCol="1" bandRow="1">
                <a:tableStyleId>{5C22544A-7EE6-4342-B048-85BDC9FD1C3A}</a:tableStyleId>
              </a:tblPr>
              <a:tblGrid>
                <a:gridCol w="1405442">
                  <a:extLst>
                    <a:ext uri="{9D8B030D-6E8A-4147-A177-3AD203B41FA5}">
                      <a16:colId xmlns:a16="http://schemas.microsoft.com/office/drawing/2014/main" xmlns="" val="2864911308"/>
                    </a:ext>
                  </a:extLst>
                </a:gridCol>
                <a:gridCol w="1405442">
                  <a:extLst>
                    <a:ext uri="{9D8B030D-6E8A-4147-A177-3AD203B41FA5}">
                      <a16:colId xmlns:a16="http://schemas.microsoft.com/office/drawing/2014/main" xmlns="" val="3325068930"/>
                    </a:ext>
                  </a:extLst>
                </a:gridCol>
                <a:gridCol w="1381559">
                  <a:extLst>
                    <a:ext uri="{9D8B030D-6E8A-4147-A177-3AD203B41FA5}">
                      <a16:colId xmlns:a16="http://schemas.microsoft.com/office/drawing/2014/main" xmlns="" val="3256950580"/>
                    </a:ext>
                  </a:extLst>
                </a:gridCol>
                <a:gridCol w="1405442">
                  <a:extLst>
                    <a:ext uri="{9D8B030D-6E8A-4147-A177-3AD203B41FA5}">
                      <a16:colId xmlns:a16="http://schemas.microsoft.com/office/drawing/2014/main" xmlns="" val="303117179"/>
                    </a:ext>
                  </a:extLst>
                </a:gridCol>
                <a:gridCol w="1381559">
                  <a:extLst>
                    <a:ext uri="{9D8B030D-6E8A-4147-A177-3AD203B41FA5}">
                      <a16:colId xmlns:a16="http://schemas.microsoft.com/office/drawing/2014/main" xmlns="" val="1196969948"/>
                    </a:ext>
                  </a:extLst>
                </a:gridCol>
              </a:tblGrid>
              <a:tr h="738773">
                <a:tc>
                  <a:txBody>
                    <a:bodyPr/>
                    <a:lstStyle/>
                    <a:p>
                      <a:pPr algn="ctr">
                        <a:lnSpc>
                          <a:spcPct val="115000"/>
                        </a:lnSpc>
                        <a:tabLst>
                          <a:tab pos="540385" algn="l"/>
                        </a:tabLst>
                      </a:pPr>
                      <a:r>
                        <a:rPr lang="en-US" sz="2800" dirty="0">
                          <a:effectLst/>
                        </a:rPr>
                        <a:t>m (g)</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20</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a:effectLst/>
                        </a:rPr>
                        <a:t>40</a:t>
                      </a:r>
                      <a:endParaRPr lang="vi-VN" sz="2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50</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a:effectLst/>
                        </a:rPr>
                        <a:t>60</a:t>
                      </a:r>
                      <a:endParaRPr lang="vi-VN" sz="2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014300642"/>
                  </a:ext>
                </a:extLst>
              </a:tr>
              <a:tr h="738773">
                <a:tc>
                  <a:txBody>
                    <a:bodyPr/>
                    <a:lstStyle/>
                    <a:p>
                      <a:pPr algn="ctr">
                        <a:lnSpc>
                          <a:spcPct val="115000"/>
                        </a:lnSpc>
                        <a:tabLst>
                          <a:tab pos="540385" algn="l"/>
                        </a:tabLst>
                      </a:pPr>
                      <a:r>
                        <a:rPr lang="en-US" sz="2800">
                          <a:effectLst/>
                        </a:rPr>
                        <a:t>l (cm)</a:t>
                      </a:r>
                      <a:endParaRPr lang="vi-VN" sz="2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22</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25</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844625597"/>
                  </a:ext>
                </a:extLst>
              </a:tr>
            </a:tbl>
          </a:graphicData>
        </a:graphic>
      </p:graphicFrame>
      <p:sp>
        <p:nvSpPr>
          <p:cNvPr id="5" name="Rectangle 1">
            <a:extLst>
              <a:ext uri="{FF2B5EF4-FFF2-40B4-BE49-F238E27FC236}">
                <a16:creationId xmlns:a16="http://schemas.microsoft.com/office/drawing/2014/main" xmlns="" id="{E21BFDCC-491A-4629-B0E9-8B0579463D43}"/>
              </a:ext>
            </a:extLst>
          </p:cNvPr>
          <p:cNvSpPr>
            <a:spLocks noChangeArrowheads="1"/>
          </p:cNvSpPr>
          <p:nvPr/>
        </p:nvSpPr>
        <p:spPr bwMode="auto">
          <a:xfrm>
            <a:off x="585440" y="1174414"/>
            <a:ext cx="711076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539750" algn="l"/>
              </a:tabLst>
            </a:pPr>
            <a:r>
              <a:rPr kumimoji="0" lang="vi-VN" altLang="vi-VN" sz="28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C3</a:t>
            </a:r>
            <a:r>
              <a:rPr kumimoji="0" lang="en-US" altLang="vi-VN" sz="28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/sgk</a:t>
            </a:r>
            <a:r>
              <a:rPr kumimoji="0" lang="vi-VN" altLang="vi-VN" sz="28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vi-VN" altLang="vi-VN"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 độ lớn cần ghi vào các ô trống</a:t>
            </a:r>
            <a:r>
              <a:rPr kumimoji="0" lang="vi-VN" altLang="vi-VN" sz="13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776B5BAD-D886-4D29-9167-4B35C940D2B9}"/>
              </a:ext>
            </a:extLst>
          </p:cNvPr>
          <p:cNvSpPr txBox="1"/>
          <p:nvPr/>
        </p:nvSpPr>
        <p:spPr>
          <a:xfrm>
            <a:off x="424879" y="3680012"/>
            <a:ext cx="7886700" cy="2677656"/>
          </a:xfrm>
          <a:prstGeom prst="rect">
            <a:avLst/>
          </a:prstGeom>
          <a:noFill/>
        </p:spPr>
        <p:txBody>
          <a:bodyPr wrap="square">
            <a:spAutoFit/>
          </a:bodyPr>
          <a:lstStyle/>
          <a:p>
            <a:r>
              <a:rPr lang="vi-VN" sz="2800">
                <a:effectLst/>
                <a:latin typeface="+mj-lt"/>
                <a:ea typeface="Calibri" panose="020F0502020204030204" pitchFamily="34" charset="0"/>
              </a:rPr>
              <a:t> </a:t>
            </a:r>
            <a:r>
              <a:rPr lang="vi-VN" sz="2800" smtClean="0">
                <a:effectLst/>
                <a:latin typeface="+mj-lt"/>
                <a:ea typeface="Calibri" panose="020F0502020204030204" pitchFamily="34" charset="0"/>
              </a:rPr>
              <a:t>C4</a:t>
            </a:r>
            <a:r>
              <a:rPr lang="en-US" sz="2800" smtClean="0">
                <a:effectLst/>
                <a:latin typeface="+mj-lt"/>
                <a:ea typeface="Calibri" panose="020F0502020204030204" pitchFamily="34" charset="0"/>
              </a:rPr>
              <a:t>/sgk</a:t>
            </a:r>
            <a:r>
              <a:rPr lang="vi-VN" sz="2800" smtClean="0">
                <a:effectLst/>
                <a:latin typeface="+mj-lt"/>
                <a:ea typeface="Calibri" panose="020F0502020204030204" pitchFamily="34" charset="0"/>
              </a:rPr>
              <a:t>: </a:t>
            </a:r>
            <a:r>
              <a:rPr lang="vi-VN" sz="2800" dirty="0">
                <a:effectLst/>
                <a:latin typeface="+mj-lt"/>
                <a:ea typeface="Calibri" panose="020F0502020204030204" pitchFamily="34" charset="0"/>
              </a:rPr>
              <a:t>Một lò xo có chiều dài tự nhiên là 10cm được treo thẳng đứng đầu dưới của lò xo gắn với một quả nặng khối lượng 50g khi quả nặng nằm cân bằng thì lò xo có chiều dài 12cm. Khi treo quả nặng 2 quả nặng như trên vào lò xo thì chiều dài của lò xo khi đó là bao nhiêu?</a:t>
            </a:r>
            <a:endParaRPr lang="vi-VN" sz="2800" dirty="0">
              <a:latin typeface="+mj-lt"/>
            </a:endParaRPr>
          </a:p>
        </p:txBody>
      </p:sp>
      <p:sp>
        <p:nvSpPr>
          <p:cNvPr id="11" name="TextBox 10">
            <a:extLst>
              <a:ext uri="{FF2B5EF4-FFF2-40B4-BE49-F238E27FC236}">
                <a16:creationId xmlns:a16="http://schemas.microsoft.com/office/drawing/2014/main" xmlns="" id="{BB8240A2-8DEA-4BC8-A7A2-03271802F6B6}"/>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vi-VN" sz="36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Luyện tập</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18824727"/>
      </p:ext>
    </p:extLst>
  </p:cSld>
  <p:clrMapOvr>
    <a:masterClrMapping/>
  </p:clrMapOvr>
  <p:transition spd="slow">
    <p:fade/>
  </p:transition>
  <p:timing>
    <p:tnLst>
      <p:par>
        <p:cTn id="1" dur="indefinite" restart="never" nodeType="tmRoot">
          <p:childTnLst>
            <p:video>
              <p:cMediaNode vol="80000">
                <p:cTn id="2" fill="hold" display="0">
                  <p:stCondLst>
                    <p:cond delay="indefinite"/>
                  </p:stCondLst>
                  <p:endCondLst>
                    <p:cond evt="onStopAudio" delay="0">
                      <p:tgtEl>
                        <p:sldTgt/>
                      </p:tgtEl>
                    </p:cond>
                  </p:end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0821" y="130051"/>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80820" y="4001581"/>
            <a:ext cx="3812189"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graphicFrame>
        <p:nvGraphicFramePr>
          <p:cNvPr id="3" name="Table 2">
            <a:extLst>
              <a:ext uri="{FF2B5EF4-FFF2-40B4-BE49-F238E27FC236}">
                <a16:creationId xmlns:a16="http://schemas.microsoft.com/office/drawing/2014/main" xmlns="" id="{8A0BF6B3-ECD3-4D31-BA27-C3F98A29C27C}"/>
              </a:ext>
            </a:extLst>
          </p:cNvPr>
          <p:cNvGraphicFramePr>
            <a:graphicFrameLocks noGrp="1"/>
          </p:cNvGraphicFramePr>
          <p:nvPr>
            <p:extLst>
              <p:ext uri="{D42A27DB-BD31-4B8C-83A1-F6EECF244321}">
                <p14:modId xmlns:p14="http://schemas.microsoft.com/office/powerpoint/2010/main" xmlns="" val="1316881629"/>
              </p:ext>
            </p:extLst>
          </p:nvPr>
        </p:nvGraphicFramePr>
        <p:xfrm>
          <a:off x="585440" y="1841585"/>
          <a:ext cx="6979444" cy="1477546"/>
        </p:xfrm>
        <a:graphic>
          <a:graphicData uri="http://schemas.openxmlformats.org/drawingml/2006/table">
            <a:tbl>
              <a:tblPr firstRow="1" firstCol="1" bandRow="1">
                <a:tableStyleId>{5C22544A-7EE6-4342-B048-85BDC9FD1C3A}</a:tableStyleId>
              </a:tblPr>
              <a:tblGrid>
                <a:gridCol w="1405442">
                  <a:extLst>
                    <a:ext uri="{9D8B030D-6E8A-4147-A177-3AD203B41FA5}">
                      <a16:colId xmlns:a16="http://schemas.microsoft.com/office/drawing/2014/main" xmlns="" val="2864911308"/>
                    </a:ext>
                  </a:extLst>
                </a:gridCol>
                <a:gridCol w="1405442">
                  <a:extLst>
                    <a:ext uri="{9D8B030D-6E8A-4147-A177-3AD203B41FA5}">
                      <a16:colId xmlns:a16="http://schemas.microsoft.com/office/drawing/2014/main" xmlns="" val="3325068930"/>
                    </a:ext>
                  </a:extLst>
                </a:gridCol>
                <a:gridCol w="1381559">
                  <a:extLst>
                    <a:ext uri="{9D8B030D-6E8A-4147-A177-3AD203B41FA5}">
                      <a16:colId xmlns:a16="http://schemas.microsoft.com/office/drawing/2014/main" xmlns="" val="3256950580"/>
                    </a:ext>
                  </a:extLst>
                </a:gridCol>
                <a:gridCol w="1405442">
                  <a:extLst>
                    <a:ext uri="{9D8B030D-6E8A-4147-A177-3AD203B41FA5}">
                      <a16:colId xmlns:a16="http://schemas.microsoft.com/office/drawing/2014/main" xmlns="" val="303117179"/>
                    </a:ext>
                  </a:extLst>
                </a:gridCol>
                <a:gridCol w="1381559">
                  <a:extLst>
                    <a:ext uri="{9D8B030D-6E8A-4147-A177-3AD203B41FA5}">
                      <a16:colId xmlns:a16="http://schemas.microsoft.com/office/drawing/2014/main" xmlns="" val="1196969948"/>
                    </a:ext>
                  </a:extLst>
                </a:gridCol>
              </a:tblGrid>
              <a:tr h="738773">
                <a:tc>
                  <a:txBody>
                    <a:bodyPr/>
                    <a:lstStyle/>
                    <a:p>
                      <a:pPr algn="ctr">
                        <a:lnSpc>
                          <a:spcPct val="115000"/>
                        </a:lnSpc>
                        <a:tabLst>
                          <a:tab pos="540385" algn="l"/>
                        </a:tabLst>
                      </a:pPr>
                      <a:r>
                        <a:rPr lang="en-US" sz="2800" dirty="0">
                          <a:effectLst/>
                        </a:rPr>
                        <a:t>m (g)</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20</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a:effectLst/>
                        </a:rPr>
                        <a:t>40</a:t>
                      </a:r>
                      <a:endParaRPr lang="vi-VN" sz="2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50</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a:effectLst/>
                        </a:rPr>
                        <a:t>60</a:t>
                      </a:r>
                      <a:endParaRPr lang="vi-VN" sz="2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014300642"/>
                  </a:ext>
                </a:extLst>
              </a:tr>
              <a:tr h="738773">
                <a:tc>
                  <a:txBody>
                    <a:bodyPr/>
                    <a:lstStyle/>
                    <a:p>
                      <a:pPr algn="ctr">
                        <a:lnSpc>
                          <a:spcPct val="115000"/>
                        </a:lnSpc>
                        <a:tabLst>
                          <a:tab pos="540385" algn="l"/>
                        </a:tabLst>
                      </a:pPr>
                      <a:r>
                        <a:rPr lang="en-US" sz="2800">
                          <a:effectLst/>
                        </a:rPr>
                        <a:t>l (cm)</a:t>
                      </a:r>
                      <a:endParaRPr lang="vi-VN" sz="2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22</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24</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dirty="0">
                          <a:effectLst/>
                        </a:rPr>
                        <a:t>25</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15000"/>
                        </a:lnSpc>
                        <a:tabLst>
                          <a:tab pos="540385" algn="l"/>
                        </a:tabLst>
                      </a:pPr>
                      <a:r>
                        <a:rPr lang="en-US" sz="280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26</a:t>
                      </a:r>
                      <a:endParaRPr lang="vi-VN"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844625597"/>
                  </a:ext>
                </a:extLst>
              </a:tr>
            </a:tbl>
          </a:graphicData>
        </a:graphic>
      </p:graphicFrame>
      <p:sp>
        <p:nvSpPr>
          <p:cNvPr id="5" name="Rectangle 1">
            <a:extLst>
              <a:ext uri="{FF2B5EF4-FFF2-40B4-BE49-F238E27FC236}">
                <a16:creationId xmlns:a16="http://schemas.microsoft.com/office/drawing/2014/main" xmlns="" id="{E21BFDCC-491A-4629-B0E9-8B0579463D43}"/>
              </a:ext>
            </a:extLst>
          </p:cNvPr>
          <p:cNvSpPr>
            <a:spLocks noChangeArrowheads="1"/>
          </p:cNvSpPr>
          <p:nvPr/>
        </p:nvSpPr>
        <p:spPr bwMode="auto">
          <a:xfrm>
            <a:off x="585440" y="1174414"/>
            <a:ext cx="711076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539750" algn="l"/>
              </a:tabLst>
            </a:pPr>
            <a:r>
              <a:rPr kumimoji="0" lang="vi-VN" altLang="vi-VN" sz="28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C3</a:t>
            </a:r>
            <a:r>
              <a:rPr kumimoji="0" lang="en-US" altLang="vi-VN" sz="28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/sgk</a:t>
            </a:r>
            <a:r>
              <a:rPr kumimoji="0" lang="vi-VN" altLang="vi-VN" sz="28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vi-VN" altLang="vi-VN"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 độ lớn cần ghi vào các ô trống</a:t>
            </a:r>
            <a:r>
              <a:rPr kumimoji="0" lang="vi-VN" altLang="vi-VN" sz="13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776B5BAD-D886-4D29-9167-4B35C940D2B9}"/>
              </a:ext>
            </a:extLst>
          </p:cNvPr>
          <p:cNvSpPr txBox="1"/>
          <p:nvPr/>
        </p:nvSpPr>
        <p:spPr>
          <a:xfrm>
            <a:off x="424879" y="3680012"/>
            <a:ext cx="7886700" cy="2677656"/>
          </a:xfrm>
          <a:prstGeom prst="rect">
            <a:avLst/>
          </a:prstGeom>
          <a:noFill/>
        </p:spPr>
        <p:txBody>
          <a:bodyPr wrap="square">
            <a:spAutoFit/>
          </a:bodyPr>
          <a:lstStyle/>
          <a:p>
            <a:r>
              <a:rPr lang="vi-VN" sz="2800">
                <a:effectLst/>
                <a:latin typeface="+mj-lt"/>
                <a:ea typeface="Calibri" panose="020F0502020204030204" pitchFamily="34" charset="0"/>
              </a:rPr>
              <a:t> </a:t>
            </a:r>
            <a:r>
              <a:rPr lang="vi-VN" sz="2800" smtClean="0">
                <a:effectLst/>
                <a:latin typeface="+mj-lt"/>
                <a:ea typeface="Calibri" panose="020F0502020204030204" pitchFamily="34" charset="0"/>
              </a:rPr>
              <a:t>C4</a:t>
            </a:r>
            <a:r>
              <a:rPr lang="en-US" sz="2800" smtClean="0">
                <a:effectLst/>
                <a:latin typeface="+mj-lt"/>
                <a:ea typeface="Calibri" panose="020F0502020204030204" pitchFamily="34" charset="0"/>
              </a:rPr>
              <a:t>/sgk</a:t>
            </a:r>
            <a:r>
              <a:rPr lang="vi-VN" sz="2800" smtClean="0">
                <a:effectLst/>
                <a:latin typeface="+mj-lt"/>
                <a:ea typeface="Calibri" panose="020F0502020204030204" pitchFamily="34" charset="0"/>
              </a:rPr>
              <a:t>: </a:t>
            </a:r>
            <a:r>
              <a:rPr lang="vi-VN" sz="2800" dirty="0">
                <a:effectLst/>
                <a:latin typeface="+mj-lt"/>
                <a:ea typeface="Calibri" panose="020F0502020204030204" pitchFamily="34" charset="0"/>
              </a:rPr>
              <a:t>Một lò xo có chiều dài tự nhiên là 10cm được treo thẳng đứng đầu dưới của lò xo gắn với một quả nặng khối lượng 50g khi quả nặng nằm cân bằng thì lò xo có chiều dài 12cm. Khi treo quả nặng 2 quả nặng như trên vào lò xo thì chiều dài của lò xo khi đó là bao nhiêu?</a:t>
            </a:r>
            <a:endParaRPr lang="vi-VN" sz="2800" dirty="0">
              <a:latin typeface="+mj-lt"/>
            </a:endParaRPr>
          </a:p>
        </p:txBody>
      </p:sp>
      <p:sp>
        <p:nvSpPr>
          <p:cNvPr id="11" name="TextBox 10">
            <a:extLst>
              <a:ext uri="{FF2B5EF4-FFF2-40B4-BE49-F238E27FC236}">
                <a16:creationId xmlns:a16="http://schemas.microsoft.com/office/drawing/2014/main" xmlns="" id="{BB8240A2-8DEA-4BC8-A7A2-03271802F6B6}"/>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vi-VN" sz="36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Luyện tập</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18824727"/>
      </p:ext>
    </p:extLst>
  </p:cSld>
  <p:clrMapOvr>
    <a:masterClrMapping/>
  </p:clrMapOvr>
  <p:transition spd="slow">
    <p:fade/>
  </p:transition>
  <p:timing>
    <p:tnLst>
      <p:par>
        <p:cTn id="1" dur="indefinite" restart="never" nodeType="tmRoot">
          <p:childTnLst>
            <p:video>
              <p:cMediaNode vol="80000">
                <p:cTn id="2" fill="hold" display="0">
                  <p:stCondLst>
                    <p:cond delay="indefinite"/>
                  </p:stCondLst>
                  <p:endCondLst>
                    <p:cond evt="onStopAudio" delay="0">
                      <p:tgtEl>
                        <p:sldTgt/>
                      </p:tgtEl>
                    </p:cond>
                  </p:end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E NOI DUNG"/>
          <p:cNvPicPr>
            <a:picLocks noChangeAspect="1" noChangeArrowheads="1"/>
          </p:cNvPicPr>
          <p:nvPr/>
        </p:nvPicPr>
        <p:blipFill>
          <a:blip r:embed="rId2"/>
          <a:srcRect/>
          <a:stretch>
            <a:fillRect/>
          </a:stretch>
        </p:blipFill>
        <p:spPr bwMode="auto">
          <a:xfrm>
            <a:off x="1295400" y="0"/>
            <a:ext cx="6858000" cy="1622425"/>
          </a:xfrm>
          <a:prstGeom prst="rect">
            <a:avLst/>
          </a:prstGeom>
          <a:noFill/>
          <a:ln w="9525">
            <a:noFill/>
            <a:miter lim="800000"/>
            <a:headEnd/>
            <a:tailEnd/>
          </a:ln>
        </p:spPr>
      </p:pic>
      <p:sp>
        <p:nvSpPr>
          <p:cNvPr id="47109" name="Text Box 5"/>
          <p:cNvSpPr txBox="1">
            <a:spLocks noChangeArrowheads="1"/>
          </p:cNvSpPr>
          <p:nvPr/>
        </p:nvSpPr>
        <p:spPr bwMode="auto">
          <a:xfrm>
            <a:off x="685800" y="381000"/>
            <a:ext cx="7543800" cy="1006475"/>
          </a:xfrm>
          <a:prstGeom prst="rect">
            <a:avLst/>
          </a:prstGeom>
          <a:noFill/>
          <a:ln w="9525" algn="ctr">
            <a:noFill/>
            <a:miter lim="800000"/>
            <a:headEnd/>
            <a:tailEnd/>
          </a:ln>
          <a:effectLst>
            <a:outerShdw dist="107763" dir="18900000" algn="ctr" rotWithShape="0">
              <a:schemeClr val="bg2">
                <a:alpha val="50000"/>
              </a:schemeClr>
            </a:outerShdw>
          </a:effectLst>
        </p:spPr>
        <p:txBody>
          <a:bodyPr>
            <a:spAutoFit/>
          </a:bodyPr>
          <a:lstStyle/>
          <a:p>
            <a:pPr algn="l" eaLnBrk="0" hangingPunct="0">
              <a:spcBef>
                <a:spcPct val="50000"/>
              </a:spcBef>
              <a:defRPr/>
            </a:pPr>
            <a:r>
              <a:rPr lang="en-US" sz="5400" b="0">
                <a:latin typeface="Times New Roman" pitchFamily="18" charset="0"/>
              </a:rPr>
              <a:t>    </a:t>
            </a:r>
            <a:r>
              <a:rPr lang="en-US" sz="6000">
                <a:latin typeface="Times New Roman" pitchFamily="18" charset="0"/>
              </a:rPr>
              <a:t>Hướng dẫn tự học</a:t>
            </a:r>
            <a:endParaRPr lang="en-US" sz="20800">
              <a:latin typeface="Times New Roman" pitchFamily="18" charset="0"/>
            </a:endParaRPr>
          </a:p>
        </p:txBody>
      </p:sp>
      <p:pic>
        <p:nvPicPr>
          <p:cNvPr id="16388" name="Picture 12" descr="NGANG SAO"/>
          <p:cNvPicPr>
            <a:picLocks noChangeAspect="1" noChangeArrowheads="1"/>
          </p:cNvPicPr>
          <p:nvPr/>
        </p:nvPicPr>
        <p:blipFill>
          <a:blip r:embed="rId3"/>
          <a:srcRect/>
          <a:stretch>
            <a:fillRect/>
          </a:stretch>
        </p:blipFill>
        <p:spPr bwMode="auto">
          <a:xfrm>
            <a:off x="1752600" y="5181600"/>
            <a:ext cx="5724525" cy="914400"/>
          </a:xfrm>
          <a:prstGeom prst="rect">
            <a:avLst/>
          </a:prstGeom>
          <a:noFill/>
          <a:ln w="9525">
            <a:noFill/>
            <a:miter lim="800000"/>
            <a:headEnd/>
            <a:tailEnd/>
          </a:ln>
        </p:spPr>
      </p:pic>
      <p:pic>
        <p:nvPicPr>
          <p:cNvPr id="16389" name="Picture 13" descr="STAR"/>
          <p:cNvPicPr>
            <a:picLocks noChangeAspect="1" noChangeArrowheads="1" noCrop="1"/>
          </p:cNvPicPr>
          <p:nvPr/>
        </p:nvPicPr>
        <p:blipFill>
          <a:blip r:embed="rId4"/>
          <a:srcRect/>
          <a:stretch>
            <a:fillRect/>
          </a:stretch>
        </p:blipFill>
        <p:spPr bwMode="auto">
          <a:xfrm>
            <a:off x="3505200" y="5507038"/>
            <a:ext cx="665163" cy="665162"/>
          </a:xfrm>
          <a:prstGeom prst="rect">
            <a:avLst/>
          </a:prstGeom>
          <a:noFill/>
          <a:ln w="9525">
            <a:noFill/>
            <a:miter lim="800000"/>
            <a:headEnd/>
            <a:tailEnd/>
          </a:ln>
        </p:spPr>
      </p:pic>
      <p:pic>
        <p:nvPicPr>
          <p:cNvPr id="16390" name="Picture 14" descr="STAR"/>
          <p:cNvPicPr>
            <a:picLocks noChangeAspect="1" noChangeArrowheads="1" noCrop="1"/>
          </p:cNvPicPr>
          <p:nvPr/>
        </p:nvPicPr>
        <p:blipFill>
          <a:blip r:embed="rId4"/>
          <a:srcRect/>
          <a:stretch>
            <a:fillRect/>
          </a:stretch>
        </p:blipFill>
        <p:spPr bwMode="auto">
          <a:xfrm>
            <a:off x="2743200" y="5507038"/>
            <a:ext cx="665163" cy="665162"/>
          </a:xfrm>
          <a:prstGeom prst="rect">
            <a:avLst/>
          </a:prstGeom>
          <a:noFill/>
          <a:ln w="9525">
            <a:noFill/>
            <a:miter lim="800000"/>
            <a:headEnd/>
            <a:tailEnd/>
          </a:ln>
        </p:spPr>
      </p:pic>
      <p:pic>
        <p:nvPicPr>
          <p:cNvPr id="16391" name="Picture 15" descr="STAR"/>
          <p:cNvPicPr>
            <a:picLocks noChangeAspect="1" noChangeArrowheads="1" noCrop="1"/>
          </p:cNvPicPr>
          <p:nvPr/>
        </p:nvPicPr>
        <p:blipFill>
          <a:blip r:embed="rId4"/>
          <a:srcRect/>
          <a:stretch>
            <a:fillRect/>
          </a:stretch>
        </p:blipFill>
        <p:spPr bwMode="auto">
          <a:xfrm>
            <a:off x="1981200" y="5507038"/>
            <a:ext cx="665163" cy="665162"/>
          </a:xfrm>
          <a:prstGeom prst="rect">
            <a:avLst/>
          </a:prstGeom>
          <a:noFill/>
          <a:ln w="9525">
            <a:noFill/>
            <a:miter lim="800000"/>
            <a:headEnd/>
            <a:tailEnd/>
          </a:ln>
        </p:spPr>
      </p:pic>
      <p:pic>
        <p:nvPicPr>
          <p:cNvPr id="16392" name="Picture 16" descr="STAR"/>
          <p:cNvPicPr>
            <a:picLocks noChangeAspect="1" noChangeArrowheads="1" noCrop="1"/>
          </p:cNvPicPr>
          <p:nvPr/>
        </p:nvPicPr>
        <p:blipFill>
          <a:blip r:embed="rId4"/>
          <a:srcRect/>
          <a:stretch>
            <a:fillRect/>
          </a:stretch>
        </p:blipFill>
        <p:spPr bwMode="auto">
          <a:xfrm>
            <a:off x="5811838" y="5507038"/>
            <a:ext cx="665162" cy="665162"/>
          </a:xfrm>
          <a:prstGeom prst="rect">
            <a:avLst/>
          </a:prstGeom>
          <a:noFill/>
          <a:ln w="9525">
            <a:noFill/>
            <a:miter lim="800000"/>
            <a:headEnd/>
            <a:tailEnd/>
          </a:ln>
        </p:spPr>
      </p:pic>
      <p:pic>
        <p:nvPicPr>
          <p:cNvPr id="16393" name="Picture 17" descr="STAR"/>
          <p:cNvPicPr>
            <a:picLocks noChangeAspect="1" noChangeArrowheads="1" noCrop="1"/>
          </p:cNvPicPr>
          <p:nvPr/>
        </p:nvPicPr>
        <p:blipFill>
          <a:blip r:embed="rId4"/>
          <a:srcRect/>
          <a:stretch>
            <a:fillRect/>
          </a:stretch>
        </p:blipFill>
        <p:spPr bwMode="auto">
          <a:xfrm>
            <a:off x="5181600" y="5486400"/>
            <a:ext cx="665163" cy="665163"/>
          </a:xfrm>
          <a:prstGeom prst="rect">
            <a:avLst/>
          </a:prstGeom>
          <a:noFill/>
          <a:ln w="9525">
            <a:noFill/>
            <a:miter lim="800000"/>
            <a:headEnd/>
            <a:tailEnd/>
          </a:ln>
        </p:spPr>
      </p:pic>
      <p:pic>
        <p:nvPicPr>
          <p:cNvPr id="16394" name="Picture 18" descr="STAR"/>
          <p:cNvPicPr>
            <a:picLocks noChangeAspect="1" noChangeArrowheads="1" noCrop="1"/>
          </p:cNvPicPr>
          <p:nvPr/>
        </p:nvPicPr>
        <p:blipFill>
          <a:blip r:embed="rId4"/>
          <a:srcRect/>
          <a:stretch>
            <a:fillRect/>
          </a:stretch>
        </p:blipFill>
        <p:spPr bwMode="auto">
          <a:xfrm>
            <a:off x="6421438" y="5507038"/>
            <a:ext cx="665162" cy="665162"/>
          </a:xfrm>
          <a:prstGeom prst="rect">
            <a:avLst/>
          </a:prstGeom>
          <a:noFill/>
          <a:ln w="9525">
            <a:noFill/>
            <a:miter lim="800000"/>
            <a:headEnd/>
            <a:tailEnd/>
          </a:ln>
        </p:spPr>
      </p:pic>
      <p:sp>
        <p:nvSpPr>
          <p:cNvPr id="12" name="TextBox 11"/>
          <p:cNvSpPr txBox="1"/>
          <p:nvPr/>
        </p:nvSpPr>
        <p:spPr>
          <a:xfrm>
            <a:off x="1080655" y="1600200"/>
            <a:ext cx="6691745" cy="2246769"/>
          </a:xfrm>
          <a:prstGeom prst="rect">
            <a:avLst/>
          </a:prstGeom>
          <a:noFill/>
        </p:spPr>
        <p:txBody>
          <a:bodyPr wrap="square" rtlCol="0">
            <a:spAutoFit/>
          </a:bodyPr>
          <a:lstStyle/>
          <a:p>
            <a:r>
              <a:rPr lang="en-US" sz="2800" smtClean="0">
                <a:latin typeface="Times New Roman" pitchFamily="18" charset="0"/>
                <a:cs typeface="Times New Roman" pitchFamily="18" charset="0"/>
              </a:rPr>
              <a:t>-Học vở ghi.</a:t>
            </a:r>
          </a:p>
          <a:p>
            <a:r>
              <a:rPr lang="en-US" sz="2800" smtClean="0">
                <a:solidFill>
                  <a:srgbClr val="0000CC"/>
                </a:solidFill>
                <a:latin typeface="Times New Roman" pitchFamily="18" charset="0"/>
                <a:ea typeface="Arial" panose="020B0604020202020204" pitchFamily="34" charset="0"/>
                <a:cs typeface="Times New Roman" pitchFamily="18" charset="0"/>
              </a:rPr>
              <a:t>-Làm bài tập sgk</a:t>
            </a:r>
            <a:endParaRPr lang="en-US" sz="2800" smtClean="0">
              <a:solidFill>
                <a:srgbClr val="0000CC"/>
              </a:solidFill>
              <a:latin typeface="Times New Roman" panose="02020603050405020304" pitchFamily="18" charset="0"/>
              <a:ea typeface="Arial" panose="020B0604020202020204" pitchFamily="34" charset="0"/>
            </a:endParaRPr>
          </a:p>
          <a:p>
            <a:pPr>
              <a:buFontTx/>
              <a:buChar char="-"/>
            </a:pPr>
            <a:r>
              <a:rPr lang="en-US" sz="2800" smtClean="0">
                <a:latin typeface="Times New Roman" pitchFamily="18" charset="0"/>
                <a:cs typeface="Times New Roman" pitchFamily="18" charset="0"/>
              </a:rPr>
              <a:t>Tiết sau: Lực ma sát</a:t>
            </a:r>
          </a:p>
          <a:p>
            <a:r>
              <a:rPr lang="en-US" sz="2800" smtClean="0">
                <a:latin typeface="Times New Roman" pitchFamily="18" charset="0"/>
                <a:cs typeface="Times New Roman" pitchFamily="18" charset="0"/>
              </a:rPr>
              <a:t>  +Nêu được khái niệm về  Lực ma sát .</a:t>
            </a:r>
          </a:p>
          <a:p>
            <a:r>
              <a:rPr lang="en-US" sz="2800" smtClean="0">
                <a:latin typeface="Times New Roman" pitchFamily="18" charset="0"/>
                <a:cs typeface="Times New Roman" pitchFamily="18" charset="0"/>
              </a:rPr>
              <a:t>  +  Tìm ví dụ về lực ma sát trong cuộc sống.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650"/>
          <p:cNvPicPr/>
          <p:nvPr/>
        </p:nvPicPr>
        <p:blipFill>
          <a:blip r:embed="rId2"/>
          <a:stretch/>
        </p:blipFill>
        <p:spPr>
          <a:xfrm>
            <a:off x="5029200" y="2590800"/>
            <a:ext cx="3810000" cy="3886200"/>
          </a:xfrm>
          <a:prstGeom prst="rect">
            <a:avLst/>
          </a:prstGeom>
        </p:spPr>
      </p:pic>
      <p:graphicFrame>
        <p:nvGraphicFramePr>
          <p:cNvPr id="5" name="Table 4"/>
          <p:cNvGraphicFramePr>
            <a:graphicFrameLocks noGrp="1"/>
          </p:cNvGraphicFramePr>
          <p:nvPr/>
        </p:nvGraphicFramePr>
        <p:xfrm>
          <a:off x="609600" y="261874"/>
          <a:ext cx="8001000" cy="1152144"/>
        </p:xfrm>
        <a:graphic>
          <a:graphicData uri="http://schemas.openxmlformats.org/drawingml/2006/table">
            <a:tbl>
              <a:tblPr/>
              <a:tblGrid>
                <a:gridCol w="8001000"/>
              </a:tblGrid>
              <a:tr h="400050">
                <a:tc>
                  <a:txBody>
                    <a:bodyPr/>
                    <a:lstStyle/>
                    <a:p>
                      <a:pPr algn="ctr">
                        <a:lnSpc>
                          <a:spcPct val="135000"/>
                        </a:lnSpc>
                        <a:spcAft>
                          <a:spcPts val="0"/>
                        </a:spcAft>
                      </a:pPr>
                      <a:r>
                        <a:rPr lang="vi-VN" sz="2800">
                          <a:latin typeface="Times New Roman"/>
                          <a:ea typeface="Times New Roman"/>
                        </a:rPr>
                        <a:t>Để thuận lợi trong việc xác định khối lượng của vật, các</a:t>
                      </a:r>
                      <a:br>
                        <a:rPr lang="vi-VN" sz="2800">
                          <a:latin typeface="Times New Roman"/>
                          <a:ea typeface="Times New Roman"/>
                        </a:rPr>
                      </a:br>
                      <a:r>
                        <a:rPr lang="vi-VN" sz="2800">
                          <a:latin typeface="Times New Roman"/>
                          <a:ea typeface="Times New Roman"/>
                        </a:rPr>
                        <a:t>nhà sản xuất đã chế tạo ra những chiếc cân xách tay gọn</a:t>
                      </a:r>
                      <a:endParaRPr lang="en-US" sz="2800">
                        <a:latin typeface="Times New Roman"/>
                        <a:ea typeface="Times New Roman"/>
                      </a:endParaRPr>
                    </a:p>
                  </a:txBody>
                  <a:tcPr marL="0" marR="0" marT="0" marB="0">
                    <a:lnL>
                      <a:noFill/>
                    </a:lnL>
                    <a:lnR>
                      <a:noFill/>
                    </a:lnR>
                    <a:lnT>
                      <a:noFill/>
                    </a:lnT>
                    <a:lnB>
                      <a:noFill/>
                    </a:lnB>
                  </a:tcPr>
                </a:tc>
              </a:tr>
            </a:tbl>
          </a:graphicData>
        </a:graphic>
      </p:graphicFrame>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609601" y="1371600"/>
          <a:ext cx="8001000" cy="584581"/>
        </p:xfrm>
        <a:graphic>
          <a:graphicData uri="http://schemas.openxmlformats.org/drawingml/2006/table">
            <a:tbl>
              <a:tblPr/>
              <a:tblGrid>
                <a:gridCol w="8001000"/>
              </a:tblGrid>
              <a:tr h="190500">
                <a:tc>
                  <a:txBody>
                    <a:bodyPr/>
                    <a:lstStyle/>
                    <a:p>
                      <a:pPr algn="l">
                        <a:lnSpc>
                          <a:spcPct val="137000"/>
                        </a:lnSpc>
                        <a:spcAft>
                          <a:spcPts val="0"/>
                        </a:spcAft>
                      </a:pPr>
                      <a:r>
                        <a:rPr lang="vi-VN" sz="2800">
                          <a:latin typeface="Times New Roman"/>
                          <a:ea typeface="Times New Roman"/>
                        </a:rPr>
                        <a:t>nhẹ. Những chiếc cân này hoạt động dựa trên nguyên</a:t>
                      </a:r>
                      <a:endParaRPr lang="en-US" sz="2800">
                        <a:latin typeface="Times New Roman"/>
                        <a:ea typeface="Times New Roman"/>
                      </a:endParaRPr>
                    </a:p>
                  </a:txBody>
                  <a:tcPr marL="0" marR="0" marT="0" marB="0">
                    <a:lnL>
                      <a:noFill/>
                    </a:lnL>
                    <a:lnR>
                      <a:noFill/>
                    </a:lnR>
                    <a:lnT>
                      <a:noFill/>
                    </a:lnT>
                    <a:lnB>
                      <a:noFill/>
                    </a:lnB>
                  </a:tcPr>
                </a:tc>
              </a:tr>
            </a:tbl>
          </a:graphicData>
        </a:graphic>
      </p:graphicFrame>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609600" y="1905000"/>
          <a:ext cx="3571875" cy="584581"/>
        </p:xfrm>
        <a:graphic>
          <a:graphicData uri="http://schemas.openxmlformats.org/drawingml/2006/table">
            <a:tbl>
              <a:tblPr/>
              <a:tblGrid>
                <a:gridCol w="3571875"/>
              </a:tblGrid>
              <a:tr h="228600">
                <a:tc>
                  <a:txBody>
                    <a:bodyPr/>
                    <a:lstStyle/>
                    <a:p>
                      <a:pPr algn="l">
                        <a:lnSpc>
                          <a:spcPct val="137000"/>
                        </a:lnSpc>
                        <a:spcAft>
                          <a:spcPts val="0"/>
                        </a:spcAft>
                      </a:pPr>
                      <a:r>
                        <a:rPr lang="vi-VN" sz="2800">
                          <a:latin typeface="Times New Roman"/>
                          <a:ea typeface="Times New Roman"/>
                        </a:rPr>
                        <a:t>tắc nào?</a:t>
                      </a:r>
                      <a:endParaRPr lang="en-US" sz="2800">
                        <a:latin typeface="Times New Roman"/>
                        <a:ea typeface="Times New Roman"/>
                      </a:endParaRPr>
                    </a:p>
                  </a:txBody>
                  <a:tcPr marL="0" marR="0" marT="0" marB="0">
                    <a:lnL>
                      <a:noFill/>
                    </a:lnL>
                    <a:lnR>
                      <a:noFill/>
                    </a:lnR>
                    <a:lnT>
                      <a:noFill/>
                    </a:lnT>
                    <a:lnB>
                      <a:noFill/>
                    </a:lnB>
                  </a:tcPr>
                </a:tc>
              </a:tr>
            </a:tbl>
          </a:graphicData>
        </a:graphic>
      </p:graphicFrame>
      <p:sp>
        <p:nvSpPr>
          <p:cNvPr id="215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832071"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Tiết 21,22,23   Biến dạng của lò xo. Phép đo lực.</a:t>
            </a:r>
            <a:endParaRPr lang="en-US" sz="3200" b="1">
              <a:solidFill>
                <a:srgbClr val="C00000"/>
              </a:solidFill>
              <a:latin typeface="Times New Roman" pitchFamily="18" charset="0"/>
              <a:cs typeface="Times New Roman" pitchFamily="18" charset="0"/>
            </a:endParaRPr>
          </a:p>
        </p:txBody>
      </p:sp>
      <p:sp>
        <p:nvSpPr>
          <p:cNvPr id="5" name="TextBox 4"/>
          <p:cNvSpPr txBox="1"/>
          <p:nvPr/>
        </p:nvSpPr>
        <p:spPr>
          <a:xfrm>
            <a:off x="228600" y="914400"/>
            <a:ext cx="3057247" cy="461665"/>
          </a:xfrm>
          <a:prstGeom prst="rect">
            <a:avLst/>
          </a:prstGeom>
          <a:noFill/>
        </p:spPr>
        <p:txBody>
          <a:bodyPr wrap="none" rtlCol="0">
            <a:spAutoFit/>
          </a:bodyPr>
          <a:lstStyle/>
          <a:p>
            <a:r>
              <a:rPr lang="en-US" sz="2400" b="1" u="sng" smtClean="0">
                <a:solidFill>
                  <a:srgbClr val="0070C0"/>
                </a:solidFill>
                <a:latin typeface="Times New Roman" pitchFamily="18" charset="0"/>
                <a:cs typeface="Times New Roman" pitchFamily="18" charset="0"/>
              </a:rPr>
              <a:t>1.Biến dạng của lò xo.</a:t>
            </a:r>
            <a:endParaRPr lang="en-US" sz="2400" b="1" u="sng">
              <a:solidFill>
                <a:srgbClr val="0070C0"/>
              </a:solidFill>
              <a:latin typeface="Times New Roman" pitchFamily="18" charset="0"/>
              <a:cs typeface="Times New Roman" pitchFamily="18" charset="0"/>
            </a:endParaRPr>
          </a:p>
        </p:txBody>
      </p:sp>
      <p:sp>
        <p:nvSpPr>
          <p:cNvPr id="6" name="TextBox 5"/>
          <p:cNvSpPr txBox="1"/>
          <p:nvPr/>
        </p:nvSpPr>
        <p:spPr>
          <a:xfrm>
            <a:off x="990600" y="1524000"/>
            <a:ext cx="7086600" cy="830997"/>
          </a:xfrm>
          <a:prstGeom prst="rect">
            <a:avLst/>
          </a:prstGeom>
          <a:noFill/>
        </p:spPr>
        <p:txBody>
          <a:bodyPr wrap="square" rtlCol="0">
            <a:spAutoFit/>
          </a:bodyPr>
          <a:lstStyle/>
          <a:p>
            <a:r>
              <a:rPr lang="en-US" sz="2400" smtClean="0">
                <a:solidFill>
                  <a:srgbClr val="7030A0"/>
                </a:solidFill>
                <a:latin typeface="Times New Roman" pitchFamily="18" charset="0"/>
                <a:cs typeface="Times New Roman" pitchFamily="18" charset="0"/>
              </a:rPr>
              <a:t>-Độ dãn của lò xo treo phương thẳng đứng tỉ lệ với khối lượng vật treo.</a:t>
            </a:r>
            <a:endParaRPr lang="en-US" sz="2400">
              <a:solidFill>
                <a:srgbClr val="7030A0"/>
              </a:solidFill>
              <a:latin typeface="Times New Roman" pitchFamily="18" charset="0"/>
              <a:cs typeface="Times New Roman" pitchFamily="18" charset="0"/>
            </a:endParaRPr>
          </a:p>
        </p:txBody>
      </p:sp>
      <p:sp>
        <p:nvSpPr>
          <p:cNvPr id="7" name="TextBox 6"/>
          <p:cNvSpPr txBox="1"/>
          <p:nvPr/>
        </p:nvSpPr>
        <p:spPr>
          <a:xfrm>
            <a:off x="990600" y="2590800"/>
            <a:ext cx="3733800" cy="461665"/>
          </a:xfrm>
          <a:prstGeom prst="rect">
            <a:avLst/>
          </a:prstGeom>
          <a:noFill/>
        </p:spPr>
        <p:txBody>
          <a:bodyPr wrap="square" rtlCol="0">
            <a:spAutoFit/>
          </a:bodyPr>
          <a:lstStyle/>
          <a:p>
            <a:r>
              <a:rPr lang="en-US" sz="2400" smtClean="0">
                <a:solidFill>
                  <a:srgbClr val="7030A0"/>
                </a:solidFill>
                <a:latin typeface="Times New Roman" pitchFamily="18" charset="0"/>
                <a:cs typeface="Times New Roman" pitchFamily="18" charset="0"/>
              </a:rPr>
              <a:t>-Độ dãn của lò xo:∆l = l – l</a:t>
            </a:r>
            <a:r>
              <a:rPr lang="en-US" sz="2400" baseline="-25000" smtClean="0">
                <a:solidFill>
                  <a:srgbClr val="7030A0"/>
                </a:solidFill>
                <a:latin typeface="Times New Roman" pitchFamily="18" charset="0"/>
                <a:cs typeface="Times New Roman" pitchFamily="18" charset="0"/>
              </a:rPr>
              <a:t>0</a:t>
            </a:r>
            <a:r>
              <a:rPr lang="en-US" sz="2400" smtClean="0">
                <a:solidFill>
                  <a:srgbClr val="7030A0"/>
                </a:solidFill>
                <a:latin typeface="Times New Roman" pitchFamily="18" charset="0"/>
                <a:cs typeface="Times New Roman" pitchFamily="18" charset="0"/>
              </a:rPr>
              <a:t> </a:t>
            </a:r>
            <a:endParaRPr lang="en-US" sz="2400">
              <a:solidFill>
                <a:srgbClr val="7030A0"/>
              </a:solidFill>
              <a:latin typeface="Times New Roman" pitchFamily="18" charset="0"/>
              <a:cs typeface="Times New Roman" pitchFamily="18" charset="0"/>
            </a:endParaRPr>
          </a:p>
        </p:txBody>
      </p:sp>
      <p:sp>
        <p:nvSpPr>
          <p:cNvPr id="8" name="TextBox 7"/>
          <p:cNvSpPr txBox="1"/>
          <p:nvPr/>
        </p:nvSpPr>
        <p:spPr>
          <a:xfrm>
            <a:off x="2286000" y="3048000"/>
            <a:ext cx="56388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Trong đó: l là chiều dài khi biến dạng </a:t>
            </a:r>
          </a:p>
          <a:p>
            <a:r>
              <a:rPr lang="en-US" sz="2400" smtClean="0">
                <a:latin typeface="Times New Roman" pitchFamily="18" charset="0"/>
                <a:cs typeface="Times New Roman" pitchFamily="18" charset="0"/>
              </a:rPr>
              <a:t>                l</a:t>
            </a:r>
            <a:r>
              <a:rPr lang="en-US" sz="2400" baseline="-25000" smtClean="0">
                <a:latin typeface="Times New Roman" pitchFamily="18" charset="0"/>
                <a:cs typeface="Times New Roman" pitchFamily="18" charset="0"/>
              </a:rPr>
              <a:t>0</a:t>
            </a:r>
            <a:r>
              <a:rPr lang="en-US" sz="2400" smtClean="0">
                <a:latin typeface="Times New Roman" pitchFamily="18" charset="0"/>
                <a:cs typeface="Times New Roman" pitchFamily="18" charset="0"/>
              </a:rPr>
              <a:t> là chiều dài tự nhiên của lò xo. </a:t>
            </a:r>
            <a:endParaRPr lang="en-US" sz="2400">
              <a:latin typeface="Times New Roman" pitchFamily="18" charset="0"/>
              <a:cs typeface="Times New Roman" pitchFamily="18" charset="0"/>
            </a:endParaRPr>
          </a:p>
        </p:txBody>
      </p:sp>
      <p:sp>
        <p:nvSpPr>
          <p:cNvPr id="9" name="TextBox 8"/>
          <p:cNvSpPr txBox="1"/>
          <p:nvPr/>
        </p:nvSpPr>
        <p:spPr>
          <a:xfrm>
            <a:off x="152400" y="3886200"/>
            <a:ext cx="6248400" cy="461665"/>
          </a:xfrm>
          <a:prstGeom prst="rect">
            <a:avLst/>
          </a:prstGeom>
          <a:noFill/>
        </p:spPr>
        <p:txBody>
          <a:bodyPr wrap="square" rtlCol="0">
            <a:spAutoFit/>
          </a:bodyPr>
          <a:lstStyle/>
          <a:p>
            <a:r>
              <a:rPr lang="en-US" sz="2400" b="1" u="sng" smtClean="0">
                <a:solidFill>
                  <a:srgbClr val="0070C0"/>
                </a:solidFill>
                <a:latin typeface="Times New Roman" pitchFamily="18" charset="0"/>
                <a:cs typeface="Times New Roman" pitchFamily="18" charset="0"/>
              </a:rPr>
              <a:t>2.Thực hành đo lực bằng lực kế.</a:t>
            </a:r>
            <a:endParaRPr lang="en-US" sz="2400" b="1" u="sng">
              <a:solidFill>
                <a:srgbClr val="0070C0"/>
              </a:solidFill>
              <a:latin typeface="Times New Roman" pitchFamily="18" charset="0"/>
              <a:cs typeface="Times New Roman" pitchFamily="18" charset="0"/>
            </a:endParaRPr>
          </a:p>
        </p:txBody>
      </p:sp>
      <p:sp>
        <p:nvSpPr>
          <p:cNvPr id="10" name="TextBox 9"/>
          <p:cNvSpPr txBox="1"/>
          <p:nvPr/>
        </p:nvSpPr>
        <p:spPr>
          <a:xfrm>
            <a:off x="457200" y="4338935"/>
            <a:ext cx="51816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a.Tìm hiểu về lực kế.</a:t>
            </a:r>
            <a:endParaRPr lang="en-US" sz="2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686800"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Tiết 21,22,23   Biến dạng của lò xo. Phép đo lực.</a:t>
            </a:r>
            <a:endParaRPr lang="en-US" sz="3200" b="1">
              <a:solidFill>
                <a:srgbClr val="C00000"/>
              </a:solidFill>
              <a:latin typeface="Times New Roman" pitchFamily="18" charset="0"/>
              <a:cs typeface="Times New Roman" pitchFamily="18" charset="0"/>
            </a:endParaRPr>
          </a:p>
        </p:txBody>
      </p:sp>
      <p:sp>
        <p:nvSpPr>
          <p:cNvPr id="5" name="TextBox 4"/>
          <p:cNvSpPr txBox="1"/>
          <p:nvPr/>
        </p:nvSpPr>
        <p:spPr>
          <a:xfrm>
            <a:off x="228600" y="914400"/>
            <a:ext cx="3057247" cy="461665"/>
          </a:xfrm>
          <a:prstGeom prst="rect">
            <a:avLst/>
          </a:prstGeom>
          <a:noFill/>
        </p:spPr>
        <p:txBody>
          <a:bodyPr wrap="none" rtlCol="0">
            <a:spAutoFit/>
          </a:bodyPr>
          <a:lstStyle/>
          <a:p>
            <a:r>
              <a:rPr lang="en-US" sz="2400" b="1" u="sng" smtClean="0">
                <a:solidFill>
                  <a:srgbClr val="0070C0"/>
                </a:solidFill>
                <a:latin typeface="Times New Roman" pitchFamily="18" charset="0"/>
                <a:cs typeface="Times New Roman" pitchFamily="18" charset="0"/>
              </a:rPr>
              <a:t>1.Biến dạng của lò xo.</a:t>
            </a:r>
            <a:endParaRPr lang="en-US" sz="2400" b="1" u="sng">
              <a:solidFill>
                <a:srgbClr val="0070C0"/>
              </a:solidFill>
              <a:latin typeface="Times New Roman" pitchFamily="18" charset="0"/>
              <a:cs typeface="Times New Roman" pitchFamily="18" charset="0"/>
            </a:endParaRPr>
          </a:p>
        </p:txBody>
      </p:sp>
      <p:sp>
        <p:nvSpPr>
          <p:cNvPr id="9" name="TextBox 8"/>
          <p:cNvSpPr txBox="1"/>
          <p:nvPr/>
        </p:nvSpPr>
        <p:spPr>
          <a:xfrm>
            <a:off x="228600" y="1295400"/>
            <a:ext cx="6248400" cy="461665"/>
          </a:xfrm>
          <a:prstGeom prst="rect">
            <a:avLst/>
          </a:prstGeom>
          <a:noFill/>
        </p:spPr>
        <p:txBody>
          <a:bodyPr wrap="square" rtlCol="0">
            <a:spAutoFit/>
          </a:bodyPr>
          <a:lstStyle/>
          <a:p>
            <a:r>
              <a:rPr lang="en-US" sz="2400" b="1" u="sng" smtClean="0">
                <a:solidFill>
                  <a:srgbClr val="0070C0"/>
                </a:solidFill>
                <a:latin typeface="Times New Roman" pitchFamily="18" charset="0"/>
                <a:cs typeface="Times New Roman" pitchFamily="18" charset="0"/>
              </a:rPr>
              <a:t>2.Thực hành đo lực bằng lực kế.</a:t>
            </a:r>
            <a:endParaRPr lang="en-US" sz="2400" b="1" u="sng">
              <a:solidFill>
                <a:srgbClr val="0070C0"/>
              </a:solidFill>
              <a:latin typeface="Times New Roman" pitchFamily="18" charset="0"/>
              <a:cs typeface="Times New Roman" pitchFamily="18" charset="0"/>
            </a:endParaRPr>
          </a:p>
        </p:txBody>
      </p:sp>
      <p:sp>
        <p:nvSpPr>
          <p:cNvPr id="10" name="TextBox 9"/>
          <p:cNvSpPr txBox="1"/>
          <p:nvPr/>
        </p:nvSpPr>
        <p:spPr>
          <a:xfrm>
            <a:off x="457200" y="1752600"/>
            <a:ext cx="51816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a.Tìm hiểu về lực kế.</a:t>
            </a:r>
            <a:endParaRPr lang="en-US" sz="2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0820" y="84271"/>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80819" y="3834903"/>
            <a:ext cx="3812189"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B28AD13F-C55C-44DE-825B-09D723D27139}"/>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en-US"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Tìm hiểu về </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lực kế</a:t>
            </a:r>
            <a:r>
              <a:rPr lang="en-US"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Bộ Lực Kế">
            <a:extLst>
              <a:ext uri="{FF2B5EF4-FFF2-40B4-BE49-F238E27FC236}">
                <a16:creationId xmlns:a16="http://schemas.microsoft.com/office/drawing/2014/main" xmlns="" id="{306444C5-8465-4201-AD16-9D9134890246}"/>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 y="914400"/>
            <a:ext cx="7924800"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6683104"/>
      </p:ext>
    </p:extLst>
  </p:cSld>
  <p:clrMapOvr>
    <a:masterClrMapping/>
  </p:clrMapOvr>
  <p:transition spd="slow">
    <p:fade/>
  </p:transition>
  <p:timing>
    <p:tnLst>
      <p:par>
        <p:cTn id="1" dur="indefinite" restart="never" nodeType="tmRoot">
          <p:childTnLst>
            <p:video>
              <p:cMediaNode vol="80000">
                <p:cTn id="2" fill="hold" display="0">
                  <p:stCondLst>
                    <p:cond delay="indefinite"/>
                  </p:stCondLst>
                  <p:endCondLst>
                    <p:cond evt="onStopAudio" delay="0">
                      <p:tgtEl>
                        <p:sldTgt/>
                      </p:tgtEl>
                    </p:cond>
                  </p:end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0820" y="84271"/>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80819" y="3834903"/>
            <a:ext cx="3812189"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B28AD13F-C55C-44DE-825B-09D723D27139}"/>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en-US"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Tìm hiểu về </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lực kế</a:t>
            </a:r>
            <a:r>
              <a:rPr lang="en-US"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D9CDF9E1-F49B-499E-90A9-C1F7784E577A}"/>
              </a:ext>
            </a:extLst>
          </p:cNvPr>
          <p:cNvSpPr txBox="1"/>
          <p:nvPr/>
        </p:nvSpPr>
        <p:spPr>
          <a:xfrm>
            <a:off x="4191000" y="1690688"/>
            <a:ext cx="4124529" cy="4056495"/>
          </a:xfrm>
          <a:prstGeom prst="rect">
            <a:avLst/>
          </a:prstGeom>
          <a:noFill/>
        </p:spPr>
        <p:txBody>
          <a:bodyPr wrap="square">
            <a:spAutoFit/>
          </a:bodyPr>
          <a:lstStyle/>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 Vỏ lực kế có gắn một bảng chia độ. </a:t>
            </a: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 Một lò xo có một đầu gắn vào vỏ lực kế, đầu kia gắn vào một móc và 1 kim chỉ thị. Kim chỉ thị có thể chuyển động trên mặt bảng chia độ.</a:t>
            </a:r>
            <a:endParaRPr lang="vi-VN"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Shape 2662"/>
          <p:cNvPicPr/>
          <p:nvPr/>
        </p:nvPicPr>
        <p:blipFill>
          <a:blip r:embed="rId7"/>
          <a:stretch/>
        </p:blipFill>
        <p:spPr>
          <a:xfrm>
            <a:off x="1600200" y="1295401"/>
            <a:ext cx="1828800" cy="5029200"/>
          </a:xfrm>
          <a:prstGeom prst="rect">
            <a:avLst/>
          </a:prstGeom>
        </p:spPr>
      </p:pic>
      <p:sp>
        <p:nvSpPr>
          <p:cNvPr id="12" name="TextBox 11"/>
          <p:cNvSpPr txBox="1"/>
          <p:nvPr/>
        </p:nvSpPr>
        <p:spPr>
          <a:xfrm>
            <a:off x="3200400" y="914400"/>
            <a:ext cx="5105400" cy="523220"/>
          </a:xfrm>
          <a:prstGeom prst="rect">
            <a:avLst/>
          </a:prstGeom>
          <a:noFill/>
        </p:spPr>
        <p:txBody>
          <a:bodyPr wrap="square" rtlCol="0">
            <a:spAutoFit/>
          </a:bodyPr>
          <a:lstStyle/>
          <a:p>
            <a:r>
              <a:rPr lang="en-US" sz="2800" b="1" smtClean="0">
                <a:solidFill>
                  <a:srgbClr val="0070C0"/>
                </a:solidFill>
                <a:latin typeface="Times New Roman" pitchFamily="18" charset="0"/>
                <a:cs typeface="Times New Roman" pitchFamily="18" charset="0"/>
              </a:rPr>
              <a:t>* Cấu tạo lực kế lò xo đơn giản:</a:t>
            </a:r>
            <a:endParaRPr lang="en-US" sz="28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16683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9"/>
                </p:tgtEl>
              </p:cMediaNode>
            </p:video>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0821" y="219075"/>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80820" y="3969707"/>
            <a:ext cx="3812189"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B329F0FB-9A60-4F8E-9CD9-5999BCD31B50}"/>
              </a:ext>
            </a:extLst>
          </p:cNvPr>
          <p:cNvSpPr txBox="1"/>
          <p:nvPr/>
        </p:nvSpPr>
        <p:spPr>
          <a:xfrm>
            <a:off x="195146" y="1445261"/>
            <a:ext cx="8393906" cy="4835170"/>
          </a:xfrm>
          <a:prstGeom prst="rect">
            <a:avLst/>
          </a:prstGeom>
          <a:noFill/>
        </p:spPr>
        <p:txBody>
          <a:bodyPr wrap="square">
            <a:spAutoFit/>
          </a:bodyPr>
          <a:lstStyle/>
          <a:p>
            <a:pPr algn="just">
              <a:lnSpc>
                <a:spcPct val="115000"/>
              </a:lnSpc>
              <a:tabLst>
                <a:tab pos="540385" algn="l"/>
              </a:tabLst>
            </a:pPr>
            <a:r>
              <a:rPr lang="en-US" sz="2800" b="1"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a:t>
            </a:r>
            <a:r>
              <a:rPr lang="vi-VN" sz="2800" b="1"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Các </a:t>
            </a:r>
            <a:r>
              <a:rPr lang="vi-VN" sz="2800" b="1" dirty="0">
                <a:solidFill>
                  <a:srgbClr val="0070C0"/>
                </a:solidFill>
                <a:effectLst/>
                <a:latin typeface="Times New Roman" panose="02020603050405020304" pitchFamily="18" charset="0"/>
                <a:ea typeface="Arial" panose="020B0604020202020204" pitchFamily="34" charset="0"/>
                <a:cs typeface="Arial" panose="020B0604020202020204" pitchFamily="34" charset="0"/>
              </a:rPr>
              <a:t>bước sử dụng lực kế:</a:t>
            </a:r>
            <a:endParaRPr lang="vi-VN"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400" dirty="0">
                <a:effectLst/>
                <a:latin typeface="Times New Roman" panose="02020603050405020304" pitchFamily="18" charset="0"/>
                <a:ea typeface="Arial" panose="020B0604020202020204" pitchFamily="34" charset="0"/>
                <a:cs typeface="Arial" panose="020B0604020202020204" pitchFamily="34" charset="0"/>
              </a:rPr>
              <a:t>+ </a:t>
            </a:r>
            <a:r>
              <a:rPr lang="vi-VN" sz="2400" b="1" dirty="0">
                <a:effectLst/>
                <a:latin typeface="Times New Roman" panose="02020603050405020304" pitchFamily="18" charset="0"/>
                <a:ea typeface="Arial" panose="020B0604020202020204" pitchFamily="34" charset="0"/>
                <a:cs typeface="Arial" panose="020B0604020202020204" pitchFamily="34" charset="0"/>
              </a:rPr>
              <a:t>Bước 1</a:t>
            </a:r>
            <a:r>
              <a:rPr lang="vi-VN" sz="2400" dirty="0">
                <a:effectLst/>
                <a:latin typeface="Times New Roman" panose="02020603050405020304" pitchFamily="18" charset="0"/>
                <a:ea typeface="Arial" panose="020B0604020202020204" pitchFamily="34" charset="0"/>
                <a:cs typeface="Arial" panose="020B0604020202020204" pitchFamily="34" charset="0"/>
              </a:rPr>
              <a:t>: Ước lượng giá trị cần đo để lựa chọn lực kế phù hợp. (nếu lực quá lớn nằm ngoài giới hạn đàn hồi lò xo sẽ không trở lại trạng thái tự nhiên)</a:t>
            </a:r>
            <a:endParaRPr lang="vi-VN"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400" dirty="0">
                <a:effectLst/>
                <a:latin typeface="Times New Roman" panose="02020603050405020304" pitchFamily="18" charset="0"/>
                <a:ea typeface="Arial" panose="020B0604020202020204" pitchFamily="34" charset="0"/>
                <a:cs typeface="Arial" panose="020B0604020202020204" pitchFamily="34" charset="0"/>
              </a:rPr>
              <a:t>+ </a:t>
            </a:r>
            <a:r>
              <a:rPr lang="vi-VN" sz="2400" b="1" dirty="0">
                <a:effectLst/>
                <a:latin typeface="Times New Roman" panose="02020603050405020304" pitchFamily="18" charset="0"/>
                <a:ea typeface="Arial" panose="020B0604020202020204" pitchFamily="34" charset="0"/>
                <a:cs typeface="Arial" panose="020B0604020202020204" pitchFamily="34" charset="0"/>
              </a:rPr>
              <a:t>Bước 2</a:t>
            </a:r>
            <a:r>
              <a:rPr lang="vi-VN" sz="2400" dirty="0">
                <a:effectLst/>
                <a:latin typeface="Times New Roman" panose="02020603050405020304" pitchFamily="18" charset="0"/>
                <a:ea typeface="Arial" panose="020B0604020202020204" pitchFamily="34" charset="0"/>
                <a:cs typeface="Arial" panose="020B0604020202020204" pitchFamily="34" charset="0"/>
              </a:rPr>
              <a:t>: Hiệu chỉnh lực kế (khi chưa có lực tác dụng thì kim chỉ ở vị trí 0)</a:t>
            </a:r>
            <a:endParaRPr lang="vi-VN"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400" dirty="0">
                <a:effectLst/>
                <a:latin typeface="Times New Roman" panose="02020603050405020304" pitchFamily="18" charset="0"/>
                <a:ea typeface="Arial" panose="020B0604020202020204" pitchFamily="34" charset="0"/>
                <a:cs typeface="Arial" panose="020B0604020202020204" pitchFamily="34" charset="0"/>
              </a:rPr>
              <a:t>+ </a:t>
            </a:r>
            <a:r>
              <a:rPr lang="vi-VN" sz="2400" b="1" dirty="0">
                <a:effectLst/>
                <a:latin typeface="Times New Roman" panose="02020603050405020304" pitchFamily="18" charset="0"/>
                <a:ea typeface="Arial" panose="020B0604020202020204" pitchFamily="34" charset="0"/>
                <a:cs typeface="Arial" panose="020B0604020202020204" pitchFamily="34" charset="0"/>
              </a:rPr>
              <a:t>Bước 3</a:t>
            </a:r>
            <a:r>
              <a:rPr lang="vi-VN" sz="2400" dirty="0">
                <a:effectLst/>
                <a:latin typeface="Times New Roman" panose="02020603050405020304" pitchFamily="18" charset="0"/>
                <a:ea typeface="Arial" panose="020B0604020202020204" pitchFamily="34" charset="0"/>
                <a:cs typeface="Arial" panose="020B0604020202020204" pitchFamily="34" charset="0"/>
              </a:rPr>
              <a:t>: Tác dụng lực cần đo vào móc của lò xo lực kế.</a:t>
            </a:r>
            <a:endParaRPr lang="vi-VN"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400" dirty="0">
                <a:effectLst/>
                <a:latin typeface="Times New Roman" panose="02020603050405020304" pitchFamily="18" charset="0"/>
                <a:ea typeface="Arial" panose="020B0604020202020204" pitchFamily="34" charset="0"/>
                <a:cs typeface="Arial" panose="020B0604020202020204" pitchFamily="34" charset="0"/>
              </a:rPr>
              <a:t>+ </a:t>
            </a:r>
            <a:r>
              <a:rPr lang="vi-VN" sz="2400" b="1" dirty="0">
                <a:effectLst/>
                <a:latin typeface="Times New Roman" panose="02020603050405020304" pitchFamily="18" charset="0"/>
                <a:ea typeface="Arial" panose="020B0604020202020204" pitchFamily="34" charset="0"/>
                <a:cs typeface="Arial" panose="020B0604020202020204" pitchFamily="34" charset="0"/>
              </a:rPr>
              <a:t>Bước 4</a:t>
            </a:r>
            <a:r>
              <a:rPr lang="vi-VN" sz="2400" dirty="0">
                <a:effectLst/>
                <a:latin typeface="Times New Roman" panose="02020603050405020304" pitchFamily="18" charset="0"/>
                <a:ea typeface="Arial" panose="020B0604020202020204" pitchFamily="34" charset="0"/>
                <a:cs typeface="Arial" panose="020B0604020202020204" pitchFamily="34" charset="0"/>
              </a:rPr>
              <a:t>: Cầm lực kế sao cho lò xo nằm dọc theo phương của lực cần đo.</a:t>
            </a:r>
            <a:endParaRPr lang="vi-VN"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400" dirty="0">
                <a:effectLst/>
                <a:latin typeface="Times New Roman" panose="02020603050405020304" pitchFamily="18" charset="0"/>
                <a:ea typeface="Arial" panose="020B0604020202020204" pitchFamily="34" charset="0"/>
                <a:cs typeface="Arial" panose="020B0604020202020204" pitchFamily="34" charset="0"/>
              </a:rPr>
              <a:t>+ </a:t>
            </a:r>
            <a:r>
              <a:rPr lang="vi-VN" sz="2400" b="1" dirty="0">
                <a:effectLst/>
                <a:latin typeface="Times New Roman" panose="02020603050405020304" pitchFamily="18" charset="0"/>
                <a:ea typeface="Arial" panose="020B0604020202020204" pitchFamily="34" charset="0"/>
                <a:cs typeface="Arial" panose="020B0604020202020204" pitchFamily="34" charset="0"/>
              </a:rPr>
              <a:t>Bước 5</a:t>
            </a:r>
            <a:r>
              <a:rPr lang="vi-VN" sz="2400" dirty="0">
                <a:effectLst/>
                <a:latin typeface="Times New Roman" panose="02020603050405020304" pitchFamily="18" charset="0"/>
                <a:ea typeface="Arial" panose="020B0604020202020204" pitchFamily="34" charset="0"/>
                <a:cs typeface="Arial" panose="020B0604020202020204" pitchFamily="34" charset="0"/>
              </a:rPr>
              <a:t>: Khi kim chỉ lực kế đã ổn định </a:t>
            </a:r>
            <a:r>
              <a:rPr lang="vi-VN" sz="24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vi-VN" sz="2400" dirty="0">
                <a:effectLst/>
                <a:latin typeface="Times New Roman" panose="02020603050405020304" pitchFamily="18" charset="0"/>
                <a:ea typeface="Arial" panose="020B0604020202020204" pitchFamily="34" charset="0"/>
                <a:cs typeface="Arial" panose="020B0604020202020204" pitchFamily="34" charset="0"/>
              </a:rPr>
              <a:t>đọc số chỉ gần nhất với kim chỉ.</a:t>
            </a:r>
            <a:endParaRPr lang="vi-VN"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5BC2BBBC-FD9B-42FF-BB7F-0C14A70FE398}"/>
              </a:ext>
            </a:extLst>
          </p:cNvPr>
          <p:cNvSpPr txBox="1"/>
          <p:nvPr/>
        </p:nvSpPr>
        <p:spPr>
          <a:xfrm>
            <a:off x="1907850" y="187202"/>
            <a:ext cx="6397949" cy="658642"/>
          </a:xfrm>
          <a:prstGeom prst="rect">
            <a:avLst/>
          </a:prstGeom>
          <a:noFill/>
        </p:spPr>
        <p:txBody>
          <a:bodyPr wrap="square">
            <a:spAutoFit/>
          </a:bodyPr>
          <a:lstStyle/>
          <a:p>
            <a:pPr marL="180340" algn="just">
              <a:lnSpc>
                <a:spcPct val="115000"/>
              </a:lnSpc>
              <a:tabLst>
                <a:tab pos="450215" algn="l"/>
              </a:tabLst>
            </a:pPr>
            <a:r>
              <a:rPr lang="en-US" sz="32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2</a:t>
            </a:r>
            <a:r>
              <a:rPr lang="vi-VN" sz="32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Thực hành đo lực bằng lực kế</a:t>
            </a:r>
            <a:endParaRPr lang="vi-VN"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428448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endCondLst>
                    <p:cond evt="onStopAudio" delay="0">
                      <p:tgtEl>
                        <p:sldTgt/>
                      </p:tgtEl>
                    </p:cond>
                  </p:endCondLst>
                </p:cTn>
                <p:tgtEl>
                  <p:spTgt spid="9"/>
                </p:tgtEl>
              </p:cMediaNode>
            </p:video>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4356848" y="3680013"/>
            <a:ext cx="430306"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0820" y="84271"/>
            <a:ext cx="876803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80819" y="3834903"/>
            <a:ext cx="3812189"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B28AD13F-C55C-44DE-825B-09D723D27139}"/>
              </a:ext>
            </a:extLst>
          </p:cNvPr>
          <p:cNvSpPr txBox="1"/>
          <p:nvPr/>
        </p:nvSpPr>
        <p:spPr>
          <a:xfrm>
            <a:off x="1907851" y="187202"/>
            <a:ext cx="5328298" cy="729430"/>
          </a:xfrm>
          <a:prstGeom prst="rect">
            <a:avLst/>
          </a:prstGeom>
          <a:noFill/>
        </p:spPr>
        <p:txBody>
          <a:bodyPr wrap="square">
            <a:spAutoFit/>
          </a:bodyPr>
          <a:lstStyle/>
          <a:p>
            <a:pPr marL="180340" algn="just">
              <a:lnSpc>
                <a:spcPct val="115000"/>
              </a:lnSpc>
              <a:tabLst>
                <a:tab pos="450215" algn="l"/>
              </a:tabLst>
            </a:pPr>
            <a:r>
              <a:rPr lang="en-US" sz="3600" b="1" smtClean="0">
                <a:solidFill>
                  <a:srgbClr val="FF0000"/>
                </a:solidFill>
                <a:latin typeface="Times New Roman" panose="02020603050405020304" pitchFamily="18" charset="0"/>
                <a:ea typeface="Arial" panose="020B0604020202020204" pitchFamily="34" charset="0"/>
                <a:cs typeface="Arial" panose="020B0604020202020204" pitchFamily="34" charset="0"/>
              </a:rPr>
              <a:t>a</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en-US"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Tìm hiểu về </a:t>
            </a:r>
            <a:r>
              <a:rPr lang="vi-VN"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lực kế</a:t>
            </a:r>
            <a:r>
              <a:rPr lang="en-US" sz="3600" b="1" smtClean="0">
                <a:solidFill>
                  <a:srgbClr val="FF0000"/>
                </a:solidFill>
                <a:effectLst/>
                <a:latin typeface="Times New Roman" panose="02020603050405020304" pitchFamily="18" charset="0"/>
                <a:ea typeface="Arial" panose="020B0604020202020204" pitchFamily="34" charset="0"/>
                <a:cs typeface="Arial" panose="020B0604020202020204" pitchFamily="34" charset="0"/>
              </a:rPr>
              <a:t>.</a:t>
            </a:r>
            <a:endParaRPr lang="vi-VN"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Shape 2662"/>
          <p:cNvPicPr/>
          <p:nvPr/>
        </p:nvPicPr>
        <p:blipFill>
          <a:blip r:embed="rId7"/>
          <a:stretch/>
        </p:blipFill>
        <p:spPr>
          <a:xfrm>
            <a:off x="838200" y="1904999"/>
            <a:ext cx="1600200" cy="4419601"/>
          </a:xfrm>
          <a:prstGeom prst="rect">
            <a:avLst/>
          </a:prstGeom>
        </p:spPr>
      </p:pic>
      <p:sp>
        <p:nvSpPr>
          <p:cNvPr id="12" name="TextBox 11"/>
          <p:cNvSpPr txBox="1"/>
          <p:nvPr/>
        </p:nvSpPr>
        <p:spPr>
          <a:xfrm>
            <a:off x="3200400" y="914400"/>
            <a:ext cx="5105400" cy="523220"/>
          </a:xfrm>
          <a:prstGeom prst="rect">
            <a:avLst/>
          </a:prstGeom>
          <a:noFill/>
        </p:spPr>
        <p:txBody>
          <a:bodyPr wrap="square" rtlCol="0">
            <a:spAutoFit/>
          </a:bodyPr>
          <a:lstStyle/>
          <a:p>
            <a:r>
              <a:rPr lang="en-US" sz="2800" b="1" smtClean="0">
                <a:solidFill>
                  <a:srgbClr val="0070C0"/>
                </a:solidFill>
                <a:latin typeface="Times New Roman" pitchFamily="18" charset="0"/>
                <a:cs typeface="Times New Roman" pitchFamily="18" charset="0"/>
              </a:rPr>
              <a:t>*  Lưu ý:</a:t>
            </a:r>
            <a:endParaRPr lang="en-US" sz="2800" b="1">
              <a:solidFill>
                <a:srgbClr val="0070C0"/>
              </a:solidFill>
              <a:latin typeface="Times New Roman" pitchFamily="18" charset="0"/>
              <a:cs typeface="Times New Roman" pitchFamily="18" charset="0"/>
            </a:endParaRPr>
          </a:p>
        </p:txBody>
      </p:sp>
      <p:graphicFrame>
        <p:nvGraphicFramePr>
          <p:cNvPr id="13" name="Table 12"/>
          <p:cNvGraphicFramePr>
            <a:graphicFrameLocks noGrp="1"/>
          </p:cNvGraphicFramePr>
          <p:nvPr/>
        </p:nvGraphicFramePr>
        <p:xfrm>
          <a:off x="2819400" y="1676400"/>
          <a:ext cx="5267325" cy="4509707"/>
        </p:xfrm>
        <a:graphic>
          <a:graphicData uri="http://schemas.openxmlformats.org/drawingml/2006/table">
            <a:tbl>
              <a:tblPr/>
              <a:tblGrid>
                <a:gridCol w="5267325"/>
              </a:tblGrid>
              <a:tr h="1019175">
                <a:tc>
                  <a:txBody>
                    <a:bodyPr/>
                    <a:lstStyle/>
                    <a:p>
                      <a:pPr algn="just">
                        <a:lnSpc>
                          <a:spcPct val="137000"/>
                        </a:lnSpc>
                        <a:spcAft>
                          <a:spcPts val="0"/>
                        </a:spcAft>
                      </a:pPr>
                      <a:r>
                        <a:rPr lang="vi-VN" sz="2400">
                          <a:latin typeface="Times New Roman"/>
                          <a:ea typeface="Times New Roman"/>
                        </a:rPr>
                        <a:t>Nếu ta kéo dãn lò xo bằng một lực quá lớn, lò xo sẽ bị mất tính đàn </a:t>
                      </a:r>
                      <a:r>
                        <a:rPr lang="vi-VN" sz="2400" smtClean="0">
                          <a:latin typeface="Times New Roman"/>
                          <a:ea typeface="Times New Roman"/>
                        </a:rPr>
                        <a:t>h</a:t>
                      </a:r>
                      <a:r>
                        <a:rPr lang="en-US" sz="2400" smtClean="0">
                          <a:latin typeface="Times New Roman"/>
                          <a:ea typeface="Times New Roman"/>
                        </a:rPr>
                        <a:t>ồi</a:t>
                      </a:r>
                      <a:r>
                        <a:rPr lang="vi-VN" sz="2400" smtClean="0">
                          <a:latin typeface="Times New Roman"/>
                          <a:ea typeface="Times New Roman"/>
                        </a:rPr>
                        <a:t> </a:t>
                      </a:r>
                      <a:r>
                        <a:rPr lang="vi-VN" sz="2400">
                          <a:latin typeface="Times New Roman"/>
                          <a:ea typeface="Times New Roman"/>
                        </a:rPr>
                        <a:t>và có thể bị hỏng. Khi đó nếu ta ngừng kéo lò xo, lò xo </a:t>
                      </a:r>
                      <a:r>
                        <a:rPr lang="vi-VN" sz="2400" smtClean="0">
                          <a:latin typeface="Times New Roman"/>
                          <a:ea typeface="Times New Roman"/>
                        </a:rPr>
                        <a:t>c</a:t>
                      </a:r>
                      <a:r>
                        <a:rPr lang="en-US" sz="2400" smtClean="0">
                          <a:latin typeface="Times New Roman"/>
                          <a:ea typeface="Times New Roman"/>
                        </a:rPr>
                        <a:t>ũng</a:t>
                      </a:r>
                      <a:r>
                        <a:rPr lang="vi-VN" sz="2400" smtClean="0">
                          <a:latin typeface="Times New Roman"/>
                          <a:ea typeface="Times New Roman"/>
                        </a:rPr>
                        <a:t> </a:t>
                      </a:r>
                      <a:r>
                        <a:rPr lang="vi-VN" sz="2400">
                          <a:latin typeface="Times New Roman"/>
                          <a:ea typeface="Times New Roman"/>
                        </a:rPr>
                        <a:t>không thê’ trở về chiểu dài tự nhiên như ban </a:t>
                      </a:r>
                      <a:r>
                        <a:rPr lang="vi-VN" sz="2400" smtClean="0">
                          <a:latin typeface="Times New Roman"/>
                          <a:ea typeface="Times New Roman"/>
                        </a:rPr>
                        <a:t>đ</a:t>
                      </a:r>
                      <a:r>
                        <a:rPr lang="en-US" sz="2400" smtClean="0">
                          <a:latin typeface="Times New Roman"/>
                          <a:ea typeface="Times New Roman"/>
                        </a:rPr>
                        <a:t>ầu</a:t>
                      </a:r>
                      <a:r>
                        <a:rPr lang="vi-VN" sz="2400" smtClean="0">
                          <a:latin typeface="Times New Roman"/>
                          <a:ea typeface="Times New Roman"/>
                        </a:rPr>
                        <a:t>. </a:t>
                      </a:r>
                      <a:r>
                        <a:rPr lang="vi-VN" sz="2400">
                          <a:latin typeface="Times New Roman"/>
                          <a:ea typeface="Times New Roman"/>
                        </a:rPr>
                        <a:t>Vì vậy, khi làm các thí nghiệm với lò xo ta không nên kéo lò xo bằng một lực quá lớn, </a:t>
                      </a:r>
                      <a:r>
                        <a:rPr lang="vi-VN" sz="2400" smtClean="0">
                          <a:latin typeface="Times New Roman"/>
                          <a:ea typeface="Times New Roman"/>
                        </a:rPr>
                        <a:t>c</a:t>
                      </a:r>
                      <a:r>
                        <a:rPr lang="en-US" sz="2400" smtClean="0">
                          <a:latin typeface="Times New Roman"/>
                          <a:ea typeface="Times New Roman"/>
                        </a:rPr>
                        <a:t>ũng</a:t>
                      </a:r>
                      <a:r>
                        <a:rPr lang="vi-VN" sz="2400" smtClean="0">
                          <a:latin typeface="Times New Roman"/>
                          <a:ea typeface="Times New Roman"/>
                        </a:rPr>
                        <a:t> </a:t>
                      </a:r>
                      <a:r>
                        <a:rPr lang="vi-VN" sz="2400">
                          <a:latin typeface="Times New Roman"/>
                          <a:ea typeface="Times New Roman"/>
                        </a:rPr>
                        <a:t>như không treo vào </a:t>
                      </a:r>
                      <a:r>
                        <a:rPr lang="vi-VN" sz="2400" smtClean="0">
                          <a:latin typeface="Times New Roman"/>
                          <a:ea typeface="Times New Roman"/>
                        </a:rPr>
                        <a:t>đ</a:t>
                      </a:r>
                      <a:r>
                        <a:rPr lang="en-US" sz="2400" smtClean="0">
                          <a:latin typeface="Times New Roman"/>
                          <a:ea typeface="Times New Roman"/>
                        </a:rPr>
                        <a:t>ầu</a:t>
                      </a:r>
                      <a:r>
                        <a:rPr lang="vi-VN" sz="2400" smtClean="0">
                          <a:latin typeface="Times New Roman"/>
                          <a:ea typeface="Times New Roman"/>
                        </a:rPr>
                        <a:t> </a:t>
                      </a:r>
                      <a:r>
                        <a:rPr lang="vi-VN" sz="2400">
                          <a:latin typeface="Times New Roman"/>
                          <a:ea typeface="Times New Roman"/>
                        </a:rPr>
                        <a:t>lò xo một vật có trọng lượng quá lớn.</a:t>
                      </a:r>
                      <a:endParaRPr lang="en-US" sz="2400">
                        <a:latin typeface="Times New Roman"/>
                        <a:ea typeface="Times New Roman"/>
                      </a:endParaRPr>
                    </a:p>
                  </a:txBody>
                  <a:tcPr marL="0" marR="0" marT="0" marB="0">
                    <a:lnL>
                      <a:noFill/>
                    </a:lnL>
                    <a:lnR>
                      <a:noFill/>
                    </a:lnR>
                    <a:lnT>
                      <a:noFill/>
                    </a:lnT>
                    <a:lnB>
                      <a:noFill/>
                    </a:lnB>
                  </a:tcPr>
                </a:tc>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016683104"/>
      </p:ext>
    </p:extLst>
  </p:cSld>
  <p:clrMapOvr>
    <a:masterClrMapping/>
  </p:clrMapOvr>
  <p:transition spd="slow">
    <p:fade/>
  </p:transition>
  <p:timing>
    <p:tnLst>
      <p:par>
        <p:cTn id="1" dur="indefinite" restart="never" nodeType="tmRoot">
          <p:childTnLst>
            <p:video>
              <p:cMediaNode vol="80000">
                <p:cTn id="2" fill="hold" display="0">
                  <p:stCondLst>
                    <p:cond delay="indefinite"/>
                  </p:stCondLst>
                  <p:endCondLst>
                    <p:cond evt="onStopAudio" delay="0">
                      <p:tgtEl>
                        <p:sldTgt/>
                      </p:tgtEl>
                    </p:cond>
                  </p:endCondLst>
                </p:cTn>
                <p:tgtEl>
                  <p:spTgt spid="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686800"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Tiết 21,22,23   Biến dạng của lò xo. Phép đo lực.</a:t>
            </a:r>
            <a:endParaRPr lang="en-US" sz="3200" b="1">
              <a:solidFill>
                <a:srgbClr val="C00000"/>
              </a:solidFill>
              <a:latin typeface="Times New Roman" pitchFamily="18" charset="0"/>
              <a:cs typeface="Times New Roman" pitchFamily="18" charset="0"/>
            </a:endParaRPr>
          </a:p>
        </p:txBody>
      </p:sp>
      <p:sp>
        <p:nvSpPr>
          <p:cNvPr id="5" name="TextBox 4"/>
          <p:cNvSpPr txBox="1"/>
          <p:nvPr/>
        </p:nvSpPr>
        <p:spPr>
          <a:xfrm>
            <a:off x="152400" y="685800"/>
            <a:ext cx="3057247" cy="461665"/>
          </a:xfrm>
          <a:prstGeom prst="rect">
            <a:avLst/>
          </a:prstGeom>
          <a:noFill/>
        </p:spPr>
        <p:txBody>
          <a:bodyPr wrap="none" rtlCol="0">
            <a:spAutoFit/>
          </a:bodyPr>
          <a:lstStyle/>
          <a:p>
            <a:r>
              <a:rPr lang="en-US" sz="2400" b="1" u="sng" smtClean="0">
                <a:solidFill>
                  <a:srgbClr val="0070C0"/>
                </a:solidFill>
                <a:latin typeface="Times New Roman" pitchFamily="18" charset="0"/>
                <a:cs typeface="Times New Roman" pitchFamily="18" charset="0"/>
              </a:rPr>
              <a:t>1.Biến dạng của lò xo.</a:t>
            </a:r>
            <a:endParaRPr lang="en-US" sz="2400" b="1" u="sng">
              <a:solidFill>
                <a:srgbClr val="0070C0"/>
              </a:solidFill>
              <a:latin typeface="Times New Roman" pitchFamily="18" charset="0"/>
              <a:cs typeface="Times New Roman" pitchFamily="18" charset="0"/>
            </a:endParaRPr>
          </a:p>
        </p:txBody>
      </p:sp>
      <p:sp>
        <p:nvSpPr>
          <p:cNvPr id="9" name="TextBox 8"/>
          <p:cNvSpPr txBox="1"/>
          <p:nvPr/>
        </p:nvSpPr>
        <p:spPr>
          <a:xfrm>
            <a:off x="152400" y="1066800"/>
            <a:ext cx="6248400" cy="461665"/>
          </a:xfrm>
          <a:prstGeom prst="rect">
            <a:avLst/>
          </a:prstGeom>
          <a:noFill/>
        </p:spPr>
        <p:txBody>
          <a:bodyPr wrap="square" rtlCol="0">
            <a:spAutoFit/>
          </a:bodyPr>
          <a:lstStyle/>
          <a:p>
            <a:r>
              <a:rPr lang="en-US" sz="2400" b="1" u="sng" smtClean="0">
                <a:solidFill>
                  <a:srgbClr val="0070C0"/>
                </a:solidFill>
                <a:latin typeface="Times New Roman" pitchFamily="18" charset="0"/>
                <a:cs typeface="Times New Roman" pitchFamily="18" charset="0"/>
              </a:rPr>
              <a:t>2.Thực hành đo lực bằng lực kế.</a:t>
            </a:r>
            <a:endParaRPr lang="en-US" sz="2400" b="1" u="sng">
              <a:solidFill>
                <a:srgbClr val="0070C0"/>
              </a:solidFill>
              <a:latin typeface="Times New Roman" pitchFamily="18" charset="0"/>
              <a:cs typeface="Times New Roman" pitchFamily="18" charset="0"/>
            </a:endParaRPr>
          </a:p>
        </p:txBody>
      </p:sp>
      <p:sp>
        <p:nvSpPr>
          <p:cNvPr id="10" name="TextBox 9"/>
          <p:cNvSpPr txBox="1"/>
          <p:nvPr/>
        </p:nvSpPr>
        <p:spPr>
          <a:xfrm>
            <a:off x="457200" y="1447800"/>
            <a:ext cx="5181600"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a.Tìm hiểu về lực kế.</a:t>
            </a:r>
            <a:endParaRPr lang="en-US" sz="2400" b="1">
              <a:solidFill>
                <a:srgbClr val="7030A0"/>
              </a:solidFill>
              <a:latin typeface="Times New Roman" pitchFamily="18" charset="0"/>
              <a:cs typeface="Times New Roman" pitchFamily="18" charset="0"/>
            </a:endParaRPr>
          </a:p>
        </p:txBody>
      </p:sp>
      <p:sp>
        <p:nvSpPr>
          <p:cNvPr id="6" name="TextBox 5"/>
          <p:cNvSpPr txBox="1"/>
          <p:nvPr/>
        </p:nvSpPr>
        <p:spPr>
          <a:xfrm>
            <a:off x="457200" y="1828800"/>
            <a:ext cx="5334000" cy="461665"/>
          </a:xfrm>
          <a:prstGeom prst="rect">
            <a:avLst/>
          </a:prstGeom>
          <a:noFill/>
        </p:spPr>
        <p:txBody>
          <a:bodyPr wrap="square" rtlCol="0">
            <a:spAutoFit/>
          </a:bodyPr>
          <a:lstStyle/>
          <a:p>
            <a:r>
              <a:rPr lang="en-US" sz="2400" b="1" smtClean="0">
                <a:solidFill>
                  <a:srgbClr val="7030A0"/>
                </a:solidFill>
                <a:latin typeface="Times New Roman" pitchFamily="18" charset="0"/>
                <a:cs typeface="Times New Roman" pitchFamily="18" charset="0"/>
              </a:rPr>
              <a:t>b.Đo lực bằng lực kế.</a:t>
            </a:r>
            <a:endParaRPr lang="en-US" sz="2400" b="1">
              <a:solidFill>
                <a:srgbClr val="7030A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TotalTime>
  <Words>1526</Words>
  <Application>Microsoft Office PowerPoint</Application>
  <PresentationFormat>On-screen Show (4:3)</PresentationFormat>
  <Paragraphs>132</Paragraphs>
  <Slides>17</Slides>
  <Notes>9</Notes>
  <HiddenSlides>0</HiddenSlides>
  <MMClips>9</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16</cp:revision>
  <dcterms:created xsi:type="dcterms:W3CDTF">2022-01-19T08:21:55Z</dcterms:created>
  <dcterms:modified xsi:type="dcterms:W3CDTF">2022-02-07T10:16:41Z</dcterms:modified>
</cp:coreProperties>
</file>