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4"/>
  </p:handoutMasterIdLst>
  <p:sldIdLst>
    <p:sldId id="271" r:id="rId3"/>
    <p:sldId id="636" r:id="rId5"/>
    <p:sldId id="389" r:id="rId6"/>
    <p:sldId id="531" r:id="rId7"/>
    <p:sldId id="436" r:id="rId8"/>
    <p:sldId id="722" r:id="rId9"/>
    <p:sldId id="723" r:id="rId10"/>
    <p:sldId id="724" r:id="rId11"/>
    <p:sldId id="599" r:id="rId12"/>
    <p:sldId id="627" r:id="rId13"/>
    <p:sldId id="707" r:id="rId14"/>
    <p:sldId id="725" r:id="rId15"/>
    <p:sldId id="726" r:id="rId16"/>
    <p:sldId id="605" r:id="rId17"/>
    <p:sldId id="727" r:id="rId18"/>
    <p:sldId id="713" r:id="rId19"/>
    <p:sldId id="728" r:id="rId20"/>
    <p:sldId id="314" r:id="rId21"/>
    <p:sldId id="330" r:id="rId22"/>
    <p:sldId id="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4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ED4"/>
    <a:srgbClr val="FEE8B0"/>
    <a:srgbClr val="6DA9E4"/>
    <a:srgbClr val="F6BA6F"/>
    <a:srgbClr val="FFEBEB"/>
    <a:srgbClr val="ADE4DB"/>
    <a:srgbClr val="B0926A"/>
    <a:srgbClr val="E1C78F"/>
    <a:srgbClr val="FAE7C9"/>
    <a:srgbClr val="687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59" d="100"/>
          <a:sy n="59" d="100"/>
        </p:scale>
        <p:origin x="504" y="72"/>
      </p:cViewPr>
      <p:guideLst>
        <p:guide orient="horz" pos="2159"/>
        <p:guide pos="40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media/media2.mp3"/></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media/media2.mp3"/></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GI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tif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8.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p>
            <a:r>
              <a:rPr lang="en-US" sz="3200" b="1" dirty="0">
                <a:effectLst>
                  <a:glow rad="88900">
                    <a:schemeClr val="bg1"/>
                  </a:glow>
                </a:effectLst>
                <a:cs typeface="Arial" panose="020B0604020202020204" pitchFamily="34" charset="0"/>
              </a:rPr>
              <a:t>Listen to the talk between Thanh and his grandma and tick (√) the things you hear.</a:t>
            </a:r>
            <a:endParaRPr lang="en-US" sz="3200" b="1" dirty="0">
              <a:effectLst>
                <a:glow rad="88900">
                  <a:schemeClr val="bg1"/>
                </a:glow>
              </a:effectLst>
              <a:cs typeface="Arial" panose="020B0604020202020204" pitchFamily="34" charset="0"/>
            </a:endParaRPr>
          </a:p>
        </p:txBody>
      </p:sp>
      <p:sp>
        <p:nvSpPr>
          <p:cNvPr id="40" name="Rounded Rectangle 39"/>
          <p:cNvSpPr/>
          <p:nvPr/>
        </p:nvSpPr>
        <p:spPr>
          <a:xfrm>
            <a:off x="577850" y="814705"/>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41" name="TextBox 16"/>
          <p:cNvSpPr txBox="1"/>
          <p:nvPr/>
        </p:nvSpPr>
        <p:spPr>
          <a:xfrm>
            <a:off x="630888" y="702116"/>
            <a:ext cx="397035" cy="706755"/>
          </a:xfrm>
          <a:prstGeom prst="rect">
            <a:avLst/>
          </a:prstGeom>
          <a:noFill/>
        </p:spPr>
        <p:txBody>
          <a:bodyPr wrap="square" rtlCol="0">
            <a:spAutoFit/>
          </a:bodyPr>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Text Box 2"/>
          <p:cNvSpPr txBox="1"/>
          <p:nvPr/>
        </p:nvSpPr>
        <p:spPr>
          <a:xfrm>
            <a:off x="842010" y="1572260"/>
            <a:ext cx="6403340" cy="5015865"/>
          </a:xfrm>
          <a:prstGeom prst="rect">
            <a:avLst/>
          </a:prstGeom>
          <a:noFill/>
        </p:spPr>
        <p:txBody>
          <a:bodyPr wrap="square" rtlCol="0" anchor="t">
            <a:spAutoFit/>
          </a:bodyPr>
          <a:p>
            <a:pPr>
              <a:lnSpc>
                <a:spcPct val="200000"/>
              </a:lnSpc>
            </a:pPr>
            <a:r>
              <a:rPr lang="en-US" sz="3200"/>
              <a:t>1. Three-month summer holiday</a:t>
            </a:r>
            <a:endParaRPr lang="en-US" sz="3200"/>
          </a:p>
          <a:p>
            <a:pPr>
              <a:lnSpc>
                <a:spcPct val="200000"/>
              </a:lnSpc>
            </a:pPr>
            <a:r>
              <a:rPr lang="en-US" sz="3200"/>
              <a:t>2. Lessons in the morning only</a:t>
            </a:r>
            <a:endParaRPr lang="en-US" sz="3200"/>
          </a:p>
          <a:p>
            <a:pPr>
              <a:lnSpc>
                <a:spcPct val="200000"/>
              </a:lnSpc>
            </a:pPr>
            <a:r>
              <a:rPr lang="en-US" sz="3200"/>
              <a:t>3. A lot of extra lessons</a:t>
            </a:r>
            <a:endParaRPr lang="en-US" sz="3200"/>
          </a:p>
          <a:p>
            <a:pPr>
              <a:lnSpc>
                <a:spcPct val="200000"/>
              </a:lnSpc>
            </a:pPr>
            <a:r>
              <a:rPr lang="en-US" sz="3200"/>
              <a:t>4. Walking barefoot </a:t>
            </a:r>
            <a:endParaRPr lang="en-US" sz="3200"/>
          </a:p>
          <a:p>
            <a:pPr>
              <a:lnSpc>
                <a:spcPct val="200000"/>
              </a:lnSpc>
            </a:pPr>
            <a:r>
              <a:rPr lang="en-US" sz="3200"/>
              <a:t>5. Chatting on mobile phones</a:t>
            </a:r>
            <a:endParaRPr lang="en-US" sz="3200"/>
          </a:p>
        </p:txBody>
      </p:sp>
      <p:sp>
        <p:nvSpPr>
          <p:cNvPr id="4" name="Rectangles 3"/>
          <p:cNvSpPr/>
          <p:nvPr/>
        </p:nvSpPr>
        <p:spPr>
          <a:xfrm>
            <a:off x="8608695" y="201612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5" name="Rectangles 4"/>
          <p:cNvSpPr/>
          <p:nvPr/>
        </p:nvSpPr>
        <p:spPr>
          <a:xfrm>
            <a:off x="8608695" y="295465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 name="Rectangles 5"/>
          <p:cNvSpPr/>
          <p:nvPr/>
        </p:nvSpPr>
        <p:spPr>
          <a:xfrm>
            <a:off x="8608695" y="389318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7" name="Rectangles 6"/>
          <p:cNvSpPr/>
          <p:nvPr/>
        </p:nvSpPr>
        <p:spPr>
          <a:xfrm>
            <a:off x="8608695" y="483171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9" name="Rectangles 8"/>
          <p:cNvSpPr/>
          <p:nvPr/>
        </p:nvSpPr>
        <p:spPr>
          <a:xfrm>
            <a:off x="8608695" y="577024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16" name="02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638675" y="1104900"/>
            <a:ext cx="962025" cy="911860"/>
          </a:xfrm>
          <a:prstGeom prst="rect">
            <a:avLst/>
          </a:prstGeom>
        </p:spPr>
      </p:pic>
      <p:sp>
        <p:nvSpPr>
          <p:cNvPr id="17" name="Text Box 16"/>
          <p:cNvSpPr txBox="1"/>
          <p:nvPr/>
        </p:nvSpPr>
        <p:spPr>
          <a:xfrm>
            <a:off x="8652510" y="1929765"/>
            <a:ext cx="565785" cy="783590"/>
          </a:xfrm>
          <a:prstGeom prst="rect">
            <a:avLst/>
          </a:prstGeom>
          <a:noFill/>
        </p:spPr>
        <p:txBody>
          <a:bodyPr wrap="square" rtlCol="0" anchor="t">
            <a:spAutoFit/>
          </a:bodyPr>
          <a:p>
            <a:r>
              <a:rPr lang="en-US" sz="4500" dirty="0">
                <a:solidFill>
                  <a:srgbClr val="FF0000"/>
                </a:solidFill>
                <a:effectLst>
                  <a:glow rad="88900">
                    <a:schemeClr val="bg1"/>
                  </a:glow>
                </a:effectLst>
                <a:cs typeface="Arial" panose="020B0604020202020204" pitchFamily="34" charset="0"/>
                <a:sym typeface="+mn-ea"/>
              </a:rPr>
              <a:t>√</a:t>
            </a:r>
            <a:endParaRPr lang="en-US" sz="4500" dirty="0">
              <a:solidFill>
                <a:srgbClr val="FF0000"/>
              </a:solidFill>
              <a:effectLst>
                <a:glow rad="88900">
                  <a:schemeClr val="bg1"/>
                </a:glow>
              </a:effectLst>
              <a:cs typeface="Arial" panose="020B0604020202020204" pitchFamily="34" charset="0"/>
              <a:sym typeface="+mn-ea"/>
            </a:endParaRPr>
          </a:p>
        </p:txBody>
      </p:sp>
      <p:sp>
        <p:nvSpPr>
          <p:cNvPr id="21" name="Text Box 20"/>
          <p:cNvSpPr txBox="1"/>
          <p:nvPr/>
        </p:nvSpPr>
        <p:spPr>
          <a:xfrm>
            <a:off x="8652510" y="2889885"/>
            <a:ext cx="565785" cy="783590"/>
          </a:xfrm>
          <a:prstGeom prst="rect">
            <a:avLst/>
          </a:prstGeom>
          <a:noFill/>
        </p:spPr>
        <p:txBody>
          <a:bodyPr wrap="square" rtlCol="0" anchor="t">
            <a:spAutoFit/>
          </a:bodyPr>
          <a:p>
            <a:r>
              <a:rPr lang="en-US" sz="4500" dirty="0">
                <a:solidFill>
                  <a:srgbClr val="FF0000"/>
                </a:solidFill>
                <a:effectLst>
                  <a:glow rad="88900">
                    <a:schemeClr val="bg1"/>
                  </a:glow>
                </a:effectLst>
                <a:cs typeface="Arial" panose="020B0604020202020204" pitchFamily="34" charset="0"/>
                <a:sym typeface="+mn-ea"/>
              </a:rPr>
              <a:t>√</a:t>
            </a:r>
            <a:endParaRPr lang="en-US" sz="4500" dirty="0">
              <a:solidFill>
                <a:srgbClr val="FF0000"/>
              </a:solidFill>
              <a:effectLst>
                <a:glow rad="88900">
                  <a:schemeClr val="bg1"/>
                </a:glow>
              </a:effectLst>
              <a:cs typeface="Arial" panose="020B0604020202020204" pitchFamily="34" charset="0"/>
              <a:sym typeface="+mn-ea"/>
            </a:endParaRPr>
          </a:p>
        </p:txBody>
      </p:sp>
      <p:sp>
        <p:nvSpPr>
          <p:cNvPr id="22" name="Text Box 21"/>
          <p:cNvSpPr txBox="1"/>
          <p:nvPr/>
        </p:nvSpPr>
        <p:spPr>
          <a:xfrm>
            <a:off x="8652510" y="4754880"/>
            <a:ext cx="565785" cy="783590"/>
          </a:xfrm>
          <a:prstGeom prst="rect">
            <a:avLst/>
          </a:prstGeom>
          <a:noFill/>
        </p:spPr>
        <p:txBody>
          <a:bodyPr wrap="square" rtlCol="0" anchor="t">
            <a:spAutoFit/>
          </a:bodyPr>
          <a:p>
            <a:r>
              <a:rPr lang="en-US" sz="4500" dirty="0">
                <a:solidFill>
                  <a:srgbClr val="FF0000"/>
                </a:solidFill>
                <a:effectLst>
                  <a:glow rad="88900">
                    <a:schemeClr val="bg1"/>
                  </a:glow>
                </a:effectLst>
                <a:cs typeface="Arial" panose="020B0604020202020204" pitchFamily="34" charset="0"/>
                <a:sym typeface="+mn-ea"/>
              </a:rPr>
              <a:t>√</a:t>
            </a:r>
            <a:endParaRPr lang="en-US" sz="4500" dirty="0">
              <a:solidFill>
                <a:srgbClr val="FF0000"/>
              </a:solidFill>
              <a:effectLst>
                <a:glow rad="88900">
                  <a:schemeClr val="bg1"/>
                </a:glow>
              </a:effectLst>
              <a:cs typeface="Arial" panose="020B0604020202020204" pitchFamily="3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3606"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16"/>
                </p:tgtEl>
              </p:cMediaNode>
            </p:audio>
          </p:childTnLst>
        </p:cTn>
      </p:par>
    </p:tnLst>
    <p:bldLst>
      <p:bldP spid="17" grpId="0"/>
      <p:bldP spid="17" grpId="1"/>
      <p:bldP spid="21" grpId="0"/>
      <p:bldP spid="21" grpId="1"/>
      <p:bldP spid="22" grpId="0"/>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Choose the correct answer.</a:t>
            </a:r>
            <a:endParaRPr lang="en-US" sz="3200" b="1" dirty="0">
              <a:effectLst>
                <a:glow rad="88900">
                  <a:schemeClr val="bg1"/>
                </a:glow>
              </a:effectLst>
              <a:cs typeface="Arial" panose="020B0604020202020204" pitchFamily="34" charset="0"/>
              <a:sym typeface="+mn-ea"/>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594360" y="45085"/>
            <a:ext cx="5245100" cy="829945"/>
          </a:xfrm>
          <a:prstGeom prst="rect">
            <a:avLst/>
          </a:prstGeom>
          <a:noFill/>
          <a:effectLst/>
        </p:spPr>
        <p:txBody>
          <a:bodyPr wrap="square" rtlCol="0">
            <a:spAutoFit/>
          </a:bodyPr>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3" name="Table 2"/>
          <p:cNvGraphicFramePr/>
          <p:nvPr/>
        </p:nvGraphicFramePr>
        <p:xfrm>
          <a:off x="173990" y="2522220"/>
          <a:ext cx="11813540" cy="3028315"/>
        </p:xfrm>
        <a:graphic>
          <a:graphicData uri="http://schemas.openxmlformats.org/drawingml/2006/table">
            <a:tbl>
              <a:tblPr firstRow="1" bandRow="1">
                <a:tableStyleId>{35758FB7-9AC5-4552-8A53-C91805E547FA}</a:tableStyleId>
              </a:tblPr>
              <a:tblGrid>
                <a:gridCol w="5669280"/>
                <a:gridCol w="6144260"/>
              </a:tblGrid>
              <a:tr h="1114425">
                <a:tc>
                  <a:txBody>
                    <a:bodyPr/>
                    <a:p>
                      <a:pPr algn="just">
                        <a:buNone/>
                      </a:pPr>
                      <a:r>
                        <a:rPr lang="en-US" sz="3200"/>
                        <a:t>1. The conversation is generally about Thanh’s ______.</a:t>
                      </a:r>
                      <a:endParaRPr lang="en-US" sz="3200"/>
                    </a:p>
                  </a:txBody>
                  <a:tcPr>
                    <a:lnL>
                      <a:noFill/>
                    </a:lnL>
                    <a:lnR>
                      <a:noFill/>
                    </a:lnR>
                    <a:lnT>
                      <a:noFill/>
                    </a:lnT>
                    <a:lnB>
                      <a:noFill/>
                    </a:lnB>
                    <a:lnTlToBr>
                      <a:noFill/>
                    </a:lnTlToBr>
                    <a:lnBlToTr>
                      <a:noFill/>
                    </a:lnBlToTr>
                    <a:solidFill>
                      <a:srgbClr val="F6BA6F"/>
                    </a:solidFill>
                  </a:tcPr>
                </a:tc>
                <a:tc>
                  <a:txBody>
                    <a:bodyPr/>
                    <a:p>
                      <a:pPr algn="just">
                        <a:buNone/>
                      </a:pPr>
                      <a:r>
                        <a:rPr lang="en-US" sz="3200"/>
                        <a:t>2. Thanh’s grandma didn’t have a lot of ______.</a:t>
                      </a:r>
                      <a:endParaRPr lang="en-US" sz="3200"/>
                    </a:p>
                  </a:txBody>
                  <a:tcPr>
                    <a:lnL>
                      <a:noFill/>
                    </a:lnL>
                    <a:lnR>
                      <a:noFill/>
                    </a:lnR>
                    <a:lnT>
                      <a:noFill/>
                    </a:lnT>
                    <a:lnB>
                      <a:noFill/>
                    </a:lnB>
                    <a:lnTlToBr>
                      <a:noFill/>
                    </a:lnTlToBr>
                    <a:lnBlToTr>
                      <a:noFill/>
                    </a:lnBlToTr>
                    <a:solidFill>
                      <a:srgbClr val="F6BA6F"/>
                    </a:solidFill>
                  </a:tcPr>
                </a:tc>
              </a:tr>
              <a:tr h="1913890">
                <a:tc>
                  <a:txBody>
                    <a:bodyPr/>
                    <a:p>
                      <a:pPr>
                        <a:buNone/>
                      </a:pPr>
                      <a:r>
                        <a:rPr lang="en-US" sz="3200" b="1">
                          <a:effectLst>
                            <a:innerShdw blurRad="63500" dist="50800" dir="18900000">
                              <a:prstClr val="black">
                                <a:alpha val="50000"/>
                              </a:prstClr>
                            </a:innerShdw>
                          </a:effectLst>
                        </a:rPr>
                        <a:t>A.</a:t>
                      </a:r>
                      <a:r>
                        <a:rPr lang="en-US" sz="3200">
                          <a:effectLst>
                            <a:innerShdw blurRad="63500" dist="50800" dir="18900000">
                              <a:prstClr val="black">
                                <a:alpha val="50000"/>
                              </a:prstClr>
                            </a:innerShdw>
                          </a:effectLst>
                        </a:rPr>
                        <a:t> school days </a:t>
                      </a:r>
                      <a:endParaRPr lang="en-US" sz="3200">
                        <a:effectLst>
                          <a:innerShdw blurRad="63500" dist="50800" dir="18900000">
                            <a:prstClr val="black">
                              <a:alpha val="50000"/>
                            </a:prstClr>
                          </a:innerShdw>
                        </a:effectLst>
                      </a:endParaRPr>
                    </a:p>
                    <a:p>
                      <a:pPr>
                        <a:buNone/>
                      </a:pPr>
                      <a:r>
                        <a:rPr lang="en-US" sz="3200" b="1">
                          <a:effectLst>
                            <a:innerShdw blurRad="63500" dist="50800" dir="18900000">
                              <a:prstClr val="black">
                                <a:alpha val="50000"/>
                              </a:prstClr>
                            </a:innerShdw>
                          </a:effectLst>
                        </a:rPr>
                        <a:t>B.</a:t>
                      </a:r>
                      <a:r>
                        <a:rPr lang="en-US" sz="3200">
                          <a:effectLst>
                            <a:innerShdw blurRad="63500" dist="50800" dir="18900000">
                              <a:prstClr val="black">
                                <a:alpha val="50000"/>
                              </a:prstClr>
                            </a:innerShdw>
                          </a:effectLst>
                        </a:rPr>
                        <a:t> grandma’s school days</a:t>
                      </a:r>
                      <a:endParaRPr lang="en-US" sz="3200">
                        <a:effectLst>
                          <a:innerShdw blurRad="63500" dist="50800" dir="18900000">
                            <a:prstClr val="black">
                              <a:alpha val="50000"/>
                            </a:prstClr>
                          </a:innerShdw>
                        </a:effectLst>
                      </a:endParaRPr>
                    </a:p>
                    <a:p>
                      <a:pPr>
                        <a:buNone/>
                      </a:pPr>
                      <a:r>
                        <a:rPr lang="en-US" sz="3200" b="1">
                          <a:effectLst>
                            <a:innerShdw blurRad="63500" dist="50800" dir="18900000">
                              <a:prstClr val="black">
                                <a:alpha val="50000"/>
                              </a:prstClr>
                            </a:innerShdw>
                          </a:effectLst>
                        </a:rPr>
                        <a:t>C.</a:t>
                      </a:r>
                      <a:r>
                        <a:rPr lang="en-US" sz="3200">
                          <a:effectLst>
                            <a:innerShdw blurRad="63500" dist="50800" dir="18900000">
                              <a:prstClr val="black">
                                <a:alpha val="50000"/>
                              </a:prstClr>
                            </a:innerShdw>
                          </a:effectLst>
                        </a:rPr>
                        <a:t> grandma’s life in the past</a:t>
                      </a:r>
                      <a:endParaRPr lang="en-US" sz="3200">
                        <a:effectLst>
                          <a:innerShdw blurRad="63500" dist="50800" dir="18900000">
                            <a:prstClr val="black">
                              <a:alpha val="50000"/>
                            </a:prstClr>
                          </a:innerShdw>
                        </a:effectLst>
                      </a:endParaRPr>
                    </a:p>
                  </a:txBody>
                  <a:tcPr>
                    <a:lnL>
                      <a:noFill/>
                    </a:lnL>
                    <a:lnR>
                      <a:noFill/>
                    </a:lnR>
                    <a:lnT>
                      <a:noFill/>
                    </a:lnT>
                    <a:lnB>
                      <a:noFill/>
                    </a:lnB>
                    <a:lnTlToBr>
                      <a:noFill/>
                    </a:lnTlToBr>
                    <a:lnBlToTr>
                      <a:noFill/>
                    </a:lnBlToTr>
                    <a:solidFill>
                      <a:srgbClr val="6DA9E4"/>
                    </a:solidFill>
                  </a:tcPr>
                </a:tc>
                <a:tc>
                  <a:txBody>
                    <a:bodyPr/>
                    <a:p>
                      <a:pPr>
                        <a:buNone/>
                      </a:pPr>
                      <a:r>
                        <a:rPr lang="en-US" sz="3200" b="1"/>
                        <a:t>A.</a:t>
                      </a:r>
                      <a:r>
                        <a:rPr lang="en-US" sz="3200"/>
                        <a:t> homework </a:t>
                      </a:r>
                      <a:endParaRPr lang="en-US" sz="3200"/>
                    </a:p>
                    <a:p>
                      <a:pPr>
                        <a:buNone/>
                      </a:pPr>
                      <a:r>
                        <a:rPr lang="en-US" sz="3200" b="1"/>
                        <a:t>B.</a:t>
                      </a:r>
                      <a:r>
                        <a:rPr lang="en-US" sz="3200"/>
                        <a:t> lessons </a:t>
                      </a:r>
                      <a:endParaRPr lang="en-US" sz="3200"/>
                    </a:p>
                    <a:p>
                      <a:pPr>
                        <a:buNone/>
                      </a:pPr>
                      <a:r>
                        <a:rPr lang="en-US" sz="3200" b="1"/>
                        <a:t>C.</a:t>
                      </a:r>
                      <a:r>
                        <a:rPr lang="en-US" sz="3200"/>
                        <a:t> subjects</a:t>
                      </a:r>
                      <a:endParaRPr lang="en-US" sz="3200"/>
                    </a:p>
                  </a:txBody>
                  <a:tcPr>
                    <a:lnL>
                      <a:noFill/>
                    </a:lnL>
                    <a:lnR>
                      <a:noFill/>
                    </a:lnR>
                    <a:lnT>
                      <a:noFill/>
                    </a:lnT>
                    <a:lnB>
                      <a:noFill/>
                    </a:lnB>
                    <a:lnTlToBr>
                      <a:noFill/>
                    </a:lnTlToBr>
                    <a:lnBlToTr>
                      <a:noFill/>
                    </a:lnBlToTr>
                    <a:solidFill>
                      <a:srgbClr val="6DA9E4"/>
                    </a:solidFill>
                  </a:tcPr>
                </a:tc>
              </a:tr>
            </a:tbl>
          </a:graphicData>
        </a:graphic>
      </p:graphicFrame>
      <p:sp>
        <p:nvSpPr>
          <p:cNvPr id="4" name="Oval 3"/>
          <p:cNvSpPr/>
          <p:nvPr/>
        </p:nvSpPr>
        <p:spPr>
          <a:xfrm>
            <a:off x="224790" y="4124325"/>
            <a:ext cx="40640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 name="Oval 5"/>
          <p:cNvSpPr/>
          <p:nvPr/>
        </p:nvSpPr>
        <p:spPr>
          <a:xfrm>
            <a:off x="5920105" y="3700145"/>
            <a:ext cx="40640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5" name="026">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8084185" y="861695"/>
            <a:ext cx="862330" cy="862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p:tgtEl>
                        <p:sldTgt/>
                      </p:tgtEl>
                    </p:cond>
                  </p:endCondLst>
                </p:cTn>
                <p:tgtEl>
                  <p:spTgt spid="5"/>
                </p:tgtEl>
              </p:cMediaNode>
            </p:audio>
          </p:childTnLst>
        </p:cTn>
      </p:par>
    </p:tnLst>
    <p:bldLst>
      <p:bldP spid="4" grpId="0" bldLvl="0" animBg="1"/>
      <p:bldP spid="4" grpId="1" animBg="1"/>
      <p:bldP spid="6" grpId="0" bldLvl="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Choose the correct answer.</a:t>
            </a:r>
            <a:endParaRPr lang="en-US" sz="3200" b="1" dirty="0">
              <a:effectLst>
                <a:glow rad="88900">
                  <a:schemeClr val="bg1"/>
                </a:glow>
              </a:effectLst>
              <a:cs typeface="Arial" panose="020B0604020202020204" pitchFamily="34" charset="0"/>
              <a:sym typeface="+mn-ea"/>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594360" y="45085"/>
            <a:ext cx="5245100" cy="829945"/>
          </a:xfrm>
          <a:prstGeom prst="rect">
            <a:avLst/>
          </a:prstGeom>
          <a:noFill/>
          <a:effectLst/>
        </p:spPr>
        <p:txBody>
          <a:bodyPr wrap="square" rtlCol="0">
            <a:spAutoFit/>
          </a:bodyPr>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3" name="Table 2"/>
          <p:cNvGraphicFramePr/>
          <p:nvPr/>
        </p:nvGraphicFramePr>
        <p:xfrm>
          <a:off x="173990" y="2522220"/>
          <a:ext cx="11813540" cy="3028315"/>
        </p:xfrm>
        <a:graphic>
          <a:graphicData uri="http://schemas.openxmlformats.org/drawingml/2006/table">
            <a:tbl>
              <a:tblPr firstRow="1" bandRow="1">
                <a:tableStyleId>{35758FB7-9AC5-4552-8A53-C91805E547FA}</a:tableStyleId>
              </a:tblPr>
              <a:tblGrid>
                <a:gridCol w="5669280"/>
                <a:gridCol w="6144260"/>
              </a:tblGrid>
              <a:tr h="1114425">
                <a:tc>
                  <a:txBody>
                    <a:bodyPr/>
                    <a:p>
                      <a:pPr algn="just">
                        <a:buNone/>
                      </a:pPr>
                      <a:r>
                        <a:rPr lang="en-US" sz="3200"/>
                        <a:t>3. Thanh’s grandma ______ went to school on foot</a:t>
                      </a:r>
                      <a:endParaRPr lang="en-US" sz="3200"/>
                    </a:p>
                  </a:txBody>
                  <a:tcPr>
                    <a:lnL>
                      <a:noFill/>
                    </a:lnL>
                    <a:lnR>
                      <a:noFill/>
                    </a:lnR>
                    <a:lnT>
                      <a:noFill/>
                    </a:lnT>
                    <a:lnB>
                      <a:noFill/>
                    </a:lnB>
                    <a:lnTlToBr>
                      <a:noFill/>
                    </a:lnTlToBr>
                    <a:lnBlToTr>
                      <a:noFill/>
                    </a:lnBlToTr>
                    <a:solidFill>
                      <a:srgbClr val="F6BA6F"/>
                    </a:solidFill>
                  </a:tcPr>
                </a:tc>
                <a:tc>
                  <a:txBody>
                    <a:bodyPr/>
                    <a:p>
                      <a:pPr algn="just">
                        <a:buNone/>
                      </a:pPr>
                      <a:r>
                        <a:rPr lang="en-US" sz="3200"/>
                        <a:t>4. Students in the past played ______during break time.</a:t>
                      </a:r>
                      <a:endParaRPr lang="en-US" sz="3200"/>
                    </a:p>
                  </a:txBody>
                  <a:tcPr>
                    <a:lnL>
                      <a:noFill/>
                    </a:lnL>
                    <a:lnR>
                      <a:noFill/>
                    </a:lnR>
                    <a:lnT>
                      <a:noFill/>
                    </a:lnT>
                    <a:lnB>
                      <a:noFill/>
                    </a:lnB>
                    <a:lnTlToBr>
                      <a:noFill/>
                    </a:lnTlToBr>
                    <a:lnBlToTr>
                      <a:noFill/>
                    </a:lnBlToTr>
                    <a:solidFill>
                      <a:srgbClr val="F6BA6F"/>
                    </a:solidFill>
                  </a:tcPr>
                </a:tc>
              </a:tr>
              <a:tr h="1913890">
                <a:tc>
                  <a:txBody>
                    <a:bodyPr/>
                    <a:p>
                      <a:pPr>
                        <a:buNone/>
                      </a:pPr>
                      <a:r>
                        <a:rPr lang="en-US" sz="3200" b="1"/>
                        <a:t>A</a:t>
                      </a:r>
                      <a:r>
                        <a:rPr lang="en-US" sz="3200"/>
                        <a:t>. always </a:t>
                      </a:r>
                      <a:endParaRPr lang="en-US" sz="3200"/>
                    </a:p>
                    <a:p>
                      <a:pPr>
                        <a:buNone/>
                      </a:pPr>
                      <a:r>
                        <a:rPr lang="en-US" sz="3200" b="1"/>
                        <a:t>B</a:t>
                      </a:r>
                      <a:r>
                        <a:rPr lang="en-US" sz="3200"/>
                        <a:t>. sometimes </a:t>
                      </a:r>
                      <a:endParaRPr lang="en-US" sz="3200"/>
                    </a:p>
                    <a:p>
                      <a:pPr>
                        <a:buNone/>
                      </a:pPr>
                      <a:r>
                        <a:rPr lang="en-US" sz="3200" b="1"/>
                        <a:t>C</a:t>
                      </a:r>
                      <a:r>
                        <a:rPr lang="en-US" sz="3200"/>
                        <a:t>. never</a:t>
                      </a:r>
                      <a:endParaRPr lang="en-US" sz="3200"/>
                    </a:p>
                  </a:txBody>
                  <a:tcPr>
                    <a:lnL>
                      <a:noFill/>
                    </a:lnL>
                    <a:lnR>
                      <a:noFill/>
                    </a:lnR>
                    <a:lnT>
                      <a:noFill/>
                    </a:lnT>
                    <a:lnB>
                      <a:noFill/>
                    </a:lnB>
                    <a:lnTlToBr>
                      <a:noFill/>
                    </a:lnTlToBr>
                    <a:lnBlToTr>
                      <a:noFill/>
                    </a:lnBlToTr>
                    <a:solidFill>
                      <a:srgbClr val="6DA9E4"/>
                    </a:solidFill>
                  </a:tcPr>
                </a:tc>
                <a:tc>
                  <a:txBody>
                    <a:bodyPr/>
                    <a:p>
                      <a:pPr>
                        <a:buNone/>
                      </a:pPr>
                      <a:r>
                        <a:rPr lang="en-US" sz="3200" b="1"/>
                        <a:t>A.</a:t>
                      </a:r>
                      <a:r>
                        <a:rPr lang="en-US" sz="3200"/>
                        <a:t> computer games </a:t>
                      </a:r>
                      <a:endParaRPr lang="en-US" sz="3200"/>
                    </a:p>
                    <a:p>
                      <a:pPr>
                        <a:buNone/>
                      </a:pPr>
                      <a:r>
                        <a:rPr lang="en-US" sz="3200" b="1"/>
                        <a:t>B</a:t>
                      </a:r>
                      <a:r>
                        <a:rPr lang="en-US" sz="3200"/>
                        <a:t>. games on mobile phones</a:t>
                      </a:r>
                      <a:endParaRPr lang="en-US" sz="3200"/>
                    </a:p>
                    <a:p>
                      <a:pPr>
                        <a:buNone/>
                      </a:pPr>
                      <a:r>
                        <a:rPr lang="en-US" sz="3200" b="1"/>
                        <a:t>C</a:t>
                      </a:r>
                      <a:r>
                        <a:rPr lang="en-US" sz="3200"/>
                        <a:t>. traditional games</a:t>
                      </a:r>
                      <a:endParaRPr lang="en-US" sz="3200"/>
                    </a:p>
                  </a:txBody>
                  <a:tcPr>
                    <a:lnL>
                      <a:noFill/>
                    </a:lnL>
                    <a:lnR>
                      <a:noFill/>
                    </a:lnR>
                    <a:lnT>
                      <a:noFill/>
                    </a:lnT>
                    <a:lnB>
                      <a:noFill/>
                    </a:lnB>
                    <a:lnTlToBr>
                      <a:noFill/>
                    </a:lnTlToBr>
                    <a:lnBlToTr>
                      <a:noFill/>
                    </a:lnBlToTr>
                    <a:solidFill>
                      <a:srgbClr val="6DA9E4"/>
                    </a:solidFill>
                  </a:tcPr>
                </a:tc>
              </a:tr>
            </a:tbl>
          </a:graphicData>
        </a:graphic>
      </p:graphicFrame>
      <p:sp>
        <p:nvSpPr>
          <p:cNvPr id="4" name="Oval 3"/>
          <p:cNvSpPr/>
          <p:nvPr/>
        </p:nvSpPr>
        <p:spPr>
          <a:xfrm>
            <a:off x="224790" y="3605530"/>
            <a:ext cx="40640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 name="Oval 5"/>
          <p:cNvSpPr/>
          <p:nvPr/>
        </p:nvSpPr>
        <p:spPr>
          <a:xfrm>
            <a:off x="5892800" y="4731385"/>
            <a:ext cx="40640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5" name="026">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8084185" y="861695"/>
            <a:ext cx="862330" cy="862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p:tgtEl>
                        <p:sldTgt/>
                      </p:tgtEl>
                    </p:cond>
                  </p:endCondLst>
                </p:cTn>
                <p:tgtEl>
                  <p:spTgt spid="5"/>
                </p:tgtEl>
              </p:cMediaNode>
            </p:audio>
          </p:childTnLst>
        </p:cTn>
      </p:par>
    </p:tnLst>
    <p:bldLst>
      <p:bldP spid="4" grpId="0" bldLvl="0" animBg="1"/>
      <p:bldP spid="4"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US"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Chatting</a:t>
            </a:r>
            <a:endParaRPr lang="en-US" altLang="en-GB" dirty="0">
              <a:solidFill>
                <a:schemeClr val="tx1"/>
              </a:solidFill>
            </a:endParaRPr>
          </a:p>
          <a:p>
            <a:r>
              <a:rPr lang="en-GB" dirty="0">
                <a:solidFill>
                  <a:schemeClr val="tx1"/>
                </a:solidFill>
              </a:rPr>
              <a:t>Option 2: </a:t>
            </a:r>
            <a:r>
              <a:rPr lang="en-US" altLang="en-GB" dirty="0">
                <a:solidFill>
                  <a:schemeClr val="tx1"/>
                </a:solidFill>
              </a:rPr>
              <a:t>Compare and Contrast</a:t>
            </a:r>
            <a:endParaRPr lang="en-US" altLang="en-GB" dirty="0">
              <a:solidFill>
                <a:schemeClr val="tx1"/>
              </a:solidFill>
            </a:endParaRPr>
          </a:p>
        </p:txBody>
      </p:sp>
      <p:sp>
        <p:nvSpPr>
          <p:cNvPr id="21" name="Rectangle 20"/>
          <p:cNvSpPr/>
          <p:nvPr/>
        </p:nvSpPr>
        <p:spPr>
          <a:xfrm>
            <a:off x="5570855" y="2181860"/>
            <a:ext cx="6329680" cy="118999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Match each phrase with the right picture.</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talk between Thanh and his grandma and tick (√) the things you hear.</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Choose the correct answer..</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65775" y="3753485"/>
            <a:ext cx="6327775" cy="11861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school days in the past.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school days in the past.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897505"/>
            <a:ext cx="1059815" cy="114808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25349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Ask and answer about school days in the past.</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31190" y="1802130"/>
            <a:ext cx="11123930" cy="1076325"/>
          </a:xfrm>
          <a:prstGeom prst="rect">
            <a:avLst/>
          </a:prstGeom>
          <a:noFill/>
          <a:ln w="9525">
            <a:noFill/>
          </a:ln>
        </p:spPr>
        <p:txBody>
          <a:bodyPr wrap="square">
            <a:spAutoFit/>
          </a:bodyPr>
          <a:p>
            <a:pPr marL="1270" indent="-1270" algn="just"/>
            <a:r>
              <a:rPr lang="en-US" sz="3200" b="0">
                <a:solidFill>
                  <a:srgbClr val="000000"/>
                </a:solidFill>
                <a:latin typeface="Calibri" panose="020F0502020204030204" pitchFamily="34" charset="0"/>
                <a:cs typeface="Calibri" panose="020F0502020204030204" pitchFamily="34" charset="0"/>
              </a:rPr>
              <a:t>- Work in pairs. You can use the cues given to ask and answer about school days in the past. </a:t>
            </a:r>
            <a:endParaRPr lang="en-US" sz="3200" b="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1191260" y="2790825"/>
            <a:ext cx="10961370" cy="3046095"/>
          </a:xfrm>
          <a:prstGeom prst="rect">
            <a:avLst/>
          </a:prstGeom>
          <a:solidFill>
            <a:srgbClr val="FEE8B0"/>
          </a:solidFill>
        </p:spPr>
        <p:txBody>
          <a:bodyPr wrap="square" rtlCol="0" anchor="t">
            <a:spAutoFit/>
          </a:bodyPr>
          <a:p>
            <a:r>
              <a:rPr lang="en-US" sz="3200" b="1"/>
              <a:t>Your talk may include the following:</a:t>
            </a:r>
            <a:endParaRPr lang="en-US" sz="3200" b="1"/>
          </a:p>
          <a:p>
            <a:r>
              <a:rPr lang="en-US" sz="3200"/>
              <a:t>– school time (When …)</a:t>
            </a:r>
            <a:endParaRPr lang="en-US" sz="3200"/>
          </a:p>
          <a:p>
            <a:r>
              <a:rPr lang="en-US" sz="3200"/>
              <a:t>– school subjects (What …)</a:t>
            </a:r>
            <a:endParaRPr lang="en-US" sz="3200"/>
          </a:p>
          <a:p>
            <a:r>
              <a:rPr lang="en-US" sz="3200"/>
              <a:t>– leisure time activities (What …)</a:t>
            </a:r>
            <a:endParaRPr lang="en-US" sz="3200"/>
          </a:p>
          <a:p>
            <a:r>
              <a:rPr lang="en-US" sz="3200"/>
              <a:t>– summer holiday (How long …)</a:t>
            </a:r>
            <a:endParaRPr lang="en-US" sz="3200"/>
          </a:p>
          <a:p>
            <a:r>
              <a:rPr lang="en-US" sz="3200"/>
              <a:t>– means of transport to school (How …)</a:t>
            </a:r>
            <a:endParaRPr lang="en-US" sz="3200"/>
          </a:p>
        </p:txBody>
      </p:sp>
      <p:sp>
        <p:nvSpPr>
          <p:cNvPr id="5" name="Text Box 4"/>
          <p:cNvSpPr txBox="1"/>
          <p:nvPr/>
        </p:nvSpPr>
        <p:spPr>
          <a:xfrm>
            <a:off x="496570" y="5913120"/>
            <a:ext cx="9303385" cy="583565"/>
          </a:xfrm>
          <a:prstGeom prst="rect">
            <a:avLst/>
          </a:prstGeom>
          <a:noFill/>
          <a:ln w="9525">
            <a:noFill/>
          </a:ln>
        </p:spPr>
        <p:txBody>
          <a:bodyPr wrap="square">
            <a:spAutoFit/>
          </a:bodyPr>
          <a:p>
            <a:pPr marL="635" indent="-635"/>
            <a:r>
              <a:rPr lang="en-US" sz="3200" b="0">
                <a:solidFill>
                  <a:srgbClr val="000000"/>
                </a:solidFill>
                <a:latin typeface="Calibri" panose="020F0502020204030204" pitchFamily="34" charset="0"/>
                <a:cs typeface="Calibri" panose="020F0502020204030204" pitchFamily="34" charset="0"/>
              </a:rPr>
              <a:t>- You can refer to the listening text for your answers.</a:t>
            </a:r>
            <a:endParaRPr lang="en-US" sz="3200" b="0">
              <a:solidFill>
                <a:srgbClr val="000000"/>
              </a:solidFill>
              <a:latin typeface="Calibri" panose="020F0502020204030204" pitchFamily="34" charset="0"/>
              <a:cs typeface="Calibri" panose="020F0502020204030204" pitchFamily="34" charset="0"/>
            </a:endParaRPr>
          </a:p>
        </p:txBody>
      </p:sp>
      <p:sp>
        <p:nvSpPr>
          <p:cNvPr id="6" name="Text Box 5"/>
          <p:cNvSpPr txBox="1"/>
          <p:nvPr/>
        </p:nvSpPr>
        <p:spPr>
          <a:xfrm>
            <a:off x="5472430" y="3286760"/>
            <a:ext cx="3608705" cy="583565"/>
          </a:xfrm>
          <a:prstGeom prst="rect">
            <a:avLst/>
          </a:prstGeom>
          <a:noFill/>
          <a:ln w="9525">
            <a:noFill/>
          </a:ln>
        </p:spPr>
        <p:txBody>
          <a:bodyPr wrap="square">
            <a:spAutoFit/>
          </a:bodyPr>
          <a:p>
            <a:pPr marL="635" indent="-635"/>
            <a:r>
              <a:rPr lang="en-US" sz="3200" b="0">
                <a:solidFill>
                  <a:srgbClr val="FF0000"/>
                </a:solidFill>
                <a:latin typeface="Calibri" panose="020F0502020204030204" pitchFamily="34" charset="0"/>
                <a:cs typeface="Calibri" panose="020F0502020204030204" pitchFamily="34" charset="0"/>
              </a:rPr>
              <a:t>in the morning only</a:t>
            </a:r>
            <a:endParaRPr lang="en-US" sz="3200" b="0">
              <a:solidFill>
                <a:srgbClr val="FF0000"/>
              </a:solidFill>
              <a:latin typeface="Calibri" panose="020F0502020204030204" pitchFamily="34" charset="0"/>
              <a:cs typeface="Calibri" panose="020F0502020204030204" pitchFamily="34" charset="0"/>
            </a:endParaRPr>
          </a:p>
        </p:txBody>
      </p:sp>
      <p:sp>
        <p:nvSpPr>
          <p:cNvPr id="9" name="Text Box 8"/>
          <p:cNvSpPr txBox="1"/>
          <p:nvPr/>
        </p:nvSpPr>
        <p:spPr>
          <a:xfrm>
            <a:off x="5689600" y="3746500"/>
            <a:ext cx="6640830" cy="583565"/>
          </a:xfrm>
          <a:prstGeom prst="rect">
            <a:avLst/>
          </a:prstGeom>
          <a:noFill/>
          <a:ln w="9525">
            <a:noFill/>
          </a:ln>
        </p:spPr>
        <p:txBody>
          <a:bodyPr wrap="square">
            <a:spAutoFit/>
          </a:bodyPr>
          <a:p>
            <a:pPr marL="635" indent="-635"/>
            <a:r>
              <a:rPr lang="en-US" sz="3200">
                <a:solidFill>
                  <a:srgbClr val="FF0000"/>
                </a:solidFill>
                <a:latin typeface="Calibri" panose="020F0502020204030204" pitchFamily="34" charset="0"/>
                <a:cs typeface="Calibri" panose="020F0502020204030204" pitchFamily="34" charset="0"/>
                <a:sym typeface="+mn-ea"/>
              </a:rPr>
              <a:t>maths, language, history, physics, etc. </a:t>
            </a:r>
            <a:endParaRPr lang="en-US" sz="3200" b="0">
              <a:solidFill>
                <a:srgbClr val="FF0000"/>
              </a:solidFill>
              <a:latin typeface="Calibri" panose="020F0502020204030204" pitchFamily="34" charset="0"/>
              <a:cs typeface="Calibri" panose="020F0502020204030204" pitchFamily="34" charset="0"/>
              <a:sym typeface="+mn-ea"/>
            </a:endParaRPr>
          </a:p>
        </p:txBody>
      </p:sp>
      <p:sp>
        <p:nvSpPr>
          <p:cNvPr id="10" name="Text Box 9"/>
          <p:cNvSpPr txBox="1"/>
          <p:nvPr/>
        </p:nvSpPr>
        <p:spPr>
          <a:xfrm>
            <a:off x="6775450" y="4198620"/>
            <a:ext cx="3677920" cy="583565"/>
          </a:xfrm>
          <a:prstGeom prst="rect">
            <a:avLst/>
          </a:prstGeom>
          <a:noFill/>
          <a:ln w="9525">
            <a:noFill/>
          </a:ln>
        </p:spPr>
        <p:txBody>
          <a:bodyPr wrap="square">
            <a:spAutoFit/>
          </a:bodyPr>
          <a:p>
            <a:pPr marL="635" indent="-635"/>
            <a:r>
              <a:rPr lang="en-US" sz="3200">
                <a:solidFill>
                  <a:srgbClr val="FF0000"/>
                </a:solidFill>
                <a:latin typeface="Calibri" panose="020F0502020204030204" pitchFamily="34" charset="0"/>
                <a:cs typeface="Calibri" panose="020F0502020204030204" pitchFamily="34" charset="0"/>
                <a:sym typeface="+mn-ea"/>
              </a:rPr>
              <a:t>traditional games </a:t>
            </a:r>
            <a:endParaRPr lang="en-US" sz="3200" b="0">
              <a:solidFill>
                <a:srgbClr val="FF0000"/>
              </a:solidFill>
              <a:latin typeface="Calibri" panose="020F0502020204030204" pitchFamily="34" charset="0"/>
              <a:cs typeface="Calibri" panose="020F0502020204030204" pitchFamily="34" charset="0"/>
              <a:sym typeface="+mn-ea"/>
            </a:endParaRPr>
          </a:p>
        </p:txBody>
      </p:sp>
      <p:sp>
        <p:nvSpPr>
          <p:cNvPr id="13" name="Text Box 12"/>
          <p:cNvSpPr txBox="1"/>
          <p:nvPr/>
        </p:nvSpPr>
        <p:spPr>
          <a:xfrm>
            <a:off x="6775450" y="4714240"/>
            <a:ext cx="3677920" cy="583565"/>
          </a:xfrm>
          <a:prstGeom prst="rect">
            <a:avLst/>
          </a:prstGeom>
          <a:noFill/>
          <a:ln w="9525">
            <a:noFill/>
          </a:ln>
        </p:spPr>
        <p:txBody>
          <a:bodyPr wrap="square">
            <a:spAutoFit/>
          </a:bodyPr>
          <a:p>
            <a:pPr marL="635" indent="-635"/>
            <a:r>
              <a:rPr lang="en-US" sz="3200">
                <a:solidFill>
                  <a:srgbClr val="FF0000"/>
                </a:solidFill>
                <a:latin typeface="Calibri" panose="020F0502020204030204" pitchFamily="34" charset="0"/>
                <a:cs typeface="Calibri" panose="020F0502020204030204" pitchFamily="34" charset="0"/>
                <a:sym typeface="+mn-ea"/>
              </a:rPr>
              <a:t>three months</a:t>
            </a:r>
            <a:endParaRPr lang="en-US" sz="3200" b="0">
              <a:solidFill>
                <a:srgbClr val="FF0000"/>
              </a:solidFill>
              <a:latin typeface="Calibri" panose="020F0502020204030204" pitchFamily="34" charset="0"/>
              <a:cs typeface="Calibri" panose="020F0502020204030204" pitchFamily="34" charset="0"/>
              <a:sym typeface="+mn-ea"/>
            </a:endParaRPr>
          </a:p>
        </p:txBody>
      </p:sp>
      <p:sp>
        <p:nvSpPr>
          <p:cNvPr id="14" name="Text Box 13"/>
          <p:cNvSpPr txBox="1"/>
          <p:nvPr/>
        </p:nvSpPr>
        <p:spPr>
          <a:xfrm>
            <a:off x="8006715" y="5198110"/>
            <a:ext cx="1571625" cy="583565"/>
          </a:xfrm>
          <a:prstGeom prst="rect">
            <a:avLst/>
          </a:prstGeom>
          <a:noFill/>
          <a:ln w="9525">
            <a:noFill/>
          </a:ln>
        </p:spPr>
        <p:txBody>
          <a:bodyPr wrap="square">
            <a:spAutoFit/>
          </a:bodyPr>
          <a:p>
            <a:pPr marL="635" indent="-635"/>
            <a:r>
              <a:rPr lang="en-US" sz="3200">
                <a:solidFill>
                  <a:srgbClr val="FF0000"/>
                </a:solidFill>
                <a:latin typeface="Calibri" panose="020F0502020204030204" pitchFamily="34" charset="0"/>
                <a:cs typeface="Calibri" panose="020F0502020204030204" pitchFamily="34" charset="0"/>
                <a:sym typeface="+mn-ea"/>
              </a:rPr>
              <a:t>walk</a:t>
            </a:r>
            <a:endParaRPr lang="en-US" sz="3200" b="0">
              <a:solidFill>
                <a:srgbClr val="FF0000"/>
              </a:solidFill>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P spid="5" grpId="0"/>
      <p:bldP spid="5" grpId="1"/>
      <p:bldP spid="6" grpId="0"/>
      <p:bldP spid="6" grpId="1"/>
      <p:bldP spid="9" grpId="0"/>
      <p:bldP spid="9" grpId="1"/>
      <p:bldP spid="10" grpId="0"/>
      <p:bldP spid="10" grpId="1"/>
      <p:bldP spid="13" grpId="0"/>
      <p:bldP spid="13"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25349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Write a paragraph (100 - 120 words) about school days in the past.</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31190" y="1802130"/>
            <a:ext cx="11123930" cy="583565"/>
          </a:xfrm>
          <a:prstGeom prst="rect">
            <a:avLst/>
          </a:prstGeom>
          <a:noFill/>
          <a:ln w="9525">
            <a:noFill/>
          </a:ln>
        </p:spPr>
        <p:txBody>
          <a:bodyPr wrap="square">
            <a:spAutoFit/>
          </a:bodyPr>
          <a:p>
            <a:pPr marL="1270" indent="-1270" algn="just"/>
            <a:r>
              <a:rPr lang="en-US" sz="3200" b="0">
                <a:solidFill>
                  <a:srgbClr val="000000"/>
                </a:solidFill>
                <a:latin typeface="Calibri" panose="020F0502020204030204" pitchFamily="34" charset="0"/>
                <a:cs typeface="Calibri" panose="020F0502020204030204" pitchFamily="34" charset="0"/>
              </a:rPr>
              <a:t>- Use the ideas in </a:t>
            </a:r>
            <a:r>
              <a:rPr lang="en-US" sz="3200" b="1" u="sng">
                <a:solidFill>
                  <a:srgbClr val="000000"/>
                </a:solidFill>
                <a:latin typeface="Calibri" panose="020F0502020204030204" pitchFamily="34" charset="0"/>
                <a:cs typeface="Calibri" panose="020F0502020204030204" pitchFamily="34" charset="0"/>
              </a:rPr>
              <a:t>Activity 4</a:t>
            </a:r>
            <a:r>
              <a:rPr lang="en-US" sz="3200" b="0">
                <a:solidFill>
                  <a:srgbClr val="000000"/>
                </a:solidFill>
                <a:latin typeface="Calibri" panose="020F0502020204030204" pitchFamily="34" charset="0"/>
                <a:cs typeface="Calibri" panose="020F0502020204030204" pitchFamily="34" charset="0"/>
              </a:rPr>
              <a:t> for your writing.</a:t>
            </a:r>
            <a:endParaRPr lang="en-US" sz="3200" b="0">
              <a:solidFill>
                <a:srgbClr val="000000"/>
              </a:solidFill>
              <a:latin typeface="Calibri" panose="020F0502020204030204" pitchFamily="34" charset="0"/>
              <a:cs typeface="Calibri" panose="020F0502020204030204" pitchFamily="34" charset="0"/>
            </a:endParaRPr>
          </a:p>
        </p:txBody>
      </p:sp>
      <p:sp>
        <p:nvSpPr>
          <p:cNvPr id="3" name="Text Box 2"/>
          <p:cNvSpPr txBox="1"/>
          <p:nvPr/>
        </p:nvSpPr>
        <p:spPr>
          <a:xfrm>
            <a:off x="1367790" y="2588895"/>
            <a:ext cx="9207500" cy="3046095"/>
          </a:xfrm>
          <a:prstGeom prst="rect">
            <a:avLst/>
          </a:prstGeom>
          <a:solidFill>
            <a:srgbClr val="E0EED4"/>
          </a:solidFill>
        </p:spPr>
        <p:txBody>
          <a:bodyPr wrap="square" rtlCol="0" anchor="t">
            <a:spAutoFit/>
          </a:bodyPr>
          <a:p>
            <a:r>
              <a:rPr lang="en-US" sz="3200"/>
              <a:t>In the past, students had lessons in the morning only. ___________________________________________</a:t>
            </a:r>
            <a:endParaRPr lang="en-US" sz="3200"/>
          </a:p>
          <a:p>
            <a:r>
              <a:rPr lang="en-US" sz="3200">
                <a:sym typeface="+mn-ea"/>
              </a:rPr>
              <a:t>___________________________________________</a:t>
            </a:r>
            <a:endParaRPr lang="en-US" sz="3200">
              <a:sym typeface="+mn-ea"/>
            </a:endParaRPr>
          </a:p>
          <a:p>
            <a:r>
              <a:rPr lang="en-US" sz="3200">
                <a:sym typeface="+mn-ea"/>
              </a:rPr>
              <a:t>___________________________________________</a:t>
            </a:r>
            <a:endParaRPr lang="en-US" sz="3200">
              <a:sym typeface="+mn-ea"/>
            </a:endParaRPr>
          </a:p>
          <a:p>
            <a:r>
              <a:rPr lang="en-US" sz="3200">
                <a:sym typeface="+mn-ea"/>
              </a:rPr>
              <a:t>___________________________________________</a:t>
            </a:r>
            <a:endParaRPr lang="en-US" sz="3200">
              <a:sym typeface="+mn-ea"/>
            </a:endParaRPr>
          </a:p>
          <a:p>
            <a:r>
              <a:rPr lang="en-US" sz="3200">
                <a:sym typeface="+mn-ea"/>
              </a:rPr>
              <a:t>___________________________________________.</a:t>
            </a:r>
            <a:endParaRPr lang="en-US" sz="3200"/>
          </a:p>
        </p:txBody>
      </p:sp>
      <p:sp>
        <p:nvSpPr>
          <p:cNvPr id="7" name="Text Box 6"/>
          <p:cNvSpPr txBox="1"/>
          <p:nvPr/>
        </p:nvSpPr>
        <p:spPr>
          <a:xfrm>
            <a:off x="1028065" y="7524115"/>
            <a:ext cx="10167620" cy="4831080"/>
          </a:xfrm>
          <a:prstGeom prst="rect">
            <a:avLst/>
          </a:prstGeom>
          <a:solidFill>
            <a:srgbClr val="E0EED4"/>
          </a:solidFill>
          <a:ln w="9525">
            <a:noFill/>
          </a:ln>
        </p:spPr>
        <p:txBody>
          <a:bodyPr wrap="square">
            <a:spAutoFit/>
          </a:bodyPr>
          <a:p>
            <a:pPr indent="0" algn="just"/>
            <a:r>
              <a:rPr lang="en-US" sz="2800">
                <a:solidFill>
                  <a:srgbClr val="000000"/>
                </a:solidFill>
                <a:latin typeface="Calibri" panose="020F0502020204030204" pitchFamily="34" charset="0"/>
                <a:cs typeface="Calibri" panose="020F0502020204030204" pitchFamily="34" charset="0"/>
              </a:rPr>
              <a:t>In the past, students had lessons in the morning only. In the afternoon, they stayed home and did other things to help their parents. At school, they learned subjects such as maths, language, history, physics, etc. but they did not have music and arts, or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endParaRPr lang="en-US" sz="2800">
              <a:solidFill>
                <a:srgbClr val="000000"/>
              </a:solidFill>
              <a:latin typeface="Calibri" panose="020F0502020204030204" pitchFamily="34" charset="0"/>
              <a:cs typeface="Calibri" panose="020F0502020204030204" pitchFamily="34" charset="0"/>
            </a:endParaRPr>
          </a:p>
          <a:p>
            <a:pPr indent="0" algn="r"/>
            <a:r>
              <a:rPr lang="en-US" sz="2800">
                <a:solidFill>
                  <a:srgbClr val="000000"/>
                </a:solidFill>
                <a:latin typeface="Calibri" panose="020F0502020204030204" pitchFamily="34" charset="0"/>
                <a:cs typeface="Calibri" panose="020F0502020204030204" pitchFamily="34" charset="0"/>
              </a:rPr>
              <a:t> </a:t>
            </a:r>
            <a:r>
              <a:rPr lang="en-US" sz="2800" i="1">
                <a:solidFill>
                  <a:srgbClr val="000000"/>
                </a:solidFill>
                <a:latin typeface="Calibri" panose="020F0502020204030204" pitchFamily="34" charset="0"/>
                <a:cs typeface="Calibri" panose="020F0502020204030204" pitchFamily="34" charset="0"/>
              </a:rPr>
              <a:t>(111 words)</a:t>
            </a:r>
            <a:endParaRPr lang="en-US" sz="2800" i="1">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1150620" y="1813560"/>
            <a:ext cx="10167620" cy="4831080"/>
          </a:xfrm>
          <a:prstGeom prst="rect">
            <a:avLst/>
          </a:prstGeom>
          <a:solidFill>
            <a:srgbClr val="E0EED4"/>
          </a:solidFill>
          <a:ln w="9525">
            <a:noFill/>
          </a:ln>
        </p:spPr>
        <p:txBody>
          <a:bodyPr wrap="square">
            <a:spAutoFit/>
          </a:bodyPr>
          <a:p>
            <a:pPr indent="0" algn="just"/>
            <a:r>
              <a:rPr lang="en-US" sz="2800">
                <a:solidFill>
                  <a:srgbClr val="000000"/>
                </a:solidFill>
                <a:latin typeface="Calibri" panose="020F0502020204030204" pitchFamily="34" charset="0"/>
                <a:cs typeface="Calibri" panose="020F0502020204030204" pitchFamily="34" charset="0"/>
              </a:rPr>
              <a:t>In the past, students had lessons in the morning only. In the afternoon, they stayed home and did other things to help their parents. At school, they learned subjects such as maths, language, history, physics, etc. but they did not have music and arts, or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endParaRPr lang="en-US" sz="2800">
              <a:solidFill>
                <a:srgbClr val="000000"/>
              </a:solidFill>
              <a:latin typeface="Calibri" panose="020F0502020204030204" pitchFamily="34" charset="0"/>
              <a:cs typeface="Calibri" panose="020F0502020204030204" pitchFamily="34" charset="0"/>
            </a:endParaRPr>
          </a:p>
          <a:p>
            <a:pPr indent="0" algn="r"/>
            <a:r>
              <a:rPr lang="en-US" sz="2800">
                <a:solidFill>
                  <a:srgbClr val="000000"/>
                </a:solidFill>
                <a:latin typeface="Calibri" panose="020F0502020204030204" pitchFamily="34" charset="0"/>
                <a:cs typeface="Calibri" panose="020F0502020204030204" pitchFamily="34" charset="0"/>
              </a:rPr>
              <a:t> </a:t>
            </a:r>
            <a:r>
              <a:rPr lang="en-US" sz="2800" i="1">
                <a:solidFill>
                  <a:srgbClr val="000000"/>
                </a:solidFill>
                <a:latin typeface="Calibri" panose="020F0502020204030204" pitchFamily="34" charset="0"/>
                <a:cs typeface="Calibri" panose="020F0502020204030204" pitchFamily="34" charset="0"/>
              </a:rPr>
              <a:t>(111 words)</a:t>
            </a:r>
            <a:endParaRPr lang="en-US" sz="2800" i="1">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487045" y="1229995"/>
            <a:ext cx="4144645" cy="583565"/>
          </a:xfrm>
          <a:prstGeom prst="rect">
            <a:avLst/>
          </a:prstGeom>
          <a:noFill/>
        </p:spPr>
        <p:txBody>
          <a:bodyPr wrap="square" rtlCol="0" anchor="t">
            <a:spAutoFit/>
          </a:bodyPr>
          <a:p>
            <a:r>
              <a:rPr lang="en-US" sz="3200" b="1" i="1">
                <a:solidFill>
                  <a:srgbClr val="FF0000"/>
                </a:solidFill>
              </a:rPr>
              <a:t>Sample paragraph:</a:t>
            </a:r>
            <a:endParaRPr lang="en-US" sz="3200" b="1" i="1">
              <a:solidFill>
                <a:srgbClr val="FF0000"/>
              </a:solidFill>
            </a:endParaRPr>
          </a:p>
        </p:txBody>
      </p:sp>
      <p:sp>
        <p:nvSpPr>
          <p:cNvPr id="4" name="Text Box 3"/>
          <p:cNvSpPr txBox="1"/>
          <p:nvPr/>
        </p:nvSpPr>
        <p:spPr>
          <a:xfrm>
            <a:off x="1367790" y="-4192905"/>
            <a:ext cx="9207500" cy="3046095"/>
          </a:xfrm>
          <a:prstGeom prst="rect">
            <a:avLst/>
          </a:prstGeom>
          <a:solidFill>
            <a:srgbClr val="E0EED4"/>
          </a:solidFill>
        </p:spPr>
        <p:txBody>
          <a:bodyPr wrap="square" rtlCol="0" anchor="t">
            <a:spAutoFit/>
          </a:bodyPr>
          <a:p>
            <a:r>
              <a:rPr lang="en-US" sz="3200"/>
              <a:t>In the past, students had lessons in the morning only. ___________________________________________</a:t>
            </a:r>
            <a:endParaRPr lang="en-US" sz="3200"/>
          </a:p>
          <a:p>
            <a:r>
              <a:rPr lang="en-US" sz="3200">
                <a:sym typeface="+mn-ea"/>
              </a:rPr>
              <a:t>___________________________________________</a:t>
            </a:r>
            <a:endParaRPr lang="en-US" sz="3200">
              <a:sym typeface="+mn-ea"/>
            </a:endParaRPr>
          </a:p>
          <a:p>
            <a:r>
              <a:rPr lang="en-US" sz="3200">
                <a:sym typeface="+mn-ea"/>
              </a:rPr>
              <a:t>___________________________________________</a:t>
            </a:r>
            <a:endParaRPr lang="en-US" sz="3200">
              <a:sym typeface="+mn-ea"/>
            </a:endParaRPr>
          </a:p>
          <a:p>
            <a:r>
              <a:rPr lang="en-US" sz="3200">
                <a:sym typeface="+mn-ea"/>
              </a:rPr>
              <a:t>___________________________________________</a:t>
            </a:r>
            <a:endParaRPr lang="en-US" sz="3200">
              <a:sym typeface="+mn-ea"/>
            </a:endParaRPr>
          </a:p>
          <a:p>
            <a:r>
              <a:rPr lang="en-US" sz="3200">
                <a:sym typeface="+mn-ea"/>
              </a:rPr>
              <a:t>___________________________________________.</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US"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Chatting</a:t>
            </a:r>
            <a:endParaRPr lang="en-US" altLang="en-GB" dirty="0">
              <a:solidFill>
                <a:schemeClr val="tx1"/>
              </a:solidFill>
            </a:endParaRPr>
          </a:p>
          <a:p>
            <a:r>
              <a:rPr lang="en-GB" dirty="0">
                <a:solidFill>
                  <a:schemeClr val="tx1"/>
                </a:solidFill>
              </a:rPr>
              <a:t>Option 2: </a:t>
            </a:r>
            <a:r>
              <a:rPr lang="en-US" altLang="en-GB" dirty="0">
                <a:solidFill>
                  <a:schemeClr val="tx1"/>
                </a:solidFill>
              </a:rPr>
              <a:t>Compare and Contrast</a:t>
            </a:r>
            <a:endParaRPr lang="en-US" altLang="en-GB" dirty="0">
              <a:solidFill>
                <a:schemeClr val="tx1"/>
              </a:solidFill>
            </a:endParaRPr>
          </a:p>
        </p:txBody>
      </p:sp>
      <p:sp>
        <p:nvSpPr>
          <p:cNvPr id="21" name="Rectangle 20"/>
          <p:cNvSpPr/>
          <p:nvPr/>
        </p:nvSpPr>
        <p:spPr>
          <a:xfrm>
            <a:off x="5570855" y="2181860"/>
            <a:ext cx="6329680" cy="118999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Match each phrase with the right picture.</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talk between Thanh and his grandma and tick (√) the things you hear.</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Choose the correct answer..</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65775" y="3753485"/>
            <a:ext cx="6327775" cy="11861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school days in the past.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school days in the past.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897505"/>
            <a:ext cx="1059815" cy="114808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049941"/>
            <a:ext cx="11445622" cy="3415030"/>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Listen for general and specific information about old school days.</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Write about old school days.</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753235"/>
          </a:xfrm>
          <a:prstGeom prst="rect">
            <a:avLst/>
          </a:prstGeom>
          <a:noFill/>
        </p:spPr>
        <p:txBody>
          <a:bodyPr wrap="square" rtlCol="0">
            <a:spAutoFit/>
          </a:bodyPr>
          <a:lstStyle/>
          <a:p>
            <a:pPr>
              <a:lnSpc>
                <a:spcPct val="150000"/>
              </a:lnSpc>
            </a:pPr>
            <a:r>
              <a:rPr lang="en-US" sz="3600"/>
              <a:t>- Rewrite the paragraph in the notebooks.</a:t>
            </a:r>
            <a:endParaRPr lang="en-US" sz="3600"/>
          </a:p>
          <a:p>
            <a:pPr>
              <a:lnSpc>
                <a:spcPct val="150000"/>
              </a:lnSpc>
            </a:pPr>
            <a:r>
              <a:rPr lang="en-US" sz="3600"/>
              <a:t>- Do exercises in the workbook.</a:t>
            </a: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a:gsLst>
            <a:gs pos="94000">
              <a:schemeClr val="accent1">
                <a:lumMod val="5000"/>
                <a:lumOff val="95000"/>
                <a:alpha val="100000"/>
              </a:schemeClr>
            </a:gs>
            <a:gs pos="41000">
              <a:schemeClr val="tx1"/>
            </a:gs>
            <a:gs pos="77000">
              <a:schemeClr val="tx1">
                <a:alpha val="69000"/>
              </a:schemeClr>
            </a:gs>
            <a:gs pos="6000">
              <a:schemeClr val="tx1"/>
            </a:gs>
          </a:gsLst>
          <a:lin ang="4200000" scaled="0"/>
        </a:gradFill>
        <a:effectLst/>
      </p:bgPr>
    </p:bg>
    <p:spTree>
      <p:nvGrpSpPr>
        <p:cNvPr id="1" name=""/>
        <p:cNvGrpSpPr/>
        <p:nvPr/>
      </p:nvGrpSpPr>
      <p:grpSpPr>
        <a:xfrm>
          <a:off x="0" y="0"/>
          <a:ext cx="0" cy="0"/>
          <a:chOff x="0" y="0"/>
          <a:chExt cx="0" cy="0"/>
        </a:xfrm>
      </p:grpSpPr>
      <p:pic>
        <p:nvPicPr>
          <p:cNvPr id="5" name="Picture 4" descr="giphy (1)"/>
          <p:cNvPicPr>
            <a:picLocks noChangeAspect="1"/>
          </p:cNvPicPr>
          <p:nvPr/>
        </p:nvPicPr>
        <p:blipFill>
          <a:blip r:embed="rId1"/>
          <a:stretch>
            <a:fillRect/>
          </a:stretch>
        </p:blipFill>
        <p:spPr>
          <a:xfrm>
            <a:off x="0" y="-1121410"/>
            <a:ext cx="12192635" cy="8188960"/>
          </a:xfrm>
          <a:prstGeom prst="rect">
            <a:avLst/>
          </a:prstGeom>
        </p:spPr>
      </p:pic>
      <p:sp>
        <p:nvSpPr>
          <p:cNvPr id="17" name="Freeform 16"/>
          <p:cNvSpPr/>
          <p:nvPr/>
        </p:nvSpPr>
        <p:spPr>
          <a:xfrm>
            <a:off x="-33020" y="-1175385"/>
            <a:ext cx="12266295" cy="8446770"/>
          </a:xfrm>
          <a:custGeom>
            <a:avLst/>
            <a:gdLst/>
            <a:ahLst/>
            <a:cxnLst>
              <a:cxn ang="3">
                <a:pos x="hc" y="t"/>
              </a:cxn>
              <a:cxn ang="cd2">
                <a:pos x="l" y="vc"/>
              </a:cxn>
              <a:cxn ang="cd4">
                <a:pos x="hc" y="b"/>
              </a:cxn>
              <a:cxn ang="0">
                <a:pos x="r" y="vc"/>
              </a:cxn>
            </a:cxnLst>
            <a:rect l="l" t="t" r="r" b="b"/>
            <a:pathLst>
              <a:path w="19242" h="13302">
                <a:moveTo>
                  <a:pt x="10212" y="2824"/>
                </a:moveTo>
                <a:cubicBezTo>
                  <a:pt x="8187" y="2824"/>
                  <a:pt x="6545" y="4537"/>
                  <a:pt x="6545" y="6651"/>
                </a:cubicBezTo>
                <a:cubicBezTo>
                  <a:pt x="6545" y="8765"/>
                  <a:pt x="8187" y="10478"/>
                  <a:pt x="10212" y="10478"/>
                </a:cubicBezTo>
                <a:cubicBezTo>
                  <a:pt x="12237" y="10478"/>
                  <a:pt x="13879" y="8765"/>
                  <a:pt x="13879" y="6651"/>
                </a:cubicBezTo>
                <a:cubicBezTo>
                  <a:pt x="13879" y="4537"/>
                  <a:pt x="12237" y="2824"/>
                  <a:pt x="10212" y="2824"/>
                </a:cubicBezTo>
                <a:close/>
                <a:moveTo>
                  <a:pt x="0" y="0"/>
                </a:moveTo>
                <a:lnTo>
                  <a:pt x="19242" y="0"/>
                </a:lnTo>
                <a:lnTo>
                  <a:pt x="19242" y="13302"/>
                </a:lnTo>
                <a:lnTo>
                  <a:pt x="0" y="13302"/>
                </a:lnTo>
                <a:lnTo>
                  <a:pt x="0" y="0"/>
                </a:lnTo>
                <a:close/>
              </a:path>
            </a:pathLst>
          </a:cu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en-US"/>
          </a:p>
        </p:txBody>
      </p:sp>
      <p:grpSp>
        <p:nvGrpSpPr>
          <p:cNvPr id="3" name="Group 2"/>
          <p:cNvGrpSpPr/>
          <p:nvPr/>
        </p:nvGrpSpPr>
        <p:grpSpPr>
          <a:xfrm>
            <a:off x="-929189" y="533374"/>
            <a:ext cx="6467475" cy="2135547"/>
            <a:chOff x="2276264" y="396833"/>
            <a:chExt cx="6467475" cy="2135547"/>
          </a:xfrm>
        </p:grpSpPr>
        <p:grpSp>
          <p:nvGrpSpPr>
            <p:cNvPr id="4" name="Group 3"/>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TextBox 39"/>
            <p:cNvSpPr txBox="1"/>
            <p:nvPr/>
          </p:nvSpPr>
          <p:spPr>
            <a:xfrm>
              <a:off x="3034454" y="574040"/>
              <a:ext cx="2089150" cy="706755"/>
            </a:xfrm>
            <a:prstGeom prst="rect">
              <a:avLst/>
            </a:prstGeom>
            <a:noFill/>
          </p:spPr>
          <p:txBody>
            <a:bodyPr wrap="square" rtlCol="0">
              <a:spAutoFit/>
            </a:bodyPr>
            <a:lstStyle/>
            <a:p>
              <a:pPr algn="ctr"/>
              <a:r>
                <a:rPr lang="en-US" sz="4000" b="1" dirty="0">
                  <a:solidFill>
                    <a:srgbClr val="FF0000"/>
                  </a:solidFill>
                  <a:latin typeface="Myriad Pro" pitchFamily="34" charset="0"/>
                </a:rPr>
                <a:t>Unit</a:t>
              </a:r>
              <a:endParaRPr lang="en-US" sz="4000" b="1" dirty="0">
                <a:solidFill>
                  <a:srgbClr val="FF0000"/>
                </a:solidFill>
                <a:latin typeface="Myriad Pro" pitchFamily="34" charset="0"/>
              </a:endParaRPr>
            </a:p>
          </p:txBody>
        </p:sp>
        <p:sp>
          <p:nvSpPr>
            <p:cNvPr id="8" name="TextBox 16"/>
            <p:cNvSpPr txBox="1"/>
            <p:nvPr/>
          </p:nvSpPr>
          <p:spPr>
            <a:xfrm>
              <a:off x="4853882" y="396833"/>
              <a:ext cx="730394" cy="706755"/>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9" name="TextBox 40"/>
            <p:cNvSpPr txBox="1"/>
            <p:nvPr/>
          </p:nvSpPr>
          <p:spPr>
            <a:xfrm>
              <a:off x="2276264" y="1210310"/>
              <a:ext cx="6467475" cy="1322070"/>
            </a:xfrm>
            <a:prstGeom prst="rect">
              <a:avLst/>
            </a:prstGeom>
            <a:noFill/>
          </p:spPr>
          <p:txBody>
            <a:bodyPr wrap="square" rtlCol="0">
              <a:spAutoFit/>
            </a:bodyPr>
            <a:lstStyle/>
            <a:p>
              <a:pPr algn="ctr"/>
              <a:r>
                <a:rPr lang="en-US" sz="4000" b="1" dirty="0">
                  <a:solidFill>
                    <a:srgbClr val="FF0000"/>
                  </a:solidFill>
                  <a:latin typeface="Myriad Pro" pitchFamily="34" charset="0"/>
                  <a:sym typeface="+mn-ea"/>
                </a:rPr>
                <a:t>REMEMBERING </a:t>
              </a:r>
              <a:endParaRPr lang="en-US" sz="4000" b="1" dirty="0">
                <a:solidFill>
                  <a:srgbClr val="FF0000"/>
                </a:solidFill>
                <a:latin typeface="Myriad Pro" pitchFamily="34" charset="0"/>
                <a:sym typeface="+mn-ea"/>
              </a:endParaRPr>
            </a:p>
            <a:p>
              <a:pPr algn="ctr"/>
              <a:r>
                <a:rPr lang="en-US" sz="4000" b="1" dirty="0">
                  <a:solidFill>
                    <a:srgbClr val="FF0000"/>
                  </a:solidFill>
                  <a:latin typeface="Myriad Pro" pitchFamily="34" charset="0"/>
                  <a:sym typeface="+mn-ea"/>
                </a:rPr>
                <a:t>THE PAST</a:t>
              </a:r>
              <a:endParaRPr lang="en-US" sz="4000" b="1" dirty="0">
                <a:solidFill>
                  <a:srgbClr val="FF0000"/>
                </a:solidFill>
                <a:latin typeface="Myriad Pro" pitchFamily="34" charset="0"/>
                <a:sym typeface="+mn-ea"/>
              </a:endParaRPr>
            </a:p>
          </p:txBody>
        </p:sp>
      </p:grpSp>
      <p:sp>
        <p:nvSpPr>
          <p:cNvPr id="12" name="Rounded Rectangle 13"/>
          <p:cNvSpPr/>
          <p:nvPr/>
        </p:nvSpPr>
        <p:spPr>
          <a:xfrm>
            <a:off x="511810" y="2760980"/>
            <a:ext cx="342138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5"/>
          <p:cNvSpPr txBox="1"/>
          <p:nvPr/>
        </p:nvSpPr>
        <p:spPr>
          <a:xfrm>
            <a:off x="856615" y="2822575"/>
            <a:ext cx="4350385" cy="491490"/>
          </a:xfrm>
          <a:prstGeom prst="rect">
            <a:avLst/>
          </a:prstGeom>
          <a:noFill/>
        </p:spPr>
        <p:txBody>
          <a:bodyPr wrap="square" rtlCol="0">
            <a:spAutoFit/>
          </a:bodyPr>
          <a:lstStyle/>
          <a:p>
            <a:r>
              <a:rPr lang="en-US" sz="2600" b="1" dirty="0">
                <a:solidFill>
                  <a:schemeClr val="bg1"/>
                </a:solidFill>
              </a:rPr>
              <a:t>LESSON 6: SKILLS 2</a:t>
            </a:r>
            <a:endParaRPr lang="en-US" sz="2600" b="1" dirty="0">
              <a:solidFill>
                <a:schemeClr val="bg1"/>
              </a:solidFill>
            </a:endParaRPr>
          </a:p>
        </p:txBody>
      </p:sp>
      <p:grpSp>
        <p:nvGrpSpPr>
          <p:cNvPr id="14" name="Group 13"/>
          <p:cNvGrpSpPr/>
          <p:nvPr/>
        </p:nvGrpSpPr>
        <p:grpSpPr>
          <a:xfrm>
            <a:off x="-32385" y="2591882"/>
            <a:ext cx="990895" cy="941618"/>
            <a:chOff x="2766630" y="1746890"/>
            <a:chExt cx="990895" cy="941618"/>
          </a:xfrm>
        </p:grpSpPr>
        <p:pic>
          <p:nvPicPr>
            <p:cNvPr id="15" name="Picture 1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6" name="Picture 15"/>
            <p:cNvPicPr>
              <a:picLocks noChangeAspect="1"/>
            </p:cNvPicPr>
            <p:nvPr/>
          </p:nvPicPr>
          <p:blipFill rotWithShape="1">
            <a:blip r:embed="rId4"/>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7"/>
                                        </p:tgtEl>
                                      </p:cBhvr>
                                      <p:by x="150000" y="150000"/>
                                    </p:animScale>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p:bldP spid="17" grpId="0" bldLvl="0" animBg="1"/>
      <p:bldP spid="1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Listen for general and specific information about old school days.</a:t>
            </a:r>
            <a:endParaRPr lang="en-US" sz="3600" dirty="0"/>
          </a:p>
          <a:p>
            <a:pPr marL="457200" indent="-457200" algn="just">
              <a:lnSpc>
                <a:spcPct val="150000"/>
              </a:lnSpc>
              <a:buFont typeface="Courier New" panose="02070309020205020404" pitchFamily="49" charset="0"/>
              <a:buChar char="o"/>
            </a:pPr>
            <a:r>
              <a:rPr lang="en-US" sz="3600" dirty="0"/>
              <a:t>Write about old school days.</a:t>
            </a:r>
            <a:endParaRPr lang="en-US" sz="3600" dirty="0"/>
          </a:p>
        </p:txBody>
      </p:sp>
      <p:sp>
        <p:nvSpPr>
          <p:cNvPr id="3" name="Text Box 2"/>
          <p:cNvSpPr txBox="1"/>
          <p:nvPr/>
        </p:nvSpPr>
        <p:spPr>
          <a:xfrm>
            <a:off x="12386310" y="1123315"/>
            <a:ext cx="4064000" cy="368300"/>
          </a:xfrm>
          <a:prstGeom prst="rect">
            <a:avLst/>
          </a:prstGeom>
          <a:noFill/>
        </p:spPr>
        <p:txBody>
          <a:bodyPr wrap="square" rtlCol="0">
            <a:spAutoFit/>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US"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Chatting</a:t>
            </a:r>
            <a:endParaRPr lang="en-US" altLang="en-GB" dirty="0">
              <a:solidFill>
                <a:schemeClr val="tx1"/>
              </a:solidFill>
            </a:endParaRPr>
          </a:p>
          <a:p>
            <a:r>
              <a:rPr lang="en-GB" dirty="0">
                <a:solidFill>
                  <a:schemeClr val="tx1"/>
                </a:solidFill>
              </a:rPr>
              <a:t>Option 2: </a:t>
            </a:r>
            <a:r>
              <a:rPr lang="en-US" altLang="en-GB" dirty="0">
                <a:solidFill>
                  <a:schemeClr val="tx1"/>
                </a:solidFill>
              </a:rPr>
              <a:t>Compare and Contrast</a:t>
            </a:r>
            <a:endParaRPr lang="en-US" altLang="en-GB" dirty="0">
              <a:solidFill>
                <a:schemeClr val="tx1"/>
              </a:solidFill>
            </a:endParaRPr>
          </a:p>
        </p:txBody>
      </p:sp>
      <p:sp>
        <p:nvSpPr>
          <p:cNvPr id="21" name="Rectangle 20"/>
          <p:cNvSpPr/>
          <p:nvPr/>
        </p:nvSpPr>
        <p:spPr>
          <a:xfrm>
            <a:off x="5570855" y="2181860"/>
            <a:ext cx="6329680" cy="118999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Match each phrase with the right picture.</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talk between Thanh and his grandma and tick (√) the things you hear.</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Choose the correct answer..</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65775" y="3753485"/>
            <a:ext cx="6327775" cy="11861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school days in the past.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school days in the past.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897505"/>
            <a:ext cx="1059815" cy="114808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2988945" y="5039360"/>
            <a:ext cx="6612890" cy="1353820"/>
          </a:xfrm>
          <a:prstGeom prst="rect">
            <a:avLst/>
          </a:prstGeom>
          <a:noFill/>
        </p:spPr>
        <p:txBody>
          <a:bodyPr wrap="square">
            <a:noAutofit/>
          </a:bodyPr>
          <a:lstStyle/>
          <a:p>
            <a:pPr algn="ctr">
              <a:lnSpc>
                <a:spcPct val="200000"/>
              </a:lnSpc>
            </a:pPr>
            <a:r>
              <a:rPr lang="en-US" sz="4800" b="1" dirty="0">
                <a:solidFill>
                  <a:srgbClr val="FF0000"/>
                </a:solidFill>
              </a:rPr>
              <a:t>CHATTING</a:t>
            </a:r>
            <a:endParaRPr lang="en-US" sz="4800" b="1" dirty="0">
              <a:solidFill>
                <a:srgbClr val="FF0000"/>
              </a:solidFill>
            </a:endParaRPr>
          </a:p>
        </p:txBody>
      </p:sp>
      <p:pic>
        <p:nvPicPr>
          <p:cNvPr id="8" name="Content Placeholder 7" descr="giphy"/>
          <p:cNvPicPr>
            <a:picLocks noChangeAspect="1"/>
          </p:cNvPicPr>
          <p:nvPr>
            <p:ph idx="1"/>
          </p:nvPr>
        </p:nvPicPr>
        <p:blipFill>
          <a:blip r:embed="rId1"/>
          <a:stretch>
            <a:fillRect/>
          </a:stretch>
        </p:blipFill>
        <p:spPr>
          <a:xfrm>
            <a:off x="3352800" y="1153160"/>
            <a:ext cx="5885180" cy="44138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1213485" y="4832985"/>
            <a:ext cx="6612890" cy="774700"/>
          </a:xfrm>
          <a:prstGeom prst="rect">
            <a:avLst/>
          </a:prstGeom>
          <a:noFill/>
        </p:spPr>
        <p:txBody>
          <a:bodyPr wrap="square">
            <a:noAutofit/>
          </a:bodyPr>
          <a:lstStyle/>
          <a:p>
            <a:pPr algn="ctr">
              <a:lnSpc>
                <a:spcPct val="100000"/>
              </a:lnSpc>
            </a:pPr>
            <a:r>
              <a:rPr lang="en-US" sz="4800" b="1" dirty="0">
                <a:solidFill>
                  <a:srgbClr val="FF0000"/>
                </a:solidFill>
              </a:rPr>
              <a:t>CHATTING</a:t>
            </a:r>
            <a:endParaRPr lang="en-US" sz="4800" b="1" dirty="0">
              <a:solidFill>
                <a:srgbClr val="FF0000"/>
              </a:solidFill>
            </a:endParaRPr>
          </a:p>
        </p:txBody>
      </p:sp>
      <p:pic>
        <p:nvPicPr>
          <p:cNvPr id="8" name="Content Placeholder 7" descr="giphy"/>
          <p:cNvPicPr>
            <a:picLocks noChangeAspect="1"/>
          </p:cNvPicPr>
          <p:nvPr>
            <p:ph idx="1"/>
          </p:nvPr>
        </p:nvPicPr>
        <p:blipFill>
          <a:blip r:embed="rId1"/>
          <a:stretch>
            <a:fillRect/>
          </a:stretch>
        </p:blipFill>
        <p:spPr>
          <a:xfrm>
            <a:off x="278765" y="2000250"/>
            <a:ext cx="3627755" cy="2720975"/>
          </a:xfrm>
          <a:prstGeom prst="rect">
            <a:avLst/>
          </a:prstGeom>
        </p:spPr>
      </p:pic>
      <p:sp>
        <p:nvSpPr>
          <p:cNvPr id="100" name="Text Box 99"/>
          <p:cNvSpPr txBox="1"/>
          <p:nvPr/>
        </p:nvSpPr>
        <p:spPr>
          <a:xfrm>
            <a:off x="4213860" y="2000250"/>
            <a:ext cx="7625080" cy="2306955"/>
          </a:xfrm>
          <a:prstGeom prst="rect">
            <a:avLst/>
          </a:prstGeom>
          <a:noFill/>
          <a:ln w="9525">
            <a:noFill/>
          </a:ln>
        </p:spPr>
        <p:txBody>
          <a:bodyPr wrap="square">
            <a:spAutoFit/>
          </a:bodyPr>
          <a:p>
            <a:pPr marL="635" indent="-635" algn="just"/>
            <a:r>
              <a:rPr lang="en-US" sz="4800" b="0">
                <a:solidFill>
                  <a:srgbClr val="000000"/>
                </a:solidFill>
                <a:latin typeface="Calibri" panose="020F0502020204030204" pitchFamily="34" charset="0"/>
                <a:cs typeface="Calibri" panose="020F0502020204030204" pitchFamily="34" charset="0"/>
              </a:rPr>
              <a:t>What do you know about schools and school days in the past?</a:t>
            </a:r>
            <a:endParaRPr lang="en-US" sz="4800" b="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2289810" y="5192395"/>
            <a:ext cx="7842250" cy="915670"/>
          </a:xfrm>
          <a:prstGeom prst="rect">
            <a:avLst/>
          </a:prstGeom>
          <a:noFill/>
        </p:spPr>
        <p:txBody>
          <a:bodyPr wrap="square">
            <a:noAutofit/>
          </a:bodyPr>
          <a:lstStyle/>
          <a:p>
            <a:pPr algn="ctr">
              <a:lnSpc>
                <a:spcPct val="100000"/>
              </a:lnSpc>
            </a:pPr>
            <a:r>
              <a:rPr lang="en-US" sz="4800" b="1" dirty="0">
                <a:solidFill>
                  <a:srgbClr val="FF0000"/>
                </a:solidFill>
              </a:rPr>
              <a:t>COMPARE AND CONTRAST</a:t>
            </a:r>
            <a:endParaRPr lang="en-US" sz="4800" b="1" dirty="0">
              <a:solidFill>
                <a:srgbClr val="FF0000"/>
              </a:solidFill>
            </a:endParaRPr>
          </a:p>
        </p:txBody>
      </p:sp>
      <p:pic>
        <p:nvPicPr>
          <p:cNvPr id="7" name="Content Placeholder 6" descr="giphy (1)"/>
          <p:cNvPicPr>
            <a:picLocks noChangeAspect="1"/>
          </p:cNvPicPr>
          <p:nvPr>
            <p:ph idx="1"/>
          </p:nvPr>
        </p:nvPicPr>
        <p:blipFill>
          <a:blip r:embed="rId1"/>
          <a:stretch>
            <a:fillRect/>
          </a:stretch>
        </p:blipFill>
        <p:spPr>
          <a:xfrm>
            <a:off x="3140075" y="1450975"/>
            <a:ext cx="6141085" cy="345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75565" y="1118870"/>
            <a:ext cx="11825605" cy="915670"/>
          </a:xfrm>
          <a:prstGeom prst="rect">
            <a:avLst/>
          </a:prstGeom>
          <a:noFill/>
        </p:spPr>
        <p:txBody>
          <a:bodyPr wrap="square">
            <a:noAutofit/>
          </a:bodyPr>
          <a:lstStyle/>
          <a:p>
            <a:pPr algn="just">
              <a:lnSpc>
                <a:spcPct val="100000"/>
              </a:lnSpc>
            </a:pPr>
            <a:r>
              <a:rPr lang="en-US" sz="3200" dirty="0"/>
              <a:t>- Create a Venn diagram to compare and contrast school days in the past and school days to day with information.</a:t>
            </a:r>
            <a:endParaRPr lang="en-US" sz="3200" dirty="0"/>
          </a:p>
        </p:txBody>
      </p:sp>
      <p:sp>
        <p:nvSpPr>
          <p:cNvPr id="3" name="Oval 2"/>
          <p:cNvSpPr/>
          <p:nvPr/>
        </p:nvSpPr>
        <p:spPr>
          <a:xfrm>
            <a:off x="3724910" y="2032635"/>
            <a:ext cx="2539365" cy="2133600"/>
          </a:xfrm>
          <a:prstGeom prst="ellipse">
            <a:avLst/>
          </a:prstGeom>
          <a:noFill/>
          <a:ln>
            <a:solidFill>
              <a:srgbClr val="FFC000"/>
            </a:solidFill>
          </a:ln>
          <a:extLst>
            <a:ext uri="{909E8E84-426E-40DD-AFC4-6F175D3DCCD1}">
              <a14:hiddenFill xmlns:a14="http://schemas.microsoft.com/office/drawing/2010/main">
                <a:solidFill>
                  <a:srgbClr val="FFC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b="1">
                <a:solidFill>
                  <a:schemeClr val="tx1"/>
                </a:solidFill>
              </a:rPr>
              <a:t>IN THE PAST</a:t>
            </a:r>
            <a:endParaRPr lang="en-US" sz="3200" b="1">
              <a:solidFill>
                <a:schemeClr val="tx1"/>
              </a:solidFill>
            </a:endParaRPr>
          </a:p>
        </p:txBody>
      </p:sp>
      <p:sp>
        <p:nvSpPr>
          <p:cNvPr id="4" name="Oval 3"/>
          <p:cNvSpPr/>
          <p:nvPr/>
        </p:nvSpPr>
        <p:spPr>
          <a:xfrm>
            <a:off x="5744845" y="2032000"/>
            <a:ext cx="2559685" cy="2158365"/>
          </a:xfrm>
          <a:prstGeom prst="ellipse">
            <a:avLst/>
          </a:prstGeom>
          <a:noFill/>
          <a:ln>
            <a:solidFill>
              <a:srgbClr val="00B05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b="1">
                <a:solidFill>
                  <a:schemeClr val="tx1"/>
                </a:solidFill>
              </a:rPr>
              <a:t>TODAY</a:t>
            </a:r>
            <a:endParaRPr lang="en-US" sz="3200" b="1">
              <a:solidFill>
                <a:schemeClr val="tx1"/>
              </a:solidFill>
            </a:endParaRPr>
          </a:p>
        </p:txBody>
      </p:sp>
      <p:sp>
        <p:nvSpPr>
          <p:cNvPr id="100" name="Text Box 99"/>
          <p:cNvSpPr txBox="1"/>
          <p:nvPr/>
        </p:nvSpPr>
        <p:spPr>
          <a:xfrm>
            <a:off x="838200" y="4130040"/>
            <a:ext cx="9097645" cy="2553335"/>
          </a:xfrm>
          <a:prstGeom prst="rect">
            <a:avLst/>
          </a:prstGeom>
          <a:noFill/>
          <a:ln w="9525">
            <a:noFill/>
          </a:ln>
        </p:spPr>
        <p:txBody>
          <a:bodyPr wrap="square">
            <a:spAutoFit/>
          </a:bodyPr>
          <a:p>
            <a:pPr marL="1270" indent="-1270"/>
            <a:r>
              <a:rPr lang="en-US" sz="3200" b="1">
                <a:solidFill>
                  <a:srgbClr val="231F20"/>
                </a:solidFill>
                <a:latin typeface="Times New Roman" panose="02020603050405020304" charset="0"/>
              </a:rPr>
              <a:t>Information Venn diagram:</a:t>
            </a:r>
            <a:r>
              <a:rPr lang="en-US" sz="3200" b="0">
                <a:latin typeface="Times New Roman" panose="02020603050405020304" charset="0"/>
                <a:cs typeface="Calibri" panose="020F0502020204030204" pitchFamily="34" charset="0"/>
              </a:rPr>
              <a:t>- What students wore to school?- What subjects students studied?- How students got to school?….…….</a:t>
            </a:r>
            <a:endParaRPr lang="en-US" sz="3200" b="0">
              <a:latin typeface="Times New Roman" panose="02020603050405020304" charset="0"/>
              <a:cs typeface="Calibri" panose="020F0502020204030204" pitchFamily="34" charset="0"/>
            </a:endParaRPr>
          </a:p>
        </p:txBody>
      </p:sp>
      <p:sp>
        <p:nvSpPr>
          <p:cNvPr id="9" name="Text Box 8"/>
          <p:cNvSpPr txBox="1"/>
          <p:nvPr/>
        </p:nvSpPr>
        <p:spPr>
          <a:xfrm>
            <a:off x="-5718810" y="2430780"/>
            <a:ext cx="3777615" cy="597535"/>
          </a:xfrm>
          <a:prstGeom prst="rect">
            <a:avLst/>
          </a:prstGeom>
          <a:solidFill>
            <a:srgbClr val="FFEBEB"/>
          </a:solidFill>
        </p:spPr>
        <p:txBody>
          <a:bodyPr wrap="square" rtlCol="0" anchor="t">
            <a:noAutofit/>
          </a:bodyPr>
          <a:p>
            <a:r>
              <a:rPr lang="en-US" sz="3200"/>
              <a:t>1. walking barefoot</a:t>
            </a:r>
            <a:endParaRPr lang="en-US" sz="3200"/>
          </a:p>
          <a:p>
            <a:endParaRPr lang="en-US" sz="3200"/>
          </a:p>
        </p:txBody>
      </p:sp>
      <p:sp>
        <p:nvSpPr>
          <p:cNvPr id="10" name="Text Box 9"/>
          <p:cNvSpPr txBox="1"/>
          <p:nvPr/>
        </p:nvSpPr>
        <p:spPr>
          <a:xfrm>
            <a:off x="-4658360" y="-1442720"/>
            <a:ext cx="3864610" cy="572135"/>
          </a:xfrm>
          <a:prstGeom prst="rect">
            <a:avLst/>
          </a:prstGeom>
          <a:solidFill>
            <a:srgbClr val="ADE4DB"/>
          </a:solidFill>
        </p:spPr>
        <p:txBody>
          <a:bodyPr wrap="square" rtlCol="0" anchor="t">
            <a:noAutofit/>
          </a:bodyPr>
          <a:p>
            <a:r>
              <a:rPr lang="en-US" sz="3200">
                <a:sym typeface="+mn-ea"/>
              </a:rPr>
              <a:t>2. talking face to face</a:t>
            </a:r>
            <a:endParaRPr lang="en-US" sz="3200"/>
          </a:p>
          <a:p>
            <a:endParaRPr lang="en-US" sz="3200">
              <a:sym typeface="+mn-ea"/>
            </a:endParaRPr>
          </a:p>
        </p:txBody>
      </p:sp>
      <p:sp>
        <p:nvSpPr>
          <p:cNvPr id="11" name="Text Box 10"/>
          <p:cNvSpPr txBox="1"/>
          <p:nvPr/>
        </p:nvSpPr>
        <p:spPr>
          <a:xfrm>
            <a:off x="-6659245" y="4926965"/>
            <a:ext cx="3763010" cy="583565"/>
          </a:xfrm>
          <a:prstGeom prst="rect">
            <a:avLst/>
          </a:prstGeom>
          <a:solidFill>
            <a:srgbClr val="FFEBEB"/>
          </a:solidFill>
        </p:spPr>
        <p:txBody>
          <a:bodyPr wrap="square" rtlCol="0" anchor="t">
            <a:spAutoFit/>
          </a:bodyPr>
          <a:p>
            <a:r>
              <a:rPr lang="en-US" sz="3200">
                <a:sym typeface="+mn-ea"/>
              </a:rPr>
              <a:t>3. traditional game</a:t>
            </a:r>
            <a:endParaRPr lang="en-US" sz="320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sym typeface="+mn-ea"/>
            </a:endParaRPr>
          </a:p>
        </p:txBody>
      </p:sp>
      <p:sp>
        <p:nvSpPr>
          <p:cNvPr id="12" name="TextBox 11"/>
          <p:cNvSpPr txBox="1"/>
          <p:nvPr/>
        </p:nvSpPr>
        <p:spPr>
          <a:xfrm>
            <a:off x="1131570" y="11360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Match each phrase with the right picture.</a:t>
            </a:r>
            <a:endParaRPr lang="en-US" sz="3200" b="1" dirty="0">
              <a:ln>
                <a:noFill/>
              </a:ln>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 Box 2"/>
          <p:cNvSpPr txBox="1"/>
          <p:nvPr/>
        </p:nvSpPr>
        <p:spPr>
          <a:xfrm>
            <a:off x="361315" y="3277870"/>
            <a:ext cx="3777615" cy="597535"/>
          </a:xfrm>
          <a:prstGeom prst="rect">
            <a:avLst/>
          </a:prstGeom>
          <a:solidFill>
            <a:srgbClr val="FFEBEB"/>
          </a:solidFill>
        </p:spPr>
        <p:txBody>
          <a:bodyPr wrap="square" rtlCol="0" anchor="t">
            <a:noAutofit/>
          </a:bodyPr>
          <a:p>
            <a:r>
              <a:rPr lang="en-US" sz="3200"/>
              <a:t>1. walking barefoot</a:t>
            </a:r>
            <a:endParaRPr lang="en-US" sz="3200"/>
          </a:p>
          <a:p>
            <a:endParaRPr lang="en-US" sz="3200"/>
          </a:p>
        </p:txBody>
      </p:sp>
      <p:sp>
        <p:nvSpPr>
          <p:cNvPr id="7" name="Text Box 6"/>
          <p:cNvSpPr txBox="1"/>
          <p:nvPr/>
        </p:nvSpPr>
        <p:spPr>
          <a:xfrm>
            <a:off x="344170" y="4040505"/>
            <a:ext cx="3864610" cy="572135"/>
          </a:xfrm>
          <a:prstGeom prst="rect">
            <a:avLst/>
          </a:prstGeom>
          <a:solidFill>
            <a:srgbClr val="ADE4DB"/>
          </a:solidFill>
        </p:spPr>
        <p:txBody>
          <a:bodyPr wrap="square" rtlCol="0" anchor="t">
            <a:noAutofit/>
          </a:bodyPr>
          <a:p>
            <a:r>
              <a:rPr lang="en-US" sz="3200">
                <a:sym typeface="+mn-ea"/>
              </a:rPr>
              <a:t>2. talking face to face</a:t>
            </a:r>
            <a:endParaRPr lang="en-US" sz="3200"/>
          </a:p>
          <a:p>
            <a:endParaRPr lang="en-US" sz="3200">
              <a:sym typeface="+mn-ea"/>
            </a:endParaRPr>
          </a:p>
        </p:txBody>
      </p:sp>
      <p:sp>
        <p:nvSpPr>
          <p:cNvPr id="11" name="Text Box 10"/>
          <p:cNvSpPr txBox="1"/>
          <p:nvPr/>
        </p:nvSpPr>
        <p:spPr>
          <a:xfrm>
            <a:off x="325120" y="4734560"/>
            <a:ext cx="3763010" cy="583565"/>
          </a:xfrm>
          <a:prstGeom prst="rect">
            <a:avLst/>
          </a:prstGeom>
          <a:solidFill>
            <a:srgbClr val="FFEBEB"/>
          </a:solidFill>
        </p:spPr>
        <p:txBody>
          <a:bodyPr wrap="square" rtlCol="0" anchor="t">
            <a:spAutoFit/>
          </a:bodyPr>
          <a:p>
            <a:r>
              <a:rPr lang="en-US" sz="3200">
                <a:sym typeface="+mn-ea"/>
              </a:rPr>
              <a:t>3. traditional game</a:t>
            </a:r>
            <a:endParaRPr lang="en-US" sz="3200">
              <a:sym typeface="+mn-ea"/>
            </a:endParaRPr>
          </a:p>
        </p:txBody>
      </p:sp>
      <p:pic>
        <p:nvPicPr>
          <p:cNvPr id="23" name="Picture 22"/>
          <p:cNvPicPr>
            <a:picLocks noChangeAspect="1"/>
          </p:cNvPicPr>
          <p:nvPr/>
        </p:nvPicPr>
        <p:blipFill>
          <a:blip r:embed="rId1"/>
          <a:stretch>
            <a:fillRect/>
          </a:stretch>
        </p:blipFill>
        <p:spPr>
          <a:xfrm>
            <a:off x="4899025" y="1632585"/>
            <a:ext cx="3103880" cy="2064385"/>
          </a:xfrm>
          <a:prstGeom prst="rect">
            <a:avLst/>
          </a:prstGeom>
        </p:spPr>
      </p:pic>
      <p:pic>
        <p:nvPicPr>
          <p:cNvPr id="25" name="Content Placeholder 24"/>
          <p:cNvPicPr>
            <a:picLocks noChangeAspect="1"/>
          </p:cNvPicPr>
          <p:nvPr>
            <p:ph idx="1"/>
          </p:nvPr>
        </p:nvPicPr>
        <p:blipFill>
          <a:blip r:embed="rId2">
            <a:clrChange>
              <a:clrFrom>
                <a:srgbClr val="FBF6E9">
                  <a:alpha val="100000"/>
                </a:srgbClr>
              </a:clrFrom>
              <a:clrTo>
                <a:srgbClr val="FBF6E9">
                  <a:alpha val="100000"/>
                  <a:alpha val="0"/>
                </a:srgbClr>
              </a:clrTo>
            </a:clrChange>
          </a:blip>
          <a:stretch>
            <a:fillRect/>
          </a:stretch>
        </p:blipFill>
        <p:spPr>
          <a:xfrm>
            <a:off x="8598535" y="1623060"/>
            <a:ext cx="3239770" cy="2174875"/>
          </a:xfrm>
          <a:prstGeom prst="rect">
            <a:avLst/>
          </a:prstGeom>
        </p:spPr>
      </p:pic>
      <p:pic>
        <p:nvPicPr>
          <p:cNvPr id="27" name="Picture 26"/>
          <p:cNvPicPr>
            <a:picLocks noChangeAspect="1"/>
          </p:cNvPicPr>
          <p:nvPr/>
        </p:nvPicPr>
        <p:blipFill>
          <a:blip r:embed="rId3"/>
          <a:stretch>
            <a:fillRect/>
          </a:stretch>
        </p:blipFill>
        <p:spPr>
          <a:xfrm>
            <a:off x="6483350" y="4246245"/>
            <a:ext cx="3033395" cy="2032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657031 0.072037 " pathEditMode="relative" rAng="0" ptsTypes="">
                                      <p:cBhvr>
                                        <p:cTn id="6" dur="2000" fill="hold"/>
                                        <p:tgtEl>
                                          <p:spTgt spid="3"/>
                                        </p:tgtEl>
                                        <p:attrNameLst>
                                          <p:attrName>ppt_x</p:attrName>
                                          <p:attrName>ppt_y</p:attrName>
                                        </p:attrNameLst>
                                      </p:cBhvr>
                                      <p:rCtr x="275" y="31"/>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 0 L 0.345469 -0.0447222 " pathEditMode="relative" rAng="0" ptsTypes="">
                                      <p:cBhvr>
                                        <p:cTn id="10" dur="2000" fill="hold"/>
                                        <p:tgtEl>
                                          <p:spTgt spid="7"/>
                                        </p:tgtEl>
                                        <p:attrNameLst>
                                          <p:attrName>ppt_x</p:attrName>
                                          <p:attrName>ppt_y</p:attrName>
                                        </p:attrNameLst>
                                      </p:cBhvr>
                                      <p:rCtr x="133" y="-28"/>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492865 0.219907 " pathEditMode="relative" rAng="0" ptsTypes="">
                                      <p:cBhvr>
                                        <p:cTn id="14" dur="2000" fill="hold"/>
                                        <p:tgtEl>
                                          <p:spTgt spid="11"/>
                                        </p:tgtEl>
                                        <p:attrNameLst>
                                          <p:attrName>ppt_x</p:attrName>
                                          <p:attrName>ppt_y</p:attrName>
                                        </p:attrNameLst>
                                      </p:cBhvr>
                                      <p:rCtr x="266" y="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5657</Words>
  <Application>WPS Presentation</Application>
  <PresentationFormat>Widescreen</PresentationFormat>
  <Paragraphs>278</Paragraphs>
  <Slides>20</Slides>
  <Notes>20</Notes>
  <HiddenSlides>0</HiddenSlides>
  <MMClips>5</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20</vt:i4>
      </vt:variant>
    </vt:vector>
  </HeadingPairs>
  <TitlesOfParts>
    <vt:vector size="35" baseType="lpstr">
      <vt:lpstr>Arial</vt:lpstr>
      <vt:lpstr>SimSun</vt:lpstr>
      <vt:lpstr>Wingdings</vt:lpstr>
      <vt:lpstr>Myriad Pro</vt:lpstr>
      <vt:lpstr>Segoe Print</vt:lpstr>
      <vt:lpstr>Courier New</vt:lpstr>
      <vt:lpstr>Adobe Gothic Std B</vt:lpstr>
      <vt:lpstr>Yu Gothic UI Semibold</vt:lpstr>
      <vt:lpstr>Calibri</vt:lpstr>
      <vt:lpstr>Microsoft YaHei</vt:lpstr>
      <vt:lpstr>Arial Unicode MS</vt:lpstr>
      <vt:lpstr>Calibri Light</vt:lpstr>
      <vt:lpstr>等线</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305</cp:revision>
  <dcterms:created xsi:type="dcterms:W3CDTF">2020-12-09T02:04:00Z</dcterms:created>
  <dcterms:modified xsi:type="dcterms:W3CDTF">2023-11-14T02:39:48Z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1033-12.2.0.13266</vt:lpwstr>
  </property>
</Properties>
</file>