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9"/>
  </p:notesMasterIdLst>
  <p:handoutMasterIdLst>
    <p:handoutMasterId r:id="rId30"/>
  </p:handoutMasterIdLst>
  <p:sldIdLst>
    <p:sldId id="271" r:id="rId2"/>
    <p:sldId id="691" r:id="rId3"/>
    <p:sldId id="389" r:id="rId4"/>
    <p:sldId id="531" r:id="rId5"/>
    <p:sldId id="436" r:id="rId6"/>
    <p:sldId id="717" r:id="rId7"/>
    <p:sldId id="624" r:id="rId8"/>
    <p:sldId id="625" r:id="rId9"/>
    <p:sldId id="626" r:id="rId10"/>
    <p:sldId id="599" r:id="rId11"/>
    <p:sldId id="627" r:id="rId12"/>
    <p:sldId id="683" r:id="rId13"/>
    <p:sldId id="456" r:id="rId14"/>
    <p:sldId id="718" r:id="rId15"/>
    <p:sldId id="719" r:id="rId16"/>
    <p:sldId id="720" r:id="rId17"/>
    <p:sldId id="457" r:id="rId18"/>
    <p:sldId id="605" r:id="rId19"/>
    <p:sldId id="721" r:id="rId20"/>
    <p:sldId id="688" r:id="rId21"/>
    <p:sldId id="742" r:id="rId22"/>
    <p:sldId id="631" r:id="rId23"/>
    <p:sldId id="737" r:id="rId24"/>
    <p:sldId id="738" r:id="rId25"/>
    <p:sldId id="314" r:id="rId26"/>
    <p:sldId id="330" r:id="rId27"/>
    <p:sldId id="35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59" userDrawn="1">
          <p15:clr>
            <a:srgbClr val="A4A3A4"/>
          </p15:clr>
        </p15:guide>
        <p15:guide id="2" pos="393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B9B6"/>
    <a:srgbClr val="F5E9CF"/>
    <a:srgbClr val="E96479"/>
    <a:srgbClr val="4D455D"/>
    <a:srgbClr val="B3E5BE"/>
    <a:srgbClr val="1B9C85"/>
    <a:srgbClr val="FFE194"/>
    <a:srgbClr val="E8F6EF"/>
    <a:srgbClr val="4C4C6D"/>
    <a:srgbClr val="545B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浅色样式 3 - 强调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96" autoAdjust="0"/>
    <p:restoredTop sz="86467" autoAdjust="0"/>
  </p:normalViewPr>
  <p:slideViewPr>
    <p:cSldViewPr snapToGrid="0" showGuides="1">
      <p:cViewPr>
        <p:scale>
          <a:sx n="50" d="100"/>
          <a:sy n="50" d="100"/>
        </p:scale>
        <p:origin x="-748" y="-192"/>
      </p:cViewPr>
      <p:guideLst>
        <p:guide orient="horz" pos="2159"/>
        <p:guide pos="3933"/>
      </p:guideLst>
    </p:cSldViewPr>
  </p:slideViewPr>
  <p:outlineViewPr>
    <p:cViewPr>
      <p:scale>
        <a:sx n="66" d="100"/>
        <a:sy n="66" d="100"/>
      </p:scale>
      <p:origin x="0" y="-46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11/1/2024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extLst>
      <p:ext uri="{BB962C8B-B14F-4D97-AF65-F5344CB8AC3E}">
        <p14:creationId xmlns:p14="http://schemas.microsoft.com/office/powerpoint/2010/main" val="1177341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2934756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2.mp3"/><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2.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1131570" y="1097915"/>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Work in groups. Discuss the following questions.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2" name="Text Box 1"/>
          <p:cNvSpPr txBox="1"/>
          <p:nvPr/>
        </p:nvSpPr>
        <p:spPr>
          <a:xfrm>
            <a:off x="1131570" y="1673860"/>
            <a:ext cx="7929880" cy="629920"/>
          </a:xfrm>
          <a:prstGeom prst="rect">
            <a:avLst/>
          </a:prstGeom>
          <a:noFill/>
        </p:spPr>
        <p:txBody>
          <a:bodyPr wrap="square" rtlCol="0" anchor="t">
            <a:spAutoFit/>
          </a:bodyPr>
          <a:lstStyle/>
          <a:p>
            <a:r>
              <a:rPr lang="en-US" sz="3500">
                <a:latin typeface="Calibri" panose="020F0502020204030204" pitchFamily="34" charset="0"/>
                <a:cs typeface="Calibri" panose="020F0502020204030204" pitchFamily="34" charset="0"/>
              </a:rPr>
              <a:t>What do you know about England?</a:t>
            </a:r>
          </a:p>
        </p:txBody>
      </p:sp>
      <p:pic>
        <p:nvPicPr>
          <p:cNvPr id="10" name="Content Placeholder 9" descr="question-mark"/>
          <p:cNvPicPr>
            <a:picLocks noGrp="1" noChangeAspect="1"/>
          </p:cNvPicPr>
          <p:nvPr>
            <p:ph idx="1"/>
          </p:nvPr>
        </p:nvPicPr>
        <p:blipFill>
          <a:blip r:embed="rId3"/>
          <a:stretch>
            <a:fillRect/>
          </a:stretch>
        </p:blipFill>
        <p:spPr>
          <a:xfrm rot="1260000">
            <a:off x="7499985" y="1471295"/>
            <a:ext cx="969645" cy="880110"/>
          </a:xfrm>
          <a:prstGeom prst="rect">
            <a:avLst/>
          </a:prstGeom>
        </p:spPr>
      </p:pic>
      <p:sp>
        <p:nvSpPr>
          <p:cNvPr id="100" name="Text Box 99"/>
          <p:cNvSpPr txBox="1"/>
          <p:nvPr/>
        </p:nvSpPr>
        <p:spPr>
          <a:xfrm>
            <a:off x="355600" y="2312670"/>
            <a:ext cx="11461115" cy="4246245"/>
          </a:xfrm>
          <a:prstGeom prst="rect">
            <a:avLst/>
          </a:prstGeom>
          <a:solidFill>
            <a:schemeClr val="accent2"/>
          </a:solidFill>
          <a:ln w="9525">
            <a:noFill/>
          </a:ln>
        </p:spPr>
        <p:txBody>
          <a:bodyPr wrap="square">
            <a:spAutoFit/>
          </a:bodyPr>
          <a:lstStyle/>
          <a:p>
            <a:pPr marL="1270" indent="-1270" algn="just"/>
            <a:r>
              <a:rPr lang="en-US" sz="3000" b="1" i="1">
                <a:solidFill>
                  <a:srgbClr val="000000"/>
                </a:solidFill>
                <a:latin typeface="Calibri" panose="020F0502020204030204" pitchFamily="34" charset="0"/>
                <a:cs typeface="Calibri" panose="020F0502020204030204" pitchFamily="34" charset="0"/>
              </a:rPr>
              <a:t>Possible answer:</a:t>
            </a:r>
            <a:endParaRPr lang="en-US" sz="3000" b="0">
              <a:solidFill>
                <a:srgbClr val="000000"/>
              </a:solidFill>
              <a:latin typeface="Calibri" panose="020F0502020204030204" pitchFamily="34" charset="0"/>
              <a:cs typeface="Calibri" panose="020F0502020204030204" pitchFamily="34" charset="0"/>
            </a:endParaRP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England:</a:t>
            </a:r>
            <a:r>
              <a:rPr lang="en-US" sz="3000" b="0">
                <a:solidFill>
                  <a:srgbClr val="000000"/>
                </a:solidFill>
                <a:latin typeface="Calibri" panose="020F0502020204030204" pitchFamily="34" charset="0"/>
                <a:cs typeface="Calibri" panose="020F0502020204030204" pitchFamily="34" charset="0"/>
              </a:rPr>
              <a:t> one of the 4 parts of the UK (England, Scotland, Wales, the Northern Ireland)</a:t>
            </a: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Capital:</a:t>
            </a:r>
            <a:r>
              <a:rPr lang="en-US" sz="3000" b="0">
                <a:solidFill>
                  <a:srgbClr val="000000"/>
                </a:solidFill>
                <a:latin typeface="Calibri" panose="020F0502020204030204" pitchFamily="34" charset="0"/>
                <a:cs typeface="Calibri" panose="020F0502020204030204" pitchFamily="34" charset="0"/>
              </a:rPr>
              <a:t> London</a:t>
            </a: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Population:</a:t>
            </a:r>
            <a:r>
              <a:rPr lang="en-US" sz="3000" b="0">
                <a:solidFill>
                  <a:srgbClr val="000000"/>
                </a:solidFill>
                <a:latin typeface="Calibri" panose="020F0502020204030204" pitchFamily="34" charset="0"/>
                <a:cs typeface="Calibri" panose="020F0502020204030204" pitchFamily="34" charset="0"/>
              </a:rPr>
              <a:t> over 56 million (2021)</a:t>
            </a: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Area:</a:t>
            </a:r>
            <a:r>
              <a:rPr lang="en-US" sz="3000" b="0">
                <a:solidFill>
                  <a:srgbClr val="000000"/>
                </a:solidFill>
                <a:latin typeface="Calibri" panose="020F0502020204030204" pitchFamily="34" charset="0"/>
                <a:cs typeface="Calibri" panose="020F0502020204030204" pitchFamily="34" charset="0"/>
              </a:rPr>
              <a:t> 130,279 km</a:t>
            </a:r>
            <a:r>
              <a:rPr lang="en-US" sz="3000" b="0" baseline="30000">
                <a:solidFill>
                  <a:srgbClr val="000000"/>
                </a:solidFill>
                <a:latin typeface="Calibri" panose="020F0502020204030204" pitchFamily="34" charset="0"/>
                <a:cs typeface="Calibri" panose="020F0502020204030204" pitchFamily="34" charset="0"/>
              </a:rPr>
              <a:t>2</a:t>
            </a:r>
            <a:endParaRPr lang="en-US" sz="3000" b="0">
              <a:solidFill>
                <a:srgbClr val="000000"/>
              </a:solidFill>
              <a:latin typeface="Calibri" panose="020F0502020204030204" pitchFamily="34" charset="0"/>
              <a:cs typeface="Calibri" panose="020F0502020204030204" pitchFamily="34" charset="0"/>
            </a:endParaRP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National language: </a:t>
            </a:r>
            <a:r>
              <a:rPr lang="en-US" sz="3000" b="0">
                <a:solidFill>
                  <a:srgbClr val="000000"/>
                </a:solidFill>
                <a:latin typeface="Calibri" panose="020F0502020204030204" pitchFamily="34" charset="0"/>
                <a:cs typeface="Calibri" panose="020F0502020204030204" pitchFamily="34" charset="0"/>
              </a:rPr>
              <a:t>English </a:t>
            </a:r>
          </a:p>
          <a:p>
            <a:pPr marL="1270" indent="-1270" algn="just"/>
            <a:r>
              <a:rPr lang="en-US" sz="3000" b="0">
                <a:solidFill>
                  <a:srgbClr val="000000"/>
                </a:solidFill>
                <a:latin typeface="Calibri" panose="020F0502020204030204" pitchFamily="34" charset="0"/>
                <a:cs typeface="Calibri" panose="020F0502020204030204" pitchFamily="34" charset="0"/>
              </a:rPr>
              <a:t>+ </a:t>
            </a:r>
            <a:r>
              <a:rPr lang="en-US" sz="3000" b="1">
                <a:solidFill>
                  <a:srgbClr val="000000"/>
                </a:solidFill>
                <a:latin typeface="Calibri" panose="020F0502020204030204" pitchFamily="34" charset="0"/>
                <a:cs typeface="Calibri" panose="020F0502020204030204" pitchFamily="34" charset="0"/>
              </a:rPr>
              <a:t>National dishes: </a:t>
            </a:r>
            <a:r>
              <a:rPr lang="en-US" sz="3000" b="0">
                <a:solidFill>
                  <a:srgbClr val="000000"/>
                </a:solidFill>
                <a:latin typeface="Calibri" panose="020F0502020204030204" pitchFamily="34" charset="0"/>
                <a:cs typeface="Calibri" panose="020F0502020204030204" pitchFamily="34" charset="0"/>
              </a:rPr>
              <a:t>Fish and Chips, Sunday Roast, Full English Breakfast, … </a:t>
            </a:r>
          </a:p>
          <a:p>
            <a:pPr marL="1270" indent="-1270" algn="just"/>
            <a:r>
              <a:rPr lang="en-US" sz="3000" b="0">
                <a:solidFill>
                  <a:srgbClr val="000000"/>
                </a:solidFill>
                <a:latin typeface="Calibri" panose="020F0502020204030204" pitchFamily="34" charset="0"/>
                <a:cs typeface="Calibri" panose="020F0502020204030204" pitchFamily="34" charset="0"/>
              </a:rPr>
              <a:t>+ ...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p:cTn id="7" dur="1000" fill="hold"/>
                                        <p:tgtEl>
                                          <p:spTgt spid="100"/>
                                        </p:tgtEl>
                                        <p:attrNameLst>
                                          <p:attrName>ppt_w</p:attrName>
                                        </p:attrNameLst>
                                      </p:cBhvr>
                                      <p:tavLst>
                                        <p:tav tm="0">
                                          <p:val>
                                            <p:strVal val="#ppt_w*0.70"/>
                                          </p:val>
                                        </p:tav>
                                        <p:tav tm="100000">
                                          <p:val>
                                            <p:strVal val="#ppt_w"/>
                                          </p:val>
                                        </p:tav>
                                      </p:tavLst>
                                    </p:anim>
                                    <p:anim calcmode="lin" valueType="num">
                                      <p:cBhvr>
                                        <p:cTn id="8" dur="1000" fill="hold"/>
                                        <p:tgtEl>
                                          <p:spTgt spid="100"/>
                                        </p:tgtEl>
                                        <p:attrNameLst>
                                          <p:attrName>ppt_h</p:attrName>
                                        </p:attrNameLst>
                                      </p:cBhvr>
                                      <p:tavLst>
                                        <p:tav tm="0">
                                          <p:val>
                                            <p:strVal val="#ppt_h"/>
                                          </p:val>
                                        </p:tav>
                                        <p:tav tm="100000">
                                          <p:val>
                                            <p:strVal val="#ppt_h"/>
                                          </p:val>
                                        </p:tav>
                                      </p:tavLst>
                                    </p:anim>
                                    <p:animEffect transition="in" filter="fade">
                                      <p:cBhvr>
                                        <p:cTn id="9" dur="1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780" y="-74295"/>
            <a:ext cx="12192000" cy="755015"/>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469900" y="-9334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sp>
        <p:nvSpPr>
          <p:cNvPr id="39" name="TextBox 11"/>
          <p:cNvSpPr txBox="1"/>
          <p:nvPr/>
        </p:nvSpPr>
        <p:spPr>
          <a:xfrm>
            <a:off x="1131570" y="782955"/>
            <a:ext cx="10888345" cy="6191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Read the text and write the underlined words in the box</a:t>
            </a:r>
          </a:p>
        </p:txBody>
      </p:sp>
      <p:grpSp>
        <p:nvGrpSpPr>
          <p:cNvPr id="6" name="Group 5"/>
          <p:cNvGrpSpPr/>
          <p:nvPr/>
        </p:nvGrpSpPr>
        <p:grpSpPr>
          <a:xfrm>
            <a:off x="577850" y="723900"/>
            <a:ext cx="502920" cy="706120"/>
            <a:chOff x="14280" y="2075"/>
            <a:chExt cx="792" cy="1112"/>
          </a:xfrm>
        </p:grpSpPr>
        <p:sp>
          <p:nvSpPr>
            <p:cNvPr id="40" name="Rounded Rectangle 39"/>
            <p:cNvSpPr/>
            <p:nvPr/>
          </p:nvSpPr>
          <p:spPr>
            <a:xfrm>
              <a:off x="14280" y="2252"/>
              <a:ext cx="792" cy="840"/>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41" name="TextBox 16"/>
            <p:cNvSpPr txBox="1"/>
            <p:nvPr/>
          </p:nvSpPr>
          <p:spPr>
            <a:xfrm>
              <a:off x="14364" y="2075"/>
              <a:ext cx="625" cy="1113"/>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sp>
        <p:nvSpPr>
          <p:cNvPr id="100" name="Text Box 99"/>
          <p:cNvSpPr txBox="1"/>
          <p:nvPr/>
        </p:nvSpPr>
        <p:spPr>
          <a:xfrm>
            <a:off x="870585" y="1614170"/>
            <a:ext cx="11321415" cy="64516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 Read the text and find the underlined words </a:t>
            </a:r>
          </a:p>
        </p:txBody>
      </p:sp>
      <p:sp>
        <p:nvSpPr>
          <p:cNvPr id="4" name="Rectangles 3"/>
          <p:cNvSpPr/>
          <p:nvPr/>
        </p:nvSpPr>
        <p:spPr>
          <a:xfrm>
            <a:off x="17780" y="-93345"/>
            <a:ext cx="12210415" cy="6942455"/>
          </a:xfrm>
          <a:prstGeom prst="rect">
            <a:avLst/>
          </a:prstGeom>
          <a:solidFill>
            <a:schemeClr val="tx1">
              <a:alpha val="91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5" name="Text Box 4"/>
          <p:cNvSpPr txBox="1"/>
          <p:nvPr/>
        </p:nvSpPr>
        <p:spPr>
          <a:xfrm>
            <a:off x="271780" y="-56515"/>
            <a:ext cx="11536045" cy="6412230"/>
          </a:xfrm>
          <a:prstGeom prst="rect">
            <a:avLst/>
          </a:prstGeom>
          <a:noFill/>
        </p:spPr>
        <p:txBody>
          <a:bodyPr wrap="square" rtlCol="0" anchor="t">
            <a:noAutofit/>
          </a:bodyPr>
          <a:lstStyle/>
          <a:p>
            <a:pPr algn="just"/>
            <a:r>
              <a:rPr lang="en-US" sz="2800">
                <a:solidFill>
                  <a:schemeClr val="bg1"/>
                </a:solidFill>
              </a:rPr>
              <a:t>England’s traditions have been around for hundreds, even thousands of years. English cuisine is among the </a:t>
            </a:r>
            <a:r>
              <a:rPr lang="en-US" sz="2800" u="sng">
                <a:solidFill>
                  <a:schemeClr val="bg1"/>
                </a:solidFill>
              </a:rPr>
              <a:t>deep-rooted</a:t>
            </a:r>
            <a:r>
              <a:rPr lang="en-US" sz="2800">
                <a:solidFill>
                  <a:schemeClr val="bg1"/>
                </a:solidFill>
              </a:rPr>
              <a:t> traditions that English people are proud to keep alive. </a:t>
            </a:r>
          </a:p>
          <a:p>
            <a:pPr algn="just"/>
            <a:r>
              <a:rPr lang="en-US" sz="2800">
                <a:solidFill>
                  <a:schemeClr val="bg1"/>
                </a:solidFill>
              </a:rPr>
              <a:t>Typical English cuisine has developed over many centuries, and people say that fish and chips is the most English dish of all. It is believed that fish and chips </a:t>
            </a:r>
            <a:r>
              <a:rPr lang="en-US" sz="2800" u="sng">
                <a:solidFill>
                  <a:schemeClr val="bg1"/>
                </a:solidFill>
              </a:rPr>
              <a:t>appeared</a:t>
            </a:r>
            <a:r>
              <a:rPr lang="en-US" sz="2800">
                <a:solidFill>
                  <a:schemeClr val="bg1"/>
                </a:solidFill>
              </a:rPr>
              <a:t> in England in the 19th century. The earliest fish and chip shop opened in London during the 1860s. Since then people have considered fish and chips to be England’s national dish, and it is now a common takeaway in the United Kingdom. </a:t>
            </a:r>
          </a:p>
          <a:p>
            <a:pPr algn="just"/>
            <a:r>
              <a:rPr lang="en-US" sz="2800">
                <a:solidFill>
                  <a:schemeClr val="bg1"/>
                </a:solidFill>
              </a:rPr>
              <a:t>The</a:t>
            </a:r>
            <a:r>
              <a:rPr lang="en-US" sz="2800" u="sng">
                <a:solidFill>
                  <a:schemeClr val="bg1"/>
                </a:solidFill>
              </a:rPr>
              <a:t> basic</a:t>
            </a:r>
            <a:r>
              <a:rPr lang="en-US" sz="2800">
                <a:solidFill>
                  <a:schemeClr val="bg1"/>
                </a:solidFill>
              </a:rPr>
              <a:t> ingredients of the dish are fried fish served with chips. People in different places may add peas, vinegar, lemon, or ketchup. Fish and chips is served hot as the main dish in England. Although there is oil and carbohydrates in fish and chips, it is healthier than other takeaway dishes.</a:t>
            </a:r>
          </a:p>
          <a:p>
            <a:pPr algn="just"/>
            <a:r>
              <a:rPr lang="en-US" sz="2800">
                <a:solidFill>
                  <a:schemeClr val="bg1"/>
                </a:solidFill>
              </a:rPr>
              <a:t>Now there are fish and chip shops in many countries, and it is becoming more and more popular in other countries too. Preserving and promoting fish and chips is the way English people keep themselves </a:t>
            </a:r>
            <a:r>
              <a:rPr lang="en-US" sz="2800" u="sng">
                <a:solidFill>
                  <a:schemeClr val="bg1"/>
                </a:solidFill>
              </a:rPr>
              <a:t>associated </a:t>
            </a:r>
            <a:r>
              <a:rPr lang="en-US" sz="2800">
                <a:solidFill>
                  <a:schemeClr val="bg1"/>
                </a:solidFill>
              </a:rPr>
              <a:t>with the past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4" grpId="0" bldLvl="0" animBg="1"/>
      <p:bldP spid="4" grpId="1" animBg="1"/>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17878" y="-74295"/>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959485" y="121920"/>
            <a:ext cx="5245100" cy="768350"/>
          </a:xfrm>
          <a:prstGeom prst="rect">
            <a:avLst/>
          </a:prstGeom>
          <a:noFill/>
          <a:effectLst/>
        </p:spPr>
        <p:txBody>
          <a:bodyPr wrap="square" rtlCol="0">
            <a:spAutoFit/>
          </a:bodyPr>
          <a:lstStyle/>
          <a:p>
            <a:pPr algn="ctr"/>
            <a:r>
              <a:rPr lang="en-US" sz="4400" b="1" dirty="0">
                <a:sym typeface="+mn-ea"/>
              </a:rPr>
              <a:t>READING</a:t>
            </a:r>
            <a:endParaRPr lang="en-US" sz="4400" b="1" dirty="0">
              <a:effectLst>
                <a:glow rad="88900">
                  <a:schemeClr val="bg1"/>
                </a:glow>
              </a:effectLst>
              <a:latin typeface="Arial" panose="020B0604020202020204" pitchFamily="34" charset="0"/>
              <a:cs typeface="Arial" panose="020B0604020202020204" pitchFamily="34" charset="0"/>
              <a:sym typeface="+mn-ea"/>
            </a:endParaRPr>
          </a:p>
        </p:txBody>
      </p:sp>
      <p:sp>
        <p:nvSpPr>
          <p:cNvPr id="12" name="TextBox 11"/>
          <p:cNvSpPr txBox="1"/>
          <p:nvPr/>
        </p:nvSpPr>
        <p:spPr>
          <a:xfrm>
            <a:off x="227330" y="1097915"/>
            <a:ext cx="11792585" cy="107632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pPr algn="just"/>
            <a:r>
              <a:rPr lang="en-US" sz="3200" b="1" dirty="0">
                <a:effectLst>
                  <a:glow rad="88900">
                    <a:schemeClr val="bg1"/>
                  </a:glow>
                </a:effectLst>
                <a:cs typeface="Arial" panose="020B0604020202020204" pitchFamily="34" charset="0"/>
              </a:rPr>
              <a:t>- Use the contexts in which these words appear to predict their meaning, and then do the matching.</a:t>
            </a:r>
          </a:p>
        </p:txBody>
      </p:sp>
      <p:graphicFrame>
        <p:nvGraphicFramePr>
          <p:cNvPr id="4" name="Table 3"/>
          <p:cNvGraphicFramePr/>
          <p:nvPr/>
        </p:nvGraphicFramePr>
        <p:xfrm>
          <a:off x="924560" y="2263140"/>
          <a:ext cx="10379710" cy="4330700"/>
        </p:xfrm>
        <a:graphic>
          <a:graphicData uri="http://schemas.openxmlformats.org/drawingml/2006/table">
            <a:tbl>
              <a:tblPr firstRow="1" bandRow="1">
                <a:tableStyleId>{5C22544A-7EE6-4342-B048-85BDC9FD1C3A}</a:tableStyleId>
              </a:tblPr>
              <a:tblGrid>
                <a:gridCol w="6694805"/>
                <a:gridCol w="3684905"/>
              </a:tblGrid>
              <a:tr h="866140">
                <a:tc>
                  <a:txBody>
                    <a:bodyPr/>
                    <a:lstStyle/>
                    <a:p>
                      <a:pPr algn="ctr">
                        <a:buNone/>
                      </a:pPr>
                      <a:r>
                        <a:rPr lang="en-US" sz="3200">
                          <a:solidFill>
                            <a:schemeClr val="tx1"/>
                          </a:solidFill>
                        </a:rPr>
                        <a:t>Meaning/Explanation</a:t>
                      </a:r>
                    </a:p>
                  </a:txBody>
                  <a:tcPr>
                    <a:solidFill>
                      <a:srgbClr val="F2D8D8"/>
                    </a:solidFill>
                  </a:tcPr>
                </a:tc>
                <a:tc>
                  <a:txBody>
                    <a:bodyPr/>
                    <a:lstStyle/>
                    <a:p>
                      <a:pPr algn="ctr">
                        <a:buNone/>
                      </a:pPr>
                      <a:r>
                        <a:rPr lang="en-US" sz="3200">
                          <a:solidFill>
                            <a:schemeClr val="tx1"/>
                          </a:solidFill>
                        </a:rPr>
                        <a:t>Word</a:t>
                      </a:r>
                    </a:p>
                  </a:txBody>
                  <a:tcPr>
                    <a:solidFill>
                      <a:srgbClr val="F2D8D8"/>
                    </a:solidFill>
                  </a:tcPr>
                </a:tc>
              </a:tr>
              <a:tr h="866140">
                <a:tc>
                  <a:txBody>
                    <a:bodyPr/>
                    <a:lstStyle/>
                    <a:p>
                      <a:pPr>
                        <a:buNone/>
                      </a:pPr>
                      <a:r>
                        <a:rPr lang="en-US" sz="3200"/>
                        <a:t>1. linked or connected</a:t>
                      </a:r>
                    </a:p>
                  </a:txBody>
                  <a:tcPr>
                    <a:solidFill>
                      <a:srgbClr val="5C8984"/>
                    </a:solidFill>
                  </a:tcPr>
                </a:tc>
                <a:tc>
                  <a:txBody>
                    <a:bodyPr/>
                    <a:lstStyle/>
                    <a:p>
                      <a:pPr>
                        <a:buNone/>
                      </a:pPr>
                      <a:endParaRPr lang="en-US" sz="3200"/>
                    </a:p>
                  </a:txBody>
                  <a:tcPr>
                    <a:solidFill>
                      <a:srgbClr val="545B77"/>
                    </a:solidFill>
                  </a:tcPr>
                </a:tc>
              </a:tr>
              <a:tr h="866140">
                <a:tc>
                  <a:txBody>
                    <a:bodyPr/>
                    <a:lstStyle/>
                    <a:p>
                      <a:pPr>
                        <a:buNone/>
                      </a:pPr>
                      <a:r>
                        <a:rPr lang="en-US" sz="3200"/>
                        <a:t>2. difficult to change or destroy</a:t>
                      </a:r>
                    </a:p>
                  </a:txBody>
                  <a:tcPr>
                    <a:solidFill>
                      <a:srgbClr val="5C8984"/>
                    </a:solidFill>
                  </a:tcPr>
                </a:tc>
                <a:tc>
                  <a:txBody>
                    <a:bodyPr/>
                    <a:lstStyle/>
                    <a:p>
                      <a:pPr>
                        <a:buNone/>
                      </a:pPr>
                      <a:endParaRPr lang="en-US" sz="3200"/>
                    </a:p>
                  </a:txBody>
                  <a:tcPr>
                    <a:solidFill>
                      <a:srgbClr val="545B77"/>
                    </a:solidFill>
                  </a:tcPr>
                </a:tc>
              </a:tr>
              <a:tr h="866140">
                <a:tc>
                  <a:txBody>
                    <a:bodyPr/>
                    <a:lstStyle/>
                    <a:p>
                      <a:pPr>
                        <a:buNone/>
                      </a:pPr>
                      <a:r>
                        <a:rPr lang="en-US" sz="3200"/>
                        <a:t>3. started to be seen</a:t>
                      </a:r>
                    </a:p>
                  </a:txBody>
                  <a:tcPr>
                    <a:solidFill>
                      <a:srgbClr val="5C8984"/>
                    </a:solidFill>
                  </a:tcPr>
                </a:tc>
                <a:tc>
                  <a:txBody>
                    <a:bodyPr/>
                    <a:lstStyle/>
                    <a:p>
                      <a:pPr>
                        <a:buNone/>
                      </a:pPr>
                      <a:endParaRPr lang="en-US" sz="3200"/>
                    </a:p>
                  </a:txBody>
                  <a:tcPr>
                    <a:solidFill>
                      <a:srgbClr val="545B77"/>
                    </a:solidFill>
                  </a:tcPr>
                </a:tc>
              </a:tr>
              <a:tr h="866140">
                <a:tc>
                  <a:txBody>
                    <a:bodyPr/>
                    <a:lstStyle/>
                    <a:p>
                      <a:pPr>
                        <a:buNone/>
                      </a:pPr>
                      <a:r>
                        <a:rPr lang="en-US" sz="3200"/>
                        <a:t>4. necessary and important</a:t>
                      </a:r>
                    </a:p>
                  </a:txBody>
                  <a:tcPr>
                    <a:solidFill>
                      <a:srgbClr val="5C8984"/>
                    </a:solidFill>
                  </a:tcPr>
                </a:tc>
                <a:tc>
                  <a:txBody>
                    <a:bodyPr/>
                    <a:lstStyle/>
                    <a:p>
                      <a:pPr>
                        <a:buNone/>
                      </a:pPr>
                      <a:endParaRPr lang="en-US" sz="3200"/>
                    </a:p>
                  </a:txBody>
                  <a:tcPr>
                    <a:solidFill>
                      <a:srgbClr val="545B77"/>
                    </a:solidFill>
                  </a:tcPr>
                </a:tc>
              </a:tr>
            </a:tbl>
          </a:graphicData>
        </a:graphic>
      </p:graphicFrame>
      <p:sp>
        <p:nvSpPr>
          <p:cNvPr id="100" name="Text Box 99"/>
          <p:cNvSpPr txBox="1"/>
          <p:nvPr/>
        </p:nvSpPr>
        <p:spPr>
          <a:xfrm>
            <a:off x="8178800" y="3168650"/>
            <a:ext cx="2705100"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associated </a:t>
            </a:r>
          </a:p>
        </p:txBody>
      </p:sp>
      <p:sp>
        <p:nvSpPr>
          <p:cNvPr id="9" name="Text Box 8"/>
          <p:cNvSpPr txBox="1"/>
          <p:nvPr/>
        </p:nvSpPr>
        <p:spPr>
          <a:xfrm>
            <a:off x="8178800" y="4075430"/>
            <a:ext cx="333946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deep-rooted</a:t>
            </a:r>
          </a:p>
        </p:txBody>
      </p:sp>
      <p:sp>
        <p:nvSpPr>
          <p:cNvPr id="10" name="Text Box 9"/>
          <p:cNvSpPr txBox="1"/>
          <p:nvPr/>
        </p:nvSpPr>
        <p:spPr>
          <a:xfrm>
            <a:off x="8178800" y="4869815"/>
            <a:ext cx="333946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appeared</a:t>
            </a:r>
          </a:p>
        </p:txBody>
      </p:sp>
      <p:sp>
        <p:nvSpPr>
          <p:cNvPr id="16" name="Text Box 15"/>
          <p:cNvSpPr txBox="1"/>
          <p:nvPr/>
        </p:nvSpPr>
        <p:spPr>
          <a:xfrm>
            <a:off x="8246110" y="5791200"/>
            <a:ext cx="333946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basic</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9" grpId="0"/>
      <p:bldP spid="9" grpId="1"/>
      <p:bldP spid="10" grpId="0"/>
      <p:bldP spid="10" grpId="1"/>
      <p:bldP spid="16" grpId="0"/>
      <p:bldP spid="16"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823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 (True) or F (False) for each sentence.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4" name="Table 3"/>
          <p:cNvGraphicFramePr/>
          <p:nvPr/>
        </p:nvGraphicFramePr>
        <p:xfrm>
          <a:off x="289560" y="2285365"/>
          <a:ext cx="11128375" cy="4053840"/>
        </p:xfrm>
        <a:graphic>
          <a:graphicData uri="http://schemas.openxmlformats.org/drawingml/2006/table">
            <a:tbl>
              <a:tblPr firstRow="1" bandRow="1">
                <a:tableStyleId>{5C22544A-7EE6-4342-B048-85BDC9FD1C3A}</a:tableStyleId>
              </a:tblPr>
              <a:tblGrid>
                <a:gridCol w="8660765"/>
                <a:gridCol w="1348740"/>
                <a:gridCol w="1118870"/>
              </a:tblGrid>
              <a:tr h="663575">
                <a:tc>
                  <a:txBody>
                    <a:bodyPr/>
                    <a:lstStyle/>
                    <a:p>
                      <a:pPr algn="ctr">
                        <a:buNone/>
                      </a:pPr>
                      <a:r>
                        <a:rPr lang="en-US" sz="3200">
                          <a:solidFill>
                            <a:schemeClr val="tx1"/>
                          </a:solidFill>
                        </a:rPr>
                        <a:t>Meaning/Explanation</a:t>
                      </a:r>
                    </a:p>
                  </a:txBody>
                  <a:tcPr>
                    <a:solidFill>
                      <a:srgbClr val="F2D8D8"/>
                    </a:solidFill>
                  </a:tcPr>
                </a:tc>
                <a:tc>
                  <a:txBody>
                    <a:bodyPr/>
                    <a:lstStyle/>
                    <a:p>
                      <a:pPr algn="ctr">
                        <a:buNone/>
                      </a:pPr>
                      <a:r>
                        <a:rPr lang="en-US" sz="3200">
                          <a:solidFill>
                            <a:schemeClr val="tx1"/>
                          </a:solidFill>
                        </a:rPr>
                        <a:t>T</a:t>
                      </a:r>
                    </a:p>
                  </a:txBody>
                  <a:tcPr>
                    <a:solidFill>
                      <a:srgbClr val="F2D8D8"/>
                    </a:solidFill>
                  </a:tcPr>
                </a:tc>
                <a:tc>
                  <a:txBody>
                    <a:bodyPr/>
                    <a:lstStyle/>
                    <a:p>
                      <a:pPr algn="ctr">
                        <a:buNone/>
                      </a:pPr>
                      <a:r>
                        <a:rPr lang="en-US" sz="3200">
                          <a:solidFill>
                            <a:schemeClr val="tx1"/>
                          </a:solidFill>
                        </a:rPr>
                        <a:t>F</a:t>
                      </a:r>
                    </a:p>
                  </a:txBody>
                  <a:tcPr>
                    <a:solidFill>
                      <a:srgbClr val="F2D8D8"/>
                    </a:solidFill>
                  </a:tcPr>
                </a:tc>
              </a:tr>
              <a:tr h="1130300">
                <a:tc>
                  <a:txBody>
                    <a:bodyPr/>
                    <a:lstStyle/>
                    <a:p>
                      <a:pPr algn="just">
                        <a:buNone/>
                      </a:pPr>
                      <a:r>
                        <a:rPr lang="en-US" sz="3600"/>
                        <a:t>1. English people take great pride in their traditions.</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r h="1129665">
                <a:tc>
                  <a:txBody>
                    <a:bodyPr/>
                    <a:lstStyle/>
                    <a:p>
                      <a:pPr algn="just">
                        <a:buNone/>
                      </a:pPr>
                      <a:r>
                        <a:rPr lang="en-US" sz="3600"/>
                        <a:t>2.Fish and chips has been around for hundreds of years.</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r h="1130300">
                <a:tc>
                  <a:txBody>
                    <a:bodyPr/>
                    <a:lstStyle/>
                    <a:p>
                      <a:pPr>
                        <a:buNone/>
                      </a:pPr>
                      <a:r>
                        <a:rPr lang="en-US" sz="3600"/>
                        <a:t>3. The earliest fish and chip shop opened in London in 1860.</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bl>
          </a:graphicData>
        </a:graphic>
      </p:graphicFrame>
      <p:sp>
        <p:nvSpPr>
          <p:cNvPr id="100" name="Text Box 99"/>
          <p:cNvSpPr txBox="1"/>
          <p:nvPr/>
        </p:nvSpPr>
        <p:spPr>
          <a:xfrm>
            <a:off x="9206865" y="3168650"/>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7" name="Text Box 6"/>
          <p:cNvSpPr txBox="1"/>
          <p:nvPr/>
        </p:nvSpPr>
        <p:spPr>
          <a:xfrm>
            <a:off x="9206865" y="4440555"/>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11" name="Text Box 10"/>
          <p:cNvSpPr txBox="1"/>
          <p:nvPr/>
        </p:nvSpPr>
        <p:spPr>
          <a:xfrm>
            <a:off x="10595610" y="5574665"/>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cxnSp>
        <p:nvCxnSpPr>
          <p:cNvPr id="23" name="Straight Connector 22"/>
          <p:cNvCxnSpPr/>
          <p:nvPr/>
        </p:nvCxnSpPr>
        <p:spPr>
          <a:xfrm>
            <a:off x="1958975" y="6210935"/>
            <a:ext cx="134620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3398520" y="5808345"/>
            <a:ext cx="3712210" cy="706755"/>
          </a:xfrm>
          <a:prstGeom prst="rect">
            <a:avLst/>
          </a:prstGeom>
          <a:noFill/>
          <a:ln w="9525">
            <a:noFill/>
          </a:ln>
        </p:spPr>
        <p:txBody>
          <a:bodyPr wrap="square">
            <a:spAutoFit/>
          </a:bodyPr>
          <a:lstStyle/>
          <a:p>
            <a:pPr indent="0"/>
            <a:r>
              <a:rPr lang="en-US" sz="40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during 1860s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P spid="11" grpId="0"/>
      <p:bldP spid="11" grpId="1"/>
      <p:bldP spid="24" grpId="0"/>
      <p:bldP spid="24"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8870" y="1118235"/>
            <a:ext cx="10888345" cy="107632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Read the text again and tick (</a:t>
            </a:r>
            <a:r>
              <a:rPr lang="en-US" sz="3200" b="1" dirty="0">
                <a:effectLst>
                  <a:glow rad="88900">
                    <a:schemeClr val="bg1"/>
                  </a:glow>
                </a:effectLst>
                <a:latin typeface="Arial" panose="020B0604020202020204" pitchFamily="34" charset="0"/>
                <a:cs typeface="Arial" panose="020B0604020202020204" pitchFamily="34" charset="0"/>
              </a:rPr>
              <a:t>√</a:t>
            </a:r>
            <a:r>
              <a:rPr lang="en-US" sz="3200" b="1" dirty="0">
                <a:effectLst>
                  <a:glow rad="88900">
                    <a:schemeClr val="bg1"/>
                  </a:glow>
                </a:effectLst>
                <a:cs typeface="Arial" panose="020B0604020202020204" pitchFamily="34" charset="0"/>
              </a:rPr>
              <a:t>) T (True) or F (False) for each sentence.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873760" y="197485"/>
            <a:ext cx="5245100" cy="829945"/>
          </a:xfrm>
          <a:prstGeom prst="rect">
            <a:avLst/>
          </a:prstGeom>
          <a:noFill/>
          <a:effectLst/>
        </p:spPr>
        <p:txBody>
          <a:bodyPr wrap="square" rtlCol="0">
            <a:spAutoFit/>
          </a:bodyPr>
          <a:lstStyle/>
          <a:p>
            <a:pPr algn="ctr"/>
            <a:r>
              <a:rPr lang="en-US" sz="4800" b="1" dirty="0">
                <a:sym typeface="+mn-ea"/>
              </a:rPr>
              <a:t>READING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graphicFrame>
        <p:nvGraphicFramePr>
          <p:cNvPr id="4" name="Table 3"/>
          <p:cNvGraphicFramePr/>
          <p:nvPr/>
        </p:nvGraphicFramePr>
        <p:xfrm>
          <a:off x="289560" y="2285365"/>
          <a:ext cx="11128375" cy="4112895"/>
        </p:xfrm>
        <a:graphic>
          <a:graphicData uri="http://schemas.openxmlformats.org/drawingml/2006/table">
            <a:tbl>
              <a:tblPr firstRow="1" bandRow="1">
                <a:tableStyleId>{5C22544A-7EE6-4342-B048-85BDC9FD1C3A}</a:tableStyleId>
              </a:tblPr>
              <a:tblGrid>
                <a:gridCol w="8660765"/>
                <a:gridCol w="1348740"/>
                <a:gridCol w="1118870"/>
              </a:tblGrid>
              <a:tr h="663575">
                <a:tc>
                  <a:txBody>
                    <a:bodyPr/>
                    <a:lstStyle/>
                    <a:p>
                      <a:pPr algn="ctr">
                        <a:buNone/>
                      </a:pPr>
                      <a:r>
                        <a:rPr lang="en-US" sz="3200">
                          <a:solidFill>
                            <a:schemeClr val="tx1"/>
                          </a:solidFill>
                        </a:rPr>
                        <a:t>Meaning/Explanation</a:t>
                      </a:r>
                    </a:p>
                  </a:txBody>
                  <a:tcPr>
                    <a:solidFill>
                      <a:srgbClr val="F2D8D8"/>
                    </a:solidFill>
                  </a:tcPr>
                </a:tc>
                <a:tc>
                  <a:txBody>
                    <a:bodyPr/>
                    <a:lstStyle/>
                    <a:p>
                      <a:pPr algn="ctr">
                        <a:buNone/>
                      </a:pPr>
                      <a:r>
                        <a:rPr lang="en-US" sz="3200">
                          <a:solidFill>
                            <a:schemeClr val="tx1"/>
                          </a:solidFill>
                        </a:rPr>
                        <a:t>T</a:t>
                      </a:r>
                    </a:p>
                  </a:txBody>
                  <a:tcPr>
                    <a:solidFill>
                      <a:srgbClr val="F2D8D8"/>
                    </a:solidFill>
                  </a:tcPr>
                </a:tc>
                <a:tc>
                  <a:txBody>
                    <a:bodyPr/>
                    <a:lstStyle/>
                    <a:p>
                      <a:pPr algn="ctr">
                        <a:buNone/>
                      </a:pPr>
                      <a:r>
                        <a:rPr lang="en-US" sz="3200">
                          <a:solidFill>
                            <a:schemeClr val="tx1"/>
                          </a:solidFill>
                        </a:rPr>
                        <a:t>F</a:t>
                      </a:r>
                    </a:p>
                  </a:txBody>
                  <a:tcPr>
                    <a:solidFill>
                      <a:srgbClr val="F2D8D8"/>
                    </a:solidFill>
                  </a:tcPr>
                </a:tc>
              </a:tr>
              <a:tr h="1130300">
                <a:tc>
                  <a:txBody>
                    <a:bodyPr/>
                    <a:lstStyle/>
                    <a:p>
                      <a:pPr algn="just">
                        <a:buNone/>
                      </a:pPr>
                      <a:r>
                        <a:rPr lang="en-US" sz="3600"/>
                        <a:t>4. Peas, vinegar, lemon, or ketchup are necessary for fishand chips.</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r h="1188720">
                <a:tc>
                  <a:txBody>
                    <a:bodyPr/>
                    <a:lstStyle/>
                    <a:p>
                      <a:pPr algn="just">
                        <a:buNone/>
                      </a:pPr>
                      <a:r>
                        <a:rPr lang="en-US" sz="3600"/>
                        <a:t>5.Fish and chips is not healthy as it has a lot of oil.</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r h="1130300">
                <a:tc>
                  <a:txBody>
                    <a:bodyPr/>
                    <a:lstStyle/>
                    <a:p>
                      <a:pPr algn="just">
                        <a:buNone/>
                      </a:pPr>
                      <a:r>
                        <a:rPr lang="en-US" sz="3600"/>
                        <a:t>6. Fish and chips is sold in many countries now.</a:t>
                      </a:r>
                    </a:p>
                  </a:txBody>
                  <a:tcPr>
                    <a:solidFill>
                      <a:srgbClr val="5C8984"/>
                    </a:solidFill>
                  </a:tcPr>
                </a:tc>
                <a:tc>
                  <a:txBody>
                    <a:bodyPr/>
                    <a:lstStyle/>
                    <a:p>
                      <a:pPr>
                        <a:buNone/>
                      </a:pPr>
                      <a:endParaRPr lang="en-US" sz="3200"/>
                    </a:p>
                  </a:txBody>
                  <a:tcPr>
                    <a:solidFill>
                      <a:srgbClr val="545B77"/>
                    </a:solidFill>
                  </a:tcPr>
                </a:tc>
                <a:tc>
                  <a:txBody>
                    <a:bodyPr/>
                    <a:lstStyle/>
                    <a:p>
                      <a:pPr>
                        <a:buNone/>
                      </a:pPr>
                      <a:endParaRPr lang="en-US" sz="3200"/>
                    </a:p>
                  </a:txBody>
                  <a:tcPr>
                    <a:solidFill>
                      <a:srgbClr val="545B77"/>
                    </a:solidFill>
                  </a:tcPr>
                </a:tc>
              </a:tr>
            </a:tbl>
          </a:graphicData>
        </a:graphic>
      </p:graphicFrame>
      <p:sp>
        <p:nvSpPr>
          <p:cNvPr id="100" name="Text Box 99"/>
          <p:cNvSpPr txBox="1"/>
          <p:nvPr/>
        </p:nvSpPr>
        <p:spPr>
          <a:xfrm>
            <a:off x="10447020" y="3168650"/>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7" name="Text Box 6"/>
          <p:cNvSpPr txBox="1"/>
          <p:nvPr/>
        </p:nvSpPr>
        <p:spPr>
          <a:xfrm>
            <a:off x="10553065" y="4345305"/>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sp>
        <p:nvSpPr>
          <p:cNvPr id="11" name="Text Box 10"/>
          <p:cNvSpPr txBox="1"/>
          <p:nvPr/>
        </p:nvSpPr>
        <p:spPr>
          <a:xfrm>
            <a:off x="9312910" y="5468620"/>
            <a:ext cx="680720" cy="706755"/>
          </a:xfrm>
          <a:prstGeom prst="rect">
            <a:avLst/>
          </a:prstGeom>
          <a:noFill/>
          <a:ln w="9525">
            <a:noFill/>
          </a:ln>
        </p:spPr>
        <p:txBody>
          <a:bodyPr wrap="square">
            <a:spAutoFit/>
          </a:bodyPr>
          <a:lstStyle/>
          <a:p>
            <a:pPr indent="0"/>
            <a:r>
              <a:rPr lang="en-US" sz="4000">
                <a:solidFill>
                  <a:schemeClr val="bg1"/>
                </a:solidFill>
                <a:effectLst>
                  <a:innerShdw blurRad="12700" dist="50800" dir="16200000">
                    <a:srgbClr val="FFF6F6">
                      <a:alpha val="50000"/>
                    </a:srgbClr>
                  </a:innerShdw>
                </a:effectLst>
                <a:latin typeface="Arial" panose="020B0604020202020204" pitchFamily="34" charset="0"/>
                <a:cs typeface="Arial" panose="020B0604020202020204" pitchFamily="34" charset="0"/>
              </a:rPr>
              <a:t>√</a:t>
            </a:r>
          </a:p>
        </p:txBody>
      </p:sp>
      <p:cxnSp>
        <p:nvCxnSpPr>
          <p:cNvPr id="23" name="Straight Connector 22"/>
          <p:cNvCxnSpPr/>
          <p:nvPr/>
        </p:nvCxnSpPr>
        <p:spPr>
          <a:xfrm>
            <a:off x="485775" y="3875405"/>
            <a:ext cx="177038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24" name="Text Box 23"/>
          <p:cNvSpPr txBox="1"/>
          <p:nvPr/>
        </p:nvSpPr>
        <p:spPr>
          <a:xfrm>
            <a:off x="5497830" y="3429000"/>
            <a:ext cx="3627120" cy="583565"/>
          </a:xfrm>
          <a:prstGeom prst="rect">
            <a:avLst/>
          </a:prstGeom>
          <a:noFill/>
          <a:ln w="9525">
            <a:noFill/>
          </a:ln>
        </p:spPr>
        <p:txBody>
          <a:bodyPr wrap="square">
            <a:spAutoFit/>
          </a:bodyPr>
          <a:lstStyle/>
          <a:p>
            <a:pPr indent="0"/>
            <a:r>
              <a:rPr lang="en-US" sz="32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optional (may add)</a:t>
            </a:r>
          </a:p>
        </p:txBody>
      </p:sp>
      <p:cxnSp>
        <p:nvCxnSpPr>
          <p:cNvPr id="2" name="Straight Connector 1"/>
          <p:cNvCxnSpPr/>
          <p:nvPr/>
        </p:nvCxnSpPr>
        <p:spPr>
          <a:xfrm>
            <a:off x="3983355" y="4500880"/>
            <a:ext cx="2745740" cy="0"/>
          </a:xfrm>
          <a:prstGeom prst="line">
            <a:avLst/>
          </a:prstGeom>
          <a:ln w="38100">
            <a:solidFill>
              <a:srgbClr val="FF0000"/>
            </a:solidFill>
          </a:ln>
        </p:spPr>
        <p:style>
          <a:lnRef idx="2">
            <a:schemeClr val="accent1"/>
          </a:lnRef>
          <a:fillRef idx="0">
            <a:srgbClr val="FFFFFF"/>
          </a:fillRef>
          <a:effectRef idx="0">
            <a:srgbClr val="FFFFFF"/>
          </a:effectRef>
          <a:fontRef idx="minor">
            <a:schemeClr val="tx1"/>
          </a:fontRef>
        </p:style>
      </p:cxnSp>
      <p:sp>
        <p:nvSpPr>
          <p:cNvPr id="3" name="Text Box 2"/>
          <p:cNvSpPr txBox="1"/>
          <p:nvPr/>
        </p:nvSpPr>
        <p:spPr>
          <a:xfrm>
            <a:off x="2042795" y="4693285"/>
            <a:ext cx="7621270" cy="583565"/>
          </a:xfrm>
          <a:prstGeom prst="rect">
            <a:avLst/>
          </a:prstGeom>
          <a:noFill/>
          <a:ln w="9525">
            <a:noFill/>
          </a:ln>
        </p:spPr>
        <p:txBody>
          <a:bodyPr wrap="square">
            <a:spAutoFit/>
          </a:bodyPr>
          <a:lstStyle/>
          <a:p>
            <a:pPr indent="0"/>
            <a:r>
              <a:rPr lang="en-US" sz="3200" b="1">
                <a:solidFill>
                  <a:schemeClr val="bg1"/>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healthier than other takeaway dishes.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P spid="11" grpId="0"/>
      <p:bldP spid="11" grpId="1"/>
      <p:bldP spid="24" grpId="0"/>
      <p:bldP spid="24"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19685"/>
            <a:ext cx="12330430" cy="10833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264160" y="1616075"/>
            <a:ext cx="1007300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rPr>
              <a:t>- Work in pairs to ask and answer the questions.</a:t>
            </a:r>
          </a:p>
        </p:txBody>
      </p:sp>
      <p:sp>
        <p:nvSpPr>
          <p:cNvPr id="8" name="TextBox 7"/>
          <p:cNvSpPr txBox="1"/>
          <p:nvPr/>
        </p:nvSpPr>
        <p:spPr>
          <a:xfrm>
            <a:off x="-873125" y="104140"/>
            <a:ext cx="12291060" cy="829945"/>
          </a:xfrm>
          <a:prstGeom prst="rect">
            <a:avLst/>
          </a:prstGeom>
          <a:noFill/>
          <a:effectLst/>
        </p:spPr>
        <p:txBody>
          <a:bodyPr wrap="square" rtlCol="0">
            <a:spAutoFit/>
          </a:bodyPr>
          <a:lstStyle/>
          <a:p>
            <a:pPr algn="ctr"/>
            <a:r>
              <a:rPr lang="en-US" sz="4800" b="1" dirty="0">
                <a:sym typeface="+mn-ea"/>
              </a:rPr>
              <a:t>Transition from Reading to Speaking</a:t>
            </a:r>
          </a:p>
        </p:txBody>
      </p:sp>
      <p:sp>
        <p:nvSpPr>
          <p:cNvPr id="5" name="Text Box 4"/>
          <p:cNvSpPr txBox="1"/>
          <p:nvPr/>
        </p:nvSpPr>
        <p:spPr>
          <a:xfrm>
            <a:off x="520065" y="2494915"/>
            <a:ext cx="11036935" cy="2229485"/>
          </a:xfrm>
          <a:prstGeom prst="rect">
            <a:avLst/>
          </a:prstGeom>
          <a:noFill/>
          <a:ln w="9525">
            <a:noFill/>
          </a:ln>
        </p:spPr>
        <p:txBody>
          <a:bodyPr wrap="square">
            <a:noAutofit/>
          </a:bodyPr>
          <a:lstStyle/>
          <a:p>
            <a:pPr marL="1270" indent="-1270" algn="just"/>
            <a:r>
              <a:rPr lang="en-US" sz="3200" b="0">
                <a:latin typeface="Calibri" panose="020F0502020204030204" pitchFamily="34" charset="0"/>
                <a:cs typeface="Calibri" panose="020F0502020204030204" pitchFamily="34" charset="0"/>
              </a:rPr>
              <a:t>1. Do the Vietnamese people feel proud of their traditions and customs?</a:t>
            </a:r>
          </a:p>
          <a:p>
            <a:pPr marL="1270" indent="-1270" algn="just"/>
            <a:r>
              <a:rPr lang="en-US" sz="3200" b="0">
                <a:latin typeface="Calibri" panose="020F0502020204030204" pitchFamily="34" charset="0"/>
                <a:cs typeface="Calibri" panose="020F0502020204030204" pitchFamily="34" charset="0"/>
              </a:rPr>
              <a:t>2. Is the Vietnamese cuisine famous? Do foreigners like it?</a:t>
            </a:r>
          </a:p>
          <a:p>
            <a:pPr marL="1270" indent="-1270" algn="just"/>
            <a:r>
              <a:rPr lang="en-US" sz="3200" b="0">
                <a:latin typeface="Calibri" panose="020F0502020204030204" pitchFamily="34" charset="0"/>
                <a:cs typeface="Calibri" panose="020F0502020204030204" pitchFamily="34" charset="0"/>
              </a:rPr>
              <a:t>3. What are some popular Vietnamese dishes? </a:t>
            </a:r>
          </a:p>
          <a:p>
            <a:pPr marL="1270" indent="-1270" algn="just"/>
            <a:endParaRPr lang="en-US" sz="3200" b="0">
              <a:latin typeface="Calibri" panose="020F0502020204030204" pitchFamily="34" charset="0"/>
              <a:cs typeface="Calibri" panose="020F0502020204030204" pitchFamily="34" charset="0"/>
            </a:endParaRPr>
          </a:p>
          <a:p>
            <a:pPr marL="1270" indent="-1270" algn="just"/>
            <a:endParaRPr lang="en-US" sz="3200" b="0">
              <a:latin typeface="Calibri" panose="020F0502020204030204" pitchFamily="34" charset="0"/>
              <a:cs typeface="Calibri" panose="020F0502020204030204"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solidFill>
                  <a:schemeClr val="tx1"/>
                </a:solidFill>
              </a:rPr>
              <a:t>Brainstorm</a:t>
            </a:r>
          </a:p>
        </p:txBody>
      </p:sp>
      <p:sp>
        <p:nvSpPr>
          <p:cNvPr id="21" name="Rectangle 20"/>
          <p:cNvSpPr/>
          <p:nvPr/>
        </p:nvSpPr>
        <p:spPr>
          <a:xfrm>
            <a:off x="5570855" y="1877060"/>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the following questions.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write the underlined words in the box.</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tick (√) T (True) or F (False) for each sentence.</a:t>
            </a:r>
          </a:p>
        </p:txBody>
      </p:sp>
      <p:sp>
        <p:nvSpPr>
          <p:cNvPr id="22" name="Rectangle 21"/>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Match 1 - 5 in column A with a - e in column B</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Match the Vietnamese dishes with their names in English.</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spTree>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7445"/>
            <a:ext cx="10888345" cy="521970"/>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Match 1 - 5 in column A with a - e in column B</a:t>
            </a:r>
          </a:p>
        </p:txBody>
      </p:sp>
      <p:sp>
        <p:nvSpPr>
          <p:cNvPr id="16" name="Rounded Rectangle 15"/>
          <p:cNvSpPr/>
          <p:nvPr/>
        </p:nvSpPr>
        <p:spPr>
          <a:xfrm>
            <a:off x="578103" y="118321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8057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6659880"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graphicFrame>
        <p:nvGraphicFramePr>
          <p:cNvPr id="4" name="Table 3"/>
          <p:cNvGraphicFramePr/>
          <p:nvPr/>
        </p:nvGraphicFramePr>
        <p:xfrm>
          <a:off x="506730" y="1644015"/>
          <a:ext cx="11079480" cy="5120640"/>
        </p:xfrm>
        <a:graphic>
          <a:graphicData uri="http://schemas.openxmlformats.org/drawingml/2006/table">
            <a:tbl>
              <a:tblPr firstRow="1" bandRow="1">
                <a:tableStyleId>{5C22544A-7EE6-4342-B048-85BDC9FD1C3A}</a:tableStyleId>
              </a:tblPr>
              <a:tblGrid>
                <a:gridCol w="4679315"/>
                <a:gridCol w="4498340"/>
                <a:gridCol w="1901825"/>
              </a:tblGrid>
              <a:tr h="548640">
                <a:tc>
                  <a:txBody>
                    <a:bodyPr/>
                    <a:lstStyle/>
                    <a:p>
                      <a:pPr algn="ctr">
                        <a:buNone/>
                      </a:pPr>
                      <a:r>
                        <a:rPr lang="en-US" sz="3000"/>
                        <a:t>A</a:t>
                      </a:r>
                    </a:p>
                  </a:txBody>
                  <a:tcPr>
                    <a:solidFill>
                      <a:srgbClr val="4C4C6D"/>
                    </a:solidFill>
                  </a:tcPr>
                </a:tc>
                <a:tc>
                  <a:txBody>
                    <a:bodyPr/>
                    <a:lstStyle/>
                    <a:p>
                      <a:pPr algn="ctr">
                        <a:buNone/>
                      </a:pPr>
                      <a:r>
                        <a:rPr lang="en-US" sz="3000"/>
                        <a:t>B</a:t>
                      </a:r>
                    </a:p>
                  </a:txBody>
                  <a:tcPr>
                    <a:solidFill>
                      <a:srgbClr val="4C4C6D"/>
                    </a:solidFill>
                  </a:tcPr>
                </a:tc>
                <a:tc>
                  <a:txBody>
                    <a:bodyPr/>
                    <a:lstStyle/>
                    <a:p>
                      <a:pPr algn="ctr">
                        <a:buNone/>
                      </a:pPr>
                      <a:endParaRPr lang="en-US" sz="3000"/>
                    </a:p>
                  </a:txBody>
                  <a:tcPr>
                    <a:solidFill>
                      <a:srgbClr val="4C4C6D"/>
                    </a:solidFill>
                  </a:tcPr>
                </a:tc>
              </a:tr>
              <a:tr h="1005840">
                <a:tc>
                  <a:txBody>
                    <a:bodyPr/>
                    <a:lstStyle/>
                    <a:p>
                      <a:pPr>
                        <a:buNone/>
                      </a:pPr>
                      <a:r>
                        <a:rPr lang="en-US" sz="3000" b="1"/>
                        <a:t>1.</a:t>
                      </a:r>
                      <a:r>
                        <a:rPr lang="en-US" sz="3000"/>
                        <a:t> name of the dish</a:t>
                      </a:r>
                    </a:p>
                  </a:txBody>
                  <a:tcPr>
                    <a:solidFill>
                      <a:srgbClr val="E8F6EF"/>
                    </a:solidFill>
                  </a:tcPr>
                </a:tc>
                <a:tc>
                  <a:txBody>
                    <a:bodyPr/>
                    <a:lstStyle/>
                    <a:p>
                      <a:pPr algn="just">
                        <a:buNone/>
                      </a:pPr>
                      <a:r>
                        <a:rPr lang="en-US" sz="3000" b="1"/>
                        <a:t>a.</a:t>
                      </a:r>
                      <a:r>
                        <a:rPr lang="en-US" sz="3000"/>
                        <a:t> glutinous rice, green beans, pork</a:t>
                      </a:r>
                    </a:p>
                  </a:txBody>
                  <a:tcPr>
                    <a:solidFill>
                      <a:srgbClr val="FFE194"/>
                    </a:solidFill>
                  </a:tcPr>
                </a:tc>
                <a:tc>
                  <a:txBody>
                    <a:bodyPr/>
                    <a:lstStyle/>
                    <a:p>
                      <a:pPr algn="just">
                        <a:buNone/>
                      </a:pPr>
                      <a:r>
                        <a:rPr lang="en-US" sz="3000" b="1"/>
                        <a:t>1.</a:t>
                      </a:r>
                    </a:p>
                  </a:txBody>
                  <a:tcPr>
                    <a:solidFill>
                      <a:srgbClr val="1B9C85"/>
                    </a:solidFill>
                  </a:tcPr>
                </a:tc>
              </a:tr>
              <a:tr h="1005840">
                <a:tc>
                  <a:txBody>
                    <a:bodyPr/>
                    <a:lstStyle/>
                    <a:p>
                      <a:pPr>
                        <a:buNone/>
                      </a:pPr>
                      <a:r>
                        <a:rPr lang="en-US" sz="3000" b="1"/>
                        <a:t>2</a:t>
                      </a:r>
                      <a:r>
                        <a:rPr lang="en-US" sz="3000"/>
                        <a:t>. history</a:t>
                      </a:r>
                    </a:p>
                  </a:txBody>
                  <a:tcPr>
                    <a:solidFill>
                      <a:srgbClr val="E8F6EF"/>
                    </a:solidFill>
                  </a:tcPr>
                </a:tc>
                <a:tc>
                  <a:txBody>
                    <a:bodyPr/>
                    <a:lstStyle/>
                    <a:p>
                      <a:pPr algn="just">
                        <a:buNone/>
                      </a:pPr>
                      <a:r>
                        <a:rPr lang="en-US" sz="3000" b="1"/>
                        <a:t>b.</a:t>
                      </a:r>
                      <a:r>
                        <a:rPr lang="en-US" sz="3000"/>
                        <a:t> at Tet, on the Hung Kings’ anniversary</a:t>
                      </a:r>
                    </a:p>
                  </a:txBody>
                  <a:tcPr>
                    <a:solidFill>
                      <a:srgbClr val="FFE194"/>
                    </a:solidFill>
                  </a:tcPr>
                </a:tc>
                <a:tc>
                  <a:txBody>
                    <a:bodyPr/>
                    <a:lstStyle/>
                    <a:p>
                      <a:pPr>
                        <a:buNone/>
                      </a:pPr>
                      <a:r>
                        <a:rPr lang="en-US" sz="3000" b="1"/>
                        <a:t>2.</a:t>
                      </a:r>
                    </a:p>
                  </a:txBody>
                  <a:tcPr>
                    <a:solidFill>
                      <a:srgbClr val="1B9C85"/>
                    </a:solidFill>
                  </a:tcPr>
                </a:tc>
              </a:tr>
              <a:tr h="548640">
                <a:tc>
                  <a:txBody>
                    <a:bodyPr/>
                    <a:lstStyle/>
                    <a:p>
                      <a:pPr>
                        <a:buNone/>
                      </a:pPr>
                      <a:r>
                        <a:rPr lang="en-US" sz="3000" b="1"/>
                        <a:t>3.</a:t>
                      </a:r>
                      <a:r>
                        <a:rPr lang="en-US" sz="3000"/>
                        <a:t> basic ingredients</a:t>
                      </a:r>
                    </a:p>
                  </a:txBody>
                  <a:tcPr>
                    <a:solidFill>
                      <a:srgbClr val="E8F6EF"/>
                    </a:solidFill>
                  </a:tcPr>
                </a:tc>
                <a:tc>
                  <a:txBody>
                    <a:bodyPr/>
                    <a:lstStyle/>
                    <a:p>
                      <a:pPr algn="just">
                        <a:buNone/>
                      </a:pPr>
                      <a:r>
                        <a:rPr lang="en-US" sz="3000" b="1"/>
                        <a:t>c.</a:t>
                      </a:r>
                      <a:r>
                        <a:rPr lang="en-US" sz="3000"/>
                        <a:t> banh chung</a:t>
                      </a:r>
                    </a:p>
                  </a:txBody>
                  <a:tcPr>
                    <a:solidFill>
                      <a:srgbClr val="FFE194"/>
                    </a:solidFill>
                  </a:tcPr>
                </a:tc>
                <a:tc>
                  <a:txBody>
                    <a:bodyPr/>
                    <a:lstStyle/>
                    <a:p>
                      <a:pPr>
                        <a:buNone/>
                      </a:pPr>
                      <a:r>
                        <a:rPr lang="en-US" sz="3000" b="1"/>
                        <a:t>3.</a:t>
                      </a:r>
                    </a:p>
                  </a:txBody>
                  <a:tcPr>
                    <a:solidFill>
                      <a:srgbClr val="1B9C85"/>
                    </a:solidFill>
                  </a:tcPr>
                </a:tc>
              </a:tr>
              <a:tr h="1005840">
                <a:tc>
                  <a:txBody>
                    <a:bodyPr/>
                    <a:lstStyle/>
                    <a:p>
                      <a:pPr algn="just">
                        <a:buNone/>
                      </a:pPr>
                      <a:r>
                        <a:rPr lang="en-US" sz="3000" b="1"/>
                        <a:t>4. </a:t>
                      </a:r>
                      <a:r>
                        <a:rPr lang="en-US" sz="3000" b="0"/>
                        <a:t>on what occasion it’s eaten</a:t>
                      </a:r>
                    </a:p>
                  </a:txBody>
                  <a:tcPr>
                    <a:solidFill>
                      <a:srgbClr val="E8F6EF"/>
                    </a:solidFill>
                  </a:tcPr>
                </a:tc>
                <a:tc>
                  <a:txBody>
                    <a:bodyPr/>
                    <a:lstStyle/>
                    <a:p>
                      <a:pPr algn="just">
                        <a:buNone/>
                      </a:pPr>
                      <a:r>
                        <a:rPr lang="en-US" sz="3000" b="1"/>
                        <a:t>d.</a:t>
                      </a:r>
                      <a:r>
                        <a:rPr lang="en-US" sz="3000"/>
                        <a:t> traditional dish</a:t>
                      </a:r>
                    </a:p>
                  </a:txBody>
                  <a:tcPr>
                    <a:solidFill>
                      <a:srgbClr val="FFE194"/>
                    </a:solidFill>
                  </a:tcPr>
                </a:tc>
                <a:tc>
                  <a:txBody>
                    <a:bodyPr/>
                    <a:lstStyle/>
                    <a:p>
                      <a:pPr>
                        <a:buNone/>
                      </a:pPr>
                      <a:r>
                        <a:rPr lang="en-US" sz="3000" b="1"/>
                        <a:t>4.</a:t>
                      </a:r>
                    </a:p>
                  </a:txBody>
                  <a:tcPr>
                    <a:solidFill>
                      <a:srgbClr val="1B9C85"/>
                    </a:solidFill>
                  </a:tcPr>
                </a:tc>
              </a:tr>
              <a:tr h="1005840">
                <a:tc>
                  <a:txBody>
                    <a:bodyPr/>
                    <a:lstStyle/>
                    <a:p>
                      <a:pPr algn="just">
                        <a:buNone/>
                      </a:pPr>
                      <a:r>
                        <a:rPr lang="en-US" sz="3000" b="1"/>
                        <a:t>5</a:t>
                      </a:r>
                      <a:r>
                        <a:rPr lang="en-US" sz="3000" b="0"/>
                        <a:t>. type of dish</a:t>
                      </a:r>
                    </a:p>
                  </a:txBody>
                  <a:tcPr>
                    <a:solidFill>
                      <a:srgbClr val="E8F6EF"/>
                    </a:solidFill>
                  </a:tcPr>
                </a:tc>
                <a:tc>
                  <a:txBody>
                    <a:bodyPr/>
                    <a:lstStyle/>
                    <a:p>
                      <a:pPr algn="just">
                        <a:buNone/>
                      </a:pPr>
                      <a:r>
                        <a:rPr lang="en-US" sz="3000" b="1"/>
                        <a:t>e.</a:t>
                      </a:r>
                      <a:r>
                        <a:rPr lang="en-US" sz="3000"/>
                        <a:t> originated in 6th Hung King’s time</a:t>
                      </a:r>
                    </a:p>
                  </a:txBody>
                  <a:tcPr>
                    <a:solidFill>
                      <a:srgbClr val="FFE194"/>
                    </a:solidFill>
                  </a:tcPr>
                </a:tc>
                <a:tc>
                  <a:txBody>
                    <a:bodyPr/>
                    <a:lstStyle/>
                    <a:p>
                      <a:pPr>
                        <a:buNone/>
                      </a:pPr>
                      <a:r>
                        <a:rPr lang="en-US" sz="3000" b="1"/>
                        <a:t>5.</a:t>
                      </a:r>
                    </a:p>
                  </a:txBody>
                  <a:tcPr>
                    <a:solidFill>
                      <a:srgbClr val="1B9C85"/>
                    </a:solidFill>
                  </a:tcPr>
                </a:tc>
              </a:tr>
            </a:tbl>
          </a:graphicData>
        </a:graphic>
      </p:graphicFrame>
      <p:sp>
        <p:nvSpPr>
          <p:cNvPr id="6" name="Text Box 5"/>
          <p:cNvSpPr txBox="1"/>
          <p:nvPr/>
        </p:nvSpPr>
        <p:spPr>
          <a:xfrm>
            <a:off x="10086340" y="2225040"/>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c </a:t>
            </a:r>
          </a:p>
        </p:txBody>
      </p:sp>
      <p:sp>
        <p:nvSpPr>
          <p:cNvPr id="7" name="Text Box 6"/>
          <p:cNvSpPr txBox="1"/>
          <p:nvPr/>
        </p:nvSpPr>
        <p:spPr>
          <a:xfrm>
            <a:off x="10086340" y="3200400"/>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e </a:t>
            </a:r>
          </a:p>
        </p:txBody>
      </p:sp>
      <p:sp>
        <p:nvSpPr>
          <p:cNvPr id="8" name="Text Box 7"/>
          <p:cNvSpPr txBox="1"/>
          <p:nvPr/>
        </p:nvSpPr>
        <p:spPr>
          <a:xfrm>
            <a:off x="10191750" y="4053840"/>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a </a:t>
            </a:r>
          </a:p>
        </p:txBody>
      </p:sp>
      <p:sp>
        <p:nvSpPr>
          <p:cNvPr id="9" name="Text Box 8"/>
          <p:cNvSpPr txBox="1"/>
          <p:nvPr/>
        </p:nvSpPr>
        <p:spPr>
          <a:xfrm>
            <a:off x="10191750" y="4907280"/>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b </a:t>
            </a:r>
          </a:p>
        </p:txBody>
      </p:sp>
      <p:sp>
        <p:nvSpPr>
          <p:cNvPr id="10" name="Text Box 9"/>
          <p:cNvSpPr txBox="1"/>
          <p:nvPr/>
        </p:nvSpPr>
        <p:spPr>
          <a:xfrm>
            <a:off x="10191750" y="5882640"/>
            <a:ext cx="798195" cy="706755"/>
          </a:xfrm>
          <a:prstGeom prst="rect">
            <a:avLst/>
          </a:prstGeom>
          <a:noFill/>
          <a:ln w="9525">
            <a:noFill/>
          </a:ln>
        </p:spPr>
        <p:txBody>
          <a:bodyPr wrap="square">
            <a:spAutoFit/>
          </a:bodyPr>
          <a:lstStyle/>
          <a:p>
            <a:pPr indent="0"/>
            <a:r>
              <a:rPr lang="en-US" sz="4000" b="1">
                <a:solidFill>
                  <a:srgbClr val="FF0000"/>
                </a:solidFill>
                <a:effectLst>
                  <a:innerShdw blurRad="12700" dist="50800" dir="16200000">
                    <a:srgbClr val="FFF6F6">
                      <a:alpha val="50000"/>
                    </a:srgbClr>
                  </a:innerShdw>
                </a:effectLst>
                <a:latin typeface="Calibri" panose="020F0502020204030204" pitchFamily="34" charset="0"/>
                <a:cs typeface="Calibri" panose="020F0502020204030204" pitchFamily="34" charset="0"/>
              </a:rPr>
              <a:t>d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4905"/>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Work in groups. Match the Vietnamese dishes with their names in English</a:t>
            </a:r>
          </a:p>
        </p:txBody>
      </p:sp>
      <p:sp>
        <p:nvSpPr>
          <p:cNvPr id="16" name="Rounded Rectangle 15"/>
          <p:cNvSpPr/>
          <p:nvPr/>
        </p:nvSpPr>
        <p:spPr>
          <a:xfrm>
            <a:off x="578103" y="14067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a:off x="4443730" y="1677035"/>
            <a:ext cx="3304540" cy="2675890"/>
          </a:xfrm>
          <a:prstGeom prst="rect">
            <a:avLst/>
          </a:prstGeom>
        </p:spPr>
      </p:pic>
      <p:pic>
        <p:nvPicPr>
          <p:cNvPr id="9" name="Picture 8"/>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620125" y="1503045"/>
            <a:ext cx="3571875" cy="2720975"/>
          </a:xfrm>
          <a:prstGeom prst="rect">
            <a:avLst/>
          </a:prstGeom>
        </p:spPr>
      </p:pic>
      <p:sp>
        <p:nvSpPr>
          <p:cNvPr id="13" name="Text Box 12"/>
          <p:cNvSpPr txBox="1"/>
          <p:nvPr/>
        </p:nvSpPr>
        <p:spPr>
          <a:xfrm>
            <a:off x="74930" y="2444750"/>
            <a:ext cx="2019935" cy="708025"/>
          </a:xfrm>
          <a:prstGeom prst="rect">
            <a:avLst/>
          </a:prstGeom>
          <a:solidFill>
            <a:srgbClr val="F2D8D8"/>
          </a:solidFill>
        </p:spPr>
        <p:txBody>
          <a:bodyPr wrap="square" rtlCol="0" anchor="t">
            <a:noAutofit/>
          </a:bodyPr>
          <a:lstStyle/>
          <a:p>
            <a:r>
              <a:rPr lang="en-US" sz="3200" dirty="0"/>
              <a:t>1. pancake</a:t>
            </a:r>
          </a:p>
          <a:p>
            <a:endParaRPr lang="en-US" sz="3200" dirty="0"/>
          </a:p>
        </p:txBody>
      </p:sp>
      <p:sp>
        <p:nvSpPr>
          <p:cNvPr id="18" name="Text Box 17"/>
          <p:cNvSpPr txBox="1"/>
          <p:nvPr/>
        </p:nvSpPr>
        <p:spPr>
          <a:xfrm>
            <a:off x="74930" y="3213100"/>
            <a:ext cx="4255135" cy="708025"/>
          </a:xfrm>
          <a:prstGeom prst="rect">
            <a:avLst/>
          </a:prstGeom>
          <a:solidFill>
            <a:srgbClr val="F2D8D8"/>
          </a:solidFill>
        </p:spPr>
        <p:txBody>
          <a:bodyPr wrap="square" rtlCol="0" anchor="t">
            <a:noAutofit/>
          </a:bodyPr>
          <a:lstStyle/>
          <a:p>
            <a:r>
              <a:rPr lang="en-US" sz="3200"/>
              <a:t>2. five-colour sticky rice</a:t>
            </a:r>
          </a:p>
        </p:txBody>
      </p:sp>
      <p:sp>
        <p:nvSpPr>
          <p:cNvPr id="19" name="Text Box 18"/>
          <p:cNvSpPr txBox="1"/>
          <p:nvPr/>
        </p:nvSpPr>
        <p:spPr>
          <a:xfrm>
            <a:off x="138430" y="4018280"/>
            <a:ext cx="3588385" cy="708025"/>
          </a:xfrm>
          <a:prstGeom prst="rect">
            <a:avLst/>
          </a:prstGeom>
          <a:solidFill>
            <a:srgbClr val="F2D8D8"/>
          </a:solidFill>
        </p:spPr>
        <p:txBody>
          <a:bodyPr wrap="square" rtlCol="0" anchor="t">
            <a:noAutofit/>
          </a:bodyPr>
          <a:lstStyle/>
          <a:p>
            <a:r>
              <a:rPr lang="en-US" sz="3200"/>
              <a:t>3. beef noodle soup</a:t>
            </a:r>
          </a:p>
        </p:txBody>
      </p:sp>
      <p:sp>
        <p:nvSpPr>
          <p:cNvPr id="20" name="Text Box 19"/>
          <p:cNvSpPr txBox="1"/>
          <p:nvPr/>
        </p:nvSpPr>
        <p:spPr>
          <a:xfrm>
            <a:off x="188595" y="4823460"/>
            <a:ext cx="2376170" cy="708025"/>
          </a:xfrm>
          <a:prstGeom prst="rect">
            <a:avLst/>
          </a:prstGeom>
          <a:solidFill>
            <a:srgbClr val="F2D8D8"/>
          </a:solidFill>
        </p:spPr>
        <p:txBody>
          <a:bodyPr wrap="square" rtlCol="0" anchor="t">
            <a:noAutofit/>
          </a:bodyPr>
          <a:lstStyle/>
          <a:p>
            <a:r>
              <a:rPr lang="en-US" sz="3200"/>
              <a:t>4. white rice</a:t>
            </a:r>
          </a:p>
        </p:txBody>
      </p:sp>
      <p:sp>
        <p:nvSpPr>
          <p:cNvPr id="21" name="Text Box 20"/>
          <p:cNvSpPr txBox="1"/>
          <p:nvPr/>
        </p:nvSpPr>
        <p:spPr>
          <a:xfrm>
            <a:off x="138430" y="5656580"/>
            <a:ext cx="2947670" cy="708025"/>
          </a:xfrm>
          <a:prstGeom prst="rect">
            <a:avLst/>
          </a:prstGeom>
          <a:solidFill>
            <a:srgbClr val="F2D8D8"/>
          </a:solidFill>
        </p:spPr>
        <p:txBody>
          <a:bodyPr wrap="square" rtlCol="0" anchor="t">
            <a:noAutofit/>
          </a:bodyPr>
          <a:lstStyle/>
          <a:p>
            <a:r>
              <a:rPr lang="en-US" sz="3200" dirty="0"/>
              <a:t>5. spring rolls</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45833E-6 1.11111E-6 L 0.38945 -0.17847 " pathEditMode="relative" rAng="0" ptsTypes="AA">
                                      <p:cBhvr>
                                        <p:cTn id="6" dur="2000" fill="hold"/>
                                        <p:tgtEl>
                                          <p:spTgt spid="21"/>
                                        </p:tgtEl>
                                        <p:attrNameLst>
                                          <p:attrName>ppt_x</p:attrName>
                                          <p:attrName>ppt_y</p:attrName>
                                        </p:attrNameLst>
                                      </p:cBhvr>
                                      <p:rCtr x="19466" y="-893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29167E-6 -1.85185E-6 L 0.76524 0.29514 " pathEditMode="relative" rAng="0" ptsTypes="AA">
                                      <p:cBhvr>
                                        <p:cTn id="10" dur="2000" fill="hold"/>
                                        <p:tgtEl>
                                          <p:spTgt spid="13"/>
                                        </p:tgtEl>
                                        <p:attrNameLst>
                                          <p:attrName>ppt_x</p:attrName>
                                          <p:attrName>ppt_y</p:attrName>
                                        </p:attrNameLst>
                                      </p:cBhvr>
                                      <p:rCtr x="38255" y="1474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80770" y="1144905"/>
            <a:ext cx="10888345" cy="1076325"/>
          </a:xfrm>
          <a:prstGeom prst="rect">
            <a:avLst/>
          </a:prstGeom>
          <a:noFill/>
          <a:effectLst/>
        </p:spPr>
        <p:txBody>
          <a:bodyPr wrap="square" rtlCol="0">
            <a:spAutoFit/>
          </a:bodyPr>
          <a:lstStyle/>
          <a:p>
            <a:r>
              <a:rPr lang="en-US" sz="3200" b="1" dirty="0">
                <a:solidFill>
                  <a:schemeClr val="tx1"/>
                </a:solidFill>
                <a:effectLst>
                  <a:glow rad="88900">
                    <a:schemeClr val="bg1"/>
                  </a:glow>
                </a:effectLst>
                <a:cs typeface="Arial" panose="020B0604020202020204" pitchFamily="34" charset="0"/>
              </a:rPr>
              <a:t>Work in groups. Match the Vietnamese dishes with their names in English</a:t>
            </a:r>
          </a:p>
        </p:txBody>
      </p:sp>
      <p:sp>
        <p:nvSpPr>
          <p:cNvPr id="16" name="Rounded Rectangle 15"/>
          <p:cNvSpPr/>
          <p:nvPr/>
        </p:nvSpPr>
        <p:spPr>
          <a:xfrm>
            <a:off x="578103" y="140673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30409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3" name="Text Box 12"/>
          <p:cNvSpPr txBox="1"/>
          <p:nvPr/>
        </p:nvSpPr>
        <p:spPr>
          <a:xfrm>
            <a:off x="74930" y="2444750"/>
            <a:ext cx="2019935" cy="708025"/>
          </a:xfrm>
          <a:prstGeom prst="rect">
            <a:avLst/>
          </a:prstGeom>
          <a:solidFill>
            <a:srgbClr val="F2D8D8"/>
          </a:solidFill>
        </p:spPr>
        <p:txBody>
          <a:bodyPr wrap="square" rtlCol="0" anchor="t">
            <a:noAutofit/>
          </a:bodyPr>
          <a:lstStyle/>
          <a:p>
            <a:r>
              <a:rPr lang="en-US" sz="3200" dirty="0"/>
              <a:t>1. pancake</a:t>
            </a:r>
          </a:p>
          <a:p>
            <a:endParaRPr lang="en-US" sz="3200" dirty="0"/>
          </a:p>
        </p:txBody>
      </p:sp>
      <p:sp>
        <p:nvSpPr>
          <p:cNvPr id="18" name="Text Box 17"/>
          <p:cNvSpPr txBox="1"/>
          <p:nvPr/>
        </p:nvSpPr>
        <p:spPr>
          <a:xfrm>
            <a:off x="74930" y="3213100"/>
            <a:ext cx="4255135" cy="708025"/>
          </a:xfrm>
          <a:prstGeom prst="rect">
            <a:avLst/>
          </a:prstGeom>
          <a:solidFill>
            <a:srgbClr val="F2D8D8"/>
          </a:solidFill>
        </p:spPr>
        <p:txBody>
          <a:bodyPr wrap="square" rtlCol="0" anchor="t">
            <a:noAutofit/>
          </a:bodyPr>
          <a:lstStyle/>
          <a:p>
            <a:r>
              <a:rPr lang="en-US" sz="3200" dirty="0"/>
              <a:t>2. five-</a:t>
            </a:r>
            <a:r>
              <a:rPr lang="en-US" sz="3200" dirty="0" err="1"/>
              <a:t>colour</a:t>
            </a:r>
            <a:r>
              <a:rPr lang="en-US" sz="3200" dirty="0"/>
              <a:t> sticky rice</a:t>
            </a:r>
          </a:p>
        </p:txBody>
      </p:sp>
      <p:sp>
        <p:nvSpPr>
          <p:cNvPr id="19" name="Text Box 18"/>
          <p:cNvSpPr txBox="1"/>
          <p:nvPr/>
        </p:nvSpPr>
        <p:spPr>
          <a:xfrm>
            <a:off x="138431" y="4018280"/>
            <a:ext cx="3519170" cy="708025"/>
          </a:xfrm>
          <a:prstGeom prst="rect">
            <a:avLst/>
          </a:prstGeom>
          <a:solidFill>
            <a:srgbClr val="F2D8D8"/>
          </a:solidFill>
        </p:spPr>
        <p:txBody>
          <a:bodyPr wrap="square" rtlCol="0" anchor="t">
            <a:noAutofit/>
          </a:bodyPr>
          <a:lstStyle/>
          <a:p>
            <a:r>
              <a:rPr lang="en-US" sz="3200" dirty="0"/>
              <a:t>3. beef noodle soup</a:t>
            </a:r>
          </a:p>
        </p:txBody>
      </p:sp>
      <p:sp>
        <p:nvSpPr>
          <p:cNvPr id="20" name="Text Box 19"/>
          <p:cNvSpPr txBox="1"/>
          <p:nvPr/>
        </p:nvSpPr>
        <p:spPr>
          <a:xfrm>
            <a:off x="188595" y="4823460"/>
            <a:ext cx="2376170" cy="708025"/>
          </a:xfrm>
          <a:prstGeom prst="rect">
            <a:avLst/>
          </a:prstGeom>
          <a:solidFill>
            <a:srgbClr val="F2D8D8"/>
          </a:solidFill>
        </p:spPr>
        <p:txBody>
          <a:bodyPr wrap="square" rtlCol="0" anchor="t">
            <a:noAutofit/>
          </a:bodyPr>
          <a:lstStyle/>
          <a:p>
            <a:r>
              <a:rPr lang="en-US" sz="3200" dirty="0"/>
              <a:t>4. white rice</a:t>
            </a:r>
          </a:p>
        </p:txBody>
      </p:sp>
      <p:sp>
        <p:nvSpPr>
          <p:cNvPr id="21" name="Text Box 20"/>
          <p:cNvSpPr txBox="1"/>
          <p:nvPr/>
        </p:nvSpPr>
        <p:spPr>
          <a:xfrm>
            <a:off x="138430" y="5656580"/>
            <a:ext cx="2947670" cy="708025"/>
          </a:xfrm>
          <a:prstGeom prst="rect">
            <a:avLst/>
          </a:prstGeom>
          <a:solidFill>
            <a:srgbClr val="F2D8D8"/>
          </a:solidFill>
        </p:spPr>
        <p:txBody>
          <a:bodyPr wrap="square" rtlCol="0" anchor="t">
            <a:noAutofit/>
          </a:bodyPr>
          <a:lstStyle/>
          <a:p>
            <a:r>
              <a:rPr lang="en-US" sz="3200" dirty="0"/>
              <a:t>5. spring rolls</a:t>
            </a:r>
          </a:p>
        </p:txBody>
      </p:sp>
      <p:pic>
        <p:nvPicPr>
          <p:cNvPr id="14" name="Picture 13"/>
          <p:cNvPicPr>
            <a:picLocks noChangeAspect="1"/>
          </p:cNvPicPr>
          <p:nvPr/>
        </p:nvPicPr>
        <p:blipFill>
          <a:blip r:embed="rId3">
            <a:clrChange>
              <a:clrFrom>
                <a:srgbClr val="FFFFFF">
                  <a:alpha val="100000"/>
                </a:srgbClr>
              </a:clrFrom>
              <a:clrTo>
                <a:srgbClr val="FFFFFF">
                  <a:alpha val="100000"/>
                  <a:alpha val="0"/>
                </a:srgbClr>
              </a:clrTo>
            </a:clrChange>
          </a:blip>
          <a:stretch>
            <a:fillRect/>
          </a:stretch>
        </p:blipFill>
        <p:spPr>
          <a:xfrm>
            <a:off x="4732655" y="1723390"/>
            <a:ext cx="2822575" cy="1985010"/>
          </a:xfrm>
          <a:prstGeom prst="rect">
            <a:avLst/>
          </a:prstGeom>
        </p:spPr>
      </p:pic>
      <p:pic>
        <p:nvPicPr>
          <p:cNvPr id="23" name="Picture 22"/>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8699500" y="1610995"/>
            <a:ext cx="2637790" cy="2183765"/>
          </a:xfrm>
          <a:prstGeom prst="rect">
            <a:avLst/>
          </a:prstGeom>
        </p:spPr>
      </p:pic>
      <p:pic>
        <p:nvPicPr>
          <p:cNvPr id="25" name="Picture 24"/>
          <p:cNvPicPr>
            <a:picLocks noChangeAspect="1"/>
          </p:cNvPicPr>
          <p:nvPr/>
        </p:nvPicPr>
        <p:blipFill>
          <a:blip r:embed="rId5">
            <a:clrChange>
              <a:clrFrom>
                <a:srgbClr val="FFFFFF">
                  <a:alpha val="100000"/>
                </a:srgbClr>
              </a:clrFrom>
              <a:clrTo>
                <a:srgbClr val="FFFFFF">
                  <a:alpha val="100000"/>
                  <a:alpha val="0"/>
                </a:srgbClr>
              </a:clrTo>
            </a:clrChange>
          </a:blip>
          <a:stretch>
            <a:fillRect/>
          </a:stretch>
        </p:blipFill>
        <p:spPr>
          <a:xfrm>
            <a:off x="6706870" y="4471670"/>
            <a:ext cx="2514600" cy="160845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04167E-6 1.11111E-6 L 0.34896 0.10324 " pathEditMode="relative" rAng="0" ptsTypes="AA">
                                      <p:cBhvr>
                                        <p:cTn id="6" dur="2000" fill="hold"/>
                                        <p:tgtEl>
                                          <p:spTgt spid="18"/>
                                        </p:tgtEl>
                                        <p:attrNameLst>
                                          <p:attrName>ppt_x</p:attrName>
                                          <p:attrName>ppt_y</p:attrName>
                                        </p:attrNameLst>
                                      </p:cBhvr>
                                      <p:rCtr x="17448" y="516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04167E-6 0 L 0.67982 -0.0331 " pathEditMode="relative" rAng="0" ptsTypes="AA">
                                      <p:cBhvr>
                                        <p:cTn id="10" dur="2000" fill="hold"/>
                                        <p:tgtEl>
                                          <p:spTgt spid="19"/>
                                        </p:tgtEl>
                                        <p:attrNameLst>
                                          <p:attrName>ppt_x</p:attrName>
                                          <p:attrName>ppt_y</p:attrName>
                                        </p:attrNameLst>
                                      </p:cBhvr>
                                      <p:rCtr x="33984" y="-166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6.25E-7 -1.11111E-6 L 0.55899 0.18773 " pathEditMode="relative" rAng="0" ptsTypes="AA">
                                      <p:cBhvr>
                                        <p:cTn id="14" dur="2000" fill="hold"/>
                                        <p:tgtEl>
                                          <p:spTgt spid="20"/>
                                        </p:tgtEl>
                                        <p:attrNameLst>
                                          <p:attrName>ppt_x</p:attrName>
                                          <p:attrName>ppt_y</p:attrName>
                                        </p:attrNameLst>
                                      </p:cBhvr>
                                      <p:rCtr x="27943"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 name="Picture 22" descr="south-function-tourist-town-house-architecture"/>
          <p:cNvPicPr>
            <a:picLocks noChangeAspect="1"/>
          </p:cNvPicPr>
          <p:nvPr/>
        </p:nvPicPr>
        <p:blipFill>
          <a:blip r:embed="rId2"/>
          <a:stretch>
            <a:fillRect/>
          </a:stretch>
        </p:blipFill>
        <p:spPr>
          <a:xfrm>
            <a:off x="-18415" y="5080"/>
            <a:ext cx="12219305" cy="8146415"/>
          </a:xfrm>
          <a:prstGeom prst="rect">
            <a:avLst/>
          </a:prstGeom>
        </p:spPr>
      </p:pic>
      <p:grpSp>
        <p:nvGrpSpPr>
          <p:cNvPr id="32" name="Group 31"/>
          <p:cNvGrpSpPr>
            <a:grpSpLocks noGrp="1" noUngrp="1" noRot="1" noChangeAspect="1" noMove="1" noResize="1"/>
          </p:cNvGrpSpPr>
          <p:nvPr/>
        </p:nvGrpSpPr>
        <p:grpSpPr>
          <a:xfrm rot="10800000">
            <a:off x="9058275" y="4146310"/>
            <a:ext cx="3142400" cy="2716805"/>
            <a:chOff x="-305" y="-4155"/>
            <a:chExt cx="2514948" cy="2174333"/>
          </a:xfrm>
          <a:solidFill>
            <a:schemeClr val="bg1">
              <a:alpha val="30000"/>
            </a:schemeClr>
          </a:solidFill>
        </p:grpSpPr>
        <p:sp>
          <p:nvSpPr>
            <p:cNvPr id="18"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1"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1" name="Group 40"/>
          <p:cNvGrpSpPr/>
          <p:nvPr/>
        </p:nvGrpSpPr>
        <p:grpSpPr>
          <a:xfrm>
            <a:off x="-18415" y="-1270"/>
            <a:ext cx="6301740" cy="4217670"/>
            <a:chOff x="-29" y="-2"/>
            <a:chExt cx="9924" cy="6642"/>
          </a:xfrm>
        </p:grpSpPr>
        <p:grpSp>
          <p:nvGrpSpPr>
            <p:cNvPr id="27" name="Group 26"/>
            <p:cNvGrpSpPr>
              <a:grpSpLocks noGrp="1" noUngrp="1" noRot="1" noChangeAspect="1" noMove="1" noResize="1"/>
            </p:cNvGrpSpPr>
            <p:nvPr/>
          </p:nvGrpSpPr>
          <p:grpSpPr>
            <a:xfrm flipH="1">
              <a:off x="-29" y="-2"/>
              <a:ext cx="7131" cy="3670"/>
              <a:chOff x="6867015" y="-1"/>
              <a:chExt cx="5324985" cy="3251912"/>
            </a:xfrm>
            <a:solidFill>
              <a:schemeClr val="bg1">
                <a:alpha val="30000"/>
              </a:schemeClr>
            </a:solidFill>
          </p:grpSpPr>
          <p:sp>
            <p:nvSpPr>
              <p:cNvPr id="28" name="Freeform: Shape 27"/>
              <p:cNvSpPr/>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p:cNvSpPr/>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p:cNvSpPr/>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p:cNvSpPr/>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p:cNvGrpSpPr/>
            <p:nvPr/>
          </p:nvGrpSpPr>
          <p:grpSpPr>
            <a:xfrm>
              <a:off x="0" y="569"/>
              <a:ext cx="8932" cy="4170"/>
              <a:chOff x="0" y="569"/>
              <a:chExt cx="8932" cy="4170"/>
            </a:xfrm>
          </p:grpSpPr>
          <p:grpSp>
            <p:nvGrpSpPr>
              <p:cNvPr id="17" name="Group 16"/>
              <p:cNvGrpSpPr/>
              <p:nvPr/>
            </p:nvGrpSpPr>
            <p:grpSpPr>
              <a:xfrm>
                <a:off x="4453" y="736"/>
                <a:ext cx="1122" cy="1117"/>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1560" y="569"/>
                <a:ext cx="3290" cy="1357"/>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4425" y="710"/>
                <a:ext cx="1150" cy="1113"/>
              </a:xfrm>
              <a:prstGeom prst="rect">
                <a:avLst/>
              </a:prstGeom>
              <a:noFill/>
            </p:spPr>
            <p:txBody>
              <a:bodyPr wrap="square" rtlCol="0">
                <a:spAutoFit/>
              </a:bodyPr>
              <a:lstStyle/>
              <a:p>
                <a:pPr algn="ctr"/>
                <a:r>
                  <a:rPr lang="en-US" sz="4000" b="1">
                    <a:solidFill>
                      <a:schemeClr val="bg1"/>
                    </a:solidFill>
                    <a:latin typeface="Myriad Pro" pitchFamily="34" charset="0"/>
                  </a:rPr>
                  <a:t>4</a:t>
                </a:r>
                <a:endParaRPr lang="en-US" sz="4000" b="1" dirty="0">
                  <a:solidFill>
                    <a:schemeClr val="bg1"/>
                  </a:solidFill>
                  <a:latin typeface="Myriad Pro" pitchFamily="34" charset="0"/>
                </a:endParaRPr>
              </a:p>
            </p:txBody>
          </p:sp>
          <p:sp>
            <p:nvSpPr>
              <p:cNvPr id="26" name="TextBox 40"/>
              <p:cNvSpPr txBox="1"/>
              <p:nvPr/>
            </p:nvSpPr>
            <p:spPr>
              <a:xfrm>
                <a:off x="0" y="2173"/>
                <a:ext cx="8932" cy="2567"/>
              </a:xfrm>
              <a:prstGeom prst="rect">
                <a:avLst/>
              </a:prstGeom>
              <a:noFill/>
            </p:spPr>
            <p:txBody>
              <a:bodyPr wrap="square" rtlCol="0">
                <a:spAutoFit/>
              </a:bodyPr>
              <a:lstStyle/>
              <a:p>
                <a:pPr algn="ctr"/>
                <a:r>
                  <a:rPr lang="en-US" sz="5000" b="1" dirty="0">
                    <a:solidFill>
                      <a:srgbClr val="FF0000"/>
                    </a:solidFill>
                    <a:latin typeface="Myriad Pro" pitchFamily="34" charset="0"/>
                  </a:rPr>
                  <a:t>REMEMBERING THE PAST</a:t>
                </a:r>
              </a:p>
            </p:txBody>
          </p:sp>
        </p:grpSp>
        <p:grpSp>
          <p:nvGrpSpPr>
            <p:cNvPr id="34" name="Group 33"/>
            <p:cNvGrpSpPr/>
            <p:nvPr/>
          </p:nvGrpSpPr>
          <p:grpSpPr>
            <a:xfrm>
              <a:off x="187" y="5158"/>
              <a:ext cx="9708" cy="1482"/>
              <a:chOff x="-12680" y="1993"/>
              <a:chExt cx="9708" cy="1482"/>
            </a:xfrm>
          </p:grpSpPr>
          <p:sp>
            <p:nvSpPr>
              <p:cNvPr id="35" name="Rounded Rectangle 13"/>
              <p:cNvSpPr/>
              <p:nvPr/>
            </p:nvSpPr>
            <p:spPr>
              <a:xfrm>
                <a:off x="-11823" y="2259"/>
                <a:ext cx="7588"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0394" y="2398"/>
                <a:ext cx="7422" cy="776"/>
              </a:xfrm>
              <a:prstGeom prst="rect">
                <a:avLst/>
              </a:prstGeom>
              <a:noFill/>
            </p:spPr>
            <p:txBody>
              <a:bodyPr wrap="square" rtlCol="0">
                <a:spAutoFit/>
              </a:bodyPr>
              <a:lstStyle/>
              <a:p>
                <a:r>
                  <a:rPr lang="en-US" sz="2600" b="1" dirty="0">
                    <a:solidFill>
                      <a:schemeClr val="bg1"/>
                    </a:solidFill>
                  </a:rPr>
                  <a:t>LESSON 5: SKILLS 1</a:t>
                </a:r>
              </a:p>
            </p:txBody>
          </p:sp>
          <p:grpSp>
            <p:nvGrpSpPr>
              <p:cNvPr id="37" name="Group 36"/>
              <p:cNvGrpSpPr/>
              <p:nvPr/>
            </p:nvGrpSpPr>
            <p:grpSpPr>
              <a:xfrm>
                <a:off x="-12680" y="1993"/>
                <a:ext cx="1560" cy="1483"/>
                <a:chOff x="2766630" y="1746890"/>
                <a:chExt cx="990895" cy="941618"/>
              </a:xfrm>
            </p:grpSpPr>
            <p:pic>
              <p:nvPicPr>
                <p:cNvPr id="38" name="Picture 3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grpSp>
      <p:grpSp>
        <p:nvGrpSpPr>
          <p:cNvPr id="42" name="Group 41"/>
          <p:cNvGrpSpPr>
            <a:grpSpLocks noGrp="1" noUngrp="1" noRot="1" noChangeAspect="1" noMove="1" noResize="1"/>
          </p:cNvGrpSpPr>
          <p:nvPr/>
        </p:nvGrpSpPr>
        <p:grpSpPr>
          <a:xfrm rot="10800000">
            <a:off x="9087485" y="5500130"/>
            <a:ext cx="3142400" cy="2716805"/>
            <a:chOff x="-305" y="-4155"/>
            <a:chExt cx="2514948" cy="2174333"/>
          </a:xfrm>
          <a:solidFill>
            <a:schemeClr val="bg1">
              <a:alpha val="30000"/>
            </a:schemeClr>
          </a:solidFill>
        </p:grpSpPr>
        <p:sp>
          <p:nvSpPr>
            <p:cNvPr id="43" name="Freeform: Shape 17"/>
            <p:cNvSpPr/>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18"/>
            <p:cNvSpPr/>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Shape 32"/>
            <p:cNvSpPr/>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46" name="Freeform: Shape 20"/>
            <p:cNvSpPr/>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614680" y="1214755"/>
            <a:ext cx="10539095" cy="583565"/>
          </a:xfrm>
          <a:prstGeom prst="rect">
            <a:avLst/>
          </a:prstGeom>
          <a:noFill/>
          <a:effectLst/>
        </p:spPr>
        <p:txBody>
          <a:bodyPr wrap="square" rtlCol="0">
            <a:spAutoFit/>
          </a:bodyPr>
          <a:lstStyle/>
          <a:p>
            <a:r>
              <a:rPr lang="en-US" sz="3200" dirty="0">
                <a:effectLst>
                  <a:glow rad="88900">
                    <a:schemeClr val="bg1"/>
                  </a:glow>
                </a:effectLst>
                <a:cs typeface="Arial" panose="020B0604020202020204" pitchFamily="34" charset="0"/>
              </a:rPr>
              <a:t>- Think about one traditional dish and prepare to talk about it. </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779145" y="2078990"/>
            <a:ext cx="9495790" cy="2553335"/>
          </a:xfrm>
          <a:prstGeom prst="rect">
            <a:avLst/>
          </a:prstGeom>
          <a:solidFill>
            <a:srgbClr val="F5E9CF"/>
          </a:solidFill>
          <a:ln w="9525">
            <a:noFill/>
          </a:ln>
        </p:spPr>
        <p:txBody>
          <a:bodyPr wrap="square">
            <a:spAutoFit/>
          </a:bodyPr>
          <a:lstStyle/>
          <a:p>
            <a:pPr marL="1270" indent="-1270"/>
            <a:r>
              <a:rPr lang="en-US" sz="3200" b="1" i="1">
                <a:latin typeface="Calibri" panose="020F0502020204030204" pitchFamily="34" charset="0"/>
                <a:cs typeface="Calibri" panose="020F0502020204030204" pitchFamily="34" charset="0"/>
              </a:rPr>
              <a:t>Your talk should include:</a:t>
            </a:r>
          </a:p>
          <a:p>
            <a:pPr marL="1270" indent="-1270"/>
            <a:r>
              <a:rPr lang="en-US" sz="3200" i="1">
                <a:latin typeface="Calibri" panose="020F0502020204030204" pitchFamily="34" charset="0"/>
                <a:cs typeface="Calibri" panose="020F0502020204030204" pitchFamily="34" charset="0"/>
              </a:rPr>
              <a:t>– the name of the dish </a:t>
            </a:r>
          </a:p>
          <a:p>
            <a:pPr marL="1270" indent="-1270"/>
            <a:r>
              <a:rPr lang="en-US" sz="3200" i="1">
                <a:latin typeface="Calibri" panose="020F0502020204030204" pitchFamily="34" charset="0"/>
                <a:cs typeface="Calibri" panose="020F0502020204030204" pitchFamily="34" charset="0"/>
              </a:rPr>
              <a:t>– the basic ingredients </a:t>
            </a:r>
          </a:p>
          <a:p>
            <a:pPr marL="1270" indent="-1270"/>
            <a:r>
              <a:rPr lang="en-US" sz="3200" i="1">
                <a:latin typeface="Calibri" panose="020F0502020204030204" pitchFamily="34" charset="0"/>
                <a:cs typeface="Calibri" panose="020F0502020204030204" pitchFamily="34" charset="0"/>
              </a:rPr>
              <a:t>– when / on what occasion it is eaten</a:t>
            </a:r>
          </a:p>
          <a:p>
            <a:pPr marL="1270" indent="-1270"/>
            <a:r>
              <a:rPr lang="en-US" sz="3200" i="1">
                <a:latin typeface="Calibri" panose="020F0502020204030204" pitchFamily="34" charset="0"/>
                <a:cs typeface="Calibri" panose="020F0502020204030204" pitchFamily="34" charset="0"/>
              </a:rPr>
              <a:t>– whether you like it or not</a:t>
            </a:r>
          </a:p>
        </p:txBody>
      </p:sp>
      <p:sp>
        <p:nvSpPr>
          <p:cNvPr id="4" name="Text Box 3"/>
          <p:cNvSpPr txBox="1"/>
          <p:nvPr/>
        </p:nvSpPr>
        <p:spPr>
          <a:xfrm>
            <a:off x="614680" y="7642225"/>
            <a:ext cx="11260455" cy="4030980"/>
          </a:xfrm>
          <a:prstGeom prst="rect">
            <a:avLst/>
          </a:prstGeom>
          <a:solidFill>
            <a:srgbClr val="B3E5BE"/>
          </a:solidFill>
          <a:ln w="9525">
            <a:noFill/>
          </a:ln>
        </p:spPr>
        <p:txBody>
          <a:bodyPr wrap="square">
            <a:spAutoFit/>
          </a:bodyPr>
          <a:lstStyle/>
          <a:p>
            <a:pPr marL="1270" indent="-1270" algn="just"/>
            <a:r>
              <a:rPr lang="en-US" sz="3200" b="0">
                <a:latin typeface="Times New Roman" panose="02020603050405020304" pitchFamily="18" charset="0"/>
              </a:rPr>
              <a:t>Well… </a:t>
            </a:r>
            <a:r>
              <a:rPr lang="en-US" sz="3200" b="0">
                <a:highlight>
                  <a:srgbClr val="FFFF00"/>
                </a:highlight>
                <a:latin typeface="Times New Roman" panose="02020603050405020304" pitchFamily="18" charset="0"/>
              </a:rPr>
              <a:t>One of Vietnamese dishes that I like</a:t>
            </a:r>
            <a:r>
              <a:rPr lang="en-US" sz="3200" b="0">
                <a:latin typeface="Times New Roman" panose="02020603050405020304" pitchFamily="18" charset="0"/>
              </a:rPr>
              <a:t> is Fried rice (Cơm rang). It’s a kind of popular street food. We can make and eat it every day, but </a:t>
            </a:r>
            <a:r>
              <a:rPr lang="en-US" sz="3200" b="0">
                <a:highlight>
                  <a:srgbClr val="FFFF00"/>
                </a:highlight>
                <a:latin typeface="Times New Roman" panose="02020603050405020304" pitchFamily="18" charset="0"/>
              </a:rPr>
              <a:t>I’d like to</a:t>
            </a:r>
            <a:r>
              <a:rPr lang="en-US" sz="3200" b="0">
                <a:latin typeface="Times New Roman" panose="02020603050405020304" pitchFamily="18" charset="0"/>
              </a:rPr>
              <a:t> have it at the weekend. </a:t>
            </a:r>
            <a:r>
              <a:rPr lang="en-US" sz="3200" b="0">
                <a:highlight>
                  <a:srgbClr val="FFFF00"/>
                </a:highlight>
                <a:latin typeface="Times New Roman" panose="02020603050405020304" pitchFamily="18" charset="0"/>
              </a:rPr>
              <a:t>The main ingredients </a:t>
            </a:r>
            <a:r>
              <a:rPr lang="en-US" sz="3200" b="0">
                <a:latin typeface="Times New Roman" panose="02020603050405020304" pitchFamily="18" charset="0"/>
              </a:rPr>
              <a:t>of this dish are cooked rice, meat or sausage and colourful vegetables chopped up into small pieces and mixed together. </a:t>
            </a:r>
            <a:r>
              <a:rPr lang="en-US" sz="3200" b="0">
                <a:highlight>
                  <a:srgbClr val="FFFF00"/>
                </a:highlight>
                <a:latin typeface="Times New Roman" panose="02020603050405020304" pitchFamily="18" charset="0"/>
              </a:rPr>
              <a:t>Then</a:t>
            </a:r>
            <a:r>
              <a:rPr lang="en-US" sz="3200" b="0">
                <a:latin typeface="Times New Roman" panose="02020603050405020304" pitchFamily="18" charset="0"/>
              </a:rPr>
              <a:t> we fry the ingredients slowly with cooking oil and one or two eggs. When you fry the rice, you must stir it constantly with a wooden spoon.  </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3" grpId="0" bldLvl="0" animBg="1"/>
      <p:bldP spid="3" grpId="1"/>
      <p:bldP spid="4"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SPEAKING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779145" y="1332230"/>
            <a:ext cx="3607435" cy="583565"/>
          </a:xfrm>
          <a:prstGeom prst="rect">
            <a:avLst/>
          </a:prstGeom>
          <a:noFill/>
          <a:ln w="9525">
            <a:noFill/>
          </a:ln>
        </p:spPr>
        <p:txBody>
          <a:bodyPr wrap="square">
            <a:spAutoFit/>
          </a:bodyPr>
          <a:lstStyle/>
          <a:p>
            <a:pPr marL="1270" indent="-1270"/>
            <a:r>
              <a:rPr lang="en-US" sz="3200" b="1" i="1">
                <a:latin typeface="Calibri" panose="020F0502020204030204" pitchFamily="34" charset="0"/>
                <a:cs typeface="Calibri" panose="020F0502020204030204" pitchFamily="34" charset="0"/>
              </a:rPr>
              <a:t>Sample:</a:t>
            </a:r>
          </a:p>
        </p:txBody>
      </p:sp>
      <p:sp>
        <p:nvSpPr>
          <p:cNvPr id="4" name="Text Box 3"/>
          <p:cNvSpPr txBox="1"/>
          <p:nvPr/>
        </p:nvSpPr>
        <p:spPr>
          <a:xfrm>
            <a:off x="614680" y="2145030"/>
            <a:ext cx="11260455" cy="4030980"/>
          </a:xfrm>
          <a:prstGeom prst="rect">
            <a:avLst/>
          </a:prstGeom>
          <a:solidFill>
            <a:srgbClr val="B3E5BE"/>
          </a:solidFill>
          <a:ln w="9525">
            <a:noFill/>
          </a:ln>
        </p:spPr>
        <p:txBody>
          <a:bodyPr wrap="square">
            <a:spAutoFit/>
          </a:bodyPr>
          <a:lstStyle/>
          <a:p>
            <a:pPr marL="1270" indent="-1270" algn="just"/>
            <a:r>
              <a:rPr lang="en-US" sz="3200" b="0">
                <a:latin typeface="Times New Roman" panose="02020603050405020304" pitchFamily="18" charset="0"/>
              </a:rPr>
              <a:t>Well… </a:t>
            </a:r>
            <a:r>
              <a:rPr lang="en-US" sz="3200" b="0">
                <a:highlight>
                  <a:srgbClr val="FFFF00"/>
                </a:highlight>
                <a:latin typeface="Times New Roman" panose="02020603050405020304" pitchFamily="18" charset="0"/>
              </a:rPr>
              <a:t>One of Vietnamese dishes that I like</a:t>
            </a:r>
            <a:r>
              <a:rPr lang="en-US" sz="3200" b="0">
                <a:latin typeface="Times New Roman" panose="02020603050405020304" pitchFamily="18" charset="0"/>
              </a:rPr>
              <a:t> is Fried rice (Cơm rang). It’s a kind of popular street food. We can make and eat it every day, but </a:t>
            </a:r>
            <a:r>
              <a:rPr lang="en-US" sz="3200" b="0">
                <a:highlight>
                  <a:srgbClr val="FFFF00"/>
                </a:highlight>
                <a:latin typeface="Times New Roman" panose="02020603050405020304" pitchFamily="18" charset="0"/>
              </a:rPr>
              <a:t>I’d like to</a:t>
            </a:r>
            <a:r>
              <a:rPr lang="en-US" sz="3200" b="0">
                <a:latin typeface="Times New Roman" panose="02020603050405020304" pitchFamily="18" charset="0"/>
              </a:rPr>
              <a:t> have it at the weekend. </a:t>
            </a:r>
            <a:r>
              <a:rPr lang="en-US" sz="3200" b="0">
                <a:highlight>
                  <a:srgbClr val="FFFF00"/>
                </a:highlight>
                <a:latin typeface="Times New Roman" panose="02020603050405020304" pitchFamily="18" charset="0"/>
              </a:rPr>
              <a:t>The main ingredients </a:t>
            </a:r>
            <a:r>
              <a:rPr lang="en-US" sz="3200" b="0">
                <a:latin typeface="Times New Roman" panose="02020603050405020304" pitchFamily="18" charset="0"/>
              </a:rPr>
              <a:t>of this dish are cooked rice, meat or sausage and colourful vegetables chopped up into small pieces and mixed together. </a:t>
            </a:r>
            <a:r>
              <a:rPr lang="en-US" sz="3200" b="0">
                <a:highlight>
                  <a:srgbClr val="FFFF00"/>
                </a:highlight>
                <a:latin typeface="Times New Roman" panose="02020603050405020304" pitchFamily="18" charset="0"/>
              </a:rPr>
              <a:t>Then</a:t>
            </a:r>
            <a:r>
              <a:rPr lang="en-US" sz="3200" b="0">
                <a:latin typeface="Times New Roman" panose="02020603050405020304" pitchFamily="18" charset="0"/>
              </a:rPr>
              <a:t> we fry the ingredients slowly with cooking oil and one or two eggs. When you fry the rice, you must stir it constantly with a wooden spoon.  </a:t>
            </a:r>
          </a:p>
        </p:txBody>
      </p:sp>
      <p:sp>
        <p:nvSpPr>
          <p:cNvPr id="2" name="Text Box 1"/>
          <p:cNvSpPr txBox="1"/>
          <p:nvPr/>
        </p:nvSpPr>
        <p:spPr>
          <a:xfrm>
            <a:off x="779145" y="-3507740"/>
            <a:ext cx="9495790" cy="2553335"/>
          </a:xfrm>
          <a:prstGeom prst="rect">
            <a:avLst/>
          </a:prstGeom>
          <a:solidFill>
            <a:srgbClr val="F5E9CF"/>
          </a:solidFill>
          <a:ln w="9525">
            <a:noFill/>
          </a:ln>
        </p:spPr>
        <p:txBody>
          <a:bodyPr wrap="square">
            <a:spAutoFit/>
          </a:bodyPr>
          <a:lstStyle/>
          <a:p>
            <a:pPr marL="1270" indent="-1270"/>
            <a:r>
              <a:rPr lang="en-US" sz="3200" b="1" i="1">
                <a:latin typeface="Calibri" panose="020F0502020204030204" pitchFamily="34" charset="0"/>
                <a:cs typeface="Calibri" panose="020F0502020204030204" pitchFamily="34" charset="0"/>
              </a:rPr>
              <a:t>Your talk should include:</a:t>
            </a:r>
          </a:p>
          <a:p>
            <a:pPr marL="1270" indent="-1270"/>
            <a:r>
              <a:rPr lang="en-US" sz="3200" i="1">
                <a:latin typeface="Calibri" panose="020F0502020204030204" pitchFamily="34" charset="0"/>
                <a:cs typeface="Calibri" panose="020F0502020204030204" pitchFamily="34" charset="0"/>
              </a:rPr>
              <a:t>– the name of the dish </a:t>
            </a:r>
          </a:p>
          <a:p>
            <a:pPr marL="1270" indent="-1270"/>
            <a:r>
              <a:rPr lang="en-US" sz="3200" i="1">
                <a:latin typeface="Calibri" panose="020F0502020204030204" pitchFamily="34" charset="0"/>
                <a:cs typeface="Calibri" panose="020F0502020204030204" pitchFamily="34" charset="0"/>
              </a:rPr>
              <a:t>– the basic ingredients </a:t>
            </a:r>
          </a:p>
          <a:p>
            <a:pPr marL="1270" indent="-1270"/>
            <a:r>
              <a:rPr lang="en-US" sz="3200" i="1">
                <a:latin typeface="Calibri" panose="020F0502020204030204" pitchFamily="34" charset="0"/>
                <a:cs typeface="Calibri" panose="020F0502020204030204" pitchFamily="34" charset="0"/>
              </a:rPr>
              <a:t>– when / on what occasion it is eaten</a:t>
            </a:r>
          </a:p>
          <a:p>
            <a:pPr marL="1270" indent="-1270"/>
            <a:r>
              <a:rPr lang="en-US" sz="3200" i="1">
                <a:latin typeface="Calibri" panose="020F0502020204030204" pitchFamily="34" charset="0"/>
                <a:cs typeface="Calibri" panose="020F0502020204030204" pitchFamily="34" charset="0"/>
              </a:rPr>
              <a:t>– whether you like it or not</a:t>
            </a:r>
          </a:p>
        </p:txBody>
      </p:sp>
    </p:spTree>
  </p:cSld>
  <p:clrMapOvr>
    <a:masterClrMapping/>
  </p:clrMapOvr>
  <p:transition spd="slow">
    <p:fade/>
  </p:transition>
  <p:timing>
    <p:tnLst>
      <p:par>
        <p:cTn id="1" dur="indefinite" restart="never" nodeType="tmRoot"/>
      </p:par>
    </p:tnLst>
    <p:bldLst>
      <p:bldP spid="3" grpId="1"/>
      <p:bldP spid="4" grpId="1" animBg="1"/>
      <p:bldP spid="2"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 Box 8"/>
          <p:cNvSpPr txBox="1"/>
          <p:nvPr/>
        </p:nvSpPr>
        <p:spPr>
          <a:xfrm>
            <a:off x="448945" y="1200150"/>
            <a:ext cx="11398885" cy="583565"/>
          </a:xfrm>
          <a:prstGeom prst="rect">
            <a:avLst/>
          </a:prstGeom>
          <a:solidFill>
            <a:srgbClr val="E96479"/>
          </a:solidFill>
          <a:ln w="9525">
            <a:noFill/>
          </a:ln>
        </p:spPr>
        <p:txBody>
          <a:bodyPr wrap="square">
            <a:spAutoFit/>
          </a:bodyPr>
          <a:lstStyle/>
          <a:p>
            <a:pPr marL="635" indent="-635" algn="just"/>
            <a:r>
              <a:rPr lang="en-US" sz="3200">
                <a:latin typeface="Calibri" panose="020F0502020204030204" pitchFamily="34" charset="0"/>
                <a:cs typeface="Calibri" panose="020F0502020204030204" pitchFamily="34" charset="0"/>
              </a:rPr>
              <a:t>- Summarise the reading text in 50 – 70 words.</a:t>
            </a:r>
          </a:p>
        </p:txBody>
      </p:sp>
      <p:sp>
        <p:nvSpPr>
          <p:cNvPr id="10" name="Text Box 9"/>
          <p:cNvSpPr txBox="1"/>
          <p:nvPr/>
        </p:nvSpPr>
        <p:spPr>
          <a:xfrm>
            <a:off x="487045" y="1864995"/>
            <a:ext cx="4579620" cy="583565"/>
          </a:xfrm>
          <a:prstGeom prst="rect">
            <a:avLst/>
          </a:prstGeom>
          <a:solidFill>
            <a:srgbClr val="F5E9CF"/>
          </a:solid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 There are</a:t>
            </a:r>
            <a:r>
              <a:rPr lang="en-US" sz="3200">
                <a:latin typeface="Calibri" panose="020F0502020204030204" pitchFamily="34" charset="0"/>
                <a:cs typeface="Calibri" panose="020F0502020204030204" pitchFamily="34" charset="0"/>
              </a:rPr>
              <a:t> some clues:</a:t>
            </a:r>
          </a:p>
        </p:txBody>
      </p:sp>
      <p:sp>
        <p:nvSpPr>
          <p:cNvPr id="13" name="Text Box 12"/>
          <p:cNvSpPr txBox="1"/>
          <p:nvPr/>
        </p:nvSpPr>
        <p:spPr>
          <a:xfrm>
            <a:off x="487045" y="2694940"/>
            <a:ext cx="11398885" cy="3046095"/>
          </a:xfrm>
          <a:prstGeom prst="rect">
            <a:avLst/>
          </a:prstGeom>
          <a:solidFill>
            <a:srgbClr val="7DB9B6"/>
          </a:solid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 English cuisine …</a:t>
            </a:r>
          </a:p>
          <a:p>
            <a:pPr marL="635" indent="-635" algn="just"/>
            <a:r>
              <a:rPr lang="en-US" sz="3200" b="0">
                <a:latin typeface="Calibri" panose="020F0502020204030204" pitchFamily="34" charset="0"/>
                <a:cs typeface="Calibri" panose="020F0502020204030204" pitchFamily="34" charset="0"/>
              </a:rPr>
              <a:t>- Fish and chips …</a:t>
            </a:r>
          </a:p>
          <a:p>
            <a:pPr marL="635" indent="-635" algn="just"/>
            <a:r>
              <a:rPr lang="en-US" sz="3200" b="0">
                <a:latin typeface="Calibri" panose="020F0502020204030204" pitchFamily="34" charset="0"/>
                <a:cs typeface="Calibri" panose="020F0502020204030204" pitchFamily="34" charset="0"/>
              </a:rPr>
              <a:t>- The earliest fish and chip shop …</a:t>
            </a:r>
          </a:p>
          <a:p>
            <a:pPr marL="635" indent="-635" algn="just"/>
            <a:r>
              <a:rPr lang="en-US" sz="3200" b="0">
                <a:latin typeface="Calibri" panose="020F0502020204030204" pitchFamily="34" charset="0"/>
                <a:cs typeface="Calibri" panose="020F0502020204030204" pitchFamily="34" charset="0"/>
              </a:rPr>
              <a:t>- Basic ingredients …	</a:t>
            </a:r>
          </a:p>
          <a:p>
            <a:pPr marL="635" indent="-635" algn="just"/>
            <a:r>
              <a:rPr lang="en-US" sz="3200" b="0">
                <a:latin typeface="Calibri" panose="020F0502020204030204" pitchFamily="34" charset="0"/>
                <a:cs typeface="Calibri" panose="020F0502020204030204" pitchFamily="34" charset="0"/>
              </a:rPr>
              <a:t>……</a:t>
            </a:r>
          </a:p>
          <a:p>
            <a:pPr marL="635" indent="-635" algn="just"/>
            <a:r>
              <a:rPr lang="en-US" sz="3200" b="0">
                <a:latin typeface="Calibri" panose="020F0502020204030204" pitchFamily="34" charset="0"/>
                <a:cs typeface="Calibri" panose="020F0502020204030204" pitchFamily="34" charset="0"/>
              </a:rPr>
              <a:t>- People sell it in many countries now</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p:bldP spid="10" grpId="0" bldLvl="0" animBg="1"/>
      <p:bldP spid="10" grpId="1"/>
      <p:bldP spid="13" grpId="0" bldLvl="0" animBg="1"/>
      <p:bldP spid="1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69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EXTRA ACTIVITY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 name="Text Box 9"/>
          <p:cNvSpPr txBox="1"/>
          <p:nvPr/>
        </p:nvSpPr>
        <p:spPr>
          <a:xfrm>
            <a:off x="487045" y="1447165"/>
            <a:ext cx="2344420" cy="583565"/>
          </a:xfrm>
          <a:prstGeom prst="rect">
            <a:avLst/>
          </a:prstGeom>
          <a:solidFill>
            <a:srgbClr val="F5E9CF"/>
          </a:solidFill>
          <a:ln w="9525">
            <a:noFill/>
          </a:ln>
        </p:spPr>
        <p:txBody>
          <a:bodyPr wrap="square">
            <a:spAutoFit/>
          </a:bodyPr>
          <a:lstStyle/>
          <a:p>
            <a:pPr marL="635" indent="-635" algn="just"/>
            <a:r>
              <a:rPr lang="en-US" sz="3200" b="1">
                <a:latin typeface="Calibri" panose="020F0502020204030204" pitchFamily="34" charset="0"/>
                <a:cs typeface="Calibri" panose="020F0502020204030204" pitchFamily="34" charset="0"/>
              </a:rPr>
              <a:t>Example:</a:t>
            </a:r>
          </a:p>
        </p:txBody>
      </p:sp>
      <p:sp>
        <p:nvSpPr>
          <p:cNvPr id="13" name="Text Box 12"/>
          <p:cNvSpPr txBox="1"/>
          <p:nvPr/>
        </p:nvSpPr>
        <p:spPr>
          <a:xfrm>
            <a:off x="396240" y="2251710"/>
            <a:ext cx="11398885" cy="3046095"/>
          </a:xfrm>
          <a:prstGeom prst="rect">
            <a:avLst/>
          </a:prstGeom>
          <a:solidFill>
            <a:srgbClr val="7DB9B6"/>
          </a:solidFill>
          <a:ln w="9525">
            <a:noFill/>
          </a:ln>
        </p:spPr>
        <p:txBody>
          <a:bodyPr wrap="square">
            <a:spAutoFit/>
          </a:bodyPr>
          <a:lstStyle/>
          <a:p>
            <a:pPr marL="635" indent="-635" algn="just"/>
            <a:r>
              <a:rPr lang="en-US" sz="3200" b="0">
                <a:latin typeface="Calibri" panose="020F0502020204030204" pitchFamily="34" charset="0"/>
                <a:cs typeface="Calibri" panose="020F0502020204030204" pitchFamily="34" charset="0"/>
              </a:rPr>
              <a:t>English cuisine is one of the traditions that English people are proud to keep alive. Typical English cuisine, fish and chips, has developed for many centuries.  The earliest fish and chip shop opened in London in the 1860s. The basic ingredients of the dish are fried fish served with chips. People sell fish and chips in many countries now.</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p:bldP spid="13" grpId="0" bldLvl="0" animBg="1"/>
      <p:bldP spid="13"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solidFill>
                  <a:schemeClr val="tx1"/>
                </a:solidFill>
              </a:rPr>
              <a:t>Brainstorm</a:t>
            </a:r>
          </a:p>
        </p:txBody>
      </p:sp>
      <p:sp>
        <p:nvSpPr>
          <p:cNvPr id="21" name="Rectangle 20"/>
          <p:cNvSpPr/>
          <p:nvPr/>
        </p:nvSpPr>
        <p:spPr>
          <a:xfrm>
            <a:off x="5570855" y="1877060"/>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the following questions.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write the underlined words in the box.</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tick (√) T (True) or F (False) for each sentence.</a:t>
            </a:r>
          </a:p>
        </p:txBody>
      </p:sp>
      <p:sp>
        <p:nvSpPr>
          <p:cNvPr id="22" name="Rectangle 21"/>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Match 1 - 5 in column A with a - e in column B</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Match the Vietnamese dishes with their names in English.</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234458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Read for specific information about how English people continue their culinary traditions</a:t>
            </a:r>
          </a:p>
          <a:p>
            <a:pPr marL="457200" indent="-457200" algn="just">
              <a:lnSpc>
                <a:spcPct val="150000"/>
              </a:lnSpc>
              <a:buFont typeface="Courier New" panose="02070309020205020404" pitchFamily="49" charset="0"/>
              <a:buChar char="o"/>
            </a:pPr>
            <a:r>
              <a:rPr lang="en-US" sz="3600" dirty="0"/>
              <a:t>Talk about a </a:t>
            </a:r>
            <a:r>
              <a:rPr lang="en-US" sz="3600" dirty="0">
                <a:sym typeface="+mn-ea"/>
              </a:rPr>
              <a:t>typical traditional Vietnamese dish</a:t>
            </a:r>
            <a:endParaRPr lang="en-US" sz="3600" dirty="0"/>
          </a:p>
        </p:txBody>
      </p:sp>
      <p:pic>
        <p:nvPicPr>
          <p:cNvPr id="2050" name="Picture 2" descr="Recruiting Action Plan Wrap-Up – firecrac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0515" y="1436370"/>
            <a:ext cx="2759710" cy="1854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953895"/>
            <a:ext cx="11184255" cy="1753235"/>
          </a:xfrm>
          <a:prstGeom prst="rect">
            <a:avLst/>
          </a:prstGeom>
          <a:noFill/>
        </p:spPr>
        <p:txBody>
          <a:bodyPr wrap="square" rtlCol="0">
            <a:spAutoFit/>
          </a:bodyPr>
          <a:lstStyle/>
          <a:p>
            <a:pPr>
              <a:lnSpc>
                <a:spcPct val="150000"/>
              </a:lnSpc>
            </a:pPr>
            <a:r>
              <a:rPr lang="en-US" sz="3600"/>
              <a:t>- Do exercises in the workbook.</a:t>
            </a:r>
          </a:p>
          <a:p>
            <a:pPr>
              <a:lnSpc>
                <a:spcPct val="150000"/>
              </a:lnSpc>
            </a:pPr>
            <a:endParaRPr lang="en-US" sz="360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3415030"/>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Read for specific information about how English people continue their culinary traditions</a:t>
            </a:r>
          </a:p>
          <a:p>
            <a:pPr marL="457200" indent="-457200" algn="just">
              <a:lnSpc>
                <a:spcPct val="150000"/>
              </a:lnSpc>
              <a:buFont typeface="Courier New" panose="02070309020205020404" pitchFamily="49" charset="0"/>
              <a:buChar char="o"/>
            </a:pPr>
            <a:r>
              <a:rPr lang="en-US" sz="3600" dirty="0"/>
              <a:t>Talk about a typical traditional Vietnamese dish</a:t>
            </a: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58826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READING</a:t>
            </a:r>
            <a:endParaRPr lang="en-GB" b="1" dirty="0">
              <a:solidFill>
                <a:schemeClr val="tx1"/>
              </a:solidFill>
            </a:endParaRPr>
          </a:p>
        </p:txBody>
      </p:sp>
      <p:sp>
        <p:nvSpPr>
          <p:cNvPr id="18" name="Rounded Rectangle 17"/>
          <p:cNvSpPr/>
          <p:nvPr/>
        </p:nvSpPr>
        <p:spPr>
          <a:xfrm>
            <a:off x="635635" y="4480560"/>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SPEAKING</a:t>
            </a:r>
          </a:p>
        </p:txBody>
      </p:sp>
      <p:sp>
        <p:nvSpPr>
          <p:cNvPr id="20" name="Rectangle 19"/>
          <p:cNvSpPr/>
          <p:nvPr/>
        </p:nvSpPr>
        <p:spPr>
          <a:xfrm>
            <a:off x="5588635" y="1061720"/>
            <a:ext cx="6311900" cy="61785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dirty="0">
                <a:solidFill>
                  <a:schemeClr val="tx1"/>
                </a:solidFill>
              </a:rPr>
              <a:t>Brainstorm</a:t>
            </a:r>
          </a:p>
        </p:txBody>
      </p:sp>
      <p:sp>
        <p:nvSpPr>
          <p:cNvPr id="21" name="Rectangle 20"/>
          <p:cNvSpPr/>
          <p:nvPr/>
        </p:nvSpPr>
        <p:spPr>
          <a:xfrm>
            <a:off x="5570855" y="1877060"/>
            <a:ext cx="6329680" cy="176593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Vocabulary</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Work in groups. Discuss the following questions.</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Read the text and write the underlined words in the box.</a:t>
            </a:r>
          </a:p>
          <a:p>
            <a:pPr marR="0" indent="0" algn="just">
              <a:spcBef>
                <a:spcPts val="0"/>
              </a:spcBef>
              <a:spcAft>
                <a:spcPts val="0"/>
              </a:spcAft>
              <a:buFont typeface="Arial" panose="020B0604020202020204" pitchFamily="34" charset="0"/>
              <a:buNone/>
            </a:pPr>
            <a:r>
              <a:rPr>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Read the text again and tick (√) T (True) or F (False) for each sentence.</a:t>
            </a:r>
          </a:p>
        </p:txBody>
      </p:sp>
      <p:sp>
        <p:nvSpPr>
          <p:cNvPr id="22" name="Rectangle 21"/>
          <p:cNvSpPr/>
          <p:nvPr/>
        </p:nvSpPr>
        <p:spPr>
          <a:xfrm>
            <a:off x="5574665" y="3862070"/>
            <a:ext cx="6327775" cy="138620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Match 1 - 5 in column A with a - e in column B</a:t>
            </a:r>
          </a:p>
          <a:p>
            <a:pPr marR="0" indent="0" algn="just">
              <a:spcBef>
                <a:spcPts val="0"/>
              </a:spcBef>
              <a:spcAft>
                <a:spcPts val="0"/>
              </a:spcAft>
              <a:buFont typeface="Arial" panose="020B0604020202020204" pitchFamily="34" charset="0"/>
              <a:buNone/>
            </a:pP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groups. Match the Vietnamese dishes with their names in English.</a:t>
            </a:r>
          </a:p>
        </p:txBody>
      </p:sp>
      <p:cxnSp>
        <p:nvCxnSpPr>
          <p:cNvPr id="24" name="Curved Connector 23"/>
          <p:cNvCxnSpPr>
            <a:stCxn id="16" idx="3"/>
            <a:endCxn id="17" idx="0"/>
          </p:cNvCxnSpPr>
          <p:nvPr/>
        </p:nvCxnSpPr>
        <p:spPr>
          <a:xfrm>
            <a:off x="2505075" y="1409065"/>
            <a:ext cx="1572895" cy="117919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793875" y="2897505"/>
            <a:ext cx="1093470" cy="158305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400110"/>
          </a:xfrm>
          <a:prstGeom prst="rect">
            <a:avLst/>
          </a:prstGeom>
          <a:noFill/>
        </p:spPr>
        <p:txBody>
          <a:bodyPr wrap="square" rtlCol="0">
            <a:spAutoFit/>
          </a:bodyPr>
          <a:lstStyle/>
          <a:p>
            <a:r>
              <a:rPr lang="en-US" sz="2000" b="1">
                <a:solidFill>
                  <a:schemeClr val="bg1"/>
                </a:solidFill>
              </a:rPr>
              <a:t>LESSON 1: GETTING STARTED</a:t>
            </a:r>
            <a:endParaRPr lang="en-US" sz="2000" b="1" dirty="0">
              <a:solidFill>
                <a:schemeClr val="bg1"/>
              </a:solidFill>
            </a:endParaRPr>
          </a:p>
        </p:txBody>
      </p:sp>
      <p:sp>
        <p:nvSpPr>
          <p:cNvPr id="27" name="Rounded Rectangle 26"/>
          <p:cNvSpPr/>
          <p:nvPr/>
        </p:nvSpPr>
        <p:spPr>
          <a:xfrm>
            <a:off x="2951351" y="551291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51480" y="4781550"/>
            <a:ext cx="918210" cy="73152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1650" y="551307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5: SKILLS 1</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804545" y="1217930"/>
            <a:ext cx="7990205" cy="537845"/>
          </a:xfrm>
          <a:prstGeom prst="rect">
            <a:avLst/>
          </a:prstGeom>
          <a:noFill/>
        </p:spPr>
        <p:txBody>
          <a:bodyPr wrap="square">
            <a:noAutofit/>
          </a:bodyPr>
          <a:lstStyle/>
          <a:p>
            <a:pPr>
              <a:lnSpc>
                <a:spcPct val="100000"/>
              </a:lnSpc>
            </a:pPr>
            <a:r>
              <a:rPr lang="en-US" sz="3600" b="1" dirty="0"/>
              <a:t>Question:</a:t>
            </a:r>
          </a:p>
          <a:p>
            <a:pPr>
              <a:lnSpc>
                <a:spcPct val="200000"/>
              </a:lnSpc>
            </a:pPr>
            <a:endParaRPr lang="en-US" sz="3600" b="1" dirty="0"/>
          </a:p>
        </p:txBody>
      </p:sp>
      <p:sp>
        <p:nvSpPr>
          <p:cNvPr id="100" name="Text Box 99"/>
          <p:cNvSpPr txBox="1"/>
          <p:nvPr/>
        </p:nvSpPr>
        <p:spPr>
          <a:xfrm>
            <a:off x="487045" y="1833245"/>
            <a:ext cx="11321415" cy="1198880"/>
          </a:xfrm>
          <a:prstGeom prst="rect">
            <a:avLst/>
          </a:prstGeom>
          <a:noFill/>
          <a:ln w="9525">
            <a:noFill/>
          </a:ln>
        </p:spPr>
        <p:txBody>
          <a:bodyPr wrap="square">
            <a:spAutoFit/>
          </a:bodyPr>
          <a:lstStyle/>
          <a:p>
            <a:pPr marL="1270" indent="-1270" algn="just"/>
            <a:r>
              <a:rPr lang="en-US" sz="3600" b="0">
                <a:solidFill>
                  <a:srgbClr val="000000"/>
                </a:solidFill>
                <a:latin typeface="Calibri" panose="020F0502020204030204" pitchFamily="34" charset="0"/>
                <a:cs typeface="Calibri" panose="020F0502020204030204" pitchFamily="34" charset="0"/>
              </a:rPr>
              <a:t>What do you know about interesting / strange lifestyles / ways of cooking in the UK?</a:t>
            </a:r>
          </a:p>
        </p:txBody>
      </p:sp>
      <p:sp>
        <p:nvSpPr>
          <p:cNvPr id="6" name="TextBox 20"/>
          <p:cNvSpPr txBox="1"/>
          <p:nvPr/>
        </p:nvSpPr>
        <p:spPr>
          <a:xfrm>
            <a:off x="688340" y="2596515"/>
            <a:ext cx="7990205" cy="537845"/>
          </a:xfrm>
          <a:prstGeom prst="rect">
            <a:avLst/>
          </a:prstGeom>
          <a:noFill/>
        </p:spPr>
        <p:txBody>
          <a:bodyPr wrap="square">
            <a:noAutofit/>
          </a:bodyPr>
          <a:lstStyle/>
          <a:p>
            <a:pPr>
              <a:lnSpc>
                <a:spcPct val="200000"/>
              </a:lnSpc>
            </a:pPr>
            <a:r>
              <a:rPr lang="en-US" sz="3600" b="1" dirty="0"/>
              <a:t>Possible answer:</a:t>
            </a:r>
          </a:p>
        </p:txBody>
      </p:sp>
      <p:sp>
        <p:nvSpPr>
          <p:cNvPr id="7" name="Text Box 6"/>
          <p:cNvSpPr txBox="1"/>
          <p:nvPr/>
        </p:nvSpPr>
        <p:spPr>
          <a:xfrm>
            <a:off x="598805" y="3715385"/>
            <a:ext cx="11321415" cy="1753235"/>
          </a:xfrm>
          <a:prstGeom prst="rect">
            <a:avLst/>
          </a:prstGeom>
          <a:noFill/>
          <a:ln w="9525">
            <a:noFill/>
          </a:ln>
        </p:spPr>
        <p:txBody>
          <a:bodyPr wrap="square">
            <a:spAutoFit/>
          </a:bodyPr>
          <a:lstStyle/>
          <a:p>
            <a:pPr marL="1270" indent="-1270" algn="just"/>
            <a:r>
              <a:rPr lang="en-US" sz="3600" b="1">
                <a:solidFill>
                  <a:srgbClr val="000000"/>
                </a:solidFill>
                <a:latin typeface="Calibri" panose="020F0502020204030204" pitchFamily="34" charset="0"/>
                <a:cs typeface="Calibri" panose="020F0502020204030204" pitchFamily="34" charset="0"/>
              </a:rPr>
              <a:t>Interesting/strange lifestyles:</a:t>
            </a:r>
            <a:r>
              <a:rPr lang="en-US" sz="3600" b="0">
                <a:solidFill>
                  <a:srgbClr val="000000"/>
                </a:solidFill>
                <a:latin typeface="Calibri" panose="020F0502020204030204" pitchFamily="34" charset="0"/>
                <a:cs typeface="Calibri" panose="020F0502020204030204" pitchFamily="34" charset="0"/>
              </a:rPr>
              <a:t>  Morris dancing, Punch and Judy shows, Maypole dancing, ....</a:t>
            </a:r>
          </a:p>
          <a:p>
            <a:pPr marL="1270" indent="-1270" algn="just"/>
            <a:r>
              <a:rPr lang="en-US" sz="3600" b="1">
                <a:solidFill>
                  <a:srgbClr val="000000"/>
                </a:solidFill>
                <a:latin typeface="Calibri" panose="020F0502020204030204" pitchFamily="34" charset="0"/>
                <a:cs typeface="Calibri" panose="020F0502020204030204" pitchFamily="34" charset="0"/>
              </a:rPr>
              <a:t>Ways of cooking: </a:t>
            </a:r>
            <a:r>
              <a:rPr lang="en-US" sz="3600">
                <a:solidFill>
                  <a:srgbClr val="000000"/>
                </a:solidFill>
                <a:latin typeface="Calibri" panose="020F0502020204030204" pitchFamily="34" charset="0"/>
                <a:cs typeface="Calibri" panose="020F0502020204030204" pitchFamily="34" charset="0"/>
              </a:rPr>
              <a:t>Slow roast, Braising, stewing,...</a:t>
            </a:r>
          </a:p>
        </p:txBody>
      </p:sp>
      <p:pic>
        <p:nvPicPr>
          <p:cNvPr id="11" name="Content Placeholder 10" descr="x-7062-uk-counties-map-std-100cm-small-copy"/>
          <p:cNvPicPr>
            <a:picLocks noGrp="1" noChangeAspect="1"/>
          </p:cNvPicPr>
          <p:nvPr>
            <p:ph idx="1"/>
          </p:nvPr>
        </p:nvPicPr>
        <p:blipFill>
          <a:blip r:embed="rId3">
            <a:clrChange>
              <a:clrFrom>
                <a:srgbClr val="FEFEFE">
                  <a:alpha val="100000"/>
                </a:srgbClr>
              </a:clrFrom>
              <a:clrTo>
                <a:srgbClr val="FEFEFE">
                  <a:alpha val="100000"/>
                  <a:alpha val="0"/>
                </a:srgbClr>
              </a:clrTo>
            </a:clrChange>
          </a:blip>
          <a:stretch>
            <a:fillRect/>
          </a:stretch>
        </p:blipFill>
        <p:spPr>
          <a:xfrm>
            <a:off x="13825855" y="2596515"/>
            <a:ext cx="1944370" cy="2395855"/>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barn(inVertical)">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7" grpId="0"/>
      <p:bldP spid="7"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270" y="34925"/>
            <a:ext cx="12338050" cy="1040765"/>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5" name="TextBox 20"/>
          <p:cNvSpPr txBox="1"/>
          <p:nvPr/>
        </p:nvSpPr>
        <p:spPr>
          <a:xfrm>
            <a:off x="487045" y="659130"/>
            <a:ext cx="7990205" cy="76200"/>
          </a:xfrm>
          <a:prstGeom prst="rect">
            <a:avLst/>
          </a:prstGeom>
          <a:noFill/>
        </p:spPr>
        <p:txBody>
          <a:bodyPr wrap="square">
            <a:noAutofit/>
          </a:bodyPr>
          <a:lstStyle/>
          <a:p>
            <a:pPr>
              <a:lnSpc>
                <a:spcPct val="200000"/>
              </a:lnSpc>
            </a:pPr>
            <a:r>
              <a:rPr lang="en-US" sz="3600" b="1" dirty="0"/>
              <a:t>Look at the map</a:t>
            </a:r>
          </a:p>
        </p:txBody>
      </p:sp>
      <p:pic>
        <p:nvPicPr>
          <p:cNvPr id="11" name="Content Placeholder 10" descr="x-7062-uk-counties-map-std-100cm-small-copy"/>
          <p:cNvPicPr>
            <a:picLocks noGrp="1" noChangeAspect="1"/>
          </p:cNvPicPr>
          <p:nvPr>
            <p:ph idx="1"/>
          </p:nvPr>
        </p:nvPicPr>
        <p:blipFill>
          <a:blip r:embed="rId3">
            <a:clrChange>
              <a:clrFrom>
                <a:srgbClr val="FEFEFE">
                  <a:alpha val="100000"/>
                </a:srgbClr>
              </a:clrFrom>
              <a:clrTo>
                <a:srgbClr val="FEFEFE">
                  <a:alpha val="100000"/>
                  <a:alpha val="0"/>
                </a:srgbClr>
              </a:clrTo>
            </a:clrChange>
          </a:blip>
          <a:stretch>
            <a:fillRect/>
          </a:stretch>
        </p:blipFill>
        <p:spPr>
          <a:xfrm>
            <a:off x="5266055" y="-80010"/>
            <a:ext cx="5695950" cy="7018020"/>
          </a:xfrm>
          <a:prstGeom prst="rect">
            <a:avLst/>
          </a:prstGeom>
        </p:spPr>
      </p:pic>
      <p:sp>
        <p:nvSpPr>
          <p:cNvPr id="12" name="TextBox 20"/>
          <p:cNvSpPr txBox="1"/>
          <p:nvPr/>
        </p:nvSpPr>
        <p:spPr>
          <a:xfrm>
            <a:off x="120650" y="1412240"/>
            <a:ext cx="7990205" cy="76200"/>
          </a:xfrm>
          <a:prstGeom prst="rect">
            <a:avLst/>
          </a:prstGeom>
          <a:noFill/>
        </p:spPr>
        <p:txBody>
          <a:bodyPr wrap="square">
            <a:noAutofit/>
          </a:bodyPr>
          <a:lstStyle/>
          <a:p>
            <a:pPr>
              <a:lnSpc>
                <a:spcPct val="200000"/>
              </a:lnSpc>
            </a:pPr>
            <a:r>
              <a:rPr lang="en-US" sz="3600" dirty="0"/>
              <a:t>What do you know about </a:t>
            </a:r>
          </a:p>
          <a:p>
            <a:pPr>
              <a:lnSpc>
                <a:spcPct val="200000"/>
              </a:lnSpc>
            </a:pPr>
            <a:r>
              <a:rPr lang="en-US" sz="3600" dirty="0"/>
              <a:t>the UK and England?</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barn(inVertical)">
                                      <p:cBhvr>
                                        <p:cTn id="12" dur="500"/>
                                        <p:tgtEl>
                                          <p:spTgt spid="1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barn(inVertical)">
                                      <p:cBhvr>
                                        <p:cTn id="1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203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deep-rooted (adj)</a:t>
            </a:r>
            <a:r>
              <a:rPr lang="en-US" sz="4400" b="1"/>
              <a:t> </a:t>
            </a:r>
            <a:endParaRPr lang="en-US" sz="4400" b="1" dirty="0">
              <a:solidFill>
                <a:srgbClr val="AD4F0F"/>
              </a:solidFill>
            </a:endParaRPr>
          </a:p>
        </p:txBody>
      </p:sp>
      <p:sp>
        <p:nvSpPr>
          <p:cNvPr id="12" name="Rectangle 11"/>
          <p:cNvSpPr/>
          <p:nvPr/>
        </p:nvSpPr>
        <p:spPr>
          <a:xfrm>
            <a:off x="1120322" y="4417019"/>
            <a:ext cx="4050892" cy="1568450"/>
          </a:xfrm>
          <a:prstGeom prst="rect">
            <a:avLst/>
          </a:prstGeom>
        </p:spPr>
        <p:txBody>
          <a:bodyPr wrap="square">
            <a:spAutoFit/>
          </a:bodyPr>
          <a:lstStyle/>
          <a:p>
            <a:pPr lvl="0" algn="ctr"/>
            <a:r>
              <a:rPr lang="en-US" sz="4800"/>
              <a:t>lâu đời, ăn sâu bén rễ.</a:t>
            </a:r>
          </a:p>
        </p:txBody>
      </p:sp>
      <p:sp>
        <p:nvSpPr>
          <p:cNvPr id="2" name="Rectangle 1"/>
          <p:cNvSpPr/>
          <p:nvPr/>
        </p:nvSpPr>
        <p:spPr>
          <a:xfrm>
            <a:off x="1477589" y="3082855"/>
            <a:ext cx="3622675" cy="829945"/>
          </a:xfrm>
          <a:prstGeom prst="rect">
            <a:avLst/>
          </a:prstGeom>
        </p:spPr>
        <p:txBody>
          <a:bodyPr wrap="none">
            <a:spAutoFit/>
          </a:bodyPr>
          <a:lstStyle/>
          <a:p>
            <a:pPr algn="ctr"/>
            <a:r>
              <a:rPr lang="en-US" sz="4800" b="1">
                <a:solidFill>
                  <a:schemeClr val="accent5">
                    <a:lumMod val="50000"/>
                  </a:schemeClr>
                </a:solidFill>
              </a:rPr>
              <a:t>/ˌdiːp ˈruːtɪd/</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6158230" y="986790"/>
            <a:ext cx="5416550" cy="1753235"/>
          </a:xfrm>
          <a:prstGeom prst="rect">
            <a:avLst/>
          </a:prstGeom>
          <a:noFill/>
          <a:ln w="9525">
            <a:noFill/>
          </a:ln>
        </p:spPr>
        <p:txBody>
          <a:bodyPr wrap="square">
            <a:spAutoFit/>
          </a:bodyPr>
          <a:lstStyle/>
          <a:p>
            <a:pPr marL="635" indent="-635" algn="just"/>
            <a:r>
              <a:rPr lang="en-US" sz="3600" b="0">
                <a:solidFill>
                  <a:srgbClr val="000000"/>
                </a:solidFill>
                <a:latin typeface="Times New Roman" panose="02020603050405020304" pitchFamily="18" charset="0"/>
              </a:rPr>
              <a:t>very fixed and strong; difficult to change or to destroy.</a:t>
            </a:r>
          </a:p>
        </p:txBody>
      </p:sp>
      <p:pic>
        <p:nvPicPr>
          <p:cNvPr id="10" name="Content Placeholder 9" descr="istockphoto-165943159-612x612"/>
          <p:cNvPicPr>
            <a:picLocks noGrp="1" noChangeAspect="1"/>
          </p:cNvPicPr>
          <p:nvPr>
            <p:ph idx="1"/>
          </p:nvPr>
        </p:nvPicPr>
        <p:blipFill>
          <a:blip r:embed="rId5"/>
          <a:srcRect t="3374" b="13142"/>
          <a:stretch>
            <a:fillRect/>
          </a:stretch>
        </p:blipFill>
        <p:spPr>
          <a:xfrm>
            <a:off x="6903720" y="2720340"/>
            <a:ext cx="3620770" cy="3912870"/>
          </a:xfrm>
          <a:prstGeom prst="rect">
            <a:avLst/>
          </a:prstGeom>
        </p:spPr>
      </p:pic>
      <p:pic>
        <p:nvPicPr>
          <p:cNvPr id="11" name="deep_roo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388620" y="2926715"/>
            <a:ext cx="1190625" cy="1190625"/>
          </a:xfrm>
          <a:prstGeom prst="rect">
            <a:avLst/>
          </a:prstGeom>
        </p:spPr>
      </p:pic>
      <p:pic>
        <p:nvPicPr>
          <p:cNvPr id="13" name="Content Placeholder 7" descr="tải xuống"/>
          <p:cNvPicPr>
            <a:picLocks noChangeAspect="1"/>
          </p:cNvPicPr>
          <p:nvPr/>
        </p:nvPicPr>
        <p:blipFill>
          <a:blip r:embed="rId7"/>
          <a:stretch>
            <a:fillRect/>
          </a:stretch>
        </p:blipFill>
        <p:spPr>
          <a:xfrm>
            <a:off x="-2565400" y="3082925"/>
            <a:ext cx="2480310" cy="185801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2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up)">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7" fill="hold" display="1">
                  <p:stCondLst>
                    <p:cond delay="indefinite"/>
                  </p:stCondLst>
                  <p:endCondLst>
                    <p:cond evt="onStopAudio" delay="0">
                      <p:tgtEl>
                        <p:sldTgt/>
                      </p:tgtEl>
                    </p:cond>
                  </p:endCondLst>
                </p:cTn>
                <p:tgtEl>
                  <p:spTgt spid="11"/>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9623"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7" name="Google Shape;1881;p31"/>
          <p:cNvSpPr txBox="1"/>
          <p:nvPr/>
        </p:nvSpPr>
        <p:spPr>
          <a:xfrm>
            <a:off x="58420" y="1655445"/>
            <a:ext cx="6459855" cy="6788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5400" b="1">
                <a:solidFill>
                  <a:srgbClr val="AD4F0F"/>
                </a:solidFill>
              </a:rPr>
              <a:t>associated (adj)</a:t>
            </a:r>
            <a:r>
              <a:rPr lang="en-US" sz="4400" b="1"/>
              <a:t> </a:t>
            </a:r>
            <a:endParaRPr lang="en-US" sz="4400" b="1" dirty="0">
              <a:solidFill>
                <a:srgbClr val="AD4F0F"/>
              </a:solidFill>
            </a:endParaRPr>
          </a:p>
        </p:txBody>
      </p:sp>
      <p:sp>
        <p:nvSpPr>
          <p:cNvPr id="12" name="Rectangle 11"/>
          <p:cNvSpPr/>
          <p:nvPr/>
        </p:nvSpPr>
        <p:spPr>
          <a:xfrm>
            <a:off x="1120322" y="4417019"/>
            <a:ext cx="4050892" cy="829945"/>
          </a:xfrm>
          <a:prstGeom prst="rect">
            <a:avLst/>
          </a:prstGeom>
        </p:spPr>
        <p:txBody>
          <a:bodyPr wrap="square">
            <a:spAutoFit/>
          </a:bodyPr>
          <a:lstStyle/>
          <a:p>
            <a:pPr lvl="0" algn="ctr"/>
            <a:r>
              <a:rPr lang="en-US" sz="4800"/>
              <a:t>liên kết</a:t>
            </a:r>
          </a:p>
        </p:txBody>
      </p:sp>
      <p:sp>
        <p:nvSpPr>
          <p:cNvPr id="2" name="Rectangle 1"/>
          <p:cNvSpPr/>
          <p:nvPr/>
        </p:nvSpPr>
        <p:spPr>
          <a:xfrm>
            <a:off x="1185806" y="3082855"/>
            <a:ext cx="4206240" cy="829945"/>
          </a:xfrm>
          <a:prstGeom prst="rect">
            <a:avLst/>
          </a:prstGeom>
        </p:spPr>
        <p:txBody>
          <a:bodyPr wrap="none">
            <a:spAutoFit/>
          </a:bodyPr>
          <a:lstStyle/>
          <a:p>
            <a:pPr algn="ctr"/>
            <a:r>
              <a:rPr lang="en-US" sz="4800" b="1">
                <a:solidFill>
                  <a:schemeClr val="accent5">
                    <a:lumMod val="50000"/>
                  </a:schemeClr>
                </a:solidFill>
              </a:rPr>
              <a:t>/əˈsəʊ.si.eɪ.tɪd/</a:t>
            </a:r>
          </a:p>
        </p:txBody>
      </p:sp>
      <p:sp>
        <p:nvSpPr>
          <p:cNvPr id="15" name="TextBox 14"/>
          <p:cNvSpPr txBox="1"/>
          <p:nvPr/>
        </p:nvSpPr>
        <p:spPr>
          <a:xfrm>
            <a:off x="487067" y="16080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355840" y="1504315"/>
            <a:ext cx="2914650" cy="829945"/>
          </a:xfrm>
          <a:prstGeom prst="rect">
            <a:avLst/>
          </a:prstGeom>
          <a:noFill/>
          <a:ln w="9525">
            <a:noFill/>
          </a:ln>
        </p:spPr>
        <p:txBody>
          <a:bodyPr wrap="square">
            <a:spAutoFit/>
          </a:bodyPr>
          <a:lstStyle/>
          <a:p>
            <a:pPr marL="635" indent="-635" algn="just"/>
            <a:r>
              <a:rPr lang="en-US" sz="4800" b="0">
                <a:solidFill>
                  <a:srgbClr val="000000"/>
                </a:solidFill>
                <a:latin typeface="Times New Roman" panose="02020603050405020304" pitchFamily="18" charset="0"/>
              </a:rPr>
              <a:t>connected</a:t>
            </a:r>
          </a:p>
        </p:txBody>
      </p:sp>
      <p:pic>
        <p:nvPicPr>
          <p:cNvPr id="8" name="Content Placeholder 7" descr="tải xuống"/>
          <p:cNvPicPr>
            <a:picLocks noGrp="1" noChangeAspect="1"/>
          </p:cNvPicPr>
          <p:nvPr>
            <p:ph idx="1"/>
          </p:nvPr>
        </p:nvPicPr>
        <p:blipFill>
          <a:blip r:embed="rId5"/>
          <a:stretch>
            <a:fillRect/>
          </a:stretch>
        </p:blipFill>
        <p:spPr>
          <a:xfrm>
            <a:off x="6644640" y="2727325"/>
            <a:ext cx="4337050" cy="3248660"/>
          </a:xfrm>
          <a:prstGeom prst="rect">
            <a:avLst/>
          </a:prstGeom>
        </p:spPr>
      </p:pic>
      <p:pic>
        <p:nvPicPr>
          <p:cNvPr id="9" name="associated">
            <a:hlinkClick r:id="" action="ppaction://media"/>
          </p:cNvPr>
          <p:cNvPicPr/>
          <p:nvPr>
            <a:audioFile r:link="rId2"/>
            <p:extLst>
              <p:ext uri="{DAA4B4D4-6D71-4841-9C94-3DE7FCFB9230}">
                <p14:media xmlns:p14="http://schemas.microsoft.com/office/powerpoint/2010/main" r:embed="rId1"/>
              </p:ext>
            </p:extLst>
          </p:nvPr>
        </p:nvPicPr>
        <p:blipFill>
          <a:blip r:embed="rId6"/>
          <a:stretch>
            <a:fillRect/>
          </a:stretch>
        </p:blipFill>
        <p:spPr>
          <a:xfrm>
            <a:off x="294005" y="2969260"/>
            <a:ext cx="1054735" cy="1054735"/>
          </a:xfrm>
          <a:prstGeom prst="rect">
            <a:avLst/>
          </a:prstGeom>
        </p:spPr>
      </p:pic>
      <p:pic>
        <p:nvPicPr>
          <p:cNvPr id="10" name="Content Placeholder 9" descr="istockphoto-165943159-612x612"/>
          <p:cNvPicPr>
            <a:picLocks noChangeAspect="1"/>
          </p:cNvPicPr>
          <p:nvPr/>
        </p:nvPicPr>
        <p:blipFill>
          <a:blip r:embed="rId7"/>
          <a:srcRect t="3374" b="13142"/>
          <a:stretch>
            <a:fillRect/>
          </a:stretch>
        </p:blipFill>
        <p:spPr>
          <a:xfrm>
            <a:off x="13291820" y="3912870"/>
            <a:ext cx="1411605" cy="152527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par>
                          <p:cTn id="13" fill="hold">
                            <p:stCondLst>
                              <p:cond delay="500"/>
                            </p:stCondLst>
                            <p:childTnLst>
                              <p:par>
                                <p:cTn id="14" presetID="1" presetClass="mediacall" presetSubtype="0" fill="hold" nodeType="afterEffect">
                                  <p:stCondLst>
                                    <p:cond delay="0"/>
                                  </p:stCondLst>
                                  <p:childTnLst>
                                    <p:cmd type="call" cmd="playFrom(0.0)">
                                      <p:cBhvr additive="base">
                                        <p:cTn id="15" dur="1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6" fill="hold" display="1">
                  <p:stCondLst>
                    <p:cond delay="indefinite"/>
                  </p:stCondLst>
                  <p:endCondLst>
                    <p:cond evt="onStopAudio" delay="0">
                      <p:tgtEl>
                        <p:sldTgt/>
                      </p:tgtEl>
                    </p:cond>
                  </p:endCondLst>
                </p:cTn>
                <p:tgtEl>
                  <p:spTgt spid="9"/>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70" y="-7620"/>
            <a:ext cx="12192000" cy="781050"/>
            <a:chOff x="7620" y="-7620"/>
            <a:chExt cx="12192000" cy="1083309"/>
          </a:xfrm>
        </p:grpSpPr>
        <p:sp>
          <p:nvSpPr>
            <p:cNvPr id="17" name="Round Single Corner Rectangle 16"/>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ound Single Corner Rectangle 17"/>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aphicFrame>
        <p:nvGraphicFramePr>
          <p:cNvPr id="11" name="Table 10"/>
          <p:cNvGraphicFramePr>
            <a:graphicFrameLocks noGrp="1"/>
          </p:cNvGraphicFramePr>
          <p:nvPr/>
        </p:nvGraphicFramePr>
        <p:xfrm>
          <a:off x="704850" y="1577340"/>
          <a:ext cx="11174730" cy="2607945"/>
        </p:xfrm>
        <a:graphic>
          <a:graphicData uri="http://schemas.openxmlformats.org/drawingml/2006/table">
            <a:tbl>
              <a:tblPr firstRow="1" bandRow="1">
                <a:tableStyleId>{5DA37D80-6434-44D0-A028-1B22A696006F}</a:tableStyleId>
              </a:tblPr>
              <a:tblGrid>
                <a:gridCol w="3948430"/>
                <a:gridCol w="3785870"/>
                <a:gridCol w="3440430"/>
              </a:tblGrid>
              <a:tr h="756920">
                <a:tc>
                  <a:txBody>
                    <a:bodyPr/>
                    <a:lstStyle/>
                    <a:p>
                      <a:pPr algn="ctr"/>
                      <a:r>
                        <a:rPr lang="en-US" sz="2800" b="1" dirty="0">
                          <a:solidFill>
                            <a:srgbClr val="05A0B8"/>
                          </a:solidFill>
                        </a:rPr>
                        <a:t>New words</a:t>
                      </a:r>
                    </a:p>
                  </a:txBody>
                  <a:tcPr anchor="ctr"/>
                </a:tc>
                <a:tc>
                  <a:txBody>
                    <a:bodyPr/>
                    <a:lstStyle/>
                    <a:p>
                      <a:pPr algn="ctr"/>
                      <a:r>
                        <a:rPr lang="en-US" sz="2800" b="1" dirty="0">
                          <a:solidFill>
                            <a:srgbClr val="05A0B8"/>
                          </a:solidFill>
                        </a:rPr>
                        <a:t>Pronunciation</a:t>
                      </a:r>
                    </a:p>
                  </a:txBody>
                  <a:tcPr anchor="ctr"/>
                </a:tc>
                <a:tc>
                  <a:txBody>
                    <a:bodyPr/>
                    <a:lstStyle/>
                    <a:p>
                      <a:pPr algn="ctr"/>
                      <a:r>
                        <a:rPr lang="en-US" sz="2800" b="1" dirty="0">
                          <a:solidFill>
                            <a:srgbClr val="05A0B8"/>
                          </a:solidFill>
                        </a:rPr>
                        <a:t>Meaning</a:t>
                      </a:r>
                    </a:p>
                  </a:txBody>
                  <a:tcPr anchor="ctr"/>
                </a:tc>
              </a:tr>
              <a:tr h="664845">
                <a:tc>
                  <a:txBody>
                    <a:bodyPr/>
                    <a:lstStyle/>
                    <a:p>
                      <a:pPr marL="144145" marR="0" indent="-144145">
                        <a:lnSpc>
                          <a:spcPct val="107000"/>
                        </a:lnSpc>
                        <a:spcBef>
                          <a:spcPts val="0"/>
                        </a:spcBef>
                        <a:spcAft>
                          <a:spcPts val="0"/>
                        </a:spcAft>
                      </a:pPr>
                      <a:r>
                        <a:rPr lang="en-US" sz="32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deep-rooted (adj)</a:t>
                      </a: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/ˌdiːp ˈruːtɪd/</a:t>
                      </a:r>
                    </a:p>
                  </a:txBody>
                  <a:tcPr marL="36195" marR="36195" marT="71755" marB="71755" anchor="ctr"/>
                </a:tc>
                <a:tc>
                  <a:txBody>
                    <a:bodyPr/>
                    <a:lstStyle/>
                    <a:p>
                      <a:pPr marL="0" marR="0" algn="ctr">
                        <a:lnSpc>
                          <a:spcPct val="107000"/>
                        </a:lnSpc>
                        <a:spcBef>
                          <a:spcPts val="0"/>
                        </a:spcBef>
                        <a:spcAft>
                          <a:spcPts val="0"/>
                        </a:spcAft>
                      </a:pPr>
                      <a:r>
                        <a:rPr lang="en-US" sz="32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lâu đời, ăn sâu, bén rễ</a:t>
                      </a:r>
                      <a:endParaRPr lang="en-US" sz="32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tr>
              <a:tr h="1186180">
                <a:tc>
                  <a:txBody>
                    <a:bodyPr/>
                    <a:lstStyle/>
                    <a:p>
                      <a:pPr marL="144145" marR="0" indent="-144145">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2. associated (n) </a:t>
                      </a:r>
                      <a:endParaRPr lang="en-US" sz="3200" b="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/əˈsəʊ.si.eɪ.tɪd/</a:t>
                      </a:r>
                    </a:p>
                  </a:txBody>
                  <a:tcPr marL="36195" marR="36195" marT="71755" marB="71755" anchor="ctr"/>
                </a:tc>
                <a:tc>
                  <a:txBody>
                    <a:bodyPr/>
                    <a:lstStyle/>
                    <a:p>
                      <a:pPr marL="0" marR="0" algn="ctr">
                        <a:lnSpc>
                          <a:spcPct val="107000"/>
                        </a:lnSpc>
                        <a:spcBef>
                          <a:spcPts val="0"/>
                        </a:spcBef>
                        <a:spcAft>
                          <a:spcPts val="0"/>
                        </a:spcAft>
                      </a:pPr>
                      <a:r>
                        <a:rPr lang="en-US" sz="3200" b="0">
                          <a:solidFill>
                            <a:srgbClr val="000000"/>
                          </a:solidFill>
                          <a:effectLst/>
                          <a:latin typeface="Calibri" panose="020F0502020204030204" pitchFamily="34" charset="0"/>
                          <a:ea typeface="Calibri" panose="020F0502020204030204" pitchFamily="34" charset="0"/>
                          <a:cs typeface="Calibri" panose="020F0502020204030204" pitchFamily="34" charset="0"/>
                        </a:rPr>
                        <a:t>liên kết</a:t>
                      </a:r>
                    </a:p>
                  </a:txBody>
                  <a:tcPr marL="36195" marR="36195" marT="71755" marB="71755" anchor="ctr"/>
                </a:tc>
              </a:tr>
            </a:tbl>
          </a:graphicData>
        </a:graphic>
      </p:graphicFrame>
      <p:sp>
        <p:nvSpPr>
          <p:cNvPr id="6" name="TextBox 5"/>
          <p:cNvSpPr txBox="1"/>
          <p:nvPr/>
        </p:nvSpPr>
        <p:spPr>
          <a:xfrm>
            <a:off x="499767" y="66087"/>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VOCABULARY</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deep_rooted">
            <a:hlinkClick r:id="" action="ppaction://media"/>
          </p:cNvPr>
          <p:cNvPicPr/>
          <p:nvPr>
            <a:audioFile r:link="rId2"/>
            <p:extLst>
              <p:ext uri="{DAA4B4D4-6D71-4841-9C94-3DE7FCFB9230}">
                <p14:media xmlns:p14="http://schemas.microsoft.com/office/powerpoint/2010/main" r:embed="rId1"/>
              </p:ext>
            </p:extLst>
          </p:nvPr>
        </p:nvPicPr>
        <p:blipFill>
          <a:blip r:embed="rId7"/>
          <a:stretch>
            <a:fillRect/>
          </a:stretch>
        </p:blipFill>
        <p:spPr>
          <a:xfrm>
            <a:off x="10160" y="2527935"/>
            <a:ext cx="842010" cy="842010"/>
          </a:xfrm>
          <a:prstGeom prst="rect">
            <a:avLst/>
          </a:prstGeom>
        </p:spPr>
      </p:pic>
      <p:pic>
        <p:nvPicPr>
          <p:cNvPr id="9" name="associated">
            <a:hlinkClick r:id="" action="ppaction://media"/>
          </p:cNvPr>
          <p:cNvPicPr/>
          <p:nvPr>
            <a:audioFile r:link="rId4"/>
            <p:extLst>
              <p:ext uri="{DAA4B4D4-6D71-4841-9C94-3DE7FCFB9230}">
                <p14:media xmlns:p14="http://schemas.microsoft.com/office/powerpoint/2010/main" r:embed="rId3"/>
              </p:ext>
            </p:extLst>
          </p:nvPr>
        </p:nvPicPr>
        <p:blipFill>
          <a:blip r:embed="rId7"/>
          <a:stretch>
            <a:fillRect/>
          </a:stretch>
        </p:blipFill>
        <p:spPr>
          <a:xfrm>
            <a:off x="10160" y="3603625"/>
            <a:ext cx="841375" cy="841375"/>
          </a:xfrm>
          <a:prstGeom prst="rect">
            <a:avLst/>
          </a:prstGeom>
        </p:spPr>
      </p:pic>
      <p:pic>
        <p:nvPicPr>
          <p:cNvPr id="8" name="Content Placeholder 7" descr="question-mark"/>
          <p:cNvPicPr>
            <a:picLocks noGrp="1" noChangeAspect="1"/>
          </p:cNvPicPr>
          <p:nvPr>
            <p:ph idx="1"/>
          </p:nvPr>
        </p:nvPicPr>
        <p:blipFill>
          <a:blip r:embed="rId8"/>
          <a:stretch>
            <a:fillRect/>
          </a:stretch>
        </p:blipFill>
        <p:spPr>
          <a:xfrm rot="240000">
            <a:off x="12464415" y="1939925"/>
            <a:ext cx="1196975" cy="119634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2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additive="base">
                                        <p:cTn id="10" dur="100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11" fill="hold" display="1">
                  <p:stCondLst>
                    <p:cond delay="indefinite"/>
                  </p:stCondLst>
                  <p:endCondLst>
                    <p:cond evt="onStopAudio" delay="0">
                      <p:tgtEl>
                        <p:sldTgt/>
                      </p:tgtEl>
                    </p:cond>
                  </p:endCondLst>
                </p:cTn>
                <p:tgtEl>
                  <p:spTgt spid="3"/>
                </p:tgtEl>
              </p:cMediaNode>
            </p:audio>
            <p:audio>
              <p:cMediaNode>
                <p:cTn id="12" fill="hold" display="1">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TotalTime>
  <Words>1688</Words>
  <Application>Microsoft Office PowerPoint</Application>
  <PresentationFormat>Custom</PresentationFormat>
  <Paragraphs>246</Paragraphs>
  <Slides>27</Slides>
  <Notes>21</Notes>
  <HiddenSlides>0</HiddenSlides>
  <MMClips>4</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FPT ADMIN</cp:lastModifiedBy>
  <cp:revision>304</cp:revision>
  <dcterms:created xsi:type="dcterms:W3CDTF">2020-12-09T02:04:00Z</dcterms:created>
  <dcterms:modified xsi:type="dcterms:W3CDTF">2024-11-01T14:11:05Z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6481EDBCA75342C29885665D34052603_13</vt:lpwstr>
  </property>
  <property fmtid="{D5CDD505-2E9C-101B-9397-08002B2CF9AE}" pid="3" name="KSOProductBuildVer">
    <vt:lpwstr>1033-12.2.0.13266</vt:lpwstr>
  </property>
</Properties>
</file>