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1" r:id="rId3"/>
    <p:sldId id="256" r:id="rId5"/>
    <p:sldId id="389" r:id="rId6"/>
    <p:sldId id="302" r:id="rId7"/>
    <p:sldId id="279" r:id="rId8"/>
    <p:sldId id="360" r:id="rId9"/>
    <p:sldId id="316" r:id="rId10"/>
    <p:sldId id="347" r:id="rId11"/>
    <p:sldId id="362" r:id="rId12"/>
    <p:sldId id="365" r:id="rId13"/>
    <p:sldId id="367" r:id="rId14"/>
    <p:sldId id="368" r:id="rId15"/>
    <p:sldId id="366" r:id="rId16"/>
    <p:sldId id="363" r:id="rId17"/>
    <p:sldId id="364" r:id="rId18"/>
    <p:sldId id="436" r:id="rId19"/>
    <p:sldId id="437" r:id="rId20"/>
    <p:sldId id="283" r:id="rId21"/>
    <p:sldId id="470" r:id="rId22"/>
    <p:sldId id="471" r:id="rId23"/>
    <p:sldId id="372" r:id="rId24"/>
    <p:sldId id="373" r:id="rId25"/>
    <p:sldId id="501" r:id="rId26"/>
    <p:sldId id="374" r:id="rId27"/>
    <p:sldId id="298" r:id="rId28"/>
    <p:sldId id="327" r:id="rId29"/>
    <p:sldId id="502" r:id="rId30"/>
    <p:sldId id="348" r:id="rId31"/>
    <p:sldId id="522" r:id="rId32"/>
    <p:sldId id="523" r:id="rId33"/>
    <p:sldId id="313" r:id="rId34"/>
    <p:sldId id="524" r:id="rId35"/>
    <p:sldId id="525" r:id="rId36"/>
    <p:sldId id="526" r:id="rId37"/>
    <p:sldId id="314" r:id="rId38"/>
    <p:sldId id="330" r:id="rId39"/>
    <p:sldId id="406" r:id="rId40"/>
    <p:sldId id="407" r:id="rId41"/>
    <p:sldId id="529" r:id="rId42"/>
    <p:sldId id="530" r:id="rId43"/>
    <p:sldId id="35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26577C"/>
    <a:srgbClr val="B4B4B3"/>
    <a:srgbClr val="EBE4D1"/>
    <a:srgbClr val="CD5C08"/>
    <a:srgbClr val="F5E8B7"/>
    <a:srgbClr val="EEEEEE"/>
    <a:srgbClr val="C1D8C3"/>
    <a:srgbClr val="6A9C89"/>
    <a:srgbClr val="9F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824" y="232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11.jpeg"/><Relationship Id="rId4" Type="http://schemas.openxmlformats.org/officeDocument/2006/relationships/image" Target="../media/image8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8.png"/><Relationship Id="rId2" Type="http://schemas.microsoft.com/office/2007/relationships/media" Target="../media/media6.mp3"/><Relationship Id="rId1" Type="http://schemas.openxmlformats.org/officeDocument/2006/relationships/audio" Target="../media/media6.mp3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jpeg"/><Relationship Id="rId3" Type="http://schemas.openxmlformats.org/officeDocument/2006/relationships/image" Target="../media/image8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8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microsoft.com/office/2007/relationships/media" Target="../media/media10.mp3"/><Relationship Id="rId3" Type="http://schemas.openxmlformats.org/officeDocument/2006/relationships/audio" Target="../media/media10.mp3"/><Relationship Id="rId2" Type="http://schemas.openxmlformats.org/officeDocument/2006/relationships/image" Target="../media/image12.jpeg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2.mp3"/><Relationship Id="rId1" Type="http://schemas.openxmlformats.org/officeDocument/2006/relationships/audio" Target="../media/media12.mp3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../media/media5.mp3"/><Relationship Id="rId8" Type="http://schemas.openxmlformats.org/officeDocument/2006/relationships/audio" Target="../media/media5.mp3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8.png"/><Relationship Id="rId2" Type="http://schemas.microsoft.com/office/2007/relationships/media" Target="../media/media2.mp3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2.xml"/><Relationship Id="rId13" Type="http://schemas.microsoft.com/office/2007/relationships/media" Target="../media/media7.mp3"/><Relationship Id="rId12" Type="http://schemas.openxmlformats.org/officeDocument/2006/relationships/audio" Target="../media/media7.mp3"/><Relationship Id="rId11" Type="http://schemas.microsoft.com/office/2007/relationships/media" Target="../media/media6.mp3"/><Relationship Id="rId10" Type="http://schemas.openxmlformats.org/officeDocument/2006/relationships/audio" Target="../media/media6.mp3"/><Relationship Id="rId1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9" Type="http://schemas.microsoft.com/office/2007/relationships/media" Target="../media/media11.mp3"/><Relationship Id="rId8" Type="http://schemas.openxmlformats.org/officeDocument/2006/relationships/audio" Target="../media/media11.mp3"/><Relationship Id="rId7" Type="http://schemas.microsoft.com/office/2007/relationships/media" Target="../media/media10.mp3"/><Relationship Id="rId6" Type="http://schemas.openxmlformats.org/officeDocument/2006/relationships/audio" Target="../media/media10.mp3"/><Relationship Id="rId5" Type="http://schemas.microsoft.com/office/2007/relationships/media" Target="../media/media9.mp3"/><Relationship Id="rId4" Type="http://schemas.openxmlformats.org/officeDocument/2006/relationships/audio" Target="../media/media9.mp3"/><Relationship Id="rId3" Type="http://schemas.openxmlformats.org/officeDocument/2006/relationships/image" Target="../media/image8.png"/><Relationship Id="rId2" Type="http://schemas.microsoft.com/office/2007/relationships/media" Target="../media/media8.mp3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2.xml"/><Relationship Id="rId11" Type="http://schemas.microsoft.com/office/2007/relationships/media" Target="../media/media12.mp3"/><Relationship Id="rId10" Type="http://schemas.openxmlformats.org/officeDocument/2006/relationships/audio" Target="../media/media12.mp3"/><Relationship Id="rId1" Type="http://schemas.openxmlformats.org/officeDocument/2006/relationships/audio" Target="../media/media8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jpe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3.mp3"/><Relationship Id="rId1" Type="http://schemas.openxmlformats.org/officeDocument/2006/relationships/audio" Target="../media/media13.mp3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13.mp3"/><Relationship Id="rId1" Type="http://schemas.openxmlformats.org/officeDocument/2006/relationships/audio" Target="../media/media13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magnificent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tráng lệ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052456" y="3082855"/>
            <a:ext cx="44729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/mæɡˈnɪf.ɪ.sənt/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26505" y="147955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very good, beautiful, or deserving to be admired.</a:t>
            </a:r>
            <a:endParaRPr lang="en-US" sz="3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Content Placeholder 9" descr="e105df76208abc09bb4b81626048bff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676515" y="2839720"/>
            <a:ext cx="2715895" cy="338645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5" y="3000375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pic>
        <p:nvPicPr>
          <p:cNvPr id="23" name="Content Placeholder 22" descr="fvFgMBRb"/>
          <p:cNvPicPr>
            <a:picLocks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2897485" y="4653915"/>
            <a:ext cx="3219450" cy="204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preseve (v)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bảo tồn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995114" y="3082855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/prɪˈzɜːv/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  <a:endParaRPr lang="en-US" sz="4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0140" y="2818765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1555" y="3000375"/>
            <a:ext cx="5680710" cy="324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068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heritage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di sản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197871" y="3082855"/>
            <a:ext cx="33439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/ˈher.ɪ.tɪdʒ/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994275" y="1190625"/>
            <a:ext cx="685482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features belonging to the culture of a particular society, such as traditions, languages, or buildings, that were created in the past and still have historical importance.</a:t>
            </a:r>
            <a:endParaRPr lang="en-US" sz="32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0195" y="2742565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267325" y="3858895"/>
            <a:ext cx="6756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occupy (v)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chiếm giữ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881767" y="3082855"/>
            <a:ext cx="28143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1852295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6000" b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  <a:endParaRPr lang="en-US" sz="60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20140" y="3000375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occupied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 người ở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718254" y="3082855"/>
            <a:ext cx="3141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/ˈɒkjupaɪd/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59855" y="1075690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Content Placeholder 2" descr="opposite-vacant-and-occupied-illustration-vector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019800" y="2913380"/>
            <a:ext cx="5181600" cy="2898140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876550"/>
            <a:ext cx="1028065" cy="1028065"/>
          </a:xfrm>
          <a:prstGeom prst="rect">
            <a:avLst/>
          </a:prstGeom>
        </p:spPr>
      </p:pic>
      <p:pic>
        <p:nvPicPr>
          <p:cNvPr id="8" name="Content Placeholder 2" descr="ancient-greece-gettyimages-475594807"/>
          <p:cNvPicPr>
            <a:picLocks noChangeAspect="1"/>
          </p:cNvPicPr>
          <p:nvPr>
            <p:ph sz="half" idx="2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ancient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cổ đại, lâu đời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629036" y="3025070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/ˈeɪnʃənt/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70905" y="9023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Content Placeholder 2" descr="ancient-greece-gettyimages-475594807"/>
          <p:cNvPicPr>
            <a:picLocks noChangeAspect="1"/>
          </p:cNvPicPr>
          <p:nvPr>
            <p:ph idx="1"/>
          </p:nvPr>
        </p:nvPicPr>
        <p:blipFill>
          <a:blip r:embed="rId1"/>
          <a:srcRect l="20580" r="11263"/>
          <a:stretch>
            <a:fillRect/>
          </a:stretch>
        </p:blipFill>
        <p:spPr>
          <a:xfrm>
            <a:off x="6774180" y="3025140"/>
            <a:ext cx="4311015" cy="3557905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045" y="2813685"/>
            <a:ext cx="1490345" cy="149034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ChangeAspect="1"/>
          </p:cNvPicPr>
          <p:nvPr>
            <p:ph sz="half" idx="2"/>
          </p:nvPr>
        </p:nvPicPr>
        <p:blipFill>
          <a:blip r:embed="rId6"/>
          <a:srcRect t="14161" b="26409"/>
          <a:stretch>
            <a:fillRect/>
          </a:stretch>
        </p:blipFill>
        <p:spPr>
          <a:xfrm>
            <a:off x="-3574415" y="5247005"/>
            <a:ext cx="2956560" cy="130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generation (n)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thế hệ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209619" y="3143815"/>
            <a:ext cx="3796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/ˌdʒenəˈreɪʃn/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Content Placeholder 2" descr="ancient-greece-gettyimages-475594807"/>
          <p:cNvPicPr>
            <a:picLocks noChangeAspect="1"/>
          </p:cNvPicPr>
          <p:nvPr>
            <p:ph idx="1"/>
          </p:nvPr>
        </p:nvPicPr>
        <p:blipFill>
          <a:blip r:embed="rId1"/>
          <a:srcRect l="20580" r="11263"/>
          <a:stretch>
            <a:fillRect/>
          </a:stretch>
        </p:blipFill>
        <p:spPr>
          <a:xfrm>
            <a:off x="13336270" y="4922520"/>
            <a:ext cx="2617470" cy="2160270"/>
          </a:xfrm>
          <a:prstGeom prst="rect">
            <a:avLst/>
          </a:prstGeom>
        </p:spPr>
      </p:pic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3143885"/>
            <a:ext cx="989965" cy="98996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ChangeAspect="1"/>
          </p:cNvPicPr>
          <p:nvPr>
            <p:ph sz="half" idx="2"/>
          </p:nvPr>
        </p:nvPicPr>
        <p:blipFill>
          <a:blip r:embed="rId5"/>
          <a:srcRect t="14161" b="26409"/>
          <a:stretch>
            <a:fillRect/>
          </a:stretch>
        </p:blipFill>
        <p:spPr>
          <a:xfrm>
            <a:off x="5776595" y="3477895"/>
            <a:ext cx="6247130" cy="276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found (v)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thành lập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2007179" y="3143815"/>
            <a:ext cx="2201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/faʊnd/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  <a:endParaRPr lang="en-US" sz="4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687060" y="2913380"/>
            <a:ext cx="63366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founded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7715" y="2913380"/>
            <a:ext cx="1239520" cy="123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4476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/>
                <a:gridCol w="3785870"/>
                <a:gridCol w="3440430"/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/ˈkɒmpleks/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</a:tr>
              <a:tr h="558800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43751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327660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657860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sản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MPLEX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ChangeAspect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533" y="5086350"/>
            <a:ext cx="619125" cy="619125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ChangeAspect="1"/>
          </p:cNvPicPr>
          <p:nvPr>
            <p:ph sz="half" idx="2"/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6533" y="57594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4476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/>
                <a:gridCol w="3785870"/>
                <a:gridCol w="3440430"/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28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(adj)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/ˈɒkjupaɪd/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  <a:endParaRPr lang="en-US" sz="32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</a:tr>
              <a:tr h="558800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664845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 hệ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327660">
                <a:tc>
                  <a:txBody>
                    <a:bodyPr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found (v)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/faʊnd/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 lập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ccupy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0973" y="1913255"/>
            <a:ext cx="768350" cy="768350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0973" y="2792730"/>
            <a:ext cx="768350" cy="768350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ChangeAspect="1"/>
          </p:cNvPicPr>
          <p:nvPr>
            <p:ph sz="half" idx="1"/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0973" y="3501390"/>
            <a:ext cx="768350" cy="768350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0973" y="4185285"/>
            <a:ext cx="768350" cy="768350"/>
          </a:xfrm>
          <a:prstGeom prst="rect">
            <a:avLst/>
          </a:prstGeom>
        </p:spPr>
      </p:pic>
      <p:pic>
        <p:nvPicPr>
          <p:cNvPr id="16" name="foun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0973" y="4836795"/>
            <a:ext cx="768350" cy="76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254635" y="1301750"/>
            <a:ext cx="124841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 rot="0"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0" grpId="0"/>
      <p:bldP spid="17" grpId="0"/>
      <p:bldP spid="40" grpId="1"/>
      <p:bldP spid="17" grpId="1"/>
      <p:bldP spid="4" grpId="0" bldLvl="0" animBg="1"/>
      <p:bldP spid="29" grpId="0" bldLvl="0" animBg="1"/>
      <p:bldP spid="43" grpId="0" bldLvl="0" animBg="1"/>
      <p:bldP spid="34" grpId="0" bldLvl="0" animBg="1"/>
      <p:bldP spid="36" grpId="0"/>
      <p:bldP spid="4" grpId="1" animBg="1"/>
      <p:bldP spid="29" grpId="1" animBg="1"/>
      <p:bldP spid="43" grpId="1" animBg="1"/>
      <p:bldP spid="34" grpId="1" animBg="1"/>
      <p:bldP spid="3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</p:grpSp>
      <p:pic>
        <p:nvPicPr>
          <p:cNvPr id="8" name="Content Placeholder 7" descr="exchange-of-ideas-222786_1280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15750" y="8837930"/>
            <a:ext cx="1020445" cy="72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1016635"/>
            <a:ext cx="1161986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</a:t>
            </a:r>
            <a:endParaRPr lang="en-US" sz="3200" dirty="0">
              <a:solidFill>
                <a:srgbClr val="24202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0270" y="1875790"/>
            <a:ext cx="4923155" cy="479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520" y="2028190"/>
            <a:ext cx="5048885" cy="893445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241935" y="290004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are discussing?</a:t>
            </a:r>
            <a:endParaRPr lang="en-US" sz="3200" b="1" dirty="0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164465" y="409003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  <a:endParaRPr lang="en-US" sz="3200" b="1" dirty="0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27965" y="518985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  <a:endParaRPr lang="en-US" sz="3200" b="1" dirty="0">
              <a:solidFill>
                <a:srgbClr val="00206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lang="en-US" sz="3200" b="1"/>
              <a:t>Teacher: </a:t>
            </a:r>
            <a:r>
              <a:rPr lang="en-US" sz="3200"/>
              <a:t>Now let’s look at what you’ve done on your projects. Group one first, please.</a:t>
            </a:r>
            <a:endParaRPr lang="en-US" sz="3200"/>
          </a:p>
          <a:p>
            <a:pPr algn="just"/>
            <a:r>
              <a:rPr lang="en-US" sz="3200" b="1"/>
              <a:t>Mi:</a:t>
            </a:r>
            <a:r>
              <a:rPr lang="en-US" sz="3200"/>
              <a:t> OK. Thi</a:t>
            </a:r>
            <a:r>
              <a:rPr lang="en-US" sz="3200">
                <a:sym typeface="+mn-ea"/>
              </a:rPr>
              <a:t>Teacher:</a:t>
            </a:r>
            <a:r>
              <a:rPr lang="en-US" sz="3200"/>
              <a:t>s is Angkor Wat in Cambodia. It’s a temple complex, the largest religious monument in the world. </a:t>
            </a:r>
            <a:endParaRPr lang="en-US" sz="3200"/>
          </a:p>
          <a:p>
            <a:pPr algn="just"/>
            <a:r>
              <a:rPr lang="en-US" sz="3200" b="1"/>
              <a:t>Teacher:</a:t>
            </a:r>
            <a:r>
              <a:rPr lang="en-US" sz="3200"/>
              <a:t> Fantastic! When did people build it?</a:t>
            </a:r>
            <a:endParaRPr lang="en-US" sz="3200"/>
          </a:p>
          <a:p>
            <a:pPr algn="just"/>
            <a:r>
              <a:rPr lang="en-US" sz="3200" b="1"/>
              <a:t>Mi:</a:t>
            </a:r>
            <a:r>
              <a:rPr lang="en-US" sz="3200"/>
              <a:t> They built it in the 12th century. It’s a World Heritage Site. Millions of visitors go there every year</a:t>
            </a:r>
            <a:endParaRPr lang="en-US" sz="3200"/>
          </a:p>
          <a:p>
            <a:pPr algn="just"/>
            <a:r>
              <a:rPr lang="en-US" sz="3200" b="1"/>
              <a:t>Teacher:</a:t>
            </a:r>
            <a:r>
              <a:rPr lang="en-US" sz="3200"/>
              <a:t> Thank you. I wish I could go there one day too. And now group two, please.</a:t>
            </a:r>
            <a:endParaRPr lang="en-US" sz="3200"/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28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63893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/>
            <a:r>
              <a:rPr lang="en-US" sz="3000" b="1"/>
              <a:t>Nam:</a:t>
            </a:r>
            <a:r>
              <a:rPr lang="en-US" sz="3000"/>
              <a:t> Our project is about Dinh Bang Communal House in Bac Ninh Province - a national historic site. People were building it for 36 years, and it’s about 300 years old!</a:t>
            </a:r>
            <a:endParaRPr lang="en-US" sz="3000"/>
          </a:p>
          <a:p>
            <a:pPr algn="just"/>
            <a:r>
              <a:rPr lang="en-US" sz="3000" b="1"/>
              <a:t>Teacher:</a:t>
            </a:r>
            <a:r>
              <a:rPr lang="en-US" sz="3000"/>
              <a:t> Great! It’s quite magnificent! Now group three, please.</a:t>
            </a:r>
            <a:endParaRPr lang="en-US" sz="3000"/>
          </a:p>
          <a:p>
            <a:pPr algn="just"/>
            <a:r>
              <a:rPr lang="en-US" sz="3000" b="1"/>
              <a:t>Lan:</a:t>
            </a:r>
            <a:r>
              <a:rPr lang="en-US" sz="3000"/>
              <a:t> Well, this is Windsor Castle in England. It was built about a thousand years ago. It’s been the home for about 40 English kings and queens.</a:t>
            </a:r>
            <a:endParaRPr lang="en-US" sz="3000"/>
          </a:p>
          <a:p>
            <a:pPr algn="just"/>
            <a:r>
              <a:rPr lang="en-US" sz="3000" b="1"/>
              <a:t>Teacher:</a:t>
            </a:r>
            <a:r>
              <a:rPr lang="en-US" sz="3000"/>
              <a:t> Yeah. It’s the oldest and largest occupied castle in the world. </a:t>
            </a:r>
            <a:endParaRPr lang="en-US" sz="3000"/>
          </a:p>
          <a:p>
            <a:pPr algn="just"/>
            <a:r>
              <a:rPr lang="en-US" sz="3000" b="1"/>
              <a:t>Mi &amp; Nam:</a:t>
            </a:r>
            <a:r>
              <a:rPr lang="en-US" sz="3000"/>
              <a:t> Amazing! So we need to preserve our heritage for future </a:t>
            </a:r>
            <a:endParaRPr lang="en-US" sz="3000"/>
          </a:p>
          <a:p>
            <a:pPr algn="just"/>
            <a:r>
              <a:rPr lang="en-US" sz="3000"/>
              <a:t>generations.</a:t>
            </a:r>
            <a:endParaRPr lang="en-US" sz="3000"/>
          </a:p>
          <a:p>
            <a:pPr algn="just"/>
            <a:r>
              <a:rPr lang="en-US" sz="3000" b="1"/>
              <a:t>Teacher:</a:t>
            </a:r>
            <a:r>
              <a:rPr lang="en-US" sz="3000"/>
              <a:t> Right. Thanks to preservation efforts, we know a lot about our history and life in the past.</a:t>
            </a:r>
            <a:endParaRPr lang="en-US" sz="3000"/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1778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39750" y="1144905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  <a:endParaRPr lang="en-US" sz="34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539750" y="1734185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  <a:endParaRPr lang="en-US" sz="34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5" name="TextBox 11"/>
          <p:cNvSpPr txBox="1"/>
          <p:nvPr/>
        </p:nvSpPr>
        <p:spPr>
          <a:xfrm>
            <a:off x="671830" y="2319020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  <a:endParaRPr lang="en-US" sz="3400" i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429895" y="3452495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  <a:endParaRPr lang="en-US" sz="3400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712470" y="4707255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  <a:endParaRPr lang="en-US" sz="3400" i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-1297305" y="22961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-1297305" y="34836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-1297305" y="46710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-1297305" y="58585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07440" y="172021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p>
            <a:r>
              <a:rPr lang="en-US" sz="3200">
                <a:solidFill>
                  <a:schemeClr val="bg1"/>
                </a:solidFill>
              </a:rPr>
              <a:t>1. How old is Angkor Wat?</a:t>
            </a:r>
            <a:endParaRPr lang="en-US" sz="3200">
              <a:solidFill>
                <a:schemeClr val="bg1"/>
              </a:solidFill>
            </a:endParaRP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054735" y="291782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p>
            <a:r>
              <a:rPr lang="en-US" sz="3200">
                <a:solidFill>
                  <a:schemeClr val="bg1"/>
                </a:solidFill>
                <a:sym typeface="+mn-ea"/>
              </a:rPr>
              <a:t>2. What is Dinh Bang Communal House like?</a:t>
            </a:r>
            <a:endParaRPr 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1054735" y="413194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p>
            <a:r>
              <a:rPr lang="en-US" sz="3200">
                <a:solidFill>
                  <a:schemeClr val="bg1"/>
                </a:solidFill>
                <a:sym typeface="+mn-ea"/>
              </a:rPr>
              <a:t>3. Where is Windsor Castle?</a:t>
            </a:r>
            <a:endParaRPr 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054735" y="528129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p>
            <a:r>
              <a:rPr lang="en-US" sz="3200">
                <a:solidFill>
                  <a:schemeClr val="bg1"/>
                </a:solidFill>
                <a:sym typeface="+mn-ea"/>
              </a:rPr>
              <a:t>4. What helps us know about our history and life in the past?</a:t>
            </a:r>
            <a:endParaRPr 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1889125" y="233299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About 900 years old/ Nearly a thousand years old.</a:t>
            </a:r>
            <a:endParaRPr lang="en-US" sz="3200" b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1858645" y="354838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It’s magnificent.</a:t>
            </a:r>
            <a:endParaRPr lang="en-US" sz="3200" b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1858645" y="475234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In England.</a:t>
            </a:r>
            <a:endParaRPr lang="en-US" sz="3200" b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1858645" y="6003925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 preservation</a:t>
            </a:r>
            <a:endParaRPr lang="en-US" sz="3200" b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846455" y="7959090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p>
            <a:pPr algn="just"/>
            <a:r>
              <a:rPr lang="en-US" sz="3200"/>
              <a:t>1. The best way to preserve our cultural ___________ is to share it with others.</a:t>
            </a:r>
            <a:endParaRPr lang="en-US" sz="3200"/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846455" y="830262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p>
            <a:pPr algn="just"/>
            <a:r>
              <a:rPr lang="en-US" sz="3200"/>
              <a:t>2. Vietnamese people take great pride in their culture which has been ________________for thousands of years.</a:t>
            </a:r>
            <a:endParaRPr lang="en-US" sz="3200"/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846455" y="8331200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p>
            <a:pPr algn="just"/>
            <a:r>
              <a:rPr lang="en-US" sz="3200"/>
              <a:t>3. The foreign tourists gave a _____________performance of the Vietnamese folk songs and dances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  <p:bldP spid="100" grpId="0" animBg="1"/>
      <p:bldP spid="100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p>
            <a:pPr algn="ctr"/>
            <a:r>
              <a:rPr lang="en-US" sz="3200"/>
              <a:t>occupied     magnificent    thanks to</a:t>
            </a:r>
            <a:endParaRPr lang="en-US" sz="3200"/>
          </a:p>
          <a:p>
            <a:pPr algn="ctr"/>
            <a:r>
              <a:rPr lang="en-US" sz="3200"/>
              <a:t>heritage           well preserved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1107440" y="3023235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p>
            <a:pPr algn="just"/>
            <a:r>
              <a:rPr lang="en-US" sz="3200"/>
              <a:t>1. The best way to preserve our cultural ___________ is to share it with others.</a:t>
            </a:r>
            <a:endParaRPr lang="en-US" sz="3200"/>
          </a:p>
          <a:p>
            <a:pPr algn="just"/>
            <a:endParaRPr lang="en-US" sz="3200"/>
          </a:p>
        </p:txBody>
      </p:sp>
      <p:sp>
        <p:nvSpPr>
          <p:cNvPr id="10" name="Text Box 9"/>
          <p:cNvSpPr txBox="1"/>
          <p:nvPr/>
        </p:nvSpPr>
        <p:spPr>
          <a:xfrm>
            <a:off x="1078865" y="422338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p>
            <a:pPr algn="just"/>
            <a:r>
              <a:rPr lang="en-US" sz="3200"/>
              <a:t>2. Vietnamese people take great pride in their culture which has been ________________for thousands of years.</a:t>
            </a:r>
            <a:endParaRPr lang="en-US" sz="3200"/>
          </a:p>
          <a:p>
            <a:pPr algn="just"/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1078865" y="5474335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p>
            <a:pPr algn="just"/>
            <a:r>
              <a:rPr lang="en-US" sz="3200"/>
              <a:t>3. The foreign tourists gave a _____________performance of the Vietnamese folk songs and dances</a:t>
            </a:r>
            <a:endParaRPr lang="en-US" sz="3200"/>
          </a:p>
        </p:txBody>
      </p:sp>
      <p:sp>
        <p:nvSpPr>
          <p:cNvPr id="100" name="Text Box 99"/>
          <p:cNvSpPr txBox="1"/>
          <p:nvPr/>
        </p:nvSpPr>
        <p:spPr>
          <a:xfrm>
            <a:off x="8547100" y="292163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2641600" y="4555490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019800" y="5302885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184150" y="8289290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  <a:endParaRPr lang="en-US" sz="4000">
              <a:solidFill>
                <a:schemeClr val="tx1"/>
              </a:solidFill>
            </a:endParaRP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29285" y="814387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  <a:endParaRPr 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2" grpId="1" animBg="1"/>
      <p:bldP spid="100" grpId="0"/>
      <p:bldP spid="100" grpId="1"/>
      <p:bldP spid="16" grpId="0"/>
      <p:bldP spid="16" grpId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p>
            <a:pPr algn="ctr"/>
            <a:r>
              <a:rPr lang="en-US" sz="3200"/>
              <a:t>occupied     magnificent    thanks to</a:t>
            </a:r>
            <a:endParaRPr lang="en-US" sz="3200"/>
          </a:p>
          <a:p>
            <a:pPr algn="ctr"/>
            <a:r>
              <a:rPr lang="en-US" sz="3200"/>
              <a:t>heritage           well preserved</a:t>
            </a:r>
            <a:endParaRPr lang="en-US" sz="3200"/>
          </a:p>
        </p:txBody>
      </p:sp>
      <p:sp>
        <p:nvSpPr>
          <p:cNvPr id="9" name="Text Box 8"/>
          <p:cNvSpPr txBox="1"/>
          <p:nvPr/>
        </p:nvSpPr>
        <p:spPr>
          <a:xfrm>
            <a:off x="1107440" y="3035935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  <a:endParaRPr lang="en-US" sz="4000">
              <a:solidFill>
                <a:schemeClr val="tx1"/>
              </a:solidFill>
            </a:endParaRP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78865" y="468058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816100" y="292671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562100" y="528129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414395" y="3037205"/>
            <a:ext cx="1728470" cy="119761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14395" y="3267075"/>
            <a:ext cx="1385570" cy="96774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7430" y="3037205"/>
            <a:ext cx="1691640" cy="12414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00" grpId="0"/>
      <p:bldP spid="100" grpId="1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770" y="1860550"/>
            <a:ext cx="3096895" cy="214566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4735" y="1785620"/>
            <a:ext cx="3177540" cy="221869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6" name="Text Box 5"/>
          <p:cNvSpPr txBox="1"/>
          <p:nvPr/>
        </p:nvSpPr>
        <p:spPr>
          <a:xfrm>
            <a:off x="487045" y="4312920"/>
            <a:ext cx="4064000" cy="1568450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This is a standard serving of __________ with a slice of lemon.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705" y="1721485"/>
            <a:ext cx="3253105" cy="238760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9" name="Text Box 8"/>
          <p:cNvSpPr txBox="1"/>
          <p:nvPr/>
        </p:nvSpPr>
        <p:spPr>
          <a:xfrm>
            <a:off x="4679315" y="4208145"/>
            <a:ext cx="3573780" cy="25533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The ______ house has a significant meaning in the Bahnar community.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460105" y="4185285"/>
            <a:ext cx="3573780" cy="2553335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In the square, there is a ________ dedicated to the people killed in the war.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249805" y="4757420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 Box 19"/>
          <p:cNvSpPr txBox="1"/>
          <p:nvPr/>
        </p:nvSpPr>
        <p:spPr>
          <a:xfrm>
            <a:off x="6148070" y="4234815"/>
            <a:ext cx="2413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9946005" y="4666615"/>
            <a:ext cx="241363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2595" y="3195320"/>
            <a:ext cx="1872615" cy="1377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rcRect t="8774"/>
          <a:stretch>
            <a:fillRect/>
          </a:stretch>
        </p:blipFill>
        <p:spPr>
          <a:xfrm>
            <a:off x="-2361565" y="3265170"/>
            <a:ext cx="1779270" cy="140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animBg="1"/>
      <p:bldP spid="9" grpId="1" animBg="1"/>
      <p:bldP spid="14" grpId="0" bldLvl="0" animBg="1"/>
      <p:bldP spid="14" grpId="1" animBg="1"/>
      <p:bldP spid="100" grpId="0"/>
      <p:bldP spid="100" grpId="1"/>
      <p:bldP spid="20" grpId="0"/>
      <p:bldP spid="20" grpId="1"/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1190" y="4791710"/>
            <a:ext cx="5193665" cy="1838325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They have decided to rebuild the _______ which was damaged in the disaster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174740" y="4648200"/>
            <a:ext cx="5838190" cy="19818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In Nam Dinh City, there is a complex of three _______where people worship the Tran Dynasty’s Kings and royal family members.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3088005" y="5215890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171305" y="50742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  <a:endParaRPr lang="en-US" sz="3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1644015"/>
            <a:ext cx="3980815" cy="2929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8774"/>
          <a:stretch>
            <a:fillRect/>
          </a:stretch>
        </p:blipFill>
        <p:spPr>
          <a:xfrm>
            <a:off x="7124700" y="1546860"/>
            <a:ext cx="3937635" cy="3101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4770" y="2931160"/>
            <a:ext cx="1700530" cy="11779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3" name="Content Placeholder 22"/>
          <p:cNvPicPr>
            <a:picLocks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74770" y="2707640"/>
            <a:ext cx="1856740" cy="129667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4770" y="2931160"/>
            <a:ext cx="1221105" cy="89598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100" grpId="0"/>
      <p:bldP spid="100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80035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the topic remembering the past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some historical places.</a:t>
            </a:r>
            <a:endParaRPr lang="en-US" sz="3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r>
              <a:rPr lang="en-US" sz="4000" b="1" dirty="0"/>
              <a:t> Remembering past events</a:t>
            </a:r>
            <a:endParaRPr lang="en-US" sz="40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938020"/>
          </a:xfrm>
          <a:prstGeom prst="rect">
            <a:avLst/>
          </a:prstGeom>
          <a:solidFill>
            <a:srgbClr val="B4B4B3"/>
          </a:solidFill>
        </p:spPr>
        <p:txBody>
          <a:bodyPr wrap="square" rtlCol="0" anchor="t">
            <a:spAutoFit/>
          </a:bodyPr>
          <a:p>
            <a:pPr algn="just"/>
            <a:r>
              <a:rPr lang="en-US" sz="4000" b="1"/>
              <a:t>Work in two groups. Give short answers to the following questions. The group with more correct answers wins.</a:t>
            </a:r>
            <a:endParaRPr lang="en-US" sz="4000" b="1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8925" y="1158875"/>
            <a:ext cx="11724005" cy="119888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>
                <a:solidFill>
                  <a:schemeClr val="bg1"/>
                </a:solidFill>
              </a:rPr>
              <a:t>1. Who decided to move our capital from Hoa Lu to Dai La (Thang Long) in 1010?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925" y="32670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>
                <a:solidFill>
                  <a:schemeClr val="bg1"/>
                </a:solidFill>
              </a:rPr>
              <a:t>2. When did Columbus discover the Americas?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88925" y="48799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>
                <a:solidFill>
                  <a:schemeClr val="bg1"/>
                </a:solidFill>
              </a:rPr>
              <a:t>3. When was the United States founded?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663700" y="242633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Uan).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663700" y="40462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663700" y="58115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10" grpId="0"/>
      <p:bldP spid="10" grpId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8925" y="12223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>
                <a:solidFill>
                  <a:schemeClr val="bg1"/>
                </a:solidFill>
              </a:rPr>
              <a:t>4. When did Nguyen Ai Quoc first go abroad?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88925" y="30257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>
                <a:solidFill>
                  <a:schemeClr val="bg1"/>
                </a:solidFill>
              </a:rPr>
              <a:t>5. What happened in world history in 1914?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88925" y="46894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p>
            <a:pPr algn="just"/>
            <a:r>
              <a:rPr lang="en-US" sz="3600" b="1">
                <a:solidFill>
                  <a:schemeClr val="bg1"/>
                </a:solidFill>
              </a:rPr>
              <a:t>6. Who was the last king of Viet Nam?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562100" y="201422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60500" y="382841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started/ broke out.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562100" y="548894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Bao Dai (1913 – 1997)</a:t>
            </a:r>
            <a:endParaRPr lang="en-US" sz="4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2" grpId="0"/>
      <p:bldP spid="2" grpId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remembering the past.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  <a:endParaRPr lang="en-US" sz="3600"/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en-US" sz="3600"/>
              <a:t>- Open book p.49, look at the picture and say what the topic of the project is</a:t>
            </a:r>
            <a:endParaRPr lang="en-US" sz="3600"/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  <a:endParaRPr lang="en-US" sz="3600"/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  <a:endParaRPr lang="en-US" sz="3600"/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  <a:endParaRPr lang="en-US" sz="32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  <a:endParaRPr lang="en-US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  <a:endParaRPr lang="en-US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  <a:endParaRPr lang="en-US" sz="3200" b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  <a:endParaRPr lang="en-US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  <a:endParaRPr lang="en-US" sz="3200" b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  <a:endParaRPr lang="en-US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  <a:endParaRPr lang="en-US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Rot="1" noChangeAspect="1" noMove="1" noResize="1" noUngrp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32605" y="14224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/>
              <a:t>- Do you care about healthy living?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/>
              <a:t>- What do you often do to keep fit?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/>
              <a:t>- What did your parents / grandparents do to keep fit?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>
                <a:sym typeface="+mn-ea"/>
              </a:rPr>
              <a:t>- What do you know about your grandparents’ lifestyle (their clothes / cooking / eating habits, …)?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/>
              <a:t>	</a:t>
            </a:r>
            <a:endParaRPr lang="en-US" sz="2800" dirty="0"/>
          </a:p>
          <a:p>
            <a:pPr>
              <a:lnSpc>
                <a:spcPct val="200000"/>
              </a:lnSpc>
            </a:pP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28384" y="1068064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Close your eyes and imagine you are walking down a memory lane.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/>
                <a:gridCol w="4853305"/>
              </a:tblGrid>
              <a:tr h="26320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  <a:endParaRPr lang="en-US" sz="4400" dirty="0">
                        <a:solidFill>
                          <a:srgbClr val="00B050"/>
                        </a:solidFill>
                        <a:sym typeface="+mn-ea"/>
                      </a:endParaRP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4000" dirty="0">
                <a:solidFill>
                  <a:srgbClr val="FF0000"/>
                </a:solidFill>
              </a:rPr>
              <a:t>- What memories do you see?</a:t>
            </a:r>
            <a:endParaRPr lang="en-US" sz="4000" dirty="0">
              <a:solidFill>
                <a:srgbClr val="FF0000"/>
              </a:solidFill>
            </a:endParaRP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Are they happy or sad?</a:t>
            </a:r>
            <a:endParaRPr lang="en-US" sz="4000" dirty="0">
              <a:solidFill>
                <a:srgbClr val="FF0000"/>
              </a:solidFill>
            </a:endParaRP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smell?</a:t>
            </a:r>
            <a:endParaRPr lang="en-US" sz="4000" dirty="0">
              <a:solidFill>
                <a:srgbClr val="FF0000"/>
              </a:solidFill>
            </a:endParaRP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hear?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4000" dirty="0"/>
              <a:t>- Share your memories with the class.</a:t>
            </a:r>
            <a:endParaRPr lang="en-US" sz="4000" dirty="0"/>
          </a:p>
        </p:txBody>
      </p:sp>
      <p:pic>
        <p:nvPicPr>
          <p:cNvPr id="10" name="Content Placeholder 9" descr="travel-adventure-time-p81ia1drdcg2qfl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complex 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khu phức hợp, quần thể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544619" y="3215037"/>
            <a:ext cx="3314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/ˈkɒmpleks/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43270" y="2186305"/>
            <a:ext cx="60744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  <a:endParaRPr lang="en-US" sz="48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2140" y="2968625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religious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thuộc tôn giáo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800169" y="3130480"/>
            <a:ext cx="280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/rɪˈlɪdʒəs/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relating to, or involved with religion, or living and worshiping according to the beliefs of a particular religion.</a:t>
            </a:r>
            <a:endParaRPr lang="en-US" sz="3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6333490" y="388048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  <a:endParaRPr lang="en-US" sz="3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8675" y="2964815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monument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tượng đài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362654" y="3082855"/>
            <a:ext cx="3852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/ˈmɒnjumənt/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structure or building that is built to honour a special person or event.</a:t>
            </a:r>
            <a:endParaRPr lang="en-US" sz="36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Content Placeholder 7" descr="fvFgMBRb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83655" y="2753360"/>
            <a:ext cx="5181600" cy="3293110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pic>
        <p:nvPicPr>
          <p:cNvPr id="13" name="Content Placeholder 12" descr="e105df76208abc09bb4b81626048bff0"/>
          <p:cNvPicPr>
            <a:picLocks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9864</Words>
  <Application>WPS Presentation</Application>
  <PresentationFormat>Widescreen</PresentationFormat>
  <Paragraphs>618</Paragraphs>
  <Slides>41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Arial</vt:lpstr>
      <vt:lpstr>SimSun</vt:lpstr>
      <vt:lpstr>Wingdings</vt:lpstr>
      <vt:lpstr>Cooper Black</vt:lpstr>
      <vt:lpstr>Myriad Pro</vt:lpstr>
      <vt:lpstr>Segoe Print</vt:lpstr>
      <vt:lpstr>Courier New</vt:lpstr>
      <vt:lpstr>Adobe Gothic Std B</vt:lpstr>
      <vt:lpstr>Yu Gothic UI Semibold</vt:lpstr>
      <vt:lpstr>Calibri</vt:lpstr>
      <vt:lpstr>Times New Roman</vt:lpstr>
      <vt:lpstr>Microsoft YaHei</vt:lpstr>
      <vt:lpstr>Arial Unicode MS</vt:lpstr>
      <vt:lpstr>Calibri Light</vt:lpstr>
      <vt:lpstr>Comic Sans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Cwalk Sang</cp:lastModifiedBy>
  <cp:revision>244</cp:revision>
  <dcterms:created xsi:type="dcterms:W3CDTF">2020-12-09T02:04:00Z</dcterms:created>
  <dcterms:modified xsi:type="dcterms:W3CDTF">2023-11-10T01:21:11Z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