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57" r:id="rId3"/>
    <p:sldId id="275" r:id="rId4"/>
    <p:sldId id="265" r:id="rId5"/>
    <p:sldId id="267" r:id="rId6"/>
    <p:sldId id="268" r:id="rId7"/>
    <p:sldId id="269" r:id="rId8"/>
    <p:sldId id="270" r:id="rId9"/>
    <p:sldId id="271" r:id="rId10"/>
    <p:sldId id="260" r:id="rId11"/>
    <p:sldId id="272" r:id="rId12"/>
    <p:sldId id="273" r:id="rId13"/>
    <p:sldId id="274" r:id="rId14"/>
    <p:sldId id="264" r:id="rId15"/>
    <p:sldId id="27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96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DC8554-E68C-4635-9AFB-7F541FA3A4B6}" type="datetimeFigureOut">
              <a:rPr lang="en-US" smtClean="0"/>
              <a:pPr/>
              <a:t>23/12/2021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5CB927-7DEF-4DE0-8BD7-6B7C65BA4BE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DC8554-E68C-4635-9AFB-7F541FA3A4B6}" type="datetimeFigureOut">
              <a:rPr lang="en-US" smtClean="0"/>
              <a:pPr/>
              <a:t>23/12/2021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5CB927-7DEF-4DE0-8BD7-6B7C65BA4BE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DC8554-E68C-4635-9AFB-7F541FA3A4B6}" type="datetimeFigureOut">
              <a:rPr lang="en-US" smtClean="0"/>
              <a:pPr/>
              <a:t>23/12/2021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5CB927-7DEF-4DE0-8BD7-6B7C65BA4BE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DC8554-E68C-4635-9AFB-7F541FA3A4B6}" type="datetimeFigureOut">
              <a:rPr lang="en-US" smtClean="0"/>
              <a:pPr/>
              <a:t>23/12/2021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5CB927-7DEF-4DE0-8BD7-6B7C65BA4BE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DC8554-E68C-4635-9AFB-7F541FA3A4B6}" type="datetimeFigureOut">
              <a:rPr lang="en-US" smtClean="0"/>
              <a:pPr/>
              <a:t>23/12/2021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5CB927-7DEF-4DE0-8BD7-6B7C65BA4BE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DC8554-E68C-4635-9AFB-7F541FA3A4B6}" type="datetimeFigureOut">
              <a:rPr lang="en-US" smtClean="0"/>
              <a:pPr/>
              <a:t>23/12/2021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5CB927-7DEF-4DE0-8BD7-6B7C65BA4BE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DC8554-E68C-4635-9AFB-7F541FA3A4B6}" type="datetimeFigureOut">
              <a:rPr lang="en-US" smtClean="0"/>
              <a:pPr/>
              <a:t>23/12/2021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5CB927-7DEF-4DE0-8BD7-6B7C65BA4BE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DC8554-E68C-4635-9AFB-7F541FA3A4B6}" type="datetimeFigureOut">
              <a:rPr lang="en-US" smtClean="0"/>
              <a:pPr/>
              <a:t>23/12/2021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5CB927-7DEF-4DE0-8BD7-6B7C65BA4BE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DC8554-E68C-4635-9AFB-7F541FA3A4B6}" type="datetimeFigureOut">
              <a:rPr lang="en-US" smtClean="0"/>
              <a:pPr/>
              <a:t>23/12/2021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5CB927-7DEF-4DE0-8BD7-6B7C65BA4BE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DC8554-E68C-4635-9AFB-7F541FA3A4B6}" type="datetimeFigureOut">
              <a:rPr lang="en-US" smtClean="0"/>
              <a:pPr/>
              <a:t>23/12/2021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5CB927-7DEF-4DE0-8BD7-6B7C65BA4BE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DC8554-E68C-4635-9AFB-7F541FA3A4B6}" type="datetimeFigureOut">
              <a:rPr lang="en-US" smtClean="0"/>
              <a:pPr/>
              <a:t>23/12/2021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5CB927-7DEF-4DE0-8BD7-6B7C65BA4BE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DC8554-E68C-4635-9AFB-7F541FA3A4B6}" type="datetimeFigureOut">
              <a:rPr lang="en-US" smtClean="0"/>
              <a:pPr/>
              <a:t>23/12/2021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5CB927-7DEF-4DE0-8BD7-6B7C65BA4BE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gif"/></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AutoShape 2"/>
          <p:cNvSpPr>
            <a:spLocks noChangeArrowheads="1"/>
          </p:cNvSpPr>
          <p:nvPr/>
        </p:nvSpPr>
        <p:spPr bwMode="auto">
          <a:xfrm>
            <a:off x="6553200" y="3276600"/>
            <a:ext cx="609600" cy="685800"/>
          </a:xfrm>
          <a:prstGeom prst="star5">
            <a:avLst/>
          </a:prstGeom>
          <a:solidFill>
            <a:srgbClr val="FFFF00">
              <a:alpha val="37000"/>
            </a:srgbClr>
          </a:solidFill>
          <a:ln w="9525">
            <a:noFill/>
            <a:miter lim="800000"/>
            <a:headEnd/>
            <a:tailEnd/>
          </a:ln>
          <a:effectLst/>
        </p:spPr>
        <p:txBody>
          <a:bodyPr wrap="none" anchor="ctr"/>
          <a:lstStyle/>
          <a:p>
            <a:pPr algn="ctr" defTabSz="914400" eaLnBrk="1" fontAlgn="auto" hangingPunct="1">
              <a:spcBef>
                <a:spcPts val="0"/>
              </a:spcBef>
              <a:spcAft>
                <a:spcPts val="0"/>
              </a:spcAft>
              <a:defRPr/>
            </a:pPr>
            <a:endParaRPr lang="en-US" sz="2000" dirty="0">
              <a:solidFill>
                <a:srgbClr val="000000"/>
              </a:solidFill>
              <a:latin typeface="Calibri"/>
              <a:cs typeface="Arial" panose="020B0604020202020204" pitchFamily="34" charset="0"/>
            </a:endParaRPr>
          </a:p>
        </p:txBody>
      </p:sp>
      <p:sp>
        <p:nvSpPr>
          <p:cNvPr id="90115" name="Oval 3"/>
          <p:cNvSpPr>
            <a:spLocks noChangeArrowheads="1"/>
          </p:cNvSpPr>
          <p:nvPr/>
        </p:nvSpPr>
        <p:spPr bwMode="auto">
          <a:xfrm>
            <a:off x="6019800" y="914400"/>
            <a:ext cx="1060450" cy="1295400"/>
          </a:xfrm>
          <a:prstGeom prst="ellipse">
            <a:avLst/>
          </a:prstGeom>
          <a:solidFill>
            <a:srgbClr val="0000FF">
              <a:alpha val="10196"/>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defTabSz="914400" eaLnBrk="1" hangingPunct="1"/>
            <a:endParaRPr lang="vi-VN" altLang="vi-VN" sz="2000">
              <a:solidFill>
                <a:srgbClr val="000000"/>
              </a:solidFill>
              <a:latin typeface="Calibri" pitchFamily="34" charset="0"/>
              <a:cs typeface="Arial" pitchFamily="34" charset="0"/>
            </a:endParaRPr>
          </a:p>
        </p:txBody>
      </p:sp>
      <p:pic>
        <p:nvPicPr>
          <p:cNvPr id="10244" name="Picture 4" descr="15"/>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rot="10800000">
            <a:off x="2743200" y="1447800"/>
            <a:ext cx="3810000"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0117" name="WordArt 5"/>
          <p:cNvSpPr>
            <a:spLocks noChangeArrowheads="1" noChangeShapeType="1" noTextEdit="1"/>
          </p:cNvSpPr>
          <p:nvPr/>
        </p:nvSpPr>
        <p:spPr bwMode="auto">
          <a:xfrm>
            <a:off x="685800" y="685800"/>
            <a:ext cx="7924800" cy="6629400"/>
          </a:xfrm>
          <a:prstGeom prst="rect">
            <a:avLst/>
          </a:prstGeom>
        </p:spPr>
        <p:txBody>
          <a:bodyPr spcFirstLastPara="1" wrap="none" fromWordArt="1">
            <a:prstTxWarp prst="textButton">
              <a:avLst>
                <a:gd name="adj" fmla="val 10800004"/>
              </a:avLst>
            </a:prstTxWarp>
          </a:bodyPr>
          <a:lstStyle/>
          <a:p>
            <a:pPr algn="ctr"/>
            <a:r>
              <a:rPr lang="en-US" sz="3600" b="1" kern="10" dirty="0" err="1">
                <a:ln w="9525">
                  <a:solidFill>
                    <a:srgbClr val="993300"/>
                  </a:solidFill>
                  <a:round/>
                  <a:headEnd/>
                  <a:tailEnd/>
                </a:ln>
                <a:solidFill>
                  <a:srgbClr val="FF0000"/>
                </a:solidFill>
                <a:latin typeface="Times New Roman"/>
                <a:cs typeface="Times New Roman"/>
              </a:rPr>
              <a:t>C</a:t>
            </a:r>
            <a:r>
              <a:rPr lang="en-US" sz="3600" b="1" kern="10" dirty="0" err="1" smtClean="0">
                <a:ln w="9525">
                  <a:solidFill>
                    <a:srgbClr val="993300"/>
                  </a:solidFill>
                  <a:round/>
                  <a:headEnd/>
                  <a:tailEnd/>
                </a:ln>
                <a:solidFill>
                  <a:srgbClr val="FF0000"/>
                </a:solidFill>
                <a:latin typeface="Times New Roman"/>
                <a:cs typeface="Times New Roman"/>
              </a:rPr>
              <a:t>hào</a:t>
            </a:r>
            <a:r>
              <a:rPr lang="en-US" sz="3600" b="1" kern="10" dirty="0" smtClean="0">
                <a:ln w="9525">
                  <a:solidFill>
                    <a:srgbClr val="993300"/>
                  </a:solidFill>
                  <a:round/>
                  <a:headEnd/>
                  <a:tailEnd/>
                </a:ln>
                <a:solidFill>
                  <a:srgbClr val="FF0000"/>
                </a:solidFill>
                <a:latin typeface="Times New Roman"/>
                <a:cs typeface="Times New Roman"/>
              </a:rPr>
              <a:t> </a:t>
            </a:r>
            <a:r>
              <a:rPr lang="en-US" sz="3600" b="1" kern="10" dirty="0" err="1">
                <a:ln w="9525">
                  <a:solidFill>
                    <a:srgbClr val="993300"/>
                  </a:solidFill>
                  <a:round/>
                  <a:headEnd/>
                  <a:tailEnd/>
                </a:ln>
                <a:solidFill>
                  <a:srgbClr val="FF0000"/>
                </a:solidFill>
                <a:latin typeface="Times New Roman"/>
                <a:cs typeface="Times New Roman"/>
              </a:rPr>
              <a:t>mừng</a:t>
            </a:r>
            <a:r>
              <a:rPr lang="en-US" sz="3600" b="1" kern="10" dirty="0">
                <a:ln w="9525">
                  <a:solidFill>
                    <a:srgbClr val="993300"/>
                  </a:solidFill>
                  <a:round/>
                  <a:headEnd/>
                  <a:tailEnd/>
                </a:ln>
                <a:solidFill>
                  <a:srgbClr val="FF0000"/>
                </a:solidFill>
                <a:latin typeface="Times New Roman"/>
                <a:cs typeface="Times New Roman"/>
              </a:rPr>
              <a:t> </a:t>
            </a:r>
            <a:r>
              <a:rPr lang="en-US" sz="3600" b="1" kern="10" dirty="0" err="1">
                <a:ln w="9525">
                  <a:solidFill>
                    <a:srgbClr val="993300"/>
                  </a:solidFill>
                  <a:round/>
                  <a:headEnd/>
                  <a:tailEnd/>
                </a:ln>
                <a:solidFill>
                  <a:srgbClr val="FF0000"/>
                </a:solidFill>
                <a:latin typeface="Times New Roman"/>
                <a:cs typeface="Times New Roman"/>
              </a:rPr>
              <a:t>các</a:t>
            </a:r>
            <a:r>
              <a:rPr lang="en-US" sz="3600" b="1" kern="10" dirty="0">
                <a:ln w="9525">
                  <a:solidFill>
                    <a:srgbClr val="993300"/>
                  </a:solidFill>
                  <a:round/>
                  <a:headEnd/>
                  <a:tailEnd/>
                </a:ln>
                <a:solidFill>
                  <a:srgbClr val="FF0000"/>
                </a:solidFill>
                <a:latin typeface="Times New Roman"/>
                <a:cs typeface="Times New Roman"/>
              </a:rPr>
              <a:t> </a:t>
            </a:r>
            <a:r>
              <a:rPr lang="en-US" sz="3600" b="1" kern="10" dirty="0" err="1">
                <a:ln w="9525">
                  <a:solidFill>
                    <a:srgbClr val="993300"/>
                  </a:solidFill>
                  <a:round/>
                  <a:headEnd/>
                  <a:tailEnd/>
                </a:ln>
                <a:solidFill>
                  <a:srgbClr val="FF0000"/>
                </a:solidFill>
                <a:latin typeface="Times New Roman"/>
                <a:cs typeface="Times New Roman"/>
              </a:rPr>
              <a:t>em</a:t>
            </a:r>
            <a:r>
              <a:rPr lang="en-US" sz="3600" b="1" kern="10" dirty="0">
                <a:ln w="9525">
                  <a:solidFill>
                    <a:srgbClr val="993300"/>
                  </a:solidFill>
                  <a:round/>
                  <a:headEnd/>
                  <a:tailEnd/>
                </a:ln>
                <a:solidFill>
                  <a:srgbClr val="FF0000"/>
                </a:solidFill>
                <a:latin typeface="Times New Roman"/>
                <a:cs typeface="Times New Roman"/>
              </a:rPr>
              <a:t> </a:t>
            </a:r>
            <a:r>
              <a:rPr lang="en-US" sz="3600" b="1" kern="10" dirty="0" err="1">
                <a:ln w="9525">
                  <a:solidFill>
                    <a:srgbClr val="993300"/>
                  </a:solidFill>
                  <a:round/>
                  <a:headEnd/>
                  <a:tailEnd/>
                </a:ln>
                <a:solidFill>
                  <a:srgbClr val="FF0000"/>
                </a:solidFill>
                <a:latin typeface="Times New Roman"/>
                <a:cs typeface="Times New Roman"/>
              </a:rPr>
              <a:t>học</a:t>
            </a:r>
            <a:r>
              <a:rPr lang="en-US" sz="3600" b="1" kern="10" dirty="0">
                <a:ln w="9525">
                  <a:solidFill>
                    <a:srgbClr val="993300"/>
                  </a:solidFill>
                  <a:round/>
                  <a:headEnd/>
                  <a:tailEnd/>
                </a:ln>
                <a:solidFill>
                  <a:srgbClr val="FF0000"/>
                </a:solidFill>
                <a:latin typeface="Times New Roman"/>
                <a:cs typeface="Times New Roman"/>
              </a:rPr>
              <a:t> </a:t>
            </a:r>
            <a:r>
              <a:rPr lang="en-US" sz="3600" b="1" kern="10" dirty="0" err="1">
                <a:ln w="9525">
                  <a:solidFill>
                    <a:srgbClr val="993300"/>
                  </a:solidFill>
                  <a:round/>
                  <a:headEnd/>
                  <a:tailEnd/>
                </a:ln>
                <a:solidFill>
                  <a:srgbClr val="FF0000"/>
                </a:solidFill>
                <a:latin typeface="Times New Roman"/>
                <a:cs typeface="Times New Roman"/>
              </a:rPr>
              <a:t>sinh</a:t>
            </a:r>
            <a:r>
              <a:rPr lang="en-US" sz="3600" b="1" kern="10" dirty="0">
                <a:ln w="9525">
                  <a:solidFill>
                    <a:srgbClr val="993300"/>
                  </a:solidFill>
                  <a:round/>
                  <a:headEnd/>
                  <a:tailEnd/>
                </a:ln>
                <a:solidFill>
                  <a:srgbClr val="FF0000"/>
                </a:solidFill>
                <a:latin typeface="Times New Roman"/>
                <a:cs typeface="Times New Roman"/>
              </a:rPr>
              <a:t> </a:t>
            </a:r>
          </a:p>
        </p:txBody>
      </p:sp>
      <p:sp>
        <p:nvSpPr>
          <p:cNvPr id="90118" name="WordArt 6"/>
          <p:cNvSpPr>
            <a:spLocks noChangeArrowheads="1" noChangeShapeType="1" noTextEdit="1"/>
          </p:cNvSpPr>
          <p:nvPr/>
        </p:nvSpPr>
        <p:spPr bwMode="auto">
          <a:xfrm>
            <a:off x="990600" y="3657600"/>
            <a:ext cx="7162800" cy="685800"/>
          </a:xfrm>
          <a:prstGeom prst="rect">
            <a:avLst/>
          </a:prstGeom>
        </p:spPr>
        <p:txBody>
          <a:bodyPr wrap="none" fromWordArt="1">
            <a:prstTxWarp prst="textPlain">
              <a:avLst>
                <a:gd name="adj" fmla="val 50000"/>
              </a:avLst>
            </a:prstTxWarp>
          </a:bodyPr>
          <a:lstStyle/>
          <a:p>
            <a:pPr algn="ctr">
              <a:defRPr/>
            </a:pPr>
            <a:r>
              <a:rPr lang="en-US" sz="3600" kern="10" dirty="0" smtClean="0">
                <a:ln w="25400">
                  <a:solidFill>
                    <a:srgbClr val="0000FF"/>
                  </a:solidFill>
                  <a:round/>
                  <a:headEnd/>
                  <a:tailEnd/>
                </a:ln>
                <a:gradFill rotWithShape="1">
                  <a:gsLst>
                    <a:gs pos="0">
                      <a:srgbClr val="FF00FF"/>
                    </a:gs>
                    <a:gs pos="100000">
                      <a:srgbClr val="00FF00"/>
                    </a:gs>
                  </a:gsLst>
                  <a:lin ang="5400000" scaled="1"/>
                </a:gradFill>
                <a:latin typeface="Times New Roman" panose="02020603050405020304" pitchFamily="18" charset="0"/>
                <a:cs typeface="Times New Roman" panose="02020603050405020304" pitchFamily="18" charset="0"/>
              </a:rPr>
              <a:t>ĐẾN VỚI TIẾT </a:t>
            </a:r>
            <a:r>
              <a:rPr lang="en-US" sz="3600" kern="10" dirty="0">
                <a:ln w="25400">
                  <a:solidFill>
                    <a:srgbClr val="0000FF"/>
                  </a:solidFill>
                  <a:round/>
                  <a:headEnd/>
                  <a:tailEnd/>
                </a:ln>
                <a:gradFill rotWithShape="1">
                  <a:gsLst>
                    <a:gs pos="0">
                      <a:srgbClr val="FF00FF"/>
                    </a:gs>
                    <a:gs pos="100000">
                      <a:srgbClr val="00FF00"/>
                    </a:gs>
                  </a:gsLst>
                  <a:lin ang="5400000" scaled="1"/>
                </a:gradFill>
                <a:latin typeface="Times New Roman" panose="02020603050405020304" pitchFamily="18" charset="0"/>
                <a:cs typeface="Times New Roman" panose="02020603050405020304" pitchFamily="18" charset="0"/>
              </a:rPr>
              <a:t>HỌC ONLINE </a:t>
            </a:r>
            <a:r>
              <a:rPr lang="en-US" sz="3600" b="1" kern="10" dirty="0" smtClean="0">
                <a:ln w="25400">
                  <a:solidFill>
                    <a:srgbClr val="0000FF"/>
                  </a:solidFill>
                  <a:round/>
                  <a:headEnd/>
                  <a:tailEnd/>
                </a:ln>
                <a:gradFill rotWithShape="1">
                  <a:gsLst>
                    <a:gs pos="0">
                      <a:srgbClr val="FF00FF"/>
                    </a:gs>
                    <a:gs pos="100000">
                      <a:srgbClr val="00FF00"/>
                    </a:gs>
                  </a:gsLst>
                  <a:lin ang="5400000" scaled="1"/>
                </a:gradFill>
                <a:latin typeface="Times New Roman" panose="02020603050405020304" pitchFamily="18" charset="0"/>
                <a:cs typeface="Times New Roman" panose="02020603050405020304" pitchFamily="18" charset="0"/>
              </a:rPr>
              <a:t>KHTN 6</a:t>
            </a:r>
            <a:endParaRPr lang="en-US" sz="3600" kern="10" dirty="0">
              <a:ln w="25400">
                <a:solidFill>
                  <a:srgbClr val="0000FF"/>
                </a:solidFill>
                <a:round/>
                <a:headEnd/>
                <a:tailEnd/>
              </a:ln>
              <a:gradFill rotWithShape="1">
                <a:gsLst>
                  <a:gs pos="0">
                    <a:srgbClr val="FF00FF"/>
                  </a:gs>
                  <a:gs pos="100000">
                    <a:srgbClr val="00FF00"/>
                  </a:gs>
                </a:gsLst>
                <a:lin ang="5400000" scaled="1"/>
              </a:gradFill>
              <a:latin typeface="Times New Roman" panose="02020603050405020304" pitchFamily="18" charset="0"/>
              <a:cs typeface="Times New Roman" panose="02020603050405020304" pitchFamily="18" charset="0"/>
            </a:endParaRPr>
          </a:p>
        </p:txBody>
      </p:sp>
      <p:pic>
        <p:nvPicPr>
          <p:cNvPr id="10247" name="Picture 8" descr="POINSET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
            <a:ext cx="1905000" cy="1897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8" name="Picture 9" descr="POINSET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5400000">
            <a:off x="7242969" y="3969"/>
            <a:ext cx="1905000" cy="1897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0122" name="Oval 10"/>
          <p:cNvSpPr>
            <a:spLocks noChangeArrowheads="1"/>
          </p:cNvSpPr>
          <p:nvPr/>
        </p:nvSpPr>
        <p:spPr bwMode="auto">
          <a:xfrm>
            <a:off x="0" y="3810000"/>
            <a:ext cx="914400" cy="1066800"/>
          </a:xfrm>
          <a:prstGeom prst="ellipse">
            <a:avLst/>
          </a:prstGeom>
          <a:solidFill>
            <a:srgbClr val="CC00CC">
              <a:alpha val="10196"/>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defTabSz="914400" eaLnBrk="1" hangingPunct="1"/>
            <a:endParaRPr lang="vi-VN" altLang="vi-VN" sz="2000">
              <a:solidFill>
                <a:srgbClr val="000000"/>
              </a:solidFill>
              <a:latin typeface="Calibri" pitchFamily="34" charset="0"/>
              <a:cs typeface="Arial" pitchFamily="34" charset="0"/>
            </a:endParaRPr>
          </a:p>
        </p:txBody>
      </p:sp>
      <p:sp>
        <p:nvSpPr>
          <p:cNvPr id="90123" name="Oval 11"/>
          <p:cNvSpPr>
            <a:spLocks noChangeArrowheads="1"/>
          </p:cNvSpPr>
          <p:nvPr/>
        </p:nvSpPr>
        <p:spPr bwMode="auto">
          <a:xfrm>
            <a:off x="7224713" y="3505200"/>
            <a:ext cx="685800" cy="838200"/>
          </a:xfrm>
          <a:prstGeom prst="ellipse">
            <a:avLst/>
          </a:prstGeom>
          <a:solidFill>
            <a:srgbClr val="00FF00">
              <a:alpha val="10196"/>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defTabSz="914400" eaLnBrk="1" hangingPunct="1"/>
            <a:endParaRPr lang="vi-VN" altLang="vi-VN" sz="2000">
              <a:solidFill>
                <a:srgbClr val="000000"/>
              </a:solidFill>
              <a:latin typeface="Calibri" pitchFamily="34" charset="0"/>
              <a:cs typeface="Arial" pitchFamily="34" charset="0"/>
            </a:endParaRPr>
          </a:p>
        </p:txBody>
      </p:sp>
      <p:sp>
        <p:nvSpPr>
          <p:cNvPr id="90124" name="Oval 12"/>
          <p:cNvSpPr>
            <a:spLocks noChangeArrowheads="1"/>
          </p:cNvSpPr>
          <p:nvPr/>
        </p:nvSpPr>
        <p:spPr bwMode="auto">
          <a:xfrm>
            <a:off x="1981200" y="5257800"/>
            <a:ext cx="685800" cy="838200"/>
          </a:xfrm>
          <a:prstGeom prst="ellipse">
            <a:avLst/>
          </a:prstGeom>
          <a:solidFill>
            <a:srgbClr val="00FF00">
              <a:alpha val="10196"/>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defTabSz="914400" eaLnBrk="1" hangingPunct="1"/>
            <a:endParaRPr lang="vi-VN" altLang="vi-VN" sz="2000">
              <a:solidFill>
                <a:srgbClr val="000000"/>
              </a:solidFill>
              <a:latin typeface="Calibri" pitchFamily="34" charset="0"/>
              <a:cs typeface="Arial" pitchFamily="34" charset="0"/>
            </a:endParaRPr>
          </a:p>
        </p:txBody>
      </p:sp>
      <p:sp>
        <p:nvSpPr>
          <p:cNvPr id="90125" name="Oval 13"/>
          <p:cNvSpPr>
            <a:spLocks noChangeArrowheads="1"/>
          </p:cNvSpPr>
          <p:nvPr/>
        </p:nvSpPr>
        <p:spPr bwMode="auto">
          <a:xfrm>
            <a:off x="1219200" y="5029200"/>
            <a:ext cx="1060450" cy="1295400"/>
          </a:xfrm>
          <a:prstGeom prst="ellipse">
            <a:avLst/>
          </a:prstGeom>
          <a:solidFill>
            <a:srgbClr val="0000FF">
              <a:alpha val="10196"/>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defTabSz="914400" eaLnBrk="1" hangingPunct="1"/>
            <a:endParaRPr lang="vi-VN" altLang="vi-VN" sz="2000">
              <a:solidFill>
                <a:srgbClr val="000000"/>
              </a:solidFill>
              <a:latin typeface="Calibri" pitchFamily="34" charset="0"/>
              <a:cs typeface="Arial" pitchFamily="34" charset="0"/>
            </a:endParaRPr>
          </a:p>
        </p:txBody>
      </p:sp>
      <p:sp>
        <p:nvSpPr>
          <p:cNvPr id="90127" name="Oval 15"/>
          <p:cNvSpPr>
            <a:spLocks noChangeArrowheads="1"/>
          </p:cNvSpPr>
          <p:nvPr/>
        </p:nvSpPr>
        <p:spPr bwMode="auto">
          <a:xfrm>
            <a:off x="7924801" y="3657600"/>
            <a:ext cx="749300" cy="914400"/>
          </a:xfrm>
          <a:prstGeom prst="ellipse">
            <a:avLst/>
          </a:prstGeom>
          <a:solidFill>
            <a:srgbClr val="FF00FF">
              <a:alpha val="10196"/>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defTabSz="914400" eaLnBrk="1" hangingPunct="1"/>
            <a:endParaRPr lang="vi-VN" altLang="vi-VN" sz="2000">
              <a:solidFill>
                <a:srgbClr val="000000"/>
              </a:solidFill>
              <a:latin typeface="Calibri" pitchFamily="34" charset="0"/>
              <a:cs typeface="Arial" pitchFamily="34" charset="0"/>
            </a:endParaRPr>
          </a:p>
        </p:txBody>
      </p:sp>
      <p:sp>
        <p:nvSpPr>
          <p:cNvPr id="90128" name="Oval 16"/>
          <p:cNvSpPr>
            <a:spLocks noChangeArrowheads="1"/>
          </p:cNvSpPr>
          <p:nvPr/>
        </p:nvSpPr>
        <p:spPr bwMode="auto">
          <a:xfrm>
            <a:off x="6400800" y="6248400"/>
            <a:ext cx="990600" cy="1066800"/>
          </a:xfrm>
          <a:prstGeom prst="ellipse">
            <a:avLst/>
          </a:prstGeom>
          <a:solidFill>
            <a:srgbClr val="FF00FF">
              <a:alpha val="10196"/>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defTabSz="914400" eaLnBrk="1" hangingPunct="1"/>
            <a:endParaRPr lang="vi-VN" altLang="vi-VN" sz="2000">
              <a:solidFill>
                <a:srgbClr val="000000"/>
              </a:solidFill>
              <a:latin typeface="Calibri" pitchFamily="34" charset="0"/>
              <a:cs typeface="Arial" pitchFamily="34" charset="0"/>
            </a:endParaRPr>
          </a:p>
        </p:txBody>
      </p:sp>
      <p:sp>
        <p:nvSpPr>
          <p:cNvPr id="90129" name="AutoShape 17"/>
          <p:cNvSpPr>
            <a:spLocks noChangeArrowheads="1"/>
          </p:cNvSpPr>
          <p:nvPr/>
        </p:nvSpPr>
        <p:spPr bwMode="auto">
          <a:xfrm>
            <a:off x="381000" y="1066800"/>
            <a:ext cx="609600" cy="685800"/>
          </a:xfrm>
          <a:prstGeom prst="star5">
            <a:avLst/>
          </a:prstGeom>
          <a:solidFill>
            <a:srgbClr val="FFFF00">
              <a:alpha val="53999"/>
            </a:srgbClr>
          </a:solidFill>
          <a:ln w="9525">
            <a:noFill/>
            <a:miter lim="800000"/>
            <a:headEnd/>
            <a:tailEnd/>
          </a:ln>
          <a:effectLst/>
        </p:spPr>
        <p:txBody>
          <a:bodyPr wrap="none" anchor="ctr"/>
          <a:lstStyle/>
          <a:p>
            <a:pPr algn="ctr" defTabSz="914400" eaLnBrk="1" fontAlgn="auto" hangingPunct="1">
              <a:spcBef>
                <a:spcPts val="0"/>
              </a:spcBef>
              <a:spcAft>
                <a:spcPts val="0"/>
              </a:spcAft>
              <a:defRPr/>
            </a:pPr>
            <a:endParaRPr lang="en-US" sz="2000">
              <a:solidFill>
                <a:srgbClr val="000000"/>
              </a:solidFill>
              <a:latin typeface="Calibri"/>
              <a:cs typeface="Arial" panose="020B0604020202020204" pitchFamily="34" charset="0"/>
            </a:endParaRPr>
          </a:p>
        </p:txBody>
      </p:sp>
      <p:sp>
        <p:nvSpPr>
          <p:cNvPr id="90130" name="AutoShape 18"/>
          <p:cNvSpPr>
            <a:spLocks noChangeArrowheads="1"/>
          </p:cNvSpPr>
          <p:nvPr/>
        </p:nvSpPr>
        <p:spPr bwMode="auto">
          <a:xfrm>
            <a:off x="2438400" y="2590800"/>
            <a:ext cx="609600" cy="685800"/>
          </a:xfrm>
          <a:prstGeom prst="star5">
            <a:avLst/>
          </a:prstGeom>
          <a:solidFill>
            <a:srgbClr val="FFFF00">
              <a:alpha val="53999"/>
            </a:srgbClr>
          </a:solidFill>
          <a:ln w="9525">
            <a:noFill/>
            <a:miter lim="800000"/>
            <a:headEnd/>
            <a:tailEnd/>
          </a:ln>
          <a:effectLst/>
        </p:spPr>
        <p:txBody>
          <a:bodyPr wrap="none" anchor="ctr"/>
          <a:lstStyle/>
          <a:p>
            <a:pPr algn="ctr" defTabSz="914400" eaLnBrk="1" fontAlgn="auto" hangingPunct="1">
              <a:spcBef>
                <a:spcPts val="0"/>
              </a:spcBef>
              <a:spcAft>
                <a:spcPts val="0"/>
              </a:spcAft>
              <a:defRPr/>
            </a:pPr>
            <a:endParaRPr lang="en-US" sz="2000">
              <a:solidFill>
                <a:srgbClr val="000000"/>
              </a:solidFill>
              <a:latin typeface="Calibri"/>
              <a:cs typeface="Arial" panose="020B0604020202020204" pitchFamily="34" charset="0"/>
            </a:endParaRPr>
          </a:p>
        </p:txBody>
      </p:sp>
      <p:sp>
        <p:nvSpPr>
          <p:cNvPr id="90131" name="AutoShape 19"/>
          <p:cNvSpPr>
            <a:spLocks noChangeArrowheads="1"/>
          </p:cNvSpPr>
          <p:nvPr/>
        </p:nvSpPr>
        <p:spPr bwMode="auto">
          <a:xfrm>
            <a:off x="7772400" y="1143000"/>
            <a:ext cx="609600" cy="685800"/>
          </a:xfrm>
          <a:prstGeom prst="star5">
            <a:avLst/>
          </a:prstGeom>
          <a:solidFill>
            <a:srgbClr val="FFFF00">
              <a:alpha val="37000"/>
            </a:srgbClr>
          </a:solidFill>
          <a:ln w="9525">
            <a:noFill/>
            <a:miter lim="800000"/>
            <a:headEnd/>
            <a:tailEnd/>
          </a:ln>
          <a:effectLst/>
        </p:spPr>
        <p:txBody>
          <a:bodyPr wrap="none" anchor="ctr"/>
          <a:lstStyle/>
          <a:p>
            <a:pPr algn="ctr" defTabSz="914400" eaLnBrk="1" fontAlgn="auto" hangingPunct="1">
              <a:spcBef>
                <a:spcPts val="0"/>
              </a:spcBef>
              <a:spcAft>
                <a:spcPts val="0"/>
              </a:spcAft>
              <a:defRPr/>
            </a:pPr>
            <a:endParaRPr lang="en-US" sz="2000">
              <a:solidFill>
                <a:srgbClr val="000000"/>
              </a:solidFill>
              <a:latin typeface="Calibri"/>
              <a:cs typeface="Arial" panose="020B0604020202020204" pitchFamily="34" charset="0"/>
            </a:endParaRPr>
          </a:p>
        </p:txBody>
      </p:sp>
      <p:sp>
        <p:nvSpPr>
          <p:cNvPr id="90132" name="AutoShape 20"/>
          <p:cNvSpPr>
            <a:spLocks noChangeArrowheads="1"/>
          </p:cNvSpPr>
          <p:nvPr/>
        </p:nvSpPr>
        <p:spPr bwMode="auto">
          <a:xfrm>
            <a:off x="1524000" y="6172200"/>
            <a:ext cx="609600" cy="685800"/>
          </a:xfrm>
          <a:prstGeom prst="star5">
            <a:avLst/>
          </a:prstGeom>
          <a:solidFill>
            <a:srgbClr val="FFFF00">
              <a:alpha val="53999"/>
            </a:srgbClr>
          </a:solidFill>
          <a:ln w="9525">
            <a:noFill/>
            <a:miter lim="800000"/>
            <a:headEnd/>
            <a:tailEnd/>
          </a:ln>
          <a:effectLst/>
        </p:spPr>
        <p:txBody>
          <a:bodyPr wrap="none" anchor="ctr"/>
          <a:lstStyle/>
          <a:p>
            <a:pPr algn="ctr" defTabSz="914400" eaLnBrk="1" fontAlgn="auto" hangingPunct="1">
              <a:spcBef>
                <a:spcPts val="0"/>
              </a:spcBef>
              <a:spcAft>
                <a:spcPts val="0"/>
              </a:spcAft>
              <a:defRPr/>
            </a:pPr>
            <a:endParaRPr lang="en-US" sz="2000">
              <a:solidFill>
                <a:srgbClr val="000000"/>
              </a:solidFill>
              <a:latin typeface="Calibri"/>
              <a:cs typeface="Arial" panose="020B0604020202020204" pitchFamily="34" charset="0"/>
            </a:endParaRPr>
          </a:p>
        </p:txBody>
      </p:sp>
      <p:sp>
        <p:nvSpPr>
          <p:cNvPr id="90133" name="AutoShape 21"/>
          <p:cNvSpPr>
            <a:spLocks noChangeArrowheads="1"/>
          </p:cNvSpPr>
          <p:nvPr/>
        </p:nvSpPr>
        <p:spPr bwMode="auto">
          <a:xfrm rot="884614">
            <a:off x="0" y="4572000"/>
            <a:ext cx="609600" cy="685800"/>
          </a:xfrm>
          <a:prstGeom prst="star5">
            <a:avLst/>
          </a:prstGeom>
          <a:solidFill>
            <a:srgbClr val="FFFF00">
              <a:alpha val="53999"/>
            </a:srgbClr>
          </a:solidFill>
          <a:ln w="9525">
            <a:noFill/>
            <a:miter lim="800000"/>
            <a:headEnd/>
            <a:tailEnd/>
          </a:ln>
          <a:effectLst/>
        </p:spPr>
        <p:txBody>
          <a:bodyPr wrap="none" anchor="ctr"/>
          <a:lstStyle/>
          <a:p>
            <a:pPr algn="ctr" defTabSz="914400" eaLnBrk="1" fontAlgn="auto" hangingPunct="1">
              <a:spcBef>
                <a:spcPts val="0"/>
              </a:spcBef>
              <a:spcAft>
                <a:spcPts val="0"/>
              </a:spcAft>
              <a:defRPr/>
            </a:pPr>
            <a:endParaRPr lang="en-US" sz="2000">
              <a:solidFill>
                <a:srgbClr val="000000"/>
              </a:solidFill>
              <a:latin typeface="Calibri"/>
              <a:cs typeface="Arial" panose="020B0604020202020204" pitchFamily="34" charset="0"/>
            </a:endParaRPr>
          </a:p>
        </p:txBody>
      </p:sp>
      <p:sp>
        <p:nvSpPr>
          <p:cNvPr id="90134" name="AutoShape 22"/>
          <p:cNvSpPr>
            <a:spLocks noChangeArrowheads="1"/>
          </p:cNvSpPr>
          <p:nvPr/>
        </p:nvSpPr>
        <p:spPr bwMode="auto">
          <a:xfrm>
            <a:off x="7772400" y="4800600"/>
            <a:ext cx="609600" cy="685800"/>
          </a:xfrm>
          <a:prstGeom prst="star5">
            <a:avLst/>
          </a:prstGeom>
          <a:solidFill>
            <a:srgbClr val="FFFF00">
              <a:alpha val="53999"/>
            </a:srgbClr>
          </a:solidFill>
          <a:ln w="9525">
            <a:noFill/>
            <a:miter lim="800000"/>
            <a:headEnd/>
            <a:tailEnd/>
          </a:ln>
          <a:effectLst/>
        </p:spPr>
        <p:txBody>
          <a:bodyPr wrap="none" anchor="ctr"/>
          <a:lstStyle/>
          <a:p>
            <a:pPr algn="ctr" defTabSz="914400" eaLnBrk="1" fontAlgn="auto" hangingPunct="1">
              <a:spcBef>
                <a:spcPts val="0"/>
              </a:spcBef>
              <a:spcAft>
                <a:spcPts val="0"/>
              </a:spcAft>
              <a:defRPr/>
            </a:pPr>
            <a:endParaRPr lang="en-US" sz="2000">
              <a:solidFill>
                <a:srgbClr val="000000"/>
              </a:solidFill>
              <a:latin typeface="Calibri"/>
              <a:cs typeface="Arial" panose="020B0604020202020204" pitchFamily="34" charset="0"/>
            </a:endParaRPr>
          </a:p>
        </p:txBody>
      </p:sp>
      <p:pic>
        <p:nvPicPr>
          <p:cNvPr id="10261" name="Picture 23" descr="homework 6"/>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28600" y="4648200"/>
            <a:ext cx="2362200" cy="200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62" name="Text Box 7"/>
          <p:cNvSpPr txBox="1">
            <a:spLocks noChangeArrowheads="1"/>
          </p:cNvSpPr>
          <p:nvPr/>
        </p:nvSpPr>
        <p:spPr bwMode="auto">
          <a:xfrm>
            <a:off x="2743200" y="5189990"/>
            <a:ext cx="640080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ctr" defTabSz="914400"/>
            <a:r>
              <a:rPr lang="en-US" altLang="vi-VN" b="1" i="1">
                <a:solidFill>
                  <a:srgbClr val="000066"/>
                </a:solidFill>
                <a:latin typeface="Times New Roman" pitchFamily="18" charset="0"/>
                <a:ea typeface="SimSun" pitchFamily="2" charset="-122"/>
                <a:cs typeface="Arial" pitchFamily="34" charset="0"/>
              </a:rPr>
              <a:t>GV </a:t>
            </a:r>
            <a:r>
              <a:rPr lang="en-US" altLang="vi-VN" b="1" i="1" smtClean="0">
                <a:solidFill>
                  <a:srgbClr val="000066"/>
                </a:solidFill>
                <a:latin typeface="Times New Roman" pitchFamily="18" charset="0"/>
                <a:ea typeface="SimSun" pitchFamily="2" charset="-122"/>
                <a:cs typeface="Arial" pitchFamily="34" charset="0"/>
              </a:rPr>
              <a:t>dạy:Phạm Thị Bích Ngọc</a:t>
            </a:r>
            <a:endParaRPr lang="en-US" altLang="vi-VN" b="1" i="1" dirty="0">
              <a:solidFill>
                <a:srgbClr val="000066"/>
              </a:solidFill>
              <a:latin typeface="Times New Roman" pitchFamily="18" charset="0"/>
              <a:ea typeface="SimSun" pitchFamily="2" charset="-122"/>
              <a:cs typeface="Arial" pitchFamily="34" charset="0"/>
            </a:endParaRPr>
          </a:p>
          <a:p>
            <a:pPr algn="ctr" defTabSz="914400"/>
            <a:r>
              <a:rPr lang="en-US" altLang="vi-VN" b="1" i="1" dirty="0" err="1" smtClean="0">
                <a:solidFill>
                  <a:srgbClr val="000066"/>
                </a:solidFill>
                <a:latin typeface="Times New Roman" pitchFamily="18" charset="0"/>
                <a:ea typeface="SimSun" pitchFamily="2" charset="-122"/>
                <a:cs typeface="Arial" pitchFamily="34" charset="0"/>
              </a:rPr>
              <a:t>Trường</a:t>
            </a:r>
            <a:r>
              <a:rPr lang="en-US" altLang="vi-VN" b="1" i="1" dirty="0" smtClean="0">
                <a:solidFill>
                  <a:srgbClr val="000066"/>
                </a:solidFill>
                <a:latin typeface="Times New Roman" pitchFamily="18" charset="0"/>
                <a:ea typeface="SimSun" pitchFamily="2" charset="-122"/>
                <a:cs typeface="Arial" pitchFamily="34" charset="0"/>
              </a:rPr>
              <a:t>: </a:t>
            </a:r>
            <a:r>
              <a:rPr lang="en-US" altLang="vi-VN" b="1" i="1" smtClean="0">
                <a:solidFill>
                  <a:srgbClr val="000066"/>
                </a:solidFill>
                <a:latin typeface="Times New Roman" pitchFamily="18" charset="0"/>
                <a:ea typeface="SimSun" pitchFamily="2" charset="-122"/>
                <a:cs typeface="Arial" pitchFamily="34" charset="0"/>
              </a:rPr>
              <a:t>THCS Thị Trấn Phú Hòa</a:t>
            </a:r>
            <a:endParaRPr lang="en-US" altLang="vi-VN" b="1" i="1" dirty="0">
              <a:solidFill>
                <a:srgbClr val="000066"/>
              </a:solidFill>
              <a:latin typeface="Times New Roman" pitchFamily="18" charset="0"/>
              <a:ea typeface="SimSun" pitchFamily="2" charset="-122"/>
              <a:cs typeface="Arial" pitchFamily="34" charset="0"/>
            </a:endParaRPr>
          </a:p>
        </p:txBody>
      </p:sp>
    </p:spTree>
    <p:extLst>
      <p:ext uri="{BB962C8B-B14F-4D97-AF65-F5344CB8AC3E}">
        <p14:creationId xmlns:p14="http://schemas.microsoft.com/office/powerpoint/2010/main" xmlns="" val="3677398494"/>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repeatCount="indefinite" fill="hold" grpId="0" nodeType="withEffect">
                                  <p:stCondLst>
                                    <p:cond delay="0"/>
                                  </p:stCondLst>
                                  <p:childTnLst>
                                    <p:animClr clrSpc="hsl" dir="cw">
                                      <p:cBhvr override="childStyle">
                                        <p:cTn id="6" dur="2000" fill="hold"/>
                                        <p:tgtEl>
                                          <p:spTgt spid="90117"/>
                                        </p:tgtEl>
                                        <p:attrNameLst>
                                          <p:attrName>style.color</p:attrName>
                                        </p:attrNameLst>
                                      </p:cBhvr>
                                      <p:by>
                                        <p:hsl h="-7200000" s="0" l="0"/>
                                      </p:by>
                                    </p:animClr>
                                    <p:animClr clrSpc="hsl" dir="cw">
                                      <p:cBhvr>
                                        <p:cTn id="7" dur="2000" fill="hold"/>
                                        <p:tgtEl>
                                          <p:spTgt spid="90117"/>
                                        </p:tgtEl>
                                        <p:attrNameLst>
                                          <p:attrName>fillcolor</p:attrName>
                                        </p:attrNameLst>
                                      </p:cBhvr>
                                      <p:by>
                                        <p:hsl h="-7200000" s="0" l="0"/>
                                      </p:by>
                                    </p:animClr>
                                    <p:animClr clrSpc="hsl" dir="cw">
                                      <p:cBhvr>
                                        <p:cTn id="8" dur="2000" fill="hold"/>
                                        <p:tgtEl>
                                          <p:spTgt spid="90117"/>
                                        </p:tgtEl>
                                        <p:attrNameLst>
                                          <p:attrName>stroke.color</p:attrName>
                                        </p:attrNameLst>
                                      </p:cBhvr>
                                      <p:by>
                                        <p:hsl h="-7200000" s="0" l="0"/>
                                      </p:by>
                                    </p:animClr>
                                    <p:set>
                                      <p:cBhvr>
                                        <p:cTn id="9" dur="2000" fill="hold"/>
                                        <p:tgtEl>
                                          <p:spTgt spid="90117"/>
                                        </p:tgtEl>
                                        <p:attrNameLst>
                                          <p:attrName>fill.type</p:attrName>
                                        </p:attrNameLst>
                                      </p:cBhvr>
                                      <p:to>
                                        <p:strVal val="solid"/>
                                      </p:to>
                                    </p:set>
                                  </p:childTnLst>
                                </p:cTn>
                              </p:par>
                              <p:par>
                                <p:cTn id="10" presetID="22" presetClass="emph" presetSubtype="0" repeatCount="indefinite" fill="hold" grpId="0" nodeType="withEffect">
                                  <p:stCondLst>
                                    <p:cond delay="0"/>
                                  </p:stCondLst>
                                  <p:childTnLst>
                                    <p:animClr clrSpc="hsl" dir="cw">
                                      <p:cBhvr override="childStyle">
                                        <p:cTn id="11" dur="2000" fill="hold"/>
                                        <p:tgtEl>
                                          <p:spTgt spid="90118"/>
                                        </p:tgtEl>
                                        <p:attrNameLst>
                                          <p:attrName>style.color</p:attrName>
                                        </p:attrNameLst>
                                      </p:cBhvr>
                                      <p:by>
                                        <p:hsl h="-7200000" s="0" l="0"/>
                                      </p:by>
                                    </p:animClr>
                                    <p:animClr clrSpc="hsl" dir="cw">
                                      <p:cBhvr>
                                        <p:cTn id="12" dur="2000" fill="hold"/>
                                        <p:tgtEl>
                                          <p:spTgt spid="90118"/>
                                        </p:tgtEl>
                                        <p:attrNameLst>
                                          <p:attrName>fillcolor</p:attrName>
                                        </p:attrNameLst>
                                      </p:cBhvr>
                                      <p:by>
                                        <p:hsl h="-7200000" s="0" l="0"/>
                                      </p:by>
                                    </p:animClr>
                                    <p:animClr clrSpc="hsl" dir="cw">
                                      <p:cBhvr>
                                        <p:cTn id="13" dur="2000" fill="hold"/>
                                        <p:tgtEl>
                                          <p:spTgt spid="90118"/>
                                        </p:tgtEl>
                                        <p:attrNameLst>
                                          <p:attrName>stroke.color</p:attrName>
                                        </p:attrNameLst>
                                      </p:cBhvr>
                                      <p:by>
                                        <p:hsl h="-7200000" s="0" l="0"/>
                                      </p:by>
                                    </p:animClr>
                                    <p:set>
                                      <p:cBhvr>
                                        <p:cTn id="14" dur="2000" fill="hold"/>
                                        <p:tgtEl>
                                          <p:spTgt spid="90118"/>
                                        </p:tgtEl>
                                        <p:attrNameLst>
                                          <p:attrName>fill.type</p:attrName>
                                        </p:attrNameLst>
                                      </p:cBhvr>
                                      <p:to>
                                        <p:strVal val="solid"/>
                                      </p:to>
                                    </p:set>
                                  </p:childTnLst>
                                </p:cTn>
                              </p:par>
                              <p:par>
                                <p:cTn id="15" presetID="31" presetClass="entr" presetSubtype="0" repeatCount="indefinite" fill="hold" grpId="0" nodeType="withEffect">
                                  <p:stCondLst>
                                    <p:cond delay="0"/>
                                  </p:stCondLst>
                                  <p:iterate type="lt">
                                    <p:tmPct val="5000"/>
                                  </p:iterate>
                                  <p:childTnLst>
                                    <p:set>
                                      <p:cBhvr>
                                        <p:cTn id="16" dur="1" fill="hold">
                                          <p:stCondLst>
                                            <p:cond delay="0"/>
                                          </p:stCondLst>
                                        </p:cTn>
                                        <p:tgtEl>
                                          <p:spTgt spid="90122"/>
                                        </p:tgtEl>
                                        <p:attrNameLst>
                                          <p:attrName>style.visibility</p:attrName>
                                        </p:attrNameLst>
                                      </p:cBhvr>
                                      <p:to>
                                        <p:strVal val="visible"/>
                                      </p:to>
                                    </p:set>
                                    <p:anim calcmode="lin" valueType="num">
                                      <p:cBhvr>
                                        <p:cTn id="17" dur="2000" fill="hold"/>
                                        <p:tgtEl>
                                          <p:spTgt spid="90122"/>
                                        </p:tgtEl>
                                        <p:attrNameLst>
                                          <p:attrName>ppt_w</p:attrName>
                                        </p:attrNameLst>
                                      </p:cBhvr>
                                      <p:tavLst>
                                        <p:tav tm="0">
                                          <p:val>
                                            <p:fltVal val="0"/>
                                          </p:val>
                                        </p:tav>
                                        <p:tav tm="100000">
                                          <p:val>
                                            <p:strVal val="#ppt_w"/>
                                          </p:val>
                                        </p:tav>
                                      </p:tavLst>
                                    </p:anim>
                                    <p:anim calcmode="lin" valueType="num">
                                      <p:cBhvr>
                                        <p:cTn id="18" dur="2000" fill="hold"/>
                                        <p:tgtEl>
                                          <p:spTgt spid="90122"/>
                                        </p:tgtEl>
                                        <p:attrNameLst>
                                          <p:attrName>ppt_h</p:attrName>
                                        </p:attrNameLst>
                                      </p:cBhvr>
                                      <p:tavLst>
                                        <p:tav tm="0">
                                          <p:val>
                                            <p:fltVal val="0"/>
                                          </p:val>
                                        </p:tav>
                                        <p:tav tm="100000">
                                          <p:val>
                                            <p:strVal val="#ppt_h"/>
                                          </p:val>
                                        </p:tav>
                                      </p:tavLst>
                                    </p:anim>
                                    <p:anim calcmode="lin" valueType="num">
                                      <p:cBhvr>
                                        <p:cTn id="19" dur="2000" fill="hold"/>
                                        <p:tgtEl>
                                          <p:spTgt spid="90122"/>
                                        </p:tgtEl>
                                        <p:attrNameLst>
                                          <p:attrName>style.rotation</p:attrName>
                                        </p:attrNameLst>
                                      </p:cBhvr>
                                      <p:tavLst>
                                        <p:tav tm="0">
                                          <p:val>
                                            <p:fltVal val="90"/>
                                          </p:val>
                                        </p:tav>
                                        <p:tav tm="100000">
                                          <p:val>
                                            <p:fltVal val="0"/>
                                          </p:val>
                                        </p:tav>
                                      </p:tavLst>
                                    </p:anim>
                                    <p:animEffect transition="in" filter="fade">
                                      <p:cBhvr>
                                        <p:cTn id="20" dur="2000"/>
                                        <p:tgtEl>
                                          <p:spTgt spid="90122"/>
                                        </p:tgtEl>
                                      </p:cBhvr>
                                    </p:animEffect>
                                  </p:childTnLst>
                                </p:cTn>
                              </p:par>
                              <p:par>
                                <p:cTn id="21" presetID="31" presetClass="entr" presetSubtype="0" repeatCount="indefinite" fill="hold" grpId="0" nodeType="withEffect">
                                  <p:stCondLst>
                                    <p:cond delay="0"/>
                                  </p:stCondLst>
                                  <p:iterate type="lt">
                                    <p:tmPct val="5000"/>
                                  </p:iterate>
                                  <p:childTnLst>
                                    <p:set>
                                      <p:cBhvr>
                                        <p:cTn id="22" dur="1" fill="hold">
                                          <p:stCondLst>
                                            <p:cond delay="0"/>
                                          </p:stCondLst>
                                        </p:cTn>
                                        <p:tgtEl>
                                          <p:spTgt spid="90123"/>
                                        </p:tgtEl>
                                        <p:attrNameLst>
                                          <p:attrName>style.visibility</p:attrName>
                                        </p:attrNameLst>
                                      </p:cBhvr>
                                      <p:to>
                                        <p:strVal val="visible"/>
                                      </p:to>
                                    </p:set>
                                    <p:anim calcmode="lin" valueType="num">
                                      <p:cBhvr>
                                        <p:cTn id="23" dur="2000" fill="hold"/>
                                        <p:tgtEl>
                                          <p:spTgt spid="90123"/>
                                        </p:tgtEl>
                                        <p:attrNameLst>
                                          <p:attrName>ppt_w</p:attrName>
                                        </p:attrNameLst>
                                      </p:cBhvr>
                                      <p:tavLst>
                                        <p:tav tm="0">
                                          <p:val>
                                            <p:fltVal val="0"/>
                                          </p:val>
                                        </p:tav>
                                        <p:tav tm="100000">
                                          <p:val>
                                            <p:strVal val="#ppt_w"/>
                                          </p:val>
                                        </p:tav>
                                      </p:tavLst>
                                    </p:anim>
                                    <p:anim calcmode="lin" valueType="num">
                                      <p:cBhvr>
                                        <p:cTn id="24" dur="2000" fill="hold"/>
                                        <p:tgtEl>
                                          <p:spTgt spid="90123"/>
                                        </p:tgtEl>
                                        <p:attrNameLst>
                                          <p:attrName>ppt_h</p:attrName>
                                        </p:attrNameLst>
                                      </p:cBhvr>
                                      <p:tavLst>
                                        <p:tav tm="0">
                                          <p:val>
                                            <p:fltVal val="0"/>
                                          </p:val>
                                        </p:tav>
                                        <p:tav tm="100000">
                                          <p:val>
                                            <p:strVal val="#ppt_h"/>
                                          </p:val>
                                        </p:tav>
                                      </p:tavLst>
                                    </p:anim>
                                    <p:anim calcmode="lin" valueType="num">
                                      <p:cBhvr>
                                        <p:cTn id="25" dur="2000" fill="hold"/>
                                        <p:tgtEl>
                                          <p:spTgt spid="90123"/>
                                        </p:tgtEl>
                                        <p:attrNameLst>
                                          <p:attrName>style.rotation</p:attrName>
                                        </p:attrNameLst>
                                      </p:cBhvr>
                                      <p:tavLst>
                                        <p:tav tm="0">
                                          <p:val>
                                            <p:fltVal val="90"/>
                                          </p:val>
                                        </p:tav>
                                        <p:tav tm="100000">
                                          <p:val>
                                            <p:fltVal val="0"/>
                                          </p:val>
                                        </p:tav>
                                      </p:tavLst>
                                    </p:anim>
                                    <p:animEffect transition="in" filter="fade">
                                      <p:cBhvr>
                                        <p:cTn id="26" dur="2000"/>
                                        <p:tgtEl>
                                          <p:spTgt spid="90123"/>
                                        </p:tgtEl>
                                      </p:cBhvr>
                                    </p:animEffect>
                                  </p:childTnLst>
                                </p:cTn>
                              </p:par>
                              <p:par>
                                <p:cTn id="27" presetID="31" presetClass="entr" presetSubtype="0" repeatCount="indefinite" fill="hold" grpId="0" nodeType="withEffect">
                                  <p:stCondLst>
                                    <p:cond delay="0"/>
                                  </p:stCondLst>
                                  <p:iterate type="lt">
                                    <p:tmPct val="5000"/>
                                  </p:iterate>
                                  <p:childTnLst>
                                    <p:set>
                                      <p:cBhvr>
                                        <p:cTn id="28" dur="1" fill="hold">
                                          <p:stCondLst>
                                            <p:cond delay="0"/>
                                          </p:stCondLst>
                                        </p:cTn>
                                        <p:tgtEl>
                                          <p:spTgt spid="90124"/>
                                        </p:tgtEl>
                                        <p:attrNameLst>
                                          <p:attrName>style.visibility</p:attrName>
                                        </p:attrNameLst>
                                      </p:cBhvr>
                                      <p:to>
                                        <p:strVal val="visible"/>
                                      </p:to>
                                    </p:set>
                                    <p:anim calcmode="lin" valueType="num">
                                      <p:cBhvr>
                                        <p:cTn id="29" dur="2000" fill="hold"/>
                                        <p:tgtEl>
                                          <p:spTgt spid="90124"/>
                                        </p:tgtEl>
                                        <p:attrNameLst>
                                          <p:attrName>ppt_w</p:attrName>
                                        </p:attrNameLst>
                                      </p:cBhvr>
                                      <p:tavLst>
                                        <p:tav tm="0">
                                          <p:val>
                                            <p:fltVal val="0"/>
                                          </p:val>
                                        </p:tav>
                                        <p:tav tm="100000">
                                          <p:val>
                                            <p:strVal val="#ppt_w"/>
                                          </p:val>
                                        </p:tav>
                                      </p:tavLst>
                                    </p:anim>
                                    <p:anim calcmode="lin" valueType="num">
                                      <p:cBhvr>
                                        <p:cTn id="30" dur="2000" fill="hold"/>
                                        <p:tgtEl>
                                          <p:spTgt spid="90124"/>
                                        </p:tgtEl>
                                        <p:attrNameLst>
                                          <p:attrName>ppt_h</p:attrName>
                                        </p:attrNameLst>
                                      </p:cBhvr>
                                      <p:tavLst>
                                        <p:tav tm="0">
                                          <p:val>
                                            <p:fltVal val="0"/>
                                          </p:val>
                                        </p:tav>
                                        <p:tav tm="100000">
                                          <p:val>
                                            <p:strVal val="#ppt_h"/>
                                          </p:val>
                                        </p:tav>
                                      </p:tavLst>
                                    </p:anim>
                                    <p:anim calcmode="lin" valueType="num">
                                      <p:cBhvr>
                                        <p:cTn id="31" dur="2000" fill="hold"/>
                                        <p:tgtEl>
                                          <p:spTgt spid="90124"/>
                                        </p:tgtEl>
                                        <p:attrNameLst>
                                          <p:attrName>style.rotation</p:attrName>
                                        </p:attrNameLst>
                                      </p:cBhvr>
                                      <p:tavLst>
                                        <p:tav tm="0">
                                          <p:val>
                                            <p:fltVal val="90"/>
                                          </p:val>
                                        </p:tav>
                                        <p:tav tm="100000">
                                          <p:val>
                                            <p:fltVal val="0"/>
                                          </p:val>
                                        </p:tav>
                                      </p:tavLst>
                                    </p:anim>
                                    <p:animEffect transition="in" filter="fade">
                                      <p:cBhvr>
                                        <p:cTn id="32" dur="2000"/>
                                        <p:tgtEl>
                                          <p:spTgt spid="90124"/>
                                        </p:tgtEl>
                                      </p:cBhvr>
                                    </p:animEffect>
                                  </p:childTnLst>
                                </p:cTn>
                              </p:par>
                              <p:par>
                                <p:cTn id="33" presetID="31" presetClass="entr" presetSubtype="0" repeatCount="indefinite" fill="hold" grpId="0" nodeType="withEffect">
                                  <p:stCondLst>
                                    <p:cond delay="0"/>
                                  </p:stCondLst>
                                  <p:iterate type="lt">
                                    <p:tmPct val="5000"/>
                                  </p:iterate>
                                  <p:childTnLst>
                                    <p:set>
                                      <p:cBhvr>
                                        <p:cTn id="34" dur="1" fill="hold">
                                          <p:stCondLst>
                                            <p:cond delay="0"/>
                                          </p:stCondLst>
                                        </p:cTn>
                                        <p:tgtEl>
                                          <p:spTgt spid="90125"/>
                                        </p:tgtEl>
                                        <p:attrNameLst>
                                          <p:attrName>style.visibility</p:attrName>
                                        </p:attrNameLst>
                                      </p:cBhvr>
                                      <p:to>
                                        <p:strVal val="visible"/>
                                      </p:to>
                                    </p:set>
                                    <p:anim calcmode="lin" valueType="num">
                                      <p:cBhvr>
                                        <p:cTn id="35" dur="2000" fill="hold"/>
                                        <p:tgtEl>
                                          <p:spTgt spid="90125"/>
                                        </p:tgtEl>
                                        <p:attrNameLst>
                                          <p:attrName>ppt_w</p:attrName>
                                        </p:attrNameLst>
                                      </p:cBhvr>
                                      <p:tavLst>
                                        <p:tav tm="0">
                                          <p:val>
                                            <p:fltVal val="0"/>
                                          </p:val>
                                        </p:tav>
                                        <p:tav tm="100000">
                                          <p:val>
                                            <p:strVal val="#ppt_w"/>
                                          </p:val>
                                        </p:tav>
                                      </p:tavLst>
                                    </p:anim>
                                    <p:anim calcmode="lin" valueType="num">
                                      <p:cBhvr>
                                        <p:cTn id="36" dur="2000" fill="hold"/>
                                        <p:tgtEl>
                                          <p:spTgt spid="90125"/>
                                        </p:tgtEl>
                                        <p:attrNameLst>
                                          <p:attrName>ppt_h</p:attrName>
                                        </p:attrNameLst>
                                      </p:cBhvr>
                                      <p:tavLst>
                                        <p:tav tm="0">
                                          <p:val>
                                            <p:fltVal val="0"/>
                                          </p:val>
                                        </p:tav>
                                        <p:tav tm="100000">
                                          <p:val>
                                            <p:strVal val="#ppt_h"/>
                                          </p:val>
                                        </p:tav>
                                      </p:tavLst>
                                    </p:anim>
                                    <p:anim calcmode="lin" valueType="num">
                                      <p:cBhvr>
                                        <p:cTn id="37" dur="2000" fill="hold"/>
                                        <p:tgtEl>
                                          <p:spTgt spid="90125"/>
                                        </p:tgtEl>
                                        <p:attrNameLst>
                                          <p:attrName>style.rotation</p:attrName>
                                        </p:attrNameLst>
                                      </p:cBhvr>
                                      <p:tavLst>
                                        <p:tav tm="0">
                                          <p:val>
                                            <p:fltVal val="90"/>
                                          </p:val>
                                        </p:tav>
                                        <p:tav tm="100000">
                                          <p:val>
                                            <p:fltVal val="0"/>
                                          </p:val>
                                        </p:tav>
                                      </p:tavLst>
                                    </p:anim>
                                    <p:animEffect transition="in" filter="fade">
                                      <p:cBhvr>
                                        <p:cTn id="38" dur="2000"/>
                                        <p:tgtEl>
                                          <p:spTgt spid="90125"/>
                                        </p:tgtEl>
                                      </p:cBhvr>
                                    </p:animEffect>
                                  </p:childTnLst>
                                </p:cTn>
                              </p:par>
                              <p:par>
                                <p:cTn id="39" presetID="31" presetClass="entr" presetSubtype="0" repeatCount="indefinite" fill="hold" grpId="0" nodeType="withEffect">
                                  <p:stCondLst>
                                    <p:cond delay="0"/>
                                  </p:stCondLst>
                                  <p:iterate type="lt">
                                    <p:tmPct val="5000"/>
                                  </p:iterate>
                                  <p:childTnLst>
                                    <p:set>
                                      <p:cBhvr>
                                        <p:cTn id="40" dur="1" fill="hold">
                                          <p:stCondLst>
                                            <p:cond delay="0"/>
                                          </p:stCondLst>
                                        </p:cTn>
                                        <p:tgtEl>
                                          <p:spTgt spid="90115"/>
                                        </p:tgtEl>
                                        <p:attrNameLst>
                                          <p:attrName>style.visibility</p:attrName>
                                        </p:attrNameLst>
                                      </p:cBhvr>
                                      <p:to>
                                        <p:strVal val="visible"/>
                                      </p:to>
                                    </p:set>
                                    <p:anim calcmode="lin" valueType="num">
                                      <p:cBhvr>
                                        <p:cTn id="41" dur="2000" fill="hold"/>
                                        <p:tgtEl>
                                          <p:spTgt spid="90115"/>
                                        </p:tgtEl>
                                        <p:attrNameLst>
                                          <p:attrName>ppt_w</p:attrName>
                                        </p:attrNameLst>
                                      </p:cBhvr>
                                      <p:tavLst>
                                        <p:tav tm="0">
                                          <p:val>
                                            <p:fltVal val="0"/>
                                          </p:val>
                                        </p:tav>
                                        <p:tav tm="100000">
                                          <p:val>
                                            <p:strVal val="#ppt_w"/>
                                          </p:val>
                                        </p:tav>
                                      </p:tavLst>
                                    </p:anim>
                                    <p:anim calcmode="lin" valueType="num">
                                      <p:cBhvr>
                                        <p:cTn id="42" dur="2000" fill="hold"/>
                                        <p:tgtEl>
                                          <p:spTgt spid="90115"/>
                                        </p:tgtEl>
                                        <p:attrNameLst>
                                          <p:attrName>ppt_h</p:attrName>
                                        </p:attrNameLst>
                                      </p:cBhvr>
                                      <p:tavLst>
                                        <p:tav tm="0">
                                          <p:val>
                                            <p:fltVal val="0"/>
                                          </p:val>
                                        </p:tav>
                                        <p:tav tm="100000">
                                          <p:val>
                                            <p:strVal val="#ppt_h"/>
                                          </p:val>
                                        </p:tav>
                                      </p:tavLst>
                                    </p:anim>
                                    <p:anim calcmode="lin" valueType="num">
                                      <p:cBhvr>
                                        <p:cTn id="43" dur="2000" fill="hold"/>
                                        <p:tgtEl>
                                          <p:spTgt spid="90115"/>
                                        </p:tgtEl>
                                        <p:attrNameLst>
                                          <p:attrName>style.rotation</p:attrName>
                                        </p:attrNameLst>
                                      </p:cBhvr>
                                      <p:tavLst>
                                        <p:tav tm="0">
                                          <p:val>
                                            <p:fltVal val="90"/>
                                          </p:val>
                                        </p:tav>
                                        <p:tav tm="100000">
                                          <p:val>
                                            <p:fltVal val="0"/>
                                          </p:val>
                                        </p:tav>
                                      </p:tavLst>
                                    </p:anim>
                                    <p:animEffect transition="in" filter="fade">
                                      <p:cBhvr>
                                        <p:cTn id="44" dur="2000"/>
                                        <p:tgtEl>
                                          <p:spTgt spid="90115"/>
                                        </p:tgtEl>
                                      </p:cBhvr>
                                    </p:animEffect>
                                  </p:childTnLst>
                                </p:cTn>
                              </p:par>
                              <p:par>
                                <p:cTn id="45" presetID="31" presetClass="entr" presetSubtype="0" repeatCount="indefinite" fill="hold" grpId="0" nodeType="withEffect">
                                  <p:stCondLst>
                                    <p:cond delay="0"/>
                                  </p:stCondLst>
                                  <p:iterate type="lt">
                                    <p:tmPct val="5000"/>
                                  </p:iterate>
                                  <p:childTnLst>
                                    <p:set>
                                      <p:cBhvr>
                                        <p:cTn id="46" dur="1" fill="hold">
                                          <p:stCondLst>
                                            <p:cond delay="0"/>
                                          </p:stCondLst>
                                        </p:cTn>
                                        <p:tgtEl>
                                          <p:spTgt spid="90127"/>
                                        </p:tgtEl>
                                        <p:attrNameLst>
                                          <p:attrName>style.visibility</p:attrName>
                                        </p:attrNameLst>
                                      </p:cBhvr>
                                      <p:to>
                                        <p:strVal val="visible"/>
                                      </p:to>
                                    </p:set>
                                    <p:anim calcmode="lin" valueType="num">
                                      <p:cBhvr>
                                        <p:cTn id="47" dur="2000" fill="hold"/>
                                        <p:tgtEl>
                                          <p:spTgt spid="90127"/>
                                        </p:tgtEl>
                                        <p:attrNameLst>
                                          <p:attrName>ppt_w</p:attrName>
                                        </p:attrNameLst>
                                      </p:cBhvr>
                                      <p:tavLst>
                                        <p:tav tm="0">
                                          <p:val>
                                            <p:fltVal val="0"/>
                                          </p:val>
                                        </p:tav>
                                        <p:tav tm="100000">
                                          <p:val>
                                            <p:strVal val="#ppt_w"/>
                                          </p:val>
                                        </p:tav>
                                      </p:tavLst>
                                    </p:anim>
                                    <p:anim calcmode="lin" valueType="num">
                                      <p:cBhvr>
                                        <p:cTn id="48" dur="2000" fill="hold"/>
                                        <p:tgtEl>
                                          <p:spTgt spid="90127"/>
                                        </p:tgtEl>
                                        <p:attrNameLst>
                                          <p:attrName>ppt_h</p:attrName>
                                        </p:attrNameLst>
                                      </p:cBhvr>
                                      <p:tavLst>
                                        <p:tav tm="0">
                                          <p:val>
                                            <p:fltVal val="0"/>
                                          </p:val>
                                        </p:tav>
                                        <p:tav tm="100000">
                                          <p:val>
                                            <p:strVal val="#ppt_h"/>
                                          </p:val>
                                        </p:tav>
                                      </p:tavLst>
                                    </p:anim>
                                    <p:anim calcmode="lin" valueType="num">
                                      <p:cBhvr>
                                        <p:cTn id="49" dur="2000" fill="hold"/>
                                        <p:tgtEl>
                                          <p:spTgt spid="90127"/>
                                        </p:tgtEl>
                                        <p:attrNameLst>
                                          <p:attrName>style.rotation</p:attrName>
                                        </p:attrNameLst>
                                      </p:cBhvr>
                                      <p:tavLst>
                                        <p:tav tm="0">
                                          <p:val>
                                            <p:fltVal val="90"/>
                                          </p:val>
                                        </p:tav>
                                        <p:tav tm="100000">
                                          <p:val>
                                            <p:fltVal val="0"/>
                                          </p:val>
                                        </p:tav>
                                      </p:tavLst>
                                    </p:anim>
                                    <p:animEffect transition="in" filter="fade">
                                      <p:cBhvr>
                                        <p:cTn id="50" dur="2000"/>
                                        <p:tgtEl>
                                          <p:spTgt spid="90127"/>
                                        </p:tgtEl>
                                      </p:cBhvr>
                                    </p:animEffect>
                                  </p:childTnLst>
                                </p:cTn>
                              </p:par>
                              <p:par>
                                <p:cTn id="51" presetID="31" presetClass="entr" presetSubtype="0" repeatCount="indefinite" fill="hold" grpId="0" nodeType="withEffect">
                                  <p:stCondLst>
                                    <p:cond delay="0"/>
                                  </p:stCondLst>
                                  <p:iterate type="lt">
                                    <p:tmPct val="5000"/>
                                  </p:iterate>
                                  <p:childTnLst>
                                    <p:set>
                                      <p:cBhvr>
                                        <p:cTn id="52" dur="1" fill="hold">
                                          <p:stCondLst>
                                            <p:cond delay="0"/>
                                          </p:stCondLst>
                                        </p:cTn>
                                        <p:tgtEl>
                                          <p:spTgt spid="90128"/>
                                        </p:tgtEl>
                                        <p:attrNameLst>
                                          <p:attrName>style.visibility</p:attrName>
                                        </p:attrNameLst>
                                      </p:cBhvr>
                                      <p:to>
                                        <p:strVal val="visible"/>
                                      </p:to>
                                    </p:set>
                                    <p:anim calcmode="lin" valueType="num">
                                      <p:cBhvr>
                                        <p:cTn id="53" dur="2000" fill="hold"/>
                                        <p:tgtEl>
                                          <p:spTgt spid="90128"/>
                                        </p:tgtEl>
                                        <p:attrNameLst>
                                          <p:attrName>ppt_w</p:attrName>
                                        </p:attrNameLst>
                                      </p:cBhvr>
                                      <p:tavLst>
                                        <p:tav tm="0">
                                          <p:val>
                                            <p:fltVal val="0"/>
                                          </p:val>
                                        </p:tav>
                                        <p:tav tm="100000">
                                          <p:val>
                                            <p:strVal val="#ppt_w"/>
                                          </p:val>
                                        </p:tav>
                                      </p:tavLst>
                                    </p:anim>
                                    <p:anim calcmode="lin" valueType="num">
                                      <p:cBhvr>
                                        <p:cTn id="54" dur="2000" fill="hold"/>
                                        <p:tgtEl>
                                          <p:spTgt spid="90128"/>
                                        </p:tgtEl>
                                        <p:attrNameLst>
                                          <p:attrName>ppt_h</p:attrName>
                                        </p:attrNameLst>
                                      </p:cBhvr>
                                      <p:tavLst>
                                        <p:tav tm="0">
                                          <p:val>
                                            <p:fltVal val="0"/>
                                          </p:val>
                                        </p:tav>
                                        <p:tav tm="100000">
                                          <p:val>
                                            <p:strVal val="#ppt_h"/>
                                          </p:val>
                                        </p:tav>
                                      </p:tavLst>
                                    </p:anim>
                                    <p:anim calcmode="lin" valueType="num">
                                      <p:cBhvr>
                                        <p:cTn id="55" dur="2000" fill="hold"/>
                                        <p:tgtEl>
                                          <p:spTgt spid="90128"/>
                                        </p:tgtEl>
                                        <p:attrNameLst>
                                          <p:attrName>style.rotation</p:attrName>
                                        </p:attrNameLst>
                                      </p:cBhvr>
                                      <p:tavLst>
                                        <p:tav tm="0">
                                          <p:val>
                                            <p:fltVal val="90"/>
                                          </p:val>
                                        </p:tav>
                                        <p:tav tm="100000">
                                          <p:val>
                                            <p:fltVal val="0"/>
                                          </p:val>
                                        </p:tav>
                                      </p:tavLst>
                                    </p:anim>
                                    <p:animEffect transition="in" filter="fade">
                                      <p:cBhvr>
                                        <p:cTn id="56" dur="2000"/>
                                        <p:tgtEl>
                                          <p:spTgt spid="90128"/>
                                        </p:tgtEl>
                                      </p:cBhvr>
                                    </p:animEffect>
                                  </p:childTnLst>
                                </p:cTn>
                              </p:par>
                              <p:par>
                                <p:cTn id="57" presetID="31" presetClass="entr" presetSubtype="0" repeatCount="indefinite" fill="hold" nodeType="withEffect">
                                  <p:stCondLst>
                                    <p:cond delay="0"/>
                                  </p:stCondLst>
                                  <p:iterate type="lt">
                                    <p:tmPct val="5000"/>
                                  </p:iterate>
                                  <p:childTnLst>
                                    <p:set>
                                      <p:cBhvr>
                                        <p:cTn id="58" dur="1" fill="hold">
                                          <p:stCondLst>
                                            <p:cond delay="0"/>
                                          </p:stCondLst>
                                        </p:cTn>
                                        <p:tgtEl>
                                          <p:spTgt spid="90129"/>
                                        </p:tgtEl>
                                        <p:attrNameLst>
                                          <p:attrName>style.visibility</p:attrName>
                                        </p:attrNameLst>
                                      </p:cBhvr>
                                      <p:to>
                                        <p:strVal val="visible"/>
                                      </p:to>
                                    </p:set>
                                    <p:anim calcmode="lin" valueType="num">
                                      <p:cBhvr>
                                        <p:cTn id="59" dur="2000" fill="hold"/>
                                        <p:tgtEl>
                                          <p:spTgt spid="90129"/>
                                        </p:tgtEl>
                                        <p:attrNameLst>
                                          <p:attrName>ppt_w</p:attrName>
                                        </p:attrNameLst>
                                      </p:cBhvr>
                                      <p:tavLst>
                                        <p:tav tm="0">
                                          <p:val>
                                            <p:fltVal val="0"/>
                                          </p:val>
                                        </p:tav>
                                        <p:tav tm="100000">
                                          <p:val>
                                            <p:strVal val="#ppt_w"/>
                                          </p:val>
                                        </p:tav>
                                      </p:tavLst>
                                    </p:anim>
                                    <p:anim calcmode="lin" valueType="num">
                                      <p:cBhvr>
                                        <p:cTn id="60" dur="2000" fill="hold"/>
                                        <p:tgtEl>
                                          <p:spTgt spid="90129"/>
                                        </p:tgtEl>
                                        <p:attrNameLst>
                                          <p:attrName>ppt_h</p:attrName>
                                        </p:attrNameLst>
                                      </p:cBhvr>
                                      <p:tavLst>
                                        <p:tav tm="0">
                                          <p:val>
                                            <p:fltVal val="0"/>
                                          </p:val>
                                        </p:tav>
                                        <p:tav tm="100000">
                                          <p:val>
                                            <p:strVal val="#ppt_h"/>
                                          </p:val>
                                        </p:tav>
                                      </p:tavLst>
                                    </p:anim>
                                    <p:anim calcmode="lin" valueType="num">
                                      <p:cBhvr>
                                        <p:cTn id="61" dur="2000" fill="hold"/>
                                        <p:tgtEl>
                                          <p:spTgt spid="90129"/>
                                        </p:tgtEl>
                                        <p:attrNameLst>
                                          <p:attrName>style.rotation</p:attrName>
                                        </p:attrNameLst>
                                      </p:cBhvr>
                                      <p:tavLst>
                                        <p:tav tm="0">
                                          <p:val>
                                            <p:fltVal val="90"/>
                                          </p:val>
                                        </p:tav>
                                        <p:tav tm="100000">
                                          <p:val>
                                            <p:fltVal val="0"/>
                                          </p:val>
                                        </p:tav>
                                      </p:tavLst>
                                    </p:anim>
                                    <p:animEffect transition="in" filter="fade">
                                      <p:cBhvr>
                                        <p:cTn id="62" dur="2000"/>
                                        <p:tgtEl>
                                          <p:spTgt spid="90129"/>
                                        </p:tgtEl>
                                      </p:cBhvr>
                                    </p:animEffect>
                                  </p:childTnLst>
                                </p:cTn>
                              </p:par>
                              <p:par>
                                <p:cTn id="63" presetID="31" presetClass="entr" presetSubtype="0" repeatCount="indefinite" fill="hold" nodeType="withEffect">
                                  <p:stCondLst>
                                    <p:cond delay="0"/>
                                  </p:stCondLst>
                                  <p:iterate type="lt">
                                    <p:tmPct val="5000"/>
                                  </p:iterate>
                                  <p:childTnLst>
                                    <p:set>
                                      <p:cBhvr>
                                        <p:cTn id="64" dur="1" fill="hold">
                                          <p:stCondLst>
                                            <p:cond delay="0"/>
                                          </p:stCondLst>
                                        </p:cTn>
                                        <p:tgtEl>
                                          <p:spTgt spid="90130"/>
                                        </p:tgtEl>
                                        <p:attrNameLst>
                                          <p:attrName>style.visibility</p:attrName>
                                        </p:attrNameLst>
                                      </p:cBhvr>
                                      <p:to>
                                        <p:strVal val="visible"/>
                                      </p:to>
                                    </p:set>
                                    <p:anim calcmode="lin" valueType="num">
                                      <p:cBhvr>
                                        <p:cTn id="65" dur="2000" fill="hold"/>
                                        <p:tgtEl>
                                          <p:spTgt spid="90130"/>
                                        </p:tgtEl>
                                        <p:attrNameLst>
                                          <p:attrName>ppt_w</p:attrName>
                                        </p:attrNameLst>
                                      </p:cBhvr>
                                      <p:tavLst>
                                        <p:tav tm="0">
                                          <p:val>
                                            <p:fltVal val="0"/>
                                          </p:val>
                                        </p:tav>
                                        <p:tav tm="100000">
                                          <p:val>
                                            <p:strVal val="#ppt_w"/>
                                          </p:val>
                                        </p:tav>
                                      </p:tavLst>
                                    </p:anim>
                                    <p:anim calcmode="lin" valueType="num">
                                      <p:cBhvr>
                                        <p:cTn id="66" dur="2000" fill="hold"/>
                                        <p:tgtEl>
                                          <p:spTgt spid="90130"/>
                                        </p:tgtEl>
                                        <p:attrNameLst>
                                          <p:attrName>ppt_h</p:attrName>
                                        </p:attrNameLst>
                                      </p:cBhvr>
                                      <p:tavLst>
                                        <p:tav tm="0">
                                          <p:val>
                                            <p:fltVal val="0"/>
                                          </p:val>
                                        </p:tav>
                                        <p:tav tm="100000">
                                          <p:val>
                                            <p:strVal val="#ppt_h"/>
                                          </p:val>
                                        </p:tav>
                                      </p:tavLst>
                                    </p:anim>
                                    <p:anim calcmode="lin" valueType="num">
                                      <p:cBhvr>
                                        <p:cTn id="67" dur="2000" fill="hold"/>
                                        <p:tgtEl>
                                          <p:spTgt spid="90130"/>
                                        </p:tgtEl>
                                        <p:attrNameLst>
                                          <p:attrName>style.rotation</p:attrName>
                                        </p:attrNameLst>
                                      </p:cBhvr>
                                      <p:tavLst>
                                        <p:tav tm="0">
                                          <p:val>
                                            <p:fltVal val="90"/>
                                          </p:val>
                                        </p:tav>
                                        <p:tav tm="100000">
                                          <p:val>
                                            <p:fltVal val="0"/>
                                          </p:val>
                                        </p:tav>
                                      </p:tavLst>
                                    </p:anim>
                                    <p:animEffect transition="in" filter="fade">
                                      <p:cBhvr>
                                        <p:cTn id="68" dur="2000"/>
                                        <p:tgtEl>
                                          <p:spTgt spid="90130"/>
                                        </p:tgtEl>
                                      </p:cBhvr>
                                    </p:animEffect>
                                  </p:childTnLst>
                                </p:cTn>
                              </p:par>
                              <p:par>
                                <p:cTn id="69" presetID="31" presetClass="entr" presetSubtype="0" repeatCount="indefinite" fill="hold" nodeType="withEffect">
                                  <p:stCondLst>
                                    <p:cond delay="0"/>
                                  </p:stCondLst>
                                  <p:iterate type="lt">
                                    <p:tmPct val="5000"/>
                                  </p:iterate>
                                  <p:childTnLst>
                                    <p:set>
                                      <p:cBhvr>
                                        <p:cTn id="70" dur="1" fill="hold">
                                          <p:stCondLst>
                                            <p:cond delay="0"/>
                                          </p:stCondLst>
                                        </p:cTn>
                                        <p:tgtEl>
                                          <p:spTgt spid="90114"/>
                                        </p:tgtEl>
                                        <p:attrNameLst>
                                          <p:attrName>style.visibility</p:attrName>
                                        </p:attrNameLst>
                                      </p:cBhvr>
                                      <p:to>
                                        <p:strVal val="visible"/>
                                      </p:to>
                                    </p:set>
                                    <p:anim calcmode="lin" valueType="num">
                                      <p:cBhvr>
                                        <p:cTn id="71" dur="2000" fill="hold"/>
                                        <p:tgtEl>
                                          <p:spTgt spid="90114"/>
                                        </p:tgtEl>
                                        <p:attrNameLst>
                                          <p:attrName>ppt_w</p:attrName>
                                        </p:attrNameLst>
                                      </p:cBhvr>
                                      <p:tavLst>
                                        <p:tav tm="0">
                                          <p:val>
                                            <p:fltVal val="0"/>
                                          </p:val>
                                        </p:tav>
                                        <p:tav tm="100000">
                                          <p:val>
                                            <p:strVal val="#ppt_w"/>
                                          </p:val>
                                        </p:tav>
                                      </p:tavLst>
                                    </p:anim>
                                    <p:anim calcmode="lin" valueType="num">
                                      <p:cBhvr>
                                        <p:cTn id="72" dur="2000" fill="hold"/>
                                        <p:tgtEl>
                                          <p:spTgt spid="90114"/>
                                        </p:tgtEl>
                                        <p:attrNameLst>
                                          <p:attrName>ppt_h</p:attrName>
                                        </p:attrNameLst>
                                      </p:cBhvr>
                                      <p:tavLst>
                                        <p:tav tm="0">
                                          <p:val>
                                            <p:fltVal val="0"/>
                                          </p:val>
                                        </p:tav>
                                        <p:tav tm="100000">
                                          <p:val>
                                            <p:strVal val="#ppt_h"/>
                                          </p:val>
                                        </p:tav>
                                      </p:tavLst>
                                    </p:anim>
                                    <p:anim calcmode="lin" valueType="num">
                                      <p:cBhvr>
                                        <p:cTn id="73" dur="2000" fill="hold"/>
                                        <p:tgtEl>
                                          <p:spTgt spid="90114"/>
                                        </p:tgtEl>
                                        <p:attrNameLst>
                                          <p:attrName>style.rotation</p:attrName>
                                        </p:attrNameLst>
                                      </p:cBhvr>
                                      <p:tavLst>
                                        <p:tav tm="0">
                                          <p:val>
                                            <p:fltVal val="90"/>
                                          </p:val>
                                        </p:tav>
                                        <p:tav tm="100000">
                                          <p:val>
                                            <p:fltVal val="0"/>
                                          </p:val>
                                        </p:tav>
                                      </p:tavLst>
                                    </p:anim>
                                    <p:animEffect transition="in" filter="fade">
                                      <p:cBhvr>
                                        <p:cTn id="74" dur="2000"/>
                                        <p:tgtEl>
                                          <p:spTgt spid="90114"/>
                                        </p:tgtEl>
                                      </p:cBhvr>
                                    </p:animEffect>
                                  </p:childTnLst>
                                </p:cTn>
                              </p:par>
                              <p:par>
                                <p:cTn id="75" presetID="31" presetClass="entr" presetSubtype="0" repeatCount="indefinite" fill="hold" nodeType="withEffect">
                                  <p:stCondLst>
                                    <p:cond delay="0"/>
                                  </p:stCondLst>
                                  <p:iterate type="lt">
                                    <p:tmPct val="5000"/>
                                  </p:iterate>
                                  <p:childTnLst>
                                    <p:set>
                                      <p:cBhvr>
                                        <p:cTn id="76" dur="1" fill="hold">
                                          <p:stCondLst>
                                            <p:cond delay="0"/>
                                          </p:stCondLst>
                                        </p:cTn>
                                        <p:tgtEl>
                                          <p:spTgt spid="90131"/>
                                        </p:tgtEl>
                                        <p:attrNameLst>
                                          <p:attrName>style.visibility</p:attrName>
                                        </p:attrNameLst>
                                      </p:cBhvr>
                                      <p:to>
                                        <p:strVal val="visible"/>
                                      </p:to>
                                    </p:set>
                                    <p:anim calcmode="lin" valueType="num">
                                      <p:cBhvr>
                                        <p:cTn id="77" dur="2000" fill="hold"/>
                                        <p:tgtEl>
                                          <p:spTgt spid="90131"/>
                                        </p:tgtEl>
                                        <p:attrNameLst>
                                          <p:attrName>ppt_w</p:attrName>
                                        </p:attrNameLst>
                                      </p:cBhvr>
                                      <p:tavLst>
                                        <p:tav tm="0">
                                          <p:val>
                                            <p:fltVal val="0"/>
                                          </p:val>
                                        </p:tav>
                                        <p:tav tm="100000">
                                          <p:val>
                                            <p:strVal val="#ppt_w"/>
                                          </p:val>
                                        </p:tav>
                                      </p:tavLst>
                                    </p:anim>
                                    <p:anim calcmode="lin" valueType="num">
                                      <p:cBhvr>
                                        <p:cTn id="78" dur="2000" fill="hold"/>
                                        <p:tgtEl>
                                          <p:spTgt spid="90131"/>
                                        </p:tgtEl>
                                        <p:attrNameLst>
                                          <p:attrName>ppt_h</p:attrName>
                                        </p:attrNameLst>
                                      </p:cBhvr>
                                      <p:tavLst>
                                        <p:tav tm="0">
                                          <p:val>
                                            <p:fltVal val="0"/>
                                          </p:val>
                                        </p:tav>
                                        <p:tav tm="100000">
                                          <p:val>
                                            <p:strVal val="#ppt_h"/>
                                          </p:val>
                                        </p:tav>
                                      </p:tavLst>
                                    </p:anim>
                                    <p:anim calcmode="lin" valueType="num">
                                      <p:cBhvr>
                                        <p:cTn id="79" dur="2000" fill="hold"/>
                                        <p:tgtEl>
                                          <p:spTgt spid="90131"/>
                                        </p:tgtEl>
                                        <p:attrNameLst>
                                          <p:attrName>style.rotation</p:attrName>
                                        </p:attrNameLst>
                                      </p:cBhvr>
                                      <p:tavLst>
                                        <p:tav tm="0">
                                          <p:val>
                                            <p:fltVal val="90"/>
                                          </p:val>
                                        </p:tav>
                                        <p:tav tm="100000">
                                          <p:val>
                                            <p:fltVal val="0"/>
                                          </p:val>
                                        </p:tav>
                                      </p:tavLst>
                                    </p:anim>
                                    <p:animEffect transition="in" filter="fade">
                                      <p:cBhvr>
                                        <p:cTn id="80" dur="2000"/>
                                        <p:tgtEl>
                                          <p:spTgt spid="90131"/>
                                        </p:tgtEl>
                                      </p:cBhvr>
                                    </p:animEffect>
                                  </p:childTnLst>
                                </p:cTn>
                              </p:par>
                              <p:par>
                                <p:cTn id="81" presetID="31" presetClass="entr" presetSubtype="0" repeatCount="indefinite" fill="hold" nodeType="withEffect">
                                  <p:stCondLst>
                                    <p:cond delay="0"/>
                                  </p:stCondLst>
                                  <p:iterate type="lt">
                                    <p:tmPct val="5000"/>
                                  </p:iterate>
                                  <p:childTnLst>
                                    <p:set>
                                      <p:cBhvr>
                                        <p:cTn id="82" dur="1" fill="hold">
                                          <p:stCondLst>
                                            <p:cond delay="0"/>
                                          </p:stCondLst>
                                        </p:cTn>
                                        <p:tgtEl>
                                          <p:spTgt spid="90132"/>
                                        </p:tgtEl>
                                        <p:attrNameLst>
                                          <p:attrName>style.visibility</p:attrName>
                                        </p:attrNameLst>
                                      </p:cBhvr>
                                      <p:to>
                                        <p:strVal val="visible"/>
                                      </p:to>
                                    </p:set>
                                    <p:anim calcmode="lin" valueType="num">
                                      <p:cBhvr>
                                        <p:cTn id="83" dur="2000" fill="hold"/>
                                        <p:tgtEl>
                                          <p:spTgt spid="90132"/>
                                        </p:tgtEl>
                                        <p:attrNameLst>
                                          <p:attrName>ppt_w</p:attrName>
                                        </p:attrNameLst>
                                      </p:cBhvr>
                                      <p:tavLst>
                                        <p:tav tm="0">
                                          <p:val>
                                            <p:fltVal val="0"/>
                                          </p:val>
                                        </p:tav>
                                        <p:tav tm="100000">
                                          <p:val>
                                            <p:strVal val="#ppt_w"/>
                                          </p:val>
                                        </p:tav>
                                      </p:tavLst>
                                    </p:anim>
                                    <p:anim calcmode="lin" valueType="num">
                                      <p:cBhvr>
                                        <p:cTn id="84" dur="2000" fill="hold"/>
                                        <p:tgtEl>
                                          <p:spTgt spid="90132"/>
                                        </p:tgtEl>
                                        <p:attrNameLst>
                                          <p:attrName>ppt_h</p:attrName>
                                        </p:attrNameLst>
                                      </p:cBhvr>
                                      <p:tavLst>
                                        <p:tav tm="0">
                                          <p:val>
                                            <p:fltVal val="0"/>
                                          </p:val>
                                        </p:tav>
                                        <p:tav tm="100000">
                                          <p:val>
                                            <p:strVal val="#ppt_h"/>
                                          </p:val>
                                        </p:tav>
                                      </p:tavLst>
                                    </p:anim>
                                    <p:anim calcmode="lin" valueType="num">
                                      <p:cBhvr>
                                        <p:cTn id="85" dur="2000" fill="hold"/>
                                        <p:tgtEl>
                                          <p:spTgt spid="90132"/>
                                        </p:tgtEl>
                                        <p:attrNameLst>
                                          <p:attrName>style.rotation</p:attrName>
                                        </p:attrNameLst>
                                      </p:cBhvr>
                                      <p:tavLst>
                                        <p:tav tm="0">
                                          <p:val>
                                            <p:fltVal val="90"/>
                                          </p:val>
                                        </p:tav>
                                        <p:tav tm="100000">
                                          <p:val>
                                            <p:fltVal val="0"/>
                                          </p:val>
                                        </p:tav>
                                      </p:tavLst>
                                    </p:anim>
                                    <p:animEffect transition="in" filter="fade">
                                      <p:cBhvr>
                                        <p:cTn id="86" dur="2000"/>
                                        <p:tgtEl>
                                          <p:spTgt spid="90132"/>
                                        </p:tgtEl>
                                      </p:cBhvr>
                                    </p:animEffect>
                                  </p:childTnLst>
                                </p:cTn>
                              </p:par>
                              <p:par>
                                <p:cTn id="87" presetID="31" presetClass="entr" presetSubtype="0" repeatCount="indefinite" fill="hold" nodeType="withEffect">
                                  <p:stCondLst>
                                    <p:cond delay="0"/>
                                  </p:stCondLst>
                                  <p:iterate type="lt">
                                    <p:tmPct val="5000"/>
                                  </p:iterate>
                                  <p:childTnLst>
                                    <p:set>
                                      <p:cBhvr>
                                        <p:cTn id="88" dur="1" fill="hold">
                                          <p:stCondLst>
                                            <p:cond delay="0"/>
                                          </p:stCondLst>
                                        </p:cTn>
                                        <p:tgtEl>
                                          <p:spTgt spid="90133"/>
                                        </p:tgtEl>
                                        <p:attrNameLst>
                                          <p:attrName>style.visibility</p:attrName>
                                        </p:attrNameLst>
                                      </p:cBhvr>
                                      <p:to>
                                        <p:strVal val="visible"/>
                                      </p:to>
                                    </p:set>
                                    <p:anim calcmode="lin" valueType="num">
                                      <p:cBhvr>
                                        <p:cTn id="89" dur="2000" fill="hold"/>
                                        <p:tgtEl>
                                          <p:spTgt spid="90133"/>
                                        </p:tgtEl>
                                        <p:attrNameLst>
                                          <p:attrName>ppt_w</p:attrName>
                                        </p:attrNameLst>
                                      </p:cBhvr>
                                      <p:tavLst>
                                        <p:tav tm="0">
                                          <p:val>
                                            <p:fltVal val="0"/>
                                          </p:val>
                                        </p:tav>
                                        <p:tav tm="100000">
                                          <p:val>
                                            <p:strVal val="#ppt_w"/>
                                          </p:val>
                                        </p:tav>
                                      </p:tavLst>
                                    </p:anim>
                                    <p:anim calcmode="lin" valueType="num">
                                      <p:cBhvr>
                                        <p:cTn id="90" dur="2000" fill="hold"/>
                                        <p:tgtEl>
                                          <p:spTgt spid="90133"/>
                                        </p:tgtEl>
                                        <p:attrNameLst>
                                          <p:attrName>ppt_h</p:attrName>
                                        </p:attrNameLst>
                                      </p:cBhvr>
                                      <p:tavLst>
                                        <p:tav tm="0">
                                          <p:val>
                                            <p:fltVal val="0"/>
                                          </p:val>
                                        </p:tav>
                                        <p:tav tm="100000">
                                          <p:val>
                                            <p:strVal val="#ppt_h"/>
                                          </p:val>
                                        </p:tav>
                                      </p:tavLst>
                                    </p:anim>
                                    <p:anim calcmode="lin" valueType="num">
                                      <p:cBhvr>
                                        <p:cTn id="91" dur="2000" fill="hold"/>
                                        <p:tgtEl>
                                          <p:spTgt spid="90133"/>
                                        </p:tgtEl>
                                        <p:attrNameLst>
                                          <p:attrName>style.rotation</p:attrName>
                                        </p:attrNameLst>
                                      </p:cBhvr>
                                      <p:tavLst>
                                        <p:tav tm="0">
                                          <p:val>
                                            <p:fltVal val="90"/>
                                          </p:val>
                                        </p:tav>
                                        <p:tav tm="100000">
                                          <p:val>
                                            <p:fltVal val="0"/>
                                          </p:val>
                                        </p:tav>
                                      </p:tavLst>
                                    </p:anim>
                                    <p:animEffect transition="in" filter="fade">
                                      <p:cBhvr>
                                        <p:cTn id="92" dur="2000"/>
                                        <p:tgtEl>
                                          <p:spTgt spid="90133"/>
                                        </p:tgtEl>
                                      </p:cBhvr>
                                    </p:animEffect>
                                  </p:childTnLst>
                                </p:cTn>
                              </p:par>
                              <p:par>
                                <p:cTn id="93" presetID="31" presetClass="entr" presetSubtype="0" repeatCount="indefinite" fill="hold" nodeType="withEffect">
                                  <p:stCondLst>
                                    <p:cond delay="0"/>
                                  </p:stCondLst>
                                  <p:iterate type="lt">
                                    <p:tmPct val="5000"/>
                                  </p:iterate>
                                  <p:childTnLst>
                                    <p:set>
                                      <p:cBhvr>
                                        <p:cTn id="94" dur="1" fill="hold">
                                          <p:stCondLst>
                                            <p:cond delay="0"/>
                                          </p:stCondLst>
                                        </p:cTn>
                                        <p:tgtEl>
                                          <p:spTgt spid="90134"/>
                                        </p:tgtEl>
                                        <p:attrNameLst>
                                          <p:attrName>style.visibility</p:attrName>
                                        </p:attrNameLst>
                                      </p:cBhvr>
                                      <p:to>
                                        <p:strVal val="visible"/>
                                      </p:to>
                                    </p:set>
                                    <p:anim calcmode="lin" valueType="num">
                                      <p:cBhvr>
                                        <p:cTn id="95" dur="2000" fill="hold"/>
                                        <p:tgtEl>
                                          <p:spTgt spid="90134"/>
                                        </p:tgtEl>
                                        <p:attrNameLst>
                                          <p:attrName>ppt_w</p:attrName>
                                        </p:attrNameLst>
                                      </p:cBhvr>
                                      <p:tavLst>
                                        <p:tav tm="0">
                                          <p:val>
                                            <p:fltVal val="0"/>
                                          </p:val>
                                        </p:tav>
                                        <p:tav tm="100000">
                                          <p:val>
                                            <p:strVal val="#ppt_w"/>
                                          </p:val>
                                        </p:tav>
                                      </p:tavLst>
                                    </p:anim>
                                    <p:anim calcmode="lin" valueType="num">
                                      <p:cBhvr>
                                        <p:cTn id="96" dur="2000" fill="hold"/>
                                        <p:tgtEl>
                                          <p:spTgt spid="90134"/>
                                        </p:tgtEl>
                                        <p:attrNameLst>
                                          <p:attrName>ppt_h</p:attrName>
                                        </p:attrNameLst>
                                      </p:cBhvr>
                                      <p:tavLst>
                                        <p:tav tm="0">
                                          <p:val>
                                            <p:fltVal val="0"/>
                                          </p:val>
                                        </p:tav>
                                        <p:tav tm="100000">
                                          <p:val>
                                            <p:strVal val="#ppt_h"/>
                                          </p:val>
                                        </p:tav>
                                      </p:tavLst>
                                    </p:anim>
                                    <p:anim calcmode="lin" valueType="num">
                                      <p:cBhvr>
                                        <p:cTn id="97" dur="2000" fill="hold"/>
                                        <p:tgtEl>
                                          <p:spTgt spid="90134"/>
                                        </p:tgtEl>
                                        <p:attrNameLst>
                                          <p:attrName>style.rotation</p:attrName>
                                        </p:attrNameLst>
                                      </p:cBhvr>
                                      <p:tavLst>
                                        <p:tav tm="0">
                                          <p:val>
                                            <p:fltVal val="90"/>
                                          </p:val>
                                        </p:tav>
                                        <p:tav tm="100000">
                                          <p:val>
                                            <p:fltVal val="0"/>
                                          </p:val>
                                        </p:tav>
                                      </p:tavLst>
                                    </p:anim>
                                    <p:animEffect transition="in" filter="fade">
                                      <p:cBhvr>
                                        <p:cTn id="98" dur="2000"/>
                                        <p:tgtEl>
                                          <p:spTgt spid="90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animBg="1"/>
      <p:bldP spid="90117" grpId="0" animBg="1"/>
      <p:bldP spid="90118" grpId="0" animBg="1"/>
      <p:bldP spid="90122" grpId="0" animBg="1"/>
      <p:bldP spid="90123" grpId="0" animBg="1"/>
      <p:bldP spid="90124" grpId="0" animBg="1"/>
      <p:bldP spid="90125" grpId="0" animBg="1"/>
      <p:bldP spid="90127" grpId="0" animBg="1"/>
      <p:bldP spid="9012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hape 2588"/>
          <p:cNvPicPr/>
          <p:nvPr/>
        </p:nvPicPr>
        <p:blipFill>
          <a:blip r:embed="rId2"/>
          <a:stretch/>
        </p:blipFill>
        <p:spPr>
          <a:xfrm>
            <a:off x="4114800" y="981075"/>
            <a:ext cx="4648200" cy="2752725"/>
          </a:xfrm>
          <a:prstGeom prst="rect">
            <a:avLst/>
          </a:prstGeom>
        </p:spPr>
      </p:pic>
      <p:sp>
        <p:nvSpPr>
          <p:cNvPr id="11" name="TextBox 10"/>
          <p:cNvSpPr txBox="1"/>
          <p:nvPr/>
        </p:nvSpPr>
        <p:spPr>
          <a:xfrm>
            <a:off x="1600200" y="152400"/>
            <a:ext cx="2514600" cy="707886"/>
          </a:xfrm>
          <a:prstGeom prst="rect">
            <a:avLst/>
          </a:prstGeom>
          <a:noFill/>
        </p:spPr>
        <p:txBody>
          <a:bodyPr wrap="square" rtlCol="0">
            <a:spAutoFit/>
          </a:bodyPr>
          <a:lstStyle/>
          <a:p>
            <a:r>
              <a:rPr lang="en-US" sz="4000" b="1" smtClean="0">
                <a:solidFill>
                  <a:srgbClr val="C00000"/>
                </a:solidFill>
                <a:latin typeface="Times New Roman" pitchFamily="18" charset="0"/>
                <a:cs typeface="Times New Roman" pitchFamily="18" charset="0"/>
              </a:rPr>
              <a:t>Luyện tập</a:t>
            </a:r>
            <a:endParaRPr lang="en-US" sz="4000" b="1">
              <a:solidFill>
                <a:srgbClr val="C00000"/>
              </a:solidFill>
              <a:latin typeface="Times New Roman" pitchFamily="18" charset="0"/>
              <a:cs typeface="Times New Roman" pitchFamily="18" charset="0"/>
            </a:endParaRPr>
          </a:p>
        </p:txBody>
      </p:sp>
      <p:sp>
        <p:nvSpPr>
          <p:cNvPr id="10242" name="Text Box 2"/>
          <p:cNvSpPr txBox="1">
            <a:spLocks noChangeArrowheads="1"/>
          </p:cNvSpPr>
          <p:nvPr/>
        </p:nvSpPr>
        <p:spPr bwMode="auto">
          <a:xfrm>
            <a:off x="762000" y="1216025"/>
            <a:ext cx="2819400" cy="7651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  1. Có hai cuốn sách nằm trên mặt bàn như hình bên , em hãy cho biết giữa chúng có lực hấp dẫn không?</a:t>
            </a:r>
          </a:p>
        </p:txBody>
      </p:sp>
      <p:sp>
        <p:nvSpPr>
          <p:cNvPr id="13" name="Right Arrow 12"/>
          <p:cNvSpPr/>
          <p:nvPr/>
        </p:nvSpPr>
        <p:spPr>
          <a:xfrm>
            <a:off x="762000" y="3962400"/>
            <a:ext cx="609600" cy="4084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3" name="Rectangle 3"/>
          <p:cNvSpPr>
            <a:spLocks noChangeArrowheads="1"/>
          </p:cNvSpPr>
          <p:nvPr/>
        </p:nvSpPr>
        <p:spPr bwMode="auto">
          <a:xfrm>
            <a:off x="1523999" y="3810000"/>
            <a:ext cx="6934201" cy="830997"/>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511175" algn="l"/>
              </a:tabLst>
            </a:pPr>
            <a:r>
              <a:rPr kumimoji="0" lang="en-US" sz="2400" b="0" i="0" u="none" strike="noStrike" cap="none" normalizeH="0" baseline="0" smtClean="0">
                <a:ln>
                  <a:noFill/>
                </a:ln>
                <a:solidFill>
                  <a:srgbClr val="C00000"/>
                </a:solidFill>
                <a:effectLst/>
                <a:latin typeface="Times New Roman" pitchFamily="18" charset="0"/>
                <a:ea typeface="Arial Unicode MS" pitchFamily="34" charset="-128"/>
                <a:cs typeface="Times New Roman" pitchFamily="18" charset="0"/>
              </a:rPr>
              <a:t>Hai quyển sách nằm trên mặt bàn thì có lực hấp dẫn giữa chúng.</a:t>
            </a:r>
            <a:endParaRPr kumimoji="0" lang="en-US" sz="2400" b="0" i="0" u="none" strike="noStrike" cap="none" normalizeH="0" baseline="0" smtClean="0">
              <a:ln>
                <a:noFill/>
              </a:ln>
              <a:solidFill>
                <a:srgbClr val="C00000"/>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0242"/>
                                        </p:tgtEl>
                                        <p:attrNameLst>
                                          <p:attrName>style.visibility</p:attrName>
                                        </p:attrNameLst>
                                      </p:cBhvr>
                                      <p:to>
                                        <p:strVal val="visible"/>
                                      </p:to>
                                    </p:set>
                                    <p:animEffect transition="in" filter="box(in)">
                                      <p:cBhvr>
                                        <p:cTn id="15" dur="500"/>
                                        <p:tgtEl>
                                          <p:spTgt spid="10242"/>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0243"/>
                                        </p:tgtEl>
                                        <p:attrNameLst>
                                          <p:attrName>style.visibility</p:attrName>
                                        </p:attrNameLst>
                                      </p:cBhvr>
                                      <p:to>
                                        <p:strVal val="visible"/>
                                      </p:to>
                                    </p:set>
                                    <p:animEffect transition="in" filter="box(in)">
                                      <p:cBhvr>
                                        <p:cTn id="20" dur="500"/>
                                        <p:tgtEl>
                                          <p:spTgt spid="10243"/>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ox(in)">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242" grpId="0"/>
      <p:bldP spid="13" grpId="0" animBg="1"/>
      <p:bldP spid="1024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2896" y="1215278"/>
            <a:ext cx="7163558" cy="5262979"/>
          </a:xfrm>
          <a:prstGeom prst="rect">
            <a:avLst/>
          </a:prstGeom>
          <a:noFill/>
        </p:spPr>
        <p:txBody>
          <a:bodyPr wrap="square" rtlCol="0">
            <a:spAutoFit/>
          </a:bodyPr>
          <a:lstStyle/>
          <a:p>
            <a:pPr>
              <a:lnSpc>
                <a:spcPct val="150000"/>
              </a:lnSpc>
            </a:pPr>
            <a:r>
              <a:rPr lang="en-US" sz="2800" b="1" smtClean="0">
                <a:solidFill>
                  <a:srgbClr val="0000CC"/>
                </a:solidFill>
                <a:latin typeface="Times New Roman" panose="02020603050405020304" pitchFamily="18" charset="0"/>
                <a:cs typeface="Times New Roman" panose="02020603050405020304" pitchFamily="18" charset="0"/>
              </a:rPr>
              <a:t>         2. </a:t>
            </a:r>
            <a:r>
              <a:rPr lang="pl-PL" sz="2800" b="1" smtClean="0">
                <a:solidFill>
                  <a:srgbClr val="0000CC"/>
                </a:solidFill>
                <a:latin typeface="Times New Roman" panose="02020603050405020304" pitchFamily="18" charset="0"/>
                <a:cs typeface="Times New Roman" panose="02020603050405020304" pitchFamily="18" charset="0"/>
              </a:rPr>
              <a:t>Một </a:t>
            </a:r>
            <a:r>
              <a:rPr lang="pl-PL" sz="2800" b="1">
                <a:solidFill>
                  <a:srgbClr val="0000CC"/>
                </a:solidFill>
                <a:latin typeface="Times New Roman" panose="02020603050405020304" pitchFamily="18" charset="0"/>
                <a:cs typeface="Times New Roman" panose="02020603050405020304" pitchFamily="18" charset="0"/>
              </a:rPr>
              <a:t>quyển sách nặng 100g và một quả cân bằng sắt nặng 100g đặt gần nhau trên mặt bàn. </a:t>
            </a:r>
            <a:endParaRPr lang="en-US" sz="2800" b="1" smtClean="0">
              <a:solidFill>
                <a:srgbClr val="0000CC"/>
              </a:solidFill>
              <a:latin typeface="Times New Roman" panose="02020603050405020304" pitchFamily="18" charset="0"/>
              <a:cs typeface="Times New Roman" panose="02020603050405020304" pitchFamily="18" charset="0"/>
            </a:endParaRPr>
          </a:p>
          <a:p>
            <a:pPr>
              <a:lnSpc>
                <a:spcPct val="150000"/>
              </a:lnSpc>
            </a:pPr>
            <a:r>
              <a:rPr lang="pl-PL" sz="2800" b="1" smtClean="0">
                <a:solidFill>
                  <a:srgbClr val="0000CC"/>
                </a:solidFill>
                <a:latin typeface="Times New Roman" panose="02020603050405020304" pitchFamily="18" charset="0"/>
                <a:cs typeface="Times New Roman" panose="02020603050405020304" pitchFamily="18" charset="0"/>
              </a:rPr>
              <a:t>Nhận </a:t>
            </a:r>
            <a:r>
              <a:rPr lang="pl-PL" sz="2800" b="1">
                <a:solidFill>
                  <a:srgbClr val="0000CC"/>
                </a:solidFill>
                <a:latin typeface="Times New Roman" panose="02020603050405020304" pitchFamily="18" charset="0"/>
                <a:cs typeface="Times New Roman" panose="02020603050405020304" pitchFamily="18" charset="0"/>
              </a:rPr>
              <a:t>xét nào sau đây là không đúng?</a:t>
            </a:r>
            <a:endParaRPr lang="en-US" sz="2800" b="1">
              <a:solidFill>
                <a:srgbClr val="0000CC"/>
              </a:solidFill>
              <a:latin typeface="Times New Roman" panose="02020603050405020304" pitchFamily="18" charset="0"/>
              <a:cs typeface="Times New Roman" panose="02020603050405020304" pitchFamily="18" charset="0"/>
            </a:endParaRPr>
          </a:p>
          <a:p>
            <a:pPr marL="514350" indent="-514350">
              <a:lnSpc>
                <a:spcPct val="150000"/>
              </a:lnSpc>
              <a:buAutoNum type="alphaUcPeriod"/>
            </a:pPr>
            <a:r>
              <a:rPr lang="pl-PL" sz="2800" smtClean="0">
                <a:solidFill>
                  <a:srgbClr val="0000CC"/>
                </a:solidFill>
                <a:latin typeface="Times New Roman" panose="02020603050405020304" pitchFamily="18" charset="0"/>
                <a:cs typeface="Times New Roman" panose="02020603050405020304" pitchFamily="18" charset="0"/>
              </a:rPr>
              <a:t>Hai </a:t>
            </a:r>
            <a:r>
              <a:rPr lang="pl-PL" sz="2800">
                <a:solidFill>
                  <a:srgbClr val="0000CC"/>
                </a:solidFill>
                <a:latin typeface="Times New Roman" panose="02020603050405020304" pitchFamily="18" charset="0"/>
                <a:cs typeface="Times New Roman" panose="02020603050405020304" pitchFamily="18" charset="0"/>
              </a:rPr>
              <a:t>vật có cùng trọng lượng.		</a:t>
            </a:r>
            <a:endParaRPr lang="en-US" sz="2800" smtClean="0">
              <a:solidFill>
                <a:srgbClr val="0000CC"/>
              </a:solidFill>
              <a:latin typeface="Times New Roman" panose="02020603050405020304" pitchFamily="18" charset="0"/>
              <a:cs typeface="Times New Roman" panose="02020603050405020304" pitchFamily="18" charset="0"/>
            </a:endParaRPr>
          </a:p>
          <a:p>
            <a:pPr>
              <a:lnSpc>
                <a:spcPct val="150000"/>
              </a:lnSpc>
            </a:pPr>
            <a:r>
              <a:rPr lang="pl-PL" sz="2800" smtClean="0">
                <a:solidFill>
                  <a:srgbClr val="0000CC"/>
                </a:solidFill>
                <a:latin typeface="Times New Roman" panose="02020603050405020304" pitchFamily="18" charset="0"/>
                <a:cs typeface="Times New Roman" panose="02020603050405020304" pitchFamily="18" charset="0"/>
              </a:rPr>
              <a:t>B</a:t>
            </a:r>
            <a:r>
              <a:rPr lang="pl-PL" sz="2800">
                <a:solidFill>
                  <a:srgbClr val="0000CC"/>
                </a:solidFill>
                <a:latin typeface="Times New Roman" panose="02020603050405020304" pitchFamily="18" charset="0"/>
                <a:cs typeface="Times New Roman" panose="02020603050405020304" pitchFamily="18" charset="0"/>
              </a:rPr>
              <a:t>. Hai vật có cùng thể tích.</a:t>
            </a:r>
            <a:endParaRPr lang="en-US" sz="2800">
              <a:solidFill>
                <a:srgbClr val="0000CC"/>
              </a:solidFill>
              <a:latin typeface="Times New Roman" panose="02020603050405020304" pitchFamily="18" charset="0"/>
              <a:cs typeface="Times New Roman" panose="02020603050405020304" pitchFamily="18" charset="0"/>
            </a:endParaRPr>
          </a:p>
          <a:p>
            <a:pPr>
              <a:lnSpc>
                <a:spcPct val="150000"/>
              </a:lnSpc>
            </a:pPr>
            <a:r>
              <a:rPr lang="pl-PL" sz="2800">
                <a:solidFill>
                  <a:srgbClr val="0000CC"/>
                </a:solidFill>
                <a:latin typeface="Times New Roman" panose="02020603050405020304" pitchFamily="18" charset="0"/>
                <a:cs typeface="Times New Roman" panose="02020603050405020304" pitchFamily="18" charset="0"/>
              </a:rPr>
              <a:t>C. Hai vật có cùng khối lượng.		</a:t>
            </a:r>
            <a:endParaRPr lang="en-US" sz="2800" smtClean="0">
              <a:solidFill>
                <a:srgbClr val="0000CC"/>
              </a:solidFill>
              <a:latin typeface="Times New Roman" panose="02020603050405020304" pitchFamily="18" charset="0"/>
              <a:cs typeface="Times New Roman" panose="02020603050405020304" pitchFamily="18" charset="0"/>
            </a:endParaRPr>
          </a:p>
          <a:p>
            <a:pPr>
              <a:lnSpc>
                <a:spcPct val="150000"/>
              </a:lnSpc>
            </a:pPr>
            <a:r>
              <a:rPr lang="pl-PL" sz="2800" smtClean="0">
                <a:solidFill>
                  <a:srgbClr val="0000CC"/>
                </a:solidFill>
                <a:latin typeface="Times New Roman" panose="02020603050405020304" pitchFamily="18" charset="0"/>
                <a:cs typeface="Times New Roman" panose="02020603050405020304" pitchFamily="18" charset="0"/>
              </a:rPr>
              <a:t>D</a:t>
            </a:r>
            <a:r>
              <a:rPr lang="pl-PL" sz="2800">
                <a:solidFill>
                  <a:srgbClr val="0000CC"/>
                </a:solidFill>
                <a:latin typeface="Times New Roman" panose="02020603050405020304" pitchFamily="18" charset="0"/>
                <a:cs typeface="Times New Roman" panose="02020603050405020304" pitchFamily="18" charset="0"/>
              </a:rPr>
              <a:t>. Có lực hấp dẫn giữa hai vật.</a:t>
            </a:r>
            <a:endParaRPr lang="en-US" sz="2800">
              <a:solidFill>
                <a:srgbClr val="0000CC"/>
              </a:solidFill>
              <a:latin typeface="Times New Roman" panose="02020603050405020304" pitchFamily="18" charset="0"/>
              <a:cs typeface="Times New Roman" panose="02020603050405020304" pitchFamily="18" charset="0"/>
            </a:endParaRPr>
          </a:p>
        </p:txBody>
      </p:sp>
      <p:sp>
        <p:nvSpPr>
          <p:cNvPr id="5" name="Oval 4"/>
          <p:cNvSpPr/>
          <p:nvPr/>
        </p:nvSpPr>
        <p:spPr>
          <a:xfrm>
            <a:off x="571500" y="4495800"/>
            <a:ext cx="571500" cy="685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WordArt 13"/>
          <p:cNvSpPr>
            <a:spLocks noChangeArrowheads="1" noChangeShapeType="1" noTextEdit="1"/>
          </p:cNvSpPr>
          <p:nvPr/>
        </p:nvSpPr>
        <p:spPr bwMode="auto">
          <a:xfrm>
            <a:off x="8209360" y="5792787"/>
            <a:ext cx="136922" cy="274638"/>
          </a:xfrm>
          <a:prstGeom prst="rect">
            <a:avLst/>
          </a:prstGeom>
        </p:spPr>
        <p:txBody>
          <a:bodyPr wrap="none" fromWordArt="1">
            <a:prstTxWarp prst="textPlain">
              <a:avLst>
                <a:gd name="adj" fmla="val 50000"/>
              </a:avLst>
            </a:prstTxWarp>
          </a:bodyPr>
          <a:lstStyle/>
          <a:p>
            <a:pPr algn="ctr"/>
            <a:endParaRPr lang="en-US" sz="3600" kern="10">
              <a:ln w="38100">
                <a:noFill/>
                <a:round/>
                <a:headEnd/>
                <a:tailEnd/>
              </a:ln>
              <a:solidFill>
                <a:srgbClr val="FF0066"/>
              </a:solidFill>
              <a:latin typeface="Arial Black"/>
            </a:endParaRPr>
          </a:p>
        </p:txBody>
      </p:sp>
      <p:sp>
        <p:nvSpPr>
          <p:cNvPr id="18" name="TextBox 17"/>
          <p:cNvSpPr txBox="1"/>
          <p:nvPr/>
        </p:nvSpPr>
        <p:spPr>
          <a:xfrm>
            <a:off x="1600200" y="152400"/>
            <a:ext cx="2514600" cy="707886"/>
          </a:xfrm>
          <a:prstGeom prst="rect">
            <a:avLst/>
          </a:prstGeom>
          <a:noFill/>
        </p:spPr>
        <p:txBody>
          <a:bodyPr wrap="square" rtlCol="0">
            <a:spAutoFit/>
          </a:bodyPr>
          <a:lstStyle/>
          <a:p>
            <a:r>
              <a:rPr lang="en-US" sz="4000" b="1" smtClean="0">
                <a:solidFill>
                  <a:srgbClr val="C00000"/>
                </a:solidFill>
                <a:latin typeface="Times New Roman" pitchFamily="18" charset="0"/>
                <a:cs typeface="Times New Roman" pitchFamily="18" charset="0"/>
              </a:rPr>
              <a:t>Luyện tập</a:t>
            </a:r>
            <a:endParaRPr lang="en-US" sz="4000" b="1">
              <a:solidFill>
                <a:srgbClr val="C0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327234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2778" y="1199914"/>
            <a:ext cx="7556464" cy="3785652"/>
          </a:xfrm>
          <a:prstGeom prst="rect">
            <a:avLst/>
          </a:prstGeom>
          <a:noFill/>
        </p:spPr>
        <p:txBody>
          <a:bodyPr wrap="square" rtlCol="0">
            <a:spAutoFit/>
          </a:bodyPr>
          <a:lstStyle/>
          <a:p>
            <a:pPr algn="ctr">
              <a:lnSpc>
                <a:spcPct val="150000"/>
              </a:lnSpc>
            </a:pPr>
            <a:r>
              <a:rPr lang="en-US" sz="3200" b="1" smtClean="0">
                <a:solidFill>
                  <a:srgbClr val="0000CC"/>
                </a:solidFill>
                <a:latin typeface="Times New Roman" panose="02020603050405020304" pitchFamily="18" charset="0"/>
                <a:cs typeface="Times New Roman" panose="02020603050405020304" pitchFamily="18" charset="0"/>
              </a:rPr>
              <a:t>3.Từ </a:t>
            </a:r>
            <a:r>
              <a:rPr lang="en-US" sz="3200" b="1">
                <a:solidFill>
                  <a:srgbClr val="0000CC"/>
                </a:solidFill>
                <a:latin typeface="Times New Roman" panose="02020603050405020304" pitchFamily="18" charset="0"/>
                <a:cs typeface="Times New Roman" panose="02020603050405020304" pitchFamily="18" charset="0"/>
              </a:rPr>
              <a:t>“nặng” trong </a:t>
            </a:r>
            <a:r>
              <a:rPr lang="en-US" sz="3200" b="1" smtClean="0">
                <a:solidFill>
                  <a:srgbClr val="0000CC"/>
                </a:solidFill>
                <a:latin typeface="Times New Roman" panose="02020603050405020304" pitchFamily="18" charset="0"/>
                <a:cs typeface="Times New Roman" panose="02020603050405020304" pitchFamily="18" charset="0"/>
              </a:rPr>
              <a:t>các câu nào </a:t>
            </a:r>
            <a:r>
              <a:rPr lang="en-US" sz="3200" b="1">
                <a:solidFill>
                  <a:srgbClr val="0000CC"/>
                </a:solidFill>
                <a:latin typeface="Times New Roman" panose="02020603050405020304" pitchFamily="18" charset="0"/>
                <a:cs typeface="Times New Roman" panose="02020603050405020304" pitchFamily="18" charset="0"/>
              </a:rPr>
              <a:t>chỉ khối </a:t>
            </a:r>
            <a:r>
              <a:rPr lang="en-US" sz="3200" b="1" smtClean="0">
                <a:solidFill>
                  <a:srgbClr val="0000CC"/>
                </a:solidFill>
                <a:latin typeface="Times New Roman" panose="02020603050405020304" pitchFamily="18" charset="0"/>
                <a:cs typeface="Times New Roman" panose="02020603050405020304" pitchFamily="18" charset="0"/>
              </a:rPr>
              <a:t>lượng?</a:t>
            </a:r>
            <a:endParaRPr lang="en-US" sz="3200" b="1">
              <a:solidFill>
                <a:srgbClr val="0000CC"/>
              </a:solidFill>
              <a:latin typeface="Times New Roman" panose="02020603050405020304" pitchFamily="18" charset="0"/>
              <a:cs typeface="Times New Roman" panose="02020603050405020304" pitchFamily="18" charset="0"/>
            </a:endParaRPr>
          </a:p>
          <a:p>
            <a:pPr>
              <a:lnSpc>
                <a:spcPct val="150000"/>
              </a:lnSpc>
            </a:pPr>
            <a:r>
              <a:rPr lang="en-US" sz="3200" smtClean="0">
                <a:solidFill>
                  <a:srgbClr val="0000CC"/>
                </a:solidFill>
                <a:latin typeface="Times New Roman" panose="02020603050405020304" pitchFamily="18" charset="0"/>
                <a:cs typeface="Times New Roman" panose="02020603050405020304" pitchFamily="18" charset="0"/>
              </a:rPr>
              <a:t>A. </a:t>
            </a:r>
            <a:r>
              <a:rPr lang="en-US" sz="3200">
                <a:solidFill>
                  <a:srgbClr val="0000CC"/>
                </a:solidFill>
                <a:latin typeface="Times New Roman" panose="02020603050405020304" pitchFamily="18" charset="0"/>
                <a:cs typeface="Times New Roman" panose="02020603050405020304" pitchFamily="18" charset="0"/>
              </a:rPr>
              <a:t>Quả gia trọng này </a:t>
            </a:r>
            <a:r>
              <a:rPr lang="en-US" sz="3200" smtClean="0">
                <a:solidFill>
                  <a:srgbClr val="0000CC"/>
                </a:solidFill>
                <a:latin typeface="Times New Roman" panose="02020603050405020304" pitchFamily="18" charset="0"/>
                <a:cs typeface="Times New Roman" panose="02020603050405020304" pitchFamily="18" charset="0"/>
              </a:rPr>
              <a:t>nặng </a:t>
            </a:r>
            <a:r>
              <a:rPr lang="en-US" sz="3200">
                <a:solidFill>
                  <a:srgbClr val="0000CC"/>
                </a:solidFill>
                <a:latin typeface="Times New Roman" panose="02020603050405020304" pitchFamily="18" charset="0"/>
                <a:cs typeface="Times New Roman" panose="02020603050405020304" pitchFamily="18" charset="0"/>
              </a:rPr>
              <a:t>5N</a:t>
            </a:r>
          </a:p>
          <a:p>
            <a:pPr>
              <a:lnSpc>
                <a:spcPct val="150000"/>
              </a:lnSpc>
            </a:pPr>
            <a:r>
              <a:rPr lang="en-US" sz="3200" smtClean="0">
                <a:solidFill>
                  <a:srgbClr val="0000CC"/>
                </a:solidFill>
                <a:latin typeface="Times New Roman" panose="02020603050405020304" pitchFamily="18" charset="0"/>
                <a:cs typeface="Times New Roman" panose="02020603050405020304" pitchFamily="18" charset="0"/>
              </a:rPr>
              <a:t>B. </a:t>
            </a:r>
            <a:r>
              <a:rPr lang="en-US" sz="3200">
                <a:solidFill>
                  <a:srgbClr val="0000CC"/>
                </a:solidFill>
                <a:latin typeface="Times New Roman" panose="02020603050405020304" pitchFamily="18" charset="0"/>
                <a:cs typeface="Times New Roman" panose="02020603050405020304" pitchFamily="18" charset="0"/>
              </a:rPr>
              <a:t>Bình nước đựng đầy nặng hơn bình rỗng</a:t>
            </a:r>
          </a:p>
          <a:p>
            <a:pPr>
              <a:lnSpc>
                <a:spcPct val="150000"/>
              </a:lnSpc>
            </a:pPr>
            <a:r>
              <a:rPr lang="en-US" sz="3200" smtClean="0">
                <a:solidFill>
                  <a:srgbClr val="0000CC"/>
                </a:solidFill>
                <a:latin typeface="Times New Roman" panose="02020603050405020304" pitchFamily="18" charset="0"/>
                <a:cs typeface="Times New Roman" panose="02020603050405020304" pitchFamily="18" charset="0"/>
              </a:rPr>
              <a:t>C. </a:t>
            </a:r>
            <a:r>
              <a:rPr lang="en-US" sz="3200">
                <a:solidFill>
                  <a:srgbClr val="0000CC"/>
                </a:solidFill>
                <a:latin typeface="Times New Roman" panose="02020603050405020304" pitchFamily="18" charset="0"/>
                <a:cs typeface="Times New Roman" panose="02020603050405020304" pitchFamily="18" charset="0"/>
              </a:rPr>
              <a:t>Bạn An nặng 40 kg. </a:t>
            </a:r>
          </a:p>
        </p:txBody>
      </p:sp>
      <p:sp>
        <p:nvSpPr>
          <p:cNvPr id="5" name="Oval 4"/>
          <p:cNvSpPr/>
          <p:nvPr/>
        </p:nvSpPr>
        <p:spPr>
          <a:xfrm>
            <a:off x="647700" y="4267200"/>
            <a:ext cx="571500" cy="685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utoShape 5"/>
          <p:cNvSpPr>
            <a:spLocks noChangeArrowheads="1"/>
          </p:cNvSpPr>
          <p:nvPr/>
        </p:nvSpPr>
        <p:spPr bwMode="auto">
          <a:xfrm>
            <a:off x="7639050" y="6172200"/>
            <a:ext cx="857250" cy="381000"/>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b="1" dirty="0">
                <a:solidFill>
                  <a:srgbClr val="FF0000"/>
                </a:solidFill>
                <a:latin typeface="Times New Roman" pitchFamily="18" charset="0"/>
              </a:rPr>
              <a:t>BẮT ĐẦU</a:t>
            </a:r>
          </a:p>
        </p:txBody>
      </p:sp>
      <p:sp>
        <p:nvSpPr>
          <p:cNvPr id="7" name="Rectangle 6"/>
          <p:cNvSpPr>
            <a:spLocks noChangeArrowheads="1"/>
          </p:cNvSpPr>
          <p:nvPr/>
        </p:nvSpPr>
        <p:spPr bwMode="auto">
          <a:xfrm>
            <a:off x="7949803" y="3276600"/>
            <a:ext cx="89297" cy="27432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endParaRPr lang="en-US" sz="2000">
              <a:latin typeface="Times New Roman" pitchFamily="18" charset="0"/>
            </a:endParaRPr>
          </a:p>
        </p:txBody>
      </p:sp>
      <p:sp>
        <p:nvSpPr>
          <p:cNvPr id="8" name="AutoShape 7"/>
          <p:cNvSpPr>
            <a:spLocks noChangeArrowheads="1"/>
          </p:cNvSpPr>
          <p:nvPr/>
        </p:nvSpPr>
        <p:spPr bwMode="auto">
          <a:xfrm>
            <a:off x="8058150" y="5949950"/>
            <a:ext cx="138113"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9" name="AutoShape 8"/>
          <p:cNvSpPr>
            <a:spLocks noChangeArrowheads="1"/>
          </p:cNvSpPr>
          <p:nvPr/>
        </p:nvSpPr>
        <p:spPr bwMode="auto">
          <a:xfrm>
            <a:off x="8058150" y="4108450"/>
            <a:ext cx="138113"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10" name="AutoShape 9"/>
          <p:cNvSpPr>
            <a:spLocks noChangeArrowheads="1"/>
          </p:cNvSpPr>
          <p:nvPr/>
        </p:nvSpPr>
        <p:spPr bwMode="auto">
          <a:xfrm>
            <a:off x="8058150" y="3268662"/>
            <a:ext cx="138113"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11" name="AutoShape 10"/>
          <p:cNvSpPr>
            <a:spLocks noChangeArrowheads="1"/>
          </p:cNvSpPr>
          <p:nvPr/>
        </p:nvSpPr>
        <p:spPr bwMode="auto">
          <a:xfrm>
            <a:off x="8058150" y="5048250"/>
            <a:ext cx="138113"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12" name="WordArt 13"/>
          <p:cNvSpPr>
            <a:spLocks noChangeArrowheads="1" noChangeShapeType="1" noTextEdit="1"/>
          </p:cNvSpPr>
          <p:nvPr/>
        </p:nvSpPr>
        <p:spPr bwMode="auto">
          <a:xfrm>
            <a:off x="8209360" y="5792787"/>
            <a:ext cx="136922" cy="274638"/>
          </a:xfrm>
          <a:prstGeom prst="rect">
            <a:avLst/>
          </a:prstGeom>
        </p:spPr>
        <p:txBody>
          <a:bodyPr wrap="none" fromWordArt="1">
            <a:prstTxWarp prst="textPlain">
              <a:avLst>
                <a:gd name="adj" fmla="val 50000"/>
              </a:avLst>
            </a:prstTxWarp>
          </a:bodyPr>
          <a:lstStyle/>
          <a:p>
            <a:pPr algn="ctr"/>
            <a:r>
              <a:rPr lang="en-US" sz="3600" kern="10">
                <a:ln w="38100">
                  <a:noFill/>
                  <a:round/>
                  <a:headEnd/>
                  <a:tailEnd/>
                </a:ln>
                <a:solidFill>
                  <a:srgbClr val="FF0066"/>
                </a:solidFill>
                <a:latin typeface="Arial Black"/>
              </a:rPr>
              <a:t>0</a:t>
            </a:r>
          </a:p>
        </p:txBody>
      </p:sp>
      <p:sp>
        <p:nvSpPr>
          <p:cNvPr id="13" name="Rectangle 14" descr="Medium wood"/>
          <p:cNvSpPr>
            <a:spLocks noChangeArrowheads="1"/>
          </p:cNvSpPr>
          <p:nvPr/>
        </p:nvSpPr>
        <p:spPr bwMode="auto">
          <a:xfrm>
            <a:off x="7949803" y="3276600"/>
            <a:ext cx="73819" cy="2743200"/>
          </a:xfrm>
          <a:prstGeom prst="rect">
            <a:avLst/>
          </a:prstGeom>
          <a:blipFill dpi="0" rotWithShape="1">
            <a:blip r:embed="rId2" cstate="print"/>
            <a:srcRect/>
            <a:stretch>
              <a:fillRect/>
            </a:stretch>
          </a:blipFill>
          <a:ln w="12700">
            <a:solidFill>
              <a:schemeClr val="tx1"/>
            </a:solidFill>
            <a:miter lim="800000"/>
            <a:headEnd/>
            <a:tailEnd/>
          </a:ln>
        </p:spPr>
        <p:txBody>
          <a:bodyPr wrap="none" anchor="ctr"/>
          <a:lstStyle/>
          <a:p>
            <a:pPr algn="ctr"/>
            <a:endParaRPr lang="en-US" sz="2000">
              <a:latin typeface="Times New Roman" pitchFamily="18" charset="0"/>
            </a:endParaRPr>
          </a:p>
        </p:txBody>
      </p:sp>
      <p:sp>
        <p:nvSpPr>
          <p:cNvPr id="14" name="WordArt 15"/>
          <p:cNvSpPr>
            <a:spLocks noChangeArrowheads="1" noChangeShapeType="1" noTextEdit="1"/>
          </p:cNvSpPr>
          <p:nvPr/>
        </p:nvSpPr>
        <p:spPr bwMode="auto">
          <a:xfrm>
            <a:off x="8179594" y="3187700"/>
            <a:ext cx="257175" cy="273050"/>
          </a:xfrm>
          <a:prstGeom prst="rect">
            <a:avLst/>
          </a:prstGeom>
        </p:spPr>
        <p:txBody>
          <a:bodyPr wrap="none" fromWordArt="1">
            <a:prstTxWarp prst="textPlain">
              <a:avLst>
                <a:gd name="adj" fmla="val 50000"/>
              </a:avLst>
            </a:prstTxWarp>
          </a:bodyPr>
          <a:lstStyle/>
          <a:p>
            <a:pPr algn="ctr"/>
            <a:r>
              <a:rPr lang="en-US" sz="3600" kern="10" dirty="0" smtClean="0">
                <a:ln w="28575">
                  <a:noFill/>
                  <a:round/>
                  <a:headEnd/>
                  <a:tailEnd/>
                </a:ln>
                <a:solidFill>
                  <a:srgbClr val="FF0066"/>
                </a:solidFill>
                <a:latin typeface="Arial Black"/>
              </a:rPr>
              <a:t>15</a:t>
            </a:r>
            <a:endParaRPr lang="en-US" sz="3600" kern="10" dirty="0">
              <a:ln w="28575">
                <a:noFill/>
                <a:round/>
                <a:headEnd/>
                <a:tailEnd/>
              </a:ln>
              <a:solidFill>
                <a:srgbClr val="FF0066"/>
              </a:solidFill>
              <a:latin typeface="Arial Black"/>
            </a:endParaRPr>
          </a:p>
        </p:txBody>
      </p:sp>
      <p:sp>
        <p:nvSpPr>
          <p:cNvPr id="15" name="TextBox 14"/>
          <p:cNvSpPr txBox="1">
            <a:spLocks noChangeArrowheads="1"/>
          </p:cNvSpPr>
          <p:nvPr/>
        </p:nvSpPr>
        <p:spPr bwMode="auto">
          <a:xfrm>
            <a:off x="7553325" y="6091238"/>
            <a:ext cx="942975" cy="830997"/>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sz="2400" b="1" dirty="0" err="1">
                <a:solidFill>
                  <a:srgbClr val="FF0000"/>
                </a:solidFill>
              </a:rPr>
              <a:t>Hết</a:t>
            </a:r>
            <a:r>
              <a:rPr lang="en-US" sz="2400" b="1" dirty="0">
                <a:solidFill>
                  <a:srgbClr val="FF0000"/>
                </a:solidFill>
              </a:rPr>
              <a:t> </a:t>
            </a:r>
            <a:r>
              <a:rPr lang="en-US" sz="2400" b="1" dirty="0" err="1">
                <a:solidFill>
                  <a:srgbClr val="FF0000"/>
                </a:solidFill>
              </a:rPr>
              <a:t>giờ</a:t>
            </a:r>
            <a:endParaRPr lang="en-US" sz="2400" b="1" dirty="0">
              <a:solidFill>
                <a:srgbClr val="FF0000"/>
              </a:solidFill>
            </a:endParaRPr>
          </a:p>
        </p:txBody>
      </p:sp>
      <p:sp>
        <p:nvSpPr>
          <p:cNvPr id="16" name="WordArt 15"/>
          <p:cNvSpPr>
            <a:spLocks noChangeArrowheads="1" noChangeShapeType="1" noTextEdit="1"/>
          </p:cNvSpPr>
          <p:nvPr/>
        </p:nvSpPr>
        <p:spPr bwMode="auto">
          <a:xfrm>
            <a:off x="8179594" y="3994150"/>
            <a:ext cx="257175" cy="273050"/>
          </a:xfrm>
          <a:prstGeom prst="rect">
            <a:avLst/>
          </a:prstGeom>
        </p:spPr>
        <p:txBody>
          <a:bodyPr wrap="none" fromWordArt="1">
            <a:prstTxWarp prst="textPlain">
              <a:avLst>
                <a:gd name="adj" fmla="val 50000"/>
              </a:avLst>
            </a:prstTxWarp>
          </a:bodyPr>
          <a:lstStyle/>
          <a:p>
            <a:pPr algn="ctr"/>
            <a:r>
              <a:rPr lang="en-US" sz="3600" kern="10" dirty="0" smtClean="0">
                <a:ln w="28575">
                  <a:noFill/>
                  <a:round/>
                  <a:headEnd/>
                  <a:tailEnd/>
                </a:ln>
                <a:solidFill>
                  <a:srgbClr val="FF0066"/>
                </a:solidFill>
                <a:latin typeface="Arial Black"/>
              </a:rPr>
              <a:t>10</a:t>
            </a:r>
            <a:endParaRPr lang="en-US" sz="3600" kern="10" dirty="0">
              <a:ln w="28575">
                <a:noFill/>
                <a:round/>
                <a:headEnd/>
                <a:tailEnd/>
              </a:ln>
              <a:solidFill>
                <a:srgbClr val="FF0066"/>
              </a:solidFill>
              <a:latin typeface="Arial Black"/>
            </a:endParaRPr>
          </a:p>
        </p:txBody>
      </p:sp>
      <p:sp>
        <p:nvSpPr>
          <p:cNvPr id="17" name="WordArt 15"/>
          <p:cNvSpPr>
            <a:spLocks noChangeArrowheads="1" noChangeShapeType="1" noTextEdit="1"/>
          </p:cNvSpPr>
          <p:nvPr/>
        </p:nvSpPr>
        <p:spPr bwMode="auto">
          <a:xfrm>
            <a:off x="8180784" y="4935537"/>
            <a:ext cx="257175" cy="273050"/>
          </a:xfrm>
          <a:prstGeom prst="rect">
            <a:avLst/>
          </a:prstGeom>
        </p:spPr>
        <p:txBody>
          <a:bodyPr wrap="none" fromWordArt="1">
            <a:prstTxWarp prst="textPlain">
              <a:avLst>
                <a:gd name="adj" fmla="val 50000"/>
              </a:avLst>
            </a:prstTxWarp>
          </a:bodyPr>
          <a:lstStyle/>
          <a:p>
            <a:pPr algn="ctr"/>
            <a:r>
              <a:rPr lang="en-US" sz="3600" kern="10" dirty="0" smtClean="0">
                <a:ln w="28575">
                  <a:noFill/>
                  <a:round/>
                  <a:headEnd/>
                  <a:tailEnd/>
                </a:ln>
                <a:solidFill>
                  <a:srgbClr val="FF0066"/>
                </a:solidFill>
                <a:latin typeface="Arial Black"/>
              </a:rPr>
              <a:t>05</a:t>
            </a:r>
            <a:endParaRPr lang="en-US" sz="3600" kern="10" dirty="0">
              <a:ln w="28575">
                <a:noFill/>
                <a:round/>
                <a:headEnd/>
                <a:tailEnd/>
              </a:ln>
              <a:solidFill>
                <a:srgbClr val="FF0066"/>
              </a:solidFill>
              <a:latin typeface="Arial Black"/>
            </a:endParaRPr>
          </a:p>
        </p:txBody>
      </p:sp>
      <p:sp>
        <p:nvSpPr>
          <p:cNvPr id="20" name="Oval 19"/>
          <p:cNvSpPr/>
          <p:nvPr/>
        </p:nvSpPr>
        <p:spPr>
          <a:xfrm>
            <a:off x="605250" y="3460750"/>
            <a:ext cx="571500" cy="685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600200" y="152400"/>
            <a:ext cx="2514600" cy="707886"/>
          </a:xfrm>
          <a:prstGeom prst="rect">
            <a:avLst/>
          </a:prstGeom>
          <a:noFill/>
        </p:spPr>
        <p:txBody>
          <a:bodyPr wrap="square" rtlCol="0">
            <a:spAutoFit/>
          </a:bodyPr>
          <a:lstStyle/>
          <a:p>
            <a:r>
              <a:rPr lang="en-US" sz="4000" b="1" smtClean="0">
                <a:solidFill>
                  <a:srgbClr val="C00000"/>
                </a:solidFill>
                <a:latin typeface="Times New Roman" pitchFamily="18" charset="0"/>
                <a:cs typeface="Times New Roman" pitchFamily="18" charset="0"/>
              </a:rPr>
              <a:t>Luyện tập</a:t>
            </a:r>
            <a:endParaRPr lang="en-US" sz="4000" b="1">
              <a:solidFill>
                <a:srgbClr val="C0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721135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ox(i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23727" y="1055078"/>
            <a:ext cx="7772573" cy="5262979"/>
          </a:xfrm>
          <a:prstGeom prst="rect">
            <a:avLst/>
          </a:prstGeom>
          <a:noFill/>
        </p:spPr>
        <p:txBody>
          <a:bodyPr wrap="square" rtlCol="0">
            <a:spAutoFit/>
          </a:bodyPr>
          <a:lstStyle/>
          <a:p>
            <a:pPr>
              <a:lnSpc>
                <a:spcPct val="150000"/>
              </a:lnSpc>
            </a:pPr>
            <a:r>
              <a:rPr lang="en-US" sz="3200" b="1" smtClean="0">
                <a:solidFill>
                  <a:srgbClr val="0000CC"/>
                </a:solidFill>
                <a:latin typeface="Times New Roman" panose="02020603050405020304" pitchFamily="18" charset="0"/>
                <a:cs typeface="Times New Roman" panose="02020603050405020304" pitchFamily="18" charset="0"/>
              </a:rPr>
              <a:t>     4.Có </a:t>
            </a:r>
            <a:r>
              <a:rPr lang="en-US" sz="3200" b="1">
                <a:solidFill>
                  <a:srgbClr val="0000CC"/>
                </a:solidFill>
                <a:latin typeface="Times New Roman" panose="02020603050405020304" pitchFamily="18" charset="0"/>
                <a:cs typeface="Times New Roman" panose="02020603050405020304" pitchFamily="18" charset="0"/>
              </a:rPr>
              <a:t>2 thanh sắt, …………..thanh sắt A lớn hơn thanh sắt B. Vậy………… sắt ở thanh A nhiều hơn ở thanh B</a:t>
            </a:r>
          </a:p>
          <a:p>
            <a:pPr>
              <a:lnSpc>
                <a:spcPct val="150000"/>
              </a:lnSpc>
            </a:pPr>
            <a:r>
              <a:rPr lang="en-US" sz="3200">
                <a:solidFill>
                  <a:srgbClr val="0000CC"/>
                </a:solidFill>
                <a:latin typeface="Times New Roman" panose="02020603050405020304" pitchFamily="18" charset="0"/>
                <a:cs typeface="Times New Roman" panose="02020603050405020304" pitchFamily="18" charset="0"/>
              </a:rPr>
              <a:t>A. lượng / khối lượng</a:t>
            </a:r>
          </a:p>
          <a:p>
            <a:pPr>
              <a:lnSpc>
                <a:spcPct val="150000"/>
              </a:lnSpc>
            </a:pPr>
            <a:r>
              <a:rPr lang="en-US" sz="3200">
                <a:solidFill>
                  <a:srgbClr val="0000CC"/>
                </a:solidFill>
                <a:latin typeface="Times New Roman" panose="02020603050405020304" pitchFamily="18" charset="0"/>
                <a:cs typeface="Times New Roman" panose="02020603050405020304" pitchFamily="18" charset="0"/>
              </a:rPr>
              <a:t>B. khối lượng / lượng</a:t>
            </a:r>
          </a:p>
          <a:p>
            <a:pPr>
              <a:lnSpc>
                <a:spcPct val="150000"/>
              </a:lnSpc>
            </a:pPr>
            <a:r>
              <a:rPr lang="en-US" sz="3200">
                <a:solidFill>
                  <a:srgbClr val="0000CC"/>
                </a:solidFill>
                <a:latin typeface="Times New Roman" panose="02020603050405020304" pitchFamily="18" charset="0"/>
                <a:cs typeface="Times New Roman" panose="02020603050405020304" pitchFamily="18" charset="0"/>
              </a:rPr>
              <a:t>C. khối lượng/ thể tích</a:t>
            </a:r>
          </a:p>
          <a:p>
            <a:pPr>
              <a:lnSpc>
                <a:spcPct val="150000"/>
              </a:lnSpc>
            </a:pPr>
            <a:r>
              <a:rPr lang="en-US" sz="3200">
                <a:solidFill>
                  <a:srgbClr val="0000CC"/>
                </a:solidFill>
                <a:latin typeface="Times New Roman" panose="02020603050405020304" pitchFamily="18" charset="0"/>
                <a:cs typeface="Times New Roman" panose="02020603050405020304" pitchFamily="18" charset="0"/>
              </a:rPr>
              <a:t>D. thể tích / lượng</a:t>
            </a:r>
          </a:p>
        </p:txBody>
      </p:sp>
      <p:sp>
        <p:nvSpPr>
          <p:cNvPr id="5" name="Oval 4"/>
          <p:cNvSpPr/>
          <p:nvPr/>
        </p:nvSpPr>
        <p:spPr>
          <a:xfrm>
            <a:off x="647700" y="4114800"/>
            <a:ext cx="571500" cy="685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utoShape 5"/>
          <p:cNvSpPr>
            <a:spLocks noChangeArrowheads="1"/>
          </p:cNvSpPr>
          <p:nvPr/>
        </p:nvSpPr>
        <p:spPr bwMode="auto">
          <a:xfrm>
            <a:off x="7639050" y="6172200"/>
            <a:ext cx="857250" cy="381000"/>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b="1" dirty="0">
                <a:solidFill>
                  <a:srgbClr val="FF0000"/>
                </a:solidFill>
                <a:latin typeface="Times New Roman" pitchFamily="18" charset="0"/>
              </a:rPr>
              <a:t>BẮT ĐẦU</a:t>
            </a:r>
          </a:p>
        </p:txBody>
      </p:sp>
      <p:sp>
        <p:nvSpPr>
          <p:cNvPr id="7" name="Rectangle 6"/>
          <p:cNvSpPr>
            <a:spLocks noChangeArrowheads="1"/>
          </p:cNvSpPr>
          <p:nvPr/>
        </p:nvSpPr>
        <p:spPr bwMode="auto">
          <a:xfrm>
            <a:off x="7949803" y="3276600"/>
            <a:ext cx="89297" cy="27432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endParaRPr lang="en-US" sz="2000">
              <a:latin typeface="Times New Roman" pitchFamily="18" charset="0"/>
            </a:endParaRPr>
          </a:p>
        </p:txBody>
      </p:sp>
      <p:sp>
        <p:nvSpPr>
          <p:cNvPr id="8" name="AutoShape 7"/>
          <p:cNvSpPr>
            <a:spLocks noChangeArrowheads="1"/>
          </p:cNvSpPr>
          <p:nvPr/>
        </p:nvSpPr>
        <p:spPr bwMode="auto">
          <a:xfrm>
            <a:off x="8058150" y="5949950"/>
            <a:ext cx="138113"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9" name="AutoShape 8"/>
          <p:cNvSpPr>
            <a:spLocks noChangeArrowheads="1"/>
          </p:cNvSpPr>
          <p:nvPr/>
        </p:nvSpPr>
        <p:spPr bwMode="auto">
          <a:xfrm>
            <a:off x="8058150" y="4108450"/>
            <a:ext cx="138113"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10" name="AutoShape 9"/>
          <p:cNvSpPr>
            <a:spLocks noChangeArrowheads="1"/>
          </p:cNvSpPr>
          <p:nvPr/>
        </p:nvSpPr>
        <p:spPr bwMode="auto">
          <a:xfrm>
            <a:off x="8058150" y="3268662"/>
            <a:ext cx="138113"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11" name="AutoShape 10"/>
          <p:cNvSpPr>
            <a:spLocks noChangeArrowheads="1"/>
          </p:cNvSpPr>
          <p:nvPr/>
        </p:nvSpPr>
        <p:spPr bwMode="auto">
          <a:xfrm>
            <a:off x="8058150" y="5048250"/>
            <a:ext cx="138113"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12" name="WordArt 13"/>
          <p:cNvSpPr>
            <a:spLocks noChangeArrowheads="1" noChangeShapeType="1" noTextEdit="1"/>
          </p:cNvSpPr>
          <p:nvPr/>
        </p:nvSpPr>
        <p:spPr bwMode="auto">
          <a:xfrm>
            <a:off x="8209360" y="5792787"/>
            <a:ext cx="136922" cy="274638"/>
          </a:xfrm>
          <a:prstGeom prst="rect">
            <a:avLst/>
          </a:prstGeom>
        </p:spPr>
        <p:txBody>
          <a:bodyPr wrap="none" fromWordArt="1">
            <a:prstTxWarp prst="textPlain">
              <a:avLst>
                <a:gd name="adj" fmla="val 50000"/>
              </a:avLst>
            </a:prstTxWarp>
          </a:bodyPr>
          <a:lstStyle/>
          <a:p>
            <a:pPr algn="ctr"/>
            <a:r>
              <a:rPr lang="en-US" sz="3600" kern="10">
                <a:ln w="38100">
                  <a:noFill/>
                  <a:round/>
                  <a:headEnd/>
                  <a:tailEnd/>
                </a:ln>
                <a:solidFill>
                  <a:srgbClr val="FF0066"/>
                </a:solidFill>
                <a:latin typeface="Arial Black"/>
              </a:rPr>
              <a:t>0</a:t>
            </a:r>
          </a:p>
        </p:txBody>
      </p:sp>
      <p:sp>
        <p:nvSpPr>
          <p:cNvPr id="13" name="Rectangle 14" descr="Medium wood"/>
          <p:cNvSpPr>
            <a:spLocks noChangeArrowheads="1"/>
          </p:cNvSpPr>
          <p:nvPr/>
        </p:nvSpPr>
        <p:spPr bwMode="auto">
          <a:xfrm>
            <a:off x="7949803" y="3276600"/>
            <a:ext cx="73819" cy="2743200"/>
          </a:xfrm>
          <a:prstGeom prst="rect">
            <a:avLst/>
          </a:prstGeom>
          <a:blipFill dpi="0" rotWithShape="1">
            <a:blip r:embed="rId2" cstate="print"/>
            <a:srcRect/>
            <a:stretch>
              <a:fillRect/>
            </a:stretch>
          </a:blipFill>
          <a:ln w="12700">
            <a:solidFill>
              <a:schemeClr val="tx1"/>
            </a:solidFill>
            <a:miter lim="800000"/>
            <a:headEnd/>
            <a:tailEnd/>
          </a:ln>
        </p:spPr>
        <p:txBody>
          <a:bodyPr wrap="none" anchor="ctr"/>
          <a:lstStyle/>
          <a:p>
            <a:pPr algn="ctr"/>
            <a:endParaRPr lang="en-US" sz="2000">
              <a:latin typeface="Times New Roman" pitchFamily="18" charset="0"/>
            </a:endParaRPr>
          </a:p>
        </p:txBody>
      </p:sp>
      <p:sp>
        <p:nvSpPr>
          <p:cNvPr id="14" name="WordArt 15"/>
          <p:cNvSpPr>
            <a:spLocks noChangeArrowheads="1" noChangeShapeType="1" noTextEdit="1"/>
          </p:cNvSpPr>
          <p:nvPr/>
        </p:nvSpPr>
        <p:spPr bwMode="auto">
          <a:xfrm>
            <a:off x="8179594" y="3187700"/>
            <a:ext cx="257175" cy="273050"/>
          </a:xfrm>
          <a:prstGeom prst="rect">
            <a:avLst/>
          </a:prstGeom>
        </p:spPr>
        <p:txBody>
          <a:bodyPr wrap="none" fromWordArt="1">
            <a:prstTxWarp prst="textPlain">
              <a:avLst>
                <a:gd name="adj" fmla="val 50000"/>
              </a:avLst>
            </a:prstTxWarp>
          </a:bodyPr>
          <a:lstStyle/>
          <a:p>
            <a:pPr algn="ctr"/>
            <a:r>
              <a:rPr lang="en-US" sz="3600" kern="10" dirty="0" smtClean="0">
                <a:ln w="28575">
                  <a:noFill/>
                  <a:round/>
                  <a:headEnd/>
                  <a:tailEnd/>
                </a:ln>
                <a:solidFill>
                  <a:srgbClr val="FF0066"/>
                </a:solidFill>
                <a:latin typeface="Arial Black"/>
              </a:rPr>
              <a:t>15</a:t>
            </a:r>
            <a:endParaRPr lang="en-US" sz="3600" kern="10" dirty="0">
              <a:ln w="28575">
                <a:noFill/>
                <a:round/>
                <a:headEnd/>
                <a:tailEnd/>
              </a:ln>
              <a:solidFill>
                <a:srgbClr val="FF0066"/>
              </a:solidFill>
              <a:latin typeface="Arial Black"/>
            </a:endParaRPr>
          </a:p>
        </p:txBody>
      </p:sp>
      <p:sp>
        <p:nvSpPr>
          <p:cNvPr id="15" name="TextBox 14"/>
          <p:cNvSpPr txBox="1">
            <a:spLocks noChangeArrowheads="1"/>
          </p:cNvSpPr>
          <p:nvPr/>
        </p:nvSpPr>
        <p:spPr bwMode="auto">
          <a:xfrm>
            <a:off x="7553325" y="6091238"/>
            <a:ext cx="942975" cy="830997"/>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sz="2400" b="1" dirty="0" err="1">
                <a:solidFill>
                  <a:srgbClr val="FF0000"/>
                </a:solidFill>
              </a:rPr>
              <a:t>Hết</a:t>
            </a:r>
            <a:r>
              <a:rPr lang="en-US" sz="2400" b="1" dirty="0">
                <a:solidFill>
                  <a:srgbClr val="FF0000"/>
                </a:solidFill>
              </a:rPr>
              <a:t> </a:t>
            </a:r>
            <a:r>
              <a:rPr lang="en-US" sz="2400" b="1" dirty="0" err="1">
                <a:solidFill>
                  <a:srgbClr val="FF0000"/>
                </a:solidFill>
              </a:rPr>
              <a:t>giờ</a:t>
            </a:r>
            <a:endParaRPr lang="en-US" sz="2400" b="1" dirty="0">
              <a:solidFill>
                <a:srgbClr val="FF0000"/>
              </a:solidFill>
            </a:endParaRPr>
          </a:p>
        </p:txBody>
      </p:sp>
      <p:sp>
        <p:nvSpPr>
          <p:cNvPr id="16" name="WordArt 15"/>
          <p:cNvSpPr>
            <a:spLocks noChangeArrowheads="1" noChangeShapeType="1" noTextEdit="1"/>
          </p:cNvSpPr>
          <p:nvPr/>
        </p:nvSpPr>
        <p:spPr bwMode="auto">
          <a:xfrm>
            <a:off x="8179594" y="3994150"/>
            <a:ext cx="257175" cy="273050"/>
          </a:xfrm>
          <a:prstGeom prst="rect">
            <a:avLst/>
          </a:prstGeom>
        </p:spPr>
        <p:txBody>
          <a:bodyPr wrap="none" fromWordArt="1">
            <a:prstTxWarp prst="textPlain">
              <a:avLst>
                <a:gd name="adj" fmla="val 50000"/>
              </a:avLst>
            </a:prstTxWarp>
          </a:bodyPr>
          <a:lstStyle/>
          <a:p>
            <a:pPr algn="ctr"/>
            <a:r>
              <a:rPr lang="en-US" sz="3600" kern="10" dirty="0" smtClean="0">
                <a:ln w="28575">
                  <a:noFill/>
                  <a:round/>
                  <a:headEnd/>
                  <a:tailEnd/>
                </a:ln>
                <a:solidFill>
                  <a:srgbClr val="FF0066"/>
                </a:solidFill>
                <a:latin typeface="Arial Black"/>
              </a:rPr>
              <a:t>10</a:t>
            </a:r>
            <a:endParaRPr lang="en-US" sz="3600" kern="10" dirty="0">
              <a:ln w="28575">
                <a:noFill/>
                <a:round/>
                <a:headEnd/>
                <a:tailEnd/>
              </a:ln>
              <a:solidFill>
                <a:srgbClr val="FF0066"/>
              </a:solidFill>
              <a:latin typeface="Arial Black"/>
            </a:endParaRPr>
          </a:p>
        </p:txBody>
      </p:sp>
      <p:sp>
        <p:nvSpPr>
          <p:cNvPr id="17" name="WordArt 15"/>
          <p:cNvSpPr>
            <a:spLocks noChangeArrowheads="1" noChangeShapeType="1" noTextEdit="1"/>
          </p:cNvSpPr>
          <p:nvPr/>
        </p:nvSpPr>
        <p:spPr bwMode="auto">
          <a:xfrm>
            <a:off x="8180784" y="4935537"/>
            <a:ext cx="257175" cy="273050"/>
          </a:xfrm>
          <a:prstGeom prst="rect">
            <a:avLst/>
          </a:prstGeom>
        </p:spPr>
        <p:txBody>
          <a:bodyPr wrap="none" fromWordArt="1">
            <a:prstTxWarp prst="textPlain">
              <a:avLst>
                <a:gd name="adj" fmla="val 50000"/>
              </a:avLst>
            </a:prstTxWarp>
          </a:bodyPr>
          <a:lstStyle/>
          <a:p>
            <a:pPr algn="ctr"/>
            <a:r>
              <a:rPr lang="en-US" sz="3600" kern="10" dirty="0" smtClean="0">
                <a:ln w="28575">
                  <a:noFill/>
                  <a:round/>
                  <a:headEnd/>
                  <a:tailEnd/>
                </a:ln>
                <a:solidFill>
                  <a:srgbClr val="FF0066"/>
                </a:solidFill>
                <a:latin typeface="Arial Black"/>
              </a:rPr>
              <a:t>05</a:t>
            </a:r>
            <a:endParaRPr lang="en-US" sz="3600" kern="10" dirty="0">
              <a:ln w="28575">
                <a:noFill/>
                <a:round/>
                <a:headEnd/>
                <a:tailEnd/>
              </a:ln>
              <a:solidFill>
                <a:srgbClr val="FF0066"/>
              </a:solidFill>
              <a:latin typeface="Arial Black"/>
            </a:endParaRPr>
          </a:p>
        </p:txBody>
      </p:sp>
      <p:sp>
        <p:nvSpPr>
          <p:cNvPr id="18" name="TextBox 17"/>
          <p:cNvSpPr txBox="1"/>
          <p:nvPr/>
        </p:nvSpPr>
        <p:spPr>
          <a:xfrm>
            <a:off x="1600200" y="152400"/>
            <a:ext cx="2514600" cy="707886"/>
          </a:xfrm>
          <a:prstGeom prst="rect">
            <a:avLst/>
          </a:prstGeom>
          <a:noFill/>
        </p:spPr>
        <p:txBody>
          <a:bodyPr wrap="square" rtlCol="0">
            <a:spAutoFit/>
          </a:bodyPr>
          <a:lstStyle/>
          <a:p>
            <a:r>
              <a:rPr lang="en-US" sz="4000" b="1" smtClean="0">
                <a:solidFill>
                  <a:srgbClr val="C00000"/>
                </a:solidFill>
                <a:latin typeface="Times New Roman" pitchFamily="18" charset="0"/>
                <a:cs typeface="Times New Roman" pitchFamily="18" charset="0"/>
              </a:rPr>
              <a:t>Luyện tập</a:t>
            </a:r>
            <a:endParaRPr lang="en-US" sz="4000" b="1">
              <a:solidFill>
                <a:srgbClr val="C0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522442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DE NOI DUNG"/>
          <p:cNvPicPr>
            <a:picLocks noChangeAspect="1" noChangeArrowheads="1"/>
          </p:cNvPicPr>
          <p:nvPr/>
        </p:nvPicPr>
        <p:blipFill>
          <a:blip r:embed="rId2"/>
          <a:srcRect/>
          <a:stretch>
            <a:fillRect/>
          </a:stretch>
        </p:blipFill>
        <p:spPr bwMode="auto">
          <a:xfrm>
            <a:off x="1295400" y="0"/>
            <a:ext cx="6858000" cy="1622425"/>
          </a:xfrm>
          <a:prstGeom prst="rect">
            <a:avLst/>
          </a:prstGeom>
          <a:noFill/>
          <a:ln w="9525">
            <a:noFill/>
            <a:miter lim="800000"/>
            <a:headEnd/>
            <a:tailEnd/>
          </a:ln>
        </p:spPr>
      </p:pic>
      <p:sp>
        <p:nvSpPr>
          <p:cNvPr id="47109" name="Text Box 5"/>
          <p:cNvSpPr txBox="1">
            <a:spLocks noChangeArrowheads="1"/>
          </p:cNvSpPr>
          <p:nvPr/>
        </p:nvSpPr>
        <p:spPr bwMode="auto">
          <a:xfrm>
            <a:off x="685800" y="381000"/>
            <a:ext cx="7543800" cy="1006475"/>
          </a:xfrm>
          <a:prstGeom prst="rect">
            <a:avLst/>
          </a:prstGeom>
          <a:noFill/>
          <a:ln w="9525" algn="ctr">
            <a:noFill/>
            <a:miter lim="800000"/>
            <a:headEnd/>
            <a:tailEnd/>
          </a:ln>
          <a:effectLst>
            <a:outerShdw dist="107763" dir="18900000" algn="ctr" rotWithShape="0">
              <a:schemeClr val="bg2">
                <a:alpha val="50000"/>
              </a:schemeClr>
            </a:outerShdw>
          </a:effectLst>
        </p:spPr>
        <p:txBody>
          <a:bodyPr>
            <a:spAutoFit/>
          </a:bodyPr>
          <a:lstStyle/>
          <a:p>
            <a:pPr algn="l" eaLnBrk="0" hangingPunct="0">
              <a:spcBef>
                <a:spcPct val="50000"/>
              </a:spcBef>
              <a:defRPr/>
            </a:pPr>
            <a:r>
              <a:rPr lang="en-US" sz="5400" b="0">
                <a:latin typeface="Times New Roman" pitchFamily="18" charset="0"/>
              </a:rPr>
              <a:t>    </a:t>
            </a:r>
            <a:r>
              <a:rPr lang="en-US" sz="6000">
                <a:latin typeface="Times New Roman" pitchFamily="18" charset="0"/>
              </a:rPr>
              <a:t>Hướng dẫn tự học</a:t>
            </a:r>
            <a:endParaRPr lang="en-US" sz="20800">
              <a:latin typeface="Times New Roman" pitchFamily="18" charset="0"/>
            </a:endParaRPr>
          </a:p>
        </p:txBody>
      </p:sp>
      <p:pic>
        <p:nvPicPr>
          <p:cNvPr id="16388" name="Picture 12" descr="NGANG SAO"/>
          <p:cNvPicPr>
            <a:picLocks noChangeAspect="1" noChangeArrowheads="1"/>
          </p:cNvPicPr>
          <p:nvPr/>
        </p:nvPicPr>
        <p:blipFill>
          <a:blip r:embed="rId3"/>
          <a:srcRect/>
          <a:stretch>
            <a:fillRect/>
          </a:stretch>
        </p:blipFill>
        <p:spPr bwMode="auto">
          <a:xfrm>
            <a:off x="1752600" y="5181600"/>
            <a:ext cx="5724525" cy="914400"/>
          </a:xfrm>
          <a:prstGeom prst="rect">
            <a:avLst/>
          </a:prstGeom>
          <a:noFill/>
          <a:ln w="9525">
            <a:noFill/>
            <a:miter lim="800000"/>
            <a:headEnd/>
            <a:tailEnd/>
          </a:ln>
        </p:spPr>
      </p:pic>
      <p:pic>
        <p:nvPicPr>
          <p:cNvPr id="16389" name="Picture 13" descr="STAR"/>
          <p:cNvPicPr>
            <a:picLocks noChangeAspect="1" noChangeArrowheads="1" noCrop="1"/>
          </p:cNvPicPr>
          <p:nvPr/>
        </p:nvPicPr>
        <p:blipFill>
          <a:blip r:embed="rId4"/>
          <a:srcRect/>
          <a:stretch>
            <a:fillRect/>
          </a:stretch>
        </p:blipFill>
        <p:spPr bwMode="auto">
          <a:xfrm>
            <a:off x="3505200" y="5507038"/>
            <a:ext cx="665163" cy="665162"/>
          </a:xfrm>
          <a:prstGeom prst="rect">
            <a:avLst/>
          </a:prstGeom>
          <a:noFill/>
          <a:ln w="9525">
            <a:noFill/>
            <a:miter lim="800000"/>
            <a:headEnd/>
            <a:tailEnd/>
          </a:ln>
        </p:spPr>
      </p:pic>
      <p:pic>
        <p:nvPicPr>
          <p:cNvPr id="16390" name="Picture 14" descr="STAR"/>
          <p:cNvPicPr>
            <a:picLocks noChangeAspect="1" noChangeArrowheads="1" noCrop="1"/>
          </p:cNvPicPr>
          <p:nvPr/>
        </p:nvPicPr>
        <p:blipFill>
          <a:blip r:embed="rId4"/>
          <a:srcRect/>
          <a:stretch>
            <a:fillRect/>
          </a:stretch>
        </p:blipFill>
        <p:spPr bwMode="auto">
          <a:xfrm>
            <a:off x="2743200" y="5507038"/>
            <a:ext cx="665163" cy="665162"/>
          </a:xfrm>
          <a:prstGeom prst="rect">
            <a:avLst/>
          </a:prstGeom>
          <a:noFill/>
          <a:ln w="9525">
            <a:noFill/>
            <a:miter lim="800000"/>
            <a:headEnd/>
            <a:tailEnd/>
          </a:ln>
        </p:spPr>
      </p:pic>
      <p:pic>
        <p:nvPicPr>
          <p:cNvPr id="16391" name="Picture 15" descr="STAR"/>
          <p:cNvPicPr>
            <a:picLocks noChangeAspect="1" noChangeArrowheads="1" noCrop="1"/>
          </p:cNvPicPr>
          <p:nvPr/>
        </p:nvPicPr>
        <p:blipFill>
          <a:blip r:embed="rId4"/>
          <a:srcRect/>
          <a:stretch>
            <a:fillRect/>
          </a:stretch>
        </p:blipFill>
        <p:spPr bwMode="auto">
          <a:xfrm>
            <a:off x="1981200" y="5507038"/>
            <a:ext cx="665163" cy="665162"/>
          </a:xfrm>
          <a:prstGeom prst="rect">
            <a:avLst/>
          </a:prstGeom>
          <a:noFill/>
          <a:ln w="9525">
            <a:noFill/>
            <a:miter lim="800000"/>
            <a:headEnd/>
            <a:tailEnd/>
          </a:ln>
        </p:spPr>
      </p:pic>
      <p:pic>
        <p:nvPicPr>
          <p:cNvPr id="16392" name="Picture 16" descr="STAR"/>
          <p:cNvPicPr>
            <a:picLocks noChangeAspect="1" noChangeArrowheads="1" noCrop="1"/>
          </p:cNvPicPr>
          <p:nvPr/>
        </p:nvPicPr>
        <p:blipFill>
          <a:blip r:embed="rId4"/>
          <a:srcRect/>
          <a:stretch>
            <a:fillRect/>
          </a:stretch>
        </p:blipFill>
        <p:spPr bwMode="auto">
          <a:xfrm>
            <a:off x="5811838" y="5507038"/>
            <a:ext cx="665162" cy="665162"/>
          </a:xfrm>
          <a:prstGeom prst="rect">
            <a:avLst/>
          </a:prstGeom>
          <a:noFill/>
          <a:ln w="9525">
            <a:noFill/>
            <a:miter lim="800000"/>
            <a:headEnd/>
            <a:tailEnd/>
          </a:ln>
        </p:spPr>
      </p:pic>
      <p:pic>
        <p:nvPicPr>
          <p:cNvPr id="16393" name="Picture 17" descr="STAR"/>
          <p:cNvPicPr>
            <a:picLocks noChangeAspect="1" noChangeArrowheads="1" noCrop="1"/>
          </p:cNvPicPr>
          <p:nvPr/>
        </p:nvPicPr>
        <p:blipFill>
          <a:blip r:embed="rId4"/>
          <a:srcRect/>
          <a:stretch>
            <a:fillRect/>
          </a:stretch>
        </p:blipFill>
        <p:spPr bwMode="auto">
          <a:xfrm>
            <a:off x="5181600" y="5486400"/>
            <a:ext cx="665163" cy="665163"/>
          </a:xfrm>
          <a:prstGeom prst="rect">
            <a:avLst/>
          </a:prstGeom>
          <a:noFill/>
          <a:ln w="9525">
            <a:noFill/>
            <a:miter lim="800000"/>
            <a:headEnd/>
            <a:tailEnd/>
          </a:ln>
        </p:spPr>
      </p:pic>
      <p:pic>
        <p:nvPicPr>
          <p:cNvPr id="16394" name="Picture 18" descr="STAR"/>
          <p:cNvPicPr>
            <a:picLocks noChangeAspect="1" noChangeArrowheads="1" noCrop="1"/>
          </p:cNvPicPr>
          <p:nvPr/>
        </p:nvPicPr>
        <p:blipFill>
          <a:blip r:embed="rId4"/>
          <a:srcRect/>
          <a:stretch>
            <a:fillRect/>
          </a:stretch>
        </p:blipFill>
        <p:spPr bwMode="auto">
          <a:xfrm>
            <a:off x="6421438" y="5507038"/>
            <a:ext cx="665162" cy="665162"/>
          </a:xfrm>
          <a:prstGeom prst="rect">
            <a:avLst/>
          </a:prstGeom>
          <a:noFill/>
          <a:ln w="9525">
            <a:noFill/>
            <a:miter lim="800000"/>
            <a:headEnd/>
            <a:tailEnd/>
          </a:ln>
        </p:spPr>
      </p:pic>
      <p:sp>
        <p:nvSpPr>
          <p:cNvPr id="12" name="TextBox 11"/>
          <p:cNvSpPr txBox="1"/>
          <p:nvPr/>
        </p:nvSpPr>
        <p:spPr>
          <a:xfrm>
            <a:off x="1080655" y="1600200"/>
            <a:ext cx="6691745" cy="3970318"/>
          </a:xfrm>
          <a:prstGeom prst="rect">
            <a:avLst/>
          </a:prstGeom>
          <a:noFill/>
        </p:spPr>
        <p:txBody>
          <a:bodyPr wrap="square" rtlCol="0">
            <a:spAutoFit/>
          </a:bodyPr>
          <a:lstStyle/>
          <a:p>
            <a:r>
              <a:rPr lang="en-US" sz="2800" smtClean="0">
                <a:latin typeface="Times New Roman" pitchFamily="18" charset="0"/>
                <a:cs typeface="Times New Roman" pitchFamily="18" charset="0"/>
              </a:rPr>
              <a:t>-Học vở ghi.</a:t>
            </a:r>
          </a:p>
          <a:p>
            <a:r>
              <a:rPr lang="en-US" sz="2800" smtClean="0">
                <a:latin typeface="Times New Roman" pitchFamily="18" charset="0"/>
                <a:cs typeface="Times New Roman" pitchFamily="18" charset="0"/>
              </a:rPr>
              <a:t>-</a:t>
            </a:r>
            <a:r>
              <a:rPr lang="en-US" sz="2800" smtClean="0">
                <a:solidFill>
                  <a:srgbClr val="0000CC"/>
                </a:solidFill>
                <a:latin typeface="Times New Roman" panose="02020603050405020304" pitchFamily="18" charset="0"/>
                <a:ea typeface="Arial" panose="020B0604020202020204" pitchFamily="34" charset="0"/>
              </a:rPr>
              <a:t>Nếu không có eke và thước đo độ, e có cách nào kiểm tra xem một chiếc cọc/ bức tường có thẳng đứng không? Em hãy tìm cách giải quyết vấn đề trên dựa vào kiến thức học hôm nay. </a:t>
            </a:r>
          </a:p>
          <a:p>
            <a:pPr>
              <a:buFontTx/>
              <a:buChar char="-"/>
            </a:pPr>
            <a:r>
              <a:rPr lang="en-US" sz="2800" smtClean="0">
                <a:latin typeface="Times New Roman" pitchFamily="18" charset="0"/>
                <a:cs typeface="Times New Roman" pitchFamily="18" charset="0"/>
              </a:rPr>
              <a:t>Tiết sau: Ôn tập cuối học kì I</a:t>
            </a:r>
          </a:p>
          <a:p>
            <a:r>
              <a:rPr lang="en-US" sz="2800" smtClean="0">
                <a:latin typeface="Times New Roman" pitchFamily="18" charset="0"/>
                <a:cs typeface="Times New Roman" pitchFamily="18" charset="0"/>
              </a:rPr>
              <a:t>+ Hệ thống lại kiến thức chủ đề 1 và chủ đề 9.</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a:extLst>
              <a:ext uri="{FF2B5EF4-FFF2-40B4-BE49-F238E27FC236}">
                <a16:creationId xmlns="" xmlns:a16="http://schemas.microsoft.com/office/drawing/2014/main" id="{A2EC08CF-6FBF-4A31-A253-1FE6D5ECAB65}"/>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914400" y="609600"/>
            <a:ext cx="3681413" cy="5524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10">
            <a:extLst>
              <a:ext uri="{FF2B5EF4-FFF2-40B4-BE49-F238E27FC236}">
                <a16:creationId xmlns="" xmlns:a16="http://schemas.microsoft.com/office/drawing/2014/main" id="{E9C34BB0-76F9-410F-9286-1A81365121C3}"/>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029199" y="609600"/>
            <a:ext cx="3743325" cy="5524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78601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457200" y="609600"/>
            <a:ext cx="82296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ea typeface="Arial" pitchFamily="34" charset="0"/>
                <a:cs typeface="Times New Roman" pitchFamily="18" charset="0"/>
              </a:rPr>
              <a:t>       Trên bao bì mỗi sản phẩm có ghi khối lượng tịnh (khối lượng). Hãy chọn những con số thích hợp: 300g, 454g, 25kg, 380g điền vào mỗi sản phẩm.</a:t>
            </a: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p:txBody>
      </p:sp>
      <p:pic>
        <p:nvPicPr>
          <p:cNvPr id="5" name="Picture 4" descr="Gạo Nhật Japonica Bao 25Kg - Dẻo và mềm cơm | Shopee Việt Nam"/>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val="0"/>
              </a:ext>
            </a:extLst>
          </a:blip>
          <a:srcRect/>
          <a:stretch>
            <a:fillRect/>
          </a:stretch>
        </p:blipFill>
        <p:spPr bwMode="auto">
          <a:xfrm>
            <a:off x="381000" y="2133600"/>
            <a:ext cx="2148614" cy="2365168"/>
          </a:xfrm>
          <a:prstGeom prst="rect">
            <a:avLst/>
          </a:prstGeom>
          <a:noFill/>
          <a:ln>
            <a:noFill/>
          </a:ln>
        </p:spPr>
      </p:pic>
      <p:pic>
        <p:nvPicPr>
          <p:cNvPr id="6" name="Picture 5" descr="C:\Users\TUYET\Desktop\sua-dac-co-duong-nuti-creamer-do-lon-380g-1_master.jpg"/>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val="0"/>
              </a:ext>
            </a:extLst>
          </a:blip>
          <a:srcRect/>
          <a:stretch>
            <a:fillRect/>
          </a:stretch>
        </p:blipFill>
        <p:spPr bwMode="auto">
          <a:xfrm>
            <a:off x="6988199" y="1981200"/>
            <a:ext cx="2079601" cy="2600696"/>
          </a:xfrm>
          <a:prstGeom prst="rect">
            <a:avLst/>
          </a:prstGeom>
          <a:noFill/>
          <a:ln>
            <a:noFill/>
          </a:ln>
        </p:spPr>
      </p:pic>
      <p:pic>
        <p:nvPicPr>
          <p:cNvPr id="7" name="Picture 6" descr="Mua Bột ngọt Vedan gói 100g giá tốt tại Bách hoá XANH"/>
          <p:cNvPicPr/>
          <p:nvPr/>
        </p:nvPicPr>
        <p:blipFill>
          <a:blip r:embed="rId4">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val="0"/>
              </a:ext>
            </a:extLst>
          </a:blip>
          <a:srcRect/>
          <a:stretch>
            <a:fillRect/>
          </a:stretch>
        </p:blipFill>
        <p:spPr bwMode="auto">
          <a:xfrm>
            <a:off x="2895600" y="1981201"/>
            <a:ext cx="2048900" cy="2608262"/>
          </a:xfrm>
          <a:prstGeom prst="rect">
            <a:avLst/>
          </a:prstGeom>
          <a:noFill/>
          <a:ln>
            <a:noFill/>
          </a:ln>
        </p:spPr>
      </p:pic>
      <p:pic>
        <p:nvPicPr>
          <p:cNvPr id="8" name="Picture 7" descr="Túi kẹo dẻo NEO Dưa mật 300g"/>
          <p:cNvPicPr/>
          <p:nvPr/>
        </p:nvPicPr>
        <p:blipFill>
          <a:blip r:embed="rId5">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val="0"/>
              </a:ext>
            </a:extLst>
          </a:blip>
          <a:srcRect/>
          <a:stretch>
            <a:fillRect/>
          </a:stretch>
        </p:blipFill>
        <p:spPr bwMode="auto">
          <a:xfrm>
            <a:off x="4953000" y="2057400"/>
            <a:ext cx="2138137" cy="2321265"/>
          </a:xfrm>
          <a:prstGeom prst="rect">
            <a:avLst/>
          </a:prstGeom>
          <a:noFill/>
          <a:ln>
            <a:noFill/>
          </a:ln>
        </p:spPr>
      </p:pic>
      <p:sp>
        <p:nvSpPr>
          <p:cNvPr id="9" name="Rectangle 8"/>
          <p:cNvSpPr/>
          <p:nvPr/>
        </p:nvSpPr>
        <p:spPr>
          <a:xfrm>
            <a:off x="1945451" y="76200"/>
            <a:ext cx="5412636" cy="584775"/>
          </a:xfrm>
          <a:prstGeom prst="rect">
            <a:avLst/>
          </a:prstGeom>
        </p:spPr>
        <p:txBody>
          <a:bodyPr wrap="none">
            <a:spAutoFit/>
          </a:bodyPr>
          <a:lstStyle/>
          <a:p>
            <a:r>
              <a:rPr lang="en-US" sz="3200" b="1" smtClean="0">
                <a:solidFill>
                  <a:schemeClr val="accent6">
                    <a:lumMod val="75000"/>
                  </a:schemeClr>
                </a:solidFill>
                <a:latin typeface="Times New Roman" pitchFamily="18" charset="0"/>
                <a:cs typeface="Times New Roman" pitchFamily="18" charset="0"/>
              </a:rPr>
              <a:t> Trò </a:t>
            </a:r>
            <a:r>
              <a:rPr lang="en-US" sz="3200" b="1">
                <a:solidFill>
                  <a:schemeClr val="accent6">
                    <a:lumMod val="75000"/>
                  </a:schemeClr>
                </a:solidFill>
                <a:latin typeface="Times New Roman" pitchFamily="18" charset="0"/>
                <a:cs typeface="Times New Roman" pitchFamily="18" charset="0"/>
              </a:rPr>
              <a:t>chơi “Hãy chọn số đúng”</a:t>
            </a:r>
          </a:p>
        </p:txBody>
      </p:sp>
      <p:sp>
        <p:nvSpPr>
          <p:cNvPr id="13314" name="Text Box 64"/>
          <p:cNvSpPr txBox="1">
            <a:spLocks noChangeArrowheads="1"/>
          </p:cNvSpPr>
          <p:nvPr/>
        </p:nvSpPr>
        <p:spPr bwMode="auto">
          <a:xfrm>
            <a:off x="1600200" y="3810000"/>
            <a:ext cx="457200" cy="285750"/>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smtClean="0">
                <a:ln>
                  <a:noFill/>
                </a:ln>
                <a:solidFill>
                  <a:schemeClr val="tx1"/>
                </a:solidFill>
                <a:effectLst/>
                <a:latin typeface="Calibri" pitchFamily="34" charset="0"/>
                <a:cs typeface="Arial" pitchFamily="34" charset="0"/>
              </a:rPr>
              <a:t>…….</a:t>
            </a:r>
            <a:endParaRPr kumimoji="0" lang="en-US" sz="1400" b="1" i="0" u="none" strike="noStrike" cap="none" normalizeH="0" baseline="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315" name="Text Box 64"/>
          <p:cNvSpPr txBox="1">
            <a:spLocks noChangeArrowheads="1"/>
          </p:cNvSpPr>
          <p:nvPr/>
        </p:nvSpPr>
        <p:spPr bwMode="auto">
          <a:xfrm>
            <a:off x="4114800" y="3581400"/>
            <a:ext cx="457200" cy="285750"/>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smtClean="0">
                <a:ln>
                  <a:noFill/>
                </a:ln>
                <a:solidFill>
                  <a:schemeClr val="tx1"/>
                </a:solidFill>
                <a:effectLst/>
                <a:latin typeface="Calibri" pitchFamily="34" charset="0"/>
                <a:cs typeface="Arial" pitchFamily="34" charset="0"/>
              </a:rPr>
              <a:t>…….</a:t>
            </a:r>
            <a:endParaRPr kumimoji="0" lang="en-US" sz="1400" b="1" i="0" u="none" strike="noStrike" cap="none" normalizeH="0" baseline="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316" name="Text Box 64"/>
          <p:cNvSpPr txBox="1">
            <a:spLocks noChangeArrowheads="1"/>
          </p:cNvSpPr>
          <p:nvPr/>
        </p:nvSpPr>
        <p:spPr bwMode="auto">
          <a:xfrm rot="20201600">
            <a:off x="6291059" y="3457963"/>
            <a:ext cx="601662" cy="339725"/>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smtClean="0">
                <a:ln>
                  <a:noFill/>
                </a:ln>
                <a:solidFill>
                  <a:schemeClr val="tx1"/>
                </a:solidFill>
                <a:effectLst/>
                <a:latin typeface="Calibri" pitchFamily="34" charset="0"/>
                <a:cs typeface="Arial" pitchFamily="34" charset="0"/>
              </a:rPr>
              <a:t>…….</a:t>
            </a:r>
            <a:endParaRPr kumimoji="0" lang="en-US" sz="1400" b="1" i="0" u="none" strike="noStrike" cap="none" normalizeH="0" baseline="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317" name="Text Box 64"/>
          <p:cNvSpPr txBox="1">
            <a:spLocks noChangeArrowheads="1"/>
          </p:cNvSpPr>
          <p:nvPr/>
        </p:nvSpPr>
        <p:spPr bwMode="auto">
          <a:xfrm>
            <a:off x="7391400" y="3810000"/>
            <a:ext cx="457200" cy="285750"/>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smtClean="0">
                <a:ln>
                  <a:noFill/>
                </a:ln>
                <a:solidFill>
                  <a:schemeClr val="tx1"/>
                </a:solidFill>
                <a:effectLst/>
                <a:latin typeface="Calibri" pitchFamily="34" charset="0"/>
                <a:cs typeface="Arial" pitchFamily="34" charset="0"/>
              </a:rPr>
              <a:t>…….</a:t>
            </a:r>
            <a:endParaRPr kumimoji="0" lang="en-US" sz="1400" b="1" i="0" u="none" strike="noStrike" cap="none" normalizeH="0" baseline="0" smtClean="0">
              <a:ln>
                <a:noFill/>
              </a:ln>
              <a:solidFill>
                <a:schemeClr val="tx1"/>
              </a:solidFill>
              <a:effectLst/>
              <a:latin typeface="Times New Roman" pitchFamily="18"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457200" y="609600"/>
            <a:ext cx="82296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ea typeface="Arial" pitchFamily="34" charset="0"/>
                <a:cs typeface="Times New Roman" pitchFamily="18" charset="0"/>
              </a:rPr>
              <a:t>       Trên bao bì mỗi sản phẩm có ghi khối lượng tịnh (khối lượng). Hãy chọn những con số thích hợp: 300g, 454g, 25kg, 380g điền vào mỗi sản phẩm.</a:t>
            </a: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p:txBody>
      </p:sp>
      <p:pic>
        <p:nvPicPr>
          <p:cNvPr id="5" name="Picture 4" descr="Gạo Nhật Japonica Bao 25Kg - Dẻo và mềm cơm | Shopee Việt Nam"/>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val="0"/>
              </a:ext>
            </a:extLst>
          </a:blip>
          <a:srcRect/>
          <a:stretch>
            <a:fillRect/>
          </a:stretch>
        </p:blipFill>
        <p:spPr bwMode="auto">
          <a:xfrm>
            <a:off x="381000" y="2133600"/>
            <a:ext cx="2148614" cy="2365168"/>
          </a:xfrm>
          <a:prstGeom prst="rect">
            <a:avLst/>
          </a:prstGeom>
          <a:noFill/>
          <a:ln>
            <a:noFill/>
          </a:ln>
        </p:spPr>
      </p:pic>
      <p:pic>
        <p:nvPicPr>
          <p:cNvPr id="6" name="Picture 5" descr="C:\Users\TUYET\Desktop\sua-dac-co-duong-nuti-creamer-do-lon-380g-1_master.jpg"/>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val="0"/>
              </a:ext>
            </a:extLst>
          </a:blip>
          <a:srcRect/>
          <a:stretch>
            <a:fillRect/>
          </a:stretch>
        </p:blipFill>
        <p:spPr bwMode="auto">
          <a:xfrm>
            <a:off x="6988199" y="1981200"/>
            <a:ext cx="2079601" cy="2600696"/>
          </a:xfrm>
          <a:prstGeom prst="rect">
            <a:avLst/>
          </a:prstGeom>
          <a:noFill/>
          <a:ln>
            <a:noFill/>
          </a:ln>
        </p:spPr>
      </p:pic>
      <p:pic>
        <p:nvPicPr>
          <p:cNvPr id="7" name="Picture 6" descr="Mua Bột ngọt Vedan gói 100g giá tốt tại Bách hoá XANH"/>
          <p:cNvPicPr/>
          <p:nvPr/>
        </p:nvPicPr>
        <p:blipFill>
          <a:blip r:embed="rId4">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val="0"/>
              </a:ext>
            </a:extLst>
          </a:blip>
          <a:srcRect/>
          <a:stretch>
            <a:fillRect/>
          </a:stretch>
        </p:blipFill>
        <p:spPr bwMode="auto">
          <a:xfrm>
            <a:off x="2895600" y="1981201"/>
            <a:ext cx="2048900" cy="2608262"/>
          </a:xfrm>
          <a:prstGeom prst="rect">
            <a:avLst/>
          </a:prstGeom>
          <a:noFill/>
          <a:ln>
            <a:noFill/>
          </a:ln>
        </p:spPr>
      </p:pic>
      <p:pic>
        <p:nvPicPr>
          <p:cNvPr id="8" name="Picture 7" descr="Túi kẹo dẻo NEO Dưa mật 300g"/>
          <p:cNvPicPr/>
          <p:nvPr/>
        </p:nvPicPr>
        <p:blipFill>
          <a:blip r:embed="rId5">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val="0"/>
              </a:ext>
            </a:extLst>
          </a:blip>
          <a:srcRect/>
          <a:stretch>
            <a:fillRect/>
          </a:stretch>
        </p:blipFill>
        <p:spPr bwMode="auto">
          <a:xfrm>
            <a:off x="4953000" y="2057400"/>
            <a:ext cx="2138137" cy="2321265"/>
          </a:xfrm>
          <a:prstGeom prst="rect">
            <a:avLst/>
          </a:prstGeom>
          <a:noFill/>
          <a:ln>
            <a:noFill/>
          </a:ln>
        </p:spPr>
      </p:pic>
      <p:sp>
        <p:nvSpPr>
          <p:cNvPr id="9" name="Rectangle 8"/>
          <p:cNvSpPr/>
          <p:nvPr/>
        </p:nvSpPr>
        <p:spPr>
          <a:xfrm>
            <a:off x="1945451" y="76200"/>
            <a:ext cx="5412636" cy="584775"/>
          </a:xfrm>
          <a:prstGeom prst="rect">
            <a:avLst/>
          </a:prstGeom>
        </p:spPr>
        <p:txBody>
          <a:bodyPr wrap="none">
            <a:spAutoFit/>
          </a:bodyPr>
          <a:lstStyle/>
          <a:p>
            <a:r>
              <a:rPr lang="en-US" sz="3200" b="1" smtClean="0">
                <a:solidFill>
                  <a:schemeClr val="accent6">
                    <a:lumMod val="75000"/>
                  </a:schemeClr>
                </a:solidFill>
                <a:latin typeface="Times New Roman" pitchFamily="18" charset="0"/>
                <a:cs typeface="Times New Roman" pitchFamily="18" charset="0"/>
              </a:rPr>
              <a:t> Trò </a:t>
            </a:r>
            <a:r>
              <a:rPr lang="en-US" sz="3200" b="1">
                <a:solidFill>
                  <a:schemeClr val="accent6">
                    <a:lumMod val="75000"/>
                  </a:schemeClr>
                </a:solidFill>
                <a:latin typeface="Times New Roman" pitchFamily="18" charset="0"/>
                <a:cs typeface="Times New Roman" pitchFamily="18" charset="0"/>
              </a:rPr>
              <a:t>chơi “Hãy chọn số đúng”</a:t>
            </a:r>
          </a:p>
        </p:txBody>
      </p:sp>
      <p:sp>
        <p:nvSpPr>
          <p:cNvPr id="14" name="Rectangle 13"/>
          <p:cNvSpPr/>
          <p:nvPr/>
        </p:nvSpPr>
        <p:spPr>
          <a:xfrm>
            <a:off x="838200" y="5059740"/>
            <a:ext cx="7620000" cy="1569660"/>
          </a:xfrm>
          <a:prstGeom prst="rect">
            <a:avLst/>
          </a:prstGeom>
        </p:spPr>
        <p:txBody>
          <a:bodyPr wrap="square">
            <a:spAutoFit/>
          </a:bodyPr>
          <a:lstStyle/>
          <a:p>
            <a:r>
              <a:rPr lang="en-US" sz="2400" b="1" smtClean="0">
                <a:solidFill>
                  <a:srgbClr val="7030A0"/>
                </a:solidFill>
                <a:latin typeface="Times New Roman" pitchFamily="18" charset="0"/>
                <a:cs typeface="Times New Roman" pitchFamily="18" charset="0"/>
              </a:rPr>
              <a:t>      Mọi </a:t>
            </a:r>
            <a:r>
              <a:rPr lang="en-US" sz="2400" b="1">
                <a:solidFill>
                  <a:srgbClr val="7030A0"/>
                </a:solidFill>
                <a:latin typeface="Times New Roman" pitchFamily="18" charset="0"/>
                <a:cs typeface="Times New Roman" pitchFamily="18" charset="0"/>
              </a:rPr>
              <a:t>vật đều có khối lượng. Trên bao bì mỗi sản phẩm có ghi khối lượng tịnh (khối lượng). Con số này cho biết thông tin gì? Bài học hôm nay chúng ta sẽ làm rõ vấn đề trên.</a:t>
            </a:r>
          </a:p>
        </p:txBody>
      </p:sp>
      <p:sp>
        <p:nvSpPr>
          <p:cNvPr id="15" name="TextBox 14"/>
          <p:cNvSpPr txBox="1"/>
          <p:nvPr/>
        </p:nvSpPr>
        <p:spPr>
          <a:xfrm>
            <a:off x="914400" y="4507468"/>
            <a:ext cx="1371600" cy="461665"/>
          </a:xfrm>
          <a:prstGeom prst="rect">
            <a:avLst/>
          </a:prstGeom>
          <a:noFill/>
        </p:spPr>
        <p:txBody>
          <a:bodyPr wrap="square" rtlCol="0">
            <a:spAutoFit/>
          </a:bodyPr>
          <a:lstStyle/>
          <a:p>
            <a:r>
              <a:rPr lang="en-US" sz="2400" smtClean="0">
                <a:latin typeface="Times New Roman" pitchFamily="18" charset="0"/>
                <a:cs typeface="Times New Roman" pitchFamily="18" charset="0"/>
              </a:rPr>
              <a:t>25kg</a:t>
            </a:r>
            <a:endParaRPr lang="en-US" sz="2400">
              <a:latin typeface="Times New Roman" pitchFamily="18" charset="0"/>
              <a:cs typeface="Times New Roman" pitchFamily="18" charset="0"/>
            </a:endParaRPr>
          </a:p>
        </p:txBody>
      </p:sp>
      <p:sp>
        <p:nvSpPr>
          <p:cNvPr id="16" name="TextBox 15"/>
          <p:cNvSpPr txBox="1"/>
          <p:nvPr/>
        </p:nvSpPr>
        <p:spPr>
          <a:xfrm>
            <a:off x="3429000" y="4495800"/>
            <a:ext cx="1447800" cy="461665"/>
          </a:xfrm>
          <a:prstGeom prst="rect">
            <a:avLst/>
          </a:prstGeom>
          <a:noFill/>
        </p:spPr>
        <p:txBody>
          <a:bodyPr wrap="square" rtlCol="0">
            <a:spAutoFit/>
          </a:bodyPr>
          <a:lstStyle/>
          <a:p>
            <a:r>
              <a:rPr lang="en-US" sz="2400" smtClean="0">
                <a:latin typeface="Times New Roman" pitchFamily="18" charset="0"/>
                <a:cs typeface="Times New Roman" pitchFamily="18" charset="0"/>
              </a:rPr>
              <a:t>454g</a:t>
            </a:r>
            <a:endParaRPr lang="en-US" sz="2400">
              <a:latin typeface="Times New Roman" pitchFamily="18" charset="0"/>
              <a:cs typeface="Times New Roman" pitchFamily="18" charset="0"/>
            </a:endParaRPr>
          </a:p>
        </p:txBody>
      </p:sp>
      <p:sp>
        <p:nvSpPr>
          <p:cNvPr id="17" name="TextBox 16"/>
          <p:cNvSpPr txBox="1"/>
          <p:nvPr/>
        </p:nvSpPr>
        <p:spPr>
          <a:xfrm>
            <a:off x="5791200" y="4114800"/>
            <a:ext cx="1066800" cy="461665"/>
          </a:xfrm>
          <a:prstGeom prst="rect">
            <a:avLst/>
          </a:prstGeom>
          <a:noFill/>
        </p:spPr>
        <p:txBody>
          <a:bodyPr wrap="square" rtlCol="0">
            <a:spAutoFit/>
          </a:bodyPr>
          <a:lstStyle/>
          <a:p>
            <a:r>
              <a:rPr lang="en-US" sz="2400" smtClean="0">
                <a:latin typeface="Times New Roman" pitchFamily="18" charset="0"/>
                <a:cs typeface="Times New Roman" pitchFamily="18" charset="0"/>
              </a:rPr>
              <a:t>300g</a:t>
            </a:r>
            <a:endParaRPr lang="en-US" sz="2400">
              <a:latin typeface="Times New Roman" pitchFamily="18" charset="0"/>
              <a:cs typeface="Times New Roman" pitchFamily="18" charset="0"/>
            </a:endParaRPr>
          </a:p>
        </p:txBody>
      </p:sp>
      <p:sp>
        <p:nvSpPr>
          <p:cNvPr id="18" name="TextBox 17"/>
          <p:cNvSpPr txBox="1"/>
          <p:nvPr/>
        </p:nvSpPr>
        <p:spPr>
          <a:xfrm>
            <a:off x="7772400" y="4343400"/>
            <a:ext cx="990600" cy="461665"/>
          </a:xfrm>
          <a:prstGeom prst="rect">
            <a:avLst/>
          </a:prstGeom>
          <a:noFill/>
        </p:spPr>
        <p:txBody>
          <a:bodyPr wrap="square" rtlCol="0">
            <a:spAutoFit/>
          </a:bodyPr>
          <a:lstStyle/>
          <a:p>
            <a:r>
              <a:rPr lang="en-US" sz="2400" smtClean="0">
                <a:latin typeface="Times New Roman" pitchFamily="18" charset="0"/>
                <a:cs typeface="Times New Roman" pitchFamily="18" charset="0"/>
              </a:rPr>
              <a:t>380g</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ox(i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ox(i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ox(in)">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ox(in)">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52400"/>
            <a:ext cx="7696200" cy="523220"/>
          </a:xfrm>
          <a:prstGeom prst="rect">
            <a:avLst/>
          </a:prstGeom>
          <a:noFill/>
        </p:spPr>
        <p:txBody>
          <a:bodyPr wrap="square" rtlCol="0">
            <a:spAutoFit/>
          </a:bodyPr>
          <a:lstStyle/>
          <a:p>
            <a:r>
              <a:rPr lang="en-US" sz="2800" b="1" smtClean="0">
                <a:solidFill>
                  <a:srgbClr val="FF0000"/>
                </a:solidFill>
                <a:latin typeface="Times New Roman" pitchFamily="18" charset="0"/>
                <a:cs typeface="Times New Roman" pitchFamily="18" charset="0"/>
              </a:rPr>
              <a:t>TIẾT 16    LỰC HẤP DẪN VÀ TRỌNG LƯỢNG</a:t>
            </a:r>
            <a:endParaRPr lang="en-US" sz="2800" b="1">
              <a:solidFill>
                <a:srgbClr val="FF0000"/>
              </a:solidFill>
              <a:latin typeface="Times New Roman" pitchFamily="18" charset="0"/>
              <a:cs typeface="Times New Roman" pitchFamily="18" charset="0"/>
            </a:endParaRPr>
          </a:p>
        </p:txBody>
      </p:sp>
      <p:sp>
        <p:nvSpPr>
          <p:cNvPr id="3" name="TextBox 2"/>
          <p:cNvSpPr txBox="1"/>
          <p:nvPr/>
        </p:nvSpPr>
        <p:spPr>
          <a:xfrm>
            <a:off x="457200" y="762000"/>
            <a:ext cx="2133600" cy="461665"/>
          </a:xfrm>
          <a:prstGeom prst="rect">
            <a:avLst/>
          </a:prstGeom>
          <a:noFill/>
        </p:spPr>
        <p:txBody>
          <a:bodyPr wrap="square" rtlCol="0">
            <a:spAutoFit/>
          </a:bodyPr>
          <a:lstStyle/>
          <a:p>
            <a:r>
              <a:rPr lang="en-US" sz="2400" b="1" smtClean="0">
                <a:solidFill>
                  <a:srgbClr val="0070C0"/>
                </a:solidFill>
                <a:latin typeface="Times New Roman" pitchFamily="18" charset="0"/>
                <a:cs typeface="Times New Roman" pitchFamily="18" charset="0"/>
              </a:rPr>
              <a:t>1</a:t>
            </a:r>
            <a:r>
              <a:rPr lang="en-US" sz="2400" b="1" u="sng" smtClean="0">
                <a:solidFill>
                  <a:srgbClr val="0070C0"/>
                </a:solidFill>
                <a:latin typeface="Times New Roman" pitchFamily="18" charset="0"/>
                <a:cs typeface="Times New Roman" pitchFamily="18" charset="0"/>
              </a:rPr>
              <a:t>.Khối lượng:</a:t>
            </a:r>
            <a:endParaRPr lang="en-US" sz="2400" b="1" u="sng">
              <a:solidFill>
                <a:srgbClr val="0070C0"/>
              </a:solidFill>
              <a:latin typeface="Times New Roman" pitchFamily="18" charset="0"/>
              <a:cs typeface="Times New Roman" pitchFamily="18" charset="0"/>
            </a:endParaRPr>
          </a:p>
        </p:txBody>
      </p:sp>
      <p:pic>
        <p:nvPicPr>
          <p:cNvPr id="4" name="Shape 2556"/>
          <p:cNvPicPr/>
          <p:nvPr/>
        </p:nvPicPr>
        <p:blipFill>
          <a:blip r:embed="rId2"/>
          <a:stretch/>
        </p:blipFill>
        <p:spPr>
          <a:xfrm>
            <a:off x="5562600" y="990600"/>
            <a:ext cx="2524125" cy="2566987"/>
          </a:xfrm>
          <a:prstGeom prst="rect">
            <a:avLst/>
          </a:prstGeom>
        </p:spPr>
      </p:pic>
      <p:pic>
        <p:nvPicPr>
          <p:cNvPr id="5" name="Shape 2562"/>
          <p:cNvPicPr/>
          <p:nvPr/>
        </p:nvPicPr>
        <p:blipFill>
          <a:blip r:embed="rId3"/>
          <a:stretch/>
        </p:blipFill>
        <p:spPr>
          <a:xfrm>
            <a:off x="4914900" y="4676775"/>
            <a:ext cx="3390900" cy="1657350"/>
          </a:xfrm>
          <a:prstGeom prst="rect">
            <a:avLst/>
          </a:prstGeom>
        </p:spPr>
      </p:pic>
      <p:pic>
        <p:nvPicPr>
          <p:cNvPr id="6" name="Shape 2552"/>
          <p:cNvPicPr/>
          <p:nvPr/>
        </p:nvPicPr>
        <p:blipFill>
          <a:blip r:embed="rId4"/>
          <a:stretch/>
        </p:blipFill>
        <p:spPr>
          <a:xfrm>
            <a:off x="6248400" y="4114800"/>
            <a:ext cx="1949768" cy="466725"/>
          </a:xfrm>
          <a:prstGeom prst="rect">
            <a:avLst/>
          </a:prstGeom>
        </p:spPr>
      </p:pic>
      <p:sp>
        <p:nvSpPr>
          <p:cNvPr id="7" name="TextBox 6"/>
          <p:cNvSpPr txBox="1"/>
          <p:nvPr/>
        </p:nvSpPr>
        <p:spPr>
          <a:xfrm>
            <a:off x="6248400" y="3581400"/>
            <a:ext cx="1447800" cy="381000"/>
          </a:xfrm>
          <a:prstGeom prst="rect">
            <a:avLst/>
          </a:prstGeom>
          <a:noFill/>
        </p:spPr>
        <p:txBody>
          <a:bodyPr wrap="square" rtlCol="0">
            <a:spAutoFit/>
          </a:bodyPr>
          <a:lstStyle/>
          <a:p>
            <a:r>
              <a:rPr lang="en-US" smtClean="0">
                <a:latin typeface="Times New Roman" pitchFamily="18" charset="0"/>
                <a:cs typeface="Times New Roman" pitchFamily="18" charset="0"/>
              </a:rPr>
              <a:t>Hình 37.1a</a:t>
            </a:r>
            <a:endParaRPr lang="en-US">
              <a:latin typeface="Times New Roman" pitchFamily="18" charset="0"/>
              <a:cs typeface="Times New Roman" pitchFamily="18" charset="0"/>
            </a:endParaRPr>
          </a:p>
        </p:txBody>
      </p:sp>
      <p:sp>
        <p:nvSpPr>
          <p:cNvPr id="8" name="TextBox 7"/>
          <p:cNvSpPr txBox="1"/>
          <p:nvPr/>
        </p:nvSpPr>
        <p:spPr>
          <a:xfrm>
            <a:off x="6172200" y="6324600"/>
            <a:ext cx="1447800" cy="381000"/>
          </a:xfrm>
          <a:prstGeom prst="rect">
            <a:avLst/>
          </a:prstGeom>
          <a:noFill/>
        </p:spPr>
        <p:txBody>
          <a:bodyPr wrap="square" rtlCol="0">
            <a:spAutoFit/>
          </a:bodyPr>
          <a:lstStyle/>
          <a:p>
            <a:r>
              <a:rPr lang="en-US" smtClean="0">
                <a:latin typeface="Times New Roman" pitchFamily="18" charset="0"/>
                <a:cs typeface="Times New Roman" pitchFamily="18" charset="0"/>
              </a:rPr>
              <a:t>Hình 37.1b</a:t>
            </a:r>
            <a:endParaRPr lang="en-US">
              <a:latin typeface="Times New Roman" pitchFamily="18" charset="0"/>
              <a:cs typeface="Times New Roman" pitchFamily="18" charset="0"/>
            </a:endParaRPr>
          </a:p>
        </p:txBody>
      </p:sp>
      <p:graphicFrame>
        <p:nvGraphicFramePr>
          <p:cNvPr id="9" name="Table 8"/>
          <p:cNvGraphicFramePr>
            <a:graphicFrameLocks noGrp="1"/>
          </p:cNvGraphicFramePr>
          <p:nvPr/>
        </p:nvGraphicFramePr>
        <p:xfrm>
          <a:off x="457200" y="1295400"/>
          <a:ext cx="4724400" cy="755968"/>
        </p:xfrm>
        <a:graphic>
          <a:graphicData uri="http://schemas.openxmlformats.org/drawingml/2006/table">
            <a:tbl>
              <a:tblPr/>
              <a:tblGrid>
                <a:gridCol w="4724400"/>
              </a:tblGrid>
              <a:tr h="173990">
                <a:tc>
                  <a:txBody>
                    <a:bodyPr/>
                    <a:lstStyle/>
                    <a:p>
                      <a:pPr algn="just">
                        <a:lnSpc>
                          <a:spcPct val="107000"/>
                        </a:lnSpc>
                        <a:spcBef>
                          <a:spcPts val="600"/>
                        </a:spcBef>
                        <a:spcAft>
                          <a:spcPts val="600"/>
                        </a:spcAft>
                      </a:pPr>
                      <a:r>
                        <a:rPr lang="en-US" sz="2400" smtClean="0">
                          <a:latin typeface="Times New Roman"/>
                          <a:ea typeface="Arial"/>
                          <a:cs typeface="Times New Roman"/>
                        </a:rPr>
                        <a:t> </a:t>
                      </a:r>
                      <a:r>
                        <a:rPr lang="en-US" sz="2400" b="1" smtClean="0">
                          <a:solidFill>
                            <a:srgbClr val="7030A0"/>
                          </a:solidFill>
                          <a:latin typeface="Times New Roman"/>
                          <a:ea typeface="Arial"/>
                          <a:cs typeface="Times New Roman"/>
                        </a:rPr>
                        <a:t>Quan </a:t>
                      </a:r>
                      <a:r>
                        <a:rPr lang="en-US" sz="2400" b="1">
                          <a:solidFill>
                            <a:srgbClr val="7030A0"/>
                          </a:solidFill>
                          <a:latin typeface="Times New Roman"/>
                          <a:ea typeface="Arial"/>
                          <a:cs typeface="Times New Roman"/>
                        </a:rPr>
                        <a:t>sát hình 37.1a và 37.1b </a:t>
                      </a:r>
                      <a:r>
                        <a:rPr lang="en-US" sz="2400" b="1" smtClean="0">
                          <a:solidFill>
                            <a:srgbClr val="7030A0"/>
                          </a:solidFill>
                          <a:latin typeface="Times New Roman"/>
                          <a:ea typeface="Arial"/>
                          <a:cs typeface="Times New Roman"/>
                        </a:rPr>
                        <a:t>. Hoàn </a:t>
                      </a:r>
                      <a:r>
                        <a:rPr lang="en-US" sz="2400" b="1">
                          <a:solidFill>
                            <a:srgbClr val="7030A0"/>
                          </a:solidFill>
                          <a:latin typeface="Times New Roman"/>
                          <a:ea typeface="Arial"/>
                          <a:cs typeface="Times New Roman"/>
                        </a:rPr>
                        <a:t>thành phiếu học tập số </a:t>
                      </a:r>
                      <a:r>
                        <a:rPr lang="en-US" sz="2400" b="1" smtClean="0">
                          <a:solidFill>
                            <a:srgbClr val="7030A0"/>
                          </a:solidFill>
                          <a:latin typeface="Times New Roman"/>
                          <a:ea typeface="Arial"/>
                          <a:cs typeface="Times New Roman"/>
                        </a:rPr>
                        <a:t>1.</a:t>
                      </a:r>
                      <a:endParaRPr lang="en-US" sz="2400" b="1">
                        <a:solidFill>
                          <a:srgbClr val="7030A0"/>
                        </a:solidFill>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Rectangle 1"/>
          <p:cNvSpPr>
            <a:spLocks noChangeArrowheads="1"/>
          </p:cNvSpPr>
          <p:nvPr/>
        </p:nvSpPr>
        <p:spPr bwMode="auto">
          <a:xfrm>
            <a:off x="152400" y="2133600"/>
            <a:ext cx="48768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ea typeface="Arial" pitchFamily="34" charset="0"/>
                <a:cs typeface="Times New Roman" pitchFamily="18" charset="0"/>
              </a:rPr>
              <a:t>PHIẾU HỌC TẬP </a:t>
            </a:r>
            <a:r>
              <a:rPr lang="en-US" sz="2400" b="1" smtClean="0">
                <a:latin typeface="Times New Roman" pitchFamily="18" charset="0"/>
                <a:ea typeface="Arial" pitchFamily="34" charset="0"/>
                <a:cs typeface="Times New Roman" pitchFamily="18" charset="0"/>
              </a:rPr>
              <a:t>1</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sng" strike="noStrike" cap="none" normalizeH="0" baseline="0" smtClean="0">
                <a:ln>
                  <a:noFill/>
                </a:ln>
                <a:solidFill>
                  <a:schemeClr val="tx1"/>
                </a:solidFill>
                <a:effectLst/>
                <a:latin typeface="Times New Roman" pitchFamily="18" charset="0"/>
                <a:ea typeface="Arial" pitchFamily="34" charset="0"/>
                <a:cs typeface="Times New Roman" pitchFamily="18" charset="0"/>
              </a:rPr>
              <a:t>Câu </a:t>
            </a:r>
            <a:r>
              <a:rPr kumimoji="0" lang="en-US" sz="2400" b="1" i="0" u="sng" strike="noStrike" cap="none" normalizeH="0" baseline="0" smtClean="0">
                <a:ln>
                  <a:noFill/>
                </a:ln>
                <a:solidFill>
                  <a:schemeClr val="tx1"/>
                </a:solidFill>
                <a:effectLst/>
                <a:latin typeface="Times New Roman" pitchFamily="18" charset="0"/>
                <a:ea typeface="Arial" pitchFamily="34" charset="0"/>
                <a:cs typeface="Times New Roman" pitchFamily="18" charset="0"/>
              </a:rPr>
              <a:t>1</a:t>
            </a:r>
            <a:r>
              <a:rPr kumimoji="0" lang="en-US" sz="2400" b="0" i="0" u="none" strike="noStrike" cap="none" normalizeH="0" baseline="0" smtClean="0">
                <a:ln>
                  <a:noFill/>
                </a:ln>
                <a:solidFill>
                  <a:schemeClr val="tx1"/>
                </a:solidFill>
                <a:effectLst/>
                <a:latin typeface="Times New Roman" pitchFamily="18" charset="0"/>
                <a:ea typeface="Arial" pitchFamily="34" charset="0"/>
                <a:cs typeface="Times New Roman" pitchFamily="18" charset="0"/>
              </a:rPr>
              <a:t>: (</a:t>
            </a:r>
            <a:r>
              <a:rPr lang="en-US" sz="2400" b="1" smtClean="0">
                <a:latin typeface="Times New Roman" pitchFamily="18" charset="0"/>
                <a:ea typeface="Arial" pitchFamily="34" charset="0"/>
                <a:cs typeface="Times New Roman" pitchFamily="18" charset="0"/>
              </a:rPr>
              <a:t>Chọn</a:t>
            </a:r>
            <a:r>
              <a:rPr kumimoji="0" lang="en-US" sz="2400" b="1" i="0" u="none" strike="noStrike" cap="none" normalizeH="0" baseline="0" smtClean="0">
                <a:ln>
                  <a:noFill/>
                </a:ln>
                <a:solidFill>
                  <a:schemeClr val="tx1"/>
                </a:solidFill>
                <a:effectLst/>
                <a:latin typeface="Times New Roman" pitchFamily="18" charset="0"/>
                <a:ea typeface="Arial" pitchFamily="34" charset="0"/>
                <a:cs typeface="Times New Roman" pitchFamily="18" charset="0"/>
              </a:rPr>
              <a:t> đáp án đúng)</a:t>
            </a:r>
            <a:r>
              <a:rPr kumimoji="0" lang="en-US" sz="2400" b="0" i="0" u="none" strike="noStrike" cap="none" normalizeH="0" baseline="0" smtClean="0">
                <a:ln>
                  <a:noFill/>
                </a:ln>
                <a:solidFill>
                  <a:schemeClr val="tx1"/>
                </a:solidFill>
                <a:effectLst/>
                <a:latin typeface="Times New Roman" pitchFamily="18" charset="0"/>
                <a:ea typeface="Arial" pitchFamily="34" charset="0"/>
                <a:cs typeface="Times New Roman" pitchFamily="18" charset="0"/>
              </a:rPr>
              <a:t> Trên vỏ hộp sữa có ghi “Khối lượng tịnh: 380g”. Số đó chỉ:</a:t>
            </a: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ea typeface="Arial" pitchFamily="34" charset="0"/>
                <a:cs typeface="Times New Roman" pitchFamily="18" charset="0"/>
              </a:rPr>
              <a:t>a.Sức nặng của hộp sữa</a:t>
            </a: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ea typeface="Arial" pitchFamily="34" charset="0"/>
                <a:cs typeface="Times New Roman" pitchFamily="18" charset="0"/>
              </a:rPr>
              <a:t>b.Lượng sữa chứa trong hộp</a:t>
            </a: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sng" strike="noStrike" cap="none" normalizeH="0" baseline="0" smtClean="0">
                <a:ln>
                  <a:noFill/>
                </a:ln>
                <a:solidFill>
                  <a:schemeClr val="tx1"/>
                </a:solidFill>
                <a:effectLst/>
                <a:latin typeface="Times New Roman" pitchFamily="18" charset="0"/>
                <a:ea typeface="Arial" pitchFamily="34" charset="0"/>
                <a:cs typeface="Times New Roman" pitchFamily="18" charset="0"/>
              </a:rPr>
              <a:t>Câu 2</a:t>
            </a:r>
            <a:r>
              <a:rPr kumimoji="0" lang="en-US" sz="2400" b="0" i="0" u="none" strike="noStrike" cap="none" normalizeH="0" baseline="0" smtClean="0">
                <a:ln>
                  <a:noFill/>
                </a:ln>
                <a:solidFill>
                  <a:schemeClr val="tx1"/>
                </a:solidFill>
                <a:effectLst/>
                <a:latin typeface="Times New Roman" pitchFamily="18" charset="0"/>
                <a:ea typeface="Arial" pitchFamily="34" charset="0"/>
                <a:cs typeface="Times New Roman" pitchFamily="18" charset="0"/>
              </a:rPr>
              <a:t>: Trên một bao gạo có ghi 25kg. Số ghi đó cho biết gì?</a:t>
            </a: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sng" strike="noStrike" cap="none" normalizeH="0" baseline="0" smtClean="0">
                <a:ln>
                  <a:noFill/>
                </a:ln>
                <a:solidFill>
                  <a:schemeClr val="tx1"/>
                </a:solidFill>
                <a:effectLst/>
                <a:latin typeface="Times New Roman" pitchFamily="18" charset="0"/>
                <a:ea typeface="Arial" pitchFamily="34" charset="0"/>
                <a:cs typeface="Times New Roman" pitchFamily="18" charset="0"/>
              </a:rPr>
              <a:t>Câu 3</a:t>
            </a:r>
            <a:r>
              <a:rPr kumimoji="0" lang="en-US" sz="2400" b="0" i="0" u="none" strike="noStrike" cap="none" normalizeH="0" baseline="0" smtClean="0">
                <a:ln>
                  <a:noFill/>
                </a:ln>
                <a:solidFill>
                  <a:schemeClr val="tx1"/>
                </a:solidFill>
                <a:effectLst/>
                <a:latin typeface="Times New Roman" pitchFamily="18" charset="0"/>
                <a:ea typeface="Arial" pitchFamily="34" charset="0"/>
                <a:cs typeface="Times New Roman" pitchFamily="18" charset="0"/>
              </a:rPr>
              <a:t>: Khối lượng là: ……………</a:t>
            </a: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ox(in)">
                                      <p:cBhvr>
                                        <p:cTn id="17" dur="500"/>
                                        <p:tgtEl>
                                          <p:spTgt spid="9"/>
                                        </p:tgtEl>
                                      </p:cBhvr>
                                    </p:animEffect>
                                  </p:childTnLst>
                                </p:cTn>
                              </p:par>
                              <p:par>
                                <p:cTn id="18" presetID="4" presetClass="entr" presetSubtype="16"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ox(in)">
                                      <p:cBhvr>
                                        <p:cTn id="20" dur="500"/>
                                        <p:tgtEl>
                                          <p:spTgt spid="4"/>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ox(in)">
                                      <p:cBhvr>
                                        <p:cTn id="23" dur="500"/>
                                        <p:tgtEl>
                                          <p:spTgt spid="7"/>
                                        </p:tgtEl>
                                      </p:cBhvr>
                                    </p:animEffect>
                                  </p:childTnLst>
                                </p:cTn>
                              </p:par>
                              <p:par>
                                <p:cTn id="24" presetID="4" presetClass="entr" presetSubtype="16"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ox(in)">
                                      <p:cBhvr>
                                        <p:cTn id="26" dur="500"/>
                                        <p:tgtEl>
                                          <p:spTgt spid="5"/>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ox(in)">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ox(in)">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52400"/>
            <a:ext cx="7696200" cy="523220"/>
          </a:xfrm>
          <a:prstGeom prst="rect">
            <a:avLst/>
          </a:prstGeom>
          <a:noFill/>
        </p:spPr>
        <p:txBody>
          <a:bodyPr wrap="square" rtlCol="0">
            <a:spAutoFit/>
          </a:bodyPr>
          <a:lstStyle/>
          <a:p>
            <a:r>
              <a:rPr lang="en-US" sz="2800" b="1" smtClean="0">
                <a:solidFill>
                  <a:srgbClr val="FF0000"/>
                </a:solidFill>
                <a:latin typeface="Times New Roman" pitchFamily="18" charset="0"/>
                <a:cs typeface="Times New Roman" pitchFamily="18" charset="0"/>
              </a:rPr>
              <a:t>TIẾT 16    LỰC HẤP DẪN VÀ TRỌNG LƯỢNG</a:t>
            </a:r>
            <a:endParaRPr lang="en-US" sz="2800" b="1">
              <a:solidFill>
                <a:srgbClr val="FF0000"/>
              </a:solidFill>
              <a:latin typeface="Times New Roman" pitchFamily="18" charset="0"/>
              <a:cs typeface="Times New Roman" pitchFamily="18" charset="0"/>
            </a:endParaRPr>
          </a:p>
        </p:txBody>
      </p:sp>
      <p:sp>
        <p:nvSpPr>
          <p:cNvPr id="3" name="TextBox 2"/>
          <p:cNvSpPr txBox="1"/>
          <p:nvPr/>
        </p:nvSpPr>
        <p:spPr>
          <a:xfrm>
            <a:off x="457200" y="762000"/>
            <a:ext cx="2133600" cy="461665"/>
          </a:xfrm>
          <a:prstGeom prst="rect">
            <a:avLst/>
          </a:prstGeom>
          <a:noFill/>
        </p:spPr>
        <p:txBody>
          <a:bodyPr wrap="square" rtlCol="0">
            <a:spAutoFit/>
          </a:bodyPr>
          <a:lstStyle/>
          <a:p>
            <a:r>
              <a:rPr lang="en-US" sz="2400" b="1" smtClean="0">
                <a:solidFill>
                  <a:srgbClr val="0070C0"/>
                </a:solidFill>
                <a:latin typeface="Times New Roman" pitchFamily="18" charset="0"/>
                <a:cs typeface="Times New Roman" pitchFamily="18" charset="0"/>
              </a:rPr>
              <a:t>1</a:t>
            </a:r>
            <a:r>
              <a:rPr lang="en-US" sz="2400" b="1" u="sng" smtClean="0">
                <a:solidFill>
                  <a:srgbClr val="0070C0"/>
                </a:solidFill>
                <a:latin typeface="Times New Roman" pitchFamily="18" charset="0"/>
                <a:cs typeface="Times New Roman" pitchFamily="18" charset="0"/>
              </a:rPr>
              <a:t>.Khối lượng:</a:t>
            </a:r>
            <a:endParaRPr lang="en-US" sz="2400" b="1" u="sng">
              <a:solidFill>
                <a:srgbClr val="0070C0"/>
              </a:solidFill>
              <a:latin typeface="Times New Roman" pitchFamily="18" charset="0"/>
              <a:cs typeface="Times New Roman" pitchFamily="18" charset="0"/>
            </a:endParaRPr>
          </a:p>
        </p:txBody>
      </p:sp>
      <p:pic>
        <p:nvPicPr>
          <p:cNvPr id="4" name="Shape 2556"/>
          <p:cNvPicPr/>
          <p:nvPr/>
        </p:nvPicPr>
        <p:blipFill>
          <a:blip r:embed="rId2"/>
          <a:stretch/>
        </p:blipFill>
        <p:spPr>
          <a:xfrm>
            <a:off x="5562600" y="990600"/>
            <a:ext cx="2524125" cy="2566987"/>
          </a:xfrm>
          <a:prstGeom prst="rect">
            <a:avLst/>
          </a:prstGeom>
        </p:spPr>
      </p:pic>
      <p:pic>
        <p:nvPicPr>
          <p:cNvPr id="5" name="Shape 2562"/>
          <p:cNvPicPr/>
          <p:nvPr/>
        </p:nvPicPr>
        <p:blipFill>
          <a:blip r:embed="rId3"/>
          <a:stretch/>
        </p:blipFill>
        <p:spPr>
          <a:xfrm>
            <a:off x="4914900" y="4676775"/>
            <a:ext cx="3390900" cy="1657350"/>
          </a:xfrm>
          <a:prstGeom prst="rect">
            <a:avLst/>
          </a:prstGeom>
        </p:spPr>
      </p:pic>
      <p:pic>
        <p:nvPicPr>
          <p:cNvPr id="6" name="Shape 2552"/>
          <p:cNvPicPr/>
          <p:nvPr/>
        </p:nvPicPr>
        <p:blipFill>
          <a:blip r:embed="rId4"/>
          <a:stretch/>
        </p:blipFill>
        <p:spPr>
          <a:xfrm>
            <a:off x="6248400" y="4114800"/>
            <a:ext cx="1949768" cy="466725"/>
          </a:xfrm>
          <a:prstGeom prst="rect">
            <a:avLst/>
          </a:prstGeom>
        </p:spPr>
      </p:pic>
      <p:sp>
        <p:nvSpPr>
          <p:cNvPr id="7" name="TextBox 6"/>
          <p:cNvSpPr txBox="1"/>
          <p:nvPr/>
        </p:nvSpPr>
        <p:spPr>
          <a:xfrm>
            <a:off x="6248400" y="3581400"/>
            <a:ext cx="1447800" cy="381000"/>
          </a:xfrm>
          <a:prstGeom prst="rect">
            <a:avLst/>
          </a:prstGeom>
          <a:noFill/>
        </p:spPr>
        <p:txBody>
          <a:bodyPr wrap="square" rtlCol="0">
            <a:spAutoFit/>
          </a:bodyPr>
          <a:lstStyle/>
          <a:p>
            <a:r>
              <a:rPr lang="en-US" smtClean="0">
                <a:latin typeface="Times New Roman" pitchFamily="18" charset="0"/>
                <a:cs typeface="Times New Roman" pitchFamily="18" charset="0"/>
              </a:rPr>
              <a:t>Hình 37.1a</a:t>
            </a:r>
            <a:endParaRPr lang="en-US">
              <a:latin typeface="Times New Roman" pitchFamily="18" charset="0"/>
              <a:cs typeface="Times New Roman" pitchFamily="18" charset="0"/>
            </a:endParaRPr>
          </a:p>
        </p:txBody>
      </p:sp>
      <p:sp>
        <p:nvSpPr>
          <p:cNvPr id="8" name="TextBox 7"/>
          <p:cNvSpPr txBox="1"/>
          <p:nvPr/>
        </p:nvSpPr>
        <p:spPr>
          <a:xfrm>
            <a:off x="6172200" y="6324600"/>
            <a:ext cx="1447800" cy="381000"/>
          </a:xfrm>
          <a:prstGeom prst="rect">
            <a:avLst/>
          </a:prstGeom>
          <a:noFill/>
        </p:spPr>
        <p:txBody>
          <a:bodyPr wrap="square" rtlCol="0">
            <a:spAutoFit/>
          </a:bodyPr>
          <a:lstStyle/>
          <a:p>
            <a:r>
              <a:rPr lang="en-US" smtClean="0">
                <a:latin typeface="Times New Roman" pitchFamily="18" charset="0"/>
                <a:cs typeface="Times New Roman" pitchFamily="18" charset="0"/>
              </a:rPr>
              <a:t>Hình 37.1b</a:t>
            </a:r>
            <a:endParaRPr lang="en-US">
              <a:latin typeface="Times New Roman" pitchFamily="18" charset="0"/>
              <a:cs typeface="Times New Roman" pitchFamily="18" charset="0"/>
            </a:endParaRPr>
          </a:p>
        </p:txBody>
      </p:sp>
      <p:graphicFrame>
        <p:nvGraphicFramePr>
          <p:cNvPr id="9" name="Table 8"/>
          <p:cNvGraphicFramePr>
            <a:graphicFrameLocks noGrp="1"/>
          </p:cNvGraphicFramePr>
          <p:nvPr/>
        </p:nvGraphicFramePr>
        <p:xfrm>
          <a:off x="457200" y="1295400"/>
          <a:ext cx="4724400" cy="755968"/>
        </p:xfrm>
        <a:graphic>
          <a:graphicData uri="http://schemas.openxmlformats.org/drawingml/2006/table">
            <a:tbl>
              <a:tblPr/>
              <a:tblGrid>
                <a:gridCol w="4724400"/>
              </a:tblGrid>
              <a:tr h="173990">
                <a:tc>
                  <a:txBody>
                    <a:bodyPr/>
                    <a:lstStyle/>
                    <a:p>
                      <a:pPr algn="just">
                        <a:lnSpc>
                          <a:spcPct val="107000"/>
                        </a:lnSpc>
                        <a:spcBef>
                          <a:spcPts val="600"/>
                        </a:spcBef>
                        <a:spcAft>
                          <a:spcPts val="600"/>
                        </a:spcAft>
                      </a:pPr>
                      <a:r>
                        <a:rPr lang="en-US" sz="2400" smtClean="0">
                          <a:latin typeface="Times New Roman"/>
                          <a:ea typeface="Arial"/>
                          <a:cs typeface="Times New Roman"/>
                        </a:rPr>
                        <a:t> </a:t>
                      </a:r>
                      <a:r>
                        <a:rPr lang="en-US" sz="2400" b="1" smtClean="0">
                          <a:solidFill>
                            <a:srgbClr val="7030A0"/>
                          </a:solidFill>
                          <a:latin typeface="Times New Roman"/>
                          <a:ea typeface="Arial"/>
                          <a:cs typeface="Times New Roman"/>
                        </a:rPr>
                        <a:t>Quan </a:t>
                      </a:r>
                      <a:r>
                        <a:rPr lang="en-US" sz="2400" b="1">
                          <a:solidFill>
                            <a:srgbClr val="7030A0"/>
                          </a:solidFill>
                          <a:latin typeface="Times New Roman"/>
                          <a:ea typeface="Arial"/>
                          <a:cs typeface="Times New Roman"/>
                        </a:rPr>
                        <a:t>sát hình 37.1a và 37.1b </a:t>
                      </a:r>
                      <a:r>
                        <a:rPr lang="en-US" sz="2400" b="1" smtClean="0">
                          <a:solidFill>
                            <a:srgbClr val="7030A0"/>
                          </a:solidFill>
                          <a:latin typeface="Times New Roman"/>
                          <a:ea typeface="Arial"/>
                          <a:cs typeface="Times New Roman"/>
                        </a:rPr>
                        <a:t>. Hoàn </a:t>
                      </a:r>
                      <a:r>
                        <a:rPr lang="en-US" sz="2400" b="1">
                          <a:solidFill>
                            <a:srgbClr val="7030A0"/>
                          </a:solidFill>
                          <a:latin typeface="Times New Roman"/>
                          <a:ea typeface="Arial"/>
                          <a:cs typeface="Times New Roman"/>
                        </a:rPr>
                        <a:t>thành phiếu học tập số </a:t>
                      </a:r>
                      <a:r>
                        <a:rPr lang="en-US" sz="2400" b="1" smtClean="0">
                          <a:solidFill>
                            <a:srgbClr val="7030A0"/>
                          </a:solidFill>
                          <a:latin typeface="Times New Roman"/>
                          <a:ea typeface="Arial"/>
                          <a:cs typeface="Times New Roman"/>
                        </a:rPr>
                        <a:t>1.</a:t>
                      </a:r>
                      <a:endParaRPr lang="en-US" sz="2400" b="1">
                        <a:solidFill>
                          <a:srgbClr val="7030A0"/>
                        </a:solidFill>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Rectangle 1"/>
          <p:cNvSpPr>
            <a:spLocks noChangeArrowheads="1"/>
          </p:cNvSpPr>
          <p:nvPr/>
        </p:nvSpPr>
        <p:spPr bwMode="auto">
          <a:xfrm>
            <a:off x="152400" y="2133600"/>
            <a:ext cx="48768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ea typeface="Arial" pitchFamily="34" charset="0"/>
                <a:cs typeface="Times New Roman" pitchFamily="18" charset="0"/>
              </a:rPr>
              <a:t>PHIẾU HỌC TẬP </a:t>
            </a:r>
            <a:r>
              <a:rPr kumimoji="0" lang="en-US" sz="2400" b="1" i="0" u="none" strike="noStrike" cap="none" normalizeH="0" baseline="0" smtClean="0">
                <a:ln>
                  <a:noFill/>
                </a:ln>
                <a:solidFill>
                  <a:schemeClr val="tx1"/>
                </a:solidFill>
                <a:effectLst/>
                <a:latin typeface="Times New Roman" pitchFamily="18" charset="0"/>
                <a:ea typeface="Arial" pitchFamily="34" charset="0"/>
                <a:cs typeface="Times New Roman" pitchFamily="18" charset="0"/>
              </a:rPr>
              <a:t>1</a:t>
            </a: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sng" strike="noStrike" cap="none" normalizeH="0" baseline="0" smtClean="0">
                <a:ln>
                  <a:noFill/>
                </a:ln>
                <a:solidFill>
                  <a:schemeClr val="tx1"/>
                </a:solidFill>
                <a:effectLst/>
                <a:latin typeface="Times New Roman" pitchFamily="18" charset="0"/>
                <a:ea typeface="Arial" pitchFamily="34" charset="0"/>
                <a:cs typeface="Times New Roman" pitchFamily="18" charset="0"/>
              </a:rPr>
              <a:t>Câu 1</a:t>
            </a:r>
            <a:r>
              <a:rPr kumimoji="0" lang="en-US" sz="2400" b="0" i="0" u="none" strike="noStrike" cap="none" normalizeH="0" baseline="0" smtClean="0">
                <a:ln>
                  <a:noFill/>
                </a:ln>
                <a:solidFill>
                  <a:schemeClr val="tx1"/>
                </a:solidFill>
                <a:effectLst/>
                <a:latin typeface="Times New Roman" pitchFamily="18" charset="0"/>
                <a:ea typeface="Arial" pitchFamily="34" charset="0"/>
                <a:cs typeface="Times New Roman" pitchFamily="18" charset="0"/>
              </a:rPr>
              <a:t>: (</a:t>
            </a:r>
            <a:r>
              <a:rPr lang="en-US" sz="2400" b="1" smtClean="0">
                <a:latin typeface="Times New Roman" pitchFamily="18" charset="0"/>
                <a:ea typeface="Arial" pitchFamily="34" charset="0"/>
                <a:cs typeface="Times New Roman" pitchFamily="18" charset="0"/>
              </a:rPr>
              <a:t>Chọn</a:t>
            </a:r>
            <a:r>
              <a:rPr kumimoji="0" lang="en-US" sz="2400" b="1" i="0" u="none" strike="noStrike" cap="none" normalizeH="0" baseline="0" smtClean="0">
                <a:ln>
                  <a:noFill/>
                </a:ln>
                <a:solidFill>
                  <a:schemeClr val="tx1"/>
                </a:solidFill>
                <a:effectLst/>
                <a:latin typeface="Times New Roman" pitchFamily="18" charset="0"/>
                <a:ea typeface="Arial" pitchFamily="34" charset="0"/>
                <a:cs typeface="Times New Roman" pitchFamily="18" charset="0"/>
              </a:rPr>
              <a:t> đáp án đúng)</a:t>
            </a:r>
            <a:r>
              <a:rPr kumimoji="0" lang="en-US" sz="2400" b="0" i="0" u="none" strike="noStrike" cap="none" normalizeH="0" baseline="0" smtClean="0">
                <a:ln>
                  <a:noFill/>
                </a:ln>
                <a:solidFill>
                  <a:schemeClr val="tx1"/>
                </a:solidFill>
                <a:effectLst/>
                <a:latin typeface="Times New Roman" pitchFamily="18" charset="0"/>
                <a:ea typeface="Arial" pitchFamily="34" charset="0"/>
                <a:cs typeface="Times New Roman" pitchFamily="18" charset="0"/>
              </a:rPr>
              <a:t> Trên vỏ hộp sữa có ghi “Khối lượng tịnh: 380g”. Số đó chỉ:</a:t>
            </a: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ea typeface="Arial" pitchFamily="34" charset="0"/>
                <a:cs typeface="Times New Roman" pitchFamily="18" charset="0"/>
              </a:rPr>
              <a:t>a.Sức nặng của hộp sữa</a:t>
            </a: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ea typeface="Arial" pitchFamily="34" charset="0"/>
                <a:cs typeface="Times New Roman" pitchFamily="18" charset="0"/>
              </a:rPr>
              <a:t>b.Lượng sữa chứa trong hộp</a:t>
            </a: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11" name="Oval 10"/>
          <p:cNvSpPr/>
          <p:nvPr/>
        </p:nvSpPr>
        <p:spPr>
          <a:xfrm>
            <a:off x="152400" y="4038600"/>
            <a:ext cx="3810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28600" y="4572000"/>
            <a:ext cx="4572000" cy="830997"/>
          </a:xfrm>
          <a:prstGeom prst="rect">
            <a:avLst/>
          </a:prstGeom>
        </p:spPr>
        <p:txBody>
          <a:bodyPr>
            <a:spAutoFit/>
          </a:bodyPr>
          <a:lstStyle/>
          <a:p>
            <a:pPr lvl="0" algn="just" eaLnBrk="0" fontAlgn="base" hangingPunct="0">
              <a:spcBef>
                <a:spcPct val="0"/>
              </a:spcBef>
              <a:spcAft>
                <a:spcPct val="0"/>
              </a:spcAft>
            </a:pPr>
            <a:r>
              <a:rPr kumimoji="0" lang="en-US" sz="2400" b="1" i="0" u="sng" strike="noStrike" cap="none" normalizeH="0" baseline="0" smtClean="0">
                <a:ln>
                  <a:noFill/>
                </a:ln>
                <a:solidFill>
                  <a:schemeClr val="tx1"/>
                </a:solidFill>
                <a:effectLst/>
                <a:latin typeface="Times New Roman" pitchFamily="18" charset="0"/>
                <a:ea typeface="Arial" pitchFamily="34" charset="0"/>
                <a:cs typeface="Times New Roman" pitchFamily="18" charset="0"/>
              </a:rPr>
              <a:t>Câu 2</a:t>
            </a:r>
            <a:r>
              <a:rPr kumimoji="0" lang="en-US" sz="2400" b="0" i="0" u="none" strike="noStrike" cap="none" normalizeH="0" baseline="0" smtClean="0">
                <a:ln>
                  <a:noFill/>
                </a:ln>
                <a:solidFill>
                  <a:schemeClr val="tx1"/>
                </a:solidFill>
                <a:effectLst/>
                <a:latin typeface="Times New Roman" pitchFamily="18" charset="0"/>
                <a:ea typeface="Arial" pitchFamily="34" charset="0"/>
                <a:cs typeface="Times New Roman" pitchFamily="18" charset="0"/>
              </a:rPr>
              <a:t>: Trên một bao gạo có ghi 25kg. Số ghi đó cho biết gì?</a:t>
            </a: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23" name="TextBox 22"/>
          <p:cNvSpPr txBox="1"/>
          <p:nvPr/>
        </p:nvSpPr>
        <p:spPr>
          <a:xfrm>
            <a:off x="838200" y="5334000"/>
            <a:ext cx="4191000" cy="461665"/>
          </a:xfrm>
          <a:prstGeom prst="rect">
            <a:avLst/>
          </a:prstGeom>
          <a:noFill/>
        </p:spPr>
        <p:txBody>
          <a:bodyPr wrap="square" rtlCol="0">
            <a:spAutoFit/>
          </a:bodyPr>
          <a:lstStyle/>
          <a:p>
            <a:r>
              <a:rPr lang="en-US" sz="2400" smtClean="0">
                <a:solidFill>
                  <a:srgbClr val="C00000"/>
                </a:solidFill>
                <a:latin typeface="Times New Roman" pitchFamily="18" charset="0"/>
                <a:cs typeface="Times New Roman" pitchFamily="18" charset="0"/>
              </a:rPr>
              <a:t>Lượng gạo chứa  trong bao.</a:t>
            </a:r>
            <a:endParaRPr lang="en-US" sz="2400">
              <a:solidFill>
                <a:srgbClr val="C00000"/>
              </a:solidFill>
              <a:latin typeface="Times New Roman" pitchFamily="18" charset="0"/>
              <a:cs typeface="Times New Roman" pitchFamily="18" charset="0"/>
            </a:endParaRPr>
          </a:p>
        </p:txBody>
      </p:sp>
      <p:sp>
        <p:nvSpPr>
          <p:cNvPr id="24" name="Right Arrow 23"/>
          <p:cNvSpPr/>
          <p:nvPr/>
        </p:nvSpPr>
        <p:spPr>
          <a:xfrm>
            <a:off x="304800" y="5486400"/>
            <a:ext cx="533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ox(in)">
                                      <p:cBhvr>
                                        <p:cTn id="12" dur="500"/>
                                        <p:tgtEl>
                                          <p:spTgt spid="24"/>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ox(in)">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3" grpId="0"/>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52400"/>
            <a:ext cx="7696200" cy="523220"/>
          </a:xfrm>
          <a:prstGeom prst="rect">
            <a:avLst/>
          </a:prstGeom>
          <a:noFill/>
        </p:spPr>
        <p:txBody>
          <a:bodyPr wrap="square" rtlCol="0">
            <a:spAutoFit/>
          </a:bodyPr>
          <a:lstStyle/>
          <a:p>
            <a:r>
              <a:rPr lang="en-US" sz="2800" b="1" smtClean="0">
                <a:solidFill>
                  <a:srgbClr val="FF0000"/>
                </a:solidFill>
                <a:latin typeface="Times New Roman" pitchFamily="18" charset="0"/>
                <a:cs typeface="Times New Roman" pitchFamily="18" charset="0"/>
              </a:rPr>
              <a:t>TIẾT 16    LỰC HẤP DẪN VÀ TRỌNG LƯỢNG</a:t>
            </a:r>
            <a:endParaRPr lang="en-US" sz="2800" b="1">
              <a:solidFill>
                <a:srgbClr val="FF0000"/>
              </a:solidFill>
              <a:latin typeface="Times New Roman" pitchFamily="18" charset="0"/>
              <a:cs typeface="Times New Roman" pitchFamily="18" charset="0"/>
            </a:endParaRPr>
          </a:p>
        </p:txBody>
      </p:sp>
      <p:sp>
        <p:nvSpPr>
          <p:cNvPr id="3" name="TextBox 2"/>
          <p:cNvSpPr txBox="1"/>
          <p:nvPr/>
        </p:nvSpPr>
        <p:spPr>
          <a:xfrm>
            <a:off x="457200" y="762000"/>
            <a:ext cx="2133600" cy="461665"/>
          </a:xfrm>
          <a:prstGeom prst="rect">
            <a:avLst/>
          </a:prstGeom>
          <a:noFill/>
        </p:spPr>
        <p:txBody>
          <a:bodyPr wrap="square" rtlCol="0">
            <a:spAutoFit/>
          </a:bodyPr>
          <a:lstStyle/>
          <a:p>
            <a:r>
              <a:rPr lang="en-US" sz="2400" b="1" smtClean="0">
                <a:solidFill>
                  <a:srgbClr val="0070C0"/>
                </a:solidFill>
                <a:latin typeface="Times New Roman" pitchFamily="18" charset="0"/>
                <a:cs typeface="Times New Roman" pitchFamily="18" charset="0"/>
              </a:rPr>
              <a:t>1</a:t>
            </a:r>
            <a:r>
              <a:rPr lang="en-US" sz="2400" b="1" u="sng" smtClean="0">
                <a:solidFill>
                  <a:srgbClr val="0070C0"/>
                </a:solidFill>
                <a:latin typeface="Times New Roman" pitchFamily="18" charset="0"/>
                <a:cs typeface="Times New Roman" pitchFamily="18" charset="0"/>
              </a:rPr>
              <a:t>.Khối lượng:</a:t>
            </a:r>
            <a:endParaRPr lang="en-US" sz="2400" b="1" u="sng">
              <a:solidFill>
                <a:srgbClr val="0070C0"/>
              </a:solidFill>
              <a:latin typeface="Times New Roman" pitchFamily="18" charset="0"/>
              <a:cs typeface="Times New Roman" pitchFamily="18" charset="0"/>
            </a:endParaRPr>
          </a:p>
        </p:txBody>
      </p:sp>
      <p:pic>
        <p:nvPicPr>
          <p:cNvPr id="4" name="Shape 2556"/>
          <p:cNvPicPr/>
          <p:nvPr/>
        </p:nvPicPr>
        <p:blipFill>
          <a:blip r:embed="rId2"/>
          <a:stretch/>
        </p:blipFill>
        <p:spPr>
          <a:xfrm>
            <a:off x="5562600" y="990600"/>
            <a:ext cx="2524125" cy="2566987"/>
          </a:xfrm>
          <a:prstGeom prst="rect">
            <a:avLst/>
          </a:prstGeom>
        </p:spPr>
      </p:pic>
      <p:pic>
        <p:nvPicPr>
          <p:cNvPr id="5" name="Shape 2562"/>
          <p:cNvPicPr/>
          <p:nvPr/>
        </p:nvPicPr>
        <p:blipFill>
          <a:blip r:embed="rId3"/>
          <a:stretch/>
        </p:blipFill>
        <p:spPr>
          <a:xfrm>
            <a:off x="4914900" y="4676775"/>
            <a:ext cx="3390900" cy="1657350"/>
          </a:xfrm>
          <a:prstGeom prst="rect">
            <a:avLst/>
          </a:prstGeom>
        </p:spPr>
      </p:pic>
      <p:pic>
        <p:nvPicPr>
          <p:cNvPr id="6" name="Shape 2552"/>
          <p:cNvPicPr/>
          <p:nvPr/>
        </p:nvPicPr>
        <p:blipFill>
          <a:blip r:embed="rId4"/>
          <a:stretch/>
        </p:blipFill>
        <p:spPr>
          <a:xfrm>
            <a:off x="6248400" y="4114800"/>
            <a:ext cx="1949768" cy="466725"/>
          </a:xfrm>
          <a:prstGeom prst="rect">
            <a:avLst/>
          </a:prstGeom>
        </p:spPr>
      </p:pic>
      <p:sp>
        <p:nvSpPr>
          <p:cNvPr id="7" name="TextBox 6"/>
          <p:cNvSpPr txBox="1"/>
          <p:nvPr/>
        </p:nvSpPr>
        <p:spPr>
          <a:xfrm>
            <a:off x="6248400" y="3581400"/>
            <a:ext cx="1447800" cy="381000"/>
          </a:xfrm>
          <a:prstGeom prst="rect">
            <a:avLst/>
          </a:prstGeom>
          <a:noFill/>
        </p:spPr>
        <p:txBody>
          <a:bodyPr wrap="square" rtlCol="0">
            <a:spAutoFit/>
          </a:bodyPr>
          <a:lstStyle/>
          <a:p>
            <a:r>
              <a:rPr lang="en-US" smtClean="0">
                <a:latin typeface="Times New Roman" pitchFamily="18" charset="0"/>
                <a:cs typeface="Times New Roman" pitchFamily="18" charset="0"/>
              </a:rPr>
              <a:t>Hình 37.1a</a:t>
            </a:r>
            <a:endParaRPr lang="en-US">
              <a:latin typeface="Times New Roman" pitchFamily="18" charset="0"/>
              <a:cs typeface="Times New Roman" pitchFamily="18" charset="0"/>
            </a:endParaRPr>
          </a:p>
        </p:txBody>
      </p:sp>
      <p:sp>
        <p:nvSpPr>
          <p:cNvPr id="8" name="TextBox 7"/>
          <p:cNvSpPr txBox="1"/>
          <p:nvPr/>
        </p:nvSpPr>
        <p:spPr>
          <a:xfrm>
            <a:off x="6172200" y="6324600"/>
            <a:ext cx="1447800" cy="381000"/>
          </a:xfrm>
          <a:prstGeom prst="rect">
            <a:avLst/>
          </a:prstGeom>
          <a:noFill/>
        </p:spPr>
        <p:txBody>
          <a:bodyPr wrap="square" rtlCol="0">
            <a:spAutoFit/>
          </a:bodyPr>
          <a:lstStyle/>
          <a:p>
            <a:r>
              <a:rPr lang="en-US" smtClean="0">
                <a:latin typeface="Times New Roman" pitchFamily="18" charset="0"/>
                <a:cs typeface="Times New Roman" pitchFamily="18" charset="0"/>
              </a:rPr>
              <a:t>Hình 37.1b</a:t>
            </a:r>
            <a:endParaRPr lang="en-US">
              <a:latin typeface="Times New Roman" pitchFamily="18" charset="0"/>
              <a:cs typeface="Times New Roman" pitchFamily="18" charset="0"/>
            </a:endParaRPr>
          </a:p>
        </p:txBody>
      </p:sp>
      <p:graphicFrame>
        <p:nvGraphicFramePr>
          <p:cNvPr id="9" name="Table 8"/>
          <p:cNvGraphicFramePr>
            <a:graphicFrameLocks noGrp="1"/>
          </p:cNvGraphicFramePr>
          <p:nvPr/>
        </p:nvGraphicFramePr>
        <p:xfrm>
          <a:off x="457200" y="1295400"/>
          <a:ext cx="4724400" cy="755968"/>
        </p:xfrm>
        <a:graphic>
          <a:graphicData uri="http://schemas.openxmlformats.org/drawingml/2006/table">
            <a:tbl>
              <a:tblPr/>
              <a:tblGrid>
                <a:gridCol w="4724400"/>
              </a:tblGrid>
              <a:tr h="173990">
                <a:tc>
                  <a:txBody>
                    <a:bodyPr/>
                    <a:lstStyle/>
                    <a:p>
                      <a:pPr algn="just">
                        <a:lnSpc>
                          <a:spcPct val="107000"/>
                        </a:lnSpc>
                        <a:spcBef>
                          <a:spcPts val="600"/>
                        </a:spcBef>
                        <a:spcAft>
                          <a:spcPts val="600"/>
                        </a:spcAft>
                      </a:pPr>
                      <a:r>
                        <a:rPr lang="en-US" sz="2400" smtClean="0">
                          <a:latin typeface="Times New Roman"/>
                          <a:ea typeface="Arial"/>
                          <a:cs typeface="Times New Roman"/>
                        </a:rPr>
                        <a:t> </a:t>
                      </a:r>
                      <a:r>
                        <a:rPr lang="en-US" sz="2400" b="1" smtClean="0">
                          <a:solidFill>
                            <a:srgbClr val="7030A0"/>
                          </a:solidFill>
                          <a:latin typeface="Times New Roman"/>
                          <a:ea typeface="Arial"/>
                          <a:cs typeface="Times New Roman"/>
                        </a:rPr>
                        <a:t>Quan </a:t>
                      </a:r>
                      <a:r>
                        <a:rPr lang="en-US" sz="2400" b="1">
                          <a:solidFill>
                            <a:srgbClr val="7030A0"/>
                          </a:solidFill>
                          <a:latin typeface="Times New Roman"/>
                          <a:ea typeface="Arial"/>
                          <a:cs typeface="Times New Roman"/>
                        </a:rPr>
                        <a:t>sát hình 37.1a và 37.1b </a:t>
                      </a:r>
                      <a:r>
                        <a:rPr lang="en-US" sz="2400" b="1" smtClean="0">
                          <a:solidFill>
                            <a:srgbClr val="7030A0"/>
                          </a:solidFill>
                          <a:latin typeface="Times New Roman"/>
                          <a:ea typeface="Arial"/>
                          <a:cs typeface="Times New Roman"/>
                        </a:rPr>
                        <a:t>. Hoàn </a:t>
                      </a:r>
                      <a:r>
                        <a:rPr lang="en-US" sz="2400" b="1">
                          <a:solidFill>
                            <a:srgbClr val="7030A0"/>
                          </a:solidFill>
                          <a:latin typeface="Times New Roman"/>
                          <a:ea typeface="Arial"/>
                          <a:cs typeface="Times New Roman"/>
                        </a:rPr>
                        <a:t>thành phiếu học tập số </a:t>
                      </a:r>
                      <a:r>
                        <a:rPr lang="en-US" sz="2400" b="1" smtClean="0">
                          <a:solidFill>
                            <a:srgbClr val="7030A0"/>
                          </a:solidFill>
                          <a:latin typeface="Times New Roman"/>
                          <a:ea typeface="Arial"/>
                          <a:cs typeface="Times New Roman"/>
                        </a:rPr>
                        <a:t>1.</a:t>
                      </a:r>
                      <a:endParaRPr lang="en-US" sz="2400" b="1">
                        <a:solidFill>
                          <a:srgbClr val="7030A0"/>
                        </a:solidFill>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Rectangle 1"/>
          <p:cNvSpPr>
            <a:spLocks noChangeArrowheads="1"/>
          </p:cNvSpPr>
          <p:nvPr/>
        </p:nvSpPr>
        <p:spPr bwMode="auto">
          <a:xfrm>
            <a:off x="152400" y="2133600"/>
            <a:ext cx="48768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ea typeface="Arial" pitchFamily="34" charset="0"/>
                <a:cs typeface="Times New Roman" pitchFamily="18" charset="0"/>
              </a:rPr>
              <a:t>PHIẾU HỌC TẬP </a:t>
            </a:r>
            <a:r>
              <a:rPr kumimoji="0" lang="en-US" sz="2400" b="1" i="0" u="none" strike="noStrike" cap="none" normalizeH="0" baseline="0" smtClean="0">
                <a:ln>
                  <a:noFill/>
                </a:ln>
                <a:solidFill>
                  <a:schemeClr val="tx1"/>
                </a:solidFill>
                <a:effectLst/>
                <a:latin typeface="Times New Roman" pitchFamily="18" charset="0"/>
                <a:ea typeface="Arial" pitchFamily="34" charset="0"/>
                <a:cs typeface="Times New Roman" pitchFamily="18" charset="0"/>
              </a:rPr>
              <a:t>1</a:t>
            </a: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21506" name="Rectangle 2"/>
          <p:cNvSpPr>
            <a:spLocks noChangeArrowheads="1"/>
          </p:cNvSpPr>
          <p:nvPr/>
        </p:nvSpPr>
        <p:spPr bwMode="auto">
          <a:xfrm>
            <a:off x="0" y="0"/>
            <a:ext cx="264816" cy="369332"/>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511175"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Rectangle 20"/>
          <p:cNvSpPr/>
          <p:nvPr/>
        </p:nvSpPr>
        <p:spPr>
          <a:xfrm>
            <a:off x="228600" y="2667000"/>
            <a:ext cx="4540025" cy="461665"/>
          </a:xfrm>
          <a:prstGeom prst="rect">
            <a:avLst/>
          </a:prstGeom>
        </p:spPr>
        <p:txBody>
          <a:bodyPr wrap="none">
            <a:spAutoFit/>
          </a:bodyPr>
          <a:lstStyle/>
          <a:p>
            <a:pPr lvl="0" algn="just" eaLnBrk="0" fontAlgn="base" hangingPunct="0">
              <a:spcBef>
                <a:spcPct val="0"/>
              </a:spcBef>
              <a:spcAft>
                <a:spcPct val="0"/>
              </a:spcAft>
            </a:pPr>
            <a:r>
              <a:rPr kumimoji="0" lang="en-US" sz="2400" b="1" i="0" u="sng" strike="noStrike" cap="none" normalizeH="0" baseline="0" smtClean="0">
                <a:ln>
                  <a:noFill/>
                </a:ln>
                <a:solidFill>
                  <a:schemeClr val="tx1"/>
                </a:solidFill>
                <a:effectLst/>
                <a:latin typeface="Times New Roman" pitchFamily="18" charset="0"/>
                <a:ea typeface="Arial" pitchFamily="34" charset="0"/>
                <a:cs typeface="Times New Roman" pitchFamily="18" charset="0"/>
              </a:rPr>
              <a:t>Câu 3</a:t>
            </a:r>
            <a:r>
              <a:rPr kumimoji="0" lang="en-US" sz="2400" b="0" i="0" u="none" strike="noStrike" cap="none" normalizeH="0" baseline="0" smtClean="0">
                <a:ln>
                  <a:noFill/>
                </a:ln>
                <a:solidFill>
                  <a:schemeClr val="tx1"/>
                </a:solidFill>
                <a:effectLst/>
                <a:latin typeface="Times New Roman" pitchFamily="18" charset="0"/>
                <a:ea typeface="Arial" pitchFamily="34" charset="0"/>
                <a:cs typeface="Times New Roman" pitchFamily="18" charset="0"/>
              </a:rPr>
              <a:t>: Khối lượng là: ……………</a:t>
            </a: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24" name="TextBox 23"/>
          <p:cNvSpPr txBox="1"/>
          <p:nvPr/>
        </p:nvSpPr>
        <p:spPr>
          <a:xfrm>
            <a:off x="685800" y="3200400"/>
            <a:ext cx="5105401" cy="1200329"/>
          </a:xfrm>
          <a:prstGeom prst="rect">
            <a:avLst/>
          </a:prstGeom>
          <a:noFill/>
        </p:spPr>
        <p:txBody>
          <a:bodyPr wrap="square" rtlCol="0">
            <a:spAutoFit/>
          </a:bodyPr>
          <a:lstStyle/>
          <a:p>
            <a:r>
              <a:rPr lang="en-US" sz="2400" smtClean="0">
                <a:solidFill>
                  <a:srgbClr val="C00000"/>
                </a:solidFill>
                <a:latin typeface="Times New Roman" pitchFamily="18" charset="0"/>
                <a:cs typeface="Times New Roman" pitchFamily="18" charset="0"/>
              </a:rPr>
              <a:t>       Số đo lượng chất của một vật.Khi không tính bao bì thì khối lượng đó được gọi là khối lượng tịnh.</a:t>
            </a:r>
            <a:endParaRPr lang="en-US" sz="2400">
              <a:solidFill>
                <a:srgbClr val="C00000"/>
              </a:solidFill>
              <a:latin typeface="Times New Roman" pitchFamily="18" charset="0"/>
              <a:cs typeface="Times New Roman" pitchFamily="18" charset="0"/>
            </a:endParaRPr>
          </a:p>
        </p:txBody>
      </p:sp>
      <p:sp>
        <p:nvSpPr>
          <p:cNvPr id="25" name="Right Arrow 24"/>
          <p:cNvSpPr/>
          <p:nvPr/>
        </p:nvSpPr>
        <p:spPr>
          <a:xfrm>
            <a:off x="457200" y="3325368"/>
            <a:ext cx="533400" cy="3322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ox(in)">
                                      <p:cBhvr>
                                        <p:cTn id="7" dur="500"/>
                                        <p:tgtEl>
                                          <p:spTgt spid="2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ox(in)">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52400"/>
            <a:ext cx="7696200" cy="523220"/>
          </a:xfrm>
          <a:prstGeom prst="rect">
            <a:avLst/>
          </a:prstGeom>
          <a:noFill/>
        </p:spPr>
        <p:txBody>
          <a:bodyPr wrap="square" rtlCol="0">
            <a:spAutoFit/>
          </a:bodyPr>
          <a:lstStyle/>
          <a:p>
            <a:r>
              <a:rPr lang="en-US" sz="2800" b="1" smtClean="0">
                <a:solidFill>
                  <a:srgbClr val="FF0000"/>
                </a:solidFill>
                <a:latin typeface="Times New Roman" pitchFamily="18" charset="0"/>
                <a:cs typeface="Times New Roman" pitchFamily="18" charset="0"/>
              </a:rPr>
              <a:t>TIẾT 16    LỰC HẤP DẪN VÀ TRỌNG LƯỢNG</a:t>
            </a:r>
            <a:endParaRPr lang="en-US" sz="2800" b="1">
              <a:solidFill>
                <a:srgbClr val="FF0000"/>
              </a:solidFill>
              <a:latin typeface="Times New Roman" pitchFamily="18" charset="0"/>
              <a:cs typeface="Times New Roman" pitchFamily="18" charset="0"/>
            </a:endParaRPr>
          </a:p>
        </p:txBody>
      </p:sp>
      <p:sp>
        <p:nvSpPr>
          <p:cNvPr id="3" name="TextBox 2"/>
          <p:cNvSpPr txBox="1"/>
          <p:nvPr/>
        </p:nvSpPr>
        <p:spPr>
          <a:xfrm>
            <a:off x="152400" y="762000"/>
            <a:ext cx="2133600" cy="461665"/>
          </a:xfrm>
          <a:prstGeom prst="rect">
            <a:avLst/>
          </a:prstGeom>
          <a:noFill/>
        </p:spPr>
        <p:txBody>
          <a:bodyPr wrap="square" rtlCol="0">
            <a:spAutoFit/>
          </a:bodyPr>
          <a:lstStyle/>
          <a:p>
            <a:r>
              <a:rPr lang="en-US" sz="2400" b="1" smtClean="0">
                <a:solidFill>
                  <a:srgbClr val="0070C0"/>
                </a:solidFill>
                <a:latin typeface="Times New Roman" pitchFamily="18" charset="0"/>
                <a:cs typeface="Times New Roman" pitchFamily="18" charset="0"/>
              </a:rPr>
              <a:t>1</a:t>
            </a:r>
            <a:r>
              <a:rPr lang="en-US" sz="2400" b="1" u="sng" smtClean="0">
                <a:solidFill>
                  <a:srgbClr val="0070C0"/>
                </a:solidFill>
                <a:latin typeface="Times New Roman" pitchFamily="18" charset="0"/>
                <a:cs typeface="Times New Roman" pitchFamily="18" charset="0"/>
              </a:rPr>
              <a:t>.Khối lượng:</a:t>
            </a:r>
            <a:endParaRPr lang="en-US" sz="2400" b="1" u="sng">
              <a:solidFill>
                <a:srgbClr val="0070C0"/>
              </a:solidFill>
              <a:latin typeface="Times New Roman" pitchFamily="18" charset="0"/>
              <a:cs typeface="Times New Roman" pitchFamily="18" charset="0"/>
            </a:endParaRPr>
          </a:p>
        </p:txBody>
      </p:sp>
      <p:sp>
        <p:nvSpPr>
          <p:cNvPr id="4" name="Rectangle 3"/>
          <p:cNvSpPr/>
          <p:nvPr/>
        </p:nvSpPr>
        <p:spPr>
          <a:xfrm>
            <a:off x="533400" y="1295400"/>
            <a:ext cx="8267008" cy="1754326"/>
          </a:xfrm>
          <a:prstGeom prst="rect">
            <a:avLst/>
          </a:prstGeom>
        </p:spPr>
        <p:txBody>
          <a:bodyPr wrap="square">
            <a:spAutoFit/>
          </a:bodyPr>
          <a:lstStyle/>
          <a:p>
            <a:pPr>
              <a:lnSpc>
                <a:spcPct val="150000"/>
              </a:lnSpc>
            </a:pPr>
            <a:r>
              <a:rPr lang="en-US" sz="2400" smtClean="0">
                <a:solidFill>
                  <a:srgbClr val="0000CC"/>
                </a:solidFill>
                <a:latin typeface="Times New Roman" panose="02020603050405020304" pitchFamily="18" charset="0"/>
                <a:cs typeface="Times New Roman" panose="02020603050405020304" pitchFamily="18" charset="0"/>
              </a:rPr>
              <a:t>-Khối </a:t>
            </a:r>
            <a:r>
              <a:rPr lang="en-US" sz="2400">
                <a:solidFill>
                  <a:srgbClr val="0000CC"/>
                </a:solidFill>
                <a:latin typeface="Times New Roman" panose="02020603050405020304" pitchFamily="18" charset="0"/>
                <a:cs typeface="Times New Roman" panose="02020603050405020304" pitchFamily="18" charset="0"/>
              </a:rPr>
              <a:t>lượng của một vật chỉ </a:t>
            </a:r>
            <a:r>
              <a:rPr lang="en-US" sz="2400" smtClean="0">
                <a:solidFill>
                  <a:srgbClr val="0000CC"/>
                </a:solidFill>
                <a:latin typeface="Times New Roman" panose="02020603050405020304" pitchFamily="18" charset="0"/>
                <a:cs typeface="Times New Roman" panose="02020603050405020304" pitchFamily="18" charset="0"/>
              </a:rPr>
              <a:t>………… </a:t>
            </a:r>
            <a:r>
              <a:rPr lang="en-US" sz="2400">
                <a:solidFill>
                  <a:srgbClr val="0000CC"/>
                </a:solidFill>
                <a:latin typeface="Times New Roman" panose="02020603050405020304" pitchFamily="18" charset="0"/>
                <a:cs typeface="Times New Roman" panose="02020603050405020304" pitchFamily="18" charset="0"/>
              </a:rPr>
              <a:t>chất chứa trong vật</a:t>
            </a:r>
          </a:p>
          <a:p>
            <a:pPr>
              <a:lnSpc>
                <a:spcPct val="150000"/>
              </a:lnSpc>
            </a:pPr>
            <a:r>
              <a:rPr lang="en-US" sz="2400" smtClean="0">
                <a:solidFill>
                  <a:srgbClr val="0000CC"/>
                </a:solidFill>
                <a:latin typeface="Times New Roman" panose="02020603050405020304" pitchFamily="18" charset="0"/>
                <a:cs typeface="Times New Roman" panose="02020603050405020304" pitchFamily="18" charset="0"/>
              </a:rPr>
              <a:t>-Mọi vật </a:t>
            </a:r>
            <a:r>
              <a:rPr lang="en-US" sz="2400">
                <a:solidFill>
                  <a:srgbClr val="0000CC"/>
                </a:solidFill>
                <a:latin typeface="Times New Roman" panose="02020603050405020304" pitchFamily="18" charset="0"/>
                <a:cs typeface="Times New Roman" panose="02020603050405020304" pitchFamily="18" charset="0"/>
              </a:rPr>
              <a:t>đều có </a:t>
            </a:r>
            <a:r>
              <a:rPr lang="en-US" sz="2400" smtClean="0">
                <a:solidFill>
                  <a:srgbClr val="0000CC"/>
                </a:solidFill>
                <a:latin typeface="Times New Roman" panose="02020603050405020304" pitchFamily="18" charset="0"/>
                <a:cs typeface="Times New Roman" panose="02020603050405020304" pitchFamily="18" charset="0"/>
              </a:rPr>
              <a:t>…………………</a:t>
            </a:r>
            <a:r>
              <a:rPr lang="en-US" sz="2400">
                <a:solidFill>
                  <a:srgbClr val="0000CC"/>
                </a:solidFill>
                <a:latin typeface="Times New Roman" panose="02020603050405020304" pitchFamily="18" charset="0"/>
                <a:cs typeface="Times New Roman" panose="02020603050405020304" pitchFamily="18" charset="0"/>
              </a:rPr>
              <a:t>	</a:t>
            </a:r>
          </a:p>
          <a:p>
            <a:pPr>
              <a:lnSpc>
                <a:spcPct val="150000"/>
              </a:lnSpc>
            </a:pPr>
            <a:r>
              <a:rPr lang="en-US" sz="2400" smtClean="0">
                <a:solidFill>
                  <a:srgbClr val="0000CC"/>
                </a:solidFill>
                <a:latin typeface="Times New Roman" panose="02020603050405020304" pitchFamily="18" charset="0"/>
                <a:cs typeface="Times New Roman" panose="02020603050405020304" pitchFamily="18" charset="0"/>
              </a:rPr>
              <a:t>-Khối </a:t>
            </a:r>
            <a:r>
              <a:rPr lang="en-US" sz="2400">
                <a:solidFill>
                  <a:srgbClr val="0000CC"/>
                </a:solidFill>
                <a:latin typeface="Times New Roman" panose="02020603050405020304" pitchFamily="18" charset="0"/>
                <a:cs typeface="Times New Roman" panose="02020603050405020304" pitchFamily="18" charset="0"/>
              </a:rPr>
              <a:t>lượng tịnh </a:t>
            </a:r>
            <a:r>
              <a:rPr lang="en-US" sz="2400" smtClean="0">
                <a:solidFill>
                  <a:srgbClr val="0000CC"/>
                </a:solidFill>
                <a:latin typeface="Times New Roman" panose="02020603050405020304" pitchFamily="18" charset="0"/>
                <a:cs typeface="Times New Roman" panose="02020603050405020304" pitchFamily="18" charset="0"/>
              </a:rPr>
              <a:t>là ……………………………………</a:t>
            </a:r>
            <a:endParaRPr lang="en-US" sz="2400">
              <a:solidFill>
                <a:srgbClr val="0000CC"/>
              </a:solidFill>
              <a:latin typeface="Times New Roman" panose="02020603050405020304" pitchFamily="18" charset="0"/>
              <a:cs typeface="Times New Roman" panose="02020603050405020304" pitchFamily="18" charset="0"/>
            </a:endParaRPr>
          </a:p>
        </p:txBody>
      </p:sp>
      <p:sp>
        <p:nvSpPr>
          <p:cNvPr id="5" name="Rectangle 4"/>
          <p:cNvSpPr/>
          <p:nvPr/>
        </p:nvSpPr>
        <p:spPr>
          <a:xfrm>
            <a:off x="4191000" y="1371600"/>
            <a:ext cx="907621" cy="461665"/>
          </a:xfrm>
          <a:prstGeom prst="rect">
            <a:avLst/>
          </a:prstGeom>
        </p:spPr>
        <p:txBody>
          <a:bodyPr wrap="none">
            <a:spAutoFit/>
          </a:bodyPr>
          <a:lstStyle/>
          <a:p>
            <a:r>
              <a:rPr lang="en-US" sz="2400" smtClean="0">
                <a:solidFill>
                  <a:srgbClr val="FF0000"/>
                </a:solidFill>
                <a:latin typeface="Times New Roman" panose="02020603050405020304" pitchFamily="18" charset="0"/>
                <a:ea typeface="Calibri" panose="020F0502020204030204" pitchFamily="34" charset="0"/>
              </a:rPr>
              <a:t>lượng</a:t>
            </a:r>
            <a:endParaRPr lang="en-US" sz="2400"/>
          </a:p>
        </p:txBody>
      </p:sp>
      <p:sp>
        <p:nvSpPr>
          <p:cNvPr id="6" name="Rectangle 5"/>
          <p:cNvSpPr/>
          <p:nvPr/>
        </p:nvSpPr>
        <p:spPr>
          <a:xfrm>
            <a:off x="2694709" y="1905000"/>
            <a:ext cx="2029691" cy="517065"/>
          </a:xfrm>
          <a:prstGeom prst="rect">
            <a:avLst/>
          </a:prstGeom>
        </p:spPr>
        <p:txBody>
          <a:bodyPr wrap="square">
            <a:spAutoFit/>
          </a:bodyPr>
          <a:lstStyle/>
          <a:p>
            <a:pPr algn="just">
              <a:lnSpc>
                <a:spcPct val="115000"/>
              </a:lnSpc>
              <a:spcBef>
                <a:spcPts val="300"/>
              </a:spcBef>
              <a:spcAft>
                <a:spcPts val="0"/>
              </a:spcAft>
            </a:pPr>
            <a:r>
              <a:rPr lang="en-US" sz="2400" smtClean="0">
                <a:solidFill>
                  <a:srgbClr val="FF0000"/>
                </a:solidFill>
                <a:latin typeface="Times New Roman" panose="02020603050405020304" pitchFamily="18" charset="0"/>
                <a:ea typeface="Calibri" panose="020F0502020204030204" pitchFamily="34" charset="0"/>
              </a:rPr>
              <a:t>khối lượng</a:t>
            </a:r>
            <a:endParaRPr lang="en-US" sz="2400">
              <a:solidFill>
                <a:srgbClr val="FF0000"/>
              </a:solidFill>
              <a:effectLst/>
              <a:latin typeface="Times New Roman" panose="02020603050405020304" pitchFamily="18" charset="0"/>
              <a:ea typeface="Calibri" panose="020F0502020204030204" pitchFamily="34" charset="0"/>
            </a:endParaRPr>
          </a:p>
        </p:txBody>
      </p:sp>
      <p:sp>
        <p:nvSpPr>
          <p:cNvPr id="7" name="Rectangle 6"/>
          <p:cNvSpPr/>
          <p:nvPr/>
        </p:nvSpPr>
        <p:spPr>
          <a:xfrm>
            <a:off x="2971800" y="2438400"/>
            <a:ext cx="4419600" cy="517065"/>
          </a:xfrm>
          <a:prstGeom prst="rect">
            <a:avLst/>
          </a:prstGeom>
        </p:spPr>
        <p:txBody>
          <a:bodyPr wrap="square">
            <a:spAutoFit/>
          </a:bodyPr>
          <a:lstStyle/>
          <a:p>
            <a:pPr algn="just">
              <a:lnSpc>
                <a:spcPct val="115000"/>
              </a:lnSpc>
              <a:spcBef>
                <a:spcPts val="300"/>
              </a:spcBef>
            </a:pPr>
            <a:r>
              <a:rPr lang="en-US" sz="2400">
                <a:solidFill>
                  <a:srgbClr val="FF0000"/>
                </a:solidFill>
                <a:latin typeface="Times New Roman" panose="02020603050405020304" pitchFamily="18" charset="0"/>
                <a:ea typeface="Calibri" panose="020F0502020204030204" pitchFamily="34" charset="0"/>
              </a:rPr>
              <a:t>khối lượng khi không tính bao bì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52400"/>
            <a:ext cx="7696200" cy="523220"/>
          </a:xfrm>
          <a:prstGeom prst="rect">
            <a:avLst/>
          </a:prstGeom>
          <a:noFill/>
        </p:spPr>
        <p:txBody>
          <a:bodyPr wrap="square" rtlCol="0">
            <a:spAutoFit/>
          </a:bodyPr>
          <a:lstStyle/>
          <a:p>
            <a:r>
              <a:rPr lang="en-US" sz="2800" b="1" smtClean="0">
                <a:solidFill>
                  <a:srgbClr val="FF0000"/>
                </a:solidFill>
                <a:latin typeface="Times New Roman" pitchFamily="18" charset="0"/>
                <a:cs typeface="Times New Roman" pitchFamily="18" charset="0"/>
              </a:rPr>
              <a:t>TIẾT 16    LỰC HẤP DẪN VÀ TRỌNG LƯỢNG</a:t>
            </a:r>
            <a:endParaRPr lang="en-US" sz="2800" b="1">
              <a:solidFill>
                <a:srgbClr val="FF0000"/>
              </a:solidFill>
              <a:latin typeface="Times New Roman" pitchFamily="18" charset="0"/>
              <a:cs typeface="Times New Roman" pitchFamily="18" charset="0"/>
            </a:endParaRPr>
          </a:p>
        </p:txBody>
      </p:sp>
      <p:sp>
        <p:nvSpPr>
          <p:cNvPr id="3" name="TextBox 2"/>
          <p:cNvSpPr txBox="1"/>
          <p:nvPr/>
        </p:nvSpPr>
        <p:spPr>
          <a:xfrm>
            <a:off x="152400" y="762000"/>
            <a:ext cx="2133600" cy="461665"/>
          </a:xfrm>
          <a:prstGeom prst="rect">
            <a:avLst/>
          </a:prstGeom>
          <a:noFill/>
        </p:spPr>
        <p:txBody>
          <a:bodyPr wrap="square" rtlCol="0">
            <a:spAutoFit/>
          </a:bodyPr>
          <a:lstStyle/>
          <a:p>
            <a:r>
              <a:rPr lang="en-US" sz="2400" b="1" smtClean="0">
                <a:solidFill>
                  <a:srgbClr val="0070C0"/>
                </a:solidFill>
                <a:latin typeface="Times New Roman" pitchFamily="18" charset="0"/>
                <a:cs typeface="Times New Roman" pitchFamily="18" charset="0"/>
              </a:rPr>
              <a:t>1</a:t>
            </a:r>
            <a:r>
              <a:rPr lang="en-US" sz="2400" b="1" u="sng" smtClean="0">
                <a:solidFill>
                  <a:srgbClr val="0070C0"/>
                </a:solidFill>
                <a:latin typeface="Times New Roman" pitchFamily="18" charset="0"/>
                <a:cs typeface="Times New Roman" pitchFamily="18" charset="0"/>
              </a:rPr>
              <a:t>.Khối lượng:</a:t>
            </a:r>
            <a:endParaRPr lang="en-US" sz="2400" b="1" u="sng">
              <a:solidFill>
                <a:srgbClr val="0070C0"/>
              </a:solidFill>
              <a:latin typeface="Times New Roman" pitchFamily="18" charset="0"/>
              <a:cs typeface="Times New Roman" pitchFamily="18" charset="0"/>
            </a:endParaRPr>
          </a:p>
        </p:txBody>
      </p:sp>
      <p:sp>
        <p:nvSpPr>
          <p:cNvPr id="4" name="Rectangle 3"/>
          <p:cNvSpPr/>
          <p:nvPr/>
        </p:nvSpPr>
        <p:spPr>
          <a:xfrm>
            <a:off x="533400" y="1295400"/>
            <a:ext cx="8267008" cy="1754326"/>
          </a:xfrm>
          <a:prstGeom prst="rect">
            <a:avLst/>
          </a:prstGeom>
        </p:spPr>
        <p:txBody>
          <a:bodyPr wrap="square">
            <a:spAutoFit/>
          </a:bodyPr>
          <a:lstStyle/>
          <a:p>
            <a:pPr>
              <a:lnSpc>
                <a:spcPct val="150000"/>
              </a:lnSpc>
            </a:pPr>
            <a:r>
              <a:rPr lang="en-US" sz="2400" smtClean="0">
                <a:solidFill>
                  <a:srgbClr val="0000CC"/>
                </a:solidFill>
                <a:latin typeface="Times New Roman" panose="02020603050405020304" pitchFamily="18" charset="0"/>
                <a:cs typeface="Times New Roman" panose="02020603050405020304" pitchFamily="18" charset="0"/>
              </a:rPr>
              <a:t>-Khối </a:t>
            </a:r>
            <a:r>
              <a:rPr lang="en-US" sz="2400">
                <a:solidFill>
                  <a:srgbClr val="0000CC"/>
                </a:solidFill>
                <a:latin typeface="Times New Roman" panose="02020603050405020304" pitchFamily="18" charset="0"/>
                <a:cs typeface="Times New Roman" panose="02020603050405020304" pitchFamily="18" charset="0"/>
              </a:rPr>
              <a:t>lượng của một vật chỉ </a:t>
            </a:r>
            <a:r>
              <a:rPr lang="en-US" sz="2400" smtClean="0">
                <a:solidFill>
                  <a:srgbClr val="0000CC"/>
                </a:solidFill>
                <a:latin typeface="Times New Roman" panose="02020603050405020304" pitchFamily="18" charset="0"/>
                <a:cs typeface="Times New Roman" panose="02020603050405020304" pitchFamily="18" charset="0"/>
              </a:rPr>
              <a:t>………… </a:t>
            </a:r>
            <a:r>
              <a:rPr lang="en-US" sz="2400">
                <a:solidFill>
                  <a:srgbClr val="0000CC"/>
                </a:solidFill>
                <a:latin typeface="Times New Roman" panose="02020603050405020304" pitchFamily="18" charset="0"/>
                <a:cs typeface="Times New Roman" panose="02020603050405020304" pitchFamily="18" charset="0"/>
              </a:rPr>
              <a:t>chất chứa trong vật</a:t>
            </a:r>
          </a:p>
          <a:p>
            <a:pPr>
              <a:lnSpc>
                <a:spcPct val="150000"/>
              </a:lnSpc>
            </a:pPr>
            <a:r>
              <a:rPr lang="en-US" sz="2400" smtClean="0">
                <a:solidFill>
                  <a:srgbClr val="0000CC"/>
                </a:solidFill>
                <a:latin typeface="Times New Roman" panose="02020603050405020304" pitchFamily="18" charset="0"/>
                <a:cs typeface="Times New Roman" panose="02020603050405020304" pitchFamily="18" charset="0"/>
              </a:rPr>
              <a:t>-Mọi vật </a:t>
            </a:r>
            <a:r>
              <a:rPr lang="en-US" sz="2400">
                <a:solidFill>
                  <a:srgbClr val="0000CC"/>
                </a:solidFill>
                <a:latin typeface="Times New Roman" panose="02020603050405020304" pitchFamily="18" charset="0"/>
                <a:cs typeface="Times New Roman" panose="02020603050405020304" pitchFamily="18" charset="0"/>
              </a:rPr>
              <a:t>đều có </a:t>
            </a:r>
            <a:r>
              <a:rPr lang="en-US" sz="2400" smtClean="0">
                <a:solidFill>
                  <a:srgbClr val="0000CC"/>
                </a:solidFill>
                <a:latin typeface="Times New Roman" panose="02020603050405020304" pitchFamily="18" charset="0"/>
                <a:cs typeface="Times New Roman" panose="02020603050405020304" pitchFamily="18" charset="0"/>
              </a:rPr>
              <a:t>…………………</a:t>
            </a:r>
            <a:r>
              <a:rPr lang="en-US" sz="2400">
                <a:solidFill>
                  <a:srgbClr val="0000CC"/>
                </a:solidFill>
                <a:latin typeface="Times New Roman" panose="02020603050405020304" pitchFamily="18" charset="0"/>
                <a:cs typeface="Times New Roman" panose="02020603050405020304" pitchFamily="18" charset="0"/>
              </a:rPr>
              <a:t>	</a:t>
            </a:r>
          </a:p>
          <a:p>
            <a:pPr>
              <a:lnSpc>
                <a:spcPct val="150000"/>
              </a:lnSpc>
            </a:pPr>
            <a:r>
              <a:rPr lang="en-US" sz="2400" smtClean="0">
                <a:solidFill>
                  <a:srgbClr val="0000CC"/>
                </a:solidFill>
                <a:latin typeface="Times New Roman" panose="02020603050405020304" pitchFamily="18" charset="0"/>
                <a:cs typeface="Times New Roman" panose="02020603050405020304" pitchFamily="18" charset="0"/>
              </a:rPr>
              <a:t>-Khối </a:t>
            </a:r>
            <a:r>
              <a:rPr lang="en-US" sz="2400">
                <a:solidFill>
                  <a:srgbClr val="0000CC"/>
                </a:solidFill>
                <a:latin typeface="Times New Roman" panose="02020603050405020304" pitchFamily="18" charset="0"/>
                <a:cs typeface="Times New Roman" panose="02020603050405020304" pitchFamily="18" charset="0"/>
              </a:rPr>
              <a:t>lượng tịnh </a:t>
            </a:r>
            <a:r>
              <a:rPr lang="en-US" sz="2400" smtClean="0">
                <a:solidFill>
                  <a:srgbClr val="0000CC"/>
                </a:solidFill>
                <a:latin typeface="Times New Roman" panose="02020603050405020304" pitchFamily="18" charset="0"/>
                <a:cs typeface="Times New Roman" panose="02020603050405020304" pitchFamily="18" charset="0"/>
              </a:rPr>
              <a:t>là ……………………………………</a:t>
            </a:r>
            <a:endParaRPr lang="en-US" sz="2400">
              <a:solidFill>
                <a:srgbClr val="0000CC"/>
              </a:solidFill>
              <a:latin typeface="Times New Roman" panose="02020603050405020304" pitchFamily="18" charset="0"/>
              <a:cs typeface="Times New Roman" panose="02020603050405020304" pitchFamily="18" charset="0"/>
            </a:endParaRPr>
          </a:p>
        </p:txBody>
      </p:sp>
      <p:sp>
        <p:nvSpPr>
          <p:cNvPr id="5" name="Rectangle 4"/>
          <p:cNvSpPr/>
          <p:nvPr/>
        </p:nvSpPr>
        <p:spPr>
          <a:xfrm>
            <a:off x="4191000" y="1371600"/>
            <a:ext cx="907621" cy="461665"/>
          </a:xfrm>
          <a:prstGeom prst="rect">
            <a:avLst/>
          </a:prstGeom>
        </p:spPr>
        <p:txBody>
          <a:bodyPr wrap="none">
            <a:spAutoFit/>
          </a:bodyPr>
          <a:lstStyle/>
          <a:p>
            <a:r>
              <a:rPr lang="en-US" sz="2400" smtClean="0">
                <a:solidFill>
                  <a:srgbClr val="FF0000"/>
                </a:solidFill>
                <a:latin typeface="Times New Roman" panose="02020603050405020304" pitchFamily="18" charset="0"/>
                <a:ea typeface="Calibri" panose="020F0502020204030204" pitchFamily="34" charset="0"/>
              </a:rPr>
              <a:t>lượng</a:t>
            </a:r>
            <a:endParaRPr lang="en-US" sz="2400"/>
          </a:p>
        </p:txBody>
      </p:sp>
      <p:sp>
        <p:nvSpPr>
          <p:cNvPr id="6" name="Rectangle 5"/>
          <p:cNvSpPr/>
          <p:nvPr/>
        </p:nvSpPr>
        <p:spPr>
          <a:xfrm>
            <a:off x="2694709" y="1905000"/>
            <a:ext cx="2029691" cy="517065"/>
          </a:xfrm>
          <a:prstGeom prst="rect">
            <a:avLst/>
          </a:prstGeom>
        </p:spPr>
        <p:txBody>
          <a:bodyPr wrap="square">
            <a:spAutoFit/>
          </a:bodyPr>
          <a:lstStyle/>
          <a:p>
            <a:pPr algn="just">
              <a:lnSpc>
                <a:spcPct val="115000"/>
              </a:lnSpc>
              <a:spcBef>
                <a:spcPts val="300"/>
              </a:spcBef>
              <a:spcAft>
                <a:spcPts val="0"/>
              </a:spcAft>
            </a:pPr>
            <a:r>
              <a:rPr lang="en-US" sz="2400" smtClean="0">
                <a:solidFill>
                  <a:srgbClr val="FF0000"/>
                </a:solidFill>
                <a:latin typeface="Times New Roman" panose="02020603050405020304" pitchFamily="18" charset="0"/>
                <a:ea typeface="Calibri" panose="020F0502020204030204" pitchFamily="34" charset="0"/>
              </a:rPr>
              <a:t>khối lượng</a:t>
            </a:r>
            <a:endParaRPr lang="en-US" sz="2400">
              <a:solidFill>
                <a:srgbClr val="FF0000"/>
              </a:solidFill>
              <a:effectLst/>
              <a:latin typeface="Times New Roman" panose="02020603050405020304" pitchFamily="18" charset="0"/>
              <a:ea typeface="Calibri" panose="020F0502020204030204" pitchFamily="34" charset="0"/>
            </a:endParaRPr>
          </a:p>
        </p:txBody>
      </p:sp>
      <p:sp>
        <p:nvSpPr>
          <p:cNvPr id="7" name="Rectangle 6"/>
          <p:cNvSpPr/>
          <p:nvPr/>
        </p:nvSpPr>
        <p:spPr>
          <a:xfrm>
            <a:off x="2971800" y="2438400"/>
            <a:ext cx="4419600" cy="517065"/>
          </a:xfrm>
          <a:prstGeom prst="rect">
            <a:avLst/>
          </a:prstGeom>
        </p:spPr>
        <p:txBody>
          <a:bodyPr wrap="square">
            <a:spAutoFit/>
          </a:bodyPr>
          <a:lstStyle/>
          <a:p>
            <a:pPr algn="just">
              <a:lnSpc>
                <a:spcPct val="115000"/>
              </a:lnSpc>
              <a:spcBef>
                <a:spcPts val="300"/>
              </a:spcBef>
            </a:pPr>
            <a:r>
              <a:rPr lang="en-US" sz="2400">
                <a:solidFill>
                  <a:srgbClr val="FF0000"/>
                </a:solidFill>
                <a:latin typeface="Times New Roman" panose="02020603050405020304" pitchFamily="18" charset="0"/>
                <a:ea typeface="Calibri" panose="020F0502020204030204" pitchFamily="34" charset="0"/>
              </a:rPr>
              <a:t>khối lượng khi không tính bao bì</a:t>
            </a:r>
          </a:p>
        </p:txBody>
      </p:sp>
      <p:sp>
        <p:nvSpPr>
          <p:cNvPr id="8" name="TextBox 7"/>
          <p:cNvSpPr txBox="1"/>
          <p:nvPr/>
        </p:nvSpPr>
        <p:spPr>
          <a:xfrm>
            <a:off x="228600" y="2971800"/>
            <a:ext cx="2590800" cy="461665"/>
          </a:xfrm>
          <a:prstGeom prst="rect">
            <a:avLst/>
          </a:prstGeom>
          <a:noFill/>
        </p:spPr>
        <p:txBody>
          <a:bodyPr wrap="square" rtlCol="0">
            <a:spAutoFit/>
          </a:bodyPr>
          <a:lstStyle/>
          <a:p>
            <a:r>
              <a:rPr lang="en-US" sz="2400" b="1" smtClean="0">
                <a:solidFill>
                  <a:srgbClr val="0070C0"/>
                </a:solidFill>
                <a:latin typeface="Times New Roman" pitchFamily="18" charset="0"/>
                <a:cs typeface="Times New Roman" pitchFamily="18" charset="0"/>
              </a:rPr>
              <a:t>2</a:t>
            </a:r>
            <a:r>
              <a:rPr lang="en-US" sz="2400" b="1" u="sng" smtClean="0">
                <a:solidFill>
                  <a:srgbClr val="0070C0"/>
                </a:solidFill>
                <a:latin typeface="Times New Roman" pitchFamily="18" charset="0"/>
                <a:cs typeface="Times New Roman" pitchFamily="18" charset="0"/>
              </a:rPr>
              <a:t>. Lực hấp dẫn.</a:t>
            </a:r>
            <a:endParaRPr lang="en-US" sz="2400" b="1" u="sng">
              <a:solidFill>
                <a:srgbClr val="0070C0"/>
              </a:solidFill>
              <a:latin typeface="Times New Roman" pitchFamily="18" charset="0"/>
              <a:cs typeface="Times New Roman" pitchFamily="18" charset="0"/>
            </a:endParaRPr>
          </a:p>
        </p:txBody>
      </p:sp>
      <p:pic>
        <p:nvPicPr>
          <p:cNvPr id="9" name="Shape 2580"/>
          <p:cNvPicPr/>
          <p:nvPr/>
        </p:nvPicPr>
        <p:blipFill>
          <a:blip r:embed="rId2"/>
          <a:stretch/>
        </p:blipFill>
        <p:spPr>
          <a:xfrm>
            <a:off x="5562600" y="3200400"/>
            <a:ext cx="2971799" cy="3048000"/>
          </a:xfrm>
          <a:prstGeom prst="rect">
            <a:avLst/>
          </a:prstGeom>
        </p:spPr>
      </p:pic>
      <p:sp>
        <p:nvSpPr>
          <p:cNvPr id="10" name="TextBox 9"/>
          <p:cNvSpPr txBox="1"/>
          <p:nvPr/>
        </p:nvSpPr>
        <p:spPr>
          <a:xfrm>
            <a:off x="6096000" y="6324600"/>
            <a:ext cx="2209800" cy="461665"/>
          </a:xfrm>
          <a:prstGeom prst="rect">
            <a:avLst/>
          </a:prstGeom>
          <a:noFill/>
        </p:spPr>
        <p:txBody>
          <a:bodyPr wrap="square" rtlCol="0">
            <a:spAutoFit/>
          </a:bodyPr>
          <a:lstStyle/>
          <a:p>
            <a:r>
              <a:rPr lang="en-US" sz="2400" smtClean="0">
                <a:latin typeface="Times New Roman" pitchFamily="18" charset="0"/>
                <a:cs typeface="Times New Roman" pitchFamily="18" charset="0"/>
              </a:rPr>
              <a:t>Hình 37.2</a:t>
            </a:r>
            <a:endParaRPr lang="en-US" sz="2400">
              <a:latin typeface="Times New Roman" pitchFamily="18" charset="0"/>
              <a:cs typeface="Times New Roman" pitchFamily="18" charset="0"/>
            </a:endParaRPr>
          </a:p>
        </p:txBody>
      </p:sp>
      <p:sp>
        <p:nvSpPr>
          <p:cNvPr id="11" name="TextBox 10"/>
          <p:cNvSpPr txBox="1"/>
          <p:nvPr/>
        </p:nvSpPr>
        <p:spPr>
          <a:xfrm>
            <a:off x="381000" y="3429000"/>
            <a:ext cx="5029200" cy="830997"/>
          </a:xfrm>
          <a:prstGeom prst="rect">
            <a:avLst/>
          </a:prstGeom>
          <a:noFill/>
        </p:spPr>
        <p:txBody>
          <a:bodyPr wrap="square" rtlCol="0">
            <a:spAutoFit/>
          </a:bodyPr>
          <a:lstStyle/>
          <a:p>
            <a:r>
              <a:rPr lang="en-US" sz="2400" smtClean="0">
                <a:solidFill>
                  <a:srgbClr val="C00000"/>
                </a:solidFill>
                <a:latin typeface="Times New Roman" pitchFamily="18" charset="0"/>
                <a:cs typeface="Times New Roman" pitchFamily="18" charset="0"/>
              </a:rPr>
              <a:t>     Tại sao khi rụng khỏi cành cây thì quả táo luôn rơi xuống mặt đất?</a:t>
            </a:r>
            <a:endParaRPr lang="en-US" sz="2400">
              <a:solidFill>
                <a:srgbClr val="C00000"/>
              </a:solidFill>
              <a:latin typeface="Times New Roman" pitchFamily="18" charset="0"/>
              <a:cs typeface="Times New Roman" pitchFamily="18" charset="0"/>
            </a:endParaRPr>
          </a:p>
        </p:txBody>
      </p:sp>
      <p:sp>
        <p:nvSpPr>
          <p:cNvPr id="23553" name="Rectangle 1"/>
          <p:cNvSpPr>
            <a:spLocks noChangeArrowheads="1"/>
          </p:cNvSpPr>
          <p:nvPr/>
        </p:nvSpPr>
        <p:spPr bwMode="auto">
          <a:xfrm>
            <a:off x="838200" y="4191000"/>
            <a:ext cx="4419600" cy="1200329"/>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175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7030A0"/>
                </a:solidFill>
                <a:effectLst/>
                <a:latin typeface="Times New Roman" pitchFamily="18" charset="0"/>
                <a:ea typeface="Arial Unicode MS" pitchFamily="34" charset="-128"/>
                <a:cs typeface="Times New Roman" pitchFamily="18" charset="0"/>
              </a:rPr>
              <a:t>Khi rụng khỏi cành cây, quả táo luôn rơi xuống mặt đất vì Trái Đất hút quả táo một lực.</a:t>
            </a:r>
            <a:endParaRPr kumimoji="0" lang="en-US" sz="2400" b="1" i="0" u="none" strike="noStrike" cap="none" normalizeH="0" baseline="0" smtClean="0">
              <a:ln>
                <a:noFill/>
              </a:ln>
              <a:solidFill>
                <a:srgbClr val="7030A0"/>
              </a:solidFill>
              <a:effectLst/>
              <a:latin typeface="Times New Roman" pitchFamily="18" charset="0"/>
              <a:cs typeface="Times New Roman" pitchFamily="18" charset="0"/>
            </a:endParaRPr>
          </a:p>
        </p:txBody>
      </p:sp>
      <p:sp>
        <p:nvSpPr>
          <p:cNvPr id="13" name="Right Arrow 12"/>
          <p:cNvSpPr/>
          <p:nvPr/>
        </p:nvSpPr>
        <p:spPr>
          <a:xfrm>
            <a:off x="304800" y="4343400"/>
            <a:ext cx="533400" cy="3322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ox(in)">
                                      <p:cBhvr>
                                        <p:cTn id="15" dur="500"/>
                                        <p:tgtEl>
                                          <p:spTgt spid="10"/>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ox(i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ox(in)">
                                      <p:cBhvr>
                                        <p:cTn id="23" dur="500"/>
                                        <p:tgtEl>
                                          <p:spTgt spid="13"/>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23553"/>
                                        </p:tgtEl>
                                        <p:attrNameLst>
                                          <p:attrName>style.visibility</p:attrName>
                                        </p:attrNameLst>
                                      </p:cBhvr>
                                      <p:to>
                                        <p:strVal val="visible"/>
                                      </p:to>
                                    </p:set>
                                    <p:animEffect transition="in" filter="box(in)">
                                      <p:cBhvr>
                                        <p:cTn id="26" dur="500"/>
                                        <p:tgtEl>
                                          <p:spTgt spid="235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23553"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52400"/>
            <a:ext cx="7696200" cy="523220"/>
          </a:xfrm>
          <a:prstGeom prst="rect">
            <a:avLst/>
          </a:prstGeom>
          <a:noFill/>
        </p:spPr>
        <p:txBody>
          <a:bodyPr wrap="square" rtlCol="0">
            <a:spAutoFit/>
          </a:bodyPr>
          <a:lstStyle/>
          <a:p>
            <a:r>
              <a:rPr lang="en-US" sz="2800" b="1" smtClean="0">
                <a:solidFill>
                  <a:srgbClr val="FF0000"/>
                </a:solidFill>
                <a:latin typeface="Times New Roman" pitchFamily="18" charset="0"/>
                <a:cs typeface="Times New Roman" pitchFamily="18" charset="0"/>
              </a:rPr>
              <a:t>TIẾT 16    LỰC HẤP DẪN VÀ TRỌNG LƯỢNG</a:t>
            </a:r>
            <a:endParaRPr lang="en-US" sz="2800" b="1">
              <a:solidFill>
                <a:srgbClr val="FF0000"/>
              </a:solidFill>
              <a:latin typeface="Times New Roman" pitchFamily="18" charset="0"/>
              <a:cs typeface="Times New Roman" pitchFamily="18" charset="0"/>
            </a:endParaRPr>
          </a:p>
        </p:txBody>
      </p:sp>
      <p:sp>
        <p:nvSpPr>
          <p:cNvPr id="3" name="TextBox 2"/>
          <p:cNvSpPr txBox="1"/>
          <p:nvPr/>
        </p:nvSpPr>
        <p:spPr>
          <a:xfrm>
            <a:off x="152400" y="762000"/>
            <a:ext cx="4343400" cy="523220"/>
          </a:xfrm>
          <a:prstGeom prst="rect">
            <a:avLst/>
          </a:prstGeom>
          <a:noFill/>
        </p:spPr>
        <p:txBody>
          <a:bodyPr wrap="square" rtlCol="0">
            <a:spAutoFit/>
          </a:bodyPr>
          <a:lstStyle/>
          <a:p>
            <a:r>
              <a:rPr lang="en-US" sz="2800" b="1" smtClean="0">
                <a:solidFill>
                  <a:srgbClr val="0070C0"/>
                </a:solidFill>
                <a:latin typeface="Times New Roman" pitchFamily="18" charset="0"/>
                <a:cs typeface="Times New Roman" pitchFamily="18" charset="0"/>
              </a:rPr>
              <a:t>1</a:t>
            </a:r>
            <a:r>
              <a:rPr lang="en-US" sz="2800" b="1" u="sng" smtClean="0">
                <a:solidFill>
                  <a:srgbClr val="0070C0"/>
                </a:solidFill>
                <a:latin typeface="Times New Roman" pitchFamily="18" charset="0"/>
                <a:cs typeface="Times New Roman" pitchFamily="18" charset="0"/>
              </a:rPr>
              <a:t>.Khối lượng:</a:t>
            </a:r>
            <a:endParaRPr lang="en-US" sz="2800" b="1" u="sng">
              <a:solidFill>
                <a:srgbClr val="0070C0"/>
              </a:solidFill>
              <a:latin typeface="Times New Roman" pitchFamily="18" charset="0"/>
              <a:cs typeface="Times New Roman" pitchFamily="18" charset="0"/>
            </a:endParaRPr>
          </a:p>
        </p:txBody>
      </p:sp>
      <p:sp>
        <p:nvSpPr>
          <p:cNvPr id="8" name="TextBox 7"/>
          <p:cNvSpPr txBox="1"/>
          <p:nvPr/>
        </p:nvSpPr>
        <p:spPr>
          <a:xfrm>
            <a:off x="76200" y="1214735"/>
            <a:ext cx="2590800" cy="523220"/>
          </a:xfrm>
          <a:prstGeom prst="rect">
            <a:avLst/>
          </a:prstGeom>
          <a:noFill/>
        </p:spPr>
        <p:txBody>
          <a:bodyPr wrap="square" rtlCol="0">
            <a:spAutoFit/>
          </a:bodyPr>
          <a:lstStyle/>
          <a:p>
            <a:r>
              <a:rPr lang="en-US" sz="2800" b="1" smtClean="0">
                <a:solidFill>
                  <a:srgbClr val="0070C0"/>
                </a:solidFill>
                <a:latin typeface="Times New Roman" pitchFamily="18" charset="0"/>
                <a:cs typeface="Times New Roman" pitchFamily="18" charset="0"/>
              </a:rPr>
              <a:t>2</a:t>
            </a:r>
            <a:r>
              <a:rPr lang="en-US" sz="2800" b="1" u="sng" smtClean="0">
                <a:solidFill>
                  <a:srgbClr val="0070C0"/>
                </a:solidFill>
                <a:latin typeface="Times New Roman" pitchFamily="18" charset="0"/>
                <a:cs typeface="Times New Roman" pitchFamily="18" charset="0"/>
              </a:rPr>
              <a:t>. Lực hấp dẫn.</a:t>
            </a:r>
            <a:endParaRPr lang="en-US" sz="2800" b="1" u="sng">
              <a:solidFill>
                <a:srgbClr val="0070C0"/>
              </a:solidFill>
              <a:latin typeface="Times New Roman" pitchFamily="18" charset="0"/>
              <a:cs typeface="Times New Roman" pitchFamily="18" charset="0"/>
            </a:endParaRPr>
          </a:p>
        </p:txBody>
      </p:sp>
      <p:sp>
        <p:nvSpPr>
          <p:cNvPr id="15" name="Text Box 10">
            <a:extLst>
              <a:ext uri="{FF2B5EF4-FFF2-40B4-BE49-F238E27FC236}">
                <a16:creationId xmlns="" xmlns:a16="http://schemas.microsoft.com/office/drawing/2014/main" id="{33BA3B10-3AB1-476D-B50E-B1BB1989B77E}"/>
              </a:ext>
            </a:extLst>
          </p:cNvPr>
          <p:cNvSpPr txBox="1">
            <a:spLocks noChangeArrowheads="1"/>
          </p:cNvSpPr>
          <p:nvPr/>
        </p:nvSpPr>
        <p:spPr bwMode="auto">
          <a:xfrm>
            <a:off x="228600" y="1828800"/>
            <a:ext cx="8534400"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smtClean="0">
                <a:solidFill>
                  <a:srgbClr val="7030A0"/>
                </a:solidFill>
                <a:latin typeface="Times New Roman" panose="02020603050405020304" pitchFamily="18" charset="0"/>
              </a:rPr>
              <a:t>       -Mọi </a:t>
            </a:r>
            <a:r>
              <a:rPr lang="en-US" altLang="en-US" sz="2800">
                <a:solidFill>
                  <a:srgbClr val="7030A0"/>
                </a:solidFill>
                <a:latin typeface="Times New Roman" panose="02020603050405020304" pitchFamily="18" charset="0"/>
              </a:rPr>
              <a:t>vật có khối lượng đều hút lẫn nhau. Lực này gọi là </a:t>
            </a:r>
            <a:r>
              <a:rPr lang="en-US" altLang="en-US" sz="2800" b="1">
                <a:solidFill>
                  <a:srgbClr val="7030A0"/>
                </a:solidFill>
                <a:latin typeface="Times New Roman" panose="02020603050405020304" pitchFamily="18" charset="0"/>
              </a:rPr>
              <a:t>lực hấp dẫn.</a:t>
            </a:r>
          </a:p>
        </p:txBody>
      </p:sp>
      <p:sp>
        <p:nvSpPr>
          <p:cNvPr id="16" name="Text Box 11">
            <a:extLst>
              <a:ext uri="{FF2B5EF4-FFF2-40B4-BE49-F238E27FC236}">
                <a16:creationId xmlns="" xmlns:a16="http://schemas.microsoft.com/office/drawing/2014/main" id="{225F4C15-D518-4339-9342-B86F2D72F22D}"/>
              </a:ext>
            </a:extLst>
          </p:cNvPr>
          <p:cNvSpPr txBox="1">
            <a:spLocks noChangeArrowheads="1"/>
          </p:cNvSpPr>
          <p:nvPr/>
        </p:nvSpPr>
        <p:spPr bwMode="auto">
          <a:xfrm>
            <a:off x="63500" y="2667000"/>
            <a:ext cx="8318500"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smtClean="0">
                <a:solidFill>
                  <a:srgbClr val="7030A0"/>
                </a:solidFill>
                <a:latin typeface="Times New Roman" panose="02020603050405020304" pitchFamily="18" charset="0"/>
              </a:rPr>
              <a:t>         -Độ </a:t>
            </a:r>
            <a:r>
              <a:rPr lang="en-US" altLang="en-US" sz="2800">
                <a:solidFill>
                  <a:srgbClr val="7030A0"/>
                </a:solidFill>
                <a:latin typeface="Times New Roman" panose="02020603050405020304" pitchFamily="18" charset="0"/>
              </a:rPr>
              <a:t>lớn của lực hấp dẫn phụ thuộc vào khối lượng của các vật.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TotalTime>
  <Words>880</Words>
  <Application>Microsoft Office PowerPoint</Application>
  <PresentationFormat>On-screen Show (4:3)</PresentationFormat>
  <Paragraphs>110</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Administrator</cp:lastModifiedBy>
  <cp:revision>5</cp:revision>
  <dcterms:created xsi:type="dcterms:W3CDTF">2021-12-19T11:11:06Z</dcterms:created>
  <dcterms:modified xsi:type="dcterms:W3CDTF">2021-12-23T10:44:12Z</dcterms:modified>
</cp:coreProperties>
</file>