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0" r:id="rId3"/>
    <p:sldId id="257" r:id="rId4"/>
    <p:sldId id="258" r:id="rId5"/>
    <p:sldId id="271" r:id="rId6"/>
    <p:sldId id="259" r:id="rId7"/>
    <p:sldId id="272" r:id="rId8"/>
    <p:sldId id="261" r:id="rId9"/>
    <p:sldId id="276" r:id="rId10"/>
    <p:sldId id="273" r:id="rId11"/>
    <p:sldId id="274" r:id="rId12"/>
    <p:sldId id="27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1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83A49-4385-4EFB-A4A6-8660A4BF8B5F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244F-C2B7-4B87-9D9D-81744DE740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9903-A023-40F8-9E79-241FEE5281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17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9261-7486-438D-9D41-872429D89BD7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846E-8AE9-4BF9-89DF-0E2ADCCA66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6553200" y="3276600"/>
            <a:ext cx="609600" cy="685800"/>
          </a:xfrm>
          <a:prstGeom prst="star5">
            <a:avLst/>
          </a:prstGeom>
          <a:solidFill>
            <a:srgbClr val="FFFF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6019800" y="914400"/>
            <a:ext cx="1060450" cy="1295400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vi-VN" sz="20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4" name="Picture 4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3200" y="14478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7924800" cy="66294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hào</a:t>
            </a:r>
            <a:r>
              <a:rPr lang="en-US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716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3600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 ONLINE </a:t>
            </a:r>
            <a:r>
              <a:rPr lang="en-US" sz="3600" b="1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KHTN 6</a:t>
            </a:r>
            <a:endParaRPr lang="en-US" sz="36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905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2969" y="3969"/>
            <a:ext cx="19050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0" y="3810000"/>
            <a:ext cx="914400" cy="1066800"/>
          </a:xfrm>
          <a:prstGeom prst="ellipse">
            <a:avLst/>
          </a:prstGeom>
          <a:solidFill>
            <a:srgbClr val="CC00CC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vi-VN" sz="20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7224713" y="3505200"/>
            <a:ext cx="685800" cy="838200"/>
          </a:xfrm>
          <a:prstGeom prst="ellipse">
            <a:avLst/>
          </a:prstGeom>
          <a:solidFill>
            <a:srgbClr val="00FF00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vi-VN" sz="20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1981200" y="5257800"/>
            <a:ext cx="685800" cy="838200"/>
          </a:xfrm>
          <a:prstGeom prst="ellipse">
            <a:avLst/>
          </a:prstGeom>
          <a:solidFill>
            <a:srgbClr val="00FF00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vi-VN" sz="20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1219200" y="5029200"/>
            <a:ext cx="1060450" cy="1295400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vi-VN" sz="20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7924801" y="3657600"/>
            <a:ext cx="749300" cy="914400"/>
          </a:xfrm>
          <a:prstGeom prst="ellipse">
            <a:avLst/>
          </a:prstGeom>
          <a:solidFill>
            <a:srgbClr val="FF00FF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vi-VN" sz="20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6400800" y="6248400"/>
            <a:ext cx="990600" cy="1066800"/>
          </a:xfrm>
          <a:prstGeom prst="ellipse">
            <a:avLst/>
          </a:prstGeom>
          <a:solidFill>
            <a:srgbClr val="FF00FF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vi-VN" sz="20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381000" y="10668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>
            <a:off x="2438400" y="25908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>
            <a:off x="7772400" y="1143000"/>
            <a:ext cx="609600" cy="685800"/>
          </a:xfrm>
          <a:prstGeom prst="star5">
            <a:avLst/>
          </a:prstGeom>
          <a:solidFill>
            <a:srgbClr val="FFFF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2" name="AutoShape 20"/>
          <p:cNvSpPr>
            <a:spLocks noChangeArrowheads="1"/>
          </p:cNvSpPr>
          <p:nvPr/>
        </p:nvSpPr>
        <p:spPr bwMode="auto">
          <a:xfrm>
            <a:off x="1524000" y="61722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3" name="AutoShape 21"/>
          <p:cNvSpPr>
            <a:spLocks noChangeArrowheads="1"/>
          </p:cNvSpPr>
          <p:nvPr/>
        </p:nvSpPr>
        <p:spPr bwMode="auto">
          <a:xfrm rot="884614">
            <a:off x="0" y="45720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4" name="AutoShape 22"/>
          <p:cNvSpPr>
            <a:spLocks noChangeArrowheads="1"/>
          </p:cNvSpPr>
          <p:nvPr/>
        </p:nvSpPr>
        <p:spPr bwMode="auto">
          <a:xfrm>
            <a:off x="7772400" y="48006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0261" name="Picture 23" descr="homework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362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Text Box 7"/>
          <p:cNvSpPr txBox="1">
            <a:spLocks noChangeArrowheads="1"/>
          </p:cNvSpPr>
          <p:nvPr/>
        </p:nvSpPr>
        <p:spPr bwMode="auto">
          <a:xfrm>
            <a:off x="2743200" y="5189990"/>
            <a:ext cx="640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en-US" altLang="vi-VN" b="1" i="1">
                <a:solidFill>
                  <a:srgbClr val="000066"/>
                </a:solidFill>
                <a:latin typeface="Times New Roman" pitchFamily="18" charset="0"/>
                <a:ea typeface="SimSun" pitchFamily="2" charset="-122"/>
                <a:cs typeface="Arial" pitchFamily="34" charset="0"/>
              </a:rPr>
              <a:t>GV </a:t>
            </a:r>
            <a:r>
              <a:rPr lang="en-US" altLang="vi-VN" b="1" i="1" smtClean="0">
                <a:solidFill>
                  <a:srgbClr val="000066"/>
                </a:solidFill>
                <a:latin typeface="Times New Roman" pitchFamily="18" charset="0"/>
                <a:ea typeface="SimSun" pitchFamily="2" charset="-122"/>
                <a:cs typeface="Arial" pitchFamily="34" charset="0"/>
              </a:rPr>
              <a:t>dạy:Phạm Thị Bích Ngọc</a:t>
            </a:r>
            <a:endParaRPr lang="en-US" altLang="vi-VN" b="1" i="1" dirty="0">
              <a:solidFill>
                <a:srgbClr val="000066"/>
              </a:solidFill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algn="ctr" defTabSz="914400"/>
            <a:r>
              <a:rPr lang="en-US" altLang="vi-VN" b="1" i="1" dirty="0" err="1" smtClean="0">
                <a:solidFill>
                  <a:srgbClr val="000066"/>
                </a:solidFill>
                <a:latin typeface="Times New Roman" pitchFamily="18" charset="0"/>
                <a:ea typeface="SimSun" pitchFamily="2" charset="-122"/>
                <a:cs typeface="Arial" pitchFamily="34" charset="0"/>
              </a:rPr>
              <a:t>Trường</a:t>
            </a:r>
            <a:r>
              <a:rPr lang="en-US" altLang="vi-VN" b="1" i="1" dirty="0" smtClean="0">
                <a:solidFill>
                  <a:srgbClr val="000066"/>
                </a:solidFill>
                <a:latin typeface="Times New Roman" pitchFamily="18" charset="0"/>
                <a:ea typeface="SimSun" pitchFamily="2" charset="-122"/>
                <a:cs typeface="Arial" pitchFamily="34" charset="0"/>
              </a:rPr>
              <a:t>: </a:t>
            </a:r>
            <a:r>
              <a:rPr lang="en-US" altLang="vi-VN" b="1" i="1" smtClean="0">
                <a:solidFill>
                  <a:srgbClr val="000066"/>
                </a:solidFill>
                <a:latin typeface="Times New Roman" pitchFamily="18" charset="0"/>
                <a:ea typeface="SimSun" pitchFamily="2" charset="-122"/>
                <a:cs typeface="Arial" pitchFamily="34" charset="0"/>
              </a:rPr>
              <a:t>THCS Thị Trấn Phú Hòa</a:t>
            </a:r>
            <a:endParaRPr lang="en-US" altLang="vi-VN" b="1" i="1" dirty="0">
              <a:solidFill>
                <a:srgbClr val="000066"/>
              </a:solidFill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3984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7" grpId="0" animBg="1"/>
      <p:bldP spid="90118" grpId="0" animBg="1"/>
      <p:bldP spid="90122" grpId="0" animBg="1"/>
      <p:bldP spid="90123" grpId="0" animBg="1"/>
      <p:bldP spid="90124" grpId="0" animBg="1"/>
      <p:bldP spid="90125" grpId="0" animBg="1"/>
      <p:bldP spid="90127" grpId="0" animBg="1"/>
      <p:bldP spid="90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24               LỰC MA SÁT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 niệm lực ma sát:</a:t>
            </a:r>
            <a:endParaRPr lang="en-US" sz="2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-Lực ma sát là lực tiếp xúc xuất hiện ở bề mặt tiếp xúc giữa hai vật.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9600" y="2209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-Nguyên nhân xuất hiện lực ma sát là do sự tưong tác giữa bề mặt của hai vật.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4" y="193799"/>
            <a:ext cx="876803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8240A2-8DEA-4BC8-A7A2-03271802F6B6}"/>
              </a:ext>
            </a:extLst>
          </p:cNvPr>
          <p:cNvSpPr txBox="1"/>
          <p:nvPr/>
        </p:nvSpPr>
        <p:spPr>
          <a:xfrm>
            <a:off x="1907851" y="187202"/>
            <a:ext cx="532829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vi-VN" sz="3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1143000"/>
            <a:ext cx="800100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Lấy ví dụ về lực ma sát trong cuộc sống quanh ta.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38200" y="2011740"/>
            <a:ext cx="67056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175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Khi đi dép trên mặt sàn, mặt đường thì có lực ma sát giữa đế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dép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 sàn.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175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 sát giữa trục quạt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bàn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ổ trục là lực ma sát trượt.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097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2769" grpId="0" animBg="1"/>
      <p:bldP spid="327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991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E NOI D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858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543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5400" b="0">
                <a:latin typeface="Times New Roman" pitchFamily="18" charset="0"/>
              </a:rPr>
              <a:t>    </a:t>
            </a:r>
            <a:r>
              <a:rPr lang="en-US" sz="6000">
                <a:latin typeface="Times New Roman" pitchFamily="18" charset="0"/>
              </a:rPr>
              <a:t>Hướng dẫn tự học</a:t>
            </a:r>
            <a:endParaRPr lang="en-US" sz="20800">
              <a:latin typeface="Times New Roman" pitchFamily="18" charset="0"/>
            </a:endParaRPr>
          </a:p>
        </p:txBody>
      </p:sp>
      <p:pic>
        <p:nvPicPr>
          <p:cNvPr id="16388" name="Picture 12" descr="NGANG S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181600"/>
            <a:ext cx="572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507038"/>
            <a:ext cx="6651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507038"/>
            <a:ext cx="6651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507038"/>
            <a:ext cx="6651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38" y="5507038"/>
            <a:ext cx="66516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 descr="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486400"/>
            <a:ext cx="6651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8" descr="STA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438" y="5507038"/>
            <a:ext cx="66516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80655" y="1600200"/>
            <a:ext cx="6691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-Học vở ghi.</a:t>
            </a:r>
          </a:p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-Làm bài tập sgk</a:t>
            </a:r>
            <a:endParaRPr lang="en-US" sz="2800" smtClean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Tiết sau: Lực ma sát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+Nêu được khái niệm về  Lực ma sát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trượt, lực ma sát nghỉ.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+  Tìm ví dụ về lực ma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sát trượt , ma sát nghỉ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trong cuộc sống.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86" y="266701"/>
            <a:ext cx="463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238" y="1066801"/>
            <a:ext cx="7777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-Để đo lực người ta dùng dụng cụ gì?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- Nêu cấu tạo của lực kế lò xo đơn giản.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709509" y="2200941"/>
            <a:ext cx="208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LỜI.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F97C1A-9492-492B-9E1F-690F6A9FD877}"/>
              </a:ext>
            </a:extLst>
          </p:cNvPr>
          <p:cNvSpPr txBox="1"/>
          <p:nvPr/>
        </p:nvSpPr>
        <p:spPr>
          <a:xfrm>
            <a:off x="533400" y="2743200"/>
            <a:ext cx="7772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indent="-90170" algn="just">
              <a:lnSpc>
                <a:spcPct val="115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–Để đo lực người ta dùng lực kế.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28678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 tạo của lực kế lò xo đơn giản:</a:t>
            </a:r>
          </a:p>
          <a:p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CDF9E1-F49B-499E-90A9-C1F7784E577A}"/>
              </a:ext>
            </a:extLst>
          </p:cNvPr>
          <p:cNvSpPr txBox="1"/>
          <p:nvPr/>
        </p:nvSpPr>
        <p:spPr>
          <a:xfrm>
            <a:off x="1209471" y="3792986"/>
            <a:ext cx="7324929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Vỏ lực kế có gắn một bảng chia độ. </a:t>
            </a: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lò xo có một đầu gắn vào vỏ lực kế, đầu kia gắn vào một móc và 1 kim chỉ thị. Kim chỉ thị có thể chuyển động trên mặt bảng chia độ.</a:t>
            </a:r>
            <a:endParaRPr lang="vi-VN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991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24               LỰC MA SÁT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 niệm lực ma sát:</a:t>
            </a:r>
            <a:endParaRPr lang="en-US" sz="2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8229600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611AA5-CA5C-430B-95CE-489FD07948B3}"/>
              </a:ext>
            </a:extLst>
          </p:cNvPr>
          <p:cNvSpPr txBox="1"/>
          <p:nvPr/>
        </p:nvSpPr>
        <p:spPr>
          <a:xfrm>
            <a:off x="304800" y="12954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ra các lực tiếp xúc với tủ?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 đó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gì đối với tủ?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24               LỰC MA SÁT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 niệm lực ma sát:</a:t>
            </a:r>
            <a:endParaRPr lang="en-US" sz="2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82296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07191A-853B-47F1-9B27-4836AB48A974}"/>
              </a:ext>
            </a:extLst>
          </p:cNvPr>
          <p:cNvSpPr txBox="1"/>
          <p:nvPr/>
        </p:nvSpPr>
        <p:spPr>
          <a:xfrm>
            <a:off x="457200" y="51359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 đẩy của ng</a:t>
            </a:r>
            <a:r>
              <a:rPr 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ời và lực sàn nhà tác dụng vào tủ. Lực đẩy có tác dụng làm cho tủ di chuyển về phía tr</a:t>
            </a:r>
            <a:r>
              <a:rPr 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ớc ng</a:t>
            </a:r>
            <a:r>
              <a:rPr 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ời đó; còn 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 mà sàn nhà tác dụng vào tủ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tác dụng cản trở sự di chuyển của tủ.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24               LỰC MA SÁT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 niệm lực ma sát:</a:t>
            </a:r>
            <a:endParaRPr lang="en-US" sz="2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B53303-47C6-49D1-AE5E-A15A4596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711912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1BC07F-F0C2-4440-81C9-E4B35F7A8DF3}"/>
              </a:ext>
            </a:extLst>
          </p:cNvPr>
          <p:cNvSpPr txBox="1"/>
          <p:nvPr/>
        </p:nvSpPr>
        <p:spPr>
          <a:xfrm>
            <a:off x="304800" y="914400"/>
            <a:ext cx="8417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So sánh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chỉ của lực kế trong 2 trường hợp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cho biết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bề mặt tiếp xúc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ảnh hưởng như thế nào đến tác dụng của lực tiếp xúc giữa mặt sàn và vật.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24               LỰC MA SÁT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 niệm lực ma sát:</a:t>
            </a:r>
            <a:endParaRPr lang="en-US" sz="2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B53303-47C6-49D1-AE5E-A15A4596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711912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5B3089-231D-4E29-9455-61E4BAF70EE4}"/>
              </a:ext>
            </a:extLst>
          </p:cNvPr>
          <p:cNvSpPr txBox="1"/>
          <p:nvPr/>
        </p:nvSpPr>
        <p:spPr>
          <a:xfrm>
            <a:off x="458325" y="1676400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Mặt tiếp xúc càng gồ ghề thì  lực ma sát càng lớn.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28600"/>
            <a:ext cx="3722879" cy="653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6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PHIẾU HỌC TẬP 1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7924800" cy="154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26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Lực cản trở khi tủ gỗ chuyển động trên mặt bàn là lực tiếp xúc hay lực không tiếp xúc?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743200"/>
            <a:ext cx="7848600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26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Khi kéo khối gỗ trượt đều trong hai trường hợp hình 40.1 và 40.2, tại sao giá trị đo được của lực kế lại khác nhau?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" y="4495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38200" y="4343400"/>
            <a:ext cx="78486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 thấy, lực cản trở chuyển động của khối gỗ xuất hiện ở mặt tiếp xúc giữa khối gỗ và mặt bàn. Mà tính chất của bề mặt tiếp xúc trong hai trường hợp là khác nhau, ở hình 40.1, mặt tiếp xúc của bàn là gồ ghề; ở hình 40.2, mặt bàn là nhẵn nên lực cản trở chuyển động của khối gỗ là khác nhau.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19050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 đẩy tủ gỗ chuyển động trên sàn, lực cản trở chuyển động của tủ gỗ là lực tiếp xúc.</a:t>
            </a:r>
            <a:endParaRPr lang="en-US" sz="2400"/>
          </a:p>
        </p:txBody>
      </p:sp>
      <p:sp>
        <p:nvSpPr>
          <p:cNvPr id="16" name="Right Arrow 15"/>
          <p:cNvSpPr/>
          <p:nvPr/>
        </p:nvSpPr>
        <p:spPr>
          <a:xfrm>
            <a:off x="381000" y="2057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24577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228600"/>
            <a:ext cx="3722879" cy="653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6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PHIẾU HỌC TẬP 1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2209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3886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182469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Dựa vào kết quả thí nghiệm và hình 40.1, 40.2, em hãy giải thích về nguyên nhân xuất hiện của lực ma sát.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990600" y="21336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 nhân xuất hiện lực ma sát là do sự tương tác giữa bề mặt của hai vật.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57200" y="3208331"/>
            <a:ext cx="2993961" cy="513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2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Vậy, lực ma sát là gì?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810000"/>
            <a:ext cx="7315200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2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 ma sát là lực tiếp xúc xuất hiện ở bề mặt tiếp xúc giữa hai vật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672</Words>
  <Application>Microsoft Office PowerPoint</Application>
  <PresentationFormat>On-screen Show (4:3)</PresentationFormat>
  <Paragraphs>52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5</cp:revision>
  <dcterms:created xsi:type="dcterms:W3CDTF">2022-02-11T06:56:05Z</dcterms:created>
  <dcterms:modified xsi:type="dcterms:W3CDTF">2022-02-12T06:06:32Z</dcterms:modified>
</cp:coreProperties>
</file>