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comment1.xml" ContentType="application/vnd.openxmlformats-officedocument.presentationml.comment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9144000" cy="5143500" type="screen16x9"/>
  <p:notesSz cx="6858000" cy="9144000"/>
  <p:embeddedFontLst>
    <p:embeddedFont>
      <p:font typeface="Encode Sans" panose="020B0604020202020204" charset="0"/>
      <p:regular r:id="rId38"/>
      <p:bold r:id="rId39"/>
    </p:embeddedFont>
    <p:embeddedFont>
      <p:font typeface="Tahoma" panose="020B0604030504040204" pitchFamily="34" charset="0"/>
      <p:regular r:id="rId40"/>
      <p:bold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6" roundtripDataSignature="AMtx7mhlRqrNbaNBMZL3wm83xWl2Rk1x/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ndows 10"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940" y="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51"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8"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1-08-12T17:00:16.275" idx="1">
    <p:pos x="10" y="10"/>
    <p:text/>
    <p:extLst>
      <p:ext uri="{C676402C-5697-4E1C-873F-D02D1690AC5C}">
        <p15:threadingInfo xmlns:p15="http://schemas.microsoft.com/office/powerpoint/2012/main"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AQgPk0vE"/>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 name="Google Shape;20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3" name="Google Shape;213;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0" name="Google Shape;220;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8" name="Google Shape;248;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5" name="Google Shape;255;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 name="Google Shape;260;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6" name="Google Shape;266;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2" name="Google Shape;272;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4" name="Google Shape;284;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0" name="Google Shape;290;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6" name="Google Shape;296;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2" name="Google Shape;302;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1" name="Google Shape;311;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8" name="Google Shape;318;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3" name="Google Shape;323;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8" name="Google Shape;328;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3" name="Google Shape;333;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3" name="Google Shape;343;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8" name="Google Shape;348;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 name="Google Shape;125;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3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37"/>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3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46"/>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46"/>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4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6"/>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47"/>
          <p:cNvSpPr txBox="1">
            <a:spLocks noGrp="1"/>
          </p:cNvSpPr>
          <p:nvPr>
            <p:ph type="title"/>
          </p:nvPr>
        </p:nvSpPr>
        <p:spPr>
          <a:xfrm rot="5400000">
            <a:off x="6012656" y="771525"/>
            <a:ext cx="3290888"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47"/>
          <p:cNvSpPr txBox="1">
            <a:spLocks noGrp="1"/>
          </p:cNvSpPr>
          <p:nvPr>
            <p:ph type="body" idx="1"/>
          </p:nvPr>
        </p:nvSpPr>
        <p:spPr>
          <a:xfrm rot="5400000">
            <a:off x="1821656" y="-1209675"/>
            <a:ext cx="3290888"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4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7"/>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38"/>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8"/>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2" name="Google Shape;22;p3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8"/>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39"/>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39"/>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3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40"/>
          <p:cNvSpPr txBox="1">
            <a:spLocks noGrp="1"/>
          </p:cNvSpPr>
          <p:nvPr>
            <p:ph type="title"/>
          </p:nvPr>
        </p:nvSpPr>
        <p:spPr>
          <a:xfrm>
            <a:off x="722313" y="3305176"/>
            <a:ext cx="7772400" cy="1021556"/>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40"/>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4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40"/>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4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41"/>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41"/>
          <p:cNvSpPr txBox="1">
            <a:spLocks noGrp="1"/>
          </p:cNvSpPr>
          <p:nvPr>
            <p:ph type="body" idx="1"/>
          </p:nvPr>
        </p:nvSpPr>
        <p:spPr>
          <a:xfrm>
            <a:off x="457200" y="900113"/>
            <a:ext cx="4038600" cy="2545556"/>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41"/>
          <p:cNvSpPr txBox="1">
            <a:spLocks noGrp="1"/>
          </p:cNvSpPr>
          <p:nvPr>
            <p:ph type="body" idx="2"/>
          </p:nvPr>
        </p:nvSpPr>
        <p:spPr>
          <a:xfrm>
            <a:off x="4648200" y="900113"/>
            <a:ext cx="4038600" cy="2545556"/>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4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4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4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42"/>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42"/>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42"/>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42"/>
          <p:cNvSpPr txBox="1">
            <a:spLocks noGrp="1"/>
          </p:cNvSpPr>
          <p:nvPr>
            <p:ph type="body" idx="3"/>
          </p:nvPr>
        </p:nvSpPr>
        <p:spPr>
          <a:xfrm>
            <a:off x="4645026" y="1151335"/>
            <a:ext cx="4041775" cy="47982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42"/>
          <p:cNvSpPr txBox="1">
            <a:spLocks noGrp="1"/>
          </p:cNvSpPr>
          <p:nvPr>
            <p:ph type="body" idx="4"/>
          </p:nvPr>
        </p:nvSpPr>
        <p:spPr>
          <a:xfrm>
            <a:off x="4645026" y="1631156"/>
            <a:ext cx="4041775" cy="2963466"/>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4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4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43"/>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4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4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4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44"/>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44"/>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44"/>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4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5"/>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45"/>
          <p:cNvSpPr>
            <a:spLocks noGrp="1"/>
          </p:cNvSpPr>
          <p:nvPr>
            <p:ph type="pic" idx="2"/>
          </p:nvPr>
        </p:nvSpPr>
        <p:spPr>
          <a:xfrm>
            <a:off x="1792288" y="459581"/>
            <a:ext cx="5486400" cy="3086100"/>
          </a:xfrm>
          <a:prstGeom prst="rect">
            <a:avLst/>
          </a:prstGeom>
          <a:noFill/>
          <a:ln>
            <a:noFill/>
          </a:ln>
        </p:spPr>
      </p:sp>
      <p:sp>
        <p:nvSpPr>
          <p:cNvPr id="68" name="Google Shape;68;p45"/>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4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5"/>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36"/>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6"/>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3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6"/>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comments" Target="../comments/comment1.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descr="C:\Users\ADMIN\Desktop\phông nền\12.jpg"/>
          <p:cNvPicPr preferRelativeResize="0"/>
          <p:nvPr/>
        </p:nvPicPr>
        <p:blipFill rotWithShape="1">
          <a:blip r:embed="rId3">
            <a:alphaModFix/>
          </a:blip>
          <a:srcRect/>
          <a:stretch/>
        </p:blipFill>
        <p:spPr>
          <a:xfrm>
            <a:off x="0" y="-381000"/>
            <a:ext cx="9144000" cy="5905500"/>
          </a:xfrm>
          <a:prstGeom prst="rect">
            <a:avLst/>
          </a:prstGeom>
          <a:noFill/>
          <a:ln>
            <a:noFill/>
          </a:ln>
        </p:spPr>
      </p:pic>
      <p:sp>
        <p:nvSpPr>
          <p:cNvPr id="89" name="Google Shape;89;p1"/>
          <p:cNvSpPr txBox="1"/>
          <p:nvPr/>
        </p:nvSpPr>
        <p:spPr>
          <a:xfrm>
            <a:off x="2051720" y="2067694"/>
            <a:ext cx="38924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dk1"/>
                </a:solidFill>
                <a:latin typeface="Calibri"/>
                <a:ea typeface="Calibri"/>
                <a:cs typeface="Calibri"/>
                <a:sym typeface="Calibri"/>
              </a:rPr>
              <a:t>Bài hát : Trái Đất này là của chúng mình</a:t>
            </a:r>
            <a:endParaRPr sz="18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0"/>
          <p:cNvSpPr/>
          <p:nvPr/>
        </p:nvSpPr>
        <p:spPr>
          <a:xfrm>
            <a:off x="107504" y="51470"/>
            <a:ext cx="6573659"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FFFFFF"/>
                </a:solidFill>
                <a:latin typeface="Calibri"/>
                <a:ea typeface="Calibri"/>
                <a:cs typeface="Calibri"/>
                <a:sym typeface="Calibri"/>
              </a:rPr>
              <a:t>II. Hình dạng và kích thước của Trái Đất</a:t>
            </a:r>
            <a:endParaRPr/>
          </a:p>
        </p:txBody>
      </p:sp>
      <p:pic>
        <p:nvPicPr>
          <p:cNvPr id="171" name="Google Shape;171;p10" descr="C:\Users\ADMIN\AppData\Local\Temp\Rar$DRa10556.18122\1.png"/>
          <p:cNvPicPr preferRelativeResize="0"/>
          <p:nvPr/>
        </p:nvPicPr>
        <p:blipFill rotWithShape="1">
          <a:blip r:embed="rId3">
            <a:alphaModFix/>
          </a:blip>
          <a:srcRect/>
          <a:stretch/>
        </p:blipFill>
        <p:spPr>
          <a:xfrm>
            <a:off x="3275856" y="627534"/>
            <a:ext cx="2880320" cy="4245276"/>
          </a:xfrm>
          <a:prstGeom prst="rect">
            <a:avLst/>
          </a:prstGeom>
          <a:noFill/>
          <a:ln>
            <a:noFill/>
          </a:ln>
        </p:spPr>
      </p:pic>
      <p:pic>
        <p:nvPicPr>
          <p:cNvPr id="172" name="Google Shape;172;p10" descr="C:\Users\ADMIN\AppData\Local\Temp\Rar$DRa10556.19747\2.png"/>
          <p:cNvPicPr preferRelativeResize="0"/>
          <p:nvPr/>
        </p:nvPicPr>
        <p:blipFill rotWithShape="1">
          <a:blip r:embed="rId4">
            <a:alphaModFix/>
          </a:blip>
          <a:srcRect/>
          <a:stretch/>
        </p:blipFill>
        <p:spPr>
          <a:xfrm>
            <a:off x="6228184" y="630730"/>
            <a:ext cx="2880320" cy="4245276"/>
          </a:xfrm>
          <a:prstGeom prst="rect">
            <a:avLst/>
          </a:prstGeom>
          <a:noFill/>
          <a:ln>
            <a:noFill/>
          </a:ln>
        </p:spPr>
      </p:pic>
      <p:pic>
        <p:nvPicPr>
          <p:cNvPr id="173" name="Google Shape;173;p10"/>
          <p:cNvPicPr preferRelativeResize="0"/>
          <p:nvPr/>
        </p:nvPicPr>
        <p:blipFill rotWithShape="1">
          <a:blip r:embed="rId5">
            <a:alphaModFix/>
          </a:blip>
          <a:srcRect/>
          <a:stretch/>
        </p:blipFill>
        <p:spPr>
          <a:xfrm>
            <a:off x="323528" y="627534"/>
            <a:ext cx="2468562" cy="1363663"/>
          </a:xfrm>
          <a:prstGeom prst="rect">
            <a:avLst/>
          </a:prstGeom>
          <a:noFill/>
          <a:ln>
            <a:noFill/>
          </a:ln>
        </p:spPr>
      </p:pic>
      <p:sp>
        <p:nvSpPr>
          <p:cNvPr id="174" name="Google Shape;174;p10"/>
          <p:cNvSpPr/>
          <p:nvPr/>
        </p:nvSpPr>
        <p:spPr>
          <a:xfrm>
            <a:off x="648072" y="1995686"/>
            <a:ext cx="2555776" cy="230832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b="1">
                <a:solidFill>
                  <a:schemeClr val="dk1"/>
                </a:solidFill>
                <a:latin typeface="Times New Roman"/>
                <a:ea typeface="Times New Roman"/>
                <a:cs typeface="Times New Roman"/>
                <a:sym typeface="Times New Roman"/>
              </a:rPr>
              <a:t>Thời gian: 5 phút</a:t>
            </a:r>
            <a:endParaRPr sz="1800" b="1">
              <a:solidFill>
                <a:schemeClr val="dk1"/>
              </a:solidFill>
              <a:latin typeface="Times New Roman"/>
              <a:ea typeface="Times New Roman"/>
              <a:cs typeface="Times New Roman"/>
              <a:sym typeface="Times New Roman"/>
            </a:endParaRPr>
          </a:p>
          <a:p>
            <a:pPr marL="0" marR="0" lvl="0" indent="0" algn="just" rtl="0">
              <a:spcBef>
                <a:spcPts val="0"/>
              </a:spcBef>
              <a:spcAft>
                <a:spcPts val="0"/>
              </a:spcAft>
              <a:buNone/>
            </a:pPr>
            <a:r>
              <a:rPr lang="en-US" sz="1800" b="1">
                <a:solidFill>
                  <a:schemeClr val="dk1"/>
                </a:solidFill>
                <a:latin typeface="Times New Roman"/>
                <a:ea typeface="Times New Roman"/>
                <a:cs typeface="Times New Roman"/>
                <a:sym typeface="Times New Roman"/>
              </a:rPr>
              <a:t>  </a:t>
            </a:r>
            <a:endParaRPr/>
          </a:p>
          <a:p>
            <a:pPr marL="0" marR="0" lvl="0" indent="0" algn="just" rtl="0">
              <a:spcBef>
                <a:spcPts val="0"/>
              </a:spcBef>
              <a:spcAft>
                <a:spcPts val="0"/>
              </a:spcAft>
              <a:buNone/>
            </a:pPr>
            <a:endParaRPr sz="1800" b="1">
              <a:solidFill>
                <a:schemeClr val="dk1"/>
              </a:solidFill>
              <a:latin typeface="Times New Roman"/>
              <a:ea typeface="Times New Roman"/>
              <a:cs typeface="Times New Roman"/>
              <a:sym typeface="Times New Roman"/>
            </a:endParaRPr>
          </a:p>
          <a:p>
            <a:pPr marL="0" marR="0" lvl="0" indent="0" algn="just" rtl="0">
              <a:spcBef>
                <a:spcPts val="0"/>
              </a:spcBef>
              <a:spcAft>
                <a:spcPts val="0"/>
              </a:spcAft>
              <a:buNone/>
            </a:pPr>
            <a:r>
              <a:rPr lang="en-US" sz="1800" b="1">
                <a:solidFill>
                  <a:schemeClr val="dk1"/>
                </a:solidFill>
                <a:latin typeface="Times New Roman"/>
                <a:ea typeface="Times New Roman"/>
                <a:cs typeface="Times New Roman"/>
                <a:sym typeface="Times New Roman"/>
              </a:rPr>
              <a:t>Hình thức: 4 nhóm</a:t>
            </a:r>
            <a:endParaRPr sz="1800" b="1">
              <a:solidFill>
                <a:schemeClr val="dk1"/>
              </a:solidFill>
              <a:latin typeface="Times New Roman"/>
              <a:ea typeface="Times New Roman"/>
              <a:cs typeface="Times New Roman"/>
              <a:sym typeface="Times New Roman"/>
            </a:endParaRPr>
          </a:p>
          <a:p>
            <a:pPr marL="0" marR="0" lvl="0" indent="0" algn="just" rtl="0">
              <a:spcBef>
                <a:spcPts val="0"/>
              </a:spcBef>
              <a:spcAft>
                <a:spcPts val="0"/>
              </a:spcAft>
              <a:buNone/>
            </a:pPr>
            <a:r>
              <a:rPr lang="en-US" sz="1800" b="1">
                <a:solidFill>
                  <a:schemeClr val="dk1"/>
                </a:solidFill>
                <a:latin typeface="Times New Roman"/>
                <a:ea typeface="Times New Roman"/>
                <a:cs typeface="Times New Roman"/>
                <a:sym typeface="Times New Roman"/>
              </a:rPr>
              <a:t>  </a:t>
            </a:r>
            <a:endParaRPr/>
          </a:p>
          <a:p>
            <a:pPr marL="0" marR="0" lvl="0" indent="0" algn="just" rtl="0">
              <a:spcBef>
                <a:spcPts val="0"/>
              </a:spcBef>
              <a:spcAft>
                <a:spcPts val="0"/>
              </a:spcAft>
              <a:buNone/>
            </a:pPr>
            <a:endParaRPr sz="1800" b="1">
              <a:solidFill>
                <a:schemeClr val="dk1"/>
              </a:solidFill>
              <a:latin typeface="Times New Roman"/>
              <a:ea typeface="Times New Roman"/>
              <a:cs typeface="Times New Roman"/>
              <a:sym typeface="Times New Roman"/>
            </a:endParaRPr>
          </a:p>
          <a:p>
            <a:pPr marL="0" marR="0" lvl="0" indent="0" algn="just" rtl="0">
              <a:spcBef>
                <a:spcPts val="0"/>
              </a:spcBef>
              <a:spcAft>
                <a:spcPts val="0"/>
              </a:spcAft>
              <a:buNone/>
            </a:pPr>
            <a:r>
              <a:rPr lang="en-US" sz="1800" b="1">
                <a:solidFill>
                  <a:schemeClr val="dk1"/>
                </a:solidFill>
                <a:latin typeface="Times New Roman"/>
                <a:ea typeface="Times New Roman"/>
                <a:cs typeface="Times New Roman"/>
                <a:sym typeface="Times New Roman"/>
              </a:rPr>
              <a:t>Nội dung: </a:t>
            </a:r>
            <a:r>
              <a:rPr lang="en-US" sz="1800">
                <a:solidFill>
                  <a:schemeClr val="dk1"/>
                </a:solidFill>
                <a:latin typeface="Times New Roman"/>
                <a:ea typeface="Times New Roman"/>
                <a:cs typeface="Times New Roman"/>
                <a:sym typeface="Times New Roman"/>
              </a:rPr>
              <a:t>Hoàn thành Phiếu học tập số 2.</a:t>
            </a:r>
            <a:endParaRPr sz="1800" b="1">
              <a:solidFill>
                <a:schemeClr val="dk1"/>
              </a:solidFill>
              <a:latin typeface="Times New Roman"/>
              <a:ea typeface="Times New Roman"/>
              <a:cs typeface="Times New Roman"/>
              <a:sym typeface="Times New Roman"/>
            </a:endParaRPr>
          </a:p>
        </p:txBody>
      </p:sp>
      <p:grpSp>
        <p:nvGrpSpPr>
          <p:cNvPr id="175" name="Google Shape;175;p10"/>
          <p:cNvGrpSpPr/>
          <p:nvPr/>
        </p:nvGrpSpPr>
        <p:grpSpPr>
          <a:xfrm>
            <a:off x="-39881" y="2614383"/>
            <a:ext cx="757812" cy="698995"/>
            <a:chOff x="1684814" y="2971456"/>
            <a:chExt cx="1422292" cy="1422292"/>
          </a:xfrm>
        </p:grpSpPr>
        <p:sp>
          <p:nvSpPr>
            <p:cNvPr id="176" name="Google Shape;176;p10"/>
            <p:cNvSpPr/>
            <p:nvPr/>
          </p:nvSpPr>
          <p:spPr>
            <a:xfrm rot="8100000" flipH="1">
              <a:off x="1893104" y="3179746"/>
              <a:ext cx="1005712" cy="1005713"/>
            </a:xfrm>
            <a:prstGeom prst="roundRect">
              <a:avLst>
                <a:gd name="adj" fmla="val 32703"/>
              </a:avLst>
            </a:prstGeom>
            <a:solidFill>
              <a:srgbClr val="9AD31B"/>
            </a:solidFill>
            <a:ln>
              <a:noFill/>
            </a:ln>
          </p:spPr>
          <p:txBody>
            <a:bodyPr spcFirstLastPara="1" wrap="square" lIns="91425" tIns="45700" rIns="91425" bIns="45700" anchor="ctr" anchorCtr="0">
              <a:noAutofit/>
            </a:bodyPr>
            <a:lstStyle/>
            <a:p>
              <a:pPr marL="0" marR="0" lvl="0" indent="0" algn="ctr" rtl="0">
                <a:lnSpc>
                  <a:spcPct val="120000"/>
                </a:lnSpc>
                <a:spcBef>
                  <a:spcPts val="0"/>
                </a:spcBef>
                <a:spcAft>
                  <a:spcPts val="0"/>
                </a:spcAft>
                <a:buNone/>
              </a:pPr>
              <a:endParaRPr sz="800">
                <a:solidFill>
                  <a:schemeClr val="lt1"/>
                </a:solidFill>
                <a:latin typeface="Calibri"/>
                <a:ea typeface="Calibri"/>
                <a:cs typeface="Calibri"/>
                <a:sym typeface="Calibri"/>
              </a:endParaRPr>
            </a:p>
          </p:txBody>
        </p:sp>
        <p:sp>
          <p:nvSpPr>
            <p:cNvPr id="177" name="Google Shape;177;p10"/>
            <p:cNvSpPr/>
            <p:nvPr/>
          </p:nvSpPr>
          <p:spPr>
            <a:xfrm>
              <a:off x="2180022" y="3510298"/>
              <a:ext cx="429487" cy="368834"/>
            </a:xfrm>
            <a:custGeom>
              <a:avLst/>
              <a:gdLst/>
              <a:ahLst/>
              <a:cxnLst/>
              <a:rect l="l" t="t" r="r" b="b"/>
              <a:pathLst>
                <a:path w="228" h="196" extrusionOk="0">
                  <a:moveTo>
                    <a:pt x="223" y="0"/>
                  </a:moveTo>
                  <a:cubicBezTo>
                    <a:pt x="210" y="0"/>
                    <a:pt x="210" y="0"/>
                    <a:pt x="210" y="0"/>
                  </a:cubicBezTo>
                  <a:cubicBezTo>
                    <a:pt x="207" y="0"/>
                    <a:pt x="205" y="2"/>
                    <a:pt x="205" y="5"/>
                  </a:cubicBezTo>
                  <a:cubicBezTo>
                    <a:pt x="205" y="10"/>
                    <a:pt x="205" y="10"/>
                    <a:pt x="205" y="10"/>
                  </a:cubicBezTo>
                  <a:cubicBezTo>
                    <a:pt x="20" y="42"/>
                    <a:pt x="20" y="42"/>
                    <a:pt x="20" y="42"/>
                  </a:cubicBezTo>
                  <a:cubicBezTo>
                    <a:pt x="20" y="40"/>
                    <a:pt x="20" y="40"/>
                    <a:pt x="20" y="40"/>
                  </a:cubicBezTo>
                  <a:cubicBezTo>
                    <a:pt x="20" y="37"/>
                    <a:pt x="18" y="35"/>
                    <a:pt x="15" y="35"/>
                  </a:cubicBezTo>
                  <a:cubicBezTo>
                    <a:pt x="5" y="35"/>
                    <a:pt x="5" y="35"/>
                    <a:pt x="5" y="35"/>
                  </a:cubicBezTo>
                  <a:cubicBezTo>
                    <a:pt x="2" y="35"/>
                    <a:pt x="0" y="37"/>
                    <a:pt x="0" y="40"/>
                  </a:cubicBezTo>
                  <a:cubicBezTo>
                    <a:pt x="0" y="45"/>
                    <a:pt x="0" y="45"/>
                    <a:pt x="0" y="45"/>
                  </a:cubicBezTo>
                  <a:cubicBezTo>
                    <a:pt x="0" y="135"/>
                    <a:pt x="0" y="135"/>
                    <a:pt x="0" y="135"/>
                  </a:cubicBezTo>
                  <a:cubicBezTo>
                    <a:pt x="0" y="140"/>
                    <a:pt x="0" y="140"/>
                    <a:pt x="0" y="140"/>
                  </a:cubicBezTo>
                  <a:cubicBezTo>
                    <a:pt x="0" y="143"/>
                    <a:pt x="2" y="145"/>
                    <a:pt x="5" y="145"/>
                  </a:cubicBezTo>
                  <a:cubicBezTo>
                    <a:pt x="15" y="145"/>
                    <a:pt x="15" y="145"/>
                    <a:pt x="15" y="145"/>
                  </a:cubicBezTo>
                  <a:cubicBezTo>
                    <a:pt x="18" y="145"/>
                    <a:pt x="20" y="143"/>
                    <a:pt x="20" y="140"/>
                  </a:cubicBezTo>
                  <a:cubicBezTo>
                    <a:pt x="20" y="138"/>
                    <a:pt x="20" y="138"/>
                    <a:pt x="20" y="138"/>
                  </a:cubicBezTo>
                  <a:cubicBezTo>
                    <a:pt x="70" y="147"/>
                    <a:pt x="70" y="147"/>
                    <a:pt x="70" y="147"/>
                  </a:cubicBezTo>
                  <a:cubicBezTo>
                    <a:pt x="70" y="147"/>
                    <a:pt x="70" y="148"/>
                    <a:pt x="70" y="148"/>
                  </a:cubicBezTo>
                  <a:cubicBezTo>
                    <a:pt x="70" y="175"/>
                    <a:pt x="91" y="196"/>
                    <a:pt x="117" y="196"/>
                  </a:cubicBezTo>
                  <a:cubicBezTo>
                    <a:pt x="138" y="196"/>
                    <a:pt x="156" y="182"/>
                    <a:pt x="162" y="162"/>
                  </a:cubicBezTo>
                  <a:cubicBezTo>
                    <a:pt x="205" y="170"/>
                    <a:pt x="205" y="170"/>
                    <a:pt x="205" y="170"/>
                  </a:cubicBezTo>
                  <a:cubicBezTo>
                    <a:pt x="205" y="175"/>
                    <a:pt x="205" y="175"/>
                    <a:pt x="205" y="175"/>
                  </a:cubicBezTo>
                  <a:cubicBezTo>
                    <a:pt x="205" y="178"/>
                    <a:pt x="207" y="180"/>
                    <a:pt x="210" y="180"/>
                  </a:cubicBezTo>
                  <a:cubicBezTo>
                    <a:pt x="223" y="180"/>
                    <a:pt x="223" y="180"/>
                    <a:pt x="223" y="180"/>
                  </a:cubicBezTo>
                  <a:cubicBezTo>
                    <a:pt x="226" y="180"/>
                    <a:pt x="228" y="178"/>
                    <a:pt x="228" y="175"/>
                  </a:cubicBezTo>
                  <a:cubicBezTo>
                    <a:pt x="228" y="5"/>
                    <a:pt x="228" y="5"/>
                    <a:pt x="228" y="5"/>
                  </a:cubicBezTo>
                  <a:cubicBezTo>
                    <a:pt x="228" y="2"/>
                    <a:pt x="226" y="0"/>
                    <a:pt x="223" y="0"/>
                  </a:cubicBezTo>
                  <a:moveTo>
                    <a:pt x="117" y="177"/>
                  </a:moveTo>
                  <a:cubicBezTo>
                    <a:pt x="102" y="177"/>
                    <a:pt x="90" y="165"/>
                    <a:pt x="89" y="150"/>
                  </a:cubicBezTo>
                  <a:cubicBezTo>
                    <a:pt x="143" y="159"/>
                    <a:pt x="143" y="159"/>
                    <a:pt x="143" y="159"/>
                  </a:cubicBezTo>
                  <a:cubicBezTo>
                    <a:pt x="139" y="170"/>
                    <a:pt x="129" y="177"/>
                    <a:pt x="117" y="177"/>
                  </a:cubicBezTo>
                  <a:moveTo>
                    <a:pt x="199" y="53"/>
                  </a:moveTo>
                  <a:cubicBezTo>
                    <a:pt x="31" y="76"/>
                    <a:pt x="31" y="76"/>
                    <a:pt x="31" y="76"/>
                  </a:cubicBezTo>
                  <a:cubicBezTo>
                    <a:pt x="30" y="76"/>
                    <a:pt x="30" y="76"/>
                    <a:pt x="30" y="76"/>
                  </a:cubicBezTo>
                  <a:cubicBezTo>
                    <a:pt x="26" y="76"/>
                    <a:pt x="23" y="73"/>
                    <a:pt x="23" y="70"/>
                  </a:cubicBezTo>
                  <a:cubicBezTo>
                    <a:pt x="22" y="66"/>
                    <a:pt x="25" y="62"/>
                    <a:pt x="29" y="62"/>
                  </a:cubicBezTo>
                  <a:cubicBezTo>
                    <a:pt x="197" y="39"/>
                    <a:pt x="197" y="39"/>
                    <a:pt x="197" y="39"/>
                  </a:cubicBezTo>
                  <a:cubicBezTo>
                    <a:pt x="201" y="38"/>
                    <a:pt x="204" y="41"/>
                    <a:pt x="205" y="45"/>
                  </a:cubicBezTo>
                  <a:cubicBezTo>
                    <a:pt x="205" y="49"/>
                    <a:pt x="203" y="52"/>
                    <a:pt x="199" y="53"/>
                  </a:cubicBezTo>
                </a:path>
              </a:pathLst>
            </a:custGeom>
            <a:solidFill>
              <a:schemeClr val="lt1"/>
            </a:solidFill>
            <a:ln>
              <a:noFill/>
            </a:ln>
          </p:spPr>
          <p:txBody>
            <a:bodyPr spcFirstLastPara="1" wrap="square" lIns="45700" tIns="22850" rIns="45700" bIns="22850" anchor="t" anchorCtr="0">
              <a:noAutofit/>
            </a:bodyPr>
            <a:lstStyle/>
            <a:p>
              <a:pPr marL="0" marR="0" lvl="0" indent="0" algn="l" rtl="0">
                <a:lnSpc>
                  <a:spcPct val="120000"/>
                </a:lnSpc>
                <a:spcBef>
                  <a:spcPts val="0"/>
                </a:spcBef>
                <a:spcAft>
                  <a:spcPts val="0"/>
                </a:spcAft>
                <a:buNone/>
              </a:pPr>
              <a:endParaRPr sz="800">
                <a:solidFill>
                  <a:schemeClr val="lt1"/>
                </a:solidFill>
                <a:latin typeface="Calibri"/>
                <a:ea typeface="Calibri"/>
                <a:cs typeface="Calibri"/>
                <a:sym typeface="Calibri"/>
              </a:endParaRPr>
            </a:p>
          </p:txBody>
        </p:sp>
      </p:grpSp>
      <p:sp>
        <p:nvSpPr>
          <p:cNvPr id="178" name="Google Shape;178;p10"/>
          <p:cNvSpPr/>
          <p:nvPr/>
        </p:nvSpPr>
        <p:spPr>
          <a:xfrm>
            <a:off x="35496" y="1915891"/>
            <a:ext cx="596629" cy="583851"/>
          </a:xfrm>
          <a:prstGeom prst="diamond">
            <a:avLst/>
          </a:prstGeom>
          <a:solidFill>
            <a:srgbClr val="EE6089"/>
          </a:solidFill>
          <a:ln w="25400" cap="flat" cmpd="sng">
            <a:solidFill>
              <a:srgbClr val="EE60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179" name="Google Shape;179;p10"/>
          <p:cNvSpPr/>
          <p:nvPr/>
        </p:nvSpPr>
        <p:spPr>
          <a:xfrm>
            <a:off x="253093" y="2026864"/>
            <a:ext cx="176726" cy="320559"/>
          </a:xfrm>
          <a:custGeom>
            <a:avLst/>
            <a:gdLst/>
            <a:ahLst/>
            <a:cxnLst/>
            <a:rect l="l" t="t" r="r" b="b"/>
            <a:pathLst>
              <a:path w="284" h="497" extrusionOk="0">
                <a:moveTo>
                  <a:pt x="283" y="115"/>
                </a:moveTo>
                <a:lnTo>
                  <a:pt x="283" y="115"/>
                </a:lnTo>
                <a:cubicBezTo>
                  <a:pt x="283" y="62"/>
                  <a:pt x="283" y="62"/>
                  <a:pt x="283" y="62"/>
                </a:cubicBezTo>
                <a:cubicBezTo>
                  <a:pt x="283" y="35"/>
                  <a:pt x="221" y="0"/>
                  <a:pt x="142" y="0"/>
                </a:cubicBezTo>
                <a:cubicBezTo>
                  <a:pt x="61" y="0"/>
                  <a:pt x="0" y="35"/>
                  <a:pt x="0" y="62"/>
                </a:cubicBezTo>
                <a:cubicBezTo>
                  <a:pt x="0" y="62"/>
                  <a:pt x="0" y="62"/>
                  <a:pt x="0" y="115"/>
                </a:cubicBezTo>
                <a:cubicBezTo>
                  <a:pt x="0" y="168"/>
                  <a:pt x="97" y="213"/>
                  <a:pt x="97" y="248"/>
                </a:cubicBezTo>
                <a:cubicBezTo>
                  <a:pt x="97" y="292"/>
                  <a:pt x="0" y="328"/>
                  <a:pt x="0" y="381"/>
                </a:cubicBezTo>
                <a:cubicBezTo>
                  <a:pt x="0" y="434"/>
                  <a:pt x="0" y="443"/>
                  <a:pt x="0" y="443"/>
                </a:cubicBezTo>
                <a:cubicBezTo>
                  <a:pt x="0" y="460"/>
                  <a:pt x="61" y="496"/>
                  <a:pt x="142" y="496"/>
                </a:cubicBezTo>
                <a:cubicBezTo>
                  <a:pt x="221" y="496"/>
                  <a:pt x="283" y="460"/>
                  <a:pt x="283" y="443"/>
                </a:cubicBezTo>
                <a:cubicBezTo>
                  <a:pt x="283" y="443"/>
                  <a:pt x="283" y="434"/>
                  <a:pt x="283" y="381"/>
                </a:cubicBezTo>
                <a:cubicBezTo>
                  <a:pt x="283" y="328"/>
                  <a:pt x="186" y="292"/>
                  <a:pt x="186" y="248"/>
                </a:cubicBezTo>
                <a:cubicBezTo>
                  <a:pt x="186" y="213"/>
                  <a:pt x="283" y="168"/>
                  <a:pt x="283" y="115"/>
                </a:cubicBezTo>
                <a:close/>
                <a:moveTo>
                  <a:pt x="44" y="62"/>
                </a:moveTo>
                <a:lnTo>
                  <a:pt x="44" y="62"/>
                </a:lnTo>
                <a:cubicBezTo>
                  <a:pt x="61" y="53"/>
                  <a:pt x="88" y="35"/>
                  <a:pt x="142" y="35"/>
                </a:cubicBezTo>
                <a:cubicBezTo>
                  <a:pt x="195" y="35"/>
                  <a:pt x="239" y="62"/>
                  <a:pt x="239" y="62"/>
                </a:cubicBezTo>
                <a:cubicBezTo>
                  <a:pt x="248" y="62"/>
                  <a:pt x="257" y="71"/>
                  <a:pt x="248" y="71"/>
                </a:cubicBezTo>
                <a:cubicBezTo>
                  <a:pt x="230" y="88"/>
                  <a:pt x="186" y="97"/>
                  <a:pt x="142" y="97"/>
                </a:cubicBezTo>
                <a:cubicBezTo>
                  <a:pt x="97" y="97"/>
                  <a:pt x="53" y="88"/>
                  <a:pt x="35" y="71"/>
                </a:cubicBezTo>
                <a:cubicBezTo>
                  <a:pt x="26" y="71"/>
                  <a:pt x="44" y="62"/>
                  <a:pt x="44" y="62"/>
                </a:cubicBezTo>
                <a:close/>
                <a:moveTo>
                  <a:pt x="151" y="248"/>
                </a:moveTo>
                <a:lnTo>
                  <a:pt x="151" y="248"/>
                </a:lnTo>
                <a:cubicBezTo>
                  <a:pt x="151" y="283"/>
                  <a:pt x="177" y="301"/>
                  <a:pt x="204" y="328"/>
                </a:cubicBezTo>
                <a:cubicBezTo>
                  <a:pt x="221" y="345"/>
                  <a:pt x="248" y="372"/>
                  <a:pt x="248" y="381"/>
                </a:cubicBezTo>
                <a:cubicBezTo>
                  <a:pt x="248" y="416"/>
                  <a:pt x="248" y="416"/>
                  <a:pt x="248" y="416"/>
                </a:cubicBezTo>
                <a:cubicBezTo>
                  <a:pt x="230" y="407"/>
                  <a:pt x="151" y="390"/>
                  <a:pt x="151" y="354"/>
                </a:cubicBezTo>
                <a:cubicBezTo>
                  <a:pt x="151" y="337"/>
                  <a:pt x="133" y="337"/>
                  <a:pt x="133" y="354"/>
                </a:cubicBezTo>
                <a:cubicBezTo>
                  <a:pt x="133" y="390"/>
                  <a:pt x="61" y="407"/>
                  <a:pt x="35" y="416"/>
                </a:cubicBezTo>
                <a:cubicBezTo>
                  <a:pt x="35" y="381"/>
                  <a:pt x="35" y="381"/>
                  <a:pt x="35" y="381"/>
                </a:cubicBezTo>
                <a:cubicBezTo>
                  <a:pt x="35" y="372"/>
                  <a:pt x="61" y="345"/>
                  <a:pt x="80" y="328"/>
                </a:cubicBezTo>
                <a:cubicBezTo>
                  <a:pt x="106" y="301"/>
                  <a:pt x="133" y="283"/>
                  <a:pt x="133" y="248"/>
                </a:cubicBezTo>
                <a:cubicBezTo>
                  <a:pt x="133" y="222"/>
                  <a:pt x="106" y="203"/>
                  <a:pt x="80" y="177"/>
                </a:cubicBezTo>
                <a:cubicBezTo>
                  <a:pt x="61" y="159"/>
                  <a:pt x="35" y="132"/>
                  <a:pt x="35" y="115"/>
                </a:cubicBezTo>
                <a:cubicBezTo>
                  <a:pt x="35" y="88"/>
                  <a:pt x="35" y="88"/>
                  <a:pt x="35" y="88"/>
                </a:cubicBezTo>
                <a:cubicBezTo>
                  <a:pt x="61" y="106"/>
                  <a:pt x="97" y="115"/>
                  <a:pt x="142" y="115"/>
                </a:cubicBezTo>
                <a:cubicBezTo>
                  <a:pt x="186" y="115"/>
                  <a:pt x="230" y="106"/>
                  <a:pt x="248" y="88"/>
                </a:cubicBezTo>
                <a:cubicBezTo>
                  <a:pt x="248" y="115"/>
                  <a:pt x="248" y="115"/>
                  <a:pt x="248" y="115"/>
                </a:cubicBezTo>
                <a:cubicBezTo>
                  <a:pt x="248" y="132"/>
                  <a:pt x="221" y="159"/>
                  <a:pt x="204" y="177"/>
                </a:cubicBezTo>
                <a:cubicBezTo>
                  <a:pt x="177" y="203"/>
                  <a:pt x="151" y="222"/>
                  <a:pt x="151" y="2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rgbClr val="737572"/>
              </a:solidFill>
              <a:latin typeface="Calibri"/>
              <a:ea typeface="Calibri"/>
              <a:cs typeface="Calibri"/>
              <a:sym typeface="Calibri"/>
            </a:endParaRPr>
          </a:p>
        </p:txBody>
      </p:sp>
      <p:sp>
        <p:nvSpPr>
          <p:cNvPr id="180" name="Google Shape;180;p10"/>
          <p:cNvSpPr/>
          <p:nvPr/>
        </p:nvSpPr>
        <p:spPr>
          <a:xfrm>
            <a:off x="35496" y="3507854"/>
            <a:ext cx="632980" cy="609600"/>
          </a:xfrm>
          <a:prstGeom prst="diamond">
            <a:avLst/>
          </a:prstGeom>
          <a:solidFill>
            <a:srgbClr val="9AD31B"/>
          </a:solidFill>
          <a:ln w="25400" cap="flat" cmpd="sng">
            <a:solidFill>
              <a:srgbClr val="9AD31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181" name="Google Shape;181;p10"/>
          <p:cNvSpPr/>
          <p:nvPr/>
        </p:nvSpPr>
        <p:spPr>
          <a:xfrm>
            <a:off x="238654" y="3683826"/>
            <a:ext cx="264381" cy="261729"/>
          </a:xfrm>
          <a:custGeom>
            <a:avLst/>
            <a:gdLst/>
            <a:ahLst/>
            <a:cxnLst/>
            <a:rect l="l" t="t" r="r" b="b"/>
            <a:pathLst>
              <a:path w="479" h="479" extrusionOk="0">
                <a:moveTo>
                  <a:pt x="239" y="0"/>
                </a:moveTo>
                <a:lnTo>
                  <a:pt x="239" y="0"/>
                </a:lnTo>
                <a:cubicBezTo>
                  <a:pt x="106" y="0"/>
                  <a:pt x="0" y="106"/>
                  <a:pt x="0" y="239"/>
                </a:cubicBezTo>
                <a:cubicBezTo>
                  <a:pt x="0" y="372"/>
                  <a:pt x="106" y="478"/>
                  <a:pt x="239" y="478"/>
                </a:cubicBezTo>
                <a:cubicBezTo>
                  <a:pt x="372" y="478"/>
                  <a:pt x="478" y="372"/>
                  <a:pt x="478" y="239"/>
                </a:cubicBezTo>
                <a:cubicBezTo>
                  <a:pt x="478" y="106"/>
                  <a:pt x="372" y="0"/>
                  <a:pt x="239" y="0"/>
                </a:cubicBezTo>
                <a:close/>
                <a:moveTo>
                  <a:pt x="443" y="239"/>
                </a:moveTo>
                <a:lnTo>
                  <a:pt x="443" y="239"/>
                </a:lnTo>
                <a:cubicBezTo>
                  <a:pt x="443" y="292"/>
                  <a:pt x="425" y="328"/>
                  <a:pt x="399" y="363"/>
                </a:cubicBezTo>
                <a:cubicBezTo>
                  <a:pt x="390" y="363"/>
                  <a:pt x="381" y="345"/>
                  <a:pt x="390" y="328"/>
                </a:cubicBezTo>
                <a:cubicBezTo>
                  <a:pt x="399" y="310"/>
                  <a:pt x="399" y="275"/>
                  <a:pt x="399" y="257"/>
                </a:cubicBezTo>
                <a:cubicBezTo>
                  <a:pt x="399" y="239"/>
                  <a:pt x="390" y="204"/>
                  <a:pt x="372" y="204"/>
                </a:cubicBezTo>
                <a:cubicBezTo>
                  <a:pt x="346" y="204"/>
                  <a:pt x="337" y="204"/>
                  <a:pt x="319" y="178"/>
                </a:cubicBezTo>
                <a:cubicBezTo>
                  <a:pt x="301" y="124"/>
                  <a:pt x="372" y="115"/>
                  <a:pt x="346" y="88"/>
                </a:cubicBezTo>
                <a:cubicBezTo>
                  <a:pt x="337" y="80"/>
                  <a:pt x="301" y="115"/>
                  <a:pt x="293" y="62"/>
                </a:cubicBezTo>
                <a:lnTo>
                  <a:pt x="301" y="53"/>
                </a:lnTo>
                <a:cubicBezTo>
                  <a:pt x="381" y="80"/>
                  <a:pt x="443" y="150"/>
                  <a:pt x="443" y="239"/>
                </a:cubicBezTo>
                <a:close/>
                <a:moveTo>
                  <a:pt x="212" y="44"/>
                </a:moveTo>
                <a:lnTo>
                  <a:pt x="212" y="44"/>
                </a:lnTo>
                <a:cubicBezTo>
                  <a:pt x="204" y="53"/>
                  <a:pt x="194" y="53"/>
                  <a:pt x="186" y="62"/>
                </a:cubicBezTo>
                <a:cubicBezTo>
                  <a:pt x="168" y="80"/>
                  <a:pt x="159" y="71"/>
                  <a:pt x="150" y="88"/>
                </a:cubicBezTo>
                <a:cubicBezTo>
                  <a:pt x="141" y="106"/>
                  <a:pt x="115" y="124"/>
                  <a:pt x="115" y="133"/>
                </a:cubicBezTo>
                <a:cubicBezTo>
                  <a:pt x="115" y="142"/>
                  <a:pt x="133" y="159"/>
                  <a:pt x="133" y="159"/>
                </a:cubicBezTo>
                <a:cubicBezTo>
                  <a:pt x="141" y="150"/>
                  <a:pt x="159" y="150"/>
                  <a:pt x="177" y="159"/>
                </a:cubicBezTo>
                <a:cubicBezTo>
                  <a:pt x="186" y="159"/>
                  <a:pt x="275" y="169"/>
                  <a:pt x="248" y="239"/>
                </a:cubicBezTo>
                <a:cubicBezTo>
                  <a:pt x="239" y="266"/>
                  <a:pt x="194" y="257"/>
                  <a:pt x="186" y="292"/>
                </a:cubicBezTo>
                <a:cubicBezTo>
                  <a:pt x="186" y="301"/>
                  <a:pt x="186" y="328"/>
                  <a:pt x="177" y="337"/>
                </a:cubicBezTo>
                <a:cubicBezTo>
                  <a:pt x="177" y="345"/>
                  <a:pt x="186" y="390"/>
                  <a:pt x="177" y="390"/>
                </a:cubicBezTo>
                <a:cubicBezTo>
                  <a:pt x="168" y="390"/>
                  <a:pt x="133" y="345"/>
                  <a:pt x="133" y="345"/>
                </a:cubicBezTo>
                <a:cubicBezTo>
                  <a:pt x="133" y="337"/>
                  <a:pt x="124" y="310"/>
                  <a:pt x="124" y="284"/>
                </a:cubicBezTo>
                <a:cubicBezTo>
                  <a:pt x="124" y="266"/>
                  <a:pt x="88" y="266"/>
                  <a:pt x="88" y="239"/>
                </a:cubicBezTo>
                <a:cubicBezTo>
                  <a:pt x="88" y="213"/>
                  <a:pt x="106" y="195"/>
                  <a:pt x="106" y="186"/>
                </a:cubicBezTo>
                <a:cubicBezTo>
                  <a:pt x="97" y="169"/>
                  <a:pt x="62" y="169"/>
                  <a:pt x="53" y="169"/>
                </a:cubicBezTo>
                <a:cubicBezTo>
                  <a:pt x="80" y="97"/>
                  <a:pt x="141" y="53"/>
                  <a:pt x="212" y="44"/>
                </a:cubicBezTo>
                <a:close/>
                <a:moveTo>
                  <a:pt x="177" y="434"/>
                </a:moveTo>
                <a:lnTo>
                  <a:pt x="177" y="434"/>
                </a:lnTo>
                <a:cubicBezTo>
                  <a:pt x="186" y="425"/>
                  <a:pt x="186" y="416"/>
                  <a:pt x="204" y="416"/>
                </a:cubicBezTo>
                <a:cubicBezTo>
                  <a:pt x="212" y="416"/>
                  <a:pt x="221" y="416"/>
                  <a:pt x="239" y="407"/>
                </a:cubicBezTo>
                <a:cubicBezTo>
                  <a:pt x="248" y="407"/>
                  <a:pt x="275" y="398"/>
                  <a:pt x="293" y="390"/>
                </a:cubicBezTo>
                <a:cubicBezTo>
                  <a:pt x="310" y="390"/>
                  <a:pt x="346" y="398"/>
                  <a:pt x="354" y="407"/>
                </a:cubicBezTo>
                <a:cubicBezTo>
                  <a:pt x="319" y="434"/>
                  <a:pt x="284" y="443"/>
                  <a:pt x="239" y="443"/>
                </a:cubicBezTo>
                <a:cubicBezTo>
                  <a:pt x="221" y="443"/>
                  <a:pt x="194" y="443"/>
                  <a:pt x="177" y="43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rgbClr val="737572"/>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3"/>
                                        </p:tgtEl>
                                        <p:attrNameLst>
                                          <p:attrName>style.visibility</p:attrName>
                                        </p:attrNameLst>
                                      </p:cBhvr>
                                      <p:to>
                                        <p:strVal val="visible"/>
                                      </p:to>
                                    </p:set>
                                    <p:animEffect transition="in" filter="fade">
                                      <p:cBhvr>
                                        <p:cTn id="7" dur="2000"/>
                                        <p:tgtEl>
                                          <p:spTgt spid="173"/>
                                        </p:tgtEl>
                                      </p:cBhvr>
                                    </p:animEffect>
                                  </p:childTnLst>
                                </p:cTn>
                              </p:par>
                              <p:par>
                                <p:cTn id="8" presetID="10" presetClass="entr" presetSubtype="0" fill="hold" nodeType="withEffect">
                                  <p:stCondLst>
                                    <p:cond delay="0"/>
                                  </p:stCondLst>
                                  <p:childTnLst>
                                    <p:set>
                                      <p:cBhvr>
                                        <p:cTn id="9" dur="1" fill="hold">
                                          <p:stCondLst>
                                            <p:cond delay="0"/>
                                          </p:stCondLst>
                                        </p:cTn>
                                        <p:tgtEl>
                                          <p:spTgt spid="174"/>
                                        </p:tgtEl>
                                        <p:attrNameLst>
                                          <p:attrName>style.visibility</p:attrName>
                                        </p:attrNameLst>
                                      </p:cBhvr>
                                      <p:to>
                                        <p:strVal val="visible"/>
                                      </p:to>
                                    </p:set>
                                    <p:animEffect transition="in" filter="fade">
                                      <p:cBhvr>
                                        <p:cTn id="10" dur="2000"/>
                                        <p:tgtEl>
                                          <p:spTgt spid="174"/>
                                        </p:tgtEl>
                                      </p:cBhvr>
                                    </p:animEffect>
                                  </p:childTnLst>
                                </p:cTn>
                              </p:par>
                              <p:par>
                                <p:cTn id="11" presetID="10" presetClass="entr" presetSubtype="0" fill="hold" nodeType="withEffect">
                                  <p:stCondLst>
                                    <p:cond delay="0"/>
                                  </p:stCondLst>
                                  <p:childTnLst>
                                    <p:set>
                                      <p:cBhvr>
                                        <p:cTn id="12" dur="1" fill="hold">
                                          <p:stCondLst>
                                            <p:cond delay="0"/>
                                          </p:stCondLst>
                                        </p:cTn>
                                        <p:tgtEl>
                                          <p:spTgt spid="175"/>
                                        </p:tgtEl>
                                        <p:attrNameLst>
                                          <p:attrName>style.visibility</p:attrName>
                                        </p:attrNameLst>
                                      </p:cBhvr>
                                      <p:to>
                                        <p:strVal val="visible"/>
                                      </p:to>
                                    </p:set>
                                    <p:animEffect transition="in" filter="fade">
                                      <p:cBhvr>
                                        <p:cTn id="13" dur="2000"/>
                                        <p:tgtEl>
                                          <p:spTgt spid="175"/>
                                        </p:tgtEl>
                                      </p:cBhvr>
                                    </p:animEffect>
                                  </p:childTnLst>
                                </p:cTn>
                              </p:par>
                              <p:par>
                                <p:cTn id="14" presetID="10" presetClass="entr" presetSubtype="0" fill="hold" nodeType="withEffect">
                                  <p:stCondLst>
                                    <p:cond delay="0"/>
                                  </p:stCondLst>
                                  <p:childTnLst>
                                    <p:set>
                                      <p:cBhvr>
                                        <p:cTn id="15" dur="1" fill="hold">
                                          <p:stCondLst>
                                            <p:cond delay="0"/>
                                          </p:stCondLst>
                                        </p:cTn>
                                        <p:tgtEl>
                                          <p:spTgt spid="178"/>
                                        </p:tgtEl>
                                        <p:attrNameLst>
                                          <p:attrName>style.visibility</p:attrName>
                                        </p:attrNameLst>
                                      </p:cBhvr>
                                      <p:to>
                                        <p:strVal val="visible"/>
                                      </p:to>
                                    </p:set>
                                    <p:animEffect transition="in" filter="fade">
                                      <p:cBhvr>
                                        <p:cTn id="16" dur="2000"/>
                                        <p:tgtEl>
                                          <p:spTgt spid="178"/>
                                        </p:tgtEl>
                                      </p:cBhvr>
                                    </p:animEffect>
                                  </p:childTnLst>
                                </p:cTn>
                              </p:par>
                              <p:par>
                                <p:cTn id="17" presetID="10" presetClass="entr" presetSubtype="0" fill="hold" nodeType="withEffect">
                                  <p:stCondLst>
                                    <p:cond delay="0"/>
                                  </p:stCondLst>
                                  <p:childTnLst>
                                    <p:set>
                                      <p:cBhvr>
                                        <p:cTn id="18" dur="1" fill="hold">
                                          <p:stCondLst>
                                            <p:cond delay="0"/>
                                          </p:stCondLst>
                                        </p:cTn>
                                        <p:tgtEl>
                                          <p:spTgt spid="179"/>
                                        </p:tgtEl>
                                        <p:attrNameLst>
                                          <p:attrName>style.visibility</p:attrName>
                                        </p:attrNameLst>
                                      </p:cBhvr>
                                      <p:to>
                                        <p:strVal val="visible"/>
                                      </p:to>
                                    </p:set>
                                    <p:animEffect transition="in" filter="fade">
                                      <p:cBhvr>
                                        <p:cTn id="19" dur="2000"/>
                                        <p:tgtEl>
                                          <p:spTgt spid="179"/>
                                        </p:tgtEl>
                                      </p:cBhvr>
                                    </p:animEffect>
                                  </p:childTnLst>
                                </p:cTn>
                              </p:par>
                              <p:par>
                                <p:cTn id="20" presetID="10" presetClass="entr" presetSubtype="0" fill="hold" nodeType="withEffect">
                                  <p:stCondLst>
                                    <p:cond delay="0"/>
                                  </p:stCondLst>
                                  <p:childTnLst>
                                    <p:set>
                                      <p:cBhvr>
                                        <p:cTn id="21" dur="1" fill="hold">
                                          <p:stCondLst>
                                            <p:cond delay="0"/>
                                          </p:stCondLst>
                                        </p:cTn>
                                        <p:tgtEl>
                                          <p:spTgt spid="180"/>
                                        </p:tgtEl>
                                        <p:attrNameLst>
                                          <p:attrName>style.visibility</p:attrName>
                                        </p:attrNameLst>
                                      </p:cBhvr>
                                      <p:to>
                                        <p:strVal val="visible"/>
                                      </p:to>
                                    </p:set>
                                    <p:animEffect transition="in" filter="fade">
                                      <p:cBhvr>
                                        <p:cTn id="22" dur="2000"/>
                                        <p:tgtEl>
                                          <p:spTgt spid="180"/>
                                        </p:tgtEl>
                                      </p:cBhvr>
                                    </p:animEffect>
                                  </p:childTnLst>
                                </p:cTn>
                              </p:par>
                              <p:par>
                                <p:cTn id="23" presetID="10" presetClass="entr" presetSubtype="0" fill="hold" nodeType="withEffect">
                                  <p:stCondLst>
                                    <p:cond delay="0"/>
                                  </p:stCondLst>
                                  <p:childTnLst>
                                    <p:set>
                                      <p:cBhvr>
                                        <p:cTn id="24" dur="1" fill="hold">
                                          <p:stCondLst>
                                            <p:cond delay="0"/>
                                          </p:stCondLst>
                                        </p:cTn>
                                        <p:tgtEl>
                                          <p:spTgt spid="181"/>
                                        </p:tgtEl>
                                        <p:attrNameLst>
                                          <p:attrName>style.visibility</p:attrName>
                                        </p:attrNameLst>
                                      </p:cBhvr>
                                      <p:to>
                                        <p:strVal val="visible"/>
                                      </p:to>
                                    </p:set>
                                    <p:animEffect transition="in" filter="fade">
                                      <p:cBhvr>
                                        <p:cTn id="25" dur="2000"/>
                                        <p:tgtEl>
                                          <p:spTgt spid="18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71"/>
                                        </p:tgtEl>
                                        <p:attrNameLst>
                                          <p:attrName>style.visibility</p:attrName>
                                        </p:attrNameLst>
                                      </p:cBhvr>
                                      <p:to>
                                        <p:strVal val="visible"/>
                                      </p:to>
                                    </p:set>
                                    <p:animEffect transition="in" filter="fade">
                                      <p:cBhvr>
                                        <p:cTn id="30" dur="500"/>
                                        <p:tgtEl>
                                          <p:spTgt spid="17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72"/>
                                        </p:tgtEl>
                                        <p:attrNameLst>
                                          <p:attrName>style.visibility</p:attrName>
                                        </p:attrNameLst>
                                      </p:cBhvr>
                                      <p:to>
                                        <p:strVal val="visible"/>
                                      </p:to>
                                    </p:set>
                                    <p:animEffect transition="in" filter="fade">
                                      <p:cBhvr>
                                        <p:cTn id="35" dur="500"/>
                                        <p:tgtEl>
                                          <p:spTgt spid="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85"/>
        <p:cNvGrpSpPr/>
        <p:nvPr/>
      </p:nvGrpSpPr>
      <p:grpSpPr>
        <a:xfrm>
          <a:off x="0" y="0"/>
          <a:ext cx="0" cy="0"/>
          <a:chOff x="0" y="0"/>
          <a:chExt cx="0" cy="0"/>
        </a:xfrm>
      </p:grpSpPr>
      <p:pic>
        <p:nvPicPr>
          <p:cNvPr id="186" name="Google Shape;186;p11"/>
          <p:cNvPicPr preferRelativeResize="0"/>
          <p:nvPr/>
        </p:nvPicPr>
        <p:blipFill rotWithShape="1">
          <a:blip r:embed="rId3">
            <a:alphaModFix/>
          </a:blip>
          <a:srcRect/>
          <a:stretch/>
        </p:blipFill>
        <p:spPr>
          <a:xfrm>
            <a:off x="172687" y="451582"/>
            <a:ext cx="4327305" cy="2880320"/>
          </a:xfrm>
          <a:prstGeom prst="ellipse">
            <a:avLst/>
          </a:prstGeom>
          <a:noFill/>
          <a:ln>
            <a:noFill/>
          </a:ln>
        </p:spPr>
      </p:pic>
      <p:pic>
        <p:nvPicPr>
          <p:cNvPr id="187" name="Google Shape;187;p11"/>
          <p:cNvPicPr preferRelativeResize="0"/>
          <p:nvPr/>
        </p:nvPicPr>
        <p:blipFill rotWithShape="1">
          <a:blip r:embed="rId4">
            <a:alphaModFix/>
          </a:blip>
          <a:srcRect/>
          <a:stretch/>
        </p:blipFill>
        <p:spPr>
          <a:xfrm>
            <a:off x="4519981" y="451582"/>
            <a:ext cx="4273517" cy="2880320"/>
          </a:xfrm>
          <a:prstGeom prst="ellipse">
            <a:avLst/>
          </a:prstGeom>
          <a:noFill/>
          <a:ln>
            <a:noFill/>
          </a:ln>
        </p:spPr>
      </p:pic>
      <p:sp>
        <p:nvSpPr>
          <p:cNvPr id="188" name="Google Shape;188;p11"/>
          <p:cNvSpPr txBox="1"/>
          <p:nvPr/>
        </p:nvSpPr>
        <p:spPr>
          <a:xfrm>
            <a:off x="35496" y="3363838"/>
            <a:ext cx="8928992" cy="156966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a:solidFill>
                  <a:schemeClr val="dk1"/>
                </a:solidFill>
                <a:latin typeface="Calibri"/>
                <a:ea typeface="Calibri"/>
                <a:cs typeface="Calibri"/>
                <a:sym typeface="Calibri"/>
              </a:rPr>
              <a:t>Từ thời Hy Lạp cổ đại cho đến tận thế kỉ XVI, người ta tin rằng Trái Đất là một mặt phẳng, Trái Đất đứng yên, là trung tâm của Vũ Trụ, Mặt Trời, Mặt Trăng và các thiên thể khác quay quanh Trái Đất. </a:t>
            </a:r>
            <a:endParaRPr/>
          </a:p>
        </p:txBody>
      </p:sp>
      <p:sp>
        <p:nvSpPr>
          <p:cNvPr id="189" name="Google Shape;189;p11"/>
          <p:cNvSpPr/>
          <p:nvPr/>
        </p:nvSpPr>
        <p:spPr>
          <a:xfrm>
            <a:off x="2185050" y="0"/>
            <a:ext cx="449616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accent1"/>
                </a:solidFill>
                <a:latin typeface="Calibri"/>
                <a:ea typeface="Calibri"/>
                <a:cs typeface="Calibri"/>
                <a:sym typeface="Calibri"/>
              </a:rPr>
              <a:t>A. Hình dạng của Trái Đất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8"/>
                                        </p:tgtEl>
                                        <p:attrNameLst>
                                          <p:attrName>style.visibility</p:attrName>
                                        </p:attrNameLst>
                                      </p:cBhvr>
                                      <p:to>
                                        <p:strVal val="visible"/>
                                      </p:to>
                                    </p:set>
                                    <p:anim calcmode="lin" valueType="num">
                                      <p:cBhvr additive="base">
                                        <p:cTn id="7" dur="500"/>
                                        <p:tgtEl>
                                          <p:spTgt spid="1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2"/>
          <p:cNvSpPr/>
          <p:nvPr/>
        </p:nvSpPr>
        <p:spPr>
          <a:xfrm>
            <a:off x="2123728" y="51470"/>
            <a:ext cx="444384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FFFFFF"/>
                </a:solidFill>
                <a:latin typeface="Calibri"/>
                <a:ea typeface="Calibri"/>
                <a:cs typeface="Calibri"/>
                <a:sym typeface="Calibri"/>
              </a:rPr>
              <a:t>Nhà thiên văn học Pi-ta-go</a:t>
            </a:r>
            <a:endParaRPr/>
          </a:p>
        </p:txBody>
      </p:sp>
      <p:pic>
        <p:nvPicPr>
          <p:cNvPr id="195" name="Google Shape;195;p12"/>
          <p:cNvPicPr preferRelativeResize="0"/>
          <p:nvPr/>
        </p:nvPicPr>
        <p:blipFill rotWithShape="1">
          <a:blip r:embed="rId3">
            <a:alphaModFix/>
          </a:blip>
          <a:srcRect/>
          <a:stretch/>
        </p:blipFill>
        <p:spPr>
          <a:xfrm>
            <a:off x="323528" y="771550"/>
            <a:ext cx="2553066" cy="3867894"/>
          </a:xfrm>
          <a:prstGeom prst="roundRect">
            <a:avLst>
              <a:gd name="adj" fmla="val 8594"/>
            </a:avLst>
          </a:prstGeom>
          <a:solidFill>
            <a:srgbClr val="ECECEC"/>
          </a:solidFill>
          <a:ln>
            <a:noFill/>
          </a:ln>
          <a:effectLst>
            <a:reflection stA="38000" endPos="28000" dist="5000" dir="5400000" sy="-100000" algn="bl" rotWithShape="0"/>
          </a:effectLst>
        </p:spPr>
      </p:pic>
      <p:sp>
        <p:nvSpPr>
          <p:cNvPr id="196" name="Google Shape;196;p12"/>
          <p:cNvSpPr/>
          <p:nvPr/>
        </p:nvSpPr>
        <p:spPr>
          <a:xfrm>
            <a:off x="3744416" y="1779662"/>
            <a:ext cx="4572000" cy="175432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600" b="1">
                <a:solidFill>
                  <a:schemeClr val="dk1"/>
                </a:solidFill>
                <a:latin typeface="Calibri"/>
                <a:ea typeface="Calibri"/>
                <a:cs typeface="Calibri"/>
                <a:sym typeface="Calibri"/>
              </a:rPr>
              <a:t>Ông cho rằng Trái Đất có hình cầu và nằm ở tâm vũ trụ.</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201" name="Google Shape;201;p13"/>
          <p:cNvPicPr preferRelativeResize="0"/>
          <p:nvPr/>
        </p:nvPicPr>
        <p:blipFill rotWithShape="1">
          <a:blip r:embed="rId3">
            <a:alphaModFix/>
          </a:blip>
          <a:srcRect/>
          <a:stretch/>
        </p:blipFill>
        <p:spPr>
          <a:xfrm>
            <a:off x="323528" y="771550"/>
            <a:ext cx="4071888" cy="4071888"/>
          </a:xfrm>
          <a:prstGeom prst="roundRect">
            <a:avLst>
              <a:gd name="adj" fmla="val 16667"/>
            </a:avLst>
          </a:prstGeom>
          <a:noFill/>
          <a:ln>
            <a:noFill/>
          </a:ln>
          <a:effectLst>
            <a:outerShdw blurRad="76200" dist="38100" dir="7800000" algn="tl" rotWithShape="0">
              <a:srgbClr val="000000">
                <a:alpha val="40000"/>
              </a:srgbClr>
            </a:outerShdw>
          </a:effectLst>
        </p:spPr>
      </p:pic>
      <p:sp>
        <p:nvSpPr>
          <p:cNvPr id="202" name="Google Shape;202;p13"/>
          <p:cNvSpPr/>
          <p:nvPr/>
        </p:nvSpPr>
        <p:spPr>
          <a:xfrm>
            <a:off x="1883725" y="51470"/>
            <a:ext cx="4344459"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FFFFFF"/>
                </a:solidFill>
                <a:latin typeface="Calibri"/>
                <a:ea typeface="Calibri"/>
                <a:cs typeface="Calibri"/>
                <a:sym typeface="Calibri"/>
              </a:rPr>
              <a:t>Nhà thiên văn học Ga-li-lê</a:t>
            </a:r>
            <a:endParaRPr/>
          </a:p>
        </p:txBody>
      </p:sp>
      <p:sp>
        <p:nvSpPr>
          <p:cNvPr id="203" name="Google Shape;203;p13"/>
          <p:cNvSpPr txBox="1"/>
          <p:nvPr/>
        </p:nvSpPr>
        <p:spPr>
          <a:xfrm>
            <a:off x="4644008" y="1629256"/>
            <a:ext cx="4248472"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chemeClr val="dk1"/>
                </a:solidFill>
                <a:latin typeface="Calibri"/>
                <a:ea typeface="Calibri"/>
                <a:cs typeface="Calibri"/>
                <a:sym typeface="Calibri"/>
              </a:rPr>
              <a:t>Dù sao thì Trái Đất vẫn quay.</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pic>
        <p:nvPicPr>
          <p:cNvPr id="208" name="Google Shape;208;p14"/>
          <p:cNvPicPr preferRelativeResize="0"/>
          <p:nvPr/>
        </p:nvPicPr>
        <p:blipFill rotWithShape="1">
          <a:blip r:embed="rId3">
            <a:alphaModFix/>
          </a:blip>
          <a:srcRect/>
          <a:stretch/>
        </p:blipFill>
        <p:spPr>
          <a:xfrm>
            <a:off x="467544" y="843558"/>
            <a:ext cx="3867894" cy="3867894"/>
          </a:xfrm>
          <a:prstGeom prst="roundRect">
            <a:avLst>
              <a:gd name="adj" fmla="val 11111"/>
            </a:avLst>
          </a:prstGeom>
          <a:noFill/>
          <a:ln w="190500" cap="rnd" cmpd="sng">
            <a:solidFill>
              <a:srgbClr val="C8C6BD"/>
            </a:solidFill>
            <a:prstDash val="solid"/>
            <a:round/>
            <a:headEnd type="none" w="sm" len="sm"/>
            <a:tailEnd type="none" w="sm" len="sm"/>
          </a:ln>
          <a:effectLst>
            <a:outerShdw blurRad="101600" dist="50800" dir="7200000" algn="tl" rotWithShape="0">
              <a:srgbClr val="000000">
                <a:alpha val="44705"/>
              </a:srgbClr>
            </a:outerShdw>
          </a:effectLst>
        </p:spPr>
      </p:pic>
      <p:sp>
        <p:nvSpPr>
          <p:cNvPr id="209" name="Google Shape;209;p14"/>
          <p:cNvSpPr/>
          <p:nvPr/>
        </p:nvSpPr>
        <p:spPr>
          <a:xfrm>
            <a:off x="1535696" y="51470"/>
            <a:ext cx="570060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rgbClr val="FFFFFF"/>
                </a:solidFill>
                <a:latin typeface="Calibri"/>
                <a:ea typeface="Calibri"/>
                <a:cs typeface="Calibri"/>
                <a:sym typeface="Calibri"/>
              </a:rPr>
              <a:t>Nhà hàng hải người Ý : Cô-lôm-bô</a:t>
            </a:r>
            <a:endParaRPr/>
          </a:p>
        </p:txBody>
      </p:sp>
      <p:sp>
        <p:nvSpPr>
          <p:cNvPr id="210" name="Google Shape;210;p14"/>
          <p:cNvSpPr txBox="1"/>
          <p:nvPr/>
        </p:nvSpPr>
        <p:spPr>
          <a:xfrm>
            <a:off x="4348127" y="1338322"/>
            <a:ext cx="4721837" cy="206210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b="1">
                <a:solidFill>
                  <a:schemeClr val="dk1"/>
                </a:solidFill>
                <a:latin typeface="Calibri"/>
                <a:ea typeface="Calibri"/>
                <a:cs typeface="Calibri"/>
                <a:sym typeface="Calibri"/>
              </a:rPr>
              <a:t>Những cuộc phát kiến địa lý của nhà hàng hải Cô-lôm-bô đã chứng minh Trái Đất hình cầu.</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5"/>
          <p:cNvSpPr/>
          <p:nvPr/>
        </p:nvSpPr>
        <p:spPr>
          <a:xfrm>
            <a:off x="2581998" y="51470"/>
            <a:ext cx="437972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FFFFFF"/>
                </a:solidFill>
                <a:latin typeface="Calibri"/>
                <a:ea typeface="Calibri"/>
                <a:cs typeface="Calibri"/>
                <a:sym typeface="Calibri"/>
              </a:rPr>
              <a:t>Nhà thiên văn học Niu-tơn</a:t>
            </a:r>
            <a:endParaRPr/>
          </a:p>
        </p:txBody>
      </p:sp>
      <p:pic>
        <p:nvPicPr>
          <p:cNvPr id="216" name="Google Shape;216;p15"/>
          <p:cNvPicPr preferRelativeResize="0"/>
          <p:nvPr/>
        </p:nvPicPr>
        <p:blipFill rotWithShape="1">
          <a:blip r:embed="rId3">
            <a:alphaModFix/>
          </a:blip>
          <a:srcRect/>
          <a:stretch/>
        </p:blipFill>
        <p:spPr>
          <a:xfrm>
            <a:off x="179512" y="1059582"/>
            <a:ext cx="4804972" cy="3123232"/>
          </a:xfrm>
          <a:prstGeom prst="snip2DiagRect">
            <a:avLst>
              <a:gd name="adj1" fmla="val 0"/>
              <a:gd name="adj2" fmla="val 16667"/>
            </a:avLst>
          </a:prstGeom>
          <a:solidFill>
            <a:srgbClr val="ECECEC"/>
          </a:solidFill>
          <a:ln w="88900" cap="sq" cmpd="sng">
            <a:solidFill>
              <a:srgbClr val="FFFFFF"/>
            </a:solidFill>
            <a:prstDash val="solid"/>
            <a:miter lim="800000"/>
            <a:headEnd type="none" w="sm" len="sm"/>
            <a:tailEnd type="none" w="sm" len="sm"/>
          </a:ln>
          <a:effectLst>
            <a:outerShdw blurRad="88900" algn="tl" rotWithShape="0">
              <a:srgbClr val="000000">
                <a:alpha val="44705"/>
              </a:srgbClr>
            </a:outerShdw>
          </a:effectLst>
        </p:spPr>
      </p:pic>
      <p:sp>
        <p:nvSpPr>
          <p:cNvPr id="217" name="Google Shape;217;p15"/>
          <p:cNvSpPr txBox="1"/>
          <p:nvPr/>
        </p:nvSpPr>
        <p:spPr>
          <a:xfrm>
            <a:off x="5148064" y="1203598"/>
            <a:ext cx="3888432" cy="28623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a:solidFill>
                  <a:schemeClr val="dk1"/>
                </a:solidFill>
                <a:latin typeface="Encode Sans"/>
                <a:ea typeface="Encode Sans"/>
                <a:cs typeface="Encode Sans"/>
                <a:sym typeface="Encode Sans"/>
              </a:rPr>
              <a:t>Niu-tơn trông thấy quả táo rụng từ trên cây xuống liền nghĩ đến những nguyên nhân về sự rơi của các vật và tìm ra sức hút của quả đất. Mọi vật trên Trái </a:t>
            </a:r>
            <a:r>
              <a:rPr lang="en-US" sz="1800">
                <a:solidFill>
                  <a:schemeClr val="dk1"/>
                </a:solidFill>
                <a:latin typeface="Encode Sans"/>
                <a:ea typeface="Encode Sans"/>
                <a:cs typeface="Encode Sans"/>
                <a:sym typeface="Encode Sans"/>
              </a:rPr>
              <a:t>Đ</a:t>
            </a:r>
            <a:r>
              <a:rPr lang="en-US" sz="1800" b="0" i="0">
                <a:solidFill>
                  <a:schemeClr val="dk1"/>
                </a:solidFill>
                <a:latin typeface="Encode Sans"/>
                <a:ea typeface="Encode Sans"/>
                <a:cs typeface="Encode Sans"/>
                <a:sym typeface="Encode Sans"/>
              </a:rPr>
              <a:t>ất đều chịu sức hút của Trái </a:t>
            </a:r>
            <a:r>
              <a:rPr lang="en-US" sz="1800">
                <a:solidFill>
                  <a:schemeClr val="dk1"/>
                </a:solidFill>
                <a:latin typeface="Encode Sans"/>
                <a:ea typeface="Encode Sans"/>
                <a:cs typeface="Encode Sans"/>
                <a:sym typeface="Encode Sans"/>
              </a:rPr>
              <a:t>Đ</a:t>
            </a:r>
            <a:r>
              <a:rPr lang="en-US" sz="1800" b="0" i="0">
                <a:solidFill>
                  <a:schemeClr val="dk1"/>
                </a:solidFill>
                <a:latin typeface="Encode Sans"/>
                <a:ea typeface="Encode Sans"/>
                <a:cs typeface="Encode Sans"/>
                <a:sym typeface="Encode Sans"/>
              </a:rPr>
              <a:t>ất. Nói một cách khác là vạn vật trong vũ trụ đều có lực hấp dẫn lẫn nhau, vì có loại lực hấp dẫn này mà Mặt Trăng mới quay quanh Trái </a:t>
            </a:r>
            <a:r>
              <a:rPr lang="en-US" sz="1800">
                <a:solidFill>
                  <a:schemeClr val="dk1"/>
                </a:solidFill>
                <a:latin typeface="Encode Sans"/>
                <a:ea typeface="Encode Sans"/>
                <a:cs typeface="Encode Sans"/>
                <a:sym typeface="Encode Sans"/>
              </a:rPr>
              <a:t>Đ</a:t>
            </a:r>
            <a:r>
              <a:rPr lang="en-US" sz="1800" b="0" i="0">
                <a:solidFill>
                  <a:schemeClr val="dk1"/>
                </a:solidFill>
                <a:latin typeface="Encode Sans"/>
                <a:ea typeface="Encode Sans"/>
                <a:cs typeface="Encode Sans"/>
                <a:sym typeface="Encode Sans"/>
              </a:rPr>
              <a:t>ất, Trái </a:t>
            </a:r>
            <a:r>
              <a:rPr lang="en-US" sz="1800">
                <a:solidFill>
                  <a:schemeClr val="dk1"/>
                </a:solidFill>
                <a:latin typeface="Encode Sans"/>
                <a:ea typeface="Encode Sans"/>
                <a:cs typeface="Encode Sans"/>
                <a:sym typeface="Encode Sans"/>
              </a:rPr>
              <a:t>Đ</a:t>
            </a:r>
            <a:r>
              <a:rPr lang="en-US" sz="1800" b="0" i="0">
                <a:solidFill>
                  <a:schemeClr val="dk1"/>
                </a:solidFill>
                <a:latin typeface="Encode Sans"/>
                <a:ea typeface="Encode Sans"/>
                <a:cs typeface="Encode Sans"/>
                <a:sym typeface="Encode Sans"/>
              </a:rPr>
              <a:t>ất mới quay quanh Mặt Trời.</a:t>
            </a:r>
            <a:endParaRPr sz="18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2" name="Google Shape;222;p16"/>
          <p:cNvPicPr preferRelativeResize="0"/>
          <p:nvPr/>
        </p:nvPicPr>
        <p:blipFill rotWithShape="1">
          <a:blip r:embed="rId3">
            <a:alphaModFix/>
          </a:blip>
          <a:srcRect/>
          <a:stretch/>
        </p:blipFill>
        <p:spPr>
          <a:xfrm>
            <a:off x="0" y="0"/>
            <a:ext cx="9144000" cy="3436835"/>
          </a:xfrm>
          <a:prstGeom prst="rect">
            <a:avLst/>
          </a:prstGeom>
          <a:noFill/>
          <a:ln>
            <a:noFill/>
          </a:ln>
        </p:spPr>
      </p:pic>
      <p:sp>
        <p:nvSpPr>
          <p:cNvPr id="223" name="Google Shape;223;p16"/>
          <p:cNvSpPr txBox="1"/>
          <p:nvPr/>
        </p:nvSpPr>
        <p:spPr>
          <a:xfrm>
            <a:off x="323529" y="3219822"/>
            <a:ext cx="864096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Khi quan sát chiếc thuyền buồm từ xa đi vào bờ, ta có thể thấy rõ con thuyền đang tiến lại từ xa đến gần ở điểm nhìn B. Bởi Trái Đất hình cầu, mặt nước biển là đường cong nêb điểm nhìn B sẽ có tầm nhìn rộng và xa hơn điểm nhìn A.</a:t>
            </a:r>
            <a:endParaRPr sz="18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3"/>
                                        </p:tgtEl>
                                        <p:attrNameLst>
                                          <p:attrName>style.visibility</p:attrName>
                                        </p:attrNameLst>
                                      </p:cBhvr>
                                      <p:to>
                                        <p:strVal val="visible"/>
                                      </p:to>
                                    </p:set>
                                    <p:animEffect transition="in" filter="fade">
                                      <p:cBhvr>
                                        <p:cTn id="7" dur="500"/>
                                        <p:tgtEl>
                                          <p:spTgt spid="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228" name="Google Shape;228;p17"/>
          <p:cNvPicPr preferRelativeResize="0"/>
          <p:nvPr/>
        </p:nvPicPr>
        <p:blipFill rotWithShape="1">
          <a:blip r:embed="rId3">
            <a:alphaModFix/>
          </a:blip>
          <a:srcRect/>
          <a:stretch/>
        </p:blipFill>
        <p:spPr>
          <a:xfrm>
            <a:off x="-36512" y="843558"/>
            <a:ext cx="9217024" cy="4536154"/>
          </a:xfrm>
          <a:prstGeom prst="rect">
            <a:avLst/>
          </a:prstGeom>
          <a:noFill/>
          <a:ln>
            <a:noFill/>
          </a:ln>
        </p:spPr>
      </p:pic>
      <p:sp>
        <p:nvSpPr>
          <p:cNvPr id="229" name="Google Shape;229;p17"/>
          <p:cNvSpPr txBox="1"/>
          <p:nvPr/>
        </p:nvSpPr>
        <p:spPr>
          <a:xfrm>
            <a:off x="35496" y="-69899"/>
            <a:ext cx="9108504"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rgbClr val="FEFEFE"/>
                </a:solidFill>
                <a:latin typeface="Calibri"/>
                <a:ea typeface="Calibri"/>
                <a:cs typeface="Calibri"/>
                <a:sym typeface="Calibri"/>
              </a:rPr>
              <a:t>Bóng Trái Đất che Mặt Trăng vào đêm Nguyệt thực từ trái qua phải là hình tròn rồi khuyết dần thành hình lưỡi liềm.</a:t>
            </a:r>
            <a:endParaRPr sz="2200" b="1">
              <a:solidFill>
                <a:srgbClr val="FEFEFE"/>
              </a:solidFill>
              <a:latin typeface="Calibri"/>
              <a:ea typeface="Calibri"/>
              <a:cs typeface="Calibri"/>
              <a:sym typeface="Calibri"/>
            </a:endParaRPr>
          </a:p>
        </p:txBody>
      </p:sp>
      <p:sp>
        <p:nvSpPr>
          <p:cNvPr id="230" name="Google Shape;230;p17"/>
          <p:cNvSpPr txBox="1"/>
          <p:nvPr/>
        </p:nvSpPr>
        <p:spPr>
          <a:xfrm>
            <a:off x="1475656" y="4227934"/>
            <a:ext cx="680346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Calibri"/>
                <a:ea typeface="Calibri"/>
                <a:cs typeface="Calibri"/>
                <a:sym typeface="Calibri"/>
              </a:rPr>
              <a:t>Kết luận: Trái Đất có dạng hình cầu</a:t>
            </a:r>
            <a:endParaRPr sz="3600" b="1">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9"/>
                                        </p:tgtEl>
                                        <p:attrNameLst>
                                          <p:attrName>style.visibility</p:attrName>
                                        </p:attrNameLst>
                                      </p:cBhvr>
                                      <p:to>
                                        <p:strVal val="visible"/>
                                      </p:to>
                                    </p:set>
                                    <p:anim calcmode="lin" valueType="num">
                                      <p:cBhvr additive="base">
                                        <p:cTn id="7" dur="500"/>
                                        <p:tgtEl>
                                          <p:spTgt spid="229"/>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0"/>
                                        </p:tgtEl>
                                        <p:attrNameLst>
                                          <p:attrName>style.visibility</p:attrName>
                                        </p:attrNameLst>
                                      </p:cBhvr>
                                      <p:to>
                                        <p:strVal val="visible"/>
                                      </p:to>
                                    </p:set>
                                    <p:animEffect transition="in" filter="fade">
                                      <p:cBhvr>
                                        <p:cTn id="12" dur="500"/>
                                        <p:tgtEl>
                                          <p:spTgt spid="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8"/>
          <p:cNvSpPr/>
          <p:nvPr/>
        </p:nvSpPr>
        <p:spPr>
          <a:xfrm>
            <a:off x="179512" y="915566"/>
            <a:ext cx="3888432" cy="3888432"/>
          </a:xfrm>
          <a:prstGeom prst="ellipse">
            <a:avLst/>
          </a:prstGeom>
          <a:noFill/>
          <a:ln w="762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6" name="Google Shape;236;p18"/>
          <p:cNvSpPr/>
          <p:nvPr/>
        </p:nvSpPr>
        <p:spPr>
          <a:xfrm>
            <a:off x="179512" y="2490450"/>
            <a:ext cx="3888432" cy="864096"/>
          </a:xfrm>
          <a:prstGeom prst="ellipse">
            <a:avLst/>
          </a:prstGeom>
          <a:noFill/>
          <a:ln w="19050" cap="flat" cmpd="sng">
            <a:solidFill>
              <a:srgbClr val="395E89"/>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7" name="Google Shape;237;p18"/>
          <p:cNvSpPr/>
          <p:nvPr/>
        </p:nvSpPr>
        <p:spPr>
          <a:xfrm>
            <a:off x="192720" y="3003798"/>
            <a:ext cx="3870856" cy="339047"/>
          </a:xfrm>
          <a:custGeom>
            <a:avLst/>
            <a:gdLst/>
            <a:ahLst/>
            <a:cxnLst/>
            <a:rect l="l" t="t" r="r" b="b"/>
            <a:pathLst>
              <a:path w="3870856" h="339047" extrusionOk="0">
                <a:moveTo>
                  <a:pt x="0" y="0"/>
                </a:moveTo>
                <a:cubicBezTo>
                  <a:pt x="75344" y="58220"/>
                  <a:pt x="150688" y="116440"/>
                  <a:pt x="308225" y="164386"/>
                </a:cubicBezTo>
                <a:cubicBezTo>
                  <a:pt x="465762" y="212332"/>
                  <a:pt x="676382" y="258566"/>
                  <a:pt x="945222" y="287676"/>
                </a:cubicBezTo>
                <a:cubicBezTo>
                  <a:pt x="1214062" y="316786"/>
                  <a:pt x="1602768" y="339047"/>
                  <a:pt x="1921267" y="339047"/>
                </a:cubicBezTo>
                <a:cubicBezTo>
                  <a:pt x="2239766" y="339047"/>
                  <a:pt x="2645596" y="306512"/>
                  <a:pt x="2856216" y="287676"/>
                </a:cubicBezTo>
                <a:cubicBezTo>
                  <a:pt x="3066836" y="268840"/>
                  <a:pt x="3082248" y="248292"/>
                  <a:pt x="3184989" y="226031"/>
                </a:cubicBezTo>
                <a:cubicBezTo>
                  <a:pt x="3287730" y="203770"/>
                  <a:pt x="3364786" y="186647"/>
                  <a:pt x="3472665" y="154112"/>
                </a:cubicBezTo>
                <a:cubicBezTo>
                  <a:pt x="3580544" y="121577"/>
                  <a:pt x="3767190" y="54795"/>
                  <a:pt x="3832260" y="30822"/>
                </a:cubicBezTo>
                <a:cubicBezTo>
                  <a:pt x="3897330" y="6849"/>
                  <a:pt x="3859658" y="15411"/>
                  <a:pt x="3863083" y="10274"/>
                </a:cubicBezTo>
                <a:cubicBezTo>
                  <a:pt x="3866508" y="5137"/>
                  <a:pt x="3859658" y="2568"/>
                  <a:pt x="3852809" y="0"/>
                </a:cubicBezTo>
              </a:path>
            </a:pathLst>
          </a:custGeom>
          <a:noFill/>
          <a:ln w="5715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238" name="Google Shape;238;p18"/>
          <p:cNvCxnSpPr/>
          <p:nvPr/>
        </p:nvCxnSpPr>
        <p:spPr>
          <a:xfrm>
            <a:off x="2136551" y="2922498"/>
            <a:ext cx="1931393" cy="0"/>
          </a:xfrm>
          <a:prstGeom prst="straightConnector1">
            <a:avLst/>
          </a:prstGeom>
          <a:noFill/>
          <a:ln w="57150" cap="flat" cmpd="sng">
            <a:solidFill>
              <a:srgbClr val="FF0000"/>
            </a:solidFill>
            <a:prstDash val="solid"/>
            <a:round/>
            <a:headEnd type="none" w="sm" len="sm"/>
            <a:tailEnd type="none" w="sm" len="sm"/>
          </a:ln>
        </p:spPr>
      </p:cxnSp>
      <p:cxnSp>
        <p:nvCxnSpPr>
          <p:cNvPr id="239" name="Google Shape;239;p18"/>
          <p:cNvCxnSpPr>
            <a:stCxn id="235" idx="0"/>
            <a:endCxn id="235" idx="4"/>
          </p:cNvCxnSpPr>
          <p:nvPr/>
        </p:nvCxnSpPr>
        <p:spPr>
          <a:xfrm>
            <a:off x="2123728" y="915566"/>
            <a:ext cx="0" cy="3888300"/>
          </a:xfrm>
          <a:prstGeom prst="straightConnector1">
            <a:avLst/>
          </a:prstGeom>
          <a:noFill/>
          <a:ln w="19050" cap="flat" cmpd="sng">
            <a:solidFill>
              <a:srgbClr val="4A7DBA"/>
            </a:solidFill>
            <a:prstDash val="dash"/>
            <a:round/>
            <a:headEnd type="none" w="sm" len="sm"/>
            <a:tailEnd type="none" w="sm" len="sm"/>
          </a:ln>
        </p:spPr>
      </p:cxnSp>
      <p:sp>
        <p:nvSpPr>
          <p:cNvPr id="240" name="Google Shape;240;p18"/>
          <p:cNvSpPr txBox="1"/>
          <p:nvPr/>
        </p:nvSpPr>
        <p:spPr>
          <a:xfrm>
            <a:off x="1638659" y="627534"/>
            <a:ext cx="103265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CỰC BẮC</a:t>
            </a:r>
            <a:endParaRPr/>
          </a:p>
        </p:txBody>
      </p:sp>
      <p:sp>
        <p:nvSpPr>
          <p:cNvPr id="241" name="Google Shape;241;p18"/>
          <p:cNvSpPr txBox="1"/>
          <p:nvPr/>
        </p:nvSpPr>
        <p:spPr>
          <a:xfrm>
            <a:off x="1597782" y="4804115"/>
            <a:ext cx="1051891"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CỰC NAM</a:t>
            </a:r>
            <a:endParaRPr/>
          </a:p>
        </p:txBody>
      </p:sp>
      <p:sp>
        <p:nvSpPr>
          <p:cNvPr id="242" name="Google Shape;242;p18"/>
          <p:cNvSpPr/>
          <p:nvPr/>
        </p:nvSpPr>
        <p:spPr>
          <a:xfrm rot="-326067">
            <a:off x="452492" y="2465909"/>
            <a:ext cx="1383204" cy="369332"/>
          </a:xfrm>
          <a:prstGeom prst="rect">
            <a:avLst/>
          </a:prstGeom>
        </p:spPr>
        <p:txBody>
          <a:bodyPr>
            <a:prstTxWarp prst="textPlain">
              <a:avLst/>
            </a:prstTxWarp>
          </a:bodyPr>
          <a:lstStyle/>
          <a:p>
            <a:pPr lvl="0" algn="l"/>
            <a:r>
              <a:rPr b="0" i="0">
                <a:ln>
                  <a:noFill/>
                </a:ln>
                <a:solidFill>
                  <a:schemeClr val="dk1"/>
                </a:solidFill>
                <a:latin typeface="Calibri"/>
              </a:rPr>
              <a:t>Xích đạo</a:t>
            </a:r>
          </a:p>
        </p:txBody>
      </p:sp>
      <p:sp>
        <p:nvSpPr>
          <p:cNvPr id="243" name="Google Shape;243;p18"/>
          <p:cNvSpPr txBox="1"/>
          <p:nvPr/>
        </p:nvSpPr>
        <p:spPr>
          <a:xfrm>
            <a:off x="2123728" y="2650575"/>
            <a:ext cx="1095172" cy="7232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6378 km</a:t>
            </a:r>
            <a:endParaRPr/>
          </a:p>
          <a:p>
            <a:pPr marL="0" marR="0" lvl="0" indent="0" algn="l" rtl="0">
              <a:spcBef>
                <a:spcPts val="600"/>
              </a:spcBef>
              <a:spcAft>
                <a:spcPts val="0"/>
              </a:spcAft>
              <a:buNone/>
            </a:pPr>
            <a:r>
              <a:rPr lang="en-US" sz="1800" dirty="0" err="1">
                <a:solidFill>
                  <a:schemeClr val="dk1"/>
                </a:solidFill>
                <a:latin typeface="Calibri"/>
                <a:ea typeface="Calibri"/>
                <a:cs typeface="Calibri"/>
                <a:sym typeface="Calibri"/>
              </a:rPr>
              <a:t>Bán</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kính</a:t>
            </a:r>
            <a:endParaRPr dirty="0"/>
          </a:p>
        </p:txBody>
      </p:sp>
      <p:sp>
        <p:nvSpPr>
          <p:cNvPr id="244" name="Google Shape;244;p18"/>
          <p:cNvSpPr/>
          <p:nvPr/>
        </p:nvSpPr>
        <p:spPr>
          <a:xfrm>
            <a:off x="2681696" y="51470"/>
            <a:ext cx="333046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FFFFFF"/>
                </a:solidFill>
                <a:latin typeface="Calibri"/>
                <a:ea typeface="Calibri"/>
                <a:cs typeface="Calibri"/>
                <a:sym typeface="Calibri"/>
              </a:rPr>
              <a:t>B. Kích thước Trái Đất</a:t>
            </a:r>
            <a:endParaRPr sz="2800">
              <a:solidFill>
                <a:srgbClr val="FFFFFF"/>
              </a:solidFill>
              <a:latin typeface="Calibri"/>
              <a:ea typeface="Calibri"/>
              <a:cs typeface="Calibri"/>
              <a:sym typeface="Calibri"/>
            </a:endParaRPr>
          </a:p>
        </p:txBody>
      </p:sp>
      <p:sp>
        <p:nvSpPr>
          <p:cNvPr id="245" name="Google Shape;245;p18"/>
          <p:cNvSpPr txBox="1"/>
          <p:nvPr/>
        </p:nvSpPr>
        <p:spPr>
          <a:xfrm>
            <a:off x="4210882" y="1352838"/>
            <a:ext cx="4969630" cy="1938992"/>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2000"/>
              <a:buFont typeface="Calibri"/>
              <a:buChar char="-"/>
            </a:pPr>
            <a:r>
              <a:rPr lang="en-US" sz="2000" b="1" dirty="0" err="1">
                <a:solidFill>
                  <a:schemeClr val="dk1"/>
                </a:solidFill>
                <a:latin typeface="Calibri"/>
                <a:ea typeface="Calibri"/>
                <a:cs typeface="Calibri"/>
                <a:sym typeface="Calibri"/>
              </a:rPr>
              <a:t>Bán</a:t>
            </a:r>
            <a:r>
              <a:rPr lang="en-US" sz="2000" b="1" dirty="0">
                <a:solidFill>
                  <a:schemeClr val="dk1"/>
                </a:solidFill>
                <a:latin typeface="Calibri"/>
                <a:ea typeface="Calibri"/>
                <a:cs typeface="Calibri"/>
                <a:sym typeface="Calibri"/>
              </a:rPr>
              <a:t> </a:t>
            </a:r>
            <a:r>
              <a:rPr lang="en-US" sz="2000" b="1" dirty="0" err="1">
                <a:solidFill>
                  <a:schemeClr val="dk1"/>
                </a:solidFill>
                <a:latin typeface="Calibri"/>
                <a:ea typeface="Calibri"/>
                <a:cs typeface="Calibri"/>
                <a:sym typeface="Calibri"/>
              </a:rPr>
              <a:t>kính</a:t>
            </a:r>
            <a:r>
              <a:rPr lang="en-US" sz="2000" b="1" dirty="0">
                <a:solidFill>
                  <a:schemeClr val="dk1"/>
                </a:solidFill>
                <a:latin typeface="Calibri"/>
                <a:ea typeface="Calibri"/>
                <a:cs typeface="Calibri"/>
                <a:sym typeface="Calibri"/>
              </a:rPr>
              <a:t> </a:t>
            </a:r>
            <a:r>
              <a:rPr lang="en-US" sz="2000" b="1" dirty="0" err="1">
                <a:solidFill>
                  <a:schemeClr val="dk1"/>
                </a:solidFill>
                <a:latin typeface="Calibri"/>
                <a:ea typeface="Calibri"/>
                <a:cs typeface="Calibri"/>
                <a:sym typeface="Calibri"/>
              </a:rPr>
              <a:t>đường</a:t>
            </a:r>
            <a:r>
              <a:rPr lang="en-US" sz="2000" b="1" dirty="0">
                <a:solidFill>
                  <a:schemeClr val="dk1"/>
                </a:solidFill>
                <a:latin typeface="Calibri"/>
                <a:ea typeface="Calibri"/>
                <a:cs typeface="Calibri"/>
                <a:sym typeface="Calibri"/>
              </a:rPr>
              <a:t> </a:t>
            </a:r>
            <a:r>
              <a:rPr lang="en-US" sz="2000" b="1" dirty="0" err="1">
                <a:solidFill>
                  <a:schemeClr val="dk1"/>
                </a:solidFill>
                <a:latin typeface="Calibri"/>
                <a:ea typeface="Calibri"/>
                <a:cs typeface="Calibri"/>
                <a:sym typeface="Calibri"/>
              </a:rPr>
              <a:t>Xích</a:t>
            </a:r>
            <a:r>
              <a:rPr lang="en-US" sz="2000" b="1" dirty="0">
                <a:solidFill>
                  <a:schemeClr val="dk1"/>
                </a:solidFill>
                <a:latin typeface="Calibri"/>
                <a:ea typeface="Calibri"/>
                <a:cs typeface="Calibri"/>
                <a:sym typeface="Calibri"/>
              </a:rPr>
              <a:t> </a:t>
            </a:r>
            <a:r>
              <a:rPr lang="en-US" sz="2000" b="1" dirty="0" err="1">
                <a:solidFill>
                  <a:schemeClr val="dk1"/>
                </a:solidFill>
                <a:latin typeface="Calibri"/>
                <a:ea typeface="Calibri"/>
                <a:cs typeface="Calibri"/>
                <a:sym typeface="Calibri"/>
              </a:rPr>
              <a:t>đạo</a:t>
            </a:r>
            <a:r>
              <a:rPr lang="en-US" sz="2000" b="1" dirty="0">
                <a:solidFill>
                  <a:schemeClr val="dk1"/>
                </a:solidFill>
                <a:latin typeface="Calibri"/>
                <a:ea typeface="Calibri"/>
                <a:cs typeface="Calibri"/>
                <a:sym typeface="Calibri"/>
              </a:rPr>
              <a:t> </a:t>
            </a:r>
            <a:r>
              <a:rPr lang="en-US" sz="2000" b="1" dirty="0" err="1">
                <a:solidFill>
                  <a:schemeClr val="dk1"/>
                </a:solidFill>
                <a:latin typeface="Calibri"/>
                <a:ea typeface="Calibri"/>
                <a:cs typeface="Calibri"/>
                <a:sym typeface="Calibri"/>
              </a:rPr>
              <a:t>của</a:t>
            </a:r>
            <a:r>
              <a:rPr lang="en-US" sz="2000" b="1" dirty="0">
                <a:solidFill>
                  <a:schemeClr val="dk1"/>
                </a:solidFill>
                <a:latin typeface="Calibri"/>
                <a:ea typeface="Calibri"/>
                <a:cs typeface="Calibri"/>
                <a:sym typeface="Calibri"/>
              </a:rPr>
              <a:t> </a:t>
            </a:r>
            <a:r>
              <a:rPr lang="en-US" sz="2000" b="1" dirty="0" err="1">
                <a:solidFill>
                  <a:schemeClr val="dk1"/>
                </a:solidFill>
                <a:latin typeface="Calibri"/>
                <a:ea typeface="Calibri"/>
                <a:cs typeface="Calibri"/>
                <a:sym typeface="Calibri"/>
              </a:rPr>
              <a:t>Trái</a:t>
            </a:r>
            <a:r>
              <a:rPr lang="en-US" sz="2000" b="1" dirty="0">
                <a:solidFill>
                  <a:schemeClr val="dk1"/>
                </a:solidFill>
                <a:latin typeface="Calibri"/>
                <a:ea typeface="Calibri"/>
                <a:cs typeface="Calibri"/>
                <a:sym typeface="Calibri"/>
              </a:rPr>
              <a:t> </a:t>
            </a:r>
            <a:r>
              <a:rPr lang="en-US" sz="2000" b="1" dirty="0" err="1">
                <a:solidFill>
                  <a:schemeClr val="dk1"/>
                </a:solidFill>
                <a:latin typeface="Calibri"/>
                <a:ea typeface="Calibri"/>
                <a:cs typeface="Calibri"/>
                <a:sym typeface="Calibri"/>
              </a:rPr>
              <a:t>Đất</a:t>
            </a:r>
            <a:r>
              <a:rPr lang="en-US" sz="2000" b="1" dirty="0">
                <a:solidFill>
                  <a:schemeClr val="dk1"/>
                </a:solidFill>
                <a:latin typeface="Calibri"/>
                <a:ea typeface="Calibri"/>
                <a:cs typeface="Calibri"/>
                <a:sym typeface="Calibri"/>
              </a:rPr>
              <a:t>: </a:t>
            </a:r>
            <a:endParaRPr dirty="0"/>
          </a:p>
          <a:p>
            <a:pPr marL="0" marR="0" lvl="0" indent="0" algn="l" rtl="0">
              <a:spcBef>
                <a:spcPts val="0"/>
              </a:spcBef>
              <a:spcAft>
                <a:spcPts val="0"/>
              </a:spcAft>
              <a:buNone/>
            </a:pPr>
            <a:r>
              <a:rPr lang="en-US" sz="2000" b="1" dirty="0">
                <a:solidFill>
                  <a:schemeClr val="dk1"/>
                </a:solidFill>
                <a:latin typeface="Calibri"/>
                <a:ea typeface="Calibri"/>
                <a:cs typeface="Calibri"/>
                <a:sym typeface="Calibri"/>
              </a:rPr>
              <a:t>                                    </a:t>
            </a:r>
            <a:r>
              <a:rPr lang="en-US" sz="2000" b="1" dirty="0">
                <a:solidFill>
                  <a:srgbClr val="0070C0"/>
                </a:solidFill>
                <a:latin typeface="Calibri"/>
                <a:ea typeface="Calibri"/>
                <a:cs typeface="Calibri"/>
                <a:sym typeface="Calibri"/>
              </a:rPr>
              <a:t>6378 km</a:t>
            </a:r>
            <a:endParaRPr dirty="0"/>
          </a:p>
          <a:p>
            <a:pPr marL="285750" marR="0" lvl="0" indent="-285750" algn="l" rtl="0">
              <a:spcBef>
                <a:spcPts val="0"/>
              </a:spcBef>
              <a:spcAft>
                <a:spcPts val="0"/>
              </a:spcAft>
              <a:buClr>
                <a:schemeClr val="dk1"/>
              </a:buClr>
              <a:buSzPts val="2000"/>
              <a:buFont typeface="Calibri"/>
              <a:buChar char="-"/>
            </a:pPr>
            <a:r>
              <a:rPr lang="en-US" sz="2000" b="1" dirty="0" err="1">
                <a:solidFill>
                  <a:schemeClr val="dk1"/>
                </a:solidFill>
                <a:latin typeface="Calibri"/>
                <a:ea typeface="Calibri"/>
                <a:cs typeface="Calibri"/>
                <a:sym typeface="Calibri"/>
              </a:rPr>
              <a:t>Đường</a:t>
            </a:r>
            <a:r>
              <a:rPr lang="en-US" sz="2000" b="1" dirty="0">
                <a:solidFill>
                  <a:schemeClr val="dk1"/>
                </a:solidFill>
                <a:latin typeface="Calibri"/>
                <a:ea typeface="Calibri"/>
                <a:cs typeface="Calibri"/>
                <a:sym typeface="Calibri"/>
              </a:rPr>
              <a:t> </a:t>
            </a:r>
            <a:r>
              <a:rPr lang="en-US" sz="2000" b="1" dirty="0" err="1">
                <a:solidFill>
                  <a:schemeClr val="dk1"/>
                </a:solidFill>
                <a:latin typeface="Calibri"/>
                <a:ea typeface="Calibri"/>
                <a:cs typeface="Calibri"/>
                <a:sym typeface="Calibri"/>
              </a:rPr>
              <a:t>kính</a:t>
            </a:r>
            <a:r>
              <a:rPr lang="en-US" sz="2000" b="1" dirty="0">
                <a:solidFill>
                  <a:schemeClr val="dk1"/>
                </a:solidFill>
                <a:latin typeface="Calibri"/>
                <a:ea typeface="Calibri"/>
                <a:cs typeface="Calibri"/>
                <a:sym typeface="Calibri"/>
              </a:rPr>
              <a:t> </a:t>
            </a:r>
            <a:r>
              <a:rPr lang="en-US" sz="2000" b="1" dirty="0" err="1">
                <a:solidFill>
                  <a:schemeClr val="dk1"/>
                </a:solidFill>
                <a:latin typeface="Calibri"/>
                <a:ea typeface="Calibri"/>
                <a:cs typeface="Calibri"/>
                <a:sym typeface="Calibri"/>
              </a:rPr>
              <a:t>đường</a:t>
            </a:r>
            <a:r>
              <a:rPr lang="en-US" sz="2000" b="1" dirty="0">
                <a:solidFill>
                  <a:schemeClr val="dk1"/>
                </a:solidFill>
                <a:latin typeface="Calibri"/>
                <a:ea typeface="Calibri"/>
                <a:cs typeface="Calibri"/>
                <a:sym typeface="Calibri"/>
              </a:rPr>
              <a:t> </a:t>
            </a:r>
            <a:r>
              <a:rPr lang="en-US" sz="2000" b="1" dirty="0" err="1">
                <a:solidFill>
                  <a:schemeClr val="dk1"/>
                </a:solidFill>
                <a:latin typeface="Calibri"/>
                <a:ea typeface="Calibri"/>
                <a:cs typeface="Calibri"/>
                <a:sym typeface="Calibri"/>
              </a:rPr>
              <a:t>Xích</a:t>
            </a:r>
            <a:r>
              <a:rPr lang="en-US" sz="2000" b="1" dirty="0">
                <a:solidFill>
                  <a:schemeClr val="dk1"/>
                </a:solidFill>
                <a:latin typeface="Calibri"/>
                <a:ea typeface="Calibri"/>
                <a:cs typeface="Calibri"/>
                <a:sym typeface="Calibri"/>
              </a:rPr>
              <a:t> </a:t>
            </a:r>
            <a:r>
              <a:rPr lang="en-US" sz="2000" b="1" dirty="0" err="1">
                <a:solidFill>
                  <a:schemeClr val="dk1"/>
                </a:solidFill>
                <a:latin typeface="Calibri"/>
                <a:ea typeface="Calibri"/>
                <a:cs typeface="Calibri"/>
                <a:sym typeface="Calibri"/>
              </a:rPr>
              <a:t>đạo</a:t>
            </a:r>
            <a:r>
              <a:rPr lang="en-US" sz="2000" b="1" dirty="0">
                <a:solidFill>
                  <a:schemeClr val="dk1"/>
                </a:solidFill>
                <a:latin typeface="Calibri"/>
                <a:ea typeface="Calibri"/>
                <a:cs typeface="Calibri"/>
                <a:sym typeface="Calibri"/>
              </a:rPr>
              <a:t> </a:t>
            </a:r>
            <a:r>
              <a:rPr lang="en-US" sz="2000" b="1" dirty="0" err="1">
                <a:solidFill>
                  <a:schemeClr val="dk1"/>
                </a:solidFill>
                <a:latin typeface="Calibri"/>
                <a:ea typeface="Calibri"/>
                <a:cs typeface="Calibri"/>
                <a:sym typeface="Calibri"/>
              </a:rPr>
              <a:t>của</a:t>
            </a:r>
            <a:r>
              <a:rPr lang="en-US" sz="2000" b="1" dirty="0">
                <a:solidFill>
                  <a:schemeClr val="dk1"/>
                </a:solidFill>
                <a:latin typeface="Calibri"/>
                <a:ea typeface="Calibri"/>
                <a:cs typeface="Calibri"/>
                <a:sym typeface="Calibri"/>
              </a:rPr>
              <a:t> </a:t>
            </a:r>
            <a:r>
              <a:rPr lang="en-US" sz="2000" b="1" dirty="0" err="1">
                <a:solidFill>
                  <a:schemeClr val="dk1"/>
                </a:solidFill>
                <a:latin typeface="Calibri"/>
                <a:ea typeface="Calibri"/>
                <a:cs typeface="Calibri"/>
                <a:sym typeface="Calibri"/>
              </a:rPr>
              <a:t>Trái</a:t>
            </a:r>
            <a:r>
              <a:rPr lang="en-US" sz="2000" b="1" dirty="0">
                <a:solidFill>
                  <a:schemeClr val="dk1"/>
                </a:solidFill>
                <a:latin typeface="Calibri"/>
                <a:ea typeface="Calibri"/>
                <a:cs typeface="Calibri"/>
                <a:sym typeface="Calibri"/>
              </a:rPr>
              <a:t> </a:t>
            </a:r>
            <a:r>
              <a:rPr lang="en-US" sz="2000" b="1" dirty="0" err="1">
                <a:solidFill>
                  <a:schemeClr val="dk1"/>
                </a:solidFill>
                <a:latin typeface="Calibri"/>
                <a:ea typeface="Calibri"/>
                <a:cs typeface="Calibri"/>
                <a:sym typeface="Calibri"/>
              </a:rPr>
              <a:t>Đất</a:t>
            </a:r>
            <a:r>
              <a:rPr lang="en-US" sz="2000" b="1" dirty="0">
                <a:solidFill>
                  <a:schemeClr val="dk1"/>
                </a:solidFill>
                <a:latin typeface="Calibri"/>
                <a:ea typeface="Calibri"/>
                <a:cs typeface="Calibri"/>
                <a:sym typeface="Calibri"/>
              </a:rPr>
              <a:t>: </a:t>
            </a:r>
            <a:endParaRPr dirty="0"/>
          </a:p>
          <a:p>
            <a:pPr marL="0" marR="0" lvl="0" indent="0" algn="l" rtl="0">
              <a:spcBef>
                <a:spcPts val="0"/>
              </a:spcBef>
              <a:spcAft>
                <a:spcPts val="0"/>
              </a:spcAft>
              <a:buNone/>
            </a:pPr>
            <a:r>
              <a:rPr lang="en-US" sz="2000" b="1" dirty="0">
                <a:solidFill>
                  <a:schemeClr val="dk1"/>
                </a:solidFill>
                <a:latin typeface="Calibri"/>
                <a:ea typeface="Calibri"/>
                <a:cs typeface="Calibri"/>
                <a:sym typeface="Calibri"/>
              </a:rPr>
              <a:t>                                    </a:t>
            </a:r>
            <a:r>
              <a:rPr lang="en-US" sz="2000" b="1" dirty="0">
                <a:solidFill>
                  <a:srgbClr val="0070C0"/>
                </a:solidFill>
                <a:latin typeface="Calibri"/>
                <a:ea typeface="Calibri"/>
                <a:cs typeface="Calibri"/>
                <a:sym typeface="Calibri"/>
              </a:rPr>
              <a:t>40.076 km</a:t>
            </a:r>
            <a:endParaRPr dirty="0"/>
          </a:p>
          <a:p>
            <a:pPr marL="285750" marR="0" lvl="0" indent="-285750" algn="l" rtl="0">
              <a:spcBef>
                <a:spcPts val="0"/>
              </a:spcBef>
              <a:spcAft>
                <a:spcPts val="0"/>
              </a:spcAft>
              <a:buClr>
                <a:schemeClr val="dk1"/>
              </a:buClr>
              <a:buSzPts val="2000"/>
              <a:buFont typeface="Calibri"/>
              <a:buChar char="-"/>
            </a:pPr>
            <a:r>
              <a:rPr lang="en-US" sz="2000" b="1" dirty="0" err="1">
                <a:solidFill>
                  <a:schemeClr val="dk1"/>
                </a:solidFill>
                <a:latin typeface="Calibri"/>
                <a:ea typeface="Calibri"/>
                <a:cs typeface="Calibri"/>
                <a:sym typeface="Calibri"/>
              </a:rPr>
              <a:t>Diện</a:t>
            </a:r>
            <a:r>
              <a:rPr lang="en-US" sz="2000" b="1" dirty="0">
                <a:solidFill>
                  <a:schemeClr val="dk1"/>
                </a:solidFill>
                <a:latin typeface="Calibri"/>
                <a:ea typeface="Calibri"/>
                <a:cs typeface="Calibri"/>
                <a:sym typeface="Calibri"/>
              </a:rPr>
              <a:t> </a:t>
            </a:r>
            <a:r>
              <a:rPr lang="en-US" sz="2000" b="1" dirty="0" err="1">
                <a:solidFill>
                  <a:schemeClr val="dk1"/>
                </a:solidFill>
                <a:latin typeface="Calibri"/>
                <a:ea typeface="Calibri"/>
                <a:cs typeface="Calibri"/>
                <a:sym typeface="Calibri"/>
              </a:rPr>
              <a:t>tích</a:t>
            </a:r>
            <a:r>
              <a:rPr lang="en-US" sz="2000" b="1" dirty="0">
                <a:solidFill>
                  <a:schemeClr val="dk1"/>
                </a:solidFill>
                <a:latin typeface="Calibri"/>
                <a:ea typeface="Calibri"/>
                <a:cs typeface="Calibri"/>
                <a:sym typeface="Calibri"/>
              </a:rPr>
              <a:t> </a:t>
            </a:r>
            <a:r>
              <a:rPr lang="en-US" sz="2000" b="1" dirty="0" err="1">
                <a:solidFill>
                  <a:schemeClr val="dk1"/>
                </a:solidFill>
                <a:latin typeface="Calibri"/>
                <a:ea typeface="Calibri"/>
                <a:cs typeface="Calibri"/>
                <a:sym typeface="Calibri"/>
              </a:rPr>
              <a:t>bề</a:t>
            </a:r>
            <a:r>
              <a:rPr lang="en-US" sz="2000" b="1" dirty="0">
                <a:solidFill>
                  <a:schemeClr val="dk1"/>
                </a:solidFill>
                <a:latin typeface="Calibri"/>
                <a:ea typeface="Calibri"/>
                <a:cs typeface="Calibri"/>
                <a:sym typeface="Calibri"/>
              </a:rPr>
              <a:t> </a:t>
            </a:r>
            <a:r>
              <a:rPr lang="en-US" sz="2000" b="1" dirty="0" err="1">
                <a:solidFill>
                  <a:schemeClr val="dk1"/>
                </a:solidFill>
                <a:latin typeface="Calibri"/>
                <a:ea typeface="Calibri"/>
                <a:cs typeface="Calibri"/>
                <a:sym typeface="Calibri"/>
              </a:rPr>
              <a:t>mặt</a:t>
            </a:r>
            <a:r>
              <a:rPr lang="en-US" sz="2000" b="1" dirty="0">
                <a:solidFill>
                  <a:schemeClr val="dk1"/>
                </a:solidFill>
                <a:latin typeface="Calibri"/>
                <a:ea typeface="Calibri"/>
                <a:cs typeface="Calibri"/>
                <a:sym typeface="Calibri"/>
              </a:rPr>
              <a:t> </a:t>
            </a:r>
            <a:r>
              <a:rPr lang="en-US" sz="2000" b="1" dirty="0" err="1">
                <a:solidFill>
                  <a:schemeClr val="dk1"/>
                </a:solidFill>
                <a:latin typeface="Calibri"/>
                <a:ea typeface="Calibri"/>
                <a:cs typeface="Calibri"/>
                <a:sym typeface="Calibri"/>
              </a:rPr>
              <a:t>của</a:t>
            </a:r>
            <a:r>
              <a:rPr lang="en-US" sz="2000" b="1" dirty="0">
                <a:solidFill>
                  <a:schemeClr val="dk1"/>
                </a:solidFill>
                <a:latin typeface="Calibri"/>
                <a:ea typeface="Calibri"/>
                <a:cs typeface="Calibri"/>
                <a:sym typeface="Calibri"/>
              </a:rPr>
              <a:t> </a:t>
            </a:r>
            <a:r>
              <a:rPr lang="en-US" sz="2000" b="1" dirty="0" err="1">
                <a:solidFill>
                  <a:schemeClr val="dk1"/>
                </a:solidFill>
                <a:latin typeface="Calibri"/>
                <a:ea typeface="Calibri"/>
                <a:cs typeface="Calibri"/>
                <a:sym typeface="Calibri"/>
              </a:rPr>
              <a:t>Trái</a:t>
            </a:r>
            <a:r>
              <a:rPr lang="en-US" sz="2000" b="1" dirty="0">
                <a:solidFill>
                  <a:schemeClr val="dk1"/>
                </a:solidFill>
                <a:latin typeface="Calibri"/>
                <a:ea typeface="Calibri"/>
                <a:cs typeface="Calibri"/>
                <a:sym typeface="Calibri"/>
              </a:rPr>
              <a:t> </a:t>
            </a:r>
            <a:r>
              <a:rPr lang="en-US" sz="2000" b="1" dirty="0" err="1">
                <a:solidFill>
                  <a:schemeClr val="dk1"/>
                </a:solidFill>
                <a:latin typeface="Calibri"/>
                <a:ea typeface="Calibri"/>
                <a:cs typeface="Calibri"/>
                <a:sym typeface="Calibri"/>
              </a:rPr>
              <a:t>Đất</a:t>
            </a:r>
            <a:r>
              <a:rPr lang="en-US" sz="2000" b="1" dirty="0">
                <a:solidFill>
                  <a:schemeClr val="dk1"/>
                </a:solidFill>
                <a:latin typeface="Calibri"/>
                <a:ea typeface="Calibri"/>
                <a:cs typeface="Calibri"/>
                <a:sym typeface="Calibri"/>
              </a:rPr>
              <a:t>: </a:t>
            </a:r>
            <a:endParaRPr dirty="0"/>
          </a:p>
          <a:p>
            <a:pPr marL="0" marR="0" lvl="0" indent="0" algn="l" rtl="0">
              <a:spcBef>
                <a:spcPts val="0"/>
              </a:spcBef>
              <a:spcAft>
                <a:spcPts val="0"/>
              </a:spcAft>
              <a:buNone/>
            </a:pPr>
            <a:r>
              <a:rPr lang="en-US" sz="2000" b="1" dirty="0">
                <a:solidFill>
                  <a:schemeClr val="dk1"/>
                </a:solidFill>
                <a:latin typeface="Calibri"/>
                <a:ea typeface="Calibri"/>
                <a:cs typeface="Calibri"/>
                <a:sym typeface="Calibri"/>
              </a:rPr>
              <a:t>                                    </a:t>
            </a:r>
            <a:r>
              <a:rPr lang="en-US" sz="2000" b="1" dirty="0">
                <a:solidFill>
                  <a:srgbClr val="0070C0"/>
                </a:solidFill>
                <a:latin typeface="Calibri"/>
                <a:ea typeface="Calibri"/>
                <a:cs typeface="Calibri"/>
                <a:sym typeface="Calibri"/>
              </a:rPr>
              <a:t>510.100.000 km</a:t>
            </a:r>
            <a:r>
              <a:rPr lang="en-US" sz="2000" b="1" baseline="30000" dirty="0">
                <a:solidFill>
                  <a:srgbClr val="0070C0"/>
                </a:solidFill>
                <a:latin typeface="Calibri"/>
                <a:ea typeface="Calibri"/>
                <a:cs typeface="Calibri"/>
                <a:sym typeface="Calibri"/>
              </a:rPr>
              <a:t>2</a:t>
            </a:r>
            <a:endParaRPr sz="2000" b="1" dirty="0">
              <a:solidFill>
                <a:srgbClr val="0070C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5"/>
                                        </p:tgtEl>
                                        <p:attrNameLst>
                                          <p:attrName>style.visibility</p:attrName>
                                        </p:attrNameLst>
                                      </p:cBhvr>
                                      <p:to>
                                        <p:strVal val="visible"/>
                                      </p:to>
                                    </p:set>
                                    <p:animEffect transition="in" filter="fade">
                                      <p:cBhvr>
                                        <p:cTn id="7" dur="500"/>
                                        <p:tgtEl>
                                          <p:spTgt spid="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9"/>
        <p:cNvGrpSpPr/>
        <p:nvPr/>
      </p:nvGrpSpPr>
      <p:grpSpPr>
        <a:xfrm>
          <a:off x="0" y="0"/>
          <a:ext cx="0" cy="0"/>
          <a:chOff x="0" y="0"/>
          <a:chExt cx="0" cy="0"/>
        </a:xfrm>
      </p:grpSpPr>
      <p:sp>
        <p:nvSpPr>
          <p:cNvPr id="250" name="Google Shape;250;p19"/>
          <p:cNvSpPr/>
          <p:nvPr/>
        </p:nvSpPr>
        <p:spPr>
          <a:xfrm>
            <a:off x="496249" y="126782"/>
            <a:ext cx="8293390" cy="5016718"/>
          </a:xfrm>
          <a:prstGeom prst="rect">
            <a:avLst/>
          </a:prstGeom>
          <a:solidFill>
            <a:schemeClr val="accent6"/>
          </a:solidFill>
          <a:ln>
            <a:noFill/>
          </a:ln>
          <a:effectLst>
            <a:outerShdw blurRad="190500" dist="228600" dir="2700000" algn="ctr">
              <a:srgbClr val="000000">
                <a:alpha val="29803"/>
              </a:srgbClr>
            </a:outerShdw>
          </a:effectLst>
        </p:spPr>
        <p:txBody>
          <a:bodyPr spcFirstLastPara="1" wrap="square" lIns="91425" tIns="45700" rIns="91425" bIns="45700" anchor="t" anchorCtr="0">
            <a:spAutoFit/>
          </a:bodyPr>
          <a:lstStyle/>
          <a:p>
            <a:pPr marL="0" marR="0" lvl="0" indent="0" algn="just" rtl="0">
              <a:spcBef>
                <a:spcPts val="0"/>
              </a:spcBef>
              <a:spcAft>
                <a:spcPts val="0"/>
              </a:spcAft>
              <a:buNone/>
            </a:pPr>
            <a:r>
              <a:rPr lang="en-US" sz="4000" b="0" i="0" u="none" strike="noStrike" dirty="0">
                <a:solidFill>
                  <a:srgbClr val="000000"/>
                </a:solidFill>
                <a:latin typeface="Times New Roman"/>
                <a:ea typeface="Times New Roman"/>
                <a:cs typeface="Times New Roman"/>
                <a:sym typeface="Times New Roman"/>
              </a:rPr>
              <a:t>- </a:t>
            </a:r>
            <a:r>
              <a:rPr lang="en-US" sz="4000" b="0" i="0" u="none" strike="noStrike" dirty="0" err="1">
                <a:solidFill>
                  <a:srgbClr val="000000"/>
                </a:solidFill>
                <a:latin typeface="Times New Roman"/>
                <a:ea typeface="Times New Roman"/>
                <a:cs typeface="Times New Roman"/>
                <a:sym typeface="Times New Roman"/>
              </a:rPr>
              <a:t>Trái</a:t>
            </a:r>
            <a:r>
              <a:rPr lang="en-US" sz="4000" b="0" i="0" u="none" strike="noStrike" dirty="0">
                <a:solidFill>
                  <a:srgbClr val="000000"/>
                </a:solidFill>
                <a:latin typeface="Times New Roman"/>
                <a:ea typeface="Times New Roman"/>
                <a:cs typeface="Times New Roman"/>
                <a:sym typeface="Times New Roman"/>
              </a:rPr>
              <a:t> </a:t>
            </a:r>
            <a:r>
              <a:rPr lang="en-US" sz="4000" b="0" i="0" u="none" strike="noStrike" dirty="0" err="1">
                <a:solidFill>
                  <a:srgbClr val="000000"/>
                </a:solidFill>
                <a:latin typeface="Times New Roman"/>
                <a:ea typeface="Times New Roman"/>
                <a:cs typeface="Times New Roman"/>
                <a:sym typeface="Times New Roman"/>
              </a:rPr>
              <a:t>Đất</a:t>
            </a:r>
            <a:r>
              <a:rPr lang="en-US" sz="4000" b="0" i="0" u="none" strike="noStrike" dirty="0">
                <a:solidFill>
                  <a:srgbClr val="000000"/>
                </a:solidFill>
                <a:latin typeface="Times New Roman"/>
                <a:ea typeface="Times New Roman"/>
                <a:cs typeface="Times New Roman"/>
                <a:sym typeface="Times New Roman"/>
              </a:rPr>
              <a:t> </a:t>
            </a:r>
            <a:r>
              <a:rPr lang="en-US" sz="4000" b="0" i="0" u="none" strike="noStrike" dirty="0" err="1">
                <a:solidFill>
                  <a:srgbClr val="000000"/>
                </a:solidFill>
                <a:latin typeface="Times New Roman"/>
                <a:ea typeface="Times New Roman"/>
                <a:cs typeface="Times New Roman"/>
                <a:sym typeface="Times New Roman"/>
              </a:rPr>
              <a:t>có</a:t>
            </a:r>
            <a:r>
              <a:rPr lang="en-US" sz="4000" b="0" i="0" u="none" strike="noStrike" dirty="0">
                <a:solidFill>
                  <a:srgbClr val="000000"/>
                </a:solidFill>
                <a:latin typeface="Times New Roman"/>
                <a:ea typeface="Times New Roman"/>
                <a:cs typeface="Times New Roman"/>
                <a:sym typeface="Times New Roman"/>
              </a:rPr>
              <a:t> </a:t>
            </a:r>
            <a:r>
              <a:rPr lang="en-US" sz="4000" b="0" i="0" u="none" strike="noStrike" dirty="0" err="1">
                <a:solidFill>
                  <a:srgbClr val="000000"/>
                </a:solidFill>
                <a:latin typeface="Times New Roman"/>
                <a:ea typeface="Times New Roman"/>
                <a:cs typeface="Times New Roman"/>
                <a:sym typeface="Times New Roman"/>
              </a:rPr>
              <a:t>hình</a:t>
            </a:r>
            <a:r>
              <a:rPr lang="en-US" sz="4000" b="0" i="0" u="none" strike="noStrike" dirty="0">
                <a:solidFill>
                  <a:srgbClr val="000000"/>
                </a:solidFill>
                <a:latin typeface="Times New Roman"/>
                <a:ea typeface="Times New Roman"/>
                <a:cs typeface="Times New Roman"/>
                <a:sym typeface="Times New Roman"/>
              </a:rPr>
              <a:t> </a:t>
            </a:r>
            <a:r>
              <a:rPr lang="en-US" sz="4000" b="0" i="0" u="none" strike="noStrike" dirty="0" err="1">
                <a:solidFill>
                  <a:srgbClr val="000000"/>
                </a:solidFill>
                <a:latin typeface="Times New Roman"/>
                <a:ea typeface="Times New Roman"/>
                <a:cs typeface="Times New Roman"/>
                <a:sym typeface="Times New Roman"/>
              </a:rPr>
              <a:t>cầu</a:t>
            </a:r>
            <a:r>
              <a:rPr lang="en-US" sz="4000" b="0" i="0" u="none" strike="noStrike" dirty="0">
                <a:solidFill>
                  <a:srgbClr val="000000"/>
                </a:solidFill>
                <a:latin typeface="Times New Roman"/>
                <a:ea typeface="Times New Roman"/>
                <a:cs typeface="Times New Roman"/>
                <a:sym typeface="Times New Roman"/>
              </a:rPr>
              <a:t>.</a:t>
            </a:r>
            <a:endParaRPr sz="4000" b="0" dirty="0">
              <a:solidFill>
                <a:srgbClr val="000000"/>
              </a:solidFill>
              <a:latin typeface="Times New Roman"/>
              <a:ea typeface="Times New Roman"/>
              <a:cs typeface="Times New Roman"/>
              <a:sym typeface="Times New Roman"/>
            </a:endParaRPr>
          </a:p>
          <a:p>
            <a:pPr marL="0" marR="0" lvl="0" indent="0" algn="just" rtl="0">
              <a:spcBef>
                <a:spcPts val="0"/>
              </a:spcBef>
              <a:spcAft>
                <a:spcPts val="0"/>
              </a:spcAft>
              <a:buNone/>
            </a:pPr>
            <a:r>
              <a:rPr lang="en-US" sz="4000" dirty="0">
                <a:solidFill>
                  <a:srgbClr val="000000"/>
                </a:solidFill>
                <a:latin typeface="Times New Roman"/>
                <a:ea typeface="Times New Roman"/>
                <a:cs typeface="Times New Roman"/>
                <a:sym typeface="Times New Roman"/>
              </a:rPr>
              <a:t>- </a:t>
            </a:r>
            <a:r>
              <a:rPr lang="en-US" sz="4000" b="0" i="0" u="none" strike="noStrike" dirty="0" err="1">
                <a:solidFill>
                  <a:srgbClr val="000000"/>
                </a:solidFill>
                <a:latin typeface="Times New Roman"/>
                <a:ea typeface="Times New Roman"/>
                <a:cs typeface="Times New Roman"/>
                <a:sym typeface="Times New Roman"/>
              </a:rPr>
              <a:t>Trái</a:t>
            </a:r>
            <a:r>
              <a:rPr lang="en-US" sz="4000" b="0" i="0" u="none" strike="noStrike" dirty="0">
                <a:solidFill>
                  <a:srgbClr val="000000"/>
                </a:solidFill>
                <a:latin typeface="Times New Roman"/>
                <a:ea typeface="Times New Roman"/>
                <a:cs typeface="Times New Roman"/>
                <a:sym typeface="Times New Roman"/>
              </a:rPr>
              <a:t> </a:t>
            </a:r>
            <a:r>
              <a:rPr lang="en-US" sz="4000" b="0" i="0" u="none" strike="noStrike" dirty="0" err="1">
                <a:solidFill>
                  <a:srgbClr val="000000"/>
                </a:solidFill>
                <a:latin typeface="Times New Roman"/>
                <a:ea typeface="Times New Roman"/>
                <a:cs typeface="Times New Roman"/>
                <a:sym typeface="Times New Roman"/>
              </a:rPr>
              <a:t>Đất</a:t>
            </a:r>
            <a:r>
              <a:rPr lang="en-US" sz="4000" b="0" i="0" u="none" strike="noStrike" dirty="0">
                <a:solidFill>
                  <a:srgbClr val="000000"/>
                </a:solidFill>
                <a:latin typeface="Times New Roman"/>
                <a:ea typeface="Times New Roman"/>
                <a:cs typeface="Times New Roman"/>
                <a:sym typeface="Times New Roman"/>
              </a:rPr>
              <a:t> </a:t>
            </a:r>
            <a:r>
              <a:rPr lang="en-US" sz="4000" b="0" i="0" u="none" strike="noStrike" dirty="0" err="1">
                <a:solidFill>
                  <a:srgbClr val="000000"/>
                </a:solidFill>
                <a:latin typeface="Times New Roman"/>
                <a:ea typeface="Times New Roman"/>
                <a:cs typeface="Times New Roman"/>
                <a:sym typeface="Times New Roman"/>
              </a:rPr>
              <a:t>có</a:t>
            </a:r>
            <a:r>
              <a:rPr lang="en-US" sz="4000" b="0" i="0" u="none" strike="noStrike" dirty="0">
                <a:solidFill>
                  <a:srgbClr val="000000"/>
                </a:solidFill>
                <a:latin typeface="Times New Roman"/>
                <a:ea typeface="Times New Roman"/>
                <a:cs typeface="Times New Roman"/>
                <a:sym typeface="Times New Roman"/>
              </a:rPr>
              <a:t> </a:t>
            </a:r>
            <a:r>
              <a:rPr lang="en-US" sz="4000" b="0" i="0" u="none" strike="noStrike" dirty="0" err="1">
                <a:solidFill>
                  <a:srgbClr val="000000"/>
                </a:solidFill>
                <a:latin typeface="Times New Roman"/>
                <a:ea typeface="Times New Roman"/>
                <a:cs typeface="Times New Roman"/>
                <a:sym typeface="Times New Roman"/>
              </a:rPr>
              <a:t>bán</a:t>
            </a:r>
            <a:r>
              <a:rPr lang="en-US" sz="4000" b="0" i="0" u="none" strike="noStrike" dirty="0">
                <a:solidFill>
                  <a:srgbClr val="000000"/>
                </a:solidFill>
                <a:latin typeface="Times New Roman"/>
                <a:ea typeface="Times New Roman"/>
                <a:cs typeface="Times New Roman"/>
                <a:sym typeface="Times New Roman"/>
              </a:rPr>
              <a:t> </a:t>
            </a:r>
            <a:r>
              <a:rPr lang="en-US" sz="4000" b="0" i="0" u="none" strike="noStrike" dirty="0" err="1">
                <a:solidFill>
                  <a:srgbClr val="000000"/>
                </a:solidFill>
                <a:latin typeface="Times New Roman"/>
                <a:ea typeface="Times New Roman"/>
                <a:cs typeface="Times New Roman"/>
                <a:sym typeface="Times New Roman"/>
              </a:rPr>
              <a:t>kính</a:t>
            </a:r>
            <a:r>
              <a:rPr lang="en-US" sz="4000" b="0" i="0" u="none" strike="noStrike" dirty="0">
                <a:solidFill>
                  <a:srgbClr val="000000"/>
                </a:solidFill>
                <a:latin typeface="Times New Roman"/>
                <a:ea typeface="Times New Roman"/>
                <a:cs typeface="Times New Roman"/>
                <a:sym typeface="Times New Roman"/>
              </a:rPr>
              <a:t> </a:t>
            </a:r>
            <a:r>
              <a:rPr lang="en-US" sz="4000" b="0" i="0" u="none" strike="noStrike" dirty="0" err="1">
                <a:solidFill>
                  <a:srgbClr val="000000"/>
                </a:solidFill>
                <a:latin typeface="Times New Roman"/>
                <a:ea typeface="Times New Roman"/>
                <a:cs typeface="Times New Roman"/>
                <a:sym typeface="Times New Roman"/>
              </a:rPr>
              <a:t>Xích</a:t>
            </a:r>
            <a:r>
              <a:rPr lang="en-US" sz="4000" b="0" i="0" u="none" strike="noStrike" dirty="0">
                <a:solidFill>
                  <a:srgbClr val="000000"/>
                </a:solidFill>
                <a:latin typeface="Times New Roman"/>
                <a:ea typeface="Times New Roman"/>
                <a:cs typeface="Times New Roman"/>
                <a:sym typeface="Times New Roman"/>
              </a:rPr>
              <a:t> </a:t>
            </a:r>
            <a:r>
              <a:rPr lang="en-US" sz="4000" b="0" i="0" u="none" strike="noStrike" dirty="0" err="1">
                <a:solidFill>
                  <a:srgbClr val="000000"/>
                </a:solidFill>
                <a:latin typeface="Times New Roman"/>
                <a:ea typeface="Times New Roman"/>
                <a:cs typeface="Times New Roman"/>
                <a:sym typeface="Times New Roman"/>
              </a:rPr>
              <a:t>đạo</a:t>
            </a:r>
            <a:r>
              <a:rPr lang="en-US" sz="4000" b="0" i="0" u="none" strike="noStrike" dirty="0">
                <a:solidFill>
                  <a:srgbClr val="000000"/>
                </a:solidFill>
                <a:latin typeface="Times New Roman"/>
                <a:ea typeface="Times New Roman"/>
                <a:cs typeface="Times New Roman"/>
                <a:sym typeface="Times New Roman"/>
              </a:rPr>
              <a:t> </a:t>
            </a:r>
            <a:r>
              <a:rPr lang="en-US" sz="4000" b="0" i="0" u="none" strike="noStrike" dirty="0" err="1">
                <a:solidFill>
                  <a:srgbClr val="000000"/>
                </a:solidFill>
                <a:latin typeface="Times New Roman"/>
                <a:ea typeface="Times New Roman"/>
                <a:cs typeface="Times New Roman"/>
                <a:sym typeface="Times New Roman"/>
              </a:rPr>
              <a:t>là</a:t>
            </a:r>
            <a:r>
              <a:rPr lang="en-US" sz="4000" b="0" i="0" u="none" strike="noStrike" dirty="0">
                <a:solidFill>
                  <a:srgbClr val="000000"/>
                </a:solidFill>
                <a:latin typeface="Times New Roman"/>
                <a:ea typeface="Times New Roman"/>
                <a:cs typeface="Times New Roman"/>
                <a:sym typeface="Times New Roman"/>
              </a:rPr>
              <a:t> 6 378 km, </a:t>
            </a:r>
            <a:r>
              <a:rPr lang="en-US" sz="4000" b="0" i="0" u="none" strike="noStrike" dirty="0" err="1">
                <a:solidFill>
                  <a:srgbClr val="000000"/>
                </a:solidFill>
                <a:latin typeface="Times New Roman"/>
                <a:ea typeface="Times New Roman"/>
                <a:cs typeface="Times New Roman"/>
                <a:sym typeface="Times New Roman"/>
              </a:rPr>
              <a:t>diện</a:t>
            </a:r>
            <a:r>
              <a:rPr lang="en-US" sz="4000" b="0" i="0" u="none" strike="noStrike" dirty="0">
                <a:solidFill>
                  <a:srgbClr val="000000"/>
                </a:solidFill>
                <a:latin typeface="Times New Roman"/>
                <a:ea typeface="Times New Roman"/>
                <a:cs typeface="Times New Roman"/>
                <a:sym typeface="Times New Roman"/>
              </a:rPr>
              <a:t> </a:t>
            </a:r>
            <a:r>
              <a:rPr lang="en-US" sz="4000" b="0" i="0" u="none" strike="noStrike" dirty="0" err="1">
                <a:solidFill>
                  <a:srgbClr val="000000"/>
                </a:solidFill>
                <a:latin typeface="Times New Roman"/>
                <a:ea typeface="Times New Roman"/>
                <a:cs typeface="Times New Roman"/>
                <a:sym typeface="Times New Roman"/>
              </a:rPr>
              <a:t>tích</a:t>
            </a:r>
            <a:r>
              <a:rPr lang="en-US" sz="4000" b="0" i="0" u="none" strike="noStrike" dirty="0">
                <a:solidFill>
                  <a:srgbClr val="000000"/>
                </a:solidFill>
                <a:latin typeface="Times New Roman"/>
                <a:ea typeface="Times New Roman"/>
                <a:cs typeface="Times New Roman"/>
                <a:sym typeface="Times New Roman"/>
              </a:rPr>
              <a:t> </a:t>
            </a:r>
            <a:r>
              <a:rPr lang="en-US" sz="4000" b="0" i="0" u="none" strike="noStrike" dirty="0" err="1">
                <a:solidFill>
                  <a:srgbClr val="000000"/>
                </a:solidFill>
                <a:latin typeface="Times New Roman"/>
                <a:ea typeface="Times New Roman"/>
                <a:cs typeface="Times New Roman"/>
                <a:sym typeface="Times New Roman"/>
              </a:rPr>
              <a:t>bề</a:t>
            </a:r>
            <a:r>
              <a:rPr lang="en-US" sz="4000" b="0" i="0" u="none" strike="noStrike" dirty="0">
                <a:solidFill>
                  <a:srgbClr val="000000"/>
                </a:solidFill>
                <a:latin typeface="Times New Roman"/>
                <a:ea typeface="Times New Roman"/>
                <a:cs typeface="Times New Roman"/>
                <a:sym typeface="Times New Roman"/>
              </a:rPr>
              <a:t> </a:t>
            </a:r>
            <a:r>
              <a:rPr lang="en-US" sz="4000" b="0" i="0" u="none" strike="noStrike" dirty="0" err="1">
                <a:solidFill>
                  <a:srgbClr val="000000"/>
                </a:solidFill>
                <a:latin typeface="Times New Roman"/>
                <a:ea typeface="Times New Roman"/>
                <a:cs typeface="Times New Roman"/>
                <a:sym typeface="Times New Roman"/>
              </a:rPr>
              <a:t>mặt</a:t>
            </a:r>
            <a:r>
              <a:rPr lang="en-US" sz="4000" b="0" i="0" u="none" strike="noStrike" dirty="0">
                <a:solidFill>
                  <a:srgbClr val="000000"/>
                </a:solidFill>
                <a:latin typeface="Times New Roman"/>
                <a:ea typeface="Times New Roman"/>
                <a:cs typeface="Times New Roman"/>
                <a:sym typeface="Times New Roman"/>
              </a:rPr>
              <a:t> </a:t>
            </a:r>
            <a:r>
              <a:rPr lang="en-US" sz="4000" b="0" i="0" u="none" strike="noStrike" dirty="0" err="1">
                <a:solidFill>
                  <a:srgbClr val="000000"/>
                </a:solidFill>
                <a:latin typeface="Times New Roman"/>
                <a:ea typeface="Times New Roman"/>
                <a:cs typeface="Times New Roman"/>
                <a:sym typeface="Times New Roman"/>
              </a:rPr>
              <a:t>là</a:t>
            </a:r>
            <a:r>
              <a:rPr lang="en-US" sz="4000" b="0" i="0" u="none" strike="noStrike" dirty="0">
                <a:solidFill>
                  <a:srgbClr val="000000"/>
                </a:solidFill>
                <a:latin typeface="Times New Roman"/>
                <a:ea typeface="Times New Roman"/>
                <a:cs typeface="Times New Roman"/>
                <a:sym typeface="Times New Roman"/>
              </a:rPr>
              <a:t> 510 </a:t>
            </a:r>
            <a:r>
              <a:rPr lang="en-US" sz="4000" b="0" i="0" u="none" strike="noStrike" dirty="0" err="1">
                <a:solidFill>
                  <a:srgbClr val="000000"/>
                </a:solidFill>
                <a:latin typeface="Times New Roman"/>
                <a:ea typeface="Times New Roman"/>
                <a:cs typeface="Times New Roman"/>
                <a:sym typeface="Times New Roman"/>
              </a:rPr>
              <a:t>triệu</a:t>
            </a:r>
            <a:r>
              <a:rPr lang="en-US" sz="4000" b="0" i="0" u="none" strike="noStrike" dirty="0">
                <a:solidFill>
                  <a:srgbClr val="000000"/>
                </a:solidFill>
                <a:latin typeface="Times New Roman"/>
                <a:ea typeface="Times New Roman"/>
                <a:cs typeface="Times New Roman"/>
                <a:sym typeface="Times New Roman"/>
              </a:rPr>
              <a:t> km</a:t>
            </a:r>
            <a:r>
              <a:rPr lang="en-US" sz="4000" b="0" i="0" u="none" strike="noStrike" baseline="30000" dirty="0">
                <a:solidFill>
                  <a:srgbClr val="000000"/>
                </a:solidFill>
                <a:latin typeface="Times New Roman"/>
                <a:ea typeface="Times New Roman"/>
                <a:cs typeface="Times New Roman"/>
                <a:sym typeface="Times New Roman"/>
              </a:rPr>
              <a:t>2</a:t>
            </a:r>
            <a:r>
              <a:rPr lang="en-US" sz="4000" b="0" i="0" u="none" strike="noStrike" dirty="0">
                <a:solidFill>
                  <a:srgbClr val="000000"/>
                </a:solidFill>
                <a:latin typeface="Times New Roman"/>
                <a:ea typeface="Times New Roman"/>
                <a:cs typeface="Times New Roman"/>
                <a:sym typeface="Times New Roman"/>
              </a:rPr>
              <a:t>. </a:t>
            </a:r>
            <a:endParaRPr sz="4000" dirty="0">
              <a:solidFill>
                <a:schemeClr val="lt1"/>
              </a:solidFill>
              <a:latin typeface="Calibri"/>
              <a:ea typeface="Calibri"/>
              <a:cs typeface="Calibri"/>
              <a:sym typeface="Calibri"/>
            </a:endParaRPr>
          </a:p>
          <a:p>
            <a:pPr marL="0" marR="0" lvl="0" indent="0" algn="just" rtl="0">
              <a:spcBef>
                <a:spcPts val="0"/>
              </a:spcBef>
              <a:spcAft>
                <a:spcPts val="0"/>
              </a:spcAft>
              <a:buNone/>
            </a:pPr>
            <a:r>
              <a:rPr lang="en-US" sz="4000" b="0" i="0" u="none" strike="noStrike" dirty="0" err="1">
                <a:solidFill>
                  <a:srgbClr val="000000"/>
                </a:solidFill>
                <a:latin typeface="Times New Roman"/>
                <a:ea typeface="Times New Roman"/>
                <a:cs typeface="Times New Roman"/>
                <a:sym typeface="Times New Roman"/>
              </a:rPr>
              <a:t>Nhờ</a:t>
            </a:r>
            <a:r>
              <a:rPr lang="en-US" sz="4000" b="0" i="0" u="none" strike="noStrike" dirty="0">
                <a:solidFill>
                  <a:srgbClr val="000000"/>
                </a:solidFill>
                <a:latin typeface="Times New Roman"/>
                <a:ea typeface="Times New Roman"/>
                <a:cs typeface="Times New Roman"/>
                <a:sym typeface="Times New Roman"/>
              </a:rPr>
              <a:t> </a:t>
            </a:r>
            <a:r>
              <a:rPr lang="en-US" sz="4000" b="0" i="0" u="none" strike="noStrike" dirty="0" err="1">
                <a:solidFill>
                  <a:srgbClr val="000000"/>
                </a:solidFill>
                <a:latin typeface="Times New Roman"/>
                <a:ea typeface="Times New Roman"/>
                <a:cs typeface="Times New Roman"/>
                <a:sym typeface="Times New Roman"/>
              </a:rPr>
              <a:t>có</a:t>
            </a:r>
            <a:r>
              <a:rPr lang="en-US" sz="4000" b="0" i="0" u="none" strike="noStrike" dirty="0">
                <a:solidFill>
                  <a:srgbClr val="000000"/>
                </a:solidFill>
                <a:latin typeface="Times New Roman"/>
                <a:ea typeface="Times New Roman"/>
                <a:cs typeface="Times New Roman"/>
                <a:sym typeface="Times New Roman"/>
              </a:rPr>
              <a:t> </a:t>
            </a:r>
            <a:r>
              <a:rPr lang="en-US" sz="4000" b="0" i="0" u="none" strike="noStrike" dirty="0" err="1">
                <a:solidFill>
                  <a:srgbClr val="000000"/>
                </a:solidFill>
                <a:latin typeface="Times New Roman"/>
                <a:ea typeface="Times New Roman"/>
                <a:cs typeface="Times New Roman"/>
                <a:sym typeface="Times New Roman"/>
              </a:rPr>
              <a:t>kích</a:t>
            </a:r>
            <a:r>
              <a:rPr lang="en-US" sz="4000" b="0" i="0" u="none" strike="noStrike" dirty="0">
                <a:solidFill>
                  <a:srgbClr val="000000"/>
                </a:solidFill>
                <a:latin typeface="Times New Roman"/>
                <a:ea typeface="Times New Roman"/>
                <a:cs typeface="Times New Roman"/>
                <a:sym typeface="Times New Roman"/>
              </a:rPr>
              <a:t> </a:t>
            </a:r>
            <a:r>
              <a:rPr lang="en-US" sz="4000" b="0" i="0" u="none" strike="noStrike" dirty="0" err="1">
                <a:solidFill>
                  <a:srgbClr val="000000"/>
                </a:solidFill>
                <a:latin typeface="Times New Roman"/>
                <a:ea typeface="Times New Roman"/>
                <a:cs typeface="Times New Roman"/>
                <a:sym typeface="Times New Roman"/>
              </a:rPr>
              <a:t>thước</a:t>
            </a:r>
            <a:r>
              <a:rPr lang="en-US" sz="4000" b="0" i="0" u="none" strike="noStrike" dirty="0">
                <a:solidFill>
                  <a:srgbClr val="000000"/>
                </a:solidFill>
                <a:latin typeface="Times New Roman"/>
                <a:ea typeface="Times New Roman"/>
                <a:cs typeface="Times New Roman"/>
                <a:sym typeface="Times New Roman"/>
              </a:rPr>
              <a:t> </a:t>
            </a:r>
            <a:r>
              <a:rPr lang="en-US" sz="4000" b="0" i="0" u="none" strike="noStrike" dirty="0" err="1">
                <a:solidFill>
                  <a:srgbClr val="000000"/>
                </a:solidFill>
                <a:latin typeface="Times New Roman"/>
                <a:ea typeface="Times New Roman"/>
                <a:cs typeface="Times New Roman"/>
                <a:sym typeface="Times New Roman"/>
              </a:rPr>
              <a:t>và</a:t>
            </a:r>
            <a:r>
              <a:rPr lang="en-US" sz="4000" b="0" i="0" u="none" strike="noStrike" dirty="0">
                <a:solidFill>
                  <a:srgbClr val="000000"/>
                </a:solidFill>
                <a:latin typeface="Times New Roman"/>
                <a:ea typeface="Times New Roman"/>
                <a:cs typeface="Times New Roman"/>
                <a:sym typeface="Times New Roman"/>
              </a:rPr>
              <a:t> </a:t>
            </a:r>
            <a:r>
              <a:rPr lang="en-US" sz="4000" b="0" i="0" u="none" strike="noStrike" dirty="0" err="1">
                <a:solidFill>
                  <a:srgbClr val="000000"/>
                </a:solidFill>
                <a:latin typeface="Times New Roman"/>
                <a:ea typeface="Times New Roman"/>
                <a:cs typeface="Times New Roman"/>
                <a:sym typeface="Times New Roman"/>
              </a:rPr>
              <a:t>khối</a:t>
            </a:r>
            <a:r>
              <a:rPr lang="en-US" sz="4000" b="0" i="0" u="none" strike="noStrike" dirty="0">
                <a:solidFill>
                  <a:srgbClr val="000000"/>
                </a:solidFill>
                <a:latin typeface="Times New Roman"/>
                <a:ea typeface="Times New Roman"/>
                <a:cs typeface="Times New Roman"/>
                <a:sym typeface="Times New Roman"/>
              </a:rPr>
              <a:t> </a:t>
            </a:r>
            <a:r>
              <a:rPr lang="en-US" sz="4000" b="0" i="0" u="none" strike="noStrike" dirty="0" err="1">
                <a:solidFill>
                  <a:srgbClr val="000000"/>
                </a:solidFill>
                <a:latin typeface="Times New Roman"/>
                <a:ea typeface="Times New Roman"/>
                <a:cs typeface="Times New Roman"/>
                <a:sym typeface="Times New Roman"/>
              </a:rPr>
              <a:t>lượng</a:t>
            </a:r>
            <a:r>
              <a:rPr lang="en-US" sz="4000" b="0" i="0" u="none" strike="noStrike" dirty="0">
                <a:solidFill>
                  <a:srgbClr val="000000"/>
                </a:solidFill>
                <a:latin typeface="Times New Roman"/>
                <a:ea typeface="Times New Roman"/>
                <a:cs typeface="Times New Roman"/>
                <a:sym typeface="Times New Roman"/>
              </a:rPr>
              <a:t> </a:t>
            </a:r>
            <a:r>
              <a:rPr lang="en-US" sz="4000" b="0" i="0" u="none" strike="noStrike" dirty="0" err="1">
                <a:solidFill>
                  <a:srgbClr val="000000"/>
                </a:solidFill>
                <a:latin typeface="Times New Roman"/>
                <a:ea typeface="Times New Roman"/>
                <a:cs typeface="Times New Roman"/>
                <a:sym typeface="Times New Roman"/>
              </a:rPr>
              <a:t>đủ</a:t>
            </a:r>
            <a:r>
              <a:rPr lang="en-US" sz="4000" b="0" i="0" u="none" strike="noStrike" dirty="0">
                <a:solidFill>
                  <a:srgbClr val="000000"/>
                </a:solidFill>
                <a:latin typeface="Times New Roman"/>
                <a:ea typeface="Times New Roman"/>
                <a:cs typeface="Times New Roman"/>
                <a:sym typeface="Times New Roman"/>
              </a:rPr>
              <a:t> </a:t>
            </a:r>
            <a:r>
              <a:rPr lang="en-US" sz="4000" b="0" i="0" u="none" strike="noStrike" dirty="0" err="1">
                <a:solidFill>
                  <a:srgbClr val="000000"/>
                </a:solidFill>
                <a:latin typeface="Times New Roman"/>
                <a:ea typeface="Times New Roman"/>
                <a:cs typeface="Times New Roman"/>
                <a:sym typeface="Times New Roman"/>
              </a:rPr>
              <a:t>lớn</a:t>
            </a:r>
            <a:r>
              <a:rPr lang="en-US" sz="4000" b="0" i="0" u="none" strike="noStrike" dirty="0">
                <a:solidFill>
                  <a:srgbClr val="000000"/>
                </a:solidFill>
                <a:latin typeface="Times New Roman"/>
                <a:ea typeface="Times New Roman"/>
                <a:cs typeface="Times New Roman"/>
                <a:sym typeface="Times New Roman"/>
              </a:rPr>
              <a:t>, </a:t>
            </a:r>
            <a:r>
              <a:rPr lang="en-US" sz="4000" b="0" i="0" u="none" strike="noStrike" dirty="0" err="1">
                <a:solidFill>
                  <a:srgbClr val="000000"/>
                </a:solidFill>
                <a:latin typeface="Times New Roman"/>
                <a:ea typeface="Times New Roman"/>
                <a:cs typeface="Times New Roman"/>
                <a:sym typeface="Times New Roman"/>
              </a:rPr>
              <a:t>Trái</a:t>
            </a:r>
            <a:r>
              <a:rPr lang="en-US" sz="4000" b="0" i="0" u="none" strike="noStrike" dirty="0">
                <a:solidFill>
                  <a:srgbClr val="000000"/>
                </a:solidFill>
                <a:latin typeface="Times New Roman"/>
                <a:ea typeface="Times New Roman"/>
                <a:cs typeface="Times New Roman"/>
                <a:sym typeface="Times New Roman"/>
              </a:rPr>
              <a:t> </a:t>
            </a:r>
            <a:r>
              <a:rPr lang="en-US" sz="4000" b="0" i="0" u="none" strike="noStrike" dirty="0" err="1">
                <a:solidFill>
                  <a:srgbClr val="000000"/>
                </a:solidFill>
                <a:latin typeface="Times New Roman"/>
                <a:ea typeface="Times New Roman"/>
                <a:cs typeface="Times New Roman"/>
                <a:sym typeface="Times New Roman"/>
              </a:rPr>
              <a:t>Đất</a:t>
            </a:r>
            <a:r>
              <a:rPr lang="en-US" sz="4000" b="0" i="0" u="none" strike="noStrike" dirty="0">
                <a:solidFill>
                  <a:srgbClr val="000000"/>
                </a:solidFill>
                <a:latin typeface="Times New Roman"/>
                <a:ea typeface="Times New Roman"/>
                <a:cs typeface="Times New Roman"/>
                <a:sym typeface="Times New Roman"/>
              </a:rPr>
              <a:t> </a:t>
            </a:r>
            <a:r>
              <a:rPr lang="en-US" sz="4000" b="0" i="0" u="none" strike="noStrike" dirty="0" err="1">
                <a:solidFill>
                  <a:srgbClr val="000000"/>
                </a:solidFill>
                <a:latin typeface="Times New Roman"/>
                <a:ea typeface="Times New Roman"/>
                <a:cs typeface="Times New Roman"/>
                <a:sym typeface="Times New Roman"/>
              </a:rPr>
              <a:t>đã</a:t>
            </a:r>
            <a:r>
              <a:rPr lang="en-US" sz="4000" b="0" i="0" u="none" strike="noStrike" dirty="0">
                <a:solidFill>
                  <a:srgbClr val="000000"/>
                </a:solidFill>
                <a:latin typeface="Times New Roman"/>
                <a:ea typeface="Times New Roman"/>
                <a:cs typeface="Times New Roman"/>
                <a:sym typeface="Times New Roman"/>
              </a:rPr>
              <a:t> </a:t>
            </a:r>
            <a:r>
              <a:rPr lang="en-US" sz="4000" b="0" i="0" u="none" strike="noStrike" dirty="0" err="1">
                <a:solidFill>
                  <a:srgbClr val="000000"/>
                </a:solidFill>
                <a:latin typeface="Times New Roman"/>
                <a:ea typeface="Times New Roman"/>
                <a:cs typeface="Times New Roman"/>
                <a:sym typeface="Times New Roman"/>
              </a:rPr>
              <a:t>tạo</a:t>
            </a:r>
            <a:r>
              <a:rPr lang="en-US" sz="4000" b="0" i="0" u="none" strike="noStrike" dirty="0">
                <a:solidFill>
                  <a:srgbClr val="000000"/>
                </a:solidFill>
                <a:latin typeface="Times New Roman"/>
                <a:ea typeface="Times New Roman"/>
                <a:cs typeface="Times New Roman"/>
                <a:sym typeface="Times New Roman"/>
              </a:rPr>
              <a:t> ra </a:t>
            </a:r>
            <a:r>
              <a:rPr lang="en-US" sz="4000" b="0" i="0" u="none" strike="noStrike" dirty="0" err="1">
                <a:solidFill>
                  <a:srgbClr val="000000"/>
                </a:solidFill>
                <a:latin typeface="Times New Roman"/>
                <a:ea typeface="Times New Roman"/>
                <a:cs typeface="Times New Roman"/>
                <a:sym typeface="Times New Roman"/>
              </a:rPr>
              <a:t>lực</a:t>
            </a:r>
            <a:r>
              <a:rPr lang="en-US" sz="4000" b="0" i="0" u="none" strike="noStrike" dirty="0">
                <a:solidFill>
                  <a:srgbClr val="000000"/>
                </a:solidFill>
                <a:latin typeface="Times New Roman"/>
                <a:ea typeface="Times New Roman"/>
                <a:cs typeface="Times New Roman"/>
                <a:sym typeface="Times New Roman"/>
              </a:rPr>
              <a:t> </a:t>
            </a:r>
            <a:r>
              <a:rPr lang="en-US" sz="4000" b="0" i="0" u="none" strike="noStrike" dirty="0" err="1">
                <a:solidFill>
                  <a:srgbClr val="000000"/>
                </a:solidFill>
                <a:latin typeface="Times New Roman"/>
                <a:ea typeface="Times New Roman"/>
                <a:cs typeface="Times New Roman"/>
                <a:sym typeface="Times New Roman"/>
              </a:rPr>
              <a:t>hút</a:t>
            </a:r>
            <a:r>
              <a:rPr lang="en-US" sz="4000" b="0" i="0" u="none" strike="noStrike" dirty="0">
                <a:solidFill>
                  <a:srgbClr val="000000"/>
                </a:solidFill>
                <a:latin typeface="Times New Roman"/>
                <a:ea typeface="Times New Roman"/>
                <a:cs typeface="Times New Roman"/>
                <a:sym typeface="Times New Roman"/>
              </a:rPr>
              <a:t> </a:t>
            </a:r>
            <a:r>
              <a:rPr lang="en-US" sz="4000" b="0" i="0" u="none" strike="noStrike" dirty="0" err="1">
                <a:solidFill>
                  <a:srgbClr val="000000"/>
                </a:solidFill>
                <a:latin typeface="Times New Roman"/>
                <a:ea typeface="Times New Roman"/>
                <a:cs typeface="Times New Roman"/>
                <a:sym typeface="Times New Roman"/>
              </a:rPr>
              <a:t>giữ</a:t>
            </a:r>
            <a:r>
              <a:rPr lang="en-US" sz="4000" b="0" i="0" u="none" strike="noStrike" dirty="0">
                <a:solidFill>
                  <a:srgbClr val="000000"/>
                </a:solidFill>
                <a:latin typeface="Times New Roman"/>
                <a:ea typeface="Times New Roman"/>
                <a:cs typeface="Times New Roman"/>
                <a:sym typeface="Times New Roman"/>
              </a:rPr>
              <a:t> </a:t>
            </a:r>
            <a:r>
              <a:rPr lang="en-US" sz="4000" b="0" i="0" u="none" strike="noStrike" dirty="0" err="1">
                <a:solidFill>
                  <a:srgbClr val="000000"/>
                </a:solidFill>
                <a:latin typeface="Times New Roman"/>
                <a:ea typeface="Times New Roman"/>
                <a:cs typeface="Times New Roman"/>
                <a:sym typeface="Times New Roman"/>
              </a:rPr>
              <a:t>được</a:t>
            </a:r>
            <a:r>
              <a:rPr lang="en-US" sz="4000" b="0" i="0" u="none" strike="noStrike" dirty="0">
                <a:solidFill>
                  <a:srgbClr val="000000"/>
                </a:solidFill>
                <a:latin typeface="Times New Roman"/>
                <a:ea typeface="Times New Roman"/>
                <a:cs typeface="Times New Roman"/>
                <a:sym typeface="Times New Roman"/>
              </a:rPr>
              <a:t> </a:t>
            </a:r>
            <a:r>
              <a:rPr lang="en-US" sz="4000" b="0" i="0" u="none" strike="noStrike" dirty="0" err="1">
                <a:solidFill>
                  <a:srgbClr val="000000"/>
                </a:solidFill>
                <a:latin typeface="Times New Roman"/>
                <a:ea typeface="Times New Roman"/>
                <a:cs typeface="Times New Roman"/>
                <a:sym typeface="Times New Roman"/>
              </a:rPr>
              <a:t>các</a:t>
            </a:r>
            <a:r>
              <a:rPr lang="en-US" sz="4000" b="0" i="0" u="none" strike="noStrike" dirty="0">
                <a:solidFill>
                  <a:srgbClr val="000000"/>
                </a:solidFill>
                <a:latin typeface="Times New Roman"/>
                <a:ea typeface="Times New Roman"/>
                <a:cs typeface="Times New Roman"/>
                <a:sym typeface="Times New Roman"/>
              </a:rPr>
              <a:t> </a:t>
            </a:r>
            <a:r>
              <a:rPr lang="en-US" sz="4000" b="0" i="0" u="none" strike="noStrike" dirty="0" err="1">
                <a:solidFill>
                  <a:srgbClr val="000000"/>
                </a:solidFill>
                <a:latin typeface="Times New Roman"/>
                <a:ea typeface="Times New Roman"/>
                <a:cs typeface="Times New Roman"/>
                <a:sym typeface="Times New Roman"/>
              </a:rPr>
              <a:t>chất</a:t>
            </a:r>
            <a:r>
              <a:rPr lang="en-US" sz="4000" b="0" i="0" u="none" strike="noStrike" dirty="0">
                <a:solidFill>
                  <a:srgbClr val="000000"/>
                </a:solidFill>
                <a:latin typeface="Times New Roman"/>
                <a:ea typeface="Times New Roman"/>
                <a:cs typeface="Times New Roman"/>
                <a:sym typeface="Times New Roman"/>
              </a:rPr>
              <a:t> </a:t>
            </a:r>
            <a:r>
              <a:rPr lang="en-US" sz="4000" b="0" i="0" u="none" strike="noStrike" dirty="0" err="1">
                <a:solidFill>
                  <a:srgbClr val="000000"/>
                </a:solidFill>
                <a:latin typeface="Times New Roman"/>
                <a:ea typeface="Times New Roman"/>
                <a:cs typeface="Times New Roman"/>
                <a:sym typeface="Times New Roman"/>
              </a:rPr>
              <a:t>khí</a:t>
            </a:r>
            <a:r>
              <a:rPr lang="en-US" sz="4000" b="0" i="0" u="none" strike="noStrike" dirty="0">
                <a:solidFill>
                  <a:srgbClr val="000000"/>
                </a:solidFill>
                <a:latin typeface="Times New Roman"/>
                <a:ea typeface="Times New Roman"/>
                <a:cs typeface="Times New Roman"/>
                <a:sym typeface="Times New Roman"/>
              </a:rPr>
              <a:t> </a:t>
            </a:r>
            <a:r>
              <a:rPr lang="en-US" sz="4000" b="0" i="0" u="none" strike="noStrike" dirty="0" err="1">
                <a:solidFill>
                  <a:srgbClr val="000000"/>
                </a:solidFill>
                <a:latin typeface="Times New Roman"/>
                <a:ea typeface="Times New Roman"/>
                <a:cs typeface="Times New Roman"/>
                <a:sym typeface="Times New Roman"/>
              </a:rPr>
              <a:t>làm</a:t>
            </a:r>
            <a:r>
              <a:rPr lang="en-US" sz="4000" b="0" i="0" u="none" strike="noStrike" dirty="0">
                <a:solidFill>
                  <a:srgbClr val="000000"/>
                </a:solidFill>
                <a:latin typeface="Times New Roman"/>
                <a:ea typeface="Times New Roman"/>
                <a:cs typeface="Times New Roman"/>
                <a:sym typeface="Times New Roman"/>
              </a:rPr>
              <a:t> </a:t>
            </a:r>
            <a:r>
              <a:rPr lang="en-US" sz="4000" b="0" i="0" u="none" strike="noStrike" dirty="0" err="1">
                <a:solidFill>
                  <a:srgbClr val="000000"/>
                </a:solidFill>
                <a:latin typeface="Times New Roman"/>
                <a:ea typeface="Times New Roman"/>
                <a:cs typeface="Times New Roman"/>
                <a:sym typeface="Times New Roman"/>
              </a:rPr>
              <a:t>thành</a:t>
            </a:r>
            <a:r>
              <a:rPr lang="en-US" sz="4000" b="0" i="0" u="none" strike="noStrike" dirty="0">
                <a:solidFill>
                  <a:srgbClr val="000000"/>
                </a:solidFill>
                <a:latin typeface="Times New Roman"/>
                <a:ea typeface="Times New Roman"/>
                <a:cs typeface="Times New Roman"/>
                <a:sym typeface="Times New Roman"/>
              </a:rPr>
              <a:t> </a:t>
            </a:r>
            <a:r>
              <a:rPr lang="en-US" sz="4000" b="0" i="0" u="none" strike="noStrike" dirty="0" err="1">
                <a:solidFill>
                  <a:srgbClr val="000000"/>
                </a:solidFill>
                <a:latin typeface="Times New Roman"/>
                <a:ea typeface="Times New Roman"/>
                <a:cs typeface="Times New Roman"/>
                <a:sym typeface="Times New Roman"/>
              </a:rPr>
              <a:t>lớp</a:t>
            </a:r>
            <a:r>
              <a:rPr lang="en-US" sz="4000" b="0" i="0" u="none" strike="noStrike" dirty="0">
                <a:solidFill>
                  <a:srgbClr val="000000"/>
                </a:solidFill>
                <a:latin typeface="Times New Roman"/>
                <a:ea typeface="Times New Roman"/>
                <a:cs typeface="Times New Roman"/>
                <a:sym typeface="Times New Roman"/>
              </a:rPr>
              <a:t> </a:t>
            </a:r>
            <a:r>
              <a:rPr lang="en-US" sz="4000" b="0" i="0" u="none" strike="noStrike" dirty="0" err="1">
                <a:solidFill>
                  <a:srgbClr val="000000"/>
                </a:solidFill>
                <a:latin typeface="Times New Roman"/>
                <a:ea typeface="Times New Roman"/>
                <a:cs typeface="Times New Roman"/>
                <a:sym typeface="Times New Roman"/>
              </a:rPr>
              <a:t>vỏ</a:t>
            </a:r>
            <a:r>
              <a:rPr lang="en-US" sz="4000" b="0" i="0" u="none" strike="noStrike" dirty="0">
                <a:solidFill>
                  <a:srgbClr val="000000"/>
                </a:solidFill>
                <a:latin typeface="Times New Roman"/>
                <a:ea typeface="Times New Roman"/>
                <a:cs typeface="Times New Roman"/>
                <a:sym typeface="Times New Roman"/>
              </a:rPr>
              <a:t> </a:t>
            </a:r>
            <a:r>
              <a:rPr lang="en-US" sz="4000" b="0" i="0" u="none" strike="noStrike" dirty="0" err="1">
                <a:solidFill>
                  <a:srgbClr val="000000"/>
                </a:solidFill>
                <a:latin typeface="Times New Roman"/>
                <a:ea typeface="Times New Roman"/>
                <a:cs typeface="Times New Roman"/>
                <a:sym typeface="Times New Roman"/>
              </a:rPr>
              <a:t>khí</a:t>
            </a:r>
            <a:r>
              <a:rPr lang="en-US" sz="4000" b="0" i="0" u="none" strike="noStrike" dirty="0">
                <a:solidFill>
                  <a:srgbClr val="000000"/>
                </a:solidFill>
                <a:latin typeface="Times New Roman"/>
                <a:ea typeface="Times New Roman"/>
                <a:cs typeface="Times New Roman"/>
                <a:sym typeface="Times New Roman"/>
              </a:rPr>
              <a:t> </a:t>
            </a:r>
            <a:r>
              <a:rPr lang="en-US" sz="4000" b="0" i="0" u="none" strike="noStrike" dirty="0" err="1">
                <a:solidFill>
                  <a:srgbClr val="000000"/>
                </a:solidFill>
                <a:latin typeface="Times New Roman"/>
                <a:ea typeface="Times New Roman"/>
                <a:cs typeface="Times New Roman"/>
                <a:sym typeface="Times New Roman"/>
              </a:rPr>
              <a:t>bảo</a:t>
            </a:r>
            <a:r>
              <a:rPr lang="en-US" sz="4000" b="0" i="0" u="none" strike="noStrike" dirty="0">
                <a:solidFill>
                  <a:srgbClr val="000000"/>
                </a:solidFill>
                <a:latin typeface="Times New Roman"/>
                <a:ea typeface="Times New Roman"/>
                <a:cs typeface="Times New Roman"/>
                <a:sym typeface="Times New Roman"/>
              </a:rPr>
              <a:t> </a:t>
            </a:r>
            <a:r>
              <a:rPr lang="en-US" sz="4000" b="0" i="0" u="none" strike="noStrike" dirty="0" err="1">
                <a:solidFill>
                  <a:srgbClr val="000000"/>
                </a:solidFill>
                <a:latin typeface="Times New Roman"/>
                <a:ea typeface="Times New Roman"/>
                <a:cs typeface="Times New Roman"/>
                <a:sym typeface="Times New Roman"/>
              </a:rPr>
              <a:t>vệ</a:t>
            </a:r>
            <a:r>
              <a:rPr lang="en-US" sz="4000" b="0" i="0" u="none" strike="noStrike" dirty="0">
                <a:solidFill>
                  <a:srgbClr val="000000"/>
                </a:solidFill>
                <a:latin typeface="Times New Roman"/>
                <a:ea typeface="Times New Roman"/>
                <a:cs typeface="Times New Roman"/>
                <a:sym typeface="Times New Roman"/>
              </a:rPr>
              <a:t> </a:t>
            </a:r>
            <a:r>
              <a:rPr lang="en-US" sz="4000" b="0" i="0" u="none" strike="noStrike" dirty="0" err="1">
                <a:solidFill>
                  <a:srgbClr val="000000"/>
                </a:solidFill>
                <a:latin typeface="Times New Roman"/>
                <a:ea typeface="Times New Roman"/>
                <a:cs typeface="Times New Roman"/>
                <a:sym typeface="Times New Roman"/>
              </a:rPr>
              <a:t>mình</a:t>
            </a:r>
            <a:r>
              <a:rPr lang="en-US" sz="4000" b="0" i="0" u="none" strike="noStrike" dirty="0">
                <a:solidFill>
                  <a:srgbClr val="000000"/>
                </a:solidFill>
                <a:latin typeface="Times New Roman"/>
                <a:ea typeface="Times New Roman"/>
                <a:cs typeface="Times New Roman"/>
                <a:sym typeface="Times New Roman"/>
              </a:rPr>
              <a:t>.</a:t>
            </a:r>
            <a:endParaRPr sz="4000" b="1" dirty="0">
              <a:solidFill>
                <a:schemeClr val="lt1"/>
              </a:solidFill>
              <a:latin typeface="Calibri"/>
              <a:ea typeface="Calibri"/>
              <a:cs typeface="Calibri"/>
              <a:sym typeface="Calibri"/>
            </a:endParaRPr>
          </a:p>
        </p:txBody>
      </p:sp>
      <p:sp>
        <p:nvSpPr>
          <p:cNvPr id="251" name="Google Shape;251;p19"/>
          <p:cNvSpPr/>
          <p:nvPr/>
        </p:nvSpPr>
        <p:spPr>
          <a:xfrm>
            <a:off x="1331640" y="68216"/>
            <a:ext cx="6050439"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BDD1F9"/>
                </a:solidFill>
                <a:latin typeface="Calibri"/>
                <a:ea typeface="Calibri"/>
                <a:cs typeface="Calibri"/>
                <a:sym typeface="Calibri"/>
              </a:rPr>
              <a:t>II. Hình dạng và kích thước của Trái Đất</a:t>
            </a:r>
            <a:endParaRPr sz="2800" b="1">
              <a:solidFill>
                <a:srgbClr val="BDD1F9"/>
              </a:solidFill>
              <a:latin typeface="Calibri"/>
              <a:ea typeface="Calibri"/>
              <a:cs typeface="Calibri"/>
              <a:sym typeface="Calibri"/>
            </a:endParaRPr>
          </a:p>
        </p:txBody>
      </p:sp>
      <p:pic>
        <p:nvPicPr>
          <p:cNvPr id="252" name="Google Shape;252;p19"/>
          <p:cNvPicPr preferRelativeResize="0"/>
          <p:nvPr/>
        </p:nvPicPr>
        <p:blipFill rotWithShape="1">
          <a:blip r:embed="rId4">
            <a:alphaModFix/>
          </a:blip>
          <a:srcRect/>
          <a:stretch/>
        </p:blipFill>
        <p:spPr>
          <a:xfrm>
            <a:off x="251520" y="-226387"/>
            <a:ext cx="489459" cy="41557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0"/>
                                        </p:tgtEl>
                                        <p:attrNameLst>
                                          <p:attrName>style.visibility</p:attrName>
                                        </p:attrNameLst>
                                      </p:cBhvr>
                                      <p:to>
                                        <p:strVal val="visible"/>
                                      </p:to>
                                    </p:set>
                                    <p:animEffect transition="in" filter="fade">
                                      <p:cBhvr>
                                        <p:cTn id="7" dur="10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Google Shape;94;p2"/>
          <p:cNvPicPr preferRelativeResize="0"/>
          <p:nvPr/>
        </p:nvPicPr>
        <p:blipFill rotWithShape="1">
          <a:blip r:embed="rId3">
            <a:alphaModFix/>
          </a:blip>
          <a:srcRect/>
          <a:stretch/>
        </p:blipFill>
        <p:spPr>
          <a:xfrm>
            <a:off x="-36512" y="-20538"/>
            <a:ext cx="9180512" cy="5164038"/>
          </a:xfrm>
          <a:prstGeom prst="rect">
            <a:avLst/>
          </a:prstGeom>
          <a:noFill/>
          <a:ln>
            <a:noFill/>
          </a:ln>
        </p:spPr>
      </p:pic>
      <p:pic>
        <p:nvPicPr>
          <p:cNvPr id="95" name="Google Shape;95;p2" descr="C:\Users\ADMIN\Desktop\logo-2.png"/>
          <p:cNvPicPr preferRelativeResize="0"/>
          <p:nvPr/>
        </p:nvPicPr>
        <p:blipFill rotWithShape="1">
          <a:blip r:embed="rId4">
            <a:alphaModFix/>
          </a:blip>
          <a:srcRect/>
          <a:stretch/>
        </p:blipFill>
        <p:spPr>
          <a:xfrm>
            <a:off x="7740352" y="-92546"/>
            <a:ext cx="1474118" cy="1170623"/>
          </a:xfrm>
          <a:prstGeom prst="rect">
            <a:avLst/>
          </a:prstGeom>
          <a:noFill/>
          <a:ln>
            <a:noFill/>
          </a:ln>
        </p:spPr>
      </p:pic>
      <p:sp>
        <p:nvSpPr>
          <p:cNvPr id="96" name="Google Shape;96;p2"/>
          <p:cNvSpPr/>
          <p:nvPr/>
        </p:nvSpPr>
        <p:spPr>
          <a:xfrm>
            <a:off x="3491880" y="843558"/>
            <a:ext cx="5545341" cy="317009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4000" b="1" cap="none">
                <a:solidFill>
                  <a:schemeClr val="accent3"/>
                </a:solidFill>
                <a:latin typeface="Calibri"/>
                <a:ea typeface="Calibri"/>
                <a:cs typeface="Calibri"/>
                <a:sym typeface="Calibri"/>
              </a:rPr>
              <a:t>               Bài 5: </a:t>
            </a:r>
            <a:endParaRPr/>
          </a:p>
          <a:p>
            <a:pPr marL="0" marR="0" lvl="0" indent="0" algn="just" rtl="0">
              <a:spcBef>
                <a:spcPts val="0"/>
              </a:spcBef>
              <a:spcAft>
                <a:spcPts val="0"/>
              </a:spcAft>
              <a:buNone/>
            </a:pPr>
            <a:r>
              <a:rPr lang="en-US" sz="4000" b="1" cap="none">
                <a:solidFill>
                  <a:schemeClr val="accent3"/>
                </a:solidFill>
                <a:latin typeface="Calibri"/>
                <a:ea typeface="Calibri"/>
                <a:cs typeface="Calibri"/>
                <a:sym typeface="Calibri"/>
              </a:rPr>
              <a:t>Vị trí Trái Đất trong hệ Mặt Trời. </a:t>
            </a:r>
            <a:r>
              <a:rPr lang="en-US" sz="4000" b="1">
                <a:solidFill>
                  <a:schemeClr val="accent3"/>
                </a:solidFill>
                <a:latin typeface="Calibri"/>
                <a:ea typeface="Calibri"/>
                <a:cs typeface="Calibri"/>
                <a:sym typeface="Calibri"/>
              </a:rPr>
              <a:t>Hình dạng và kích thước của Trái Đất</a:t>
            </a:r>
            <a:endParaRPr sz="4000" b="1" cap="none">
              <a:solidFill>
                <a:schemeClr val="accent3"/>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fade">
                                      <p:cBhvr>
                                        <p:cTn id="7" dur="10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6"/>
        <p:cNvGrpSpPr/>
        <p:nvPr/>
      </p:nvGrpSpPr>
      <p:grpSpPr>
        <a:xfrm>
          <a:off x="0" y="0"/>
          <a:ext cx="0" cy="0"/>
          <a:chOff x="0" y="0"/>
          <a:chExt cx="0" cy="0"/>
        </a:xfrm>
      </p:grpSpPr>
      <p:sp>
        <p:nvSpPr>
          <p:cNvPr id="257" name="Google Shape;257;p20"/>
          <p:cNvSpPr txBox="1"/>
          <p:nvPr/>
        </p:nvSpPr>
        <p:spPr>
          <a:xfrm>
            <a:off x="3809213" y="1851670"/>
            <a:ext cx="4075155"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b="1">
                <a:solidFill>
                  <a:srgbClr val="D6E3BC"/>
                </a:solidFill>
                <a:latin typeface="Tahoma"/>
                <a:ea typeface="Tahoma"/>
                <a:cs typeface="Tahoma"/>
                <a:sym typeface="Tahoma"/>
              </a:rPr>
              <a:t>LUYỆN TẬP</a:t>
            </a:r>
            <a:endParaRPr sz="5400" b="1">
              <a:solidFill>
                <a:srgbClr val="D6E3BC"/>
              </a:solidFill>
              <a:latin typeface="Tahoma"/>
              <a:ea typeface="Tahoma"/>
              <a:cs typeface="Tahoma"/>
              <a:sym typeface="Tahom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7"/>
                                        </p:tgtEl>
                                        <p:attrNameLst>
                                          <p:attrName>style.visibility</p:attrName>
                                        </p:attrNameLst>
                                      </p:cBhvr>
                                      <p:to>
                                        <p:strVal val="visible"/>
                                      </p:to>
                                    </p:set>
                                    <p:animEffect transition="in" filter="fade">
                                      <p:cBhvr>
                                        <p:cTn id="7" dur="500"/>
                                        <p:tgtEl>
                                          <p:spTgt spid="2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1"/>
        <p:cNvGrpSpPr/>
        <p:nvPr/>
      </p:nvGrpSpPr>
      <p:grpSpPr>
        <a:xfrm>
          <a:off x="0" y="0"/>
          <a:ext cx="0" cy="0"/>
          <a:chOff x="0" y="0"/>
          <a:chExt cx="0" cy="0"/>
        </a:xfrm>
      </p:grpSpPr>
      <p:sp>
        <p:nvSpPr>
          <p:cNvPr id="262" name="Google Shape;262;p21"/>
          <p:cNvSpPr txBox="1"/>
          <p:nvPr/>
        </p:nvSpPr>
        <p:spPr>
          <a:xfrm>
            <a:off x="3635896" y="1094422"/>
            <a:ext cx="5328592" cy="3385502"/>
          </a:xfrm>
          <a:prstGeom prst="rect">
            <a:avLst/>
          </a:prstGeom>
          <a:solidFill>
            <a:schemeClr val="lt1"/>
          </a:solidFill>
          <a:ln w="25400" cap="flat" cmpd="sng">
            <a:solidFill>
              <a:schemeClr val="accent5"/>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b="0" i="1" u="none" strike="noStrike" dirty="0" err="1">
                <a:solidFill>
                  <a:srgbClr val="000000"/>
                </a:solidFill>
                <a:latin typeface="Times New Roman"/>
                <a:ea typeface="Times New Roman"/>
                <a:cs typeface="Times New Roman"/>
                <a:sym typeface="Times New Roman"/>
              </a:rPr>
              <a:t>Câu</a:t>
            </a:r>
            <a:r>
              <a:rPr lang="en-US" sz="2800" b="0" i="1" u="none" strike="noStrike" dirty="0">
                <a:solidFill>
                  <a:srgbClr val="000000"/>
                </a:solidFill>
                <a:latin typeface="Times New Roman"/>
                <a:ea typeface="Times New Roman"/>
                <a:cs typeface="Times New Roman"/>
                <a:sym typeface="Times New Roman"/>
              </a:rPr>
              <a:t> 1: Trong </a:t>
            </a:r>
            <a:r>
              <a:rPr lang="en-US" sz="2800" b="0" i="1" u="none" strike="noStrike" dirty="0" err="1">
                <a:solidFill>
                  <a:srgbClr val="000000"/>
                </a:solidFill>
                <a:latin typeface="Times New Roman"/>
                <a:ea typeface="Times New Roman"/>
                <a:cs typeface="Times New Roman"/>
                <a:sym typeface="Times New Roman"/>
              </a:rPr>
              <a:t>hệ</a:t>
            </a:r>
            <a:r>
              <a:rPr lang="en-US" sz="2800" b="0" i="1" u="none" strike="noStrike" dirty="0">
                <a:solidFill>
                  <a:srgbClr val="000000"/>
                </a:solidFill>
                <a:latin typeface="Times New Roman"/>
                <a:ea typeface="Times New Roman"/>
                <a:cs typeface="Times New Roman"/>
                <a:sym typeface="Times New Roman"/>
              </a:rPr>
              <a:t> </a:t>
            </a:r>
            <a:r>
              <a:rPr lang="en-US" sz="2800" b="0" i="1" u="none" strike="noStrike" dirty="0" err="1">
                <a:solidFill>
                  <a:srgbClr val="000000"/>
                </a:solidFill>
                <a:latin typeface="Times New Roman"/>
                <a:ea typeface="Times New Roman"/>
                <a:cs typeface="Times New Roman"/>
                <a:sym typeface="Times New Roman"/>
              </a:rPr>
              <a:t>Mặt</a:t>
            </a:r>
            <a:r>
              <a:rPr lang="en-US" sz="2800" b="0" i="1" u="none" strike="noStrike" dirty="0">
                <a:solidFill>
                  <a:srgbClr val="000000"/>
                </a:solidFill>
                <a:latin typeface="Times New Roman"/>
                <a:ea typeface="Times New Roman"/>
                <a:cs typeface="Times New Roman"/>
                <a:sym typeface="Times New Roman"/>
              </a:rPr>
              <a:t> </a:t>
            </a:r>
            <a:r>
              <a:rPr lang="en-US" sz="2800" b="0" i="1" u="none" strike="noStrike" dirty="0" err="1">
                <a:solidFill>
                  <a:srgbClr val="000000"/>
                </a:solidFill>
                <a:latin typeface="Times New Roman"/>
                <a:ea typeface="Times New Roman"/>
                <a:cs typeface="Times New Roman"/>
                <a:sym typeface="Times New Roman"/>
              </a:rPr>
              <a:t>Trời</a:t>
            </a:r>
            <a:r>
              <a:rPr lang="en-US" sz="2800" b="0" i="1" u="none" strike="noStrike" dirty="0">
                <a:solidFill>
                  <a:srgbClr val="000000"/>
                </a:solidFill>
                <a:latin typeface="Times New Roman"/>
                <a:ea typeface="Times New Roman"/>
                <a:cs typeface="Times New Roman"/>
                <a:sym typeface="Times New Roman"/>
              </a:rPr>
              <a:t>, </a:t>
            </a:r>
            <a:r>
              <a:rPr lang="en-US" sz="2800" b="0" i="1" u="none" strike="noStrike" dirty="0" err="1">
                <a:solidFill>
                  <a:srgbClr val="000000"/>
                </a:solidFill>
                <a:latin typeface="Times New Roman"/>
                <a:ea typeface="Times New Roman"/>
                <a:cs typeface="Times New Roman"/>
                <a:sym typeface="Times New Roman"/>
              </a:rPr>
              <a:t>hành</a:t>
            </a:r>
            <a:r>
              <a:rPr lang="en-US" sz="2800" b="0" i="1" u="none" strike="noStrike" dirty="0">
                <a:solidFill>
                  <a:srgbClr val="000000"/>
                </a:solidFill>
                <a:latin typeface="Times New Roman"/>
                <a:ea typeface="Times New Roman"/>
                <a:cs typeface="Times New Roman"/>
                <a:sym typeface="Times New Roman"/>
              </a:rPr>
              <a:t> </a:t>
            </a:r>
            <a:r>
              <a:rPr lang="en-US" sz="2800" b="0" i="1" u="none" strike="noStrike" dirty="0" err="1">
                <a:solidFill>
                  <a:srgbClr val="000000"/>
                </a:solidFill>
                <a:latin typeface="Times New Roman"/>
                <a:ea typeface="Times New Roman"/>
                <a:cs typeface="Times New Roman"/>
                <a:sym typeface="Times New Roman"/>
              </a:rPr>
              <a:t>tinh</a:t>
            </a:r>
            <a:r>
              <a:rPr lang="en-US" sz="2800" b="0" i="1" u="none" strike="noStrike" dirty="0">
                <a:solidFill>
                  <a:srgbClr val="000000"/>
                </a:solidFill>
                <a:latin typeface="Times New Roman"/>
                <a:ea typeface="Times New Roman"/>
                <a:cs typeface="Times New Roman"/>
                <a:sym typeface="Times New Roman"/>
              </a:rPr>
              <a:t> </a:t>
            </a:r>
            <a:r>
              <a:rPr lang="en-US" sz="2800" b="0" i="1" u="none" strike="noStrike" dirty="0" err="1">
                <a:solidFill>
                  <a:srgbClr val="000000"/>
                </a:solidFill>
                <a:latin typeface="Times New Roman"/>
                <a:ea typeface="Times New Roman"/>
                <a:cs typeface="Times New Roman"/>
                <a:sym typeface="Times New Roman"/>
              </a:rPr>
              <a:t>nào</a:t>
            </a:r>
            <a:r>
              <a:rPr lang="en-US" sz="2800" b="0" i="1" u="none" strike="noStrike" dirty="0">
                <a:solidFill>
                  <a:srgbClr val="000000"/>
                </a:solidFill>
                <a:latin typeface="Times New Roman"/>
                <a:ea typeface="Times New Roman"/>
                <a:cs typeface="Times New Roman"/>
                <a:sym typeface="Times New Roman"/>
              </a:rPr>
              <a:t> </a:t>
            </a:r>
            <a:r>
              <a:rPr lang="en-US" sz="2800" b="0" i="1" u="none" strike="noStrike" dirty="0" err="1">
                <a:solidFill>
                  <a:srgbClr val="000000"/>
                </a:solidFill>
                <a:latin typeface="Times New Roman"/>
                <a:ea typeface="Times New Roman"/>
                <a:cs typeface="Times New Roman"/>
                <a:sym typeface="Times New Roman"/>
              </a:rPr>
              <a:t>sau</a:t>
            </a:r>
            <a:r>
              <a:rPr lang="en-US" sz="2800" b="0" i="1" u="none" strike="noStrike" dirty="0">
                <a:solidFill>
                  <a:srgbClr val="000000"/>
                </a:solidFill>
                <a:latin typeface="Times New Roman"/>
                <a:ea typeface="Times New Roman"/>
                <a:cs typeface="Times New Roman"/>
                <a:sym typeface="Times New Roman"/>
              </a:rPr>
              <a:t> </a:t>
            </a:r>
            <a:r>
              <a:rPr lang="en-US" sz="2800" b="0" i="1" u="none" strike="noStrike" dirty="0" err="1">
                <a:solidFill>
                  <a:srgbClr val="000000"/>
                </a:solidFill>
                <a:latin typeface="Times New Roman"/>
                <a:ea typeface="Times New Roman"/>
                <a:cs typeface="Times New Roman"/>
                <a:sym typeface="Times New Roman"/>
              </a:rPr>
              <a:t>đây</a:t>
            </a:r>
            <a:r>
              <a:rPr lang="en-US" sz="2800" b="0" i="1" u="none" strike="noStrike" dirty="0">
                <a:solidFill>
                  <a:srgbClr val="000000"/>
                </a:solidFill>
                <a:latin typeface="Times New Roman"/>
                <a:ea typeface="Times New Roman"/>
                <a:cs typeface="Times New Roman"/>
                <a:sym typeface="Times New Roman"/>
              </a:rPr>
              <a:t> </a:t>
            </a:r>
            <a:r>
              <a:rPr lang="en-US" sz="2800" b="0" i="1" u="none" strike="noStrike" dirty="0" err="1">
                <a:solidFill>
                  <a:srgbClr val="000000"/>
                </a:solidFill>
                <a:latin typeface="Times New Roman"/>
                <a:ea typeface="Times New Roman"/>
                <a:cs typeface="Times New Roman"/>
                <a:sym typeface="Times New Roman"/>
              </a:rPr>
              <a:t>gần</a:t>
            </a:r>
            <a:r>
              <a:rPr lang="en-US" sz="2800" b="0" i="1" u="none" strike="noStrike" dirty="0">
                <a:solidFill>
                  <a:srgbClr val="000000"/>
                </a:solidFill>
                <a:latin typeface="Times New Roman"/>
                <a:ea typeface="Times New Roman"/>
                <a:cs typeface="Times New Roman"/>
                <a:sym typeface="Times New Roman"/>
              </a:rPr>
              <a:t> </a:t>
            </a:r>
            <a:r>
              <a:rPr lang="en-US" sz="2800" b="0" i="1" u="none" strike="noStrike" dirty="0" err="1">
                <a:solidFill>
                  <a:srgbClr val="000000"/>
                </a:solidFill>
                <a:latin typeface="Times New Roman"/>
                <a:ea typeface="Times New Roman"/>
                <a:cs typeface="Times New Roman"/>
                <a:sym typeface="Times New Roman"/>
              </a:rPr>
              <a:t>Mặt</a:t>
            </a:r>
            <a:r>
              <a:rPr lang="en-US" sz="2800" b="0" i="1" u="none" strike="noStrike" dirty="0">
                <a:solidFill>
                  <a:srgbClr val="000000"/>
                </a:solidFill>
                <a:latin typeface="Times New Roman"/>
                <a:ea typeface="Times New Roman"/>
                <a:cs typeface="Times New Roman"/>
                <a:sym typeface="Times New Roman"/>
              </a:rPr>
              <a:t> </a:t>
            </a:r>
            <a:r>
              <a:rPr lang="en-US" sz="2800" b="0" i="1" u="none" strike="noStrike" dirty="0" err="1">
                <a:solidFill>
                  <a:srgbClr val="000000"/>
                </a:solidFill>
                <a:latin typeface="Times New Roman"/>
                <a:ea typeface="Times New Roman"/>
                <a:cs typeface="Times New Roman"/>
                <a:sym typeface="Times New Roman"/>
              </a:rPr>
              <a:t>Trời</a:t>
            </a:r>
            <a:r>
              <a:rPr lang="en-US" sz="2800" b="0" i="1" u="none" strike="noStrike" dirty="0">
                <a:solidFill>
                  <a:srgbClr val="000000"/>
                </a:solidFill>
                <a:latin typeface="Times New Roman"/>
                <a:ea typeface="Times New Roman"/>
                <a:cs typeface="Times New Roman"/>
                <a:sym typeface="Times New Roman"/>
              </a:rPr>
              <a:t> </a:t>
            </a:r>
            <a:r>
              <a:rPr lang="en-US" sz="2800" b="0" i="1" u="none" strike="noStrike" dirty="0" err="1">
                <a:solidFill>
                  <a:srgbClr val="000000"/>
                </a:solidFill>
                <a:latin typeface="Times New Roman"/>
                <a:ea typeface="Times New Roman"/>
                <a:cs typeface="Times New Roman"/>
                <a:sym typeface="Times New Roman"/>
              </a:rPr>
              <a:t>nhất</a:t>
            </a:r>
            <a:r>
              <a:rPr lang="en-US" sz="2800" b="0" i="1" u="none" strike="noStrike" dirty="0">
                <a:solidFill>
                  <a:srgbClr val="000000"/>
                </a:solidFill>
                <a:latin typeface="Times New Roman"/>
                <a:ea typeface="Times New Roman"/>
                <a:cs typeface="Times New Roman"/>
                <a:sym typeface="Times New Roman"/>
              </a:rPr>
              <a:t> ?</a:t>
            </a:r>
            <a:endParaRPr sz="2800" b="0" dirty="0">
              <a:solidFill>
                <a:schemeClr val="dk1"/>
              </a:solidFill>
              <a:latin typeface="Calibri"/>
              <a:ea typeface="Calibri"/>
              <a:cs typeface="Calibri"/>
              <a:sym typeface="Calibri"/>
            </a:endParaRPr>
          </a:p>
          <a:p>
            <a:pPr marL="0" marR="0" lvl="0" indent="0" algn="just" rtl="0">
              <a:spcBef>
                <a:spcPts val="0"/>
              </a:spcBef>
              <a:spcAft>
                <a:spcPts val="0"/>
              </a:spcAft>
              <a:buNone/>
            </a:pPr>
            <a:r>
              <a:rPr lang="en-US" sz="2800" b="0" i="0" u="none" strike="noStrike" dirty="0">
                <a:solidFill>
                  <a:srgbClr val="000000"/>
                </a:solidFill>
                <a:latin typeface="Times New Roman"/>
                <a:ea typeface="Times New Roman"/>
                <a:cs typeface="Times New Roman"/>
                <a:sym typeface="Times New Roman"/>
              </a:rPr>
              <a:t>A. Kim </a:t>
            </a:r>
            <a:r>
              <a:rPr lang="en-US" sz="2800" b="0" i="0" u="none" strike="noStrike" dirty="0" err="1">
                <a:solidFill>
                  <a:srgbClr val="000000"/>
                </a:solidFill>
                <a:latin typeface="Times New Roman"/>
                <a:ea typeface="Times New Roman"/>
                <a:cs typeface="Times New Roman"/>
                <a:sym typeface="Times New Roman"/>
              </a:rPr>
              <a:t>tinh</a:t>
            </a:r>
            <a:r>
              <a:rPr lang="en-US" sz="2800" b="0" i="0" u="none" strike="noStrike" dirty="0">
                <a:solidFill>
                  <a:srgbClr val="000000"/>
                </a:solidFill>
                <a:latin typeface="Times New Roman"/>
                <a:ea typeface="Times New Roman"/>
                <a:cs typeface="Times New Roman"/>
                <a:sym typeface="Times New Roman"/>
              </a:rPr>
              <a:t>.</a:t>
            </a:r>
            <a:endParaRPr sz="2800" b="0" dirty="0">
              <a:solidFill>
                <a:schemeClr val="dk1"/>
              </a:solidFill>
              <a:latin typeface="Calibri"/>
              <a:ea typeface="Calibri"/>
              <a:cs typeface="Calibri"/>
              <a:sym typeface="Calibri"/>
            </a:endParaRPr>
          </a:p>
          <a:p>
            <a:pPr marL="0" marR="0" lvl="0" indent="0" algn="just" rtl="0">
              <a:spcBef>
                <a:spcPts val="0"/>
              </a:spcBef>
              <a:spcAft>
                <a:spcPts val="0"/>
              </a:spcAft>
              <a:buNone/>
            </a:pPr>
            <a:r>
              <a:rPr lang="en-US" sz="2800" b="0" i="0" u="none" strike="noStrike" dirty="0">
                <a:solidFill>
                  <a:srgbClr val="000000"/>
                </a:solidFill>
                <a:latin typeface="Times New Roman"/>
                <a:ea typeface="Times New Roman"/>
                <a:cs typeface="Times New Roman"/>
                <a:sym typeface="Times New Roman"/>
              </a:rPr>
              <a:t>B. </a:t>
            </a:r>
            <a:r>
              <a:rPr lang="en-US" sz="2800" b="0" i="0" u="none" strike="noStrike" dirty="0" err="1">
                <a:solidFill>
                  <a:srgbClr val="000000"/>
                </a:solidFill>
                <a:latin typeface="Times New Roman"/>
                <a:ea typeface="Times New Roman"/>
                <a:cs typeface="Times New Roman"/>
                <a:sym typeface="Times New Roman"/>
              </a:rPr>
              <a:t>Thiên</a:t>
            </a:r>
            <a:r>
              <a:rPr lang="en-US" sz="2800" b="0" i="0" u="none" strike="noStrike" dirty="0">
                <a:solidFill>
                  <a:srgbClr val="000000"/>
                </a:solidFill>
                <a:latin typeface="Times New Roman"/>
                <a:ea typeface="Times New Roman"/>
                <a:cs typeface="Times New Roman"/>
                <a:sym typeface="Times New Roman"/>
              </a:rPr>
              <a:t> </a:t>
            </a:r>
            <a:r>
              <a:rPr lang="en-US" sz="2800" b="0" i="0" u="none" strike="noStrike" dirty="0" err="1">
                <a:solidFill>
                  <a:srgbClr val="000000"/>
                </a:solidFill>
                <a:latin typeface="Times New Roman"/>
                <a:ea typeface="Times New Roman"/>
                <a:cs typeface="Times New Roman"/>
                <a:sym typeface="Times New Roman"/>
              </a:rPr>
              <a:t>Vương</a:t>
            </a:r>
            <a:r>
              <a:rPr lang="en-US" sz="2800" b="0" i="0" u="none" strike="noStrike" dirty="0">
                <a:solidFill>
                  <a:srgbClr val="000000"/>
                </a:solidFill>
                <a:latin typeface="Times New Roman"/>
                <a:ea typeface="Times New Roman"/>
                <a:cs typeface="Times New Roman"/>
                <a:sym typeface="Times New Roman"/>
              </a:rPr>
              <a:t> </a:t>
            </a:r>
            <a:r>
              <a:rPr lang="en-US" sz="2800" b="0" i="0" u="none" strike="noStrike" dirty="0" err="1">
                <a:solidFill>
                  <a:srgbClr val="000000"/>
                </a:solidFill>
                <a:latin typeface="Times New Roman"/>
                <a:ea typeface="Times New Roman"/>
                <a:cs typeface="Times New Roman"/>
                <a:sym typeface="Times New Roman"/>
              </a:rPr>
              <a:t>tinh</a:t>
            </a:r>
            <a:r>
              <a:rPr lang="en-US" sz="2800" b="0" i="0" u="none" strike="noStrike" dirty="0">
                <a:solidFill>
                  <a:srgbClr val="000000"/>
                </a:solidFill>
                <a:latin typeface="Times New Roman"/>
                <a:ea typeface="Times New Roman"/>
                <a:cs typeface="Times New Roman"/>
                <a:sym typeface="Times New Roman"/>
              </a:rPr>
              <a:t>.</a:t>
            </a:r>
            <a:endParaRPr sz="2800" b="0" dirty="0">
              <a:solidFill>
                <a:schemeClr val="dk1"/>
              </a:solidFill>
              <a:latin typeface="Calibri"/>
              <a:ea typeface="Calibri"/>
              <a:cs typeface="Calibri"/>
              <a:sym typeface="Calibri"/>
            </a:endParaRPr>
          </a:p>
          <a:p>
            <a:pPr marL="0" marR="0" lvl="0" indent="0" algn="just" rtl="0">
              <a:spcBef>
                <a:spcPts val="0"/>
              </a:spcBef>
              <a:spcAft>
                <a:spcPts val="0"/>
              </a:spcAft>
              <a:buNone/>
            </a:pPr>
            <a:r>
              <a:rPr lang="en-US" sz="2800" b="0" i="0" u="none" strike="noStrike" dirty="0">
                <a:solidFill>
                  <a:srgbClr val="000000"/>
                </a:solidFill>
                <a:latin typeface="Times New Roman"/>
                <a:ea typeface="Times New Roman"/>
                <a:cs typeface="Times New Roman"/>
                <a:sym typeface="Times New Roman"/>
              </a:rPr>
              <a:t>C. </a:t>
            </a:r>
            <a:r>
              <a:rPr lang="en-US" sz="2800" b="0" i="0" u="none" strike="noStrike" dirty="0" err="1">
                <a:solidFill>
                  <a:srgbClr val="000000"/>
                </a:solidFill>
                <a:latin typeface="Times New Roman"/>
                <a:ea typeface="Times New Roman"/>
                <a:cs typeface="Times New Roman"/>
                <a:sym typeface="Times New Roman"/>
              </a:rPr>
              <a:t>Thủy</a:t>
            </a:r>
            <a:r>
              <a:rPr lang="en-US" sz="2800" b="0" i="0" u="none" strike="noStrike" dirty="0">
                <a:solidFill>
                  <a:srgbClr val="000000"/>
                </a:solidFill>
                <a:latin typeface="Times New Roman"/>
                <a:ea typeface="Times New Roman"/>
                <a:cs typeface="Times New Roman"/>
                <a:sym typeface="Times New Roman"/>
              </a:rPr>
              <a:t> </a:t>
            </a:r>
            <a:r>
              <a:rPr lang="en-US" sz="2800" b="0" i="0" u="none" strike="noStrike" dirty="0" err="1">
                <a:solidFill>
                  <a:srgbClr val="000000"/>
                </a:solidFill>
                <a:latin typeface="Times New Roman"/>
                <a:ea typeface="Times New Roman"/>
                <a:cs typeface="Times New Roman"/>
                <a:sym typeface="Times New Roman"/>
              </a:rPr>
              <a:t>tinh</a:t>
            </a:r>
            <a:r>
              <a:rPr lang="en-US" sz="2800" b="0" i="0" u="none" strike="noStrike" dirty="0">
                <a:solidFill>
                  <a:srgbClr val="000000"/>
                </a:solidFill>
                <a:latin typeface="Times New Roman"/>
                <a:ea typeface="Times New Roman"/>
                <a:cs typeface="Times New Roman"/>
                <a:sym typeface="Times New Roman"/>
              </a:rPr>
              <a:t>.</a:t>
            </a:r>
            <a:endParaRPr sz="2800" b="0" dirty="0">
              <a:solidFill>
                <a:schemeClr val="dk1"/>
              </a:solidFill>
              <a:latin typeface="Calibri"/>
              <a:ea typeface="Calibri"/>
              <a:cs typeface="Calibri"/>
              <a:sym typeface="Calibri"/>
            </a:endParaRPr>
          </a:p>
          <a:p>
            <a:pPr marL="0" marR="0" lvl="0" indent="0" algn="just" rtl="0">
              <a:spcBef>
                <a:spcPts val="0"/>
              </a:spcBef>
              <a:spcAft>
                <a:spcPts val="0"/>
              </a:spcAft>
              <a:buNone/>
            </a:pPr>
            <a:r>
              <a:rPr lang="en-US" sz="2800" b="0" i="0" u="none" strike="noStrike" dirty="0">
                <a:solidFill>
                  <a:srgbClr val="000000"/>
                </a:solidFill>
                <a:latin typeface="Times New Roman"/>
                <a:ea typeface="Times New Roman"/>
                <a:cs typeface="Times New Roman"/>
                <a:sym typeface="Times New Roman"/>
              </a:rPr>
              <a:t>D. </a:t>
            </a:r>
            <a:r>
              <a:rPr lang="en-US" sz="2800" b="0" i="0" u="none" strike="noStrike" dirty="0" err="1">
                <a:solidFill>
                  <a:srgbClr val="000000"/>
                </a:solidFill>
                <a:latin typeface="Times New Roman"/>
                <a:ea typeface="Times New Roman"/>
                <a:cs typeface="Times New Roman"/>
                <a:sym typeface="Times New Roman"/>
              </a:rPr>
              <a:t>Hải</a:t>
            </a:r>
            <a:r>
              <a:rPr lang="en-US" sz="2800" b="0" i="0" u="none" strike="noStrike" dirty="0">
                <a:solidFill>
                  <a:srgbClr val="000000"/>
                </a:solidFill>
                <a:latin typeface="Times New Roman"/>
                <a:ea typeface="Times New Roman"/>
                <a:cs typeface="Times New Roman"/>
                <a:sym typeface="Times New Roman"/>
              </a:rPr>
              <a:t> </a:t>
            </a:r>
            <a:r>
              <a:rPr lang="en-US" sz="2800" b="0" i="0" u="none" strike="noStrike" dirty="0" err="1">
                <a:solidFill>
                  <a:srgbClr val="000000"/>
                </a:solidFill>
                <a:latin typeface="Times New Roman"/>
                <a:ea typeface="Times New Roman"/>
                <a:cs typeface="Times New Roman"/>
                <a:sym typeface="Times New Roman"/>
              </a:rPr>
              <a:t>Vương</a:t>
            </a:r>
            <a:r>
              <a:rPr lang="en-US" sz="2800" b="0" i="0" u="none" strike="noStrike" dirty="0">
                <a:solidFill>
                  <a:srgbClr val="000000"/>
                </a:solidFill>
                <a:latin typeface="Times New Roman"/>
                <a:ea typeface="Times New Roman"/>
                <a:cs typeface="Times New Roman"/>
                <a:sym typeface="Times New Roman"/>
              </a:rPr>
              <a:t> </a:t>
            </a:r>
            <a:r>
              <a:rPr lang="en-US" sz="2800" b="0" i="0" u="none" strike="noStrike" dirty="0" err="1">
                <a:solidFill>
                  <a:srgbClr val="000000"/>
                </a:solidFill>
                <a:latin typeface="Times New Roman"/>
                <a:ea typeface="Times New Roman"/>
                <a:cs typeface="Times New Roman"/>
                <a:sym typeface="Times New Roman"/>
              </a:rPr>
              <a:t>tinh</a:t>
            </a:r>
            <a:r>
              <a:rPr lang="en-US" sz="2800" b="0" i="0" u="none" strike="noStrike" dirty="0">
                <a:solidFill>
                  <a:srgbClr val="000000"/>
                </a:solidFill>
                <a:latin typeface="Times New Roman"/>
                <a:ea typeface="Times New Roman"/>
                <a:cs typeface="Times New Roman"/>
                <a:sym typeface="Times New Roman"/>
              </a:rPr>
              <a:t>.</a:t>
            </a:r>
            <a:endParaRPr sz="2800" b="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63" name="Google Shape;263;p21"/>
          <p:cNvSpPr/>
          <p:nvPr/>
        </p:nvSpPr>
        <p:spPr>
          <a:xfrm>
            <a:off x="3635896" y="3219822"/>
            <a:ext cx="504056" cy="504056"/>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2"/>
                                        </p:tgtEl>
                                        <p:attrNameLst>
                                          <p:attrName>style.visibility</p:attrName>
                                        </p:attrNameLst>
                                      </p:cBhvr>
                                      <p:to>
                                        <p:strVal val="visible"/>
                                      </p:to>
                                    </p:set>
                                    <p:animEffect transition="in" filter="fade">
                                      <p:cBhvr>
                                        <p:cTn id="7" dur="2000"/>
                                        <p:tgtEl>
                                          <p:spTgt spid="26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263"/>
                                        </p:tgtEl>
                                        <p:attrNameLst>
                                          <p:attrName>style.visibility</p:attrName>
                                        </p:attrNameLst>
                                      </p:cBhvr>
                                      <p:to>
                                        <p:strVal val="visible"/>
                                      </p:to>
                                    </p:set>
                                    <p:anim calcmode="lin" valueType="num">
                                      <p:cBhvr additive="base">
                                        <p:cTn id="12" dur="500"/>
                                        <p:tgtEl>
                                          <p:spTgt spid="263"/>
                                        </p:tgtEl>
                                        <p:attrNameLst>
                                          <p:attrName>ppt_w</p:attrName>
                                        </p:attrNameLst>
                                      </p:cBhvr>
                                      <p:tavLst>
                                        <p:tav tm="0">
                                          <p:val>
                                            <p:strVal val="0"/>
                                          </p:val>
                                        </p:tav>
                                        <p:tav tm="100000">
                                          <p:val>
                                            <p:strVal val="#ppt_w"/>
                                          </p:val>
                                        </p:tav>
                                      </p:tavLst>
                                    </p:anim>
                                    <p:anim calcmode="lin" valueType="num">
                                      <p:cBhvr additive="base">
                                        <p:cTn id="13" dur="500"/>
                                        <p:tgtEl>
                                          <p:spTgt spid="263"/>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7"/>
        <p:cNvGrpSpPr/>
        <p:nvPr/>
      </p:nvGrpSpPr>
      <p:grpSpPr>
        <a:xfrm>
          <a:off x="0" y="0"/>
          <a:ext cx="0" cy="0"/>
          <a:chOff x="0" y="0"/>
          <a:chExt cx="0" cy="0"/>
        </a:xfrm>
      </p:grpSpPr>
      <p:sp>
        <p:nvSpPr>
          <p:cNvPr id="268" name="Google Shape;268;p22"/>
          <p:cNvSpPr txBox="1"/>
          <p:nvPr/>
        </p:nvSpPr>
        <p:spPr>
          <a:xfrm>
            <a:off x="3707904" y="1131590"/>
            <a:ext cx="5184576" cy="3108503"/>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b="0" i="1" u="none" strike="noStrike" dirty="0" err="1">
                <a:solidFill>
                  <a:srgbClr val="000000"/>
                </a:solidFill>
                <a:latin typeface="Times New Roman"/>
                <a:ea typeface="Times New Roman"/>
                <a:cs typeface="Times New Roman"/>
                <a:sym typeface="Times New Roman"/>
              </a:rPr>
              <a:t>Câu</a:t>
            </a:r>
            <a:r>
              <a:rPr lang="en-US" sz="2800" b="0" i="1" u="none" strike="noStrike" dirty="0">
                <a:solidFill>
                  <a:srgbClr val="000000"/>
                </a:solidFill>
                <a:latin typeface="Times New Roman"/>
                <a:ea typeface="Times New Roman"/>
                <a:cs typeface="Times New Roman"/>
                <a:sym typeface="Times New Roman"/>
              </a:rPr>
              <a:t> 2: Trong </a:t>
            </a:r>
            <a:r>
              <a:rPr lang="en-US" sz="2800" b="0" i="1" u="none" strike="noStrike" dirty="0" err="1">
                <a:solidFill>
                  <a:srgbClr val="000000"/>
                </a:solidFill>
                <a:latin typeface="Times New Roman"/>
                <a:ea typeface="Times New Roman"/>
                <a:cs typeface="Times New Roman"/>
                <a:sym typeface="Times New Roman"/>
              </a:rPr>
              <a:t>hệ</a:t>
            </a:r>
            <a:r>
              <a:rPr lang="en-US" sz="2800" b="0" i="1" u="none" strike="noStrike" dirty="0">
                <a:solidFill>
                  <a:srgbClr val="000000"/>
                </a:solidFill>
                <a:latin typeface="Times New Roman"/>
                <a:ea typeface="Times New Roman"/>
                <a:cs typeface="Times New Roman"/>
                <a:sym typeface="Times New Roman"/>
              </a:rPr>
              <a:t> </a:t>
            </a:r>
            <a:r>
              <a:rPr lang="en-US" sz="2800" b="0" i="1" u="none" strike="noStrike" dirty="0" err="1">
                <a:solidFill>
                  <a:srgbClr val="000000"/>
                </a:solidFill>
                <a:latin typeface="Times New Roman"/>
                <a:ea typeface="Times New Roman"/>
                <a:cs typeface="Times New Roman"/>
                <a:sym typeface="Times New Roman"/>
              </a:rPr>
              <a:t>Mặt</a:t>
            </a:r>
            <a:r>
              <a:rPr lang="en-US" sz="2800" b="0" i="1" u="none" strike="noStrike" dirty="0">
                <a:solidFill>
                  <a:srgbClr val="000000"/>
                </a:solidFill>
                <a:latin typeface="Times New Roman"/>
                <a:ea typeface="Times New Roman"/>
                <a:cs typeface="Times New Roman"/>
                <a:sym typeface="Times New Roman"/>
              </a:rPr>
              <a:t> </a:t>
            </a:r>
            <a:r>
              <a:rPr lang="en-US" sz="2800" b="0" i="1" u="none" strike="noStrike" dirty="0" err="1">
                <a:solidFill>
                  <a:srgbClr val="000000"/>
                </a:solidFill>
                <a:latin typeface="Times New Roman"/>
                <a:ea typeface="Times New Roman"/>
                <a:cs typeface="Times New Roman"/>
                <a:sym typeface="Times New Roman"/>
              </a:rPr>
              <a:t>Trời</a:t>
            </a:r>
            <a:r>
              <a:rPr lang="en-US" sz="2800" b="0" i="1" u="none" strike="noStrike" dirty="0">
                <a:solidFill>
                  <a:srgbClr val="000000"/>
                </a:solidFill>
                <a:latin typeface="Times New Roman"/>
                <a:ea typeface="Times New Roman"/>
                <a:cs typeface="Times New Roman"/>
                <a:sym typeface="Times New Roman"/>
              </a:rPr>
              <a:t>, </a:t>
            </a:r>
            <a:r>
              <a:rPr lang="en-US" sz="2800" b="0" i="1" u="none" strike="noStrike" dirty="0" err="1">
                <a:solidFill>
                  <a:srgbClr val="000000"/>
                </a:solidFill>
                <a:latin typeface="Times New Roman"/>
                <a:ea typeface="Times New Roman"/>
                <a:cs typeface="Times New Roman"/>
                <a:sym typeface="Times New Roman"/>
              </a:rPr>
              <a:t>hành</a:t>
            </a:r>
            <a:r>
              <a:rPr lang="en-US" sz="2800" b="0" i="1" u="none" strike="noStrike" dirty="0">
                <a:solidFill>
                  <a:srgbClr val="000000"/>
                </a:solidFill>
                <a:latin typeface="Times New Roman"/>
                <a:ea typeface="Times New Roman"/>
                <a:cs typeface="Times New Roman"/>
                <a:sym typeface="Times New Roman"/>
              </a:rPr>
              <a:t> </a:t>
            </a:r>
            <a:r>
              <a:rPr lang="en-US" sz="2800" b="0" i="1" u="none" strike="noStrike" dirty="0" err="1">
                <a:solidFill>
                  <a:srgbClr val="000000"/>
                </a:solidFill>
                <a:latin typeface="Times New Roman"/>
                <a:ea typeface="Times New Roman"/>
                <a:cs typeface="Times New Roman"/>
                <a:sym typeface="Times New Roman"/>
              </a:rPr>
              <a:t>tinh</a:t>
            </a:r>
            <a:r>
              <a:rPr lang="en-US" sz="2800" b="0" i="1" u="none" strike="noStrike" dirty="0">
                <a:solidFill>
                  <a:srgbClr val="000000"/>
                </a:solidFill>
                <a:latin typeface="Times New Roman"/>
                <a:ea typeface="Times New Roman"/>
                <a:cs typeface="Times New Roman"/>
                <a:sym typeface="Times New Roman"/>
              </a:rPr>
              <a:t> </a:t>
            </a:r>
            <a:r>
              <a:rPr lang="en-US" sz="2800" b="0" i="1" u="none" strike="noStrike" dirty="0" err="1">
                <a:solidFill>
                  <a:srgbClr val="000000"/>
                </a:solidFill>
                <a:latin typeface="Times New Roman"/>
                <a:ea typeface="Times New Roman"/>
                <a:cs typeface="Times New Roman"/>
                <a:sym typeface="Times New Roman"/>
              </a:rPr>
              <a:t>nào</a:t>
            </a:r>
            <a:r>
              <a:rPr lang="en-US" sz="2800" b="0" i="1" u="none" strike="noStrike" dirty="0">
                <a:solidFill>
                  <a:srgbClr val="000000"/>
                </a:solidFill>
                <a:latin typeface="Times New Roman"/>
                <a:ea typeface="Times New Roman"/>
                <a:cs typeface="Times New Roman"/>
                <a:sym typeface="Times New Roman"/>
              </a:rPr>
              <a:t> </a:t>
            </a:r>
            <a:r>
              <a:rPr lang="en-US" sz="2800" b="0" i="1" u="none" strike="noStrike" dirty="0" err="1">
                <a:solidFill>
                  <a:srgbClr val="000000"/>
                </a:solidFill>
                <a:latin typeface="Times New Roman"/>
                <a:ea typeface="Times New Roman"/>
                <a:cs typeface="Times New Roman"/>
                <a:sym typeface="Times New Roman"/>
              </a:rPr>
              <a:t>sau</a:t>
            </a:r>
            <a:r>
              <a:rPr lang="en-US" sz="2800" b="0" i="1" u="none" strike="noStrike" dirty="0">
                <a:solidFill>
                  <a:srgbClr val="000000"/>
                </a:solidFill>
                <a:latin typeface="Times New Roman"/>
                <a:ea typeface="Times New Roman"/>
                <a:cs typeface="Times New Roman"/>
                <a:sym typeface="Times New Roman"/>
              </a:rPr>
              <a:t> </a:t>
            </a:r>
            <a:r>
              <a:rPr lang="en-US" sz="2800" b="0" i="1" u="none" strike="noStrike" dirty="0" err="1">
                <a:solidFill>
                  <a:srgbClr val="000000"/>
                </a:solidFill>
                <a:latin typeface="Times New Roman"/>
                <a:ea typeface="Times New Roman"/>
                <a:cs typeface="Times New Roman"/>
                <a:sym typeface="Times New Roman"/>
              </a:rPr>
              <a:t>đây</a:t>
            </a:r>
            <a:r>
              <a:rPr lang="en-US" sz="2800" b="0" i="1" u="none" strike="noStrike" dirty="0">
                <a:solidFill>
                  <a:srgbClr val="000000"/>
                </a:solidFill>
                <a:latin typeface="Times New Roman"/>
                <a:ea typeface="Times New Roman"/>
                <a:cs typeface="Times New Roman"/>
                <a:sym typeface="Times New Roman"/>
              </a:rPr>
              <a:t> xa </a:t>
            </a:r>
            <a:r>
              <a:rPr lang="en-US" sz="2800" b="0" i="1" u="none" strike="noStrike" dirty="0" err="1">
                <a:solidFill>
                  <a:srgbClr val="000000"/>
                </a:solidFill>
                <a:latin typeface="Times New Roman"/>
                <a:ea typeface="Times New Roman"/>
                <a:cs typeface="Times New Roman"/>
                <a:sym typeface="Times New Roman"/>
              </a:rPr>
              <a:t>Mặt</a:t>
            </a:r>
            <a:r>
              <a:rPr lang="en-US" sz="2800" b="0" i="1" u="none" strike="noStrike" dirty="0">
                <a:solidFill>
                  <a:srgbClr val="000000"/>
                </a:solidFill>
                <a:latin typeface="Times New Roman"/>
                <a:ea typeface="Times New Roman"/>
                <a:cs typeface="Times New Roman"/>
                <a:sym typeface="Times New Roman"/>
              </a:rPr>
              <a:t> </a:t>
            </a:r>
            <a:r>
              <a:rPr lang="en-US" sz="2800" b="0" i="1" u="none" strike="noStrike" dirty="0" err="1">
                <a:solidFill>
                  <a:srgbClr val="000000"/>
                </a:solidFill>
                <a:latin typeface="Times New Roman"/>
                <a:ea typeface="Times New Roman"/>
                <a:cs typeface="Times New Roman"/>
                <a:sym typeface="Times New Roman"/>
              </a:rPr>
              <a:t>Trời</a:t>
            </a:r>
            <a:r>
              <a:rPr lang="en-US" sz="2800" b="0" i="1" u="none" strike="noStrike" dirty="0">
                <a:solidFill>
                  <a:srgbClr val="000000"/>
                </a:solidFill>
                <a:latin typeface="Times New Roman"/>
                <a:ea typeface="Times New Roman"/>
                <a:cs typeface="Times New Roman"/>
                <a:sym typeface="Times New Roman"/>
              </a:rPr>
              <a:t> </a:t>
            </a:r>
            <a:r>
              <a:rPr lang="en-US" sz="2800" b="0" i="1" u="none" strike="noStrike" dirty="0" err="1">
                <a:solidFill>
                  <a:srgbClr val="000000"/>
                </a:solidFill>
                <a:latin typeface="Times New Roman"/>
                <a:ea typeface="Times New Roman"/>
                <a:cs typeface="Times New Roman"/>
                <a:sym typeface="Times New Roman"/>
              </a:rPr>
              <a:t>nhất</a:t>
            </a:r>
            <a:r>
              <a:rPr lang="en-US" sz="2800" b="0" i="1" u="none" strike="noStrike" dirty="0">
                <a:solidFill>
                  <a:srgbClr val="000000"/>
                </a:solidFill>
                <a:latin typeface="Times New Roman"/>
                <a:ea typeface="Times New Roman"/>
                <a:cs typeface="Times New Roman"/>
                <a:sym typeface="Times New Roman"/>
              </a:rPr>
              <a:t> ?</a:t>
            </a:r>
            <a:endParaRPr sz="2800" b="0" dirty="0">
              <a:solidFill>
                <a:schemeClr val="dk1"/>
              </a:solidFill>
              <a:latin typeface="Calibri"/>
              <a:ea typeface="Calibri"/>
              <a:cs typeface="Calibri"/>
              <a:sym typeface="Calibri"/>
            </a:endParaRPr>
          </a:p>
          <a:p>
            <a:pPr marL="0" marR="0" lvl="0" indent="0" algn="just" rtl="0">
              <a:spcBef>
                <a:spcPts val="0"/>
              </a:spcBef>
              <a:spcAft>
                <a:spcPts val="0"/>
              </a:spcAft>
              <a:buNone/>
            </a:pPr>
            <a:r>
              <a:rPr lang="en-US" sz="2800" b="0" i="0" u="none" strike="noStrike" dirty="0">
                <a:solidFill>
                  <a:srgbClr val="000000"/>
                </a:solidFill>
                <a:latin typeface="Times New Roman"/>
                <a:ea typeface="Times New Roman"/>
                <a:cs typeface="Times New Roman"/>
                <a:sym typeface="Times New Roman"/>
              </a:rPr>
              <a:t>A. </a:t>
            </a:r>
            <a:r>
              <a:rPr lang="en-US" sz="2800" b="0" i="0" u="none" strike="noStrike" dirty="0" err="1">
                <a:solidFill>
                  <a:srgbClr val="000000"/>
                </a:solidFill>
                <a:latin typeface="Times New Roman"/>
                <a:ea typeface="Times New Roman"/>
                <a:cs typeface="Times New Roman"/>
                <a:sym typeface="Times New Roman"/>
              </a:rPr>
              <a:t>Mộc</a:t>
            </a:r>
            <a:r>
              <a:rPr lang="en-US" sz="2800" b="0" i="0" u="none" strike="noStrike" dirty="0">
                <a:solidFill>
                  <a:srgbClr val="000000"/>
                </a:solidFill>
                <a:latin typeface="Times New Roman"/>
                <a:ea typeface="Times New Roman"/>
                <a:cs typeface="Times New Roman"/>
                <a:sym typeface="Times New Roman"/>
              </a:rPr>
              <a:t> </a:t>
            </a:r>
            <a:r>
              <a:rPr lang="en-US" sz="2800" b="0" i="0" u="none" strike="noStrike" dirty="0" err="1">
                <a:solidFill>
                  <a:srgbClr val="000000"/>
                </a:solidFill>
                <a:latin typeface="Times New Roman"/>
                <a:ea typeface="Times New Roman"/>
                <a:cs typeface="Times New Roman"/>
                <a:sym typeface="Times New Roman"/>
              </a:rPr>
              <a:t>tinh</a:t>
            </a:r>
            <a:r>
              <a:rPr lang="en-US" sz="2800" b="0" i="0" u="none" strike="noStrike" dirty="0">
                <a:solidFill>
                  <a:srgbClr val="000000"/>
                </a:solidFill>
                <a:latin typeface="Times New Roman"/>
                <a:ea typeface="Times New Roman"/>
                <a:cs typeface="Times New Roman"/>
                <a:sym typeface="Times New Roman"/>
              </a:rPr>
              <a:t>.</a:t>
            </a:r>
            <a:endParaRPr sz="2800" b="0" dirty="0">
              <a:solidFill>
                <a:schemeClr val="dk1"/>
              </a:solidFill>
              <a:latin typeface="Calibri"/>
              <a:ea typeface="Calibri"/>
              <a:cs typeface="Calibri"/>
              <a:sym typeface="Calibri"/>
            </a:endParaRPr>
          </a:p>
          <a:p>
            <a:pPr marL="0" marR="0" lvl="0" indent="0" algn="just" rtl="0">
              <a:spcBef>
                <a:spcPts val="0"/>
              </a:spcBef>
              <a:spcAft>
                <a:spcPts val="0"/>
              </a:spcAft>
              <a:buNone/>
            </a:pPr>
            <a:r>
              <a:rPr lang="en-US" sz="2800" b="0" i="0" u="none" strike="noStrike" dirty="0">
                <a:solidFill>
                  <a:srgbClr val="000000"/>
                </a:solidFill>
                <a:latin typeface="Times New Roman"/>
                <a:ea typeface="Times New Roman"/>
                <a:cs typeface="Times New Roman"/>
                <a:sym typeface="Times New Roman"/>
              </a:rPr>
              <a:t>B. Kim </a:t>
            </a:r>
            <a:r>
              <a:rPr lang="en-US" sz="2800" b="0" i="0" u="none" strike="noStrike" dirty="0" err="1">
                <a:solidFill>
                  <a:srgbClr val="000000"/>
                </a:solidFill>
                <a:latin typeface="Times New Roman"/>
                <a:ea typeface="Times New Roman"/>
                <a:cs typeface="Times New Roman"/>
                <a:sym typeface="Times New Roman"/>
              </a:rPr>
              <a:t>tinh</a:t>
            </a:r>
            <a:r>
              <a:rPr lang="en-US" sz="2800" b="0" i="0" u="none" strike="noStrike" dirty="0">
                <a:solidFill>
                  <a:srgbClr val="000000"/>
                </a:solidFill>
                <a:latin typeface="Times New Roman"/>
                <a:ea typeface="Times New Roman"/>
                <a:cs typeface="Times New Roman"/>
                <a:sym typeface="Times New Roman"/>
              </a:rPr>
              <a:t>.</a:t>
            </a:r>
            <a:endParaRPr sz="2800" b="0" dirty="0">
              <a:solidFill>
                <a:schemeClr val="dk1"/>
              </a:solidFill>
              <a:latin typeface="Calibri"/>
              <a:ea typeface="Calibri"/>
              <a:cs typeface="Calibri"/>
              <a:sym typeface="Calibri"/>
            </a:endParaRPr>
          </a:p>
          <a:p>
            <a:pPr marL="0" marR="0" lvl="0" indent="0" algn="just" rtl="0">
              <a:spcBef>
                <a:spcPts val="0"/>
              </a:spcBef>
              <a:spcAft>
                <a:spcPts val="0"/>
              </a:spcAft>
              <a:buNone/>
            </a:pPr>
            <a:r>
              <a:rPr lang="en-US" sz="2800" b="0" i="0" u="none" strike="noStrike" dirty="0">
                <a:solidFill>
                  <a:srgbClr val="000000"/>
                </a:solidFill>
                <a:latin typeface="Times New Roman"/>
                <a:ea typeface="Times New Roman"/>
                <a:cs typeface="Times New Roman"/>
                <a:sym typeface="Times New Roman"/>
              </a:rPr>
              <a:t>C. </a:t>
            </a:r>
            <a:r>
              <a:rPr lang="en-US" sz="2800" b="0" i="0" u="none" strike="noStrike" dirty="0" err="1">
                <a:solidFill>
                  <a:srgbClr val="000000"/>
                </a:solidFill>
                <a:latin typeface="Times New Roman"/>
                <a:ea typeface="Times New Roman"/>
                <a:cs typeface="Times New Roman"/>
                <a:sym typeface="Times New Roman"/>
              </a:rPr>
              <a:t>Thủy</a:t>
            </a:r>
            <a:r>
              <a:rPr lang="en-US" sz="2800" b="0" i="0" u="none" strike="noStrike" dirty="0">
                <a:solidFill>
                  <a:srgbClr val="000000"/>
                </a:solidFill>
                <a:latin typeface="Times New Roman"/>
                <a:ea typeface="Times New Roman"/>
                <a:cs typeface="Times New Roman"/>
                <a:sym typeface="Times New Roman"/>
              </a:rPr>
              <a:t> </a:t>
            </a:r>
            <a:r>
              <a:rPr lang="en-US" sz="2800" b="0" i="0" u="none" strike="noStrike" dirty="0" err="1">
                <a:solidFill>
                  <a:srgbClr val="000000"/>
                </a:solidFill>
                <a:latin typeface="Times New Roman"/>
                <a:ea typeface="Times New Roman"/>
                <a:cs typeface="Times New Roman"/>
                <a:sym typeface="Times New Roman"/>
              </a:rPr>
              <a:t>tinh</a:t>
            </a:r>
            <a:r>
              <a:rPr lang="en-US" sz="2800" b="0" i="0" u="none" strike="noStrike" dirty="0">
                <a:solidFill>
                  <a:srgbClr val="000000"/>
                </a:solidFill>
                <a:latin typeface="Times New Roman"/>
                <a:ea typeface="Times New Roman"/>
                <a:cs typeface="Times New Roman"/>
                <a:sym typeface="Times New Roman"/>
              </a:rPr>
              <a:t>.</a:t>
            </a:r>
            <a:endParaRPr sz="2800" b="0" dirty="0">
              <a:solidFill>
                <a:schemeClr val="dk1"/>
              </a:solidFill>
              <a:latin typeface="Calibri"/>
              <a:ea typeface="Calibri"/>
              <a:cs typeface="Calibri"/>
              <a:sym typeface="Calibri"/>
            </a:endParaRPr>
          </a:p>
          <a:p>
            <a:pPr marL="0" marR="0" lvl="0" indent="0" algn="just" rtl="0">
              <a:spcBef>
                <a:spcPts val="0"/>
              </a:spcBef>
              <a:spcAft>
                <a:spcPts val="0"/>
              </a:spcAft>
              <a:buNone/>
            </a:pPr>
            <a:r>
              <a:rPr lang="en-US" sz="2800" b="0" i="0" u="none" strike="noStrike" dirty="0">
                <a:solidFill>
                  <a:srgbClr val="000000"/>
                </a:solidFill>
                <a:latin typeface="Times New Roman"/>
                <a:ea typeface="Times New Roman"/>
                <a:cs typeface="Times New Roman"/>
                <a:sym typeface="Times New Roman"/>
              </a:rPr>
              <a:t>D. </a:t>
            </a:r>
            <a:r>
              <a:rPr lang="en-US" sz="2800" b="0" i="0" u="none" strike="noStrike" dirty="0" err="1">
                <a:solidFill>
                  <a:srgbClr val="000000"/>
                </a:solidFill>
                <a:latin typeface="Times New Roman"/>
                <a:ea typeface="Times New Roman"/>
                <a:cs typeface="Times New Roman"/>
                <a:sym typeface="Times New Roman"/>
              </a:rPr>
              <a:t>Thổ</a:t>
            </a:r>
            <a:r>
              <a:rPr lang="en-US" sz="2800" b="0" i="0" u="none" strike="noStrike" dirty="0">
                <a:solidFill>
                  <a:srgbClr val="000000"/>
                </a:solidFill>
                <a:latin typeface="Times New Roman"/>
                <a:ea typeface="Times New Roman"/>
                <a:cs typeface="Times New Roman"/>
                <a:sym typeface="Times New Roman"/>
              </a:rPr>
              <a:t> </a:t>
            </a:r>
            <a:r>
              <a:rPr lang="en-US" sz="2800" b="0" i="0" u="none" strike="noStrike" dirty="0" err="1">
                <a:solidFill>
                  <a:srgbClr val="000000"/>
                </a:solidFill>
                <a:latin typeface="Times New Roman"/>
                <a:ea typeface="Times New Roman"/>
                <a:cs typeface="Times New Roman"/>
                <a:sym typeface="Times New Roman"/>
              </a:rPr>
              <a:t>tinh</a:t>
            </a:r>
            <a:r>
              <a:rPr lang="en-US" sz="2800" b="0" i="0" u="none" strike="noStrike" dirty="0">
                <a:solidFill>
                  <a:srgbClr val="000000"/>
                </a:solidFill>
                <a:latin typeface="Times New Roman"/>
                <a:ea typeface="Times New Roman"/>
                <a:cs typeface="Times New Roman"/>
                <a:sym typeface="Times New Roman"/>
              </a:rPr>
              <a:t>.</a:t>
            </a:r>
            <a:endParaRPr sz="2800" dirty="0">
              <a:solidFill>
                <a:schemeClr val="dk1"/>
              </a:solidFill>
              <a:latin typeface="Calibri"/>
              <a:ea typeface="Calibri"/>
              <a:cs typeface="Calibri"/>
              <a:sym typeface="Calibri"/>
            </a:endParaRPr>
          </a:p>
        </p:txBody>
      </p:sp>
      <p:sp>
        <p:nvSpPr>
          <p:cNvPr id="269" name="Google Shape;269;p22"/>
          <p:cNvSpPr/>
          <p:nvPr/>
        </p:nvSpPr>
        <p:spPr>
          <a:xfrm>
            <a:off x="3707904" y="3291830"/>
            <a:ext cx="432048" cy="432048"/>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9"/>
                                        </p:tgtEl>
                                        <p:attrNameLst>
                                          <p:attrName>style.visibility</p:attrName>
                                        </p:attrNameLst>
                                      </p:cBhvr>
                                      <p:to>
                                        <p:strVal val="visible"/>
                                      </p:to>
                                    </p:set>
                                    <p:animEffect transition="in" filter="fade">
                                      <p:cBhvr>
                                        <p:cTn id="7" dur="500"/>
                                        <p:tgtEl>
                                          <p:spTgt spid="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3"/>
        <p:cNvGrpSpPr/>
        <p:nvPr/>
      </p:nvGrpSpPr>
      <p:grpSpPr>
        <a:xfrm>
          <a:off x="0" y="0"/>
          <a:ext cx="0" cy="0"/>
          <a:chOff x="0" y="0"/>
          <a:chExt cx="0" cy="0"/>
        </a:xfrm>
      </p:grpSpPr>
      <p:sp>
        <p:nvSpPr>
          <p:cNvPr id="274" name="Google Shape;274;p23"/>
          <p:cNvSpPr txBox="1"/>
          <p:nvPr/>
        </p:nvSpPr>
        <p:spPr>
          <a:xfrm>
            <a:off x="3563888" y="1017478"/>
            <a:ext cx="5400600" cy="3108543"/>
          </a:xfrm>
          <a:prstGeom prst="rect">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b="0" i="1" u="none" strike="noStrike">
                <a:solidFill>
                  <a:srgbClr val="000000"/>
                </a:solidFill>
                <a:latin typeface="Times New Roman"/>
                <a:ea typeface="Times New Roman"/>
                <a:cs typeface="Times New Roman"/>
                <a:sym typeface="Times New Roman"/>
              </a:rPr>
              <a:t>Câu 3: Đứng thứ năm trong hệ Mặt Trời (tính từ trong ra) và có kích thước lớn nhất là:</a:t>
            </a:r>
            <a:endParaRPr sz="2800" b="0">
              <a:solidFill>
                <a:schemeClr val="dk1"/>
              </a:solidFill>
              <a:latin typeface="Calibri"/>
              <a:ea typeface="Calibri"/>
              <a:cs typeface="Calibri"/>
              <a:sym typeface="Calibri"/>
            </a:endParaRPr>
          </a:p>
          <a:p>
            <a:pPr marL="0" marR="0" lvl="0" indent="0" algn="just" rtl="0">
              <a:spcBef>
                <a:spcPts val="0"/>
              </a:spcBef>
              <a:spcAft>
                <a:spcPts val="0"/>
              </a:spcAft>
              <a:buNone/>
            </a:pPr>
            <a:r>
              <a:rPr lang="en-US" sz="2800" b="0" i="0" u="none" strike="noStrike">
                <a:solidFill>
                  <a:srgbClr val="000000"/>
                </a:solidFill>
                <a:latin typeface="Times New Roman"/>
                <a:ea typeface="Times New Roman"/>
                <a:cs typeface="Times New Roman"/>
                <a:sym typeface="Times New Roman"/>
              </a:rPr>
              <a:t>A. Mộc tinh.</a:t>
            </a:r>
            <a:endParaRPr sz="2800" b="0">
              <a:solidFill>
                <a:schemeClr val="dk1"/>
              </a:solidFill>
              <a:latin typeface="Calibri"/>
              <a:ea typeface="Calibri"/>
              <a:cs typeface="Calibri"/>
              <a:sym typeface="Calibri"/>
            </a:endParaRPr>
          </a:p>
          <a:p>
            <a:pPr marL="0" marR="0" lvl="0" indent="0" algn="just" rtl="0">
              <a:spcBef>
                <a:spcPts val="0"/>
              </a:spcBef>
              <a:spcAft>
                <a:spcPts val="0"/>
              </a:spcAft>
              <a:buNone/>
            </a:pPr>
            <a:r>
              <a:rPr lang="en-US" sz="2800" b="0" i="0" u="none" strike="noStrike">
                <a:solidFill>
                  <a:srgbClr val="000000"/>
                </a:solidFill>
                <a:latin typeface="Times New Roman"/>
                <a:ea typeface="Times New Roman"/>
                <a:cs typeface="Times New Roman"/>
                <a:sym typeface="Times New Roman"/>
              </a:rPr>
              <a:t>B. Hải Vương tinh.</a:t>
            </a:r>
            <a:endParaRPr sz="2800" b="0">
              <a:solidFill>
                <a:schemeClr val="dk1"/>
              </a:solidFill>
              <a:latin typeface="Calibri"/>
              <a:ea typeface="Calibri"/>
              <a:cs typeface="Calibri"/>
              <a:sym typeface="Calibri"/>
            </a:endParaRPr>
          </a:p>
          <a:p>
            <a:pPr marL="0" marR="0" lvl="0" indent="0" algn="just" rtl="0">
              <a:spcBef>
                <a:spcPts val="0"/>
              </a:spcBef>
              <a:spcAft>
                <a:spcPts val="0"/>
              </a:spcAft>
              <a:buNone/>
            </a:pPr>
            <a:r>
              <a:rPr lang="en-US" sz="2800" b="0" i="0" u="none" strike="noStrike">
                <a:solidFill>
                  <a:srgbClr val="000000"/>
                </a:solidFill>
                <a:latin typeface="Times New Roman"/>
                <a:ea typeface="Times New Roman"/>
                <a:cs typeface="Times New Roman"/>
                <a:sym typeface="Times New Roman"/>
              </a:rPr>
              <a:t>C. Thiên Vương tinh.</a:t>
            </a:r>
            <a:endParaRPr sz="2800" b="0">
              <a:solidFill>
                <a:schemeClr val="dk1"/>
              </a:solidFill>
              <a:latin typeface="Calibri"/>
              <a:ea typeface="Calibri"/>
              <a:cs typeface="Calibri"/>
              <a:sym typeface="Calibri"/>
            </a:endParaRPr>
          </a:p>
          <a:p>
            <a:pPr marL="0" marR="0" lvl="0" indent="0" algn="just" rtl="0">
              <a:spcBef>
                <a:spcPts val="0"/>
              </a:spcBef>
              <a:spcAft>
                <a:spcPts val="0"/>
              </a:spcAft>
              <a:buNone/>
            </a:pPr>
            <a:r>
              <a:rPr lang="en-US" sz="2800" b="0" i="0" u="none" strike="noStrike">
                <a:solidFill>
                  <a:srgbClr val="000000"/>
                </a:solidFill>
                <a:latin typeface="Times New Roman"/>
                <a:ea typeface="Times New Roman"/>
                <a:cs typeface="Times New Roman"/>
                <a:sym typeface="Times New Roman"/>
              </a:rPr>
              <a:t>D. Hỏa tinh.</a:t>
            </a:r>
            <a:endParaRPr sz="2800" b="0">
              <a:solidFill>
                <a:schemeClr val="dk1"/>
              </a:solidFill>
              <a:latin typeface="Calibri"/>
              <a:ea typeface="Calibri"/>
              <a:cs typeface="Calibri"/>
              <a:sym typeface="Calibri"/>
            </a:endParaRPr>
          </a:p>
        </p:txBody>
      </p:sp>
      <p:sp>
        <p:nvSpPr>
          <p:cNvPr id="275" name="Google Shape;275;p23"/>
          <p:cNvSpPr/>
          <p:nvPr/>
        </p:nvSpPr>
        <p:spPr>
          <a:xfrm>
            <a:off x="3563888" y="2355726"/>
            <a:ext cx="432048" cy="432048"/>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75"/>
                                        </p:tgtEl>
                                        <p:attrNameLst>
                                          <p:attrName>style.visibility</p:attrName>
                                        </p:attrNameLst>
                                      </p:cBhvr>
                                      <p:to>
                                        <p:strVal val="visible"/>
                                      </p:to>
                                    </p:set>
                                    <p:anim calcmode="lin" valueType="num">
                                      <p:cBhvr additive="base">
                                        <p:cTn id="7" dur="500"/>
                                        <p:tgtEl>
                                          <p:spTgt spid="275"/>
                                        </p:tgtEl>
                                        <p:attrNameLst>
                                          <p:attrName>ppt_w</p:attrName>
                                        </p:attrNameLst>
                                      </p:cBhvr>
                                      <p:tavLst>
                                        <p:tav tm="0">
                                          <p:val>
                                            <p:strVal val="0"/>
                                          </p:val>
                                        </p:tav>
                                        <p:tav tm="100000">
                                          <p:val>
                                            <p:strVal val="#ppt_w"/>
                                          </p:val>
                                        </p:tav>
                                      </p:tavLst>
                                    </p:anim>
                                    <p:anim calcmode="lin" valueType="num">
                                      <p:cBhvr additive="base">
                                        <p:cTn id="8" dur="500"/>
                                        <p:tgtEl>
                                          <p:spTgt spid="27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9"/>
        <p:cNvGrpSpPr/>
        <p:nvPr/>
      </p:nvGrpSpPr>
      <p:grpSpPr>
        <a:xfrm>
          <a:off x="0" y="0"/>
          <a:ext cx="0" cy="0"/>
          <a:chOff x="0" y="0"/>
          <a:chExt cx="0" cy="0"/>
        </a:xfrm>
      </p:grpSpPr>
      <p:sp>
        <p:nvSpPr>
          <p:cNvPr id="280" name="Google Shape;280;p24"/>
          <p:cNvSpPr txBox="1"/>
          <p:nvPr/>
        </p:nvSpPr>
        <p:spPr>
          <a:xfrm>
            <a:off x="3707904" y="1131590"/>
            <a:ext cx="5256584" cy="2677656"/>
          </a:xfrm>
          <a:prstGeom prst="rect">
            <a:avLst/>
          </a:prstGeom>
          <a:solidFill>
            <a:schemeClr val="accent3"/>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0" i="1" u="none" strike="noStrike">
                <a:solidFill>
                  <a:srgbClr val="000000"/>
                </a:solidFill>
                <a:latin typeface="Times New Roman"/>
                <a:ea typeface="Times New Roman"/>
                <a:cs typeface="Times New Roman"/>
                <a:sym typeface="Times New Roman"/>
              </a:rPr>
              <a:t>Câu 4: Đứng thứ nhất trong hệ Mặt Trời (tính từ trong ra) và có kích thước nhỏ nhất là:</a:t>
            </a:r>
            <a:endParaRPr sz="2400" b="0">
              <a:solidFill>
                <a:schemeClr val="lt1"/>
              </a:solidFill>
              <a:latin typeface="Calibri"/>
              <a:ea typeface="Calibri"/>
              <a:cs typeface="Calibri"/>
              <a:sym typeface="Calibri"/>
            </a:endParaRPr>
          </a:p>
          <a:p>
            <a:pPr marL="0" marR="0" lvl="0" indent="0" algn="just" rtl="0">
              <a:spcBef>
                <a:spcPts val="0"/>
              </a:spcBef>
              <a:spcAft>
                <a:spcPts val="0"/>
              </a:spcAft>
              <a:buNone/>
            </a:pPr>
            <a:r>
              <a:rPr lang="en-US" sz="2400" b="0" i="0" u="none" strike="noStrike">
                <a:solidFill>
                  <a:srgbClr val="000000"/>
                </a:solidFill>
                <a:latin typeface="Times New Roman"/>
                <a:ea typeface="Times New Roman"/>
                <a:cs typeface="Times New Roman"/>
                <a:sym typeface="Times New Roman"/>
              </a:rPr>
              <a:t>A. Mộc tinh.</a:t>
            </a:r>
            <a:endParaRPr sz="2400" b="0">
              <a:solidFill>
                <a:schemeClr val="lt1"/>
              </a:solidFill>
              <a:latin typeface="Calibri"/>
              <a:ea typeface="Calibri"/>
              <a:cs typeface="Calibri"/>
              <a:sym typeface="Calibri"/>
            </a:endParaRPr>
          </a:p>
          <a:p>
            <a:pPr marL="0" marR="0" lvl="0" indent="0" algn="just" rtl="0">
              <a:spcBef>
                <a:spcPts val="0"/>
              </a:spcBef>
              <a:spcAft>
                <a:spcPts val="0"/>
              </a:spcAft>
              <a:buNone/>
            </a:pPr>
            <a:r>
              <a:rPr lang="en-US" sz="2400" b="0" i="0" u="none" strike="noStrike">
                <a:solidFill>
                  <a:srgbClr val="000000"/>
                </a:solidFill>
                <a:latin typeface="Times New Roman"/>
                <a:ea typeface="Times New Roman"/>
                <a:cs typeface="Times New Roman"/>
                <a:sym typeface="Times New Roman"/>
              </a:rPr>
              <a:t>B. Thủy tinh.</a:t>
            </a:r>
            <a:endParaRPr sz="2400" b="0">
              <a:solidFill>
                <a:schemeClr val="lt1"/>
              </a:solidFill>
              <a:latin typeface="Calibri"/>
              <a:ea typeface="Calibri"/>
              <a:cs typeface="Calibri"/>
              <a:sym typeface="Calibri"/>
            </a:endParaRPr>
          </a:p>
          <a:p>
            <a:pPr marL="0" marR="0" lvl="0" indent="0" algn="just" rtl="0">
              <a:spcBef>
                <a:spcPts val="0"/>
              </a:spcBef>
              <a:spcAft>
                <a:spcPts val="0"/>
              </a:spcAft>
              <a:buNone/>
            </a:pPr>
            <a:r>
              <a:rPr lang="en-US" sz="2400" b="0" i="0" u="none" strike="noStrike">
                <a:solidFill>
                  <a:srgbClr val="000000"/>
                </a:solidFill>
                <a:latin typeface="Times New Roman"/>
                <a:ea typeface="Times New Roman"/>
                <a:cs typeface="Times New Roman"/>
                <a:sym typeface="Times New Roman"/>
              </a:rPr>
              <a:t>C. Kim tinh.</a:t>
            </a:r>
            <a:endParaRPr sz="2400" b="0">
              <a:solidFill>
                <a:schemeClr val="lt1"/>
              </a:solidFill>
              <a:latin typeface="Calibri"/>
              <a:ea typeface="Calibri"/>
              <a:cs typeface="Calibri"/>
              <a:sym typeface="Calibri"/>
            </a:endParaRPr>
          </a:p>
          <a:p>
            <a:pPr marL="0" marR="0" lvl="0" indent="0" algn="just" rtl="0">
              <a:spcBef>
                <a:spcPts val="0"/>
              </a:spcBef>
              <a:spcAft>
                <a:spcPts val="0"/>
              </a:spcAft>
              <a:buNone/>
            </a:pPr>
            <a:r>
              <a:rPr lang="en-US" sz="2400" b="0" i="0" u="none" strike="noStrike">
                <a:solidFill>
                  <a:srgbClr val="000000"/>
                </a:solidFill>
                <a:latin typeface="Times New Roman"/>
                <a:ea typeface="Times New Roman"/>
                <a:cs typeface="Times New Roman"/>
                <a:sym typeface="Times New Roman"/>
              </a:rPr>
              <a:t>D. Thổ tinh.</a:t>
            </a:r>
            <a:endParaRPr sz="2400" b="0">
              <a:solidFill>
                <a:schemeClr val="lt1"/>
              </a:solidFill>
              <a:latin typeface="Calibri"/>
              <a:ea typeface="Calibri"/>
              <a:cs typeface="Calibri"/>
              <a:sym typeface="Calibri"/>
            </a:endParaRPr>
          </a:p>
        </p:txBody>
      </p:sp>
      <p:sp>
        <p:nvSpPr>
          <p:cNvPr id="281" name="Google Shape;281;p24"/>
          <p:cNvSpPr/>
          <p:nvPr/>
        </p:nvSpPr>
        <p:spPr>
          <a:xfrm>
            <a:off x="3707904" y="2643758"/>
            <a:ext cx="365332" cy="432048"/>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1"/>
                                        </p:tgtEl>
                                        <p:attrNameLst>
                                          <p:attrName>style.visibility</p:attrName>
                                        </p:attrNameLst>
                                      </p:cBhvr>
                                      <p:to>
                                        <p:strVal val="visible"/>
                                      </p:to>
                                    </p:set>
                                    <p:animEffect transition="in" filter="fade">
                                      <p:cBhvr>
                                        <p:cTn id="7" dur="1000"/>
                                        <p:tgtEl>
                                          <p:spTgt spid="2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85"/>
        <p:cNvGrpSpPr/>
        <p:nvPr/>
      </p:nvGrpSpPr>
      <p:grpSpPr>
        <a:xfrm>
          <a:off x="0" y="0"/>
          <a:ext cx="0" cy="0"/>
          <a:chOff x="0" y="0"/>
          <a:chExt cx="0" cy="0"/>
        </a:xfrm>
      </p:grpSpPr>
      <p:sp>
        <p:nvSpPr>
          <p:cNvPr id="286" name="Google Shape;286;p25"/>
          <p:cNvSpPr txBox="1"/>
          <p:nvPr/>
        </p:nvSpPr>
        <p:spPr>
          <a:xfrm>
            <a:off x="3419872" y="123478"/>
            <a:ext cx="5472608" cy="4832092"/>
          </a:xfrm>
          <a:prstGeom prst="rect">
            <a:avLst/>
          </a:prstGeom>
          <a:solidFill>
            <a:schemeClr val="accent6"/>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b="0" i="1" u="none" strike="noStrike">
                <a:solidFill>
                  <a:srgbClr val="000000"/>
                </a:solidFill>
                <a:latin typeface="Times New Roman"/>
                <a:ea typeface="Times New Roman"/>
                <a:cs typeface="Times New Roman"/>
                <a:sym typeface="Times New Roman"/>
              </a:rPr>
              <a:t>Câu 5: Nội dung nào sau đây </a:t>
            </a:r>
            <a:r>
              <a:rPr lang="en-US" sz="2800" b="1" i="1" u="none" strike="noStrike">
                <a:solidFill>
                  <a:srgbClr val="000000"/>
                </a:solidFill>
                <a:latin typeface="Times New Roman"/>
                <a:ea typeface="Times New Roman"/>
                <a:cs typeface="Times New Roman"/>
                <a:sym typeface="Times New Roman"/>
              </a:rPr>
              <a:t>không</a:t>
            </a:r>
            <a:r>
              <a:rPr lang="en-US" sz="2800" b="0" i="1" u="none" strike="noStrike">
                <a:solidFill>
                  <a:srgbClr val="000000"/>
                </a:solidFill>
                <a:latin typeface="Times New Roman"/>
                <a:ea typeface="Times New Roman"/>
                <a:cs typeface="Times New Roman"/>
                <a:sym typeface="Times New Roman"/>
              </a:rPr>
              <a:t> đúng với vị trí của Trái Đất trong hệ Mặt Trời?</a:t>
            </a:r>
            <a:endParaRPr sz="2800" b="0">
              <a:solidFill>
                <a:schemeClr val="lt1"/>
              </a:solidFill>
              <a:latin typeface="Calibri"/>
              <a:ea typeface="Calibri"/>
              <a:cs typeface="Calibri"/>
              <a:sym typeface="Calibri"/>
            </a:endParaRPr>
          </a:p>
          <a:p>
            <a:pPr marL="0" marR="0" lvl="0" indent="0" algn="just" rtl="0">
              <a:spcBef>
                <a:spcPts val="0"/>
              </a:spcBef>
              <a:spcAft>
                <a:spcPts val="0"/>
              </a:spcAft>
              <a:buNone/>
            </a:pPr>
            <a:r>
              <a:rPr lang="en-US" sz="2800" b="0" i="0" u="none" strike="noStrike">
                <a:solidFill>
                  <a:srgbClr val="000000"/>
                </a:solidFill>
                <a:latin typeface="Times New Roman"/>
                <a:ea typeface="Times New Roman"/>
                <a:cs typeface="Times New Roman"/>
                <a:sym typeface="Times New Roman"/>
              </a:rPr>
              <a:t>A. Nằm ở vị trí thứ ba từ Mặt Trời trở ra.</a:t>
            </a:r>
            <a:endParaRPr sz="2800" b="0">
              <a:solidFill>
                <a:schemeClr val="lt1"/>
              </a:solidFill>
              <a:latin typeface="Calibri"/>
              <a:ea typeface="Calibri"/>
              <a:cs typeface="Calibri"/>
              <a:sym typeface="Calibri"/>
            </a:endParaRPr>
          </a:p>
          <a:p>
            <a:pPr marL="0" marR="0" lvl="0" indent="0" algn="just" rtl="0">
              <a:spcBef>
                <a:spcPts val="0"/>
              </a:spcBef>
              <a:spcAft>
                <a:spcPts val="0"/>
              </a:spcAft>
              <a:buNone/>
            </a:pPr>
            <a:r>
              <a:rPr lang="en-US" sz="2800" b="0" i="0" u="none" strike="noStrike">
                <a:solidFill>
                  <a:srgbClr val="000000"/>
                </a:solidFill>
                <a:latin typeface="Times New Roman"/>
                <a:ea typeface="Times New Roman"/>
                <a:cs typeface="Times New Roman"/>
                <a:sym typeface="Times New Roman"/>
              </a:rPr>
              <a:t>B. Nằm ở vị trí thứ ba từ ngoài trở vào Mặt Trời.</a:t>
            </a:r>
            <a:endParaRPr sz="2800" b="0">
              <a:solidFill>
                <a:schemeClr val="lt1"/>
              </a:solidFill>
              <a:latin typeface="Calibri"/>
              <a:ea typeface="Calibri"/>
              <a:cs typeface="Calibri"/>
              <a:sym typeface="Calibri"/>
            </a:endParaRPr>
          </a:p>
          <a:p>
            <a:pPr marL="0" marR="0" lvl="0" indent="0" algn="just" rtl="0">
              <a:spcBef>
                <a:spcPts val="0"/>
              </a:spcBef>
              <a:spcAft>
                <a:spcPts val="0"/>
              </a:spcAft>
              <a:buNone/>
            </a:pPr>
            <a:r>
              <a:rPr lang="en-US" sz="2800" b="0" i="0" u="none" strike="noStrike">
                <a:solidFill>
                  <a:srgbClr val="000000"/>
                </a:solidFill>
                <a:latin typeface="Times New Roman"/>
                <a:ea typeface="Times New Roman"/>
                <a:cs typeface="Times New Roman"/>
                <a:sym typeface="Times New Roman"/>
              </a:rPr>
              <a:t>C. Khoảng cách đến Mặt Trời là 149,6 triệu km.</a:t>
            </a:r>
            <a:endParaRPr sz="2800" b="0">
              <a:solidFill>
                <a:schemeClr val="lt1"/>
              </a:solidFill>
              <a:latin typeface="Calibri"/>
              <a:ea typeface="Calibri"/>
              <a:cs typeface="Calibri"/>
              <a:sym typeface="Calibri"/>
            </a:endParaRPr>
          </a:p>
          <a:p>
            <a:pPr marL="0" marR="0" lvl="0" indent="0" algn="just" rtl="0">
              <a:spcBef>
                <a:spcPts val="0"/>
              </a:spcBef>
              <a:spcAft>
                <a:spcPts val="0"/>
              </a:spcAft>
              <a:buNone/>
            </a:pPr>
            <a:r>
              <a:rPr lang="en-US" sz="2800" b="0" i="0" u="none" strike="noStrike">
                <a:solidFill>
                  <a:srgbClr val="000000"/>
                </a:solidFill>
                <a:latin typeface="Times New Roman"/>
                <a:ea typeface="Times New Roman"/>
                <a:cs typeface="Times New Roman"/>
                <a:sym typeface="Times New Roman"/>
              </a:rPr>
              <a:t>D. Khoảng cách từ Mặt Trời đến Trái Đất phù hợp cho sự sống. </a:t>
            </a:r>
            <a:endParaRPr sz="2800" b="0">
              <a:solidFill>
                <a:schemeClr val="lt1"/>
              </a:solidFill>
              <a:latin typeface="Calibri"/>
              <a:ea typeface="Calibri"/>
              <a:cs typeface="Calibri"/>
              <a:sym typeface="Calibri"/>
            </a:endParaRPr>
          </a:p>
        </p:txBody>
      </p:sp>
      <p:sp>
        <p:nvSpPr>
          <p:cNvPr id="287" name="Google Shape;287;p25"/>
          <p:cNvSpPr/>
          <p:nvPr/>
        </p:nvSpPr>
        <p:spPr>
          <a:xfrm>
            <a:off x="3419872" y="2283718"/>
            <a:ext cx="432048" cy="504056"/>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7"/>
                                        </p:tgtEl>
                                        <p:attrNameLst>
                                          <p:attrName>style.visibility</p:attrName>
                                        </p:attrNameLst>
                                      </p:cBhvr>
                                      <p:to>
                                        <p:strVal val="visible"/>
                                      </p:to>
                                    </p:set>
                                    <p:animEffect transition="in" filter="fade">
                                      <p:cBhvr>
                                        <p:cTn id="7" dur="1000"/>
                                        <p:tgtEl>
                                          <p:spTgt spid="2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1"/>
        <p:cNvGrpSpPr/>
        <p:nvPr/>
      </p:nvGrpSpPr>
      <p:grpSpPr>
        <a:xfrm>
          <a:off x="0" y="0"/>
          <a:ext cx="0" cy="0"/>
          <a:chOff x="0" y="0"/>
          <a:chExt cx="0" cy="0"/>
        </a:xfrm>
      </p:grpSpPr>
      <p:sp>
        <p:nvSpPr>
          <p:cNvPr id="292" name="Google Shape;292;p26"/>
          <p:cNvSpPr txBox="1"/>
          <p:nvPr/>
        </p:nvSpPr>
        <p:spPr>
          <a:xfrm>
            <a:off x="3635896" y="1059582"/>
            <a:ext cx="5220072" cy="280076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b="0" i="1" u="none" strike="noStrike">
                <a:solidFill>
                  <a:srgbClr val="000000"/>
                </a:solidFill>
                <a:latin typeface="Times New Roman"/>
                <a:ea typeface="Times New Roman"/>
                <a:cs typeface="Times New Roman"/>
                <a:sym typeface="Times New Roman"/>
              </a:rPr>
              <a:t>Câu 6: Trái Đất có dạng hình gì ?</a:t>
            </a:r>
            <a:endParaRPr sz="2800" b="0">
              <a:solidFill>
                <a:schemeClr val="dk1"/>
              </a:solidFill>
              <a:latin typeface="Calibri"/>
              <a:ea typeface="Calibri"/>
              <a:cs typeface="Calibri"/>
              <a:sym typeface="Calibri"/>
            </a:endParaRPr>
          </a:p>
          <a:p>
            <a:pPr marL="0" marR="0" lvl="0" indent="0" algn="just" rtl="0">
              <a:spcBef>
                <a:spcPts val="0"/>
              </a:spcBef>
              <a:spcAft>
                <a:spcPts val="0"/>
              </a:spcAft>
              <a:buNone/>
            </a:pPr>
            <a:r>
              <a:rPr lang="en-US" sz="2800" b="0" i="0" u="none" strike="noStrike">
                <a:solidFill>
                  <a:srgbClr val="000000"/>
                </a:solidFill>
                <a:latin typeface="Times New Roman"/>
                <a:ea typeface="Times New Roman"/>
                <a:cs typeface="Times New Roman"/>
                <a:sym typeface="Times New Roman"/>
              </a:rPr>
              <a:t>A. Tròn.</a:t>
            </a:r>
            <a:endParaRPr sz="2800" b="0">
              <a:solidFill>
                <a:schemeClr val="dk1"/>
              </a:solidFill>
              <a:latin typeface="Calibri"/>
              <a:ea typeface="Calibri"/>
              <a:cs typeface="Calibri"/>
              <a:sym typeface="Calibri"/>
            </a:endParaRPr>
          </a:p>
          <a:p>
            <a:pPr marL="0" marR="0" lvl="0" indent="0" algn="just" rtl="0">
              <a:spcBef>
                <a:spcPts val="0"/>
              </a:spcBef>
              <a:spcAft>
                <a:spcPts val="0"/>
              </a:spcAft>
              <a:buNone/>
            </a:pPr>
            <a:r>
              <a:rPr lang="en-US" sz="2800" b="0" i="0" u="none" strike="noStrike">
                <a:solidFill>
                  <a:srgbClr val="000000"/>
                </a:solidFill>
                <a:latin typeface="Times New Roman"/>
                <a:ea typeface="Times New Roman"/>
                <a:cs typeface="Times New Roman"/>
                <a:sym typeface="Times New Roman"/>
              </a:rPr>
              <a:t>B. Cầu.</a:t>
            </a:r>
            <a:endParaRPr sz="2800" b="0">
              <a:solidFill>
                <a:schemeClr val="dk1"/>
              </a:solidFill>
              <a:latin typeface="Calibri"/>
              <a:ea typeface="Calibri"/>
              <a:cs typeface="Calibri"/>
              <a:sym typeface="Calibri"/>
            </a:endParaRPr>
          </a:p>
          <a:p>
            <a:pPr marL="0" marR="0" lvl="0" indent="0" algn="just" rtl="0">
              <a:spcBef>
                <a:spcPts val="0"/>
              </a:spcBef>
              <a:spcAft>
                <a:spcPts val="0"/>
              </a:spcAft>
              <a:buNone/>
            </a:pPr>
            <a:r>
              <a:rPr lang="en-US" sz="2800" b="0" i="0" u="none" strike="noStrike">
                <a:solidFill>
                  <a:srgbClr val="000000"/>
                </a:solidFill>
                <a:latin typeface="Times New Roman"/>
                <a:ea typeface="Times New Roman"/>
                <a:cs typeface="Times New Roman"/>
                <a:sym typeface="Times New Roman"/>
              </a:rPr>
              <a:t>C. Elip.</a:t>
            </a:r>
            <a:endParaRPr sz="2800" b="0">
              <a:solidFill>
                <a:schemeClr val="dk1"/>
              </a:solidFill>
              <a:latin typeface="Calibri"/>
              <a:ea typeface="Calibri"/>
              <a:cs typeface="Calibri"/>
              <a:sym typeface="Calibri"/>
            </a:endParaRPr>
          </a:p>
          <a:p>
            <a:pPr marL="0" marR="0" lvl="0" indent="0" algn="just" rtl="0">
              <a:spcBef>
                <a:spcPts val="0"/>
              </a:spcBef>
              <a:spcAft>
                <a:spcPts val="0"/>
              </a:spcAft>
              <a:buNone/>
            </a:pPr>
            <a:r>
              <a:rPr lang="en-US" sz="2800" b="0" i="0" u="none" strike="noStrike">
                <a:solidFill>
                  <a:srgbClr val="000000"/>
                </a:solidFill>
                <a:latin typeface="Times New Roman"/>
                <a:ea typeface="Times New Roman"/>
                <a:cs typeface="Times New Roman"/>
                <a:sym typeface="Times New Roman"/>
              </a:rPr>
              <a:t>D. Vuông.</a:t>
            </a:r>
            <a:endParaRPr sz="2800" b="0">
              <a:solidFill>
                <a:schemeClr val="dk1"/>
              </a:solidFill>
              <a:latin typeface="Calibri"/>
              <a:ea typeface="Calibri"/>
              <a:cs typeface="Calibri"/>
              <a:sym typeface="Calibri"/>
            </a:endParaRPr>
          </a:p>
          <a:p>
            <a:pPr marL="0" marR="0" lvl="0" indent="0" algn="l" rtl="0">
              <a:spcBef>
                <a:spcPts val="0"/>
              </a:spcBef>
              <a:spcAft>
                <a:spcPts val="0"/>
              </a:spcAft>
              <a:buNone/>
            </a:pPr>
            <a:br>
              <a:rPr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
        <p:nvSpPr>
          <p:cNvPr id="293" name="Google Shape;293;p26"/>
          <p:cNvSpPr/>
          <p:nvPr/>
        </p:nvSpPr>
        <p:spPr>
          <a:xfrm>
            <a:off x="3635896" y="1923678"/>
            <a:ext cx="432048" cy="504056"/>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3"/>
                                        </p:tgtEl>
                                        <p:attrNameLst>
                                          <p:attrName>style.visibility</p:attrName>
                                        </p:attrNameLst>
                                      </p:cBhvr>
                                      <p:to>
                                        <p:strVal val="visible"/>
                                      </p:to>
                                    </p:set>
                                    <p:animEffect transition="in" filter="fade">
                                      <p:cBhvr>
                                        <p:cTn id="7" dur="2000"/>
                                        <p:tgtEl>
                                          <p:spTgt spid="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7"/>
        <p:cNvGrpSpPr/>
        <p:nvPr/>
      </p:nvGrpSpPr>
      <p:grpSpPr>
        <a:xfrm>
          <a:off x="0" y="0"/>
          <a:ext cx="0" cy="0"/>
          <a:chOff x="0" y="0"/>
          <a:chExt cx="0" cy="0"/>
        </a:xfrm>
      </p:grpSpPr>
      <p:sp>
        <p:nvSpPr>
          <p:cNvPr id="298" name="Google Shape;298;p27"/>
          <p:cNvSpPr txBox="1"/>
          <p:nvPr/>
        </p:nvSpPr>
        <p:spPr>
          <a:xfrm>
            <a:off x="2411760" y="1203598"/>
            <a:ext cx="6246440" cy="310854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b="0" i="1" u="none" strike="noStrike">
                <a:solidFill>
                  <a:srgbClr val="000000"/>
                </a:solidFill>
                <a:latin typeface="Times New Roman"/>
                <a:ea typeface="Times New Roman"/>
                <a:cs typeface="Times New Roman"/>
                <a:sym typeface="Times New Roman"/>
              </a:rPr>
              <a:t>Câu 7: Bán kính của Trái Đất là:</a:t>
            </a:r>
            <a:endParaRPr sz="3200" b="0">
              <a:solidFill>
                <a:schemeClr val="dk1"/>
              </a:solidFill>
              <a:latin typeface="Calibri"/>
              <a:ea typeface="Calibri"/>
              <a:cs typeface="Calibri"/>
              <a:sym typeface="Calibri"/>
            </a:endParaRPr>
          </a:p>
          <a:p>
            <a:pPr marL="0" marR="0" lvl="0" indent="0" algn="just" rtl="0">
              <a:spcBef>
                <a:spcPts val="0"/>
              </a:spcBef>
              <a:spcAft>
                <a:spcPts val="0"/>
              </a:spcAft>
              <a:buNone/>
            </a:pPr>
            <a:r>
              <a:rPr lang="en-US" sz="3200" b="0" i="0" u="none" strike="noStrike">
                <a:solidFill>
                  <a:srgbClr val="000000"/>
                </a:solidFill>
                <a:latin typeface="Times New Roman"/>
                <a:ea typeface="Times New Roman"/>
                <a:cs typeface="Times New Roman"/>
                <a:sym typeface="Times New Roman"/>
              </a:rPr>
              <a:t>A. 6378 km.</a:t>
            </a:r>
            <a:endParaRPr sz="3200" b="0">
              <a:solidFill>
                <a:schemeClr val="dk1"/>
              </a:solidFill>
              <a:latin typeface="Calibri"/>
              <a:ea typeface="Calibri"/>
              <a:cs typeface="Calibri"/>
              <a:sym typeface="Calibri"/>
            </a:endParaRPr>
          </a:p>
          <a:p>
            <a:pPr marL="0" marR="0" lvl="0" indent="0" algn="just" rtl="0">
              <a:spcBef>
                <a:spcPts val="0"/>
              </a:spcBef>
              <a:spcAft>
                <a:spcPts val="0"/>
              </a:spcAft>
              <a:buNone/>
            </a:pPr>
            <a:r>
              <a:rPr lang="en-US" sz="3200" b="0" i="0" u="none" strike="noStrike">
                <a:solidFill>
                  <a:srgbClr val="000000"/>
                </a:solidFill>
                <a:latin typeface="Times New Roman"/>
                <a:ea typeface="Times New Roman"/>
                <a:cs typeface="Times New Roman"/>
                <a:sym typeface="Times New Roman"/>
              </a:rPr>
              <a:t>B. 40 076 km.</a:t>
            </a:r>
            <a:endParaRPr sz="3200" b="0">
              <a:solidFill>
                <a:schemeClr val="dk1"/>
              </a:solidFill>
              <a:latin typeface="Calibri"/>
              <a:ea typeface="Calibri"/>
              <a:cs typeface="Calibri"/>
              <a:sym typeface="Calibri"/>
            </a:endParaRPr>
          </a:p>
          <a:p>
            <a:pPr marL="0" marR="0" lvl="0" indent="0" algn="just" rtl="0">
              <a:spcBef>
                <a:spcPts val="0"/>
              </a:spcBef>
              <a:spcAft>
                <a:spcPts val="0"/>
              </a:spcAft>
              <a:buNone/>
            </a:pPr>
            <a:r>
              <a:rPr lang="en-US" sz="3200" b="0" i="0" u="none" strike="noStrike">
                <a:solidFill>
                  <a:srgbClr val="000000"/>
                </a:solidFill>
                <a:latin typeface="Times New Roman"/>
                <a:ea typeface="Times New Roman"/>
                <a:cs typeface="Times New Roman"/>
                <a:sym typeface="Times New Roman"/>
              </a:rPr>
              <a:t>C. 510 triệu km</a:t>
            </a:r>
            <a:r>
              <a:rPr lang="en-US" sz="3200" b="0" i="0" u="none" strike="noStrike" baseline="30000">
                <a:solidFill>
                  <a:srgbClr val="000000"/>
                </a:solidFill>
                <a:latin typeface="Times New Roman"/>
                <a:ea typeface="Times New Roman"/>
                <a:cs typeface="Times New Roman"/>
                <a:sym typeface="Times New Roman"/>
              </a:rPr>
              <a:t>2</a:t>
            </a:r>
            <a:r>
              <a:rPr lang="en-US" sz="3200" b="0" i="0" u="none" strike="noStrike">
                <a:solidFill>
                  <a:srgbClr val="000000"/>
                </a:solidFill>
                <a:latin typeface="Times New Roman"/>
                <a:ea typeface="Times New Roman"/>
                <a:cs typeface="Times New Roman"/>
                <a:sym typeface="Times New Roman"/>
              </a:rPr>
              <a:t>.</a:t>
            </a:r>
            <a:endParaRPr sz="3200" b="0">
              <a:solidFill>
                <a:schemeClr val="dk1"/>
              </a:solidFill>
              <a:latin typeface="Calibri"/>
              <a:ea typeface="Calibri"/>
              <a:cs typeface="Calibri"/>
              <a:sym typeface="Calibri"/>
            </a:endParaRPr>
          </a:p>
          <a:p>
            <a:pPr marL="0" marR="0" lvl="0" indent="0" algn="just" rtl="0">
              <a:spcBef>
                <a:spcPts val="0"/>
              </a:spcBef>
              <a:spcAft>
                <a:spcPts val="0"/>
              </a:spcAft>
              <a:buNone/>
            </a:pPr>
            <a:r>
              <a:rPr lang="en-US" sz="3200" b="0" i="0" u="none" strike="noStrike">
                <a:solidFill>
                  <a:srgbClr val="000000"/>
                </a:solidFill>
                <a:latin typeface="Times New Roman"/>
                <a:ea typeface="Times New Roman"/>
                <a:cs typeface="Times New Roman"/>
                <a:sym typeface="Times New Roman"/>
              </a:rPr>
              <a:t>D. 149,6 triệu km.</a:t>
            </a:r>
            <a:endParaRPr sz="3200" b="0">
              <a:solidFill>
                <a:schemeClr val="dk1"/>
              </a:solidFill>
              <a:latin typeface="Calibri"/>
              <a:ea typeface="Calibri"/>
              <a:cs typeface="Calibri"/>
              <a:sym typeface="Calibri"/>
            </a:endParaRPr>
          </a:p>
          <a:p>
            <a:pPr marL="0" marR="0" lvl="0" indent="0" algn="l" rtl="0">
              <a:spcBef>
                <a:spcPts val="0"/>
              </a:spcBef>
              <a:spcAft>
                <a:spcPts val="0"/>
              </a:spcAft>
              <a:buNone/>
            </a:pPr>
            <a:br>
              <a:rPr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
        <p:nvSpPr>
          <p:cNvPr id="299" name="Google Shape;299;p27"/>
          <p:cNvSpPr/>
          <p:nvPr/>
        </p:nvSpPr>
        <p:spPr>
          <a:xfrm>
            <a:off x="2339752" y="1707654"/>
            <a:ext cx="648072" cy="576064"/>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9"/>
                                        </p:tgtEl>
                                        <p:attrNameLst>
                                          <p:attrName>style.visibility</p:attrName>
                                        </p:attrNameLst>
                                      </p:cBhvr>
                                      <p:to>
                                        <p:strVal val="visible"/>
                                      </p:to>
                                    </p:set>
                                    <p:animEffect transition="in" filter="fade">
                                      <p:cBhvr>
                                        <p:cTn id="7" dur="500"/>
                                        <p:tgtEl>
                                          <p:spTgt spid="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03"/>
        <p:cNvGrpSpPr/>
        <p:nvPr/>
      </p:nvGrpSpPr>
      <p:grpSpPr>
        <a:xfrm>
          <a:off x="0" y="0"/>
          <a:ext cx="0" cy="0"/>
          <a:chOff x="0" y="0"/>
          <a:chExt cx="0" cy="0"/>
        </a:xfrm>
      </p:grpSpPr>
      <p:sp>
        <p:nvSpPr>
          <p:cNvPr id="304" name="Google Shape;304;p28"/>
          <p:cNvSpPr txBox="1"/>
          <p:nvPr/>
        </p:nvSpPr>
        <p:spPr>
          <a:xfrm>
            <a:off x="755576" y="483518"/>
            <a:ext cx="7416824" cy="304698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i="1" u="none" strike="noStrike">
                <a:solidFill>
                  <a:srgbClr val="000000"/>
                </a:solidFill>
                <a:latin typeface="Times New Roman"/>
                <a:ea typeface="Times New Roman"/>
                <a:cs typeface="Times New Roman"/>
                <a:sym typeface="Times New Roman"/>
              </a:rPr>
              <a:t>Bài 2: Trong các câu sau, câu nào đúng, câu nào sai ?</a:t>
            </a:r>
            <a:endParaRPr sz="2400" b="0">
              <a:solidFill>
                <a:schemeClr val="dk1"/>
              </a:solidFill>
              <a:latin typeface="Calibri"/>
              <a:ea typeface="Calibri"/>
              <a:cs typeface="Calibri"/>
              <a:sym typeface="Calibri"/>
            </a:endParaRPr>
          </a:p>
          <a:p>
            <a:pPr marL="0" marR="0" lvl="0" indent="0" algn="just" rtl="0">
              <a:spcBef>
                <a:spcPts val="0"/>
              </a:spcBef>
              <a:spcAft>
                <a:spcPts val="0"/>
              </a:spcAft>
              <a:buNone/>
            </a:pPr>
            <a:r>
              <a:rPr lang="en-US" sz="2400" b="0" i="0" u="none" strike="noStrike">
                <a:solidFill>
                  <a:srgbClr val="000000"/>
                </a:solidFill>
                <a:latin typeface="Times New Roman"/>
                <a:ea typeface="Times New Roman"/>
                <a:cs typeface="Times New Roman"/>
                <a:sym typeface="Times New Roman"/>
              </a:rPr>
              <a:t>A. Mặt Trời là một hệ hành tinh, gồm nhiều thiên thể.</a:t>
            </a:r>
            <a:endParaRPr sz="2400" b="0">
              <a:solidFill>
                <a:schemeClr val="dk1"/>
              </a:solidFill>
              <a:latin typeface="Calibri"/>
              <a:ea typeface="Calibri"/>
              <a:cs typeface="Calibri"/>
              <a:sym typeface="Calibri"/>
            </a:endParaRPr>
          </a:p>
          <a:p>
            <a:pPr marL="0" marR="0" lvl="0" indent="0" algn="just" rtl="0">
              <a:spcBef>
                <a:spcPts val="0"/>
              </a:spcBef>
              <a:spcAft>
                <a:spcPts val="0"/>
              </a:spcAft>
              <a:buNone/>
            </a:pPr>
            <a:r>
              <a:rPr lang="en-US" sz="2400" b="0" i="0" u="none" strike="noStrike">
                <a:solidFill>
                  <a:srgbClr val="000000"/>
                </a:solidFill>
                <a:latin typeface="Times New Roman"/>
                <a:ea typeface="Times New Roman"/>
                <a:cs typeface="Times New Roman"/>
                <a:sym typeface="Times New Roman"/>
              </a:rPr>
              <a:t>B. Hệ Mặt Trời là một hệ sao, với nhiều sao có khả năng tự phát sáng.</a:t>
            </a:r>
            <a:endParaRPr sz="2400" b="0">
              <a:solidFill>
                <a:schemeClr val="dk1"/>
              </a:solidFill>
              <a:latin typeface="Calibri"/>
              <a:ea typeface="Calibri"/>
              <a:cs typeface="Calibri"/>
              <a:sym typeface="Calibri"/>
            </a:endParaRPr>
          </a:p>
          <a:p>
            <a:pPr marL="0" marR="0" lvl="0" indent="0" algn="just" rtl="0">
              <a:spcBef>
                <a:spcPts val="0"/>
              </a:spcBef>
              <a:spcAft>
                <a:spcPts val="0"/>
              </a:spcAft>
              <a:buNone/>
            </a:pPr>
            <a:r>
              <a:rPr lang="en-US" sz="2400" b="0" i="0" u="none" strike="noStrike">
                <a:solidFill>
                  <a:srgbClr val="000000"/>
                </a:solidFill>
                <a:latin typeface="Times New Roman"/>
                <a:ea typeface="Times New Roman"/>
                <a:cs typeface="Times New Roman"/>
                <a:sym typeface="Times New Roman"/>
              </a:rPr>
              <a:t>C. Hệ Mặt Trời là một hệ sao trong dải Ngân Hà, có tám hành tinh.</a:t>
            </a:r>
            <a:endParaRPr sz="2400" b="0">
              <a:solidFill>
                <a:schemeClr val="dk1"/>
              </a:solidFill>
              <a:latin typeface="Calibri"/>
              <a:ea typeface="Calibri"/>
              <a:cs typeface="Calibri"/>
              <a:sym typeface="Calibri"/>
            </a:endParaRPr>
          </a:p>
          <a:p>
            <a:pPr marL="0" marR="0" lvl="0" indent="0" algn="just" rtl="0">
              <a:spcBef>
                <a:spcPts val="0"/>
              </a:spcBef>
              <a:spcAft>
                <a:spcPts val="0"/>
              </a:spcAft>
              <a:buNone/>
            </a:pPr>
            <a:r>
              <a:rPr lang="en-US" sz="2400" b="0" i="0" u="none" strike="noStrike">
                <a:solidFill>
                  <a:srgbClr val="000000"/>
                </a:solidFill>
                <a:latin typeface="Times New Roman"/>
                <a:ea typeface="Times New Roman"/>
                <a:cs typeface="Times New Roman"/>
                <a:sym typeface="Times New Roman"/>
              </a:rPr>
              <a:t>D. Mặt Trời là một ngôi sao tự phát ra ánh sáng nằm trong hệ Mặt Trời.</a:t>
            </a:r>
            <a:endParaRPr sz="1800">
              <a:solidFill>
                <a:schemeClr val="dk1"/>
              </a:solidFill>
              <a:latin typeface="Calibri"/>
              <a:ea typeface="Calibri"/>
              <a:cs typeface="Calibri"/>
              <a:sym typeface="Calibri"/>
            </a:endParaRPr>
          </a:p>
        </p:txBody>
      </p:sp>
      <p:sp>
        <p:nvSpPr>
          <p:cNvPr id="305" name="Google Shape;305;p28"/>
          <p:cNvSpPr/>
          <p:nvPr/>
        </p:nvSpPr>
        <p:spPr>
          <a:xfrm>
            <a:off x="7524328" y="843558"/>
            <a:ext cx="360040" cy="432048"/>
          </a:xfrm>
          <a:prstGeom prst="bevel">
            <a:avLst>
              <a:gd name="adj" fmla="val 12500"/>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rgbClr val="FF0000"/>
                </a:solidFill>
                <a:latin typeface="Calibri"/>
                <a:ea typeface="Calibri"/>
                <a:cs typeface="Calibri"/>
                <a:sym typeface="Calibri"/>
              </a:rPr>
              <a:t>S</a:t>
            </a:r>
            <a:endParaRPr sz="2800">
              <a:solidFill>
                <a:srgbClr val="FF0000"/>
              </a:solidFill>
              <a:latin typeface="Calibri"/>
              <a:ea typeface="Calibri"/>
              <a:cs typeface="Calibri"/>
              <a:sym typeface="Calibri"/>
            </a:endParaRPr>
          </a:p>
        </p:txBody>
      </p:sp>
      <p:sp>
        <p:nvSpPr>
          <p:cNvPr id="306" name="Google Shape;306;p28"/>
          <p:cNvSpPr/>
          <p:nvPr/>
        </p:nvSpPr>
        <p:spPr>
          <a:xfrm>
            <a:off x="2195736" y="1584158"/>
            <a:ext cx="360040" cy="432048"/>
          </a:xfrm>
          <a:prstGeom prst="bevel">
            <a:avLst>
              <a:gd name="adj" fmla="val 12500"/>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rgbClr val="FF0000"/>
                </a:solidFill>
                <a:latin typeface="Calibri"/>
                <a:ea typeface="Calibri"/>
                <a:cs typeface="Calibri"/>
                <a:sym typeface="Calibri"/>
              </a:rPr>
              <a:t>S</a:t>
            </a:r>
            <a:endParaRPr sz="2800">
              <a:solidFill>
                <a:srgbClr val="FF0000"/>
              </a:solidFill>
              <a:latin typeface="Calibri"/>
              <a:ea typeface="Calibri"/>
              <a:cs typeface="Calibri"/>
              <a:sym typeface="Calibri"/>
            </a:endParaRPr>
          </a:p>
        </p:txBody>
      </p:sp>
      <p:sp>
        <p:nvSpPr>
          <p:cNvPr id="307" name="Google Shape;307;p28"/>
          <p:cNvSpPr/>
          <p:nvPr/>
        </p:nvSpPr>
        <p:spPr>
          <a:xfrm>
            <a:off x="2163447" y="2341308"/>
            <a:ext cx="360040" cy="432048"/>
          </a:xfrm>
          <a:prstGeom prst="bevel">
            <a:avLst>
              <a:gd name="adj" fmla="val 12500"/>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rgbClr val="FF0000"/>
                </a:solidFill>
                <a:latin typeface="Calibri"/>
                <a:ea typeface="Calibri"/>
                <a:cs typeface="Calibri"/>
                <a:sym typeface="Calibri"/>
              </a:rPr>
              <a:t>Đ</a:t>
            </a:r>
            <a:endParaRPr sz="2800">
              <a:solidFill>
                <a:srgbClr val="FF0000"/>
              </a:solidFill>
              <a:latin typeface="Calibri"/>
              <a:ea typeface="Calibri"/>
              <a:cs typeface="Calibri"/>
              <a:sym typeface="Calibri"/>
            </a:endParaRPr>
          </a:p>
        </p:txBody>
      </p:sp>
      <p:sp>
        <p:nvSpPr>
          <p:cNvPr id="308" name="Google Shape;308;p28"/>
          <p:cNvSpPr/>
          <p:nvPr/>
        </p:nvSpPr>
        <p:spPr>
          <a:xfrm>
            <a:off x="2411760" y="3090884"/>
            <a:ext cx="360040" cy="432048"/>
          </a:xfrm>
          <a:prstGeom prst="bevel">
            <a:avLst>
              <a:gd name="adj" fmla="val 12500"/>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rgbClr val="FF0000"/>
                </a:solidFill>
                <a:latin typeface="Calibri"/>
                <a:ea typeface="Calibri"/>
                <a:cs typeface="Calibri"/>
                <a:sym typeface="Calibri"/>
              </a:rPr>
              <a:t>Đ</a:t>
            </a:r>
            <a:endParaRPr sz="2800">
              <a:solidFill>
                <a:srgbClr val="FF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05"/>
                                        </p:tgtEl>
                                        <p:attrNameLst>
                                          <p:attrName>style.visibility</p:attrName>
                                        </p:attrNameLst>
                                      </p:cBhvr>
                                      <p:to>
                                        <p:strVal val="visible"/>
                                      </p:to>
                                    </p:set>
                                    <p:anim calcmode="lin" valueType="num">
                                      <p:cBhvr additive="base">
                                        <p:cTn id="7" dur="500"/>
                                        <p:tgtEl>
                                          <p:spTgt spid="305"/>
                                        </p:tgtEl>
                                        <p:attrNameLst>
                                          <p:attrName>ppt_w</p:attrName>
                                        </p:attrNameLst>
                                      </p:cBhvr>
                                      <p:tavLst>
                                        <p:tav tm="0">
                                          <p:val>
                                            <p:strVal val="0"/>
                                          </p:val>
                                        </p:tav>
                                        <p:tav tm="100000">
                                          <p:val>
                                            <p:strVal val="#ppt_w"/>
                                          </p:val>
                                        </p:tav>
                                      </p:tavLst>
                                    </p:anim>
                                    <p:anim calcmode="lin" valueType="num">
                                      <p:cBhvr additive="base">
                                        <p:cTn id="8" dur="500"/>
                                        <p:tgtEl>
                                          <p:spTgt spid="305"/>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06"/>
                                        </p:tgtEl>
                                        <p:attrNameLst>
                                          <p:attrName>style.visibility</p:attrName>
                                        </p:attrNameLst>
                                      </p:cBhvr>
                                      <p:to>
                                        <p:strVal val="visible"/>
                                      </p:to>
                                    </p:set>
                                    <p:anim calcmode="lin" valueType="num">
                                      <p:cBhvr additive="base">
                                        <p:cTn id="13" dur="500"/>
                                        <p:tgtEl>
                                          <p:spTgt spid="306"/>
                                        </p:tgtEl>
                                        <p:attrNameLst>
                                          <p:attrName>ppt_w</p:attrName>
                                        </p:attrNameLst>
                                      </p:cBhvr>
                                      <p:tavLst>
                                        <p:tav tm="0">
                                          <p:val>
                                            <p:strVal val="0"/>
                                          </p:val>
                                        </p:tav>
                                        <p:tav tm="100000">
                                          <p:val>
                                            <p:strVal val="#ppt_w"/>
                                          </p:val>
                                        </p:tav>
                                      </p:tavLst>
                                    </p:anim>
                                    <p:anim calcmode="lin" valueType="num">
                                      <p:cBhvr additive="base">
                                        <p:cTn id="14" dur="500"/>
                                        <p:tgtEl>
                                          <p:spTgt spid="306"/>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307"/>
                                        </p:tgtEl>
                                        <p:attrNameLst>
                                          <p:attrName>style.visibility</p:attrName>
                                        </p:attrNameLst>
                                      </p:cBhvr>
                                      <p:to>
                                        <p:strVal val="visible"/>
                                      </p:to>
                                    </p:set>
                                    <p:anim calcmode="lin" valueType="num">
                                      <p:cBhvr additive="base">
                                        <p:cTn id="19" dur="500"/>
                                        <p:tgtEl>
                                          <p:spTgt spid="307"/>
                                        </p:tgtEl>
                                        <p:attrNameLst>
                                          <p:attrName>ppt_w</p:attrName>
                                        </p:attrNameLst>
                                      </p:cBhvr>
                                      <p:tavLst>
                                        <p:tav tm="0">
                                          <p:val>
                                            <p:strVal val="0"/>
                                          </p:val>
                                        </p:tav>
                                        <p:tav tm="100000">
                                          <p:val>
                                            <p:strVal val="#ppt_w"/>
                                          </p:val>
                                        </p:tav>
                                      </p:tavLst>
                                    </p:anim>
                                    <p:anim calcmode="lin" valueType="num">
                                      <p:cBhvr additive="base">
                                        <p:cTn id="20" dur="500"/>
                                        <p:tgtEl>
                                          <p:spTgt spid="307"/>
                                        </p:tgtEl>
                                        <p:attrNameLst>
                                          <p:attrName>ppt_h</p:attrName>
                                        </p:attrNameLst>
                                      </p:cBhvr>
                                      <p:tavLst>
                                        <p:tav tm="0">
                                          <p:val>
                                            <p:str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308"/>
                                        </p:tgtEl>
                                        <p:attrNameLst>
                                          <p:attrName>style.visibility</p:attrName>
                                        </p:attrNameLst>
                                      </p:cBhvr>
                                      <p:to>
                                        <p:strVal val="visible"/>
                                      </p:to>
                                    </p:set>
                                    <p:anim calcmode="lin" valueType="num">
                                      <p:cBhvr additive="base">
                                        <p:cTn id="25" dur="500"/>
                                        <p:tgtEl>
                                          <p:spTgt spid="308"/>
                                        </p:tgtEl>
                                        <p:attrNameLst>
                                          <p:attrName>ppt_w</p:attrName>
                                        </p:attrNameLst>
                                      </p:cBhvr>
                                      <p:tavLst>
                                        <p:tav tm="0">
                                          <p:val>
                                            <p:strVal val="0"/>
                                          </p:val>
                                        </p:tav>
                                        <p:tav tm="100000">
                                          <p:val>
                                            <p:strVal val="#ppt_w"/>
                                          </p:val>
                                        </p:tav>
                                      </p:tavLst>
                                    </p:anim>
                                    <p:anim calcmode="lin" valueType="num">
                                      <p:cBhvr additive="base">
                                        <p:cTn id="26" dur="500"/>
                                        <p:tgtEl>
                                          <p:spTgt spid="308"/>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12"/>
        <p:cNvGrpSpPr/>
        <p:nvPr/>
      </p:nvGrpSpPr>
      <p:grpSpPr>
        <a:xfrm>
          <a:off x="0" y="0"/>
          <a:ext cx="0" cy="0"/>
          <a:chOff x="0" y="0"/>
          <a:chExt cx="0" cy="0"/>
        </a:xfrm>
      </p:grpSpPr>
      <p:sp>
        <p:nvSpPr>
          <p:cNvPr id="313" name="Google Shape;313;p29"/>
          <p:cNvSpPr txBox="1"/>
          <p:nvPr/>
        </p:nvSpPr>
        <p:spPr>
          <a:xfrm>
            <a:off x="395536" y="123478"/>
            <a:ext cx="8640960" cy="2308324"/>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i="1" u="none" strike="noStrike" dirty="0" err="1">
                <a:solidFill>
                  <a:srgbClr val="000000"/>
                </a:solidFill>
                <a:latin typeface="Times New Roman"/>
                <a:ea typeface="Times New Roman"/>
                <a:cs typeface="Times New Roman"/>
                <a:sym typeface="Times New Roman"/>
              </a:rPr>
              <a:t>Bài</a:t>
            </a:r>
            <a:r>
              <a:rPr lang="en-US" sz="2400" b="1" i="1" u="none" strike="noStrike" dirty="0">
                <a:solidFill>
                  <a:srgbClr val="000000"/>
                </a:solidFill>
                <a:latin typeface="Times New Roman"/>
                <a:ea typeface="Times New Roman"/>
                <a:cs typeface="Times New Roman"/>
                <a:sym typeface="Times New Roman"/>
              </a:rPr>
              <a:t> 3: </a:t>
            </a:r>
            <a:r>
              <a:rPr lang="en-US" sz="2400" b="1" i="1" u="none" strike="noStrike" dirty="0" err="1">
                <a:solidFill>
                  <a:srgbClr val="000000"/>
                </a:solidFill>
                <a:latin typeface="Times New Roman"/>
                <a:ea typeface="Times New Roman"/>
                <a:cs typeface="Times New Roman"/>
                <a:sym typeface="Times New Roman"/>
              </a:rPr>
              <a:t>Để</a:t>
            </a:r>
            <a:r>
              <a:rPr lang="en-US" sz="2400" b="1" i="1" u="none" strike="noStrike" dirty="0">
                <a:solidFill>
                  <a:srgbClr val="000000"/>
                </a:solidFill>
                <a:latin typeface="Times New Roman"/>
                <a:ea typeface="Times New Roman"/>
                <a:cs typeface="Times New Roman"/>
                <a:sym typeface="Times New Roman"/>
              </a:rPr>
              <a:t> </a:t>
            </a:r>
            <a:r>
              <a:rPr lang="en-US" sz="2400" b="1" i="1" u="none" strike="noStrike" dirty="0" err="1">
                <a:solidFill>
                  <a:srgbClr val="000000"/>
                </a:solidFill>
                <a:latin typeface="Times New Roman"/>
                <a:ea typeface="Times New Roman"/>
                <a:cs typeface="Times New Roman"/>
                <a:sym typeface="Times New Roman"/>
              </a:rPr>
              <a:t>thuyết</a:t>
            </a:r>
            <a:r>
              <a:rPr lang="en-US" sz="2400" b="1" i="1" u="none" strike="noStrike" dirty="0">
                <a:solidFill>
                  <a:srgbClr val="000000"/>
                </a:solidFill>
                <a:latin typeface="Times New Roman"/>
                <a:ea typeface="Times New Roman"/>
                <a:cs typeface="Times New Roman"/>
                <a:sym typeface="Times New Roman"/>
              </a:rPr>
              <a:t> </a:t>
            </a:r>
            <a:r>
              <a:rPr lang="en-US" sz="2400" b="1" i="1" u="none" strike="noStrike" dirty="0" err="1">
                <a:solidFill>
                  <a:srgbClr val="000000"/>
                </a:solidFill>
                <a:latin typeface="Times New Roman"/>
                <a:ea typeface="Times New Roman"/>
                <a:cs typeface="Times New Roman"/>
                <a:sym typeface="Times New Roman"/>
              </a:rPr>
              <a:t>phục</a:t>
            </a:r>
            <a:r>
              <a:rPr lang="en-US" sz="2400" b="1" i="1" u="none" strike="noStrike" dirty="0">
                <a:solidFill>
                  <a:srgbClr val="000000"/>
                </a:solidFill>
                <a:latin typeface="Times New Roman"/>
                <a:ea typeface="Times New Roman"/>
                <a:cs typeface="Times New Roman"/>
                <a:sym typeface="Times New Roman"/>
              </a:rPr>
              <a:t> </a:t>
            </a:r>
            <a:r>
              <a:rPr lang="en-US" sz="2400" b="1" i="1" u="none" strike="noStrike" dirty="0" err="1">
                <a:solidFill>
                  <a:srgbClr val="000000"/>
                </a:solidFill>
                <a:latin typeface="Times New Roman"/>
                <a:ea typeface="Times New Roman"/>
                <a:cs typeface="Times New Roman"/>
                <a:sym typeface="Times New Roman"/>
              </a:rPr>
              <a:t>người</a:t>
            </a:r>
            <a:r>
              <a:rPr lang="en-US" sz="2400" b="1" i="1" u="none" strike="noStrike" dirty="0">
                <a:solidFill>
                  <a:srgbClr val="000000"/>
                </a:solidFill>
                <a:latin typeface="Times New Roman"/>
                <a:ea typeface="Times New Roman"/>
                <a:cs typeface="Times New Roman"/>
                <a:sym typeface="Times New Roman"/>
              </a:rPr>
              <a:t> </a:t>
            </a:r>
            <a:r>
              <a:rPr lang="en-US" sz="2400" b="1" i="1" u="none" strike="noStrike" dirty="0" err="1">
                <a:solidFill>
                  <a:srgbClr val="000000"/>
                </a:solidFill>
                <a:latin typeface="Times New Roman"/>
                <a:ea typeface="Times New Roman"/>
                <a:cs typeface="Times New Roman"/>
                <a:sym typeface="Times New Roman"/>
              </a:rPr>
              <a:t>khác</a:t>
            </a:r>
            <a:r>
              <a:rPr lang="en-US" sz="2400" b="1" i="1" u="none" strike="noStrike" dirty="0">
                <a:solidFill>
                  <a:srgbClr val="000000"/>
                </a:solidFill>
                <a:latin typeface="Times New Roman"/>
                <a:ea typeface="Times New Roman"/>
                <a:cs typeface="Times New Roman"/>
                <a:sym typeface="Times New Roman"/>
              </a:rPr>
              <a:t> </a:t>
            </a:r>
            <a:r>
              <a:rPr lang="en-US" sz="2400" b="1" i="1" u="none" strike="noStrike" dirty="0" err="1">
                <a:solidFill>
                  <a:srgbClr val="000000"/>
                </a:solidFill>
                <a:latin typeface="Times New Roman"/>
                <a:ea typeface="Times New Roman"/>
                <a:cs typeface="Times New Roman"/>
                <a:sym typeface="Times New Roman"/>
              </a:rPr>
              <a:t>rằng</a:t>
            </a:r>
            <a:r>
              <a:rPr lang="en-US" sz="2400" b="1" i="1" u="none" strike="noStrike" dirty="0">
                <a:solidFill>
                  <a:srgbClr val="000000"/>
                </a:solidFill>
                <a:latin typeface="Times New Roman"/>
                <a:ea typeface="Times New Roman"/>
                <a:cs typeface="Times New Roman"/>
                <a:sym typeface="Times New Roman"/>
              </a:rPr>
              <a:t>: </a:t>
            </a:r>
            <a:r>
              <a:rPr lang="en-US" sz="2400" b="1" i="1" u="none" strike="noStrike" dirty="0" err="1">
                <a:solidFill>
                  <a:srgbClr val="000000"/>
                </a:solidFill>
                <a:latin typeface="Times New Roman"/>
                <a:ea typeface="Times New Roman"/>
                <a:cs typeface="Times New Roman"/>
                <a:sym typeface="Times New Roman"/>
              </a:rPr>
              <a:t>Trái</a:t>
            </a:r>
            <a:r>
              <a:rPr lang="en-US" sz="2400" b="1" i="1" u="none" strike="noStrike" dirty="0">
                <a:solidFill>
                  <a:srgbClr val="000000"/>
                </a:solidFill>
                <a:latin typeface="Times New Roman"/>
                <a:ea typeface="Times New Roman"/>
                <a:cs typeface="Times New Roman"/>
                <a:sym typeface="Times New Roman"/>
              </a:rPr>
              <a:t> </a:t>
            </a:r>
            <a:r>
              <a:rPr lang="en-US" sz="2400" b="1" i="1" u="none" strike="noStrike" dirty="0" err="1">
                <a:solidFill>
                  <a:srgbClr val="000000"/>
                </a:solidFill>
                <a:latin typeface="Times New Roman"/>
                <a:ea typeface="Times New Roman"/>
                <a:cs typeface="Times New Roman"/>
                <a:sym typeface="Times New Roman"/>
              </a:rPr>
              <a:t>Đất</a:t>
            </a:r>
            <a:r>
              <a:rPr lang="en-US" sz="2400" b="1" i="1" u="none" strike="noStrike" dirty="0">
                <a:solidFill>
                  <a:srgbClr val="000000"/>
                </a:solidFill>
                <a:latin typeface="Times New Roman"/>
                <a:ea typeface="Times New Roman"/>
                <a:cs typeface="Times New Roman"/>
                <a:sym typeface="Times New Roman"/>
              </a:rPr>
              <a:t> </a:t>
            </a:r>
            <a:r>
              <a:rPr lang="en-US" sz="2400" b="1" i="1" u="none" strike="noStrike" dirty="0" err="1">
                <a:solidFill>
                  <a:srgbClr val="000000"/>
                </a:solidFill>
                <a:latin typeface="Times New Roman"/>
                <a:ea typeface="Times New Roman"/>
                <a:cs typeface="Times New Roman"/>
                <a:sym typeface="Times New Roman"/>
              </a:rPr>
              <a:t>có</a:t>
            </a:r>
            <a:r>
              <a:rPr lang="en-US" sz="2400" b="1" i="1" u="none" strike="noStrike" dirty="0">
                <a:solidFill>
                  <a:srgbClr val="000000"/>
                </a:solidFill>
                <a:latin typeface="Times New Roman"/>
                <a:ea typeface="Times New Roman"/>
                <a:cs typeface="Times New Roman"/>
                <a:sym typeface="Times New Roman"/>
              </a:rPr>
              <a:t> </a:t>
            </a:r>
            <a:r>
              <a:rPr lang="en-US" sz="2400" b="1" i="1" u="none" strike="noStrike" dirty="0" err="1">
                <a:solidFill>
                  <a:srgbClr val="000000"/>
                </a:solidFill>
                <a:latin typeface="Times New Roman"/>
                <a:ea typeface="Times New Roman"/>
                <a:cs typeface="Times New Roman"/>
                <a:sym typeface="Times New Roman"/>
              </a:rPr>
              <a:t>dạng</a:t>
            </a:r>
            <a:r>
              <a:rPr lang="en-US" sz="2400" b="1" i="1" u="none" strike="noStrike" dirty="0">
                <a:solidFill>
                  <a:srgbClr val="000000"/>
                </a:solidFill>
                <a:latin typeface="Times New Roman"/>
                <a:ea typeface="Times New Roman"/>
                <a:cs typeface="Times New Roman"/>
                <a:sym typeface="Times New Roman"/>
              </a:rPr>
              <a:t> </a:t>
            </a:r>
            <a:r>
              <a:rPr lang="en-US" sz="2400" b="1" i="1" u="none" strike="noStrike" dirty="0" err="1">
                <a:solidFill>
                  <a:srgbClr val="000000"/>
                </a:solidFill>
                <a:latin typeface="Times New Roman"/>
                <a:ea typeface="Times New Roman"/>
                <a:cs typeface="Times New Roman"/>
                <a:sym typeface="Times New Roman"/>
              </a:rPr>
              <a:t>hình</a:t>
            </a:r>
            <a:r>
              <a:rPr lang="en-US" sz="2400" b="1" i="1" u="none" strike="noStrike" dirty="0">
                <a:solidFill>
                  <a:srgbClr val="000000"/>
                </a:solidFill>
                <a:latin typeface="Times New Roman"/>
                <a:ea typeface="Times New Roman"/>
                <a:cs typeface="Times New Roman"/>
                <a:sym typeface="Times New Roman"/>
              </a:rPr>
              <a:t> </a:t>
            </a:r>
            <a:r>
              <a:rPr lang="en-US" sz="2400" b="1" i="1" u="none" strike="noStrike" dirty="0" err="1">
                <a:solidFill>
                  <a:srgbClr val="000000"/>
                </a:solidFill>
                <a:latin typeface="Times New Roman"/>
                <a:ea typeface="Times New Roman"/>
                <a:cs typeface="Times New Roman"/>
                <a:sym typeface="Times New Roman"/>
              </a:rPr>
              <a:t>khối</a:t>
            </a:r>
            <a:r>
              <a:rPr lang="en-US" sz="2400" b="1" i="1" u="none" strike="noStrike" dirty="0">
                <a:solidFill>
                  <a:srgbClr val="000000"/>
                </a:solidFill>
                <a:latin typeface="Times New Roman"/>
                <a:ea typeface="Times New Roman"/>
                <a:cs typeface="Times New Roman"/>
                <a:sym typeface="Times New Roman"/>
              </a:rPr>
              <a:t> </a:t>
            </a:r>
            <a:r>
              <a:rPr lang="en-US" sz="2400" b="1" i="1" u="none" strike="noStrike" dirty="0" err="1">
                <a:solidFill>
                  <a:srgbClr val="000000"/>
                </a:solidFill>
                <a:latin typeface="Times New Roman"/>
                <a:ea typeface="Times New Roman"/>
                <a:cs typeface="Times New Roman"/>
                <a:sym typeface="Times New Roman"/>
              </a:rPr>
              <a:t>cầu</a:t>
            </a:r>
            <a:r>
              <a:rPr lang="en-US" sz="2400" b="1" i="1" u="none" strike="noStrike" dirty="0">
                <a:solidFill>
                  <a:srgbClr val="000000"/>
                </a:solidFill>
                <a:latin typeface="Times New Roman"/>
                <a:ea typeface="Times New Roman"/>
                <a:cs typeface="Times New Roman"/>
                <a:sym typeface="Times New Roman"/>
              </a:rPr>
              <a:t>, </a:t>
            </a:r>
            <a:r>
              <a:rPr lang="en-US" sz="2400" b="1" i="1" u="none" strike="noStrike" dirty="0" err="1">
                <a:solidFill>
                  <a:srgbClr val="000000"/>
                </a:solidFill>
                <a:latin typeface="Times New Roman"/>
                <a:ea typeface="Times New Roman"/>
                <a:cs typeface="Times New Roman"/>
                <a:sym typeface="Times New Roman"/>
              </a:rPr>
              <a:t>em</a:t>
            </a:r>
            <a:r>
              <a:rPr lang="en-US" sz="2400" b="1" i="1" u="none" strike="noStrike" dirty="0">
                <a:solidFill>
                  <a:srgbClr val="000000"/>
                </a:solidFill>
                <a:latin typeface="Times New Roman"/>
                <a:ea typeface="Times New Roman"/>
                <a:cs typeface="Times New Roman"/>
                <a:sym typeface="Times New Roman"/>
              </a:rPr>
              <a:t> </a:t>
            </a:r>
            <a:r>
              <a:rPr lang="en-US" sz="2400" b="1" i="1" u="none" strike="noStrike" dirty="0" err="1">
                <a:solidFill>
                  <a:srgbClr val="000000"/>
                </a:solidFill>
                <a:latin typeface="Times New Roman"/>
                <a:ea typeface="Times New Roman"/>
                <a:cs typeface="Times New Roman"/>
                <a:sym typeface="Times New Roman"/>
              </a:rPr>
              <a:t>có</a:t>
            </a:r>
            <a:r>
              <a:rPr lang="en-US" sz="2400" b="1" i="1" u="none" strike="noStrike" dirty="0">
                <a:solidFill>
                  <a:srgbClr val="000000"/>
                </a:solidFill>
                <a:latin typeface="Times New Roman"/>
                <a:ea typeface="Times New Roman"/>
                <a:cs typeface="Times New Roman"/>
                <a:sym typeface="Times New Roman"/>
              </a:rPr>
              <a:t> </a:t>
            </a:r>
            <a:r>
              <a:rPr lang="en-US" sz="2400" b="1" i="1" u="none" strike="noStrike" dirty="0" err="1">
                <a:solidFill>
                  <a:srgbClr val="000000"/>
                </a:solidFill>
                <a:latin typeface="Times New Roman"/>
                <a:ea typeface="Times New Roman"/>
                <a:cs typeface="Times New Roman"/>
                <a:sym typeface="Times New Roman"/>
              </a:rPr>
              <a:t>thể</a:t>
            </a:r>
            <a:r>
              <a:rPr lang="en-US" sz="2400" b="1" i="1" u="none" strike="noStrike" dirty="0">
                <a:solidFill>
                  <a:srgbClr val="000000"/>
                </a:solidFill>
                <a:latin typeface="Times New Roman"/>
                <a:ea typeface="Times New Roman"/>
                <a:cs typeface="Times New Roman"/>
                <a:sym typeface="Times New Roman"/>
              </a:rPr>
              <a:t> </a:t>
            </a:r>
            <a:r>
              <a:rPr lang="en-US" sz="2400" b="1" i="1" u="none" strike="noStrike" dirty="0" err="1">
                <a:solidFill>
                  <a:srgbClr val="000000"/>
                </a:solidFill>
                <a:latin typeface="Times New Roman"/>
                <a:ea typeface="Times New Roman"/>
                <a:cs typeface="Times New Roman"/>
                <a:sym typeface="Times New Roman"/>
              </a:rPr>
              <a:t>sử</a:t>
            </a:r>
            <a:r>
              <a:rPr lang="en-US" sz="2400" b="1" i="1" u="none" strike="noStrike" dirty="0">
                <a:solidFill>
                  <a:srgbClr val="000000"/>
                </a:solidFill>
                <a:latin typeface="Times New Roman"/>
                <a:ea typeface="Times New Roman"/>
                <a:cs typeface="Times New Roman"/>
                <a:sym typeface="Times New Roman"/>
              </a:rPr>
              <a:t> </a:t>
            </a:r>
            <a:r>
              <a:rPr lang="en-US" sz="2400" b="1" i="1" u="none" strike="noStrike" dirty="0" err="1">
                <a:solidFill>
                  <a:srgbClr val="000000"/>
                </a:solidFill>
                <a:latin typeface="Times New Roman"/>
                <a:ea typeface="Times New Roman"/>
                <a:cs typeface="Times New Roman"/>
                <a:sym typeface="Times New Roman"/>
              </a:rPr>
              <a:t>dụng</a:t>
            </a:r>
            <a:r>
              <a:rPr lang="en-US" sz="2400" b="1" i="1" u="none" strike="noStrike" dirty="0">
                <a:solidFill>
                  <a:srgbClr val="000000"/>
                </a:solidFill>
                <a:latin typeface="Times New Roman"/>
                <a:ea typeface="Times New Roman"/>
                <a:cs typeface="Times New Roman"/>
                <a:sym typeface="Times New Roman"/>
              </a:rPr>
              <a:t> </a:t>
            </a:r>
            <a:r>
              <a:rPr lang="en-US" sz="2400" b="1" i="1" u="none" strike="noStrike" dirty="0" err="1">
                <a:solidFill>
                  <a:srgbClr val="000000"/>
                </a:solidFill>
                <a:latin typeface="Times New Roman"/>
                <a:ea typeface="Times New Roman"/>
                <a:cs typeface="Times New Roman"/>
                <a:sym typeface="Times New Roman"/>
              </a:rPr>
              <a:t>các</a:t>
            </a:r>
            <a:r>
              <a:rPr lang="en-US" sz="2400" b="1" i="1" u="none" strike="noStrike" dirty="0">
                <a:solidFill>
                  <a:srgbClr val="000000"/>
                </a:solidFill>
                <a:latin typeface="Times New Roman"/>
                <a:ea typeface="Times New Roman"/>
                <a:cs typeface="Times New Roman"/>
                <a:sym typeface="Times New Roman"/>
              </a:rPr>
              <a:t> </a:t>
            </a:r>
            <a:r>
              <a:rPr lang="en-US" sz="2400" b="1" i="1" u="none" strike="noStrike" dirty="0" err="1">
                <a:solidFill>
                  <a:srgbClr val="000000"/>
                </a:solidFill>
                <a:latin typeface="Times New Roman"/>
                <a:ea typeface="Times New Roman"/>
                <a:cs typeface="Times New Roman"/>
                <a:sym typeface="Times New Roman"/>
              </a:rPr>
              <a:t>dẫn</a:t>
            </a:r>
            <a:r>
              <a:rPr lang="en-US" sz="2400" b="1" i="1" u="none" strike="noStrike" dirty="0">
                <a:solidFill>
                  <a:srgbClr val="000000"/>
                </a:solidFill>
                <a:latin typeface="Times New Roman"/>
                <a:ea typeface="Times New Roman"/>
                <a:cs typeface="Times New Roman"/>
                <a:sym typeface="Times New Roman"/>
              </a:rPr>
              <a:t> </a:t>
            </a:r>
            <a:r>
              <a:rPr lang="en-US" sz="2400" b="1" i="1" u="none" strike="noStrike" dirty="0" err="1">
                <a:solidFill>
                  <a:srgbClr val="000000"/>
                </a:solidFill>
                <a:latin typeface="Times New Roman"/>
                <a:ea typeface="Times New Roman"/>
                <a:cs typeface="Times New Roman"/>
                <a:sym typeface="Times New Roman"/>
              </a:rPr>
              <a:t>chứng</a:t>
            </a:r>
            <a:r>
              <a:rPr lang="en-US" sz="2400" b="1" i="1" u="none" strike="noStrike" dirty="0">
                <a:solidFill>
                  <a:srgbClr val="000000"/>
                </a:solidFill>
                <a:latin typeface="Times New Roman"/>
                <a:ea typeface="Times New Roman"/>
                <a:cs typeface="Times New Roman"/>
                <a:sym typeface="Times New Roman"/>
              </a:rPr>
              <a:t> </a:t>
            </a:r>
            <a:r>
              <a:rPr lang="en-US" sz="2400" b="1" i="1" u="none" strike="noStrike" dirty="0" err="1">
                <a:solidFill>
                  <a:srgbClr val="000000"/>
                </a:solidFill>
                <a:latin typeface="Times New Roman"/>
                <a:ea typeface="Times New Roman"/>
                <a:cs typeface="Times New Roman"/>
                <a:sym typeface="Times New Roman"/>
              </a:rPr>
              <a:t>nào</a:t>
            </a:r>
            <a:r>
              <a:rPr lang="en-US" sz="2400" b="1" i="1" u="none" strike="noStrike" dirty="0">
                <a:solidFill>
                  <a:srgbClr val="000000"/>
                </a:solidFill>
                <a:latin typeface="Times New Roman"/>
                <a:ea typeface="Times New Roman"/>
                <a:cs typeface="Times New Roman"/>
                <a:sym typeface="Times New Roman"/>
              </a:rPr>
              <a:t> </a:t>
            </a:r>
            <a:r>
              <a:rPr lang="en-US" sz="2400" b="1" i="1" u="none" strike="noStrike" dirty="0" err="1">
                <a:solidFill>
                  <a:srgbClr val="000000"/>
                </a:solidFill>
                <a:latin typeface="Times New Roman"/>
                <a:ea typeface="Times New Roman"/>
                <a:cs typeface="Times New Roman"/>
                <a:sym typeface="Times New Roman"/>
              </a:rPr>
              <a:t>sau</a:t>
            </a:r>
            <a:r>
              <a:rPr lang="en-US" sz="2400" b="1" i="1" u="none" strike="noStrike" dirty="0">
                <a:solidFill>
                  <a:srgbClr val="000000"/>
                </a:solidFill>
                <a:latin typeface="Times New Roman"/>
                <a:ea typeface="Times New Roman"/>
                <a:cs typeface="Times New Roman"/>
                <a:sym typeface="Times New Roman"/>
              </a:rPr>
              <a:t> </a:t>
            </a:r>
            <a:r>
              <a:rPr lang="en-US" sz="2400" b="1" i="1" u="none" strike="noStrike" dirty="0" err="1">
                <a:solidFill>
                  <a:srgbClr val="000000"/>
                </a:solidFill>
                <a:latin typeface="Times New Roman"/>
                <a:ea typeface="Times New Roman"/>
                <a:cs typeface="Times New Roman"/>
                <a:sym typeface="Times New Roman"/>
              </a:rPr>
              <a:t>đây</a:t>
            </a:r>
            <a:r>
              <a:rPr lang="en-US" sz="2400" b="1" i="1" u="none" strike="noStrike" dirty="0">
                <a:solidFill>
                  <a:srgbClr val="000000"/>
                </a:solidFill>
                <a:latin typeface="Times New Roman"/>
                <a:ea typeface="Times New Roman"/>
                <a:cs typeface="Times New Roman"/>
                <a:sym typeface="Times New Roman"/>
              </a:rPr>
              <a:t> ?</a:t>
            </a:r>
            <a:endParaRPr sz="2400" b="0" dirty="0">
              <a:solidFill>
                <a:schemeClr val="dk1"/>
              </a:solidFill>
              <a:latin typeface="Calibri"/>
              <a:ea typeface="Calibri"/>
              <a:cs typeface="Calibri"/>
              <a:sym typeface="Calibri"/>
            </a:endParaRPr>
          </a:p>
          <a:p>
            <a:pPr marL="0" marR="0" lvl="0" indent="0" algn="just" rtl="0">
              <a:spcBef>
                <a:spcPts val="0"/>
              </a:spcBef>
              <a:spcAft>
                <a:spcPts val="0"/>
              </a:spcAft>
              <a:buNone/>
            </a:pPr>
            <a:r>
              <a:rPr lang="en-US" sz="2400" b="0" i="0" u="none" strike="noStrike" dirty="0">
                <a:solidFill>
                  <a:srgbClr val="000000"/>
                </a:solidFill>
                <a:latin typeface="Times New Roman"/>
                <a:ea typeface="Times New Roman"/>
                <a:cs typeface="Times New Roman"/>
                <a:sym typeface="Times New Roman"/>
              </a:rPr>
              <a:t>A. </a:t>
            </a:r>
            <a:r>
              <a:rPr lang="en-US" sz="2400" b="0" i="0" u="none" strike="noStrike" dirty="0" err="1">
                <a:solidFill>
                  <a:srgbClr val="000000"/>
                </a:solidFill>
                <a:latin typeface="Times New Roman"/>
                <a:ea typeface="Times New Roman"/>
                <a:cs typeface="Times New Roman"/>
                <a:sym typeface="Times New Roman"/>
              </a:rPr>
              <a:t>Ảnh</a:t>
            </a:r>
            <a:r>
              <a:rPr lang="en-US" sz="2400" b="0" i="0" u="none" strike="noStrike" dirty="0">
                <a:solidFill>
                  <a:srgbClr val="000000"/>
                </a:solidFill>
                <a:latin typeface="Times New Roman"/>
                <a:ea typeface="Times New Roman"/>
                <a:cs typeface="Times New Roman"/>
                <a:sym typeface="Times New Roman"/>
              </a:rPr>
              <a:t> </a:t>
            </a:r>
            <a:r>
              <a:rPr lang="en-US" sz="2400" b="0" i="0" u="none" strike="noStrike" dirty="0" err="1">
                <a:solidFill>
                  <a:srgbClr val="000000"/>
                </a:solidFill>
                <a:latin typeface="Times New Roman"/>
                <a:ea typeface="Times New Roman"/>
                <a:cs typeface="Times New Roman"/>
                <a:sym typeface="Times New Roman"/>
              </a:rPr>
              <a:t>chụp</a:t>
            </a:r>
            <a:r>
              <a:rPr lang="en-US" sz="2400" b="0" i="0" u="none" strike="noStrike" dirty="0">
                <a:solidFill>
                  <a:srgbClr val="000000"/>
                </a:solidFill>
                <a:latin typeface="Times New Roman"/>
                <a:ea typeface="Times New Roman"/>
                <a:cs typeface="Times New Roman"/>
                <a:sym typeface="Times New Roman"/>
              </a:rPr>
              <a:t> </a:t>
            </a:r>
            <a:r>
              <a:rPr lang="en-US" sz="2400" b="0" i="0" u="none" strike="noStrike" dirty="0" err="1">
                <a:solidFill>
                  <a:srgbClr val="000000"/>
                </a:solidFill>
                <a:latin typeface="Times New Roman"/>
                <a:ea typeface="Times New Roman"/>
                <a:cs typeface="Times New Roman"/>
                <a:sym typeface="Times New Roman"/>
              </a:rPr>
              <a:t>Trái</a:t>
            </a:r>
            <a:r>
              <a:rPr lang="en-US" sz="2400" b="0" i="0" u="none" strike="noStrike" dirty="0">
                <a:solidFill>
                  <a:srgbClr val="000000"/>
                </a:solidFill>
                <a:latin typeface="Times New Roman"/>
                <a:ea typeface="Times New Roman"/>
                <a:cs typeface="Times New Roman"/>
                <a:sym typeface="Times New Roman"/>
              </a:rPr>
              <a:t> </a:t>
            </a:r>
            <a:r>
              <a:rPr lang="en-US" sz="2400" b="0" i="0" u="none" strike="noStrike" dirty="0" err="1">
                <a:solidFill>
                  <a:srgbClr val="000000"/>
                </a:solidFill>
                <a:latin typeface="Times New Roman"/>
                <a:ea typeface="Times New Roman"/>
                <a:cs typeface="Times New Roman"/>
                <a:sym typeface="Times New Roman"/>
              </a:rPr>
              <a:t>Đất</a:t>
            </a:r>
            <a:r>
              <a:rPr lang="en-US" sz="2400" b="0" i="0" u="none" strike="noStrike" dirty="0">
                <a:solidFill>
                  <a:srgbClr val="000000"/>
                </a:solidFill>
                <a:latin typeface="Times New Roman"/>
                <a:ea typeface="Times New Roman"/>
                <a:cs typeface="Times New Roman"/>
                <a:sym typeface="Times New Roman"/>
              </a:rPr>
              <a:t> </a:t>
            </a:r>
            <a:r>
              <a:rPr lang="en-US" sz="2400" b="0" i="0" u="none" strike="noStrike" dirty="0" err="1">
                <a:solidFill>
                  <a:srgbClr val="000000"/>
                </a:solidFill>
                <a:latin typeface="Times New Roman"/>
                <a:ea typeface="Times New Roman"/>
                <a:cs typeface="Times New Roman"/>
                <a:sym typeface="Times New Roman"/>
              </a:rPr>
              <a:t>từ</a:t>
            </a:r>
            <a:r>
              <a:rPr lang="en-US" sz="2400" b="0" i="0" u="none" strike="noStrike" dirty="0">
                <a:solidFill>
                  <a:srgbClr val="000000"/>
                </a:solidFill>
                <a:latin typeface="Times New Roman"/>
                <a:ea typeface="Times New Roman"/>
                <a:cs typeface="Times New Roman"/>
                <a:sym typeface="Times New Roman"/>
              </a:rPr>
              <a:t> </a:t>
            </a:r>
            <a:r>
              <a:rPr lang="en-US" sz="2400" b="0" i="0" u="none" strike="noStrike" dirty="0" err="1">
                <a:solidFill>
                  <a:srgbClr val="000000"/>
                </a:solidFill>
                <a:latin typeface="Times New Roman"/>
                <a:ea typeface="Times New Roman"/>
                <a:cs typeface="Times New Roman"/>
                <a:sym typeface="Times New Roman"/>
              </a:rPr>
              <a:t>vệ</a:t>
            </a:r>
            <a:r>
              <a:rPr lang="en-US" sz="2400" b="0" i="0" u="none" strike="noStrike" dirty="0">
                <a:solidFill>
                  <a:srgbClr val="000000"/>
                </a:solidFill>
                <a:latin typeface="Times New Roman"/>
                <a:ea typeface="Times New Roman"/>
                <a:cs typeface="Times New Roman"/>
                <a:sym typeface="Times New Roman"/>
              </a:rPr>
              <a:t> </a:t>
            </a:r>
            <a:r>
              <a:rPr lang="en-US" sz="2400" b="0" i="0" u="none" strike="noStrike" dirty="0" err="1">
                <a:solidFill>
                  <a:srgbClr val="000000"/>
                </a:solidFill>
                <a:latin typeface="Times New Roman"/>
                <a:ea typeface="Times New Roman"/>
                <a:cs typeface="Times New Roman"/>
                <a:sym typeface="Times New Roman"/>
              </a:rPr>
              <a:t>tinh</a:t>
            </a:r>
            <a:r>
              <a:rPr lang="en-US" sz="2400" b="0" i="0" u="none" strike="noStrike" dirty="0">
                <a:solidFill>
                  <a:srgbClr val="000000"/>
                </a:solidFill>
                <a:latin typeface="Times New Roman"/>
                <a:ea typeface="Times New Roman"/>
                <a:cs typeface="Times New Roman"/>
                <a:sym typeface="Times New Roman"/>
              </a:rPr>
              <a:t>.</a:t>
            </a:r>
            <a:endParaRPr sz="2400" b="0" dirty="0">
              <a:solidFill>
                <a:schemeClr val="dk1"/>
              </a:solidFill>
              <a:latin typeface="Calibri"/>
              <a:ea typeface="Calibri"/>
              <a:cs typeface="Calibri"/>
              <a:sym typeface="Calibri"/>
            </a:endParaRPr>
          </a:p>
          <a:p>
            <a:pPr marL="0" marR="0" lvl="0" indent="0" algn="just" rtl="0">
              <a:spcBef>
                <a:spcPts val="0"/>
              </a:spcBef>
              <a:spcAft>
                <a:spcPts val="0"/>
              </a:spcAft>
              <a:buNone/>
            </a:pPr>
            <a:r>
              <a:rPr lang="en-US" sz="2400" b="0" i="0" u="none" strike="noStrike" dirty="0">
                <a:solidFill>
                  <a:srgbClr val="000000"/>
                </a:solidFill>
                <a:latin typeface="Times New Roman"/>
                <a:ea typeface="Times New Roman"/>
                <a:cs typeface="Times New Roman"/>
                <a:sym typeface="Times New Roman"/>
              </a:rPr>
              <a:t>B. </a:t>
            </a:r>
            <a:r>
              <a:rPr lang="en-US" sz="2400" b="0" i="0" u="none" strike="noStrike" dirty="0" err="1">
                <a:solidFill>
                  <a:srgbClr val="000000"/>
                </a:solidFill>
                <a:latin typeface="Times New Roman"/>
                <a:ea typeface="Times New Roman"/>
                <a:cs typeface="Times New Roman"/>
                <a:sym typeface="Times New Roman"/>
              </a:rPr>
              <a:t>Bóng</a:t>
            </a:r>
            <a:r>
              <a:rPr lang="en-US" sz="2400" b="0" i="0" u="none" strike="noStrike" dirty="0">
                <a:solidFill>
                  <a:srgbClr val="000000"/>
                </a:solidFill>
                <a:latin typeface="Times New Roman"/>
                <a:ea typeface="Times New Roman"/>
                <a:cs typeface="Times New Roman"/>
                <a:sym typeface="Times New Roman"/>
              </a:rPr>
              <a:t> </a:t>
            </a:r>
            <a:r>
              <a:rPr lang="en-US" sz="2400" b="0" i="0" u="none" strike="noStrike" dirty="0" err="1">
                <a:solidFill>
                  <a:srgbClr val="000000"/>
                </a:solidFill>
                <a:latin typeface="Times New Roman"/>
                <a:ea typeface="Times New Roman"/>
                <a:cs typeface="Times New Roman"/>
                <a:sym typeface="Times New Roman"/>
              </a:rPr>
              <a:t>Trái</a:t>
            </a:r>
            <a:r>
              <a:rPr lang="en-US" sz="2400" b="0" i="0" u="none" strike="noStrike" dirty="0">
                <a:solidFill>
                  <a:srgbClr val="000000"/>
                </a:solidFill>
                <a:latin typeface="Times New Roman"/>
                <a:ea typeface="Times New Roman"/>
                <a:cs typeface="Times New Roman"/>
                <a:sym typeface="Times New Roman"/>
              </a:rPr>
              <a:t> </a:t>
            </a:r>
            <a:r>
              <a:rPr lang="en-US" sz="2400" b="0" i="0" u="none" strike="noStrike" dirty="0" err="1">
                <a:solidFill>
                  <a:srgbClr val="000000"/>
                </a:solidFill>
                <a:latin typeface="Times New Roman"/>
                <a:ea typeface="Times New Roman"/>
                <a:cs typeface="Times New Roman"/>
                <a:sym typeface="Times New Roman"/>
              </a:rPr>
              <a:t>Đất</a:t>
            </a:r>
            <a:r>
              <a:rPr lang="en-US" sz="2400" b="0" i="0" u="none" strike="noStrike" dirty="0">
                <a:solidFill>
                  <a:srgbClr val="000000"/>
                </a:solidFill>
                <a:latin typeface="Times New Roman"/>
                <a:ea typeface="Times New Roman"/>
                <a:cs typeface="Times New Roman"/>
                <a:sym typeface="Times New Roman"/>
              </a:rPr>
              <a:t> </a:t>
            </a:r>
            <a:r>
              <a:rPr lang="en-US" sz="2400" b="0" i="0" u="none" strike="noStrike" dirty="0" err="1">
                <a:solidFill>
                  <a:srgbClr val="000000"/>
                </a:solidFill>
                <a:latin typeface="Times New Roman"/>
                <a:ea typeface="Times New Roman"/>
                <a:cs typeface="Times New Roman"/>
                <a:sym typeface="Times New Roman"/>
              </a:rPr>
              <a:t>che</a:t>
            </a:r>
            <a:r>
              <a:rPr lang="en-US" sz="2400" b="0" i="0" u="none" strike="noStrike" dirty="0">
                <a:solidFill>
                  <a:srgbClr val="000000"/>
                </a:solidFill>
                <a:latin typeface="Times New Roman"/>
                <a:ea typeface="Times New Roman"/>
                <a:cs typeface="Times New Roman"/>
                <a:sym typeface="Times New Roman"/>
              </a:rPr>
              <a:t> </a:t>
            </a:r>
            <a:r>
              <a:rPr lang="en-US" sz="2400" b="0" i="0" u="none" strike="noStrike" dirty="0" err="1">
                <a:solidFill>
                  <a:srgbClr val="000000"/>
                </a:solidFill>
                <a:latin typeface="Times New Roman"/>
                <a:ea typeface="Times New Roman"/>
                <a:cs typeface="Times New Roman"/>
                <a:sym typeface="Times New Roman"/>
              </a:rPr>
              <a:t>Mặt</a:t>
            </a:r>
            <a:r>
              <a:rPr lang="en-US" sz="2400" b="0" i="0" u="none" strike="noStrike" dirty="0">
                <a:solidFill>
                  <a:srgbClr val="000000"/>
                </a:solidFill>
                <a:latin typeface="Times New Roman"/>
                <a:ea typeface="Times New Roman"/>
                <a:cs typeface="Times New Roman"/>
                <a:sym typeface="Times New Roman"/>
              </a:rPr>
              <a:t> </a:t>
            </a:r>
            <a:r>
              <a:rPr lang="en-US" sz="2400" b="0" i="0" u="none" strike="noStrike" dirty="0" err="1">
                <a:solidFill>
                  <a:srgbClr val="000000"/>
                </a:solidFill>
                <a:latin typeface="Times New Roman"/>
                <a:ea typeface="Times New Roman"/>
                <a:cs typeface="Times New Roman"/>
                <a:sym typeface="Times New Roman"/>
              </a:rPr>
              <a:t>Trăng</a:t>
            </a:r>
            <a:r>
              <a:rPr lang="en-US" sz="2400" b="0" i="0" u="none" strike="noStrike" dirty="0">
                <a:solidFill>
                  <a:srgbClr val="000000"/>
                </a:solidFill>
                <a:latin typeface="Times New Roman"/>
                <a:ea typeface="Times New Roman"/>
                <a:cs typeface="Times New Roman"/>
                <a:sym typeface="Times New Roman"/>
              </a:rPr>
              <a:t> </a:t>
            </a:r>
            <a:r>
              <a:rPr lang="en-US" sz="2400" b="0" i="0" u="none" strike="noStrike" dirty="0" err="1">
                <a:solidFill>
                  <a:srgbClr val="000000"/>
                </a:solidFill>
                <a:latin typeface="Times New Roman"/>
                <a:ea typeface="Times New Roman"/>
                <a:cs typeface="Times New Roman"/>
                <a:sym typeface="Times New Roman"/>
              </a:rPr>
              <a:t>vào</a:t>
            </a:r>
            <a:r>
              <a:rPr lang="en-US" sz="2400" b="0" i="0" u="none" strike="noStrike" dirty="0">
                <a:solidFill>
                  <a:srgbClr val="000000"/>
                </a:solidFill>
                <a:latin typeface="Times New Roman"/>
                <a:ea typeface="Times New Roman"/>
                <a:cs typeface="Times New Roman"/>
                <a:sym typeface="Times New Roman"/>
              </a:rPr>
              <a:t> </a:t>
            </a:r>
            <a:r>
              <a:rPr lang="en-US" sz="2400" b="0" i="0" u="none" strike="noStrike" dirty="0" err="1">
                <a:solidFill>
                  <a:srgbClr val="000000"/>
                </a:solidFill>
                <a:latin typeface="Times New Roman"/>
                <a:ea typeface="Times New Roman"/>
                <a:cs typeface="Times New Roman"/>
                <a:sym typeface="Times New Roman"/>
              </a:rPr>
              <a:t>đêm</a:t>
            </a:r>
            <a:r>
              <a:rPr lang="en-US" sz="2400" b="0" i="0" u="none" strike="noStrike" dirty="0">
                <a:solidFill>
                  <a:srgbClr val="000000"/>
                </a:solidFill>
                <a:latin typeface="Times New Roman"/>
                <a:ea typeface="Times New Roman"/>
                <a:cs typeface="Times New Roman"/>
                <a:sym typeface="Times New Roman"/>
              </a:rPr>
              <a:t> </a:t>
            </a:r>
            <a:r>
              <a:rPr lang="en-US" sz="2400" b="0" i="0" u="none" strike="noStrike" dirty="0" err="1">
                <a:solidFill>
                  <a:srgbClr val="000000"/>
                </a:solidFill>
                <a:latin typeface="Times New Roman"/>
                <a:ea typeface="Times New Roman"/>
                <a:cs typeface="Times New Roman"/>
                <a:sym typeface="Times New Roman"/>
              </a:rPr>
              <a:t>nguyệt</a:t>
            </a:r>
            <a:r>
              <a:rPr lang="en-US" sz="2400" b="0" i="0" u="none" strike="noStrike" dirty="0">
                <a:solidFill>
                  <a:srgbClr val="000000"/>
                </a:solidFill>
                <a:latin typeface="Times New Roman"/>
                <a:ea typeface="Times New Roman"/>
                <a:cs typeface="Times New Roman"/>
                <a:sym typeface="Times New Roman"/>
              </a:rPr>
              <a:t> </a:t>
            </a:r>
            <a:r>
              <a:rPr lang="en-US" sz="2400" b="0" i="0" u="none" strike="noStrike" dirty="0" err="1">
                <a:solidFill>
                  <a:srgbClr val="000000"/>
                </a:solidFill>
                <a:latin typeface="Times New Roman"/>
                <a:ea typeface="Times New Roman"/>
                <a:cs typeface="Times New Roman"/>
                <a:sym typeface="Times New Roman"/>
              </a:rPr>
              <a:t>thực</a:t>
            </a:r>
            <a:r>
              <a:rPr lang="en-US" sz="2400" b="0" i="0" u="none" strike="noStrike" dirty="0">
                <a:solidFill>
                  <a:srgbClr val="000000"/>
                </a:solidFill>
                <a:latin typeface="Times New Roman"/>
                <a:ea typeface="Times New Roman"/>
                <a:cs typeface="Times New Roman"/>
                <a:sym typeface="Times New Roman"/>
              </a:rPr>
              <a:t>.</a:t>
            </a:r>
            <a:endParaRPr sz="2400" b="0" dirty="0">
              <a:solidFill>
                <a:schemeClr val="dk1"/>
              </a:solidFill>
              <a:latin typeface="Calibri"/>
              <a:ea typeface="Calibri"/>
              <a:cs typeface="Calibri"/>
              <a:sym typeface="Calibri"/>
            </a:endParaRPr>
          </a:p>
          <a:p>
            <a:pPr marL="0" marR="0" lvl="0" indent="0" algn="just" rtl="0">
              <a:spcBef>
                <a:spcPts val="0"/>
              </a:spcBef>
              <a:spcAft>
                <a:spcPts val="0"/>
              </a:spcAft>
              <a:buNone/>
            </a:pPr>
            <a:r>
              <a:rPr lang="en-US" sz="2400" b="0" i="0" u="none" strike="noStrike" dirty="0">
                <a:solidFill>
                  <a:srgbClr val="000000"/>
                </a:solidFill>
                <a:latin typeface="Times New Roman"/>
                <a:ea typeface="Times New Roman"/>
                <a:cs typeface="Times New Roman"/>
                <a:sym typeface="Times New Roman"/>
              </a:rPr>
              <a:t>C. </a:t>
            </a:r>
            <a:r>
              <a:rPr lang="en-US" sz="2400" b="0" i="0" u="none" strike="noStrike" dirty="0" err="1">
                <a:solidFill>
                  <a:srgbClr val="000000"/>
                </a:solidFill>
                <a:latin typeface="Times New Roman"/>
                <a:ea typeface="Times New Roman"/>
                <a:cs typeface="Times New Roman"/>
                <a:sym typeface="Times New Roman"/>
              </a:rPr>
              <a:t>Sơ</a:t>
            </a:r>
            <a:r>
              <a:rPr lang="en-US" sz="2400" b="0" i="0" u="none" strike="noStrike" dirty="0">
                <a:solidFill>
                  <a:srgbClr val="000000"/>
                </a:solidFill>
                <a:latin typeface="Times New Roman"/>
                <a:ea typeface="Times New Roman"/>
                <a:cs typeface="Times New Roman"/>
                <a:sym typeface="Times New Roman"/>
              </a:rPr>
              <a:t> </a:t>
            </a:r>
            <a:r>
              <a:rPr lang="en-US" sz="2400" b="0" i="0" u="none" strike="noStrike" dirty="0" err="1">
                <a:solidFill>
                  <a:srgbClr val="000000"/>
                </a:solidFill>
                <a:latin typeface="Times New Roman"/>
                <a:ea typeface="Times New Roman"/>
                <a:cs typeface="Times New Roman"/>
                <a:sym typeface="Times New Roman"/>
              </a:rPr>
              <a:t>đồ</a:t>
            </a:r>
            <a:r>
              <a:rPr lang="en-US" sz="2400" b="0" i="0" u="none" strike="noStrike" dirty="0">
                <a:solidFill>
                  <a:srgbClr val="000000"/>
                </a:solidFill>
                <a:latin typeface="Times New Roman"/>
                <a:ea typeface="Times New Roman"/>
                <a:cs typeface="Times New Roman"/>
                <a:sym typeface="Times New Roman"/>
              </a:rPr>
              <a:t> </a:t>
            </a:r>
            <a:r>
              <a:rPr lang="en-US" sz="2400" b="0" i="0" u="none" strike="noStrike" dirty="0" err="1">
                <a:solidFill>
                  <a:srgbClr val="000000"/>
                </a:solidFill>
                <a:latin typeface="Times New Roman"/>
                <a:ea typeface="Times New Roman"/>
                <a:cs typeface="Times New Roman"/>
                <a:sym typeface="Times New Roman"/>
              </a:rPr>
              <a:t>hệ</a:t>
            </a:r>
            <a:r>
              <a:rPr lang="en-US" sz="2400" b="0" i="0" u="none" strike="noStrike" dirty="0">
                <a:solidFill>
                  <a:srgbClr val="000000"/>
                </a:solidFill>
                <a:latin typeface="Times New Roman"/>
                <a:ea typeface="Times New Roman"/>
                <a:cs typeface="Times New Roman"/>
                <a:sym typeface="Times New Roman"/>
              </a:rPr>
              <a:t> </a:t>
            </a:r>
            <a:r>
              <a:rPr lang="en-US" sz="2400" b="0" i="0" u="none" strike="noStrike" dirty="0" err="1">
                <a:solidFill>
                  <a:srgbClr val="000000"/>
                </a:solidFill>
                <a:latin typeface="Times New Roman"/>
                <a:ea typeface="Times New Roman"/>
                <a:cs typeface="Times New Roman"/>
                <a:sym typeface="Times New Roman"/>
              </a:rPr>
              <a:t>Mặt</a:t>
            </a:r>
            <a:r>
              <a:rPr lang="en-US" sz="2400" b="0" i="0" u="none" strike="noStrike" dirty="0">
                <a:solidFill>
                  <a:srgbClr val="000000"/>
                </a:solidFill>
                <a:latin typeface="Times New Roman"/>
                <a:ea typeface="Times New Roman"/>
                <a:cs typeface="Times New Roman"/>
                <a:sym typeface="Times New Roman"/>
              </a:rPr>
              <a:t> </a:t>
            </a:r>
            <a:r>
              <a:rPr lang="en-US" sz="2400" b="0" i="0" u="none" strike="noStrike" dirty="0" err="1">
                <a:solidFill>
                  <a:srgbClr val="000000"/>
                </a:solidFill>
                <a:latin typeface="Times New Roman"/>
                <a:ea typeface="Times New Roman"/>
                <a:cs typeface="Times New Roman"/>
                <a:sym typeface="Times New Roman"/>
              </a:rPr>
              <a:t>Trời</a:t>
            </a:r>
            <a:r>
              <a:rPr lang="en-US" sz="2400" b="0" i="0" u="none" strike="noStrike" dirty="0">
                <a:solidFill>
                  <a:srgbClr val="000000"/>
                </a:solidFill>
                <a:latin typeface="Times New Roman"/>
                <a:ea typeface="Times New Roman"/>
                <a:cs typeface="Times New Roman"/>
                <a:sym typeface="Times New Roman"/>
              </a:rPr>
              <a:t> </a:t>
            </a:r>
            <a:r>
              <a:rPr lang="en-US" sz="2400" b="0" i="0" u="none" strike="noStrike" dirty="0" err="1">
                <a:solidFill>
                  <a:srgbClr val="000000"/>
                </a:solidFill>
                <a:latin typeface="Times New Roman"/>
                <a:ea typeface="Times New Roman"/>
                <a:cs typeface="Times New Roman"/>
                <a:sym typeface="Times New Roman"/>
              </a:rPr>
              <a:t>trong</a:t>
            </a:r>
            <a:r>
              <a:rPr lang="en-US" sz="2400" b="0" i="0" u="none" strike="noStrike" dirty="0">
                <a:solidFill>
                  <a:srgbClr val="000000"/>
                </a:solidFill>
                <a:latin typeface="Times New Roman"/>
                <a:ea typeface="Times New Roman"/>
                <a:cs typeface="Times New Roman"/>
                <a:sym typeface="Times New Roman"/>
              </a:rPr>
              <a:t> SGK.</a:t>
            </a:r>
            <a:endParaRPr sz="2400" b="0" dirty="0">
              <a:solidFill>
                <a:schemeClr val="dk1"/>
              </a:solidFill>
              <a:latin typeface="Calibri"/>
              <a:ea typeface="Calibri"/>
              <a:cs typeface="Calibri"/>
              <a:sym typeface="Calibri"/>
            </a:endParaRPr>
          </a:p>
          <a:p>
            <a:pPr marL="0" marR="0" lvl="0" indent="0" algn="just" rtl="0">
              <a:spcBef>
                <a:spcPts val="0"/>
              </a:spcBef>
              <a:spcAft>
                <a:spcPts val="0"/>
              </a:spcAft>
              <a:buNone/>
            </a:pPr>
            <a:r>
              <a:rPr lang="en-US" sz="2400" b="0" i="0" u="none" strike="noStrike" dirty="0">
                <a:solidFill>
                  <a:srgbClr val="000000"/>
                </a:solidFill>
                <a:latin typeface="Times New Roman"/>
                <a:ea typeface="Times New Roman"/>
                <a:cs typeface="Times New Roman"/>
                <a:sym typeface="Times New Roman"/>
              </a:rPr>
              <a:t>D. </a:t>
            </a:r>
            <a:r>
              <a:rPr lang="en-US" sz="2400" b="0" i="0" u="none" strike="noStrike" dirty="0" err="1">
                <a:solidFill>
                  <a:srgbClr val="000000"/>
                </a:solidFill>
                <a:latin typeface="Times New Roman"/>
                <a:ea typeface="Times New Roman"/>
                <a:cs typeface="Times New Roman"/>
                <a:sym typeface="Times New Roman"/>
              </a:rPr>
              <a:t>Sự</a:t>
            </a:r>
            <a:r>
              <a:rPr lang="en-US" sz="2400" b="0" i="0" u="none" strike="noStrike" dirty="0">
                <a:solidFill>
                  <a:srgbClr val="000000"/>
                </a:solidFill>
                <a:latin typeface="Times New Roman"/>
                <a:ea typeface="Times New Roman"/>
                <a:cs typeface="Times New Roman"/>
                <a:sym typeface="Times New Roman"/>
              </a:rPr>
              <a:t> </a:t>
            </a:r>
            <a:r>
              <a:rPr lang="en-US" sz="2400" b="0" i="0" u="none" strike="noStrike" dirty="0" err="1">
                <a:solidFill>
                  <a:srgbClr val="000000"/>
                </a:solidFill>
                <a:latin typeface="Times New Roman"/>
                <a:ea typeface="Times New Roman"/>
                <a:cs typeface="Times New Roman"/>
                <a:sym typeface="Times New Roman"/>
              </a:rPr>
              <a:t>tích</a:t>
            </a:r>
            <a:r>
              <a:rPr lang="en-US" sz="2400" b="0" i="0" u="none" strike="noStrike" dirty="0">
                <a:solidFill>
                  <a:srgbClr val="000000"/>
                </a:solidFill>
                <a:latin typeface="Times New Roman"/>
                <a:ea typeface="Times New Roman"/>
                <a:cs typeface="Times New Roman"/>
                <a:sym typeface="Times New Roman"/>
              </a:rPr>
              <a:t> bánh </a:t>
            </a:r>
            <a:r>
              <a:rPr lang="en-US" sz="2400" b="0" i="0" u="none" strike="noStrike" dirty="0" err="1">
                <a:solidFill>
                  <a:srgbClr val="000000"/>
                </a:solidFill>
                <a:latin typeface="Times New Roman"/>
                <a:ea typeface="Times New Roman"/>
                <a:cs typeface="Times New Roman"/>
                <a:sym typeface="Times New Roman"/>
              </a:rPr>
              <a:t>chưng</a:t>
            </a:r>
            <a:r>
              <a:rPr lang="en-US" sz="2400" b="0" i="0" u="none" strike="noStrike" dirty="0">
                <a:solidFill>
                  <a:srgbClr val="000000"/>
                </a:solidFill>
                <a:latin typeface="Times New Roman"/>
                <a:ea typeface="Times New Roman"/>
                <a:cs typeface="Times New Roman"/>
                <a:sym typeface="Times New Roman"/>
              </a:rPr>
              <a:t>, bánh </a:t>
            </a:r>
            <a:r>
              <a:rPr lang="en-US" sz="2400" b="0" i="0" u="none" strike="noStrike" dirty="0" err="1">
                <a:solidFill>
                  <a:srgbClr val="000000"/>
                </a:solidFill>
                <a:latin typeface="Times New Roman"/>
                <a:ea typeface="Times New Roman"/>
                <a:cs typeface="Times New Roman"/>
                <a:sym typeface="Times New Roman"/>
              </a:rPr>
              <a:t>giầy</a:t>
            </a:r>
            <a:r>
              <a:rPr lang="en-US" sz="2400" b="0" i="0" u="none" strike="noStrike" dirty="0">
                <a:solidFill>
                  <a:srgbClr val="000000"/>
                </a:solidFill>
                <a:latin typeface="Times New Roman"/>
                <a:ea typeface="Times New Roman"/>
                <a:cs typeface="Times New Roman"/>
                <a:sym typeface="Times New Roman"/>
              </a:rPr>
              <a:t>. </a:t>
            </a:r>
            <a:endParaRPr sz="2400" dirty="0">
              <a:solidFill>
                <a:schemeClr val="dk1"/>
              </a:solidFill>
              <a:latin typeface="Calibri"/>
              <a:ea typeface="Calibri"/>
              <a:cs typeface="Calibri"/>
              <a:sym typeface="Calibri"/>
            </a:endParaRPr>
          </a:p>
        </p:txBody>
      </p:sp>
      <p:sp>
        <p:nvSpPr>
          <p:cNvPr id="314" name="Google Shape;314;p29"/>
          <p:cNvSpPr/>
          <p:nvPr/>
        </p:nvSpPr>
        <p:spPr>
          <a:xfrm>
            <a:off x="395536" y="843558"/>
            <a:ext cx="432048" cy="432048"/>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5" name="Google Shape;315;p29"/>
          <p:cNvSpPr/>
          <p:nvPr/>
        </p:nvSpPr>
        <p:spPr>
          <a:xfrm>
            <a:off x="381454" y="1275606"/>
            <a:ext cx="432048" cy="432048"/>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4"/>
                                        </p:tgtEl>
                                        <p:attrNameLst>
                                          <p:attrName>style.visibility</p:attrName>
                                        </p:attrNameLst>
                                      </p:cBhvr>
                                      <p:to>
                                        <p:strVal val="visible"/>
                                      </p:to>
                                    </p:set>
                                    <p:animEffect transition="in" filter="fade">
                                      <p:cBhvr>
                                        <p:cTn id="7" dur="2000"/>
                                        <p:tgtEl>
                                          <p:spTgt spid="314"/>
                                        </p:tgtEl>
                                      </p:cBhvr>
                                    </p:animEffect>
                                  </p:childTnLst>
                                </p:cTn>
                              </p:par>
                              <p:par>
                                <p:cTn id="8" presetID="10" presetClass="entr" presetSubtype="0" fill="hold" nodeType="withEffect">
                                  <p:stCondLst>
                                    <p:cond delay="0"/>
                                  </p:stCondLst>
                                  <p:childTnLst>
                                    <p:set>
                                      <p:cBhvr>
                                        <p:cTn id="9" dur="1" fill="hold">
                                          <p:stCondLst>
                                            <p:cond delay="0"/>
                                          </p:stCondLst>
                                        </p:cTn>
                                        <p:tgtEl>
                                          <p:spTgt spid="315"/>
                                        </p:tgtEl>
                                        <p:attrNameLst>
                                          <p:attrName>style.visibility</p:attrName>
                                        </p:attrNameLst>
                                      </p:cBhvr>
                                      <p:to>
                                        <p:strVal val="visible"/>
                                      </p:to>
                                    </p:set>
                                    <p:animEffect transition="in" filter="fade">
                                      <p:cBhvr>
                                        <p:cTn id="10" dur="2000"/>
                                        <p:tgtEl>
                                          <p:spTgt spid="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0"/>
        <p:cNvGrpSpPr/>
        <p:nvPr/>
      </p:nvGrpSpPr>
      <p:grpSpPr>
        <a:xfrm>
          <a:off x="0" y="0"/>
          <a:ext cx="0" cy="0"/>
          <a:chOff x="0" y="0"/>
          <a:chExt cx="0" cy="0"/>
        </a:xfrm>
      </p:grpSpPr>
      <p:grpSp>
        <p:nvGrpSpPr>
          <p:cNvPr id="101" name="Google Shape;101;p3"/>
          <p:cNvGrpSpPr/>
          <p:nvPr/>
        </p:nvGrpSpPr>
        <p:grpSpPr>
          <a:xfrm>
            <a:off x="2154947" y="-655785"/>
            <a:ext cx="6989053" cy="5930367"/>
            <a:chOff x="1452220" y="2631505"/>
            <a:chExt cx="6223228" cy="3925417"/>
          </a:xfrm>
        </p:grpSpPr>
        <p:grpSp>
          <p:nvGrpSpPr>
            <p:cNvPr id="102" name="Google Shape;102;p3"/>
            <p:cNvGrpSpPr/>
            <p:nvPr/>
          </p:nvGrpSpPr>
          <p:grpSpPr>
            <a:xfrm>
              <a:off x="1452220" y="2631505"/>
              <a:ext cx="6223228" cy="2121478"/>
              <a:chOff x="1803761" y="980794"/>
              <a:chExt cx="5402581" cy="1841722"/>
            </a:xfrm>
          </p:grpSpPr>
          <p:grpSp>
            <p:nvGrpSpPr>
              <p:cNvPr id="103" name="Google Shape;103;p3"/>
              <p:cNvGrpSpPr/>
              <p:nvPr/>
            </p:nvGrpSpPr>
            <p:grpSpPr>
              <a:xfrm>
                <a:off x="1803761" y="1455304"/>
                <a:ext cx="5402581" cy="1367212"/>
                <a:chOff x="1803761" y="1455304"/>
                <a:chExt cx="5402581" cy="1367212"/>
              </a:xfrm>
            </p:grpSpPr>
            <p:pic>
              <p:nvPicPr>
                <p:cNvPr id="104" name="Google Shape;104;p3" descr="shadow_1_m"/>
                <p:cNvPicPr preferRelativeResize="0"/>
                <p:nvPr/>
              </p:nvPicPr>
              <p:blipFill rotWithShape="1">
                <a:blip r:embed="rId4">
                  <a:alphaModFix/>
                </a:blip>
                <a:srcRect t="1518" b="1"/>
                <a:stretch/>
              </p:blipFill>
              <p:spPr>
                <a:xfrm>
                  <a:off x="1803761" y="2510102"/>
                  <a:ext cx="5402581" cy="312414"/>
                </a:xfrm>
                <a:prstGeom prst="rect">
                  <a:avLst/>
                </a:prstGeom>
                <a:noFill/>
                <a:ln>
                  <a:noFill/>
                </a:ln>
              </p:spPr>
            </p:pic>
            <p:sp>
              <p:nvSpPr>
                <p:cNvPr id="105" name="Google Shape;105;p3"/>
                <p:cNvSpPr/>
                <p:nvPr/>
              </p:nvSpPr>
              <p:spPr>
                <a:xfrm>
                  <a:off x="2286492" y="1455304"/>
                  <a:ext cx="4640094" cy="1250224"/>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106" name="Google Shape;106;p3"/>
                <p:cNvSpPr/>
                <p:nvPr/>
              </p:nvSpPr>
              <p:spPr>
                <a:xfrm>
                  <a:off x="2968694" y="1613781"/>
                  <a:ext cx="3829336" cy="935985"/>
                </a:xfrm>
                <a:prstGeom prst="rect">
                  <a:avLst/>
                </a:prstGeom>
                <a:gradFill>
                  <a:gsLst>
                    <a:gs pos="0">
                      <a:srgbClr val="E5E5E5"/>
                    </a:gs>
                    <a:gs pos="50000">
                      <a:srgbClr val="F0F0F0"/>
                    </a:gs>
                    <a:gs pos="100000">
                      <a:schemeClr val="lt1"/>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a:solidFill>
                        <a:srgbClr val="FF0000"/>
                      </a:solidFill>
                      <a:latin typeface="Times New Roman"/>
                      <a:ea typeface="Times New Roman"/>
                      <a:cs typeface="Times New Roman"/>
                      <a:sym typeface="Times New Roman"/>
                    </a:rPr>
                    <a:t>Vị trí Trái Đất trong hệ Mặt Trời</a:t>
                  </a:r>
                  <a:endParaRPr sz="4000" b="1">
                    <a:solidFill>
                      <a:srgbClr val="FF0000"/>
                    </a:solidFill>
                    <a:latin typeface="Times New Roman"/>
                    <a:ea typeface="Times New Roman"/>
                    <a:cs typeface="Times New Roman"/>
                    <a:sym typeface="Times New Roman"/>
                  </a:endParaRPr>
                </a:p>
              </p:txBody>
            </p:sp>
          </p:grpSp>
          <p:grpSp>
            <p:nvGrpSpPr>
              <p:cNvPr id="107" name="Google Shape;107;p3"/>
              <p:cNvGrpSpPr/>
              <p:nvPr/>
            </p:nvGrpSpPr>
            <p:grpSpPr>
              <a:xfrm>
                <a:off x="1814288" y="980794"/>
                <a:ext cx="1829152" cy="1645120"/>
                <a:chOff x="1814288" y="980794"/>
                <a:chExt cx="1829152" cy="1645120"/>
              </a:xfrm>
            </p:grpSpPr>
            <p:sp>
              <p:nvSpPr>
                <p:cNvPr id="108" name="Google Shape;108;p3"/>
                <p:cNvSpPr/>
                <p:nvPr/>
              </p:nvSpPr>
              <p:spPr>
                <a:xfrm flipH="1">
                  <a:off x="2114228" y="2473953"/>
                  <a:ext cx="172264" cy="151626"/>
                </a:xfrm>
                <a:prstGeom prst="rtTriangle">
                  <a:avLst/>
                </a:prstGeom>
                <a:solidFill>
                  <a:srgbClr val="538C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109" name="Google Shape;109;p3"/>
                <p:cNvSpPr/>
                <p:nvPr/>
              </p:nvSpPr>
              <p:spPr>
                <a:xfrm flipH="1">
                  <a:off x="3449616" y="1305057"/>
                  <a:ext cx="172263" cy="151626"/>
                </a:xfrm>
                <a:prstGeom prst="rtTriangle">
                  <a:avLst/>
                </a:prstGeom>
                <a:solidFill>
                  <a:srgbClr val="538C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110" name="Google Shape;110;p3"/>
                <p:cNvSpPr/>
                <p:nvPr/>
              </p:nvSpPr>
              <p:spPr>
                <a:xfrm rot="-2408497">
                  <a:off x="1728357" y="1571091"/>
                  <a:ext cx="2001014" cy="464526"/>
                </a:xfrm>
                <a:custGeom>
                  <a:avLst/>
                  <a:gdLst/>
                  <a:ahLst/>
                  <a:cxnLst/>
                  <a:rect l="l" t="t" r="r" b="b"/>
                  <a:pathLst>
                    <a:path w="2001385" h="463642" extrusionOk="0">
                      <a:moveTo>
                        <a:pt x="0" y="463642"/>
                      </a:moveTo>
                      <a:lnTo>
                        <a:pt x="402156" y="0"/>
                      </a:lnTo>
                      <a:lnTo>
                        <a:pt x="1514076" y="7706"/>
                      </a:lnTo>
                      <a:lnTo>
                        <a:pt x="2001385" y="426441"/>
                      </a:lnTo>
                      <a:lnTo>
                        <a:pt x="0" y="463642"/>
                      </a:lnTo>
                      <a:close/>
                    </a:path>
                  </a:pathLst>
                </a:custGeom>
                <a:gradFill>
                  <a:gsLst>
                    <a:gs pos="0">
                      <a:srgbClr val="B6B6B6"/>
                    </a:gs>
                    <a:gs pos="42000">
                      <a:srgbClr val="EEEEEE"/>
                    </a:gs>
                    <a:gs pos="84000">
                      <a:srgbClr val="F2F2F2"/>
                    </a:gs>
                    <a:gs pos="100000">
                      <a:srgbClr val="F2F2F2"/>
                    </a:gs>
                  </a:gsLst>
                  <a:lin ang="3600000"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rgbClr val="0070C0"/>
                      </a:solidFill>
                      <a:latin typeface="Times New Roman"/>
                      <a:ea typeface="Times New Roman"/>
                      <a:cs typeface="Times New Roman"/>
                      <a:sym typeface="Times New Roman"/>
                    </a:rPr>
                    <a:t>Phần I</a:t>
                  </a:r>
                  <a:endParaRPr/>
                </a:p>
              </p:txBody>
            </p:sp>
          </p:grpSp>
        </p:grpSp>
        <p:grpSp>
          <p:nvGrpSpPr>
            <p:cNvPr id="111" name="Google Shape;111;p3"/>
            <p:cNvGrpSpPr/>
            <p:nvPr/>
          </p:nvGrpSpPr>
          <p:grpSpPr>
            <a:xfrm>
              <a:off x="1452220" y="4414999"/>
              <a:ext cx="6223228" cy="2141923"/>
              <a:chOff x="1803761" y="963045"/>
              <a:chExt cx="5402581" cy="1859471"/>
            </a:xfrm>
          </p:grpSpPr>
          <p:grpSp>
            <p:nvGrpSpPr>
              <p:cNvPr id="112" name="Google Shape;112;p3"/>
              <p:cNvGrpSpPr/>
              <p:nvPr/>
            </p:nvGrpSpPr>
            <p:grpSpPr>
              <a:xfrm>
                <a:off x="1803761" y="1455127"/>
                <a:ext cx="5402581" cy="1367389"/>
                <a:chOff x="1803761" y="1455127"/>
                <a:chExt cx="5402581" cy="1367389"/>
              </a:xfrm>
            </p:grpSpPr>
            <p:pic>
              <p:nvPicPr>
                <p:cNvPr id="113" name="Google Shape;113;p3" descr="shadow_1_m"/>
                <p:cNvPicPr preferRelativeResize="0"/>
                <p:nvPr/>
              </p:nvPicPr>
              <p:blipFill rotWithShape="1">
                <a:blip r:embed="rId4">
                  <a:alphaModFix/>
                </a:blip>
                <a:srcRect t="1518" b="1"/>
                <a:stretch/>
              </p:blipFill>
              <p:spPr>
                <a:xfrm>
                  <a:off x="1803761" y="2510102"/>
                  <a:ext cx="5402581" cy="312414"/>
                </a:xfrm>
                <a:prstGeom prst="rect">
                  <a:avLst/>
                </a:prstGeom>
                <a:noFill/>
                <a:ln>
                  <a:noFill/>
                </a:ln>
              </p:spPr>
            </p:pic>
            <p:sp>
              <p:nvSpPr>
                <p:cNvPr id="114" name="Google Shape;114;p3"/>
                <p:cNvSpPr/>
                <p:nvPr/>
              </p:nvSpPr>
              <p:spPr>
                <a:xfrm>
                  <a:off x="2286492" y="1455127"/>
                  <a:ext cx="4640094" cy="1250224"/>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115" name="Google Shape;115;p3"/>
                <p:cNvSpPr/>
                <p:nvPr/>
              </p:nvSpPr>
              <p:spPr>
                <a:xfrm>
                  <a:off x="3006294" y="1561266"/>
                  <a:ext cx="3829336" cy="1029676"/>
                </a:xfrm>
                <a:prstGeom prst="rect">
                  <a:avLst/>
                </a:prstGeom>
                <a:gradFill>
                  <a:gsLst>
                    <a:gs pos="0">
                      <a:srgbClr val="E5E5E5"/>
                    </a:gs>
                    <a:gs pos="50000">
                      <a:srgbClr val="F0F0F0"/>
                    </a:gs>
                    <a:gs pos="100000">
                      <a:schemeClr val="lt1"/>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a:solidFill>
                        <a:srgbClr val="002060"/>
                      </a:solidFill>
                      <a:latin typeface="Times New Roman"/>
                      <a:ea typeface="Times New Roman"/>
                      <a:cs typeface="Times New Roman"/>
                      <a:sym typeface="Times New Roman"/>
                    </a:rPr>
                    <a:t>Hình dạng và kích thước của Trái Đất</a:t>
                  </a:r>
                  <a:endParaRPr sz="4000" b="1">
                    <a:solidFill>
                      <a:srgbClr val="002060"/>
                    </a:solidFill>
                    <a:latin typeface="Times New Roman"/>
                    <a:ea typeface="Times New Roman"/>
                    <a:cs typeface="Times New Roman"/>
                    <a:sym typeface="Times New Roman"/>
                  </a:endParaRPr>
                </a:p>
              </p:txBody>
            </p:sp>
          </p:grpSp>
          <p:grpSp>
            <p:nvGrpSpPr>
              <p:cNvPr id="116" name="Google Shape;116;p3"/>
              <p:cNvGrpSpPr/>
              <p:nvPr/>
            </p:nvGrpSpPr>
            <p:grpSpPr>
              <a:xfrm>
                <a:off x="1828048" y="963045"/>
                <a:ext cx="1829152" cy="1662358"/>
                <a:chOff x="1828048" y="963045"/>
                <a:chExt cx="1829152" cy="1662358"/>
              </a:xfrm>
            </p:grpSpPr>
            <p:sp>
              <p:nvSpPr>
                <p:cNvPr id="117" name="Google Shape;117;p3"/>
                <p:cNvSpPr/>
                <p:nvPr/>
              </p:nvSpPr>
              <p:spPr>
                <a:xfrm flipH="1">
                  <a:off x="2114228" y="2473777"/>
                  <a:ext cx="172264" cy="151626"/>
                </a:xfrm>
                <a:prstGeom prst="rtTriangle">
                  <a:avLst/>
                </a:prstGeom>
                <a:solidFill>
                  <a:srgbClr val="538C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118" name="Google Shape;118;p3"/>
                <p:cNvSpPr/>
                <p:nvPr/>
              </p:nvSpPr>
              <p:spPr>
                <a:xfrm flipH="1">
                  <a:off x="3449616" y="1304881"/>
                  <a:ext cx="172263" cy="151626"/>
                </a:xfrm>
                <a:prstGeom prst="rtTriangle">
                  <a:avLst/>
                </a:prstGeom>
                <a:solidFill>
                  <a:srgbClr val="538C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119" name="Google Shape;119;p3"/>
                <p:cNvSpPr/>
                <p:nvPr/>
              </p:nvSpPr>
              <p:spPr>
                <a:xfrm rot="-2408497">
                  <a:off x="1742117" y="1553342"/>
                  <a:ext cx="2001014" cy="464526"/>
                </a:xfrm>
                <a:custGeom>
                  <a:avLst/>
                  <a:gdLst/>
                  <a:ahLst/>
                  <a:cxnLst/>
                  <a:rect l="l" t="t" r="r" b="b"/>
                  <a:pathLst>
                    <a:path w="2001385" h="463642" extrusionOk="0">
                      <a:moveTo>
                        <a:pt x="0" y="463642"/>
                      </a:moveTo>
                      <a:lnTo>
                        <a:pt x="402156" y="0"/>
                      </a:lnTo>
                      <a:lnTo>
                        <a:pt x="1514076" y="7706"/>
                      </a:lnTo>
                      <a:lnTo>
                        <a:pt x="2001385" y="426441"/>
                      </a:lnTo>
                      <a:lnTo>
                        <a:pt x="0" y="463642"/>
                      </a:lnTo>
                      <a:close/>
                    </a:path>
                  </a:pathLst>
                </a:custGeom>
                <a:gradFill>
                  <a:gsLst>
                    <a:gs pos="0">
                      <a:srgbClr val="B6B6B6"/>
                    </a:gs>
                    <a:gs pos="42000">
                      <a:srgbClr val="EEEEEE"/>
                    </a:gs>
                    <a:gs pos="84000">
                      <a:srgbClr val="F2F2F2"/>
                    </a:gs>
                    <a:gs pos="100000">
                      <a:srgbClr val="F2F2F2"/>
                    </a:gs>
                  </a:gsLst>
                  <a:lin ang="3600000"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rgbClr val="0070C0"/>
                      </a:solidFill>
                      <a:latin typeface="Times New Roman"/>
                      <a:ea typeface="Times New Roman"/>
                      <a:cs typeface="Times New Roman"/>
                      <a:sym typeface="Times New Roman"/>
                    </a:rPr>
                    <a:t>Phần II</a:t>
                  </a:r>
                  <a:endParaRPr/>
                </a:p>
              </p:txBody>
            </p:sp>
          </p:grpSp>
        </p:grpSp>
      </p:grpSp>
      <p:sp>
        <p:nvSpPr>
          <p:cNvPr id="120" name="Google Shape;120;p3"/>
          <p:cNvSpPr/>
          <p:nvPr/>
        </p:nvSpPr>
        <p:spPr>
          <a:xfrm rot="10396838">
            <a:off x="266465" y="1142633"/>
            <a:ext cx="2354717" cy="3386146"/>
          </a:xfrm>
          <a:prstGeom prst="triangle">
            <a:avLst>
              <a:gd name="adj" fmla="val 47773"/>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121" name="Google Shape;121;p3"/>
          <p:cNvSpPr/>
          <p:nvPr/>
        </p:nvSpPr>
        <p:spPr>
          <a:xfrm rot="-154224">
            <a:off x="118996" y="1184903"/>
            <a:ext cx="2406220" cy="2758265"/>
          </a:xfrm>
          <a:prstGeom prst="triangle">
            <a:avLst>
              <a:gd name="adj" fmla="val 50000"/>
            </a:avLst>
          </a:prstGeom>
          <a:solidFill>
            <a:srgbClr val="0F243E"/>
          </a:solidFill>
          <a:ln>
            <a:noFill/>
          </a:ln>
          <a:effectLst>
            <a:outerShdw blurRad="190500" dist="228600" dir="2700000" algn="ctr">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Times New Roman"/>
                <a:ea typeface="Times New Roman"/>
                <a:cs typeface="Times New Roman"/>
                <a:sym typeface="Times New Roman"/>
              </a:rPr>
              <a:t>CẤU TRÚC BÀI HỌC</a:t>
            </a:r>
            <a:endParaRPr/>
          </a:p>
          <a:p>
            <a:pPr marL="0" marR="0" lvl="0" indent="0" algn="ctr" rtl="0">
              <a:spcBef>
                <a:spcPts val="0"/>
              </a:spcBef>
              <a:spcAft>
                <a:spcPts val="0"/>
              </a:spcAft>
              <a:buNone/>
            </a:pPr>
            <a:endParaRPr sz="2800">
              <a:solidFill>
                <a:schemeClr val="lt1"/>
              </a:solidFill>
              <a:latin typeface="Times New Roman"/>
              <a:ea typeface="Times New Roman"/>
              <a:cs typeface="Times New Roman"/>
              <a:sym typeface="Times New Roman"/>
            </a:endParaRPr>
          </a:p>
          <a:p>
            <a:pPr marL="0" marR="0" lvl="0" indent="0" algn="ctr" rtl="0">
              <a:spcBef>
                <a:spcPts val="0"/>
              </a:spcBef>
              <a:spcAft>
                <a:spcPts val="0"/>
              </a:spcAft>
              <a:buNone/>
            </a:pPr>
            <a:endParaRPr sz="2800">
              <a:solidFill>
                <a:schemeClr val="lt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fade">
                                      <p:cBhvr>
                                        <p:cTn id="7" dur="1000"/>
                                        <p:tgtEl>
                                          <p:spTgt spid="121"/>
                                        </p:tgtEl>
                                      </p:cBhvr>
                                    </p:animEffect>
                                  </p:childTnLst>
                                </p:cTn>
                              </p:par>
                              <p:par>
                                <p:cTn id="8" presetID="10" presetClass="entr" presetSubtype="0" fill="hold" nodeType="withEffect">
                                  <p:stCondLst>
                                    <p:cond delay="0"/>
                                  </p:stCondLst>
                                  <p:childTnLst>
                                    <p:set>
                                      <p:cBhvr>
                                        <p:cTn id="9" dur="1" fill="hold">
                                          <p:stCondLst>
                                            <p:cond delay="0"/>
                                          </p:stCondLst>
                                        </p:cTn>
                                        <p:tgtEl>
                                          <p:spTgt spid="120"/>
                                        </p:tgtEl>
                                        <p:attrNameLst>
                                          <p:attrName>style.visibility</p:attrName>
                                        </p:attrNameLst>
                                      </p:cBhvr>
                                      <p:to>
                                        <p:strVal val="visible"/>
                                      </p:to>
                                    </p:set>
                                    <p:animEffect transition="in" filter="fade">
                                      <p:cBhvr>
                                        <p:cTn id="10" dur="1000"/>
                                        <p:tgtEl>
                                          <p:spTgt spid="1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1"/>
                                        </p:tgtEl>
                                        <p:attrNameLst>
                                          <p:attrName>style.visibility</p:attrName>
                                        </p:attrNameLst>
                                      </p:cBhvr>
                                      <p:to>
                                        <p:strVal val="visible"/>
                                      </p:to>
                                    </p:set>
                                    <p:animEffect transition="in" filter="fade">
                                      <p:cBhvr>
                                        <p:cTn id="15" dur="10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19"/>
        <p:cNvGrpSpPr/>
        <p:nvPr/>
      </p:nvGrpSpPr>
      <p:grpSpPr>
        <a:xfrm>
          <a:off x="0" y="0"/>
          <a:ext cx="0" cy="0"/>
          <a:chOff x="0" y="0"/>
          <a:chExt cx="0" cy="0"/>
        </a:xfrm>
      </p:grpSpPr>
      <p:sp>
        <p:nvSpPr>
          <p:cNvPr id="320" name="Google Shape;320;p30"/>
          <p:cNvSpPr txBox="1"/>
          <p:nvPr/>
        </p:nvSpPr>
        <p:spPr>
          <a:xfrm>
            <a:off x="3809213" y="1851670"/>
            <a:ext cx="395012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b="1">
                <a:solidFill>
                  <a:srgbClr val="D6E3BC"/>
                </a:solidFill>
                <a:latin typeface="Tahoma"/>
                <a:ea typeface="Tahoma"/>
                <a:cs typeface="Tahoma"/>
                <a:sym typeface="Tahoma"/>
              </a:rPr>
              <a:t>VẬN DỤNG</a:t>
            </a:r>
            <a:endParaRPr sz="5400" b="1">
              <a:solidFill>
                <a:srgbClr val="D6E3BC"/>
              </a:solidFill>
              <a:latin typeface="Tahoma"/>
              <a:ea typeface="Tahoma"/>
              <a:cs typeface="Tahoma"/>
              <a:sym typeface="Tahom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0"/>
                                        </p:tgtEl>
                                        <p:attrNameLst>
                                          <p:attrName>style.visibility</p:attrName>
                                        </p:attrNameLst>
                                      </p:cBhvr>
                                      <p:to>
                                        <p:strVal val="visible"/>
                                      </p:to>
                                    </p:set>
                                    <p:animEffect transition="in" filter="fade">
                                      <p:cBhvr>
                                        <p:cTn id="7" dur="2000"/>
                                        <p:tgtEl>
                                          <p:spTgt spid="3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24"/>
        <p:cNvGrpSpPr/>
        <p:nvPr/>
      </p:nvGrpSpPr>
      <p:grpSpPr>
        <a:xfrm>
          <a:off x="0" y="0"/>
          <a:ext cx="0" cy="0"/>
          <a:chOff x="0" y="0"/>
          <a:chExt cx="0" cy="0"/>
        </a:xfrm>
      </p:grpSpPr>
      <p:sp>
        <p:nvSpPr>
          <p:cNvPr id="325" name="Google Shape;325;p31"/>
          <p:cNvSpPr txBox="1"/>
          <p:nvPr/>
        </p:nvSpPr>
        <p:spPr>
          <a:xfrm>
            <a:off x="395536" y="267494"/>
            <a:ext cx="5544616" cy="310854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b="1" i="1" u="none" strike="noStrike">
                <a:solidFill>
                  <a:srgbClr val="000000"/>
                </a:solidFill>
                <a:latin typeface="Times New Roman"/>
                <a:ea typeface="Times New Roman"/>
                <a:cs typeface="Times New Roman"/>
                <a:sym typeface="Times New Roman"/>
              </a:rPr>
              <a:t>Bài 1: Khi đứng ở bờ biển quan sát một con tàu từ xa vào bờ, đầu tiên ta chỉ nhìn thấy ống khói, sau đó là một phần thân tàu, cuối cùng ta mới nhìn thấy toàn bộ con tàu. Dựa vào kiến thức về hình dạng của Trái Đất để giải thích hiện tượng đó.</a:t>
            </a:r>
            <a:endParaRPr sz="2800" b="1">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5"/>
                                        </p:tgtEl>
                                        <p:attrNameLst>
                                          <p:attrName>style.visibility</p:attrName>
                                        </p:attrNameLst>
                                      </p:cBhvr>
                                      <p:to>
                                        <p:strVal val="visible"/>
                                      </p:to>
                                    </p:set>
                                    <p:animEffect transition="in" filter="fade">
                                      <p:cBhvr>
                                        <p:cTn id="7" dur="500"/>
                                        <p:tgtEl>
                                          <p:spTgt spid="3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29"/>
        <p:cNvGrpSpPr/>
        <p:nvPr/>
      </p:nvGrpSpPr>
      <p:grpSpPr>
        <a:xfrm>
          <a:off x="0" y="0"/>
          <a:ext cx="0" cy="0"/>
          <a:chOff x="0" y="0"/>
          <a:chExt cx="0" cy="0"/>
        </a:xfrm>
      </p:grpSpPr>
      <p:sp>
        <p:nvSpPr>
          <p:cNvPr id="330" name="Google Shape;330;p32"/>
          <p:cNvSpPr txBox="1"/>
          <p:nvPr/>
        </p:nvSpPr>
        <p:spPr>
          <a:xfrm>
            <a:off x="395536" y="771550"/>
            <a:ext cx="6606480"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0" i="1" u="none" strike="noStrike">
                <a:solidFill>
                  <a:srgbClr val="000000"/>
                </a:solidFill>
                <a:latin typeface="Times New Roman"/>
                <a:ea typeface="Times New Roman"/>
                <a:cs typeface="Times New Roman"/>
                <a:sym typeface="Times New Roman"/>
              </a:rPr>
              <a:t>Bài 2: Tại sao người ta phải xây dựng các đài quan sát ở ven biển ? Kể tên ba đài quan sát ven biển của nước ta.</a:t>
            </a:r>
            <a:endParaRPr sz="32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0"/>
                                        </p:tgtEl>
                                        <p:attrNameLst>
                                          <p:attrName>style.visibility</p:attrName>
                                        </p:attrNameLst>
                                      </p:cBhvr>
                                      <p:to>
                                        <p:strVal val="visible"/>
                                      </p:to>
                                    </p:set>
                                    <p:animEffect transition="in" filter="fade">
                                      <p:cBhvr>
                                        <p:cTn id="7" dur="1000"/>
                                        <p:tgtEl>
                                          <p:spTgt spid="3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334"/>
        <p:cNvGrpSpPr/>
        <p:nvPr/>
      </p:nvGrpSpPr>
      <p:grpSpPr>
        <a:xfrm>
          <a:off x="0" y="0"/>
          <a:ext cx="0" cy="0"/>
          <a:chOff x="0" y="0"/>
          <a:chExt cx="0" cy="0"/>
        </a:xfrm>
      </p:grpSpPr>
      <p:pic>
        <p:nvPicPr>
          <p:cNvPr id="335" name="Google Shape;335;p33"/>
          <p:cNvPicPr preferRelativeResize="0"/>
          <p:nvPr/>
        </p:nvPicPr>
        <p:blipFill rotWithShape="1">
          <a:blip r:embed="rId3">
            <a:alphaModFix/>
          </a:blip>
          <a:srcRect/>
          <a:stretch/>
        </p:blipFill>
        <p:spPr>
          <a:xfrm>
            <a:off x="251520" y="164227"/>
            <a:ext cx="4439224" cy="2407523"/>
          </a:xfrm>
          <a:prstGeom prst="rect">
            <a:avLst/>
          </a:prstGeom>
          <a:noFill/>
          <a:ln>
            <a:noFill/>
          </a:ln>
        </p:spPr>
      </p:pic>
      <p:pic>
        <p:nvPicPr>
          <p:cNvPr id="336" name="Google Shape;336;p33"/>
          <p:cNvPicPr preferRelativeResize="0"/>
          <p:nvPr/>
        </p:nvPicPr>
        <p:blipFill rotWithShape="1">
          <a:blip r:embed="rId4">
            <a:alphaModFix/>
          </a:blip>
          <a:srcRect/>
          <a:stretch/>
        </p:blipFill>
        <p:spPr>
          <a:xfrm>
            <a:off x="2617473" y="1923678"/>
            <a:ext cx="3909053" cy="2931790"/>
          </a:xfrm>
          <a:prstGeom prst="rect">
            <a:avLst/>
          </a:prstGeom>
          <a:noFill/>
          <a:ln>
            <a:noFill/>
          </a:ln>
        </p:spPr>
      </p:pic>
      <p:pic>
        <p:nvPicPr>
          <p:cNvPr id="337" name="Google Shape;337;p33"/>
          <p:cNvPicPr preferRelativeResize="0"/>
          <p:nvPr/>
        </p:nvPicPr>
        <p:blipFill rotWithShape="1">
          <a:blip r:embed="rId5">
            <a:alphaModFix/>
          </a:blip>
          <a:srcRect/>
          <a:stretch/>
        </p:blipFill>
        <p:spPr>
          <a:xfrm>
            <a:off x="4686375" y="164227"/>
            <a:ext cx="4134098" cy="2407523"/>
          </a:xfrm>
          <a:prstGeom prst="rect">
            <a:avLst/>
          </a:prstGeom>
          <a:noFill/>
          <a:ln>
            <a:noFill/>
          </a:ln>
        </p:spPr>
      </p:pic>
      <p:sp>
        <p:nvSpPr>
          <p:cNvPr id="338" name="Google Shape;338;p33"/>
          <p:cNvSpPr txBox="1"/>
          <p:nvPr/>
        </p:nvSpPr>
        <p:spPr>
          <a:xfrm>
            <a:off x="939831" y="2566555"/>
            <a:ext cx="99738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Đại Lãnh</a:t>
            </a:r>
            <a:endParaRPr sz="1800">
              <a:solidFill>
                <a:schemeClr val="dk1"/>
              </a:solidFill>
              <a:latin typeface="Calibri"/>
              <a:ea typeface="Calibri"/>
              <a:cs typeface="Calibri"/>
              <a:sym typeface="Calibri"/>
            </a:endParaRPr>
          </a:p>
        </p:txBody>
      </p:sp>
      <p:sp>
        <p:nvSpPr>
          <p:cNvPr id="339" name="Google Shape;339;p33"/>
          <p:cNvSpPr txBox="1"/>
          <p:nvPr/>
        </p:nvSpPr>
        <p:spPr>
          <a:xfrm>
            <a:off x="4073304" y="4796044"/>
            <a:ext cx="72552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Kê Gà</a:t>
            </a:r>
            <a:endParaRPr sz="1800">
              <a:solidFill>
                <a:schemeClr val="dk1"/>
              </a:solidFill>
              <a:latin typeface="Calibri"/>
              <a:ea typeface="Calibri"/>
              <a:cs typeface="Calibri"/>
              <a:sym typeface="Calibri"/>
            </a:endParaRPr>
          </a:p>
        </p:txBody>
      </p:sp>
      <p:sp>
        <p:nvSpPr>
          <p:cNvPr id="340" name="Google Shape;340;p33"/>
          <p:cNvSpPr txBox="1"/>
          <p:nvPr/>
        </p:nvSpPr>
        <p:spPr>
          <a:xfrm>
            <a:off x="7048282" y="2566555"/>
            <a:ext cx="100059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Hòn Dáu</a:t>
            </a:r>
            <a:endParaRPr sz="18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5"/>
                                        </p:tgtEl>
                                        <p:attrNameLst>
                                          <p:attrName>style.visibility</p:attrName>
                                        </p:attrNameLst>
                                      </p:cBhvr>
                                      <p:to>
                                        <p:strVal val="visible"/>
                                      </p:to>
                                    </p:set>
                                    <p:animEffect transition="in" filter="fade">
                                      <p:cBhvr>
                                        <p:cTn id="7" dur="2000"/>
                                        <p:tgtEl>
                                          <p:spTgt spid="335"/>
                                        </p:tgtEl>
                                      </p:cBhvr>
                                    </p:animEffect>
                                  </p:childTnLst>
                                </p:cTn>
                              </p:par>
                              <p:par>
                                <p:cTn id="8" presetID="10" presetClass="entr" presetSubtype="0" fill="hold" nodeType="withEffect">
                                  <p:stCondLst>
                                    <p:cond delay="0"/>
                                  </p:stCondLst>
                                  <p:childTnLst>
                                    <p:set>
                                      <p:cBhvr>
                                        <p:cTn id="9" dur="1" fill="hold">
                                          <p:stCondLst>
                                            <p:cond delay="0"/>
                                          </p:stCondLst>
                                        </p:cTn>
                                        <p:tgtEl>
                                          <p:spTgt spid="338"/>
                                        </p:tgtEl>
                                        <p:attrNameLst>
                                          <p:attrName>style.visibility</p:attrName>
                                        </p:attrNameLst>
                                      </p:cBhvr>
                                      <p:to>
                                        <p:strVal val="visible"/>
                                      </p:to>
                                    </p:set>
                                    <p:animEffect transition="in" filter="fade">
                                      <p:cBhvr>
                                        <p:cTn id="10" dur="2000"/>
                                        <p:tgtEl>
                                          <p:spTgt spid="33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37"/>
                                        </p:tgtEl>
                                        <p:attrNameLst>
                                          <p:attrName>style.visibility</p:attrName>
                                        </p:attrNameLst>
                                      </p:cBhvr>
                                      <p:to>
                                        <p:strVal val="visible"/>
                                      </p:to>
                                    </p:set>
                                    <p:animEffect transition="in" filter="fade">
                                      <p:cBhvr>
                                        <p:cTn id="15" dur="2000"/>
                                        <p:tgtEl>
                                          <p:spTgt spid="337"/>
                                        </p:tgtEl>
                                      </p:cBhvr>
                                    </p:animEffect>
                                  </p:childTnLst>
                                </p:cTn>
                              </p:par>
                              <p:par>
                                <p:cTn id="16" presetID="10" presetClass="entr" presetSubtype="0" fill="hold" nodeType="withEffect">
                                  <p:stCondLst>
                                    <p:cond delay="0"/>
                                  </p:stCondLst>
                                  <p:childTnLst>
                                    <p:set>
                                      <p:cBhvr>
                                        <p:cTn id="17" dur="1" fill="hold">
                                          <p:stCondLst>
                                            <p:cond delay="0"/>
                                          </p:stCondLst>
                                        </p:cTn>
                                        <p:tgtEl>
                                          <p:spTgt spid="340"/>
                                        </p:tgtEl>
                                        <p:attrNameLst>
                                          <p:attrName>style.visibility</p:attrName>
                                        </p:attrNameLst>
                                      </p:cBhvr>
                                      <p:to>
                                        <p:strVal val="visible"/>
                                      </p:to>
                                    </p:set>
                                    <p:animEffect transition="in" filter="fade">
                                      <p:cBhvr>
                                        <p:cTn id="18" dur="2000"/>
                                        <p:tgtEl>
                                          <p:spTgt spid="34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36"/>
                                        </p:tgtEl>
                                        <p:attrNameLst>
                                          <p:attrName>style.visibility</p:attrName>
                                        </p:attrNameLst>
                                      </p:cBhvr>
                                      <p:to>
                                        <p:strVal val="visible"/>
                                      </p:to>
                                    </p:set>
                                    <p:animEffect transition="in" filter="fade">
                                      <p:cBhvr>
                                        <p:cTn id="23" dur="2000"/>
                                        <p:tgtEl>
                                          <p:spTgt spid="336"/>
                                        </p:tgtEl>
                                      </p:cBhvr>
                                    </p:animEffect>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339"/>
                                        </p:tgtEl>
                                        <p:attrNameLst>
                                          <p:attrName>style.visibility</p:attrName>
                                        </p:attrNameLst>
                                      </p:cBhvr>
                                      <p:to>
                                        <p:strVal val="visible"/>
                                      </p:to>
                                    </p:set>
                                    <p:animEffect transition="in" filter="fade">
                                      <p:cBhvr>
                                        <p:cTn id="27" dur="20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44"/>
        <p:cNvGrpSpPr/>
        <p:nvPr/>
      </p:nvGrpSpPr>
      <p:grpSpPr>
        <a:xfrm>
          <a:off x="0" y="0"/>
          <a:ext cx="0" cy="0"/>
          <a:chOff x="0" y="0"/>
          <a:chExt cx="0" cy="0"/>
        </a:xfrm>
      </p:grpSpPr>
      <p:sp>
        <p:nvSpPr>
          <p:cNvPr id="345" name="Google Shape;345;p34"/>
          <p:cNvSpPr txBox="1"/>
          <p:nvPr/>
        </p:nvSpPr>
        <p:spPr>
          <a:xfrm>
            <a:off x="107504" y="987574"/>
            <a:ext cx="4572000" cy="304698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b="0" i="1" u="none" strike="noStrike">
                <a:solidFill>
                  <a:srgbClr val="000000"/>
                </a:solidFill>
                <a:latin typeface="Times New Roman"/>
                <a:ea typeface="Times New Roman"/>
                <a:cs typeface="Times New Roman"/>
                <a:sym typeface="Times New Roman"/>
              </a:rPr>
              <a:t>Bài 3: Giả sử có người sinh sống ở hành tinh khác, em hãy viết một lá thư khoảng 10 dòng giới thiệu về Trái Đất của chúng ta với họ. </a:t>
            </a:r>
            <a:endParaRPr sz="32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5"/>
                                        </p:tgtEl>
                                        <p:attrNameLst>
                                          <p:attrName>style.visibility</p:attrName>
                                        </p:attrNameLst>
                                      </p:cBhvr>
                                      <p:to>
                                        <p:strVal val="visible"/>
                                      </p:to>
                                    </p:set>
                                    <p:animEffect transition="in" filter="fade">
                                      <p:cBhvr>
                                        <p:cTn id="7" dur="500"/>
                                        <p:tgtEl>
                                          <p:spTgt spid="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49"/>
        <p:cNvGrpSpPr/>
        <p:nvPr/>
      </p:nvGrpSpPr>
      <p:grpSpPr>
        <a:xfrm>
          <a:off x="0" y="0"/>
          <a:ext cx="0" cy="0"/>
          <a:chOff x="0" y="0"/>
          <a:chExt cx="0" cy="0"/>
        </a:xfrm>
      </p:grpSpPr>
      <p:sp>
        <p:nvSpPr>
          <p:cNvPr id="350" name="Google Shape;350;p35"/>
          <p:cNvSpPr txBox="1"/>
          <p:nvPr/>
        </p:nvSpPr>
        <p:spPr>
          <a:xfrm>
            <a:off x="4283968" y="1491630"/>
            <a:ext cx="3417089"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chemeClr val="accent4"/>
                </a:solidFill>
                <a:latin typeface="Calibri"/>
                <a:ea typeface="Calibri"/>
                <a:cs typeface="Calibri"/>
                <a:sym typeface="Calibri"/>
              </a:rPr>
              <a:t>XIN CHÀO VÀ </a:t>
            </a:r>
            <a:endParaRPr/>
          </a:p>
          <a:p>
            <a:pPr marL="0" marR="0" lvl="0" indent="0" algn="l" rtl="0">
              <a:spcBef>
                <a:spcPts val="0"/>
              </a:spcBef>
              <a:spcAft>
                <a:spcPts val="0"/>
              </a:spcAft>
              <a:buNone/>
            </a:pPr>
            <a:r>
              <a:rPr lang="en-US" sz="4400" b="1">
                <a:solidFill>
                  <a:schemeClr val="accent4"/>
                </a:solidFill>
                <a:latin typeface="Calibri"/>
                <a:ea typeface="Calibri"/>
                <a:cs typeface="Calibri"/>
                <a:sym typeface="Calibri"/>
              </a:rPr>
              <a:t>HẸN GẶP LẠI</a:t>
            </a:r>
            <a:endParaRPr sz="4400" b="1">
              <a:solidFill>
                <a:schemeClr val="accent4"/>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0"/>
                                        </p:tgtEl>
                                        <p:attrNameLst>
                                          <p:attrName>style.visibility</p:attrName>
                                        </p:attrNameLst>
                                      </p:cBhvr>
                                      <p:to>
                                        <p:strVal val="visible"/>
                                      </p:to>
                                    </p:set>
                                    <p:animEffect transition="in" filter="fade">
                                      <p:cBhvr>
                                        <p:cTn id="7" dur="500"/>
                                        <p:tgtEl>
                                          <p:spTgt spid="3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127" name="Google Shape;127;p4" descr="D:\TRƯỜNG HOÀNG VIỆT\hình nền\hình nền hoạt động nhóm, khung ngộ nghĩnh\dbd45adab45b5303d6f95478e153f484.jpg"/>
          <p:cNvPicPr preferRelativeResize="0"/>
          <p:nvPr/>
        </p:nvPicPr>
        <p:blipFill rotWithShape="1">
          <a:blip r:embed="rId3">
            <a:alphaModFix/>
          </a:blip>
          <a:srcRect/>
          <a:stretch/>
        </p:blipFill>
        <p:spPr>
          <a:xfrm>
            <a:off x="-142005" y="411510"/>
            <a:ext cx="2655790" cy="5190792"/>
          </a:xfrm>
          <a:prstGeom prst="rect">
            <a:avLst/>
          </a:prstGeom>
          <a:noFill/>
          <a:ln>
            <a:noFill/>
          </a:ln>
        </p:spPr>
      </p:pic>
      <p:sp>
        <p:nvSpPr>
          <p:cNvPr id="128" name="Google Shape;128;p4"/>
          <p:cNvSpPr/>
          <p:nvPr/>
        </p:nvSpPr>
        <p:spPr>
          <a:xfrm>
            <a:off x="251520" y="990476"/>
            <a:ext cx="1959190"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cap="none">
                <a:solidFill>
                  <a:srgbClr val="FC7876"/>
                </a:solidFill>
                <a:latin typeface="Calibri"/>
                <a:ea typeface="Calibri"/>
                <a:cs typeface="Calibri"/>
                <a:sym typeface="Calibri"/>
              </a:rPr>
              <a:t>Thảo luận </a:t>
            </a:r>
            <a:endParaRPr/>
          </a:p>
          <a:p>
            <a:pPr marL="0" marR="0" lvl="0" indent="0" algn="ctr" rtl="0">
              <a:spcBef>
                <a:spcPts val="0"/>
              </a:spcBef>
              <a:spcAft>
                <a:spcPts val="0"/>
              </a:spcAft>
              <a:buNone/>
            </a:pPr>
            <a:r>
              <a:rPr lang="en-US" sz="3200" b="1" cap="none">
                <a:solidFill>
                  <a:srgbClr val="FC7876"/>
                </a:solidFill>
                <a:latin typeface="Calibri"/>
                <a:ea typeface="Calibri"/>
                <a:cs typeface="Calibri"/>
                <a:sym typeface="Calibri"/>
              </a:rPr>
              <a:t>cặp đôi</a:t>
            </a:r>
            <a:endParaRPr sz="3200" b="1" cap="none">
              <a:solidFill>
                <a:srgbClr val="FC7876"/>
              </a:solidFill>
              <a:latin typeface="Calibri"/>
              <a:ea typeface="Calibri"/>
              <a:cs typeface="Calibri"/>
              <a:sym typeface="Calibri"/>
            </a:endParaRPr>
          </a:p>
        </p:txBody>
      </p:sp>
      <p:sp>
        <p:nvSpPr>
          <p:cNvPr id="129" name="Google Shape;129;p4"/>
          <p:cNvSpPr/>
          <p:nvPr/>
        </p:nvSpPr>
        <p:spPr>
          <a:xfrm>
            <a:off x="2987824" y="987574"/>
            <a:ext cx="4572000" cy="3170099"/>
          </a:xfrm>
          <a:prstGeom prst="rect">
            <a:avLst/>
          </a:prstGeom>
          <a:solidFill>
            <a:schemeClr val="lt1"/>
          </a:solidFill>
          <a:ln w="25400" cap="flat" cmpd="sng">
            <a:solidFill>
              <a:schemeClr val="accent5"/>
            </a:solidFill>
            <a:prstDash val="solid"/>
            <a:round/>
            <a:headEnd type="none" w="sm" len="sm"/>
            <a:tailEnd type="none" w="sm" len="sm"/>
          </a:ln>
        </p:spPr>
        <p:txBody>
          <a:bodyPr spcFirstLastPara="1" wrap="square" lIns="91425" tIns="45700" rIns="91425" bIns="45700" anchor="t" anchorCtr="0">
            <a:spAutoFit/>
          </a:bodyPr>
          <a:lstStyle/>
          <a:p>
            <a:pPr marL="285750" marR="0" lvl="0" indent="-285750" algn="just" rtl="0">
              <a:spcBef>
                <a:spcPts val="0"/>
              </a:spcBef>
              <a:spcAft>
                <a:spcPts val="0"/>
              </a:spcAft>
              <a:buClr>
                <a:schemeClr val="dk1"/>
              </a:buClr>
              <a:buSzPts val="4000"/>
              <a:buFont typeface="Noto Sans Symbols"/>
              <a:buChar char="✔"/>
            </a:pPr>
            <a:r>
              <a:rPr lang="en-US" sz="4000" b="1">
                <a:solidFill>
                  <a:schemeClr val="dk1"/>
                </a:solidFill>
                <a:latin typeface="Times New Roman"/>
                <a:ea typeface="Times New Roman"/>
                <a:cs typeface="Times New Roman"/>
                <a:sym typeface="Times New Roman"/>
              </a:rPr>
              <a:t>Thời gian: 3 phút</a:t>
            </a:r>
            <a:endParaRPr sz="4000" b="1">
              <a:solidFill>
                <a:schemeClr val="dk1"/>
              </a:solidFill>
              <a:latin typeface="Times New Roman"/>
              <a:ea typeface="Times New Roman"/>
              <a:cs typeface="Times New Roman"/>
              <a:sym typeface="Times New Roman"/>
            </a:endParaRPr>
          </a:p>
          <a:p>
            <a:pPr marL="285750" marR="0" lvl="0" indent="-285750" algn="just" rtl="0">
              <a:spcBef>
                <a:spcPts val="0"/>
              </a:spcBef>
              <a:spcAft>
                <a:spcPts val="0"/>
              </a:spcAft>
              <a:buClr>
                <a:schemeClr val="dk1"/>
              </a:buClr>
              <a:buSzPts val="4000"/>
              <a:buFont typeface="Noto Sans Symbols"/>
              <a:buChar char="✔"/>
            </a:pPr>
            <a:r>
              <a:rPr lang="en-US" sz="4000" b="1">
                <a:solidFill>
                  <a:schemeClr val="dk1"/>
                </a:solidFill>
                <a:latin typeface="Times New Roman"/>
                <a:ea typeface="Times New Roman"/>
                <a:cs typeface="Times New Roman"/>
                <a:sym typeface="Times New Roman"/>
              </a:rPr>
              <a:t>Nội dung: Dựa vào đoạn phim, hãy hoàn thành phiếu học tập số 1</a:t>
            </a:r>
            <a:endParaRPr sz="4000">
              <a:solidFill>
                <a:schemeClr val="dk1"/>
              </a:solidFill>
              <a:latin typeface="Calibri"/>
              <a:ea typeface="Calibri"/>
              <a:cs typeface="Calibri"/>
              <a:sym typeface="Calibri"/>
            </a:endParaRPr>
          </a:p>
        </p:txBody>
      </p:sp>
      <p:sp>
        <p:nvSpPr>
          <p:cNvPr id="130" name="Google Shape;130;p4"/>
          <p:cNvSpPr/>
          <p:nvPr/>
        </p:nvSpPr>
        <p:spPr>
          <a:xfrm>
            <a:off x="91628" y="51470"/>
            <a:ext cx="467596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FFFFFF"/>
                </a:solidFill>
                <a:latin typeface="Calibri"/>
                <a:ea typeface="Calibri"/>
                <a:cs typeface="Calibri"/>
                <a:sym typeface="Calibri"/>
              </a:rPr>
              <a:t>I. Vị trí Trái Đất trong hệ Mặt Trời</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fade">
                                      <p:cBhvr>
                                        <p:cTn id="7" dur="500"/>
                                        <p:tgtEl>
                                          <p:spTgt spid="1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8"/>
                                        </p:tgtEl>
                                        <p:attrNameLst>
                                          <p:attrName>style.visibility</p:attrName>
                                        </p:attrNameLst>
                                      </p:cBhvr>
                                      <p:to>
                                        <p:strVal val="visible"/>
                                      </p:to>
                                    </p:set>
                                    <p:animEffect transition="in" filter="fade">
                                      <p:cBhvr>
                                        <p:cTn id="12" dur="500"/>
                                        <p:tgtEl>
                                          <p:spTgt spid="128"/>
                                        </p:tgtEl>
                                      </p:cBhvr>
                                    </p:animEffect>
                                  </p:childTnLst>
                                </p:cTn>
                              </p:par>
                              <p:par>
                                <p:cTn id="13" presetID="10" presetClass="entr" presetSubtype="0" fill="hold" nodeType="withEffect">
                                  <p:stCondLst>
                                    <p:cond delay="0"/>
                                  </p:stCondLst>
                                  <p:childTnLst>
                                    <p:set>
                                      <p:cBhvr>
                                        <p:cTn id="14" dur="1" fill="hold">
                                          <p:stCondLst>
                                            <p:cond delay="0"/>
                                          </p:stCondLst>
                                        </p:cTn>
                                        <p:tgtEl>
                                          <p:spTgt spid="127"/>
                                        </p:tgtEl>
                                        <p:attrNameLst>
                                          <p:attrName>style.visibility</p:attrName>
                                        </p:attrNameLst>
                                      </p:cBhvr>
                                      <p:to>
                                        <p:strVal val="visible"/>
                                      </p:to>
                                    </p:set>
                                    <p:animEffect transition="in" filter="fade">
                                      <p:cBhvr>
                                        <p:cTn id="15" dur="500"/>
                                        <p:tgtEl>
                                          <p:spTgt spid="127"/>
                                        </p:tgtEl>
                                      </p:cBhvr>
                                    </p:animEffect>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nodeType="clickEffect">
                                  <p:stCondLst>
                                    <p:cond delay="0"/>
                                  </p:stCondLst>
                                  <p:childTnLst>
                                    <p:set>
                                      <p:cBhvr>
                                        <p:cTn id="19" dur="1" fill="hold">
                                          <p:stCondLst>
                                            <p:cond delay="0"/>
                                          </p:stCondLst>
                                        </p:cTn>
                                        <p:tgtEl>
                                          <p:spTgt spid="129"/>
                                        </p:tgtEl>
                                        <p:attrNameLst>
                                          <p:attrName>style.visibility</p:attrName>
                                        </p:attrNameLst>
                                      </p:cBhvr>
                                      <p:to>
                                        <p:strVal val="visible"/>
                                      </p:to>
                                    </p:set>
                                    <p:anim calcmode="lin" valueType="num">
                                      <p:cBhvr additive="base">
                                        <p:cTn id="20" dur="500"/>
                                        <p:tgtEl>
                                          <p:spTgt spid="129"/>
                                        </p:tgtEl>
                                        <p:attrNameLst>
                                          <p:attrName>ppt_w</p:attrName>
                                        </p:attrNameLst>
                                      </p:cBhvr>
                                      <p:tavLst>
                                        <p:tav tm="0">
                                          <p:val>
                                            <p:strVal val="0"/>
                                          </p:val>
                                        </p:tav>
                                        <p:tav tm="100000">
                                          <p:val>
                                            <p:strVal val="#ppt_w"/>
                                          </p:val>
                                        </p:tav>
                                      </p:tavLst>
                                    </p:anim>
                                    <p:anim calcmode="lin" valueType="num">
                                      <p:cBhvr additive="base">
                                        <p:cTn id="21" dur="500"/>
                                        <p:tgtEl>
                                          <p:spTgt spid="129"/>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5"/>
          <p:cNvSpPr/>
          <p:nvPr/>
        </p:nvSpPr>
        <p:spPr>
          <a:xfrm>
            <a:off x="107504" y="51470"/>
            <a:ext cx="553433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FFFFFF"/>
                </a:solidFill>
                <a:latin typeface="Calibri"/>
                <a:ea typeface="Calibri"/>
                <a:cs typeface="Calibri"/>
                <a:sym typeface="Calibri"/>
              </a:rPr>
              <a:t>I. Vị trí Trái Đất trong hệ Mặt Trời</a:t>
            </a:r>
            <a:endParaRPr/>
          </a:p>
        </p:txBody>
      </p:sp>
      <p:sp>
        <p:nvSpPr>
          <p:cNvPr id="136" name="Google Shape;136;p5"/>
          <p:cNvSpPr txBox="1"/>
          <p:nvPr/>
        </p:nvSpPr>
        <p:spPr>
          <a:xfrm>
            <a:off x="2627784" y="2427734"/>
            <a:ext cx="244618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Video: Vị trí của Trái Đất</a:t>
            </a:r>
            <a:endParaRPr sz="18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p6" descr="C:\Users\ADMIN\Desktop\VỊ TRÍ CỦA TRÁI ĐẤT TRONG HỆ MẶT TRỜI 1a.png"/>
          <p:cNvPicPr preferRelativeResize="0"/>
          <p:nvPr/>
        </p:nvPicPr>
        <p:blipFill rotWithShape="1">
          <a:blip r:embed="rId3">
            <a:alphaModFix/>
          </a:blip>
          <a:srcRect/>
          <a:stretch/>
        </p:blipFill>
        <p:spPr>
          <a:xfrm>
            <a:off x="35496" y="915566"/>
            <a:ext cx="4608512" cy="4176464"/>
          </a:xfrm>
          <a:prstGeom prst="rect">
            <a:avLst/>
          </a:prstGeom>
          <a:noFill/>
          <a:ln>
            <a:noFill/>
          </a:ln>
        </p:spPr>
      </p:pic>
      <p:pic>
        <p:nvPicPr>
          <p:cNvPr id="142" name="Google Shape;142;p6" descr="C:\Users\ADMIN\Desktop\VỊ TRÍ CỦA TRÁI ĐẤT TRONG HỆ MẶT TRỜI 1b.png"/>
          <p:cNvPicPr preferRelativeResize="0"/>
          <p:nvPr/>
        </p:nvPicPr>
        <p:blipFill rotWithShape="1">
          <a:blip r:embed="rId4">
            <a:alphaModFix/>
          </a:blip>
          <a:srcRect/>
          <a:stretch/>
        </p:blipFill>
        <p:spPr>
          <a:xfrm>
            <a:off x="4644008" y="915566"/>
            <a:ext cx="4499992" cy="4227934"/>
          </a:xfrm>
          <a:prstGeom prst="rect">
            <a:avLst/>
          </a:prstGeom>
          <a:noFill/>
          <a:ln>
            <a:noFill/>
          </a:ln>
        </p:spPr>
      </p:pic>
      <p:sp>
        <p:nvSpPr>
          <p:cNvPr id="143" name="Google Shape;143;p6"/>
          <p:cNvSpPr txBox="1"/>
          <p:nvPr/>
        </p:nvSpPr>
        <p:spPr>
          <a:xfrm>
            <a:off x="2339752" y="46240"/>
            <a:ext cx="4507131"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rgbClr val="FFFFFF"/>
                </a:solidFill>
                <a:latin typeface="Calibri"/>
                <a:ea typeface="Calibri"/>
                <a:cs typeface="Calibri"/>
                <a:sym typeface="Calibri"/>
              </a:rPr>
              <a:t>THẢO LUẬN CẶP ĐÔI</a:t>
            </a:r>
            <a:endParaRPr sz="4000">
              <a:solidFill>
                <a:srgbClr val="FFFFFF"/>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7"/>
          <p:cNvSpPr txBox="1"/>
          <p:nvPr/>
        </p:nvSpPr>
        <p:spPr>
          <a:xfrm>
            <a:off x="1763688" y="-20538"/>
            <a:ext cx="5775877"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rgbClr val="FFFFFF"/>
                </a:solidFill>
                <a:latin typeface="Calibri"/>
                <a:ea typeface="Calibri"/>
                <a:cs typeface="Calibri"/>
                <a:sym typeface="Calibri"/>
              </a:rPr>
              <a:t>1. Khái quát về hệ Mặt Trời</a:t>
            </a:r>
            <a:endParaRPr sz="4000">
              <a:solidFill>
                <a:srgbClr val="FFFFFF"/>
              </a:solidFill>
              <a:latin typeface="Calibri"/>
              <a:ea typeface="Calibri"/>
              <a:cs typeface="Calibri"/>
              <a:sym typeface="Calibri"/>
            </a:endParaRPr>
          </a:p>
        </p:txBody>
      </p:sp>
      <p:pic>
        <p:nvPicPr>
          <p:cNvPr id="149" name="Google Shape;149;p7"/>
          <p:cNvPicPr preferRelativeResize="0"/>
          <p:nvPr/>
        </p:nvPicPr>
        <p:blipFill rotWithShape="1">
          <a:blip r:embed="rId3">
            <a:alphaModFix/>
          </a:blip>
          <a:srcRect/>
          <a:stretch/>
        </p:blipFill>
        <p:spPr>
          <a:xfrm>
            <a:off x="2284889" y="699542"/>
            <a:ext cx="4663375" cy="2266872"/>
          </a:xfrm>
          <a:prstGeom prst="rect">
            <a:avLst/>
          </a:prstGeom>
          <a:noFill/>
          <a:ln>
            <a:noFill/>
          </a:ln>
        </p:spPr>
      </p:pic>
      <p:sp>
        <p:nvSpPr>
          <p:cNvPr id="150" name="Google Shape;150;p7"/>
          <p:cNvSpPr txBox="1"/>
          <p:nvPr/>
        </p:nvSpPr>
        <p:spPr>
          <a:xfrm>
            <a:off x="0" y="2855714"/>
            <a:ext cx="9144000" cy="2308324"/>
          </a:xfrm>
          <a:prstGeom prst="rect">
            <a:avLst/>
          </a:prstGeom>
          <a:solidFill>
            <a:srgbClr val="2EC2BB"/>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a:solidFill>
                  <a:schemeClr val="lt1"/>
                </a:solidFill>
                <a:latin typeface="Times New Roman"/>
                <a:ea typeface="Times New Roman"/>
                <a:cs typeface="Times New Roman"/>
                <a:sym typeface="Times New Roman"/>
              </a:rPr>
              <a:t>Tên: HỆ MẶT TRỜI</a:t>
            </a:r>
            <a:endParaRPr/>
          </a:p>
          <a:p>
            <a:pPr marL="0" marR="0" lvl="0" indent="0" algn="just" rtl="0">
              <a:spcBef>
                <a:spcPts val="0"/>
              </a:spcBef>
              <a:spcAft>
                <a:spcPts val="0"/>
              </a:spcAft>
              <a:buNone/>
            </a:pPr>
            <a:r>
              <a:rPr lang="en-US" sz="2400" b="1">
                <a:solidFill>
                  <a:schemeClr val="lt1"/>
                </a:solidFill>
                <a:latin typeface="Times New Roman"/>
                <a:ea typeface="Times New Roman"/>
                <a:cs typeface="Times New Roman"/>
                <a:sym typeface="Times New Roman"/>
              </a:rPr>
              <a:t>Nằm ở trung tâm Mặt Trời là một ngôi sao lớn tự phát ra ánh sáng. Đó là </a:t>
            </a:r>
            <a:r>
              <a:rPr lang="en-US" sz="2400" b="1">
                <a:solidFill>
                  <a:srgbClr val="FF0000"/>
                </a:solidFill>
                <a:latin typeface="Times New Roman"/>
                <a:ea typeface="Times New Roman"/>
                <a:cs typeface="Times New Roman"/>
                <a:sym typeface="Times New Roman"/>
              </a:rPr>
              <a:t>Mặt Trời </a:t>
            </a:r>
            <a:r>
              <a:rPr lang="en-US" sz="2400" b="1">
                <a:solidFill>
                  <a:schemeClr val="lt1"/>
                </a:solidFill>
                <a:latin typeface="Times New Roman"/>
                <a:ea typeface="Times New Roman"/>
                <a:cs typeface="Times New Roman"/>
                <a:sym typeface="Times New Roman"/>
              </a:rPr>
              <a:t>. Chuyển động xung quanh Mặt trời là 8 </a:t>
            </a:r>
            <a:r>
              <a:rPr lang="en-US" sz="2400" b="1">
                <a:solidFill>
                  <a:srgbClr val="FF0000"/>
                </a:solidFill>
                <a:latin typeface="Times New Roman"/>
                <a:ea typeface="Times New Roman"/>
                <a:cs typeface="Times New Roman"/>
                <a:sym typeface="Times New Roman"/>
              </a:rPr>
              <a:t>hành tinh</a:t>
            </a:r>
            <a:r>
              <a:rPr lang="en-US" sz="2400" b="1">
                <a:solidFill>
                  <a:schemeClr val="lt1"/>
                </a:solidFill>
                <a:latin typeface="Times New Roman"/>
                <a:ea typeface="Times New Roman"/>
                <a:cs typeface="Times New Roman"/>
                <a:sym typeface="Times New Roman"/>
              </a:rPr>
              <a:t> theo quỹ đạo hình e-lip. Chuyển động xung quanh các hành tinh là các vệ tinh. Mỗi hành tinh vừa chuyển động quanh Mặt Trời vừa tự chuyển động quanh trục của nó.</a:t>
            </a:r>
            <a:endParaRPr sz="2400" b="1">
              <a:solidFill>
                <a:schemeClr val="lt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Effect transition="in" filter="fade">
                                      <p:cBhvr>
                                        <p:cTn id="7" dur="2000"/>
                                        <p:tgtEl>
                                          <p:spTgt spid="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8"/>
          <p:cNvSpPr txBox="1"/>
          <p:nvPr/>
        </p:nvSpPr>
        <p:spPr>
          <a:xfrm>
            <a:off x="741913" y="-80352"/>
            <a:ext cx="8006551"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rgbClr val="FFFFFF"/>
                </a:solidFill>
                <a:latin typeface="Calibri"/>
                <a:ea typeface="Calibri"/>
                <a:cs typeface="Calibri"/>
                <a:sym typeface="Calibri"/>
              </a:rPr>
              <a:t>2. Vị trí của Trái Đất trong hệ Mặt Trời</a:t>
            </a:r>
            <a:endParaRPr sz="4000">
              <a:solidFill>
                <a:srgbClr val="FFFFFF"/>
              </a:solidFill>
              <a:latin typeface="Calibri"/>
              <a:ea typeface="Calibri"/>
              <a:cs typeface="Calibri"/>
              <a:sym typeface="Calibri"/>
            </a:endParaRPr>
          </a:p>
        </p:txBody>
      </p:sp>
      <p:pic>
        <p:nvPicPr>
          <p:cNvPr id="156" name="Google Shape;156;p8"/>
          <p:cNvPicPr preferRelativeResize="0"/>
          <p:nvPr/>
        </p:nvPicPr>
        <p:blipFill rotWithShape="1">
          <a:blip r:embed="rId3">
            <a:alphaModFix/>
          </a:blip>
          <a:srcRect/>
          <a:stretch/>
        </p:blipFill>
        <p:spPr>
          <a:xfrm>
            <a:off x="395536" y="596602"/>
            <a:ext cx="1854616" cy="2623220"/>
          </a:xfrm>
          <a:prstGeom prst="rect">
            <a:avLst/>
          </a:prstGeom>
          <a:noFill/>
          <a:ln>
            <a:noFill/>
          </a:ln>
        </p:spPr>
      </p:pic>
      <p:sp>
        <p:nvSpPr>
          <p:cNvPr id="157" name="Google Shape;157;p8"/>
          <p:cNvSpPr txBox="1"/>
          <p:nvPr/>
        </p:nvSpPr>
        <p:spPr>
          <a:xfrm>
            <a:off x="0" y="3225046"/>
            <a:ext cx="9144000" cy="1938992"/>
          </a:xfrm>
          <a:prstGeom prst="rect">
            <a:avLst/>
          </a:prstGeom>
          <a:solidFill>
            <a:srgbClr val="2EC2BB"/>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a:solidFill>
                  <a:schemeClr val="lt1"/>
                </a:solidFill>
                <a:latin typeface="Times New Roman"/>
                <a:ea typeface="Times New Roman"/>
                <a:cs typeface="Times New Roman"/>
                <a:sym typeface="Times New Roman"/>
              </a:rPr>
              <a:t>Trong hệ Mặt Trời có 8 hành tinh. Hành tinh nhỏ nhất là Thủy tinh, hành tinh lớn nhất là Mộc tinh. Tính từ Mặt Trời trở ra, Trái Đất đứng ở vị trí thứ 3. Trái Đất cách Mặt Trời 149,6 triệu km. Khoảng cách này cùng với sự tự quay giúp Trái Đất  nhận được lượng nhiệt và ánh sáng phù hợp cho sự sống phát sinh và phát triển.</a:t>
            </a:r>
            <a:endParaRPr sz="2400">
              <a:solidFill>
                <a:schemeClr val="lt1"/>
              </a:solidFill>
              <a:latin typeface="Times New Roman"/>
              <a:ea typeface="Times New Roman"/>
              <a:cs typeface="Times New Roman"/>
              <a:sym typeface="Times New Roman"/>
            </a:endParaRPr>
          </a:p>
        </p:txBody>
      </p:sp>
      <p:sp>
        <p:nvSpPr>
          <p:cNvPr id="158" name="Google Shape;158;p8"/>
          <p:cNvSpPr txBox="1"/>
          <p:nvPr/>
        </p:nvSpPr>
        <p:spPr>
          <a:xfrm>
            <a:off x="2483768" y="915566"/>
            <a:ext cx="6538008" cy="18158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err="1">
                <a:solidFill>
                  <a:schemeClr val="dk1"/>
                </a:solidFill>
                <a:latin typeface="Calibri"/>
                <a:ea typeface="Calibri"/>
                <a:cs typeface="Calibri"/>
                <a:sym typeface="Calibri"/>
              </a:rPr>
              <a:t>Tên</a:t>
            </a:r>
            <a:r>
              <a:rPr lang="en-US" sz="2800" b="1" dirty="0">
                <a:solidFill>
                  <a:schemeClr val="dk1"/>
                </a:solidFill>
                <a:latin typeface="Calibri"/>
                <a:ea typeface="Calibri"/>
                <a:cs typeface="Calibri"/>
                <a:sym typeface="Calibri"/>
              </a:rPr>
              <a:t> : </a:t>
            </a:r>
            <a:r>
              <a:rPr lang="en-US" sz="2800" b="1" dirty="0">
                <a:solidFill>
                  <a:srgbClr val="BDD1F9"/>
                </a:solidFill>
                <a:latin typeface="Calibri"/>
                <a:ea typeface="Calibri"/>
                <a:cs typeface="Calibri"/>
                <a:sym typeface="Calibri"/>
              </a:rPr>
              <a:t>TRÁI ĐẤT</a:t>
            </a:r>
            <a:endParaRPr dirty="0"/>
          </a:p>
          <a:p>
            <a:pPr marL="0" marR="0" lvl="0" indent="0" algn="l" rtl="0">
              <a:spcBef>
                <a:spcPts val="0"/>
              </a:spcBef>
              <a:spcAft>
                <a:spcPts val="0"/>
              </a:spcAft>
              <a:buNone/>
            </a:pPr>
            <a:r>
              <a:rPr lang="en-US" sz="2800" b="1" dirty="0" err="1">
                <a:solidFill>
                  <a:schemeClr val="dk1"/>
                </a:solidFill>
                <a:latin typeface="Calibri"/>
                <a:ea typeface="Calibri"/>
                <a:cs typeface="Calibri"/>
                <a:sym typeface="Calibri"/>
              </a:rPr>
              <a:t>Khoảng</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cách</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đến</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Mặt</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Trời</a:t>
            </a:r>
            <a:r>
              <a:rPr lang="en-US" sz="2800" b="1" dirty="0">
                <a:solidFill>
                  <a:schemeClr val="dk1"/>
                </a:solidFill>
                <a:latin typeface="Calibri"/>
                <a:ea typeface="Calibri"/>
                <a:cs typeface="Calibri"/>
                <a:sym typeface="Calibri"/>
              </a:rPr>
              <a:t>: </a:t>
            </a:r>
            <a:r>
              <a:rPr lang="en-US" sz="2800" b="1" dirty="0">
                <a:solidFill>
                  <a:schemeClr val="tx1"/>
                </a:solidFill>
                <a:latin typeface="Calibri"/>
                <a:ea typeface="Calibri"/>
                <a:cs typeface="Calibri"/>
                <a:sym typeface="Calibri"/>
              </a:rPr>
              <a:t>149,6 </a:t>
            </a:r>
            <a:r>
              <a:rPr lang="en-US" sz="2800" b="1" dirty="0" err="1">
                <a:solidFill>
                  <a:schemeClr val="tx1"/>
                </a:solidFill>
                <a:latin typeface="Calibri"/>
                <a:ea typeface="Calibri"/>
                <a:cs typeface="Calibri"/>
                <a:sym typeface="Calibri"/>
              </a:rPr>
              <a:t>triệu</a:t>
            </a:r>
            <a:r>
              <a:rPr lang="en-US" sz="2800" b="1" dirty="0">
                <a:solidFill>
                  <a:schemeClr val="tx1"/>
                </a:solidFill>
                <a:latin typeface="Calibri"/>
                <a:ea typeface="Calibri"/>
                <a:cs typeface="Calibri"/>
                <a:sym typeface="Calibri"/>
              </a:rPr>
              <a:t> km</a:t>
            </a:r>
            <a:endParaRPr dirty="0">
              <a:solidFill>
                <a:schemeClr val="tx1"/>
              </a:solidFill>
            </a:endParaRPr>
          </a:p>
          <a:p>
            <a:pPr marL="0" marR="0" lvl="0" indent="0" algn="l" rtl="0">
              <a:spcBef>
                <a:spcPts val="0"/>
              </a:spcBef>
              <a:spcAft>
                <a:spcPts val="0"/>
              </a:spcAft>
              <a:buNone/>
            </a:pPr>
            <a:r>
              <a:rPr lang="en-US" sz="2800" b="1" dirty="0" err="1">
                <a:solidFill>
                  <a:schemeClr val="dk1"/>
                </a:solidFill>
                <a:latin typeface="Calibri"/>
                <a:ea typeface="Calibri"/>
                <a:cs typeface="Calibri"/>
                <a:sym typeface="Calibri"/>
              </a:rPr>
              <a:t>Nhiệt</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độ</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bề</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mặt</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Trái</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Đất</a:t>
            </a:r>
            <a:r>
              <a:rPr lang="en-US" sz="2800" b="1" dirty="0">
                <a:solidFill>
                  <a:schemeClr val="dk1"/>
                </a:solidFill>
                <a:latin typeface="Calibri"/>
                <a:ea typeface="Calibri"/>
                <a:cs typeface="Calibri"/>
                <a:sym typeface="Calibri"/>
              </a:rPr>
              <a:t>: 33</a:t>
            </a:r>
            <a:r>
              <a:rPr lang="en-US" sz="2800" b="1" baseline="30000" dirty="0">
                <a:solidFill>
                  <a:schemeClr val="dk1"/>
                </a:solidFill>
                <a:latin typeface="Calibri"/>
                <a:ea typeface="Calibri"/>
                <a:cs typeface="Calibri"/>
                <a:sym typeface="Calibri"/>
              </a:rPr>
              <a:t>0</a:t>
            </a:r>
            <a:r>
              <a:rPr lang="en-US" sz="2800" b="1" baseline="-25000" dirty="0">
                <a:solidFill>
                  <a:schemeClr val="dk1"/>
                </a:solidFill>
                <a:latin typeface="Calibri"/>
                <a:ea typeface="Calibri"/>
                <a:cs typeface="Calibri"/>
                <a:sym typeface="Calibri"/>
              </a:rPr>
              <a:t> </a:t>
            </a:r>
            <a:r>
              <a:rPr lang="en-US" sz="2800" b="1" dirty="0">
                <a:solidFill>
                  <a:schemeClr val="dk1"/>
                </a:solidFill>
                <a:latin typeface="Calibri"/>
                <a:ea typeface="Calibri"/>
                <a:cs typeface="Calibri"/>
                <a:sym typeface="Calibri"/>
              </a:rPr>
              <a:t>C (59</a:t>
            </a:r>
            <a:r>
              <a:rPr lang="en-US" sz="2800" b="1" baseline="30000" dirty="0">
                <a:solidFill>
                  <a:schemeClr val="dk1"/>
                </a:solidFill>
                <a:latin typeface="Calibri"/>
                <a:ea typeface="Calibri"/>
                <a:cs typeface="Calibri"/>
                <a:sym typeface="Calibri"/>
              </a:rPr>
              <a:t>0</a:t>
            </a:r>
            <a:r>
              <a:rPr lang="en-US" sz="2800" b="1" baseline="-25000" dirty="0">
                <a:solidFill>
                  <a:schemeClr val="dk1"/>
                </a:solidFill>
                <a:latin typeface="Calibri"/>
                <a:ea typeface="Calibri"/>
                <a:cs typeface="Calibri"/>
                <a:sym typeface="Calibri"/>
              </a:rPr>
              <a:t> </a:t>
            </a:r>
            <a:r>
              <a:rPr lang="en-US" sz="2800" b="1" dirty="0">
                <a:solidFill>
                  <a:schemeClr val="dk1"/>
                </a:solidFill>
                <a:latin typeface="Calibri"/>
                <a:ea typeface="Calibri"/>
                <a:cs typeface="Calibri"/>
                <a:sym typeface="Calibri"/>
              </a:rPr>
              <a:t>F) </a:t>
            </a:r>
            <a:endParaRPr dirty="0"/>
          </a:p>
          <a:p>
            <a:pPr marL="0" marR="0" lvl="0" indent="0" algn="l" rtl="0">
              <a:spcBef>
                <a:spcPts val="0"/>
              </a:spcBef>
              <a:spcAft>
                <a:spcPts val="0"/>
              </a:spcAft>
              <a:buNone/>
            </a:pPr>
            <a:r>
              <a:rPr lang="en-US" sz="2800" b="1" dirty="0" err="1">
                <a:solidFill>
                  <a:schemeClr val="dk1"/>
                </a:solidFill>
                <a:latin typeface="Calibri"/>
                <a:ea typeface="Calibri"/>
                <a:cs typeface="Calibri"/>
                <a:sym typeface="Calibri"/>
              </a:rPr>
              <a:t>Số</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lượng</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vệ</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tinh</a:t>
            </a:r>
            <a:r>
              <a:rPr lang="en-US" sz="2800" b="1" dirty="0">
                <a:solidFill>
                  <a:schemeClr val="dk1"/>
                </a:solidFill>
                <a:latin typeface="Calibri"/>
                <a:ea typeface="Calibri"/>
                <a:cs typeface="Calibri"/>
                <a:sym typeface="Calibri"/>
              </a:rPr>
              <a:t>:  </a:t>
            </a:r>
            <a:r>
              <a:rPr lang="en-US" sz="2800" b="1" dirty="0">
                <a:solidFill>
                  <a:schemeClr val="tx1"/>
                </a:solidFill>
                <a:latin typeface="Calibri"/>
                <a:ea typeface="Calibri"/>
                <a:cs typeface="Calibri"/>
                <a:sym typeface="Calibri"/>
              </a:rPr>
              <a:t>01 (</a:t>
            </a:r>
            <a:r>
              <a:rPr lang="en-US" sz="2800" b="1" dirty="0" err="1">
                <a:solidFill>
                  <a:schemeClr val="tx1"/>
                </a:solidFill>
                <a:latin typeface="Calibri"/>
                <a:ea typeface="Calibri"/>
                <a:cs typeface="Calibri"/>
                <a:sym typeface="Calibri"/>
              </a:rPr>
              <a:t>Mặt</a:t>
            </a:r>
            <a:r>
              <a:rPr lang="en-US" sz="2800" b="1" dirty="0">
                <a:solidFill>
                  <a:schemeClr val="tx1"/>
                </a:solidFill>
                <a:latin typeface="Calibri"/>
                <a:ea typeface="Calibri"/>
                <a:cs typeface="Calibri"/>
                <a:sym typeface="Calibri"/>
              </a:rPr>
              <a:t> </a:t>
            </a:r>
            <a:r>
              <a:rPr lang="en-US" sz="2800" b="1" dirty="0" err="1">
                <a:solidFill>
                  <a:schemeClr val="tx1"/>
                </a:solidFill>
                <a:latin typeface="Calibri"/>
                <a:ea typeface="Calibri"/>
                <a:cs typeface="Calibri"/>
                <a:sym typeface="Calibri"/>
              </a:rPr>
              <a:t>Trăng</a:t>
            </a:r>
            <a:r>
              <a:rPr lang="en-US" sz="2800" b="1" dirty="0">
                <a:solidFill>
                  <a:schemeClr val="tx1"/>
                </a:solidFill>
                <a:latin typeface="Calibri"/>
                <a:ea typeface="Calibri"/>
                <a:cs typeface="Calibri"/>
                <a:sym typeface="Calibri"/>
              </a:rPr>
              <a:t>)</a:t>
            </a:r>
            <a:endParaRPr sz="1800" b="1" dirty="0">
              <a:solidFill>
                <a:schemeClr val="tx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gtEl>
                                        <p:attrNameLst>
                                          <p:attrName>style.visibility</p:attrName>
                                        </p:attrNameLst>
                                      </p:cBhvr>
                                      <p:to>
                                        <p:strVal val="visible"/>
                                      </p:to>
                                    </p:set>
                                    <p:animEffect transition="in" filter="fade">
                                      <p:cBhvr>
                                        <p:cTn id="7" dur="500"/>
                                        <p:tgtEl>
                                          <p:spTgt spid="15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7"/>
                                        </p:tgtEl>
                                        <p:attrNameLst>
                                          <p:attrName>style.visibility</p:attrName>
                                        </p:attrNameLst>
                                      </p:cBhvr>
                                      <p:to>
                                        <p:strVal val="visible"/>
                                      </p:to>
                                    </p:set>
                                    <p:animEffect transition="in" filter="fade">
                                      <p:cBhvr>
                                        <p:cTn id="12" dur="500"/>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2"/>
        <p:cNvGrpSpPr/>
        <p:nvPr/>
      </p:nvGrpSpPr>
      <p:grpSpPr>
        <a:xfrm>
          <a:off x="0" y="0"/>
          <a:ext cx="0" cy="0"/>
          <a:chOff x="0" y="0"/>
          <a:chExt cx="0" cy="0"/>
        </a:xfrm>
      </p:grpSpPr>
      <p:sp>
        <p:nvSpPr>
          <p:cNvPr id="163" name="Google Shape;163;p9"/>
          <p:cNvSpPr/>
          <p:nvPr/>
        </p:nvSpPr>
        <p:spPr>
          <a:xfrm>
            <a:off x="3347864" y="904528"/>
            <a:ext cx="4896544" cy="3539430"/>
          </a:xfrm>
          <a:prstGeom prst="rect">
            <a:avLst/>
          </a:prstGeom>
          <a:solidFill>
            <a:schemeClr val="accent6"/>
          </a:solidFill>
          <a:ln>
            <a:noFill/>
          </a:ln>
          <a:effectLst>
            <a:outerShdw blurRad="190500" dist="228600" dir="2700000" algn="ctr">
              <a:srgbClr val="000000">
                <a:alpha val="29803"/>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lt1"/>
                </a:solidFill>
                <a:latin typeface="Calibri"/>
                <a:ea typeface="Calibri"/>
                <a:cs typeface="Calibri"/>
                <a:sym typeface="Calibri"/>
              </a:rPr>
              <a:t>- Trái Đất nằm ở vị trí thứ 3 theo thứ tự xa dần Mặt Trời.</a:t>
            </a:r>
            <a:endParaRPr/>
          </a:p>
          <a:p>
            <a:pPr marL="0" marR="0" lvl="0" indent="0" algn="l" rtl="0">
              <a:spcBef>
                <a:spcPts val="0"/>
              </a:spcBef>
              <a:spcAft>
                <a:spcPts val="0"/>
              </a:spcAft>
              <a:buNone/>
            </a:pPr>
            <a:r>
              <a:rPr lang="en-US" sz="2800" b="1">
                <a:solidFill>
                  <a:schemeClr val="lt1"/>
                </a:solidFill>
                <a:latin typeface="Calibri"/>
                <a:ea typeface="Calibri"/>
                <a:cs typeface="Calibri"/>
                <a:sym typeface="Calibri"/>
              </a:rPr>
              <a:t>- Ý nghĩa: Khoảng cách từ Trái Đất đến Mặt Trời là khoảng cách lí tưởng giúp cho Trái Đất nhận được lượng nhiệt và ánh sáng phù hợp để sự sống có thể tồn tại và phát triển.</a:t>
            </a:r>
            <a:endParaRPr/>
          </a:p>
        </p:txBody>
      </p:sp>
      <p:sp>
        <p:nvSpPr>
          <p:cNvPr id="164" name="Google Shape;164;p9"/>
          <p:cNvSpPr/>
          <p:nvPr/>
        </p:nvSpPr>
        <p:spPr>
          <a:xfrm>
            <a:off x="1331640" y="68216"/>
            <a:ext cx="574753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BDD1F9"/>
                </a:solidFill>
                <a:latin typeface="Calibri"/>
                <a:ea typeface="Calibri"/>
                <a:cs typeface="Calibri"/>
                <a:sym typeface="Calibri"/>
              </a:rPr>
              <a:t>I. Vị trí Trái Đất trong hệ Mặt Trời</a:t>
            </a:r>
            <a:endParaRPr/>
          </a:p>
        </p:txBody>
      </p:sp>
      <p:pic>
        <p:nvPicPr>
          <p:cNvPr id="165" name="Google Shape;165;p9"/>
          <p:cNvPicPr preferRelativeResize="0"/>
          <p:nvPr/>
        </p:nvPicPr>
        <p:blipFill rotWithShape="1">
          <a:blip r:embed="rId4">
            <a:alphaModFix/>
          </a:blip>
          <a:srcRect/>
          <a:stretch/>
        </p:blipFill>
        <p:spPr>
          <a:xfrm>
            <a:off x="251520" y="-226387"/>
            <a:ext cx="1156402" cy="163564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
                                        </p:tgtEl>
                                        <p:attrNameLst>
                                          <p:attrName>style.visibility</p:attrName>
                                        </p:attrNameLst>
                                      </p:cBhvr>
                                      <p:to>
                                        <p:strVal val="visible"/>
                                      </p:to>
                                    </p:set>
                                    <p:anim calcmode="lin" valueType="num">
                                      <p:cBhvr additive="base">
                                        <p:cTn id="7" dur="500"/>
                                        <p:tgtEl>
                                          <p:spTgt spid="1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TotalTime>
  <Words>1458</Words>
  <Application>Microsoft Office PowerPoint</Application>
  <PresentationFormat>On-screen Show (16:9)</PresentationFormat>
  <Paragraphs>127</Paragraphs>
  <Slides>35</Slides>
  <Notes>35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Times New Roman</vt:lpstr>
      <vt:lpstr>Encode Sans</vt:lpstr>
      <vt:lpstr>Noto Sans Symbols</vt:lpstr>
      <vt:lpstr>Arial</vt:lpstr>
      <vt:lpstr>Calibri</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Administrator</cp:lastModifiedBy>
  <cp:revision>7</cp:revision>
  <dcterms:created xsi:type="dcterms:W3CDTF">2021-08-12T13:33:35Z</dcterms:created>
  <dcterms:modified xsi:type="dcterms:W3CDTF">2024-10-11T06:31:10Z</dcterms:modified>
</cp:coreProperties>
</file>