
<file path=[Content_Types].xml><?xml version="1.0" encoding="utf-8"?>
<Types xmlns="http://schemas.openxmlformats.org/package/2006/content-types">
  <Default Extension="jfif" ContentType="image/jpeg"/>
  <Default Extension="png" ContentType="image/png"/>
  <Default Extension="bin" ContentType="application/vnd.openxmlformats-officedocument.oleObject"/>
  <Default Extension="svg" ContentType="image/svg+xml"/>
  <Default Extension="jpeg" ContentType="image/jpeg"/>
  <Default Extension="wmf" ContentType="image/x-wmf"/>
  <Default Extension="glb" ContentType="model/gltf.binary"/>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8"/>
  </p:notesMasterIdLst>
  <p:sldIdLst>
    <p:sldId id="256" r:id="rId3"/>
    <p:sldId id="277" r:id="rId4"/>
    <p:sldId id="278" r:id="rId5"/>
    <p:sldId id="280" r:id="rId6"/>
    <p:sldId id="284" r:id="rId7"/>
    <p:sldId id="281" r:id="rId8"/>
    <p:sldId id="285" r:id="rId9"/>
    <p:sldId id="286" r:id="rId10"/>
    <p:sldId id="287" r:id="rId11"/>
    <p:sldId id="335" r:id="rId12"/>
    <p:sldId id="336" r:id="rId13"/>
    <p:sldId id="344" r:id="rId14"/>
    <p:sldId id="346" r:id="rId15"/>
    <p:sldId id="292" r:id="rId16"/>
    <p:sldId id="288" r:id="rId17"/>
    <p:sldId id="289" r:id="rId18"/>
    <p:sldId id="290" r:id="rId19"/>
    <p:sldId id="337" r:id="rId20"/>
    <p:sldId id="339" r:id="rId21"/>
    <p:sldId id="340" r:id="rId22"/>
    <p:sldId id="341" r:id="rId23"/>
    <p:sldId id="291" r:id="rId24"/>
    <p:sldId id="343" r:id="rId25"/>
    <p:sldId id="342" r:id="rId26"/>
    <p:sldId id="27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Anh" initials="PA" lastIdx="1" clrIdx="0">
    <p:extLst>
      <p:ext uri="{19B8F6BF-5375-455C-9EA6-DF929625EA0E}">
        <p15:presenceInfo xmlns:p15="http://schemas.microsoft.com/office/powerpoint/2012/main" xmlns="" userId="b327c90c11d18a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3399"/>
    <a:srgbClr val="F1EFF0"/>
    <a:srgbClr val="00FFCC"/>
    <a:srgbClr val="7DE78F"/>
    <a:srgbClr val="F9F9FB"/>
    <a:srgbClr val="F4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F7A28-D834-42E1-8C81-3ED99CA42BF7}"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EAA32-9866-403F-B848-F1347C0ACC7B}" type="slidenum">
              <a:rPr lang="en-US" smtClean="0"/>
              <a:t>‹#›</a:t>
            </a:fld>
            <a:endParaRPr lang="en-US"/>
          </a:p>
        </p:txBody>
      </p:sp>
    </p:spTree>
    <p:extLst>
      <p:ext uri="{BB962C8B-B14F-4D97-AF65-F5344CB8AC3E}">
        <p14:creationId xmlns:p14="http://schemas.microsoft.com/office/powerpoint/2010/main" val="237546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xmlns=""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xmlns=""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xmlns=""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174703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xmlns=""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xmlns=""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xmlns=""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94970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8056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16719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5592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E3AEFAB-E6C5-4D2D-B5F6-93D255974334}" type="slidenum">
              <a:rPr lang="en-US" altLang="en-US" smtClean="0"/>
              <a:pPr/>
              <a:t>‹#›</a:t>
            </a:fld>
            <a:endParaRPr lang="en-US" altLang="en-US"/>
          </a:p>
        </p:txBody>
      </p:sp>
    </p:spTree>
    <p:extLst>
      <p:ext uri="{BB962C8B-B14F-4D97-AF65-F5344CB8AC3E}">
        <p14:creationId xmlns:p14="http://schemas.microsoft.com/office/powerpoint/2010/main" val="4234770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67A4CBA-7C3B-4286-9611-06423857AF1C}" type="slidenum">
              <a:rPr lang="en-US" altLang="en-US" smtClean="0"/>
              <a:pPr/>
              <a:t>‹#›</a:t>
            </a:fld>
            <a:endParaRPr lang="en-US" altLang="en-US"/>
          </a:p>
        </p:txBody>
      </p:sp>
    </p:spTree>
    <p:extLst>
      <p:ext uri="{BB962C8B-B14F-4D97-AF65-F5344CB8AC3E}">
        <p14:creationId xmlns:p14="http://schemas.microsoft.com/office/powerpoint/2010/main" val="3803304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C6983B3E-3A99-4286-8630-04EAEA670915}" type="slidenum">
              <a:rPr lang="en-US" altLang="en-US" smtClean="0"/>
              <a:pPr/>
              <a:t>‹#›</a:t>
            </a:fld>
            <a:endParaRPr lang="en-US" altLang="en-US"/>
          </a:p>
        </p:txBody>
      </p:sp>
    </p:spTree>
    <p:extLst>
      <p:ext uri="{BB962C8B-B14F-4D97-AF65-F5344CB8AC3E}">
        <p14:creationId xmlns:p14="http://schemas.microsoft.com/office/powerpoint/2010/main" val="35256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CF05E5B3-9AB2-4E77-9C2C-4C65E9D12994}" type="slidenum">
              <a:rPr lang="en-US" altLang="en-US" smtClean="0"/>
              <a:pPr/>
              <a:t>‹#›</a:t>
            </a:fld>
            <a:endParaRPr lang="en-US" altLang="en-US"/>
          </a:p>
        </p:txBody>
      </p:sp>
    </p:spTree>
    <p:extLst>
      <p:ext uri="{BB962C8B-B14F-4D97-AF65-F5344CB8AC3E}">
        <p14:creationId xmlns:p14="http://schemas.microsoft.com/office/powerpoint/2010/main" val="415850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7EBDAC9B-5962-4E14-994A-790CB8AEB9F6}" type="slidenum">
              <a:rPr lang="en-US" altLang="en-US" smtClean="0"/>
              <a:pPr/>
              <a:t>‹#›</a:t>
            </a:fld>
            <a:endParaRPr lang="en-US" altLang="en-US"/>
          </a:p>
        </p:txBody>
      </p:sp>
    </p:spTree>
    <p:extLst>
      <p:ext uri="{BB962C8B-B14F-4D97-AF65-F5344CB8AC3E}">
        <p14:creationId xmlns:p14="http://schemas.microsoft.com/office/powerpoint/2010/main" val="300455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A3C98795-F186-42DC-9103-043B8F217383}" type="slidenum">
              <a:rPr lang="en-US" altLang="en-US" smtClean="0"/>
              <a:pPr/>
              <a:t>‹#›</a:t>
            </a:fld>
            <a:endParaRPr lang="en-US" altLang="en-US"/>
          </a:p>
        </p:txBody>
      </p:sp>
    </p:spTree>
    <p:extLst>
      <p:ext uri="{BB962C8B-B14F-4D97-AF65-F5344CB8AC3E}">
        <p14:creationId xmlns:p14="http://schemas.microsoft.com/office/powerpoint/2010/main" val="908575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BEDD82C-1A23-476C-BDA4-034BFD3DE25F}" type="slidenum">
              <a:rPr lang="en-US" altLang="en-US" smtClean="0"/>
              <a:pPr/>
              <a:t>‹#›</a:t>
            </a:fld>
            <a:endParaRPr lang="en-US" altLang="en-US"/>
          </a:p>
        </p:txBody>
      </p:sp>
    </p:spTree>
    <p:extLst>
      <p:ext uri="{BB962C8B-B14F-4D97-AF65-F5344CB8AC3E}">
        <p14:creationId xmlns:p14="http://schemas.microsoft.com/office/powerpoint/2010/main" val="21023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52419BD-A7FF-4B95-882B-65BAB5B7B2C1}" type="slidenum">
              <a:rPr lang="en-US" altLang="en-US" smtClean="0"/>
              <a:pPr/>
              <a:t>‹#›</a:t>
            </a:fld>
            <a:endParaRPr lang="en-US" altLang="en-US"/>
          </a:p>
        </p:txBody>
      </p:sp>
    </p:spTree>
    <p:extLst>
      <p:ext uri="{BB962C8B-B14F-4D97-AF65-F5344CB8AC3E}">
        <p14:creationId xmlns:p14="http://schemas.microsoft.com/office/powerpoint/2010/main" val="211189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57688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4234A2F-B876-4F2B-80B1-E58AEFE943B3}" type="slidenum">
              <a:rPr lang="en-US" altLang="en-US" smtClean="0"/>
              <a:pPr/>
              <a:t>‹#›</a:t>
            </a:fld>
            <a:endParaRPr lang="en-US" altLang="en-US"/>
          </a:p>
        </p:txBody>
      </p:sp>
    </p:spTree>
    <p:extLst>
      <p:ext uri="{BB962C8B-B14F-4D97-AF65-F5344CB8AC3E}">
        <p14:creationId xmlns:p14="http://schemas.microsoft.com/office/powerpoint/2010/main" val="144700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C957B17-9BCE-4CA0-A266-2DBF5CAB41C1}" type="slidenum">
              <a:rPr lang="en-US" altLang="en-US" smtClean="0"/>
              <a:pPr/>
              <a:t>‹#›</a:t>
            </a:fld>
            <a:endParaRPr lang="en-US" altLang="en-US"/>
          </a:p>
        </p:txBody>
      </p:sp>
    </p:spTree>
    <p:extLst>
      <p:ext uri="{BB962C8B-B14F-4D97-AF65-F5344CB8AC3E}">
        <p14:creationId xmlns:p14="http://schemas.microsoft.com/office/powerpoint/2010/main" val="345064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9EF4090-9144-45A4-BC85-8DC3B9F31CBA}" type="slidenum">
              <a:rPr lang="en-US" altLang="en-US" smtClean="0"/>
              <a:pPr/>
              <a:t>‹#›</a:t>
            </a:fld>
            <a:endParaRPr lang="en-US" altLang="en-US"/>
          </a:p>
        </p:txBody>
      </p:sp>
    </p:spTree>
    <p:extLst>
      <p:ext uri="{BB962C8B-B14F-4D97-AF65-F5344CB8AC3E}">
        <p14:creationId xmlns:p14="http://schemas.microsoft.com/office/powerpoint/2010/main" val="34127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15FAF-41C3-43E5-909B-5BE61F81553C}"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29826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15FAF-41C3-43E5-909B-5BE61F81553C}"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662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15FAF-41C3-43E5-909B-5BE61F81553C}" type="datetimeFigureOut">
              <a:rPr lang="en-US" smtClean="0"/>
              <a:t>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26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15FAF-41C3-43E5-909B-5BE61F81553C}" type="datetimeFigureOut">
              <a:rPr lang="en-US" smtClean="0"/>
              <a:t>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8457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15FAF-41C3-43E5-909B-5BE61F81553C}" type="datetimeFigureOut">
              <a:rPr lang="en-US" smtClean="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7036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62664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13701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15FAF-41C3-43E5-909B-5BE61F81553C}" type="datetimeFigureOut">
              <a:rPr lang="en-US" smtClean="0"/>
              <a:t>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CA630-3E05-4DB9-B62D-7CA80E9BA35F}" type="slidenum">
              <a:rPr lang="en-US" smtClean="0"/>
              <a:t>‹#›</a:t>
            </a:fld>
            <a:endParaRPr lang="en-US"/>
          </a:p>
        </p:txBody>
      </p:sp>
    </p:spTree>
    <p:extLst>
      <p:ext uri="{BB962C8B-B14F-4D97-AF65-F5344CB8AC3E}">
        <p14:creationId xmlns:p14="http://schemas.microsoft.com/office/powerpoint/2010/main" val="2684997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144AB-934E-4453-8BB8-FF33F24231CA}" type="slidenum">
              <a:rPr lang="en-US" altLang="en-US" smtClean="0"/>
              <a:pPr/>
              <a:t>‹#›</a:t>
            </a:fld>
            <a:endParaRPr lang="en-US" altLang="en-US"/>
          </a:p>
        </p:txBody>
      </p:sp>
    </p:spTree>
    <p:extLst>
      <p:ext uri="{BB962C8B-B14F-4D97-AF65-F5344CB8AC3E}">
        <p14:creationId xmlns:p14="http://schemas.microsoft.com/office/powerpoint/2010/main" val="30582872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png"/><Relationship Id="rId4" Type="http://schemas.microsoft.com/office/2017/06/relationships/model3d" Target="../media/model3d1.glb"/></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2.jp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slide" Target="slide15.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80.bin"/><Relationship Id="rId18" Type="http://schemas.openxmlformats.org/officeDocument/2006/relationships/image" Target="../media/image48.wmf"/><Relationship Id="rId3" Type="http://schemas.openxmlformats.org/officeDocument/2006/relationships/image" Target="../media/image40.png"/><Relationship Id="rId7" Type="http://schemas.openxmlformats.org/officeDocument/2006/relationships/oleObject" Target="../embeddings/oleObject7.bin"/><Relationship Id="rId12" Type="http://schemas.openxmlformats.org/officeDocument/2006/relationships/image" Target="../media/image47.wmf"/><Relationship Id="rId17" Type="http://schemas.openxmlformats.org/officeDocument/2006/relationships/oleObject" Target="../embeddings/oleObject90.bin"/><Relationship Id="rId2" Type="http://schemas.openxmlformats.org/officeDocument/2006/relationships/slideLayout" Target="../slideLayouts/slideLayout7.xml"/><Relationship Id="rId16" Type="http://schemas.openxmlformats.org/officeDocument/2006/relationships/image" Target="../media/image48.wmf"/><Relationship Id="rId1" Type="http://schemas.openxmlformats.org/officeDocument/2006/relationships/vmlDrawing" Target="../drawings/vmlDrawing5.vml"/><Relationship Id="rId6" Type="http://schemas.openxmlformats.org/officeDocument/2006/relationships/image" Target="../media/image51.png"/><Relationship Id="rId11" Type="http://schemas.openxmlformats.org/officeDocument/2006/relationships/oleObject" Target="../embeddings/oleObject8.bin"/><Relationship Id="rId5" Type="http://schemas.openxmlformats.org/officeDocument/2006/relationships/image" Target="../media/image41.jpg"/><Relationship Id="rId15" Type="http://schemas.openxmlformats.org/officeDocument/2006/relationships/oleObject" Target="../embeddings/oleObject9.bin"/><Relationship Id="rId10" Type="http://schemas.openxmlformats.org/officeDocument/2006/relationships/image" Target="../media/image46.wmf"/><Relationship Id="rId4" Type="http://schemas.openxmlformats.org/officeDocument/2006/relationships/slide" Target="slide15.xml"/><Relationship Id="rId9" Type="http://schemas.openxmlformats.org/officeDocument/2006/relationships/oleObject" Target="../embeddings/oleObject70.bin"/><Relationship Id="rId14" Type="http://schemas.openxmlformats.org/officeDocument/2006/relationships/image" Target="../media/image4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5.png"/><Relationship Id="rId5" Type="http://schemas.openxmlformats.org/officeDocument/2006/relationships/image" Target="../media/image42.jpg"/><Relationship Id="rId10" Type="http://schemas.openxmlformats.org/officeDocument/2006/relationships/image" Target="../media/image50.wmf"/><Relationship Id="rId4" Type="http://schemas.openxmlformats.org/officeDocument/2006/relationships/slide" Target="slide15.xml"/><Relationship Id="rId9"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54.jfif"/><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51.wmf"/><Relationship Id="rId4" Type="http://schemas.openxmlformats.org/officeDocument/2006/relationships/oleObject" Target="../embeddings/oleObject12.bin"/><Relationship Id="rId9" Type="http://schemas.openxmlformats.org/officeDocument/2006/relationships/image" Target="../media/image53.wmf"/></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15.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0.wmf"/><Relationship Id="rId4" Type="http://schemas.openxmlformats.org/officeDocument/2006/relationships/image" Target="../media/image16.png"/><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9.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1.wmf"/><Relationship Id="rId4" Type="http://schemas.openxmlformats.org/officeDocument/2006/relationships/image" Target="../media/image30.png"/><Relationship Id="rId9"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alpha val="1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C9712C5-0992-45AC-818D-E1D89319A05C}"/>
              </a:ext>
            </a:extLst>
          </p:cNvPr>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B56E785F-3CCD-4112-B77B-496D065ADC03}"/>
                  </a:ext>
                </a:extLst>
              </p:cNvPr>
              <p:cNvSpPr txBox="1"/>
              <p:nvPr/>
            </p:nvSpPr>
            <p:spPr>
              <a:xfrm>
                <a:off x="152400" y="0"/>
                <a:ext cx="4724400" cy="6124946"/>
              </a:xfrm>
              <a:prstGeom prst="rect">
                <a:avLst/>
              </a:prstGeom>
              <a:noFill/>
            </p:spPr>
            <p:txBody>
              <a:bodyPr wrap="square" rtlCol="0">
                <a:spAutoFit/>
              </a:bodyPr>
              <a:lstStyle/>
              <a:p>
                <a:pPr algn="just"/>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Bạn Hòa đã đọc hết một cuốn truyện dày 80 trang trong ba ngày. Biết ngày thứ nhất bạn Hòa đọc được </a:t>
                </a:r>
                <a14:m>
                  <m:oMath xmlns:m="http://schemas.openxmlformats.org/officeDocument/2006/math">
                    <m:f>
                      <m:fPr>
                        <m:ctrlPr>
                          <a:rPr lang="nl-NL" altLang="en-US" sz="3600" i="1">
                            <a:ln w="0"/>
                            <a:effectLst>
                              <a:innerShdw blurRad="63500" dist="50800" dir="16200000">
                                <a:prstClr val="black">
                                  <a:alpha val="50000"/>
                                </a:prstClr>
                              </a:innerShdw>
                            </a:effectLst>
                            <a:latin typeface="Cambria Math"/>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𝟐</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𝟓</m:t>
                        </m:r>
                      </m:den>
                    </m:f>
                  </m:oMath>
                </a14:m>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số trang cuốn truyện, ngày thứ hai bạn Hòa đọc được </a:t>
                </a:r>
                <a14:m>
                  <m:oMath xmlns:m="http://schemas.openxmlformats.org/officeDocument/2006/math">
                    <m:f>
                      <m:fPr>
                        <m:ctrlPr>
                          <a:rPr lang="en-US" altLang="en-US" sz="3600" i="1">
                            <a:ln w="0"/>
                            <a:effectLst>
                              <a:innerShdw blurRad="63500" dist="50800" dir="16200000">
                                <a:prstClr val="black">
                                  <a:alpha val="50000"/>
                                </a:prstClr>
                              </a:innerShdw>
                            </a:effectLst>
                            <a:latin typeface="Cambria Math"/>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𝟑</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𝟖</m:t>
                        </m:r>
                      </m:den>
                    </m:f>
                  </m:oMath>
                </a14:m>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 số trang cuốn truyện. Tính số trang bạn Hòa đã đọc trong mỗi ngày? </a:t>
                </a:r>
              </a:p>
            </p:txBody>
          </p:sp>
        </mc:Choice>
        <mc:Fallback xmlns="">
          <p:sp>
            <p:nvSpPr>
              <p:cNvPr id="18" name="TextBox 17">
                <a:extLst>
                  <a:ext uri="{FF2B5EF4-FFF2-40B4-BE49-F238E27FC236}">
                    <a16:creationId xmlns:a16="http://schemas.microsoft.com/office/drawing/2014/main" id="{B56E785F-3CCD-4112-B77B-496D065ADC03}"/>
                  </a:ext>
                </a:extLst>
              </p:cNvPr>
              <p:cNvSpPr txBox="1">
                <a:spLocks noRot="1" noChangeAspect="1" noMove="1" noResize="1" noEditPoints="1" noAdjustHandles="1" noChangeArrowheads="1" noChangeShapeType="1" noTextEdit="1"/>
              </p:cNvSpPr>
              <p:nvPr/>
            </p:nvSpPr>
            <p:spPr>
              <a:xfrm>
                <a:off x="152400" y="0"/>
                <a:ext cx="4724400" cy="6124946"/>
              </a:xfrm>
              <a:prstGeom prst="rect">
                <a:avLst/>
              </a:prstGeom>
              <a:blipFill>
                <a:blip r:embed="rId3"/>
                <a:stretch>
                  <a:fillRect l="-3871" t="-1592" r="-6452" b="-2687"/>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xmlns="" id="{0E9A8FCE-5B18-4032-BFAB-E0F54A2DAAF3}"/>
              </a:ext>
            </a:extLst>
          </p:cNvPr>
          <p:cNvSpPr/>
          <p:nvPr/>
        </p:nvSpPr>
        <p:spPr>
          <a:xfrm>
            <a:off x="2895600" y="271541"/>
            <a:ext cx="5410200" cy="92302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5643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xmlns=""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xmlns=""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xmlns=""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xmlns=""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xmlns=""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xmlns=""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xmlns=""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xmlns=""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xmlns=""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xmlns=""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xmlns=""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xmlns=""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22" name="Rectangle 2">
            <a:extLst>
              <a:ext uri="{FF2B5EF4-FFF2-40B4-BE49-F238E27FC236}">
                <a16:creationId xmlns:a16="http://schemas.microsoft.com/office/drawing/2014/main" xmlns="" id="{D454268B-A9A5-43CF-87C7-36C6F00E4188}"/>
              </a:ext>
            </a:extLst>
          </p:cNvPr>
          <p:cNvSpPr>
            <a:spLocks noGrp="1" noChangeArrowheads="1"/>
          </p:cNvSpPr>
          <p:nvPr>
            <p:ph type="title"/>
          </p:nvPr>
        </p:nvSpPr>
        <p:spPr>
          <a:xfrm>
            <a:off x="609600" y="0"/>
            <a:ext cx="11049000" cy="1066800"/>
          </a:xfrm>
        </p:spPr>
        <p:txBody>
          <a:bodyPr>
            <a:normAutofit fontScale="90000"/>
          </a:bodyPr>
          <a:lstStyle/>
          <a:p>
            <a:pPr eaLnBrk="1" hangingPunct="1"/>
            <a:r>
              <a:rPr lang="en-US" altLang="en-US" sz="3600" b="1">
                <a:solidFill>
                  <a:srgbClr val="CC0000"/>
                </a:solidFill>
                <a:latin typeface="Times New Roman" panose="02020603050405020304" pitchFamily="18" charset="0"/>
              </a:rPr>
              <a:t>Hãy chỉ ra những nội dung nào của </a:t>
            </a:r>
            <a:r>
              <a:rPr lang="en-US" altLang="en-US" sz="3600" b="1">
                <a:solidFill>
                  <a:srgbClr val="0033CC"/>
                </a:solidFill>
                <a:latin typeface="Times New Roman" panose="02020603050405020304" pitchFamily="18" charset="0"/>
              </a:rPr>
              <a:t>quy tắc 1;</a:t>
            </a:r>
            <a:r>
              <a:rPr lang="en-US" altLang="en-US" sz="3600" b="1">
                <a:solidFill>
                  <a:srgbClr val="CC0000"/>
                </a:solidFill>
                <a:latin typeface="Times New Roman" panose="02020603050405020304" pitchFamily="18" charset="0"/>
              </a:rPr>
              <a:t> </a:t>
            </a:r>
            <a:r>
              <a:rPr lang="en-US" altLang="en-US" sz="3600" b="1">
                <a:solidFill>
                  <a:srgbClr val="0033CC"/>
                </a:solidFill>
                <a:latin typeface="Times New Roman" panose="02020603050405020304" pitchFamily="18" charset="0"/>
              </a:rPr>
              <a:t>quy tắc 2</a:t>
            </a:r>
            <a:r>
              <a:rPr lang="en-US" altLang="en-US" sz="3600" b="1">
                <a:solidFill>
                  <a:srgbClr val="CC0000"/>
                </a:solidFill>
                <a:latin typeface="Times New Roman" panose="02020603050405020304" pitchFamily="18" charset="0"/>
              </a:rPr>
              <a:t>?</a:t>
            </a:r>
          </a:p>
        </p:txBody>
      </p:sp>
    </p:spTree>
    <p:extLst>
      <p:ext uri="{BB962C8B-B14F-4D97-AF65-F5344CB8AC3E}">
        <p14:creationId xmlns:p14="http://schemas.microsoft.com/office/powerpoint/2010/main" val="19092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2539"/>
                                        </p:tgtEl>
                                        <p:attrNameLst>
                                          <p:attrName>style.visibility</p:attrName>
                                        </p:attrNameLst>
                                      </p:cBhvr>
                                      <p:to>
                                        <p:strVal val="visible"/>
                                      </p:to>
                                    </p:set>
                                    <p:animEffect transition="in" filter="wipe(down)">
                                      <p:cBhvr>
                                        <p:cTn id="23" dur="500"/>
                                        <p:tgtEl>
                                          <p:spTgt spid="2253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wipe(down)">
                                      <p:cBhvr>
                                        <p:cTn id="31"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xmlns=""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xmlns=""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xmlns=""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xmlns=""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xmlns=""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xmlns=""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xmlns=""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xmlns=""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xmlns=""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xmlns=""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xmlns=""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xmlns=""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18" name="Rectangle 2">
            <a:extLst>
              <a:ext uri="{FF2B5EF4-FFF2-40B4-BE49-F238E27FC236}">
                <a16:creationId xmlns:a16="http://schemas.microsoft.com/office/drawing/2014/main" xmlns="" id="{E7A53E90-B209-41D3-B50B-7F3DC3F5CC2E}"/>
              </a:ext>
            </a:extLst>
          </p:cNvPr>
          <p:cNvSpPr>
            <a:spLocks noGrp="1" noChangeArrowheads="1"/>
          </p:cNvSpPr>
          <p:nvPr>
            <p:ph type="title"/>
          </p:nvPr>
        </p:nvSpPr>
        <p:spPr>
          <a:xfrm>
            <a:off x="2555879" y="0"/>
            <a:ext cx="2667000" cy="611310"/>
          </a:xfr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r>
              <a:rPr lang="en-US" altLang="en-US" sz="3600" b="1">
                <a:solidFill>
                  <a:srgbClr val="CC0000"/>
                </a:solidFill>
                <a:latin typeface="Times New Roman" panose="02020603050405020304" pitchFamily="18" charset="0"/>
              </a:rPr>
              <a:t>QUY TẮC 1</a:t>
            </a:r>
          </a:p>
        </p:txBody>
      </p:sp>
      <p:sp>
        <p:nvSpPr>
          <p:cNvPr id="19" name="Rectangle 2">
            <a:extLst>
              <a:ext uri="{FF2B5EF4-FFF2-40B4-BE49-F238E27FC236}">
                <a16:creationId xmlns:a16="http://schemas.microsoft.com/office/drawing/2014/main" xmlns="" id="{7DB879CF-DBA9-47F1-AC1A-BBB64872DB07}"/>
              </a:ext>
            </a:extLst>
          </p:cNvPr>
          <p:cNvSpPr txBox="1">
            <a:spLocks noChangeArrowheads="1"/>
          </p:cNvSpPr>
          <p:nvPr/>
        </p:nvSpPr>
        <p:spPr bwMode="auto">
          <a:xfrm>
            <a:off x="6907531" y="0"/>
            <a:ext cx="2667000" cy="611310"/>
          </a:xfrm>
          <a:prstGeom prst="rect">
            <a:avLst/>
          </a:prstGeo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400" eaLnBrk="1" hangingPunct="1"/>
            <a:r>
              <a:rPr lang="en-US" altLang="en-US" sz="3600" b="1">
                <a:solidFill>
                  <a:srgbClr val="CC0000"/>
                </a:solidFill>
                <a:latin typeface="Times New Roman" panose="02020603050405020304" pitchFamily="18" charset="0"/>
              </a:rPr>
              <a:t>QUY TẮC 2</a:t>
            </a:r>
          </a:p>
        </p:txBody>
      </p:sp>
      <p:cxnSp>
        <p:nvCxnSpPr>
          <p:cNvPr id="20" name="Straight Connector 19">
            <a:extLst>
              <a:ext uri="{FF2B5EF4-FFF2-40B4-BE49-F238E27FC236}">
                <a16:creationId xmlns:a16="http://schemas.microsoft.com/office/drawing/2014/main" xmlns="" id="{6EEFBC58-0F2B-4BB2-BEEA-A2EF11F3E381}"/>
              </a:ext>
            </a:extLst>
          </p:cNvPr>
          <p:cNvCxnSpPr>
            <a:cxnSpLocks/>
          </p:cNvCxnSpPr>
          <p:nvPr/>
        </p:nvCxnSpPr>
        <p:spPr>
          <a:xfrm>
            <a:off x="6096000" y="0"/>
            <a:ext cx="0" cy="6858000"/>
          </a:xfrm>
          <a:prstGeom prst="line">
            <a:avLst/>
          </a:prstGeom>
          <a:ln w="571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59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1.85185E-6 L -0.42708 -0.00093 " pathEditMode="relative" rAng="0" ptsTypes="AA">
                                      <p:cBhvr>
                                        <p:cTn id="6" dur="2000" fill="hold"/>
                                        <p:tgtEl>
                                          <p:spTgt spid="6"/>
                                        </p:tgtEl>
                                        <p:attrNameLst>
                                          <p:attrName>ppt_x</p:attrName>
                                          <p:attrName>ppt_y</p:attrName>
                                        </p:attrNameLst>
                                      </p:cBhvr>
                                      <p:rCtr x="-21354" y="-46"/>
                                    </p:animMotion>
                                  </p:childTnLst>
                                </p:cTn>
                              </p:par>
                              <p:par>
                                <p:cTn id="7" presetID="37" presetClass="path" presetSubtype="0" accel="50000" decel="50000" fill="hold" nodeType="withEffect">
                                  <p:stCondLst>
                                    <p:cond delay="0"/>
                                  </p:stCondLst>
                                  <p:childTnLst>
                                    <p:animMotion origin="layout" path="M 2.29167E-6 4.81481E-6 C 0.02161 0.01319 0.08216 -0.00857 0.10442 0.00486 C 0.11901 0.01388 0.15638 -0.00371 0.17448 -0.03334 C 0.19271 -0.06297 0.19974 -0.16343 0.21328 -0.17269 C 0.21367 -0.22663 0.21237 -0.30278 0.20377 -0.35139 C 0.19531 -0.4 0.20742 -0.44676 0.20495 -0.46436 " pathEditMode="relative" rAng="0" ptsTypes="AAAAAA">
                                      <p:cBhvr>
                                        <p:cTn id="8" dur="2000" fill="hold"/>
                                        <p:tgtEl>
                                          <p:spTgt spid="8"/>
                                        </p:tgtEl>
                                        <p:attrNameLst>
                                          <p:attrName>ppt_x</p:attrName>
                                          <p:attrName>ppt_y</p:attrName>
                                        </p:attrNameLst>
                                      </p:cBhvr>
                                      <p:rCtr x="10664" y="-22847"/>
                                    </p:animMotion>
                                  </p:childTnLst>
                                </p:cTn>
                              </p:par>
                              <p:par>
                                <p:cTn id="9" presetID="42" presetClass="path" presetSubtype="0" accel="50000" decel="50000" fill="hold" nodeType="withEffect">
                                  <p:stCondLst>
                                    <p:cond delay="0"/>
                                  </p:stCondLst>
                                  <p:childTnLst>
                                    <p:animMotion origin="layout" path="M -3.75E-6 -4.81481E-6 L -0.11119 0.37408 " pathEditMode="relative" rAng="0" ptsTypes="AA">
                                      <p:cBhvr>
                                        <p:cTn id="10" dur="2000" fill="hold"/>
                                        <p:tgtEl>
                                          <p:spTgt spid="7"/>
                                        </p:tgtEl>
                                        <p:attrNameLst>
                                          <p:attrName>ppt_x</p:attrName>
                                          <p:attrName>ppt_y</p:attrName>
                                        </p:attrNameLst>
                                      </p:cBhvr>
                                      <p:rCtr x="-5560" y="18704"/>
                                    </p:animMotion>
                                  </p:childTnLst>
                                </p:cTn>
                              </p:par>
                              <p:par>
                                <p:cTn id="11" presetID="59" presetClass="path" presetSubtype="0" accel="50000" decel="50000" fill="hold" grpId="0" nodeType="withEffect">
                                  <p:stCondLst>
                                    <p:cond delay="0"/>
                                  </p:stCondLst>
                                  <p:childTnLst>
                                    <p:animMotion origin="layout" path="M -0.00039 -0.00069 C -0.00039 -0.0412 -0.05039 -0.0905 -0.07643 -0.09189 C -0.10222 -0.09259 -0.13529 -4.81481E-6 -0.15586 -0.00763 C -0.17605 -0.01574 -0.18464 -0.11273 -0.19935 -0.14236 C -0.21433 -0.17175 -0.21875 -0.08078 -0.24714 -0.09467 C -0.21849 -0.09467 -0.36107 0.0382 -0.36107 -4.81481E-6 " pathEditMode="relative" rAng="0" ptsTypes="AAAAAA">
                                      <p:cBhvr>
                                        <p:cTn id="12" dur="2000" fill="hold"/>
                                        <p:tgtEl>
                                          <p:spTgt spid="22540"/>
                                        </p:tgtEl>
                                        <p:attrNameLst>
                                          <p:attrName>ppt_x</p:attrName>
                                          <p:attrName>ppt_y</p:attrName>
                                        </p:attrNameLst>
                                      </p:cBhvr>
                                      <p:rCtr x="-18034" y="-6991"/>
                                    </p:animMotion>
                                  </p:childTnLst>
                                </p:cTn>
                              </p:par>
                              <p:par>
                                <p:cTn id="13" presetID="63" presetClass="path" presetSubtype="0" accel="50000" decel="50000" fill="hold" grpId="0" nodeType="withEffect">
                                  <p:stCondLst>
                                    <p:cond delay="0"/>
                                  </p:stCondLst>
                                  <p:childTnLst>
                                    <p:animMotion origin="layout" path="M 1.94444E-6 4.07407E-6 L 0.42205 0.10856 " pathEditMode="relative" rAng="0" ptsTypes="AA">
                                      <p:cBhvr>
                                        <p:cTn id="14" dur="2000" fill="hold"/>
                                        <p:tgtEl>
                                          <p:spTgt spid="22539"/>
                                        </p:tgtEl>
                                        <p:attrNameLst>
                                          <p:attrName>ppt_x</p:attrName>
                                          <p:attrName>ppt_y</p:attrName>
                                        </p:attrNameLst>
                                      </p:cBhvr>
                                      <p:rCtr x="21094" y="5417"/>
                                    </p:animMotion>
                                  </p:childTnLst>
                                </p:cTn>
                              </p:par>
                              <p:par>
                                <p:cTn id="15" presetID="39" presetClass="path" presetSubtype="0" accel="50000" decel="50000" fill="hold" nodeType="withEffect">
                                  <p:stCondLst>
                                    <p:cond delay="0"/>
                                  </p:stCondLst>
                                  <p:childTnLst>
                                    <p:animMotion origin="layout" path="M 0 -0.00046 C 0 0.02061 0.04076 0.03218 0.06549 0.03658 C 0.08984 0.04144 0.11849 0.02824 0.14701 0.02639 C 0.17526 0.02477 0.21576 0.02338 0.23516 0.02709 C 0.2543 0.0301 0.25221 0.01482 0.28047 0.04213 C 0.29167 0.05047 0.29401 0.05348 0.31328 0.0794 C 0.33294 0.10556 0.36719 0.18311 0.38125 0.2051 " pathEditMode="relative" rAng="0" ptsTypes="AAAAAAA">
                                      <p:cBhvr>
                                        <p:cTn id="16" dur="2000" fill="hold"/>
                                        <p:tgtEl>
                                          <p:spTgt spid="10"/>
                                        </p:tgtEl>
                                        <p:attrNameLst>
                                          <p:attrName>ppt_x</p:attrName>
                                          <p:attrName>ppt_y</p:attrName>
                                        </p:attrNameLst>
                                      </p:cBhvr>
                                      <p:rCtr x="19062" y="1027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xmlns="" id="{F505B990-03FF-4E6D-A02C-0EC3C5B43B20}"/>
                  </a:ext>
                </a:extLst>
              </p:cNvPr>
              <p:cNvSpPr/>
              <p:nvPr/>
            </p:nvSpPr>
            <p:spPr>
              <a:xfrm>
                <a:off x="838200" y="381000"/>
                <a:ext cx="10591800" cy="1219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CC3399"/>
                  </a:solidFill>
                  <a:latin typeface="Times New Roman" panose="02020603050405020304" pitchFamily="18" charset="0"/>
                  <a:cs typeface="Times New Roman" panose="02020603050405020304" pitchFamily="18" charset="0"/>
                </a:endParaRPr>
              </a:p>
              <a:p>
                <a:pPr algn="ctr"/>
                <a:r>
                  <a:rPr lang="en-US" sz="3200" b="1">
                    <a:solidFill>
                      <a:srgbClr val="CC3399"/>
                    </a:solidFill>
                    <a:latin typeface="Times New Roman" panose="02020603050405020304" pitchFamily="18" charset="0"/>
                    <a:cs typeface="Times New Roman" panose="02020603050405020304" pitchFamily="18" charset="0"/>
                  </a:rPr>
                  <a:t>Một cái bánh pizza có giá 49 nghìn đồng. Hỏi </a:t>
                </a:r>
                <a14:m>
                  <m:oMath xmlns:m="http://schemas.openxmlformats.org/officeDocument/2006/math">
                    <m:f>
                      <m:fPr>
                        <m:ctrlPr>
                          <a:rPr lang="en-US" sz="3200" b="1" i="1" smtClean="0">
                            <a:solidFill>
                              <a:srgbClr val="CC3399"/>
                            </a:solidFill>
                            <a:latin typeface="Cambria Math"/>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𝟏</m:t>
                        </m:r>
                      </m:num>
                      <m:den>
                        <m:r>
                          <a:rPr lang="en-US" sz="3200" b="1" i="1" smtClean="0">
                            <a:solidFill>
                              <a:srgbClr val="CC3399"/>
                            </a:solidFill>
                            <a:latin typeface="Cambria Math" panose="02040503050406030204" pitchFamily="18" charset="0"/>
                            <a:cs typeface="Times New Roman" panose="02020603050405020304" pitchFamily="18" charset="0"/>
                          </a:rPr>
                          <m:t>𝟕</m:t>
                        </m:r>
                      </m:den>
                    </m:f>
                  </m:oMath>
                </a14:m>
                <a:r>
                  <a:rPr lang="en-US" sz="3200" b="1">
                    <a:solidFill>
                      <a:srgbClr val="CC3399"/>
                    </a:solidFill>
                    <a:latin typeface="Times New Roman" panose="02020603050405020304" pitchFamily="18" charset="0"/>
                    <a:cs typeface="Times New Roman" panose="02020603050405020304" pitchFamily="18" charset="0"/>
                  </a:rPr>
                  <a:t> cái bánh bằng bao nhiêu nghìn đồng?</a:t>
                </a:r>
                <a:r>
                  <a:rPr lang="en-US" sz="3200">
                    <a:solidFill>
                      <a:srgbClr val="CC3399"/>
                    </a:solidFill>
                    <a:latin typeface="Times New Roman" panose="02020603050405020304" pitchFamily="18" charset="0"/>
                    <a:cs typeface="Times New Roman" panose="02020603050405020304" pitchFamily="18" charset="0"/>
                  </a:rPr>
                  <a:t/>
                </a:r>
                <a:br>
                  <a:rPr lang="en-US" sz="3200">
                    <a:solidFill>
                      <a:srgbClr val="CC3399"/>
                    </a:solidFill>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838200" y="381000"/>
                <a:ext cx="10591800" cy="1219200"/>
              </a:xfrm>
              <a:prstGeom prst="roundRect">
                <a:avLst/>
              </a:prstGeom>
              <a:blipFill>
                <a:blip r:embed="rId2"/>
                <a:stretch>
                  <a:fillRect t="-495" b="-1782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CDE9F127-B777-4B62-9404-569E02764B2E}"/>
              </a:ext>
            </a:extLst>
          </p:cNvPr>
          <p:cNvPicPr>
            <a:picLocks noChangeAspect="1"/>
          </p:cNvPicPr>
          <p:nvPr/>
        </p:nvPicPr>
        <p:blipFill>
          <a:blip r:embed="rId3"/>
          <a:stretch>
            <a:fillRect/>
          </a:stretch>
        </p:blipFill>
        <p:spPr>
          <a:xfrm>
            <a:off x="4267200" y="1629937"/>
            <a:ext cx="2971800" cy="2408663"/>
          </a:xfrm>
          <a:prstGeom prst="rect">
            <a:avLst/>
          </a:prstGeom>
        </p:spPr>
      </p:pic>
      <p:sp>
        <p:nvSpPr>
          <p:cNvPr id="10" name="Rectangle: Rounded Corners 9">
            <a:extLst>
              <a:ext uri="{FF2B5EF4-FFF2-40B4-BE49-F238E27FC236}">
                <a16:creationId xmlns:a16="http://schemas.microsoft.com/office/drawing/2014/main" xmlns=""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A. 1 nghìn đồng</a:t>
            </a:r>
          </a:p>
        </p:txBody>
      </p:sp>
      <p:sp>
        <p:nvSpPr>
          <p:cNvPr id="11" name="Rectangle: Rounded Corners 10">
            <a:extLst>
              <a:ext uri="{FF2B5EF4-FFF2-40B4-BE49-F238E27FC236}">
                <a16:creationId xmlns:a16="http://schemas.microsoft.com/office/drawing/2014/main" xmlns=""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 9 nghìn đồng</a:t>
            </a:r>
          </a:p>
        </p:txBody>
      </p:sp>
      <p:sp>
        <p:nvSpPr>
          <p:cNvPr id="12" name="Rectangle: Rounded Corners 11">
            <a:extLst>
              <a:ext uri="{FF2B5EF4-FFF2-40B4-BE49-F238E27FC236}">
                <a16:creationId xmlns:a16="http://schemas.microsoft.com/office/drawing/2014/main" xmlns=""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
        <p:nvSpPr>
          <p:cNvPr id="13" name="Rectangle: Rounded Corners 12">
            <a:extLst>
              <a:ext uri="{FF2B5EF4-FFF2-40B4-BE49-F238E27FC236}">
                <a16:creationId xmlns:a16="http://schemas.microsoft.com/office/drawing/2014/main" xmlns=""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D. 10 nghìn đồng</a:t>
            </a:r>
          </a:p>
        </p:txBody>
      </p:sp>
      <p:sp>
        <p:nvSpPr>
          <p:cNvPr id="14" name="Rectangle: Rounded Corners 13">
            <a:extLst>
              <a:ext uri="{FF2B5EF4-FFF2-40B4-BE49-F238E27FC236}">
                <a16:creationId xmlns:a16="http://schemas.microsoft.com/office/drawing/2014/main" xmlns="" id="{44F6C1D8-3055-4748-BB58-BA3EB62C2C5C}"/>
              </a:ext>
            </a:extLst>
          </p:cNvPr>
          <p:cNvSpPr/>
          <p:nvPr/>
        </p:nvSpPr>
        <p:spPr>
          <a:xfrm>
            <a:off x="7227849" y="4419600"/>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Tree>
    <p:extLst>
      <p:ext uri="{BB962C8B-B14F-4D97-AF65-F5344CB8AC3E}">
        <p14:creationId xmlns:p14="http://schemas.microsoft.com/office/powerpoint/2010/main" val="30119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xmlns="" id="{F505B990-03FF-4E6D-A02C-0EC3C5B43B20}"/>
                  </a:ext>
                </a:extLst>
              </p:cNvPr>
              <p:cNvSpPr/>
              <p:nvPr/>
            </p:nvSpPr>
            <p:spPr>
              <a:xfrm>
                <a:off x="152400" y="152401"/>
                <a:ext cx="11887200" cy="1981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a:solidFill>
                      <a:srgbClr val="CC3399"/>
                    </a:solidFill>
                    <a:latin typeface="Times New Roman" panose="02020603050405020304" pitchFamily="18" charset="0"/>
                    <a:cs typeface="Times New Roman" panose="02020603050405020304" pitchFamily="18" charset="0"/>
                  </a:rPr>
                  <a:t>Để ủng hộ cho người dân nghèo trong đại dịch Covid 19, ông An đã mua một khối lượng gạo lớn. Hỏi khối lượng gạo ông An cần mua là bao nhiêu, biết rằng </a:t>
                </a:r>
                <a14:m>
                  <m:oMath xmlns:m="http://schemas.openxmlformats.org/officeDocument/2006/math">
                    <m:f>
                      <m:fPr>
                        <m:ctrlPr>
                          <a:rPr lang="en-US" sz="3200" b="1" i="1" smtClean="0">
                            <a:solidFill>
                              <a:srgbClr val="CC3399"/>
                            </a:solidFill>
                            <a:latin typeface="Cambria Math"/>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𝟐</m:t>
                        </m:r>
                      </m:num>
                      <m:den>
                        <m:r>
                          <a:rPr lang="en-US" sz="3200" b="1" i="1" smtClean="0">
                            <a:solidFill>
                              <a:srgbClr val="CC3399"/>
                            </a:solidFill>
                            <a:latin typeface="Cambria Math" panose="02040503050406030204" pitchFamily="18" charset="0"/>
                            <a:cs typeface="Times New Roman" panose="02020603050405020304" pitchFamily="18" charset="0"/>
                          </a:rPr>
                          <m:t>𝟓</m:t>
                        </m:r>
                      </m:den>
                    </m:f>
                  </m:oMath>
                </a14:m>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khối</a:t>
                </a:r>
                <a:r>
                  <a:rPr kumimoji="0" lang="en-US" sz="3200" b="1" i="0" u="none" strike="noStrike" kern="1200" cap="none" spc="0" normalizeH="0" noProof="0">
                    <a:ln>
                      <a:noFill/>
                    </a:ln>
                    <a:solidFill>
                      <a:srgbClr val="CC3399"/>
                    </a:solidFill>
                    <a:effectLst/>
                    <a:uLnTx/>
                    <a:uFillTx/>
                    <a:latin typeface="Times New Roman" panose="02020603050405020304" pitchFamily="18" charset="0"/>
                    <a:ea typeface="+mn-ea"/>
                    <a:cs typeface="Times New Roman" panose="02020603050405020304" pitchFamily="18" charset="0"/>
                  </a:rPr>
                  <a:t> lượng gạo là </a:t>
                </a:r>
                <a:r>
                  <a:rPr lang="en-US" sz="3200" b="1">
                    <a:solidFill>
                      <a:srgbClr val="CC3399"/>
                    </a:solidFill>
                    <a:latin typeface="Times New Roman" panose="02020603050405020304" pitchFamily="18" charset="0"/>
                    <a:cs typeface="Times New Roman" panose="02020603050405020304" pitchFamily="18" charset="0"/>
                  </a:rPr>
                  <a:t>8</a:t>
                </a:r>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tấn gạo.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152400" y="152401"/>
                <a:ext cx="11887200" cy="1981200"/>
              </a:xfrm>
              <a:prstGeom prst="roundRect">
                <a:avLst/>
              </a:prstGeom>
              <a:blipFill>
                <a:blip r:embed="rId2"/>
                <a:stretch>
                  <a:fillRect l="-461" r="-410"/>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xmlns=""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9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7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20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44F6C1D8-3055-4748-BB58-BA3EB62C2C5C}"/>
              </a:ext>
            </a:extLst>
          </p:cNvPr>
          <p:cNvSpPr/>
          <p:nvPr/>
        </p:nvSpPr>
        <p:spPr>
          <a:xfrm>
            <a:off x="7200900" y="5630435"/>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20 tấn gạo</a:t>
            </a:r>
          </a:p>
        </p:txBody>
      </p:sp>
      <p:pic>
        <p:nvPicPr>
          <p:cNvPr id="2" name="Picture 1">
            <a:extLst>
              <a:ext uri="{FF2B5EF4-FFF2-40B4-BE49-F238E27FC236}">
                <a16:creationId xmlns:a16="http://schemas.microsoft.com/office/drawing/2014/main" xmlns="" id="{A3E7D914-0B13-4EC7-9085-C1EA8F24F434}"/>
              </a:ext>
            </a:extLst>
          </p:cNvPr>
          <p:cNvPicPr>
            <a:picLocks noChangeAspect="1"/>
          </p:cNvPicPr>
          <p:nvPr/>
        </p:nvPicPr>
        <p:blipFill>
          <a:blip r:embed="rId3"/>
          <a:stretch>
            <a:fillRect/>
          </a:stretch>
        </p:blipFill>
        <p:spPr>
          <a:xfrm>
            <a:off x="3238500" y="2240466"/>
            <a:ext cx="5715000" cy="1981200"/>
          </a:xfrm>
          <a:prstGeom prst="rect">
            <a:avLst/>
          </a:prstGeom>
        </p:spPr>
      </p:pic>
    </p:spTree>
    <p:extLst>
      <p:ext uri="{BB962C8B-B14F-4D97-AF65-F5344CB8AC3E}">
        <p14:creationId xmlns:p14="http://schemas.microsoft.com/office/powerpoint/2010/main" val="26958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8E6FC3-EB09-4D2A-A33C-0C06C0F246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76300" y="-381000"/>
            <a:ext cx="13944600" cy="7620000"/>
          </a:xfrm>
          <a:prstGeom prst="rect">
            <a:avLst/>
          </a:prstGeom>
        </p:spPr>
      </p:pic>
      <p:grpSp>
        <p:nvGrpSpPr>
          <p:cNvPr id="2" name="Group 1">
            <a:extLst>
              <a:ext uri="{FF2B5EF4-FFF2-40B4-BE49-F238E27FC236}">
                <a16:creationId xmlns:a16="http://schemas.microsoft.com/office/drawing/2014/main" xmlns="" id="{3136D45F-3619-4601-992C-CBC65C634E1D}"/>
              </a:ext>
            </a:extLst>
          </p:cNvPr>
          <p:cNvGrpSpPr/>
          <p:nvPr/>
        </p:nvGrpSpPr>
        <p:grpSpPr>
          <a:xfrm>
            <a:off x="1379654" y="1"/>
            <a:ext cx="9432693" cy="858083"/>
            <a:chOff x="-144347" y="233680"/>
            <a:chExt cx="9432693" cy="858083"/>
          </a:xfrm>
        </p:grpSpPr>
        <p:sp>
          <p:nvSpPr>
            <p:cNvPr id="4" name="Rectangle: Rounded Corners 3">
              <a:extLst>
                <a:ext uri="{FF2B5EF4-FFF2-40B4-BE49-F238E27FC236}">
                  <a16:creationId xmlns:a16="http://schemas.microsoft.com/office/drawing/2014/main" xmlns="" id="{13CF7D73-881F-44F4-B425-82B5345559DD}"/>
                </a:ext>
              </a:extLst>
            </p:cNvPr>
            <p:cNvSpPr/>
            <p:nvPr/>
          </p:nvSpPr>
          <p:spPr>
            <a:xfrm>
              <a:off x="0" y="233680"/>
              <a:ext cx="9144000" cy="858083"/>
            </a:xfrm>
            <a:prstGeom prst="roundRect">
              <a:avLst/>
            </a:prstGeom>
            <a:solidFill>
              <a:schemeClr val="tx1"/>
            </a:solidFill>
            <a:ln>
              <a:solidFill>
                <a:srgbClr val="00B0F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FB11BE4C-C43F-4AFC-A4EB-CF60459E0F71}"/>
                </a:ext>
              </a:extLst>
            </p:cNvPr>
            <p:cNvSpPr/>
            <p:nvPr/>
          </p:nvSpPr>
          <p:spPr>
            <a:xfrm>
              <a:off x="-144347" y="381000"/>
              <a:ext cx="9432693" cy="584775"/>
            </a:xfrm>
            <a:prstGeom prst="rect">
              <a:avLst/>
            </a:prstGeom>
            <a:noFill/>
          </p:spPr>
          <p:txBody>
            <a:bodyPr wrap="square" lIns="91440" tIns="45720" rIns="91440" bIns="45720">
              <a:spAutoFit/>
            </a:bodyPr>
            <a:lstStyle/>
            <a:p>
              <a:pPr algn="ctr"/>
              <a:r>
                <a:rPr lang="en-US" sz="3200" b="1">
                  <a:ln w="22225">
                    <a:solidFill>
                      <a:schemeClr val="accent2"/>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TÌM MIẾNG GHÉP HOÀN HẢO”</a:t>
              </a:r>
              <a:endParaRPr lang="en-US" sz="3200" b="1">
                <a:ln w="22225">
                  <a:solidFill>
                    <a:schemeClr val="accent2"/>
                  </a:solidFill>
                  <a:prstDash val="solid"/>
                </a:ln>
                <a:solidFill>
                  <a:srgbClr val="FFFF00"/>
                </a:solidFill>
                <a:effectLst>
                  <a:outerShdw blurRad="38100" dist="38100" dir="2700000" algn="tl">
                    <a:srgbClr val="000000">
                      <a:alpha val="43137"/>
                    </a:srgbClr>
                  </a:outerShdw>
                </a:effectLst>
              </a:endParaRPr>
            </a:p>
          </p:txBody>
        </p:sp>
      </p:grpSp>
      <p:sp>
        <p:nvSpPr>
          <p:cNvPr id="6" name="TextBox 5">
            <a:extLst>
              <a:ext uri="{FF2B5EF4-FFF2-40B4-BE49-F238E27FC236}">
                <a16:creationId xmlns:a16="http://schemas.microsoft.com/office/drawing/2014/main" xmlns="" id="{0432D6CB-304D-4F0F-871B-772820269851}"/>
              </a:ext>
            </a:extLst>
          </p:cNvPr>
          <p:cNvSpPr txBox="1"/>
          <p:nvPr/>
        </p:nvSpPr>
        <p:spPr>
          <a:xfrm>
            <a:off x="5334000" y="1524001"/>
            <a:ext cx="5029200" cy="4247317"/>
          </a:xfrm>
          <a:prstGeom prst="rect">
            <a:avLst/>
          </a:prstGeom>
          <a:solidFill>
            <a:schemeClr val="accent2">
              <a:lumMod val="20000"/>
              <a:lumOff val="80000"/>
              <a:alpha val="75000"/>
            </a:schemeClr>
          </a:solidFill>
        </p:spPr>
        <p:txBody>
          <a:bodyPr wrap="square" rtlCol="0">
            <a:spAutoFit/>
          </a:bodyPr>
          <a:lstStyle/>
          <a:p>
            <a:pPr algn="ctr"/>
            <a:r>
              <a:rPr lang="en-US" sz="3200" b="1" i="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Luật chơi:</a:t>
            </a:r>
          </a:p>
          <a:p>
            <a:r>
              <a:rPr lang="en-US" sz="3000" b="1">
                <a:solidFill>
                  <a:srgbClr val="7030A0"/>
                </a:solidFill>
                <a:latin typeface="Times New Roman" panose="02020603050405020304" pitchFamily="18" charset="0"/>
                <a:cs typeface="Times New Roman" panose="02020603050405020304" pitchFamily="18" charset="0"/>
              </a:rPr>
              <a:t>Mỗi nhóm chọn 1 mảnh ghép.</a:t>
            </a:r>
          </a:p>
          <a:p>
            <a:r>
              <a:rPr lang="en-US" sz="3000" b="1">
                <a:solidFill>
                  <a:srgbClr val="7030A0"/>
                </a:solidFill>
                <a:latin typeface="Times New Roman" panose="02020603050405020304" pitchFamily="18" charset="0"/>
                <a:cs typeface="Times New Roman" panose="02020603050405020304" pitchFamily="18" charset="0"/>
              </a:rPr>
              <a:t>Mỗi mảnh ghép là 1 bài toán.</a:t>
            </a:r>
          </a:p>
          <a:p>
            <a:r>
              <a:rPr lang="en-US" sz="3000" b="1">
                <a:solidFill>
                  <a:srgbClr val="7030A0"/>
                </a:solidFill>
                <a:latin typeface="Times New Roman" panose="02020603050405020304" pitchFamily="18" charset="0"/>
                <a:cs typeface="Times New Roman" panose="02020603050405020304" pitchFamily="18" charset="0"/>
              </a:rPr>
              <a:t>Mỗi bài toán được giải đúng sẽ tìm được 1 phần của miếng ghép hoàn hảo.</a:t>
            </a:r>
          </a:p>
          <a:p>
            <a:r>
              <a:rPr lang="en-US" sz="3000" b="1">
                <a:solidFill>
                  <a:srgbClr val="7030A0"/>
                </a:solidFill>
                <a:latin typeface="Times New Roman" panose="02020603050405020304" pitchFamily="18" charset="0"/>
                <a:cs typeface="Times New Roman" panose="02020603050405020304" pitchFamily="18" charset="0"/>
              </a:rPr>
              <a:t>Mỗi nhóm có 8 phút thảo luận, trình bày lời giải vào bảng nhóm.</a:t>
            </a:r>
          </a:p>
        </p:txBody>
      </p:sp>
      <mc:AlternateContent xmlns:mc="http://schemas.openxmlformats.org/markup-compatibility/2006">
        <mc:Choice xmlns:am3d="http://schemas.microsoft.com/office/drawing/2017/model3d" xmlns="" Requires="am3d">
          <p:graphicFrame>
            <p:nvGraphicFramePr>
              <p:cNvPr id="7" name="3D Model 6" descr="Hexagonal Pyramid Red">
                <a:extLst>
                  <a:ext uri="{FF2B5EF4-FFF2-40B4-BE49-F238E27FC236}">
                    <a16:creationId xmlns:a16="http://schemas.microsoft.com/office/drawing/2014/main" id="{521E71BD-7C6D-4964-80DE-AD4B3E87E866}"/>
                  </a:ext>
                </a:extLst>
              </p:cNvPr>
              <p:cNvGraphicFramePr>
                <a:graphicFrameLocks noChangeAspect="1"/>
              </p:cNvGraphicFramePr>
              <p:nvPr>
                <p:extLst>
                  <p:ext uri="{D42A27DB-BD31-4B8C-83A1-F6EECF244321}">
                    <p14:modId xmlns:p14="http://schemas.microsoft.com/office/powerpoint/2010/main" val="1436866050"/>
                  </p:ext>
                </p:extLst>
              </p:nvPr>
            </p:nvGraphicFramePr>
            <p:xfrm>
              <a:off x="5657678"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exagonal Pyramid Red">
                <a:extLst>
                  <a:ext uri="{FF2B5EF4-FFF2-40B4-BE49-F238E27FC236}">
                    <a16:creationId xmlns:a16="http://schemas.microsoft.com/office/drawing/2014/main" xmlns="" id="{521E71BD-7C6D-4964-80DE-AD4B3E87E866}"/>
                  </a:ext>
                </a:extLst>
              </p:cNvPr>
              <p:cNvPicPr>
                <a:picLocks noGrp="1" noRot="1" noChangeAspect="1" noMove="1" noResize="1" noEditPoints="1" noAdjustHandles="1" noChangeArrowheads="1" noChangeShapeType="1" noCrop="1"/>
              </p:cNvPicPr>
              <p:nvPr/>
            </p:nvPicPr>
            <p:blipFill>
              <a:blip r:embed="rId6"/>
              <a:stretch>
                <a:fillRect/>
              </a:stretch>
            </p:blipFill>
            <p:spPr>
              <a:xfrm>
                <a:off x="5657678" y="230379"/>
                <a:ext cx="414926" cy="490367"/>
              </a:xfrm>
              <a:prstGeom prst="rect">
                <a:avLst/>
              </a:prstGeom>
            </p:spPr>
          </p:pic>
        </mc:Fallback>
      </mc:AlternateContent>
      <p:sp>
        <p:nvSpPr>
          <p:cNvPr id="8" name="TextBox 7">
            <a:extLst>
              <a:ext uri="{FF2B5EF4-FFF2-40B4-BE49-F238E27FC236}">
                <a16:creationId xmlns:a16="http://schemas.microsoft.com/office/drawing/2014/main" xmlns="" id="{C24510B4-462F-428A-AB8C-A38D39DBD071}"/>
              </a:ext>
            </a:extLst>
          </p:cNvPr>
          <p:cNvSpPr txBox="1"/>
          <p:nvPr/>
        </p:nvSpPr>
        <p:spPr>
          <a:xfrm>
            <a:off x="6854332" y="95934"/>
            <a:ext cx="3052439" cy="646331"/>
          </a:xfrm>
          <a:prstGeom prst="rect">
            <a:avLst/>
          </a:prstGeom>
          <a:noFill/>
        </p:spPr>
        <p:txBody>
          <a:bodyPr wrap="none" rtlCol="0">
            <a:spAutoFit/>
          </a:bodyPr>
          <a:lstStyle/>
          <a:p>
            <a:r>
              <a:rPr lang="en-US" sz="3600" b="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mc:AlternateContent xmlns:mc="http://schemas.openxmlformats.org/markup-compatibility/2006">
        <mc:Choice xmlns:am3d="http://schemas.microsoft.com/office/drawing/2017/model3d" xmlns="" Requires="am3d">
          <p:graphicFrame>
            <p:nvGraphicFramePr>
              <p:cNvPr id="9" name="3D Model 8" descr="Hexagonal Pyramid Red">
                <a:extLst>
                  <a:ext uri="{FF2B5EF4-FFF2-40B4-BE49-F238E27FC236}">
                    <a16:creationId xmlns:a16="http://schemas.microsoft.com/office/drawing/2014/main" id="{BF91797D-BC0D-4947-87DE-008238119200}"/>
                  </a:ext>
                </a:extLst>
              </p:cNvPr>
              <p:cNvGraphicFramePr>
                <a:graphicFrameLocks noChangeAspect="1"/>
              </p:cNvGraphicFramePr>
              <p:nvPr>
                <p:extLst>
                  <p:ext uri="{D42A27DB-BD31-4B8C-83A1-F6EECF244321}">
                    <p14:modId xmlns:p14="http://schemas.microsoft.com/office/powerpoint/2010/main" val="1049633226"/>
                  </p:ext>
                </p:extLst>
              </p:nvPr>
            </p:nvGraphicFramePr>
            <p:xfrm>
              <a:off x="6043194"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Hexagonal Pyramid Red">
                <a:extLst>
                  <a:ext uri="{FF2B5EF4-FFF2-40B4-BE49-F238E27FC236}">
                    <a16:creationId xmlns:a16="http://schemas.microsoft.com/office/drawing/2014/main" xmlns="" id="{BF91797D-BC0D-4947-87DE-008238119200}"/>
                  </a:ext>
                </a:extLst>
              </p:cNvPr>
              <p:cNvPicPr>
                <a:picLocks noGrp="1" noRot="1" noChangeAspect="1" noMove="1" noResize="1" noEditPoints="1" noAdjustHandles="1" noChangeArrowheads="1" noChangeShapeType="1" noCrop="1"/>
              </p:cNvPicPr>
              <p:nvPr/>
            </p:nvPicPr>
            <p:blipFill>
              <a:blip r:embed="rId6"/>
              <a:stretch>
                <a:fillRect/>
              </a:stretch>
            </p:blipFill>
            <p:spPr>
              <a:xfrm>
                <a:off x="6043194" y="230379"/>
                <a:ext cx="414926" cy="49036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0" name="3D Model 9" descr="Hexagonal Pyramid Red">
                <a:extLst>
                  <a:ext uri="{FF2B5EF4-FFF2-40B4-BE49-F238E27FC236}">
                    <a16:creationId xmlns:a16="http://schemas.microsoft.com/office/drawing/2014/main" id="{E0CED4CA-E2B6-4558-82E1-3BBF6C4B0A3A}"/>
                  </a:ext>
                </a:extLst>
              </p:cNvPr>
              <p:cNvGraphicFramePr>
                <a:graphicFrameLocks noChangeAspect="1"/>
              </p:cNvGraphicFramePr>
              <p:nvPr>
                <p:extLst>
                  <p:ext uri="{D42A27DB-BD31-4B8C-83A1-F6EECF244321}">
                    <p14:modId xmlns:p14="http://schemas.microsoft.com/office/powerpoint/2010/main" val="191042660"/>
                  </p:ext>
                </p:extLst>
              </p:nvPr>
            </p:nvGraphicFramePr>
            <p:xfrm>
              <a:off x="5272162"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Hexagonal Pyramid Red">
                <a:extLst>
                  <a:ext uri="{FF2B5EF4-FFF2-40B4-BE49-F238E27FC236}">
                    <a16:creationId xmlns:a16="http://schemas.microsoft.com/office/drawing/2014/main" xmlns="" id="{E0CED4CA-E2B6-4558-82E1-3BBF6C4B0A3A}"/>
                  </a:ext>
                </a:extLst>
              </p:cNvPr>
              <p:cNvPicPr>
                <a:picLocks noGrp="1" noRot="1" noChangeAspect="1" noMove="1" noResize="1" noEditPoints="1" noAdjustHandles="1" noChangeArrowheads="1" noChangeShapeType="1" noCrop="1"/>
              </p:cNvPicPr>
              <p:nvPr/>
            </p:nvPicPr>
            <p:blipFill>
              <a:blip r:embed="rId6"/>
              <a:stretch>
                <a:fillRect/>
              </a:stretch>
            </p:blipFill>
            <p:spPr>
              <a:xfrm>
                <a:off x="5272162" y="242366"/>
                <a:ext cx="414926" cy="49036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1" name="3D Model 10" descr="Hexagonal Pyramid Red">
                <a:extLst>
                  <a:ext uri="{FF2B5EF4-FFF2-40B4-BE49-F238E27FC236}">
                    <a16:creationId xmlns:a16="http://schemas.microsoft.com/office/drawing/2014/main" id="{F5BB9C9F-1742-43D0-8A2D-F56A9F5B7C87}"/>
                  </a:ext>
                </a:extLst>
              </p:cNvPr>
              <p:cNvGraphicFramePr>
                <a:graphicFrameLocks noChangeAspect="1"/>
              </p:cNvGraphicFramePr>
              <p:nvPr>
                <p:extLst>
                  <p:ext uri="{D42A27DB-BD31-4B8C-83A1-F6EECF244321}">
                    <p14:modId xmlns:p14="http://schemas.microsoft.com/office/powerpoint/2010/main" val="1801807046"/>
                  </p:ext>
                </p:extLst>
              </p:nvPr>
            </p:nvGraphicFramePr>
            <p:xfrm>
              <a:off x="6428710"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Hexagonal Pyramid Red">
                <a:extLst>
                  <a:ext uri="{FF2B5EF4-FFF2-40B4-BE49-F238E27FC236}">
                    <a16:creationId xmlns:a16="http://schemas.microsoft.com/office/drawing/2014/main" xmlns="" id="{F5BB9C9F-1742-43D0-8A2D-F56A9F5B7C87}"/>
                  </a:ext>
                </a:extLst>
              </p:cNvPr>
              <p:cNvPicPr>
                <a:picLocks noGrp="1" noRot="1" noChangeAspect="1" noMove="1" noResize="1" noEditPoints="1" noAdjustHandles="1" noChangeArrowheads="1" noChangeShapeType="1" noCrop="1"/>
              </p:cNvPicPr>
              <p:nvPr/>
            </p:nvPicPr>
            <p:blipFill>
              <a:blip r:embed="rId6"/>
              <a:stretch>
                <a:fillRect/>
              </a:stretch>
            </p:blipFill>
            <p:spPr>
              <a:xfrm>
                <a:off x="6428710" y="242366"/>
                <a:ext cx="414926" cy="490367"/>
              </a:xfrm>
              <a:prstGeom prst="rect">
                <a:avLst/>
              </a:prstGeom>
            </p:spPr>
          </p:pic>
        </mc:Fallback>
      </mc:AlternateContent>
    </p:spTree>
    <p:extLst>
      <p:ext uri="{BB962C8B-B14F-4D97-AF65-F5344CB8AC3E}">
        <p14:creationId xmlns:p14="http://schemas.microsoft.com/office/powerpoint/2010/main" val="2531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grpId="0" nodeType="clickEffect">
                                  <p:stCondLst>
                                    <p:cond delay="0"/>
                                  </p:stCondLst>
                                  <p:childTnLst>
                                    <p:anim calcmode="lin" valueType="num">
                                      <p:cBhvr>
                                        <p:cTn id="6" dur="5000"/>
                                        <p:tgtEl>
                                          <p:spTgt spid="8"/>
                                        </p:tgtEl>
                                        <p:attrNameLst>
                                          <p:attrName>ppt_h</p:attrName>
                                        </p:attrNameLst>
                                      </p:cBhvr>
                                      <p:tavLst>
                                        <p:tav tm="0">
                                          <p:val>
                                            <p:strVal val="ppt_h"/>
                                          </p:val>
                                        </p:tav>
                                        <p:tav tm="100000">
                                          <p:val>
                                            <p:strVal val="ppt_h"/>
                                          </p:val>
                                        </p:tav>
                                      </p:tavLst>
                                    </p:anim>
                                    <p:anim calcmode="lin" valueType="num">
                                      <p:cBhvr>
                                        <p:cTn id="7" dur="5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4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0" presetClass="exit" presetSubtype="128" fill="hold" nodeType="clickEffect">
                                  <p:stCondLst>
                                    <p:cond delay="0"/>
                                  </p:stCondLst>
                                  <p:childTnLst>
                                    <p:animEffect transition="out" filter="fade">
                                      <p:cBhvr>
                                        <p:cTn id="12" dur="1000"/>
                                        <p:tgtEl>
                                          <p:spTgt spid="10"/>
                                        </p:tgtEl>
                                      </p:cBhvr>
                                    </p:animEffect>
                                    <p:anim calcmode="lin" valueType="num">
                                      <p:cBhvr additive="sum">
                                        <p:cTn id="13" dur="1000"/>
                                        <p:tgtEl>
                                          <p:spTgt spid="10"/>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4" dur="1000"/>
                                        <p:tgtEl>
                                          <p:spTgt spid="10"/>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5" dur="1000"/>
                                        <p:tgtEl>
                                          <p:spTgt spid="10"/>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6" dur="1000"/>
                                        <p:tgtEl>
                                          <p:spTgt spid="10"/>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7" dur="1" fill="hold">
                                          <p:stCondLst>
                                            <p:cond delay="999"/>
                                          </p:stCondLst>
                                        </p:cTn>
                                        <p:tgtEl>
                                          <p:spTgt spid="10"/>
                                        </p:tgtEl>
                                        <p:attrNameLst>
                                          <p:attrName>style.visibility</p:attrName>
                                        </p:attrNameLst>
                                      </p:cBhvr>
                                      <p:to>
                                        <p:strVal val="hidden"/>
                                      </p:to>
                                    </p:set>
                                  </p:childTnLst>
                                </p:cTn>
                              </p:par>
                              <p:par>
                                <p:cTn id="18" presetID="60" presetClass="exit" presetSubtype="128" fill="hold" nodeType="withEffect">
                                  <p:stCondLst>
                                    <p:cond delay="0"/>
                                  </p:stCondLst>
                                  <p:childTnLst>
                                    <p:animEffect transition="out" filter="fade">
                                      <p:cBhvr>
                                        <p:cTn id="19" dur="1000"/>
                                        <p:tgtEl>
                                          <p:spTgt spid="7"/>
                                        </p:tgtEl>
                                      </p:cBhvr>
                                    </p:animEffect>
                                    <p:anim calcmode="lin" valueType="num">
                                      <p:cBhvr additive="sum">
                                        <p:cTn id="20" dur="1000"/>
                                        <p:tgtEl>
                                          <p:spTgt spid="7"/>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1" dur="1000"/>
                                        <p:tgtEl>
                                          <p:spTgt spid="7"/>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2" dur="1000"/>
                                        <p:tgtEl>
                                          <p:spTgt spid="7"/>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3" dur="1000"/>
                                        <p:tgtEl>
                                          <p:spTgt spid="7"/>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4" dur="1" fill="hold">
                                          <p:stCondLst>
                                            <p:cond delay="999"/>
                                          </p:stCondLst>
                                        </p:cTn>
                                        <p:tgtEl>
                                          <p:spTgt spid="7"/>
                                        </p:tgtEl>
                                        <p:attrNameLst>
                                          <p:attrName>style.visibility</p:attrName>
                                        </p:attrNameLst>
                                      </p:cBhvr>
                                      <p:to>
                                        <p:strVal val="hidden"/>
                                      </p:to>
                                    </p:set>
                                  </p:childTnLst>
                                </p:cTn>
                              </p:par>
                              <p:par>
                                <p:cTn id="25" presetID="60" presetClass="exit" presetSubtype="128" fill="hold" nodeType="withEffect">
                                  <p:stCondLst>
                                    <p:cond delay="0"/>
                                  </p:stCondLst>
                                  <p:childTnLst>
                                    <p:animEffect transition="out" filter="fade">
                                      <p:cBhvr>
                                        <p:cTn id="26" dur="1000"/>
                                        <p:tgtEl>
                                          <p:spTgt spid="9"/>
                                        </p:tgtEl>
                                      </p:cBhvr>
                                    </p:animEffect>
                                    <p:anim calcmode="lin" valueType="num">
                                      <p:cBhvr additive="sum">
                                        <p:cTn id="27" dur="1000"/>
                                        <p:tgtEl>
                                          <p:spTgt spid="9"/>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8" dur="1000"/>
                                        <p:tgtEl>
                                          <p:spTgt spid="9"/>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9" dur="1000"/>
                                        <p:tgtEl>
                                          <p:spTgt spid="9"/>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0" dur="1000"/>
                                        <p:tgtEl>
                                          <p:spTgt spid="9"/>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1" dur="1" fill="hold">
                                          <p:stCondLst>
                                            <p:cond delay="999"/>
                                          </p:stCondLst>
                                        </p:cTn>
                                        <p:tgtEl>
                                          <p:spTgt spid="9"/>
                                        </p:tgtEl>
                                        <p:attrNameLst>
                                          <p:attrName>style.visibility</p:attrName>
                                        </p:attrNameLst>
                                      </p:cBhvr>
                                      <p:to>
                                        <p:strVal val="hidden"/>
                                      </p:to>
                                    </p:set>
                                  </p:childTnLst>
                                </p:cTn>
                              </p:par>
                              <p:par>
                                <p:cTn id="32" presetID="60" presetClass="exit" presetSubtype="128" fill="hold" nodeType="withEffect">
                                  <p:stCondLst>
                                    <p:cond delay="0"/>
                                  </p:stCondLst>
                                  <p:childTnLst>
                                    <p:animEffect transition="out" filter="fade">
                                      <p:cBhvr>
                                        <p:cTn id="33" dur="1000"/>
                                        <p:tgtEl>
                                          <p:spTgt spid="11"/>
                                        </p:tgtEl>
                                      </p:cBhvr>
                                    </p:animEffect>
                                    <p:anim calcmode="lin" valueType="num">
                                      <p:cBhvr additive="sum">
                                        <p:cTn id="34" dur="1000"/>
                                        <p:tgtEl>
                                          <p:spTgt spid="11"/>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35" dur="1000"/>
                                        <p:tgtEl>
                                          <p:spTgt spid="11"/>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6" dur="1000"/>
                                        <p:tgtEl>
                                          <p:spTgt spid="11"/>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7" dur="1000"/>
                                        <p:tgtEl>
                                          <p:spTgt spid="11"/>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8" dur="1" fill="hold">
                                          <p:stCondLst>
                                            <p:cond delay="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14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14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1400"/>
                                        <p:tgtEl>
                                          <p:spTgt spid="6">
                                            <p:txEl>
                                              <p:pRg st="0" end="0"/>
                                            </p:txEl>
                                          </p:spTgt>
                                        </p:tgtEl>
                                      </p:cBhvr>
                                    </p:animEffect>
                                  </p:childTnLst>
                                </p:cTn>
                              </p:par>
                            </p:childTnLst>
                          </p:cTn>
                        </p:par>
                        <p:par>
                          <p:cTn id="52" fill="hold">
                            <p:stCondLst>
                              <p:cond delay="1900"/>
                            </p:stCondLst>
                            <p:childTnLst>
                              <p:par>
                                <p:cTn id="53" presetID="26" presetClass="entr" presetSubtype="0" fill="hold"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down)">
                                      <p:cBhvr>
                                        <p:cTn id="55" dur="580">
                                          <p:stCondLst>
                                            <p:cond delay="0"/>
                                          </p:stCondLst>
                                        </p:cTn>
                                        <p:tgtEl>
                                          <p:spTgt spid="6">
                                            <p:txEl>
                                              <p:pRg st="1" end="1"/>
                                            </p:txEl>
                                          </p:spTgt>
                                        </p:tgtEl>
                                      </p:cBhvr>
                                    </p:animEffect>
                                    <p:anim calcmode="lin" valueType="num">
                                      <p:cBhvr>
                                        <p:cTn id="5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1" end="1"/>
                                            </p:txEl>
                                          </p:spTgt>
                                        </p:tgtEl>
                                      </p:cBhvr>
                                      <p:to x="100000" y="60000"/>
                                    </p:animScale>
                                    <p:animScale>
                                      <p:cBhvr>
                                        <p:cTn id="62" dur="166" decel="50000">
                                          <p:stCondLst>
                                            <p:cond delay="676"/>
                                          </p:stCondLst>
                                        </p:cTn>
                                        <p:tgtEl>
                                          <p:spTgt spid="6">
                                            <p:txEl>
                                              <p:pRg st="1" end="1"/>
                                            </p:txEl>
                                          </p:spTgt>
                                        </p:tgtEl>
                                      </p:cBhvr>
                                      <p:to x="100000" y="100000"/>
                                    </p:animScale>
                                    <p:animScale>
                                      <p:cBhvr>
                                        <p:cTn id="63" dur="26">
                                          <p:stCondLst>
                                            <p:cond delay="1312"/>
                                          </p:stCondLst>
                                        </p:cTn>
                                        <p:tgtEl>
                                          <p:spTgt spid="6">
                                            <p:txEl>
                                              <p:pRg st="1" end="1"/>
                                            </p:txEl>
                                          </p:spTgt>
                                        </p:tgtEl>
                                      </p:cBhvr>
                                      <p:to x="100000" y="80000"/>
                                    </p:animScale>
                                    <p:animScale>
                                      <p:cBhvr>
                                        <p:cTn id="64" dur="166" decel="50000">
                                          <p:stCondLst>
                                            <p:cond delay="1338"/>
                                          </p:stCondLst>
                                        </p:cTn>
                                        <p:tgtEl>
                                          <p:spTgt spid="6">
                                            <p:txEl>
                                              <p:pRg st="1" end="1"/>
                                            </p:txEl>
                                          </p:spTgt>
                                        </p:tgtEl>
                                      </p:cBhvr>
                                      <p:to x="100000" y="100000"/>
                                    </p:animScale>
                                    <p:animScale>
                                      <p:cBhvr>
                                        <p:cTn id="65" dur="26">
                                          <p:stCondLst>
                                            <p:cond delay="1642"/>
                                          </p:stCondLst>
                                        </p:cTn>
                                        <p:tgtEl>
                                          <p:spTgt spid="6">
                                            <p:txEl>
                                              <p:pRg st="1" end="1"/>
                                            </p:txEl>
                                          </p:spTgt>
                                        </p:tgtEl>
                                      </p:cBhvr>
                                      <p:to x="100000" y="90000"/>
                                    </p:animScale>
                                    <p:animScale>
                                      <p:cBhvr>
                                        <p:cTn id="66" dur="166" decel="50000">
                                          <p:stCondLst>
                                            <p:cond delay="1668"/>
                                          </p:stCondLst>
                                        </p:cTn>
                                        <p:tgtEl>
                                          <p:spTgt spid="6">
                                            <p:txEl>
                                              <p:pRg st="1" end="1"/>
                                            </p:txEl>
                                          </p:spTgt>
                                        </p:tgtEl>
                                      </p:cBhvr>
                                      <p:to x="100000" y="100000"/>
                                    </p:animScale>
                                    <p:animScale>
                                      <p:cBhvr>
                                        <p:cTn id="67" dur="26">
                                          <p:stCondLst>
                                            <p:cond delay="1808"/>
                                          </p:stCondLst>
                                        </p:cTn>
                                        <p:tgtEl>
                                          <p:spTgt spid="6">
                                            <p:txEl>
                                              <p:pRg st="1" end="1"/>
                                            </p:txEl>
                                          </p:spTgt>
                                        </p:tgtEl>
                                      </p:cBhvr>
                                      <p:to x="100000" y="95000"/>
                                    </p:animScale>
                                    <p:animScale>
                                      <p:cBhvr>
                                        <p:cTn id="68" dur="166" decel="50000">
                                          <p:stCondLst>
                                            <p:cond delay="1834"/>
                                          </p:stCondLst>
                                        </p:cTn>
                                        <p:tgtEl>
                                          <p:spTgt spid="6">
                                            <p:txEl>
                                              <p:pRg st="1" end="1"/>
                                            </p:txEl>
                                          </p:spTgt>
                                        </p:tgtEl>
                                      </p:cBhvr>
                                      <p:to x="100000" y="100000"/>
                                    </p:animScale>
                                  </p:childTnLst>
                                </p:cTn>
                              </p:par>
                            </p:childTnLst>
                          </p:cTn>
                        </p:par>
                        <p:par>
                          <p:cTn id="69" fill="hold">
                            <p:stCondLst>
                              <p:cond delay="3900"/>
                            </p:stCondLst>
                            <p:childTnLst>
                              <p:par>
                                <p:cTn id="70" presetID="26" presetClass="entr" presetSubtype="0" fill="hold" nodeType="after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Effect transition="in" filter="wipe(down)">
                                      <p:cBhvr>
                                        <p:cTn id="72" dur="580">
                                          <p:stCondLst>
                                            <p:cond delay="0"/>
                                          </p:stCondLst>
                                        </p:cTn>
                                        <p:tgtEl>
                                          <p:spTgt spid="6">
                                            <p:txEl>
                                              <p:pRg st="2" end="2"/>
                                            </p:txEl>
                                          </p:spTgt>
                                        </p:tgtEl>
                                      </p:cBhvr>
                                    </p:animEffect>
                                    <p:anim calcmode="lin" valueType="num">
                                      <p:cBhvr>
                                        <p:cTn id="7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xEl>
                                              <p:pRg st="2" end="2"/>
                                            </p:txEl>
                                          </p:spTgt>
                                        </p:tgtEl>
                                      </p:cBhvr>
                                      <p:to x="100000" y="60000"/>
                                    </p:animScale>
                                    <p:animScale>
                                      <p:cBhvr>
                                        <p:cTn id="79" dur="166" decel="50000">
                                          <p:stCondLst>
                                            <p:cond delay="676"/>
                                          </p:stCondLst>
                                        </p:cTn>
                                        <p:tgtEl>
                                          <p:spTgt spid="6">
                                            <p:txEl>
                                              <p:pRg st="2" end="2"/>
                                            </p:txEl>
                                          </p:spTgt>
                                        </p:tgtEl>
                                      </p:cBhvr>
                                      <p:to x="100000" y="100000"/>
                                    </p:animScale>
                                    <p:animScale>
                                      <p:cBhvr>
                                        <p:cTn id="80" dur="26">
                                          <p:stCondLst>
                                            <p:cond delay="1312"/>
                                          </p:stCondLst>
                                        </p:cTn>
                                        <p:tgtEl>
                                          <p:spTgt spid="6">
                                            <p:txEl>
                                              <p:pRg st="2" end="2"/>
                                            </p:txEl>
                                          </p:spTgt>
                                        </p:tgtEl>
                                      </p:cBhvr>
                                      <p:to x="100000" y="80000"/>
                                    </p:animScale>
                                    <p:animScale>
                                      <p:cBhvr>
                                        <p:cTn id="81" dur="166" decel="50000">
                                          <p:stCondLst>
                                            <p:cond delay="1338"/>
                                          </p:stCondLst>
                                        </p:cTn>
                                        <p:tgtEl>
                                          <p:spTgt spid="6">
                                            <p:txEl>
                                              <p:pRg st="2" end="2"/>
                                            </p:txEl>
                                          </p:spTgt>
                                        </p:tgtEl>
                                      </p:cBhvr>
                                      <p:to x="100000" y="100000"/>
                                    </p:animScale>
                                    <p:animScale>
                                      <p:cBhvr>
                                        <p:cTn id="82" dur="26">
                                          <p:stCondLst>
                                            <p:cond delay="1642"/>
                                          </p:stCondLst>
                                        </p:cTn>
                                        <p:tgtEl>
                                          <p:spTgt spid="6">
                                            <p:txEl>
                                              <p:pRg st="2" end="2"/>
                                            </p:txEl>
                                          </p:spTgt>
                                        </p:tgtEl>
                                      </p:cBhvr>
                                      <p:to x="100000" y="90000"/>
                                    </p:animScale>
                                    <p:animScale>
                                      <p:cBhvr>
                                        <p:cTn id="83" dur="166" decel="50000">
                                          <p:stCondLst>
                                            <p:cond delay="1668"/>
                                          </p:stCondLst>
                                        </p:cTn>
                                        <p:tgtEl>
                                          <p:spTgt spid="6">
                                            <p:txEl>
                                              <p:pRg st="2" end="2"/>
                                            </p:txEl>
                                          </p:spTgt>
                                        </p:tgtEl>
                                      </p:cBhvr>
                                      <p:to x="100000" y="100000"/>
                                    </p:animScale>
                                    <p:animScale>
                                      <p:cBhvr>
                                        <p:cTn id="84" dur="26">
                                          <p:stCondLst>
                                            <p:cond delay="1808"/>
                                          </p:stCondLst>
                                        </p:cTn>
                                        <p:tgtEl>
                                          <p:spTgt spid="6">
                                            <p:txEl>
                                              <p:pRg st="2" end="2"/>
                                            </p:txEl>
                                          </p:spTgt>
                                        </p:tgtEl>
                                      </p:cBhvr>
                                      <p:to x="100000" y="95000"/>
                                    </p:animScale>
                                    <p:animScale>
                                      <p:cBhvr>
                                        <p:cTn id="85" dur="166" decel="50000">
                                          <p:stCondLst>
                                            <p:cond delay="1834"/>
                                          </p:stCondLst>
                                        </p:cTn>
                                        <p:tgtEl>
                                          <p:spTgt spid="6">
                                            <p:txEl>
                                              <p:pRg st="2" end="2"/>
                                            </p:txEl>
                                          </p:spTgt>
                                        </p:tgtEl>
                                      </p:cBhvr>
                                      <p:to x="100000" y="100000"/>
                                    </p:animScale>
                                  </p:childTnLst>
                                </p:cTn>
                              </p:par>
                            </p:childTnLst>
                          </p:cTn>
                        </p:par>
                        <p:par>
                          <p:cTn id="86" fill="hold">
                            <p:stCondLst>
                              <p:cond delay="5900"/>
                            </p:stCondLst>
                            <p:childTnLst>
                              <p:par>
                                <p:cTn id="87" presetID="26" presetClass="entr" presetSubtype="0" fill="hold" nodeType="afterEffect">
                                  <p:stCondLst>
                                    <p:cond delay="0"/>
                                  </p:stCondLst>
                                  <p:childTnLst>
                                    <p:set>
                                      <p:cBhvr>
                                        <p:cTn id="88" dur="1" fill="hold">
                                          <p:stCondLst>
                                            <p:cond delay="0"/>
                                          </p:stCondLst>
                                        </p:cTn>
                                        <p:tgtEl>
                                          <p:spTgt spid="6">
                                            <p:txEl>
                                              <p:pRg st="3" end="3"/>
                                            </p:txEl>
                                          </p:spTgt>
                                        </p:tgtEl>
                                        <p:attrNameLst>
                                          <p:attrName>style.visibility</p:attrName>
                                        </p:attrNameLst>
                                      </p:cBhvr>
                                      <p:to>
                                        <p:strVal val="visible"/>
                                      </p:to>
                                    </p:set>
                                    <p:animEffect transition="in" filter="wipe(down)">
                                      <p:cBhvr>
                                        <p:cTn id="89" dur="580">
                                          <p:stCondLst>
                                            <p:cond delay="0"/>
                                          </p:stCondLst>
                                        </p:cTn>
                                        <p:tgtEl>
                                          <p:spTgt spid="6">
                                            <p:txEl>
                                              <p:pRg st="3" end="3"/>
                                            </p:txEl>
                                          </p:spTgt>
                                        </p:tgtEl>
                                      </p:cBhvr>
                                    </p:animEffect>
                                    <p:anim calcmode="lin" valueType="num">
                                      <p:cBhvr>
                                        <p:cTn id="90"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xEl>
                                              <p:pRg st="3" end="3"/>
                                            </p:txEl>
                                          </p:spTgt>
                                        </p:tgtEl>
                                      </p:cBhvr>
                                      <p:to x="100000" y="60000"/>
                                    </p:animScale>
                                    <p:animScale>
                                      <p:cBhvr>
                                        <p:cTn id="96" dur="166" decel="50000">
                                          <p:stCondLst>
                                            <p:cond delay="676"/>
                                          </p:stCondLst>
                                        </p:cTn>
                                        <p:tgtEl>
                                          <p:spTgt spid="6">
                                            <p:txEl>
                                              <p:pRg st="3" end="3"/>
                                            </p:txEl>
                                          </p:spTgt>
                                        </p:tgtEl>
                                      </p:cBhvr>
                                      <p:to x="100000" y="100000"/>
                                    </p:animScale>
                                    <p:animScale>
                                      <p:cBhvr>
                                        <p:cTn id="97" dur="26">
                                          <p:stCondLst>
                                            <p:cond delay="1312"/>
                                          </p:stCondLst>
                                        </p:cTn>
                                        <p:tgtEl>
                                          <p:spTgt spid="6">
                                            <p:txEl>
                                              <p:pRg st="3" end="3"/>
                                            </p:txEl>
                                          </p:spTgt>
                                        </p:tgtEl>
                                      </p:cBhvr>
                                      <p:to x="100000" y="80000"/>
                                    </p:animScale>
                                    <p:animScale>
                                      <p:cBhvr>
                                        <p:cTn id="98" dur="166" decel="50000">
                                          <p:stCondLst>
                                            <p:cond delay="1338"/>
                                          </p:stCondLst>
                                        </p:cTn>
                                        <p:tgtEl>
                                          <p:spTgt spid="6">
                                            <p:txEl>
                                              <p:pRg st="3" end="3"/>
                                            </p:txEl>
                                          </p:spTgt>
                                        </p:tgtEl>
                                      </p:cBhvr>
                                      <p:to x="100000" y="100000"/>
                                    </p:animScale>
                                    <p:animScale>
                                      <p:cBhvr>
                                        <p:cTn id="99" dur="26">
                                          <p:stCondLst>
                                            <p:cond delay="1642"/>
                                          </p:stCondLst>
                                        </p:cTn>
                                        <p:tgtEl>
                                          <p:spTgt spid="6">
                                            <p:txEl>
                                              <p:pRg st="3" end="3"/>
                                            </p:txEl>
                                          </p:spTgt>
                                        </p:tgtEl>
                                      </p:cBhvr>
                                      <p:to x="100000" y="90000"/>
                                    </p:animScale>
                                    <p:animScale>
                                      <p:cBhvr>
                                        <p:cTn id="100" dur="166" decel="50000">
                                          <p:stCondLst>
                                            <p:cond delay="1668"/>
                                          </p:stCondLst>
                                        </p:cTn>
                                        <p:tgtEl>
                                          <p:spTgt spid="6">
                                            <p:txEl>
                                              <p:pRg st="3" end="3"/>
                                            </p:txEl>
                                          </p:spTgt>
                                        </p:tgtEl>
                                      </p:cBhvr>
                                      <p:to x="100000" y="100000"/>
                                    </p:animScale>
                                    <p:animScale>
                                      <p:cBhvr>
                                        <p:cTn id="101" dur="26">
                                          <p:stCondLst>
                                            <p:cond delay="1808"/>
                                          </p:stCondLst>
                                        </p:cTn>
                                        <p:tgtEl>
                                          <p:spTgt spid="6">
                                            <p:txEl>
                                              <p:pRg st="3" end="3"/>
                                            </p:txEl>
                                          </p:spTgt>
                                        </p:tgtEl>
                                      </p:cBhvr>
                                      <p:to x="100000" y="95000"/>
                                    </p:animScale>
                                    <p:animScale>
                                      <p:cBhvr>
                                        <p:cTn id="102" dur="166" decel="50000">
                                          <p:stCondLst>
                                            <p:cond delay="1834"/>
                                          </p:stCondLst>
                                        </p:cTn>
                                        <p:tgtEl>
                                          <p:spTgt spid="6">
                                            <p:txEl>
                                              <p:pRg st="3" end="3"/>
                                            </p:txEl>
                                          </p:spTgt>
                                        </p:tgtEl>
                                      </p:cBhvr>
                                      <p:to x="100000" y="100000"/>
                                    </p:animScale>
                                  </p:childTnLst>
                                </p:cTn>
                              </p:par>
                            </p:childTnLst>
                          </p:cTn>
                        </p:par>
                        <p:par>
                          <p:cTn id="103" fill="hold">
                            <p:stCondLst>
                              <p:cond delay="7900"/>
                            </p:stCondLst>
                            <p:childTnLst>
                              <p:par>
                                <p:cTn id="104" presetID="26" presetClass="entr" presetSubtype="0" fill="hold" nodeType="afterEffect">
                                  <p:stCondLst>
                                    <p:cond delay="0"/>
                                  </p:stCondLst>
                                  <p:childTnLst>
                                    <p:set>
                                      <p:cBhvr>
                                        <p:cTn id="105" dur="1" fill="hold">
                                          <p:stCondLst>
                                            <p:cond delay="0"/>
                                          </p:stCondLst>
                                        </p:cTn>
                                        <p:tgtEl>
                                          <p:spTgt spid="6">
                                            <p:txEl>
                                              <p:pRg st="4" end="4"/>
                                            </p:txEl>
                                          </p:spTgt>
                                        </p:tgtEl>
                                        <p:attrNameLst>
                                          <p:attrName>style.visibility</p:attrName>
                                        </p:attrNameLst>
                                      </p:cBhvr>
                                      <p:to>
                                        <p:strVal val="visible"/>
                                      </p:to>
                                    </p:set>
                                    <p:animEffect transition="in" filter="wipe(down)">
                                      <p:cBhvr>
                                        <p:cTn id="106" dur="580">
                                          <p:stCondLst>
                                            <p:cond delay="0"/>
                                          </p:stCondLst>
                                        </p:cTn>
                                        <p:tgtEl>
                                          <p:spTgt spid="6">
                                            <p:txEl>
                                              <p:pRg st="4" end="4"/>
                                            </p:txEl>
                                          </p:spTgt>
                                        </p:tgtEl>
                                      </p:cBhvr>
                                    </p:animEffect>
                                    <p:anim calcmode="lin" valueType="num">
                                      <p:cBhvr>
                                        <p:cTn id="107"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6">
                                            <p:txEl>
                                              <p:pRg st="4" end="4"/>
                                            </p:txEl>
                                          </p:spTgt>
                                        </p:tgtEl>
                                      </p:cBhvr>
                                      <p:to x="100000" y="60000"/>
                                    </p:animScale>
                                    <p:animScale>
                                      <p:cBhvr>
                                        <p:cTn id="113" dur="166" decel="50000">
                                          <p:stCondLst>
                                            <p:cond delay="676"/>
                                          </p:stCondLst>
                                        </p:cTn>
                                        <p:tgtEl>
                                          <p:spTgt spid="6">
                                            <p:txEl>
                                              <p:pRg st="4" end="4"/>
                                            </p:txEl>
                                          </p:spTgt>
                                        </p:tgtEl>
                                      </p:cBhvr>
                                      <p:to x="100000" y="100000"/>
                                    </p:animScale>
                                    <p:animScale>
                                      <p:cBhvr>
                                        <p:cTn id="114" dur="26">
                                          <p:stCondLst>
                                            <p:cond delay="1312"/>
                                          </p:stCondLst>
                                        </p:cTn>
                                        <p:tgtEl>
                                          <p:spTgt spid="6">
                                            <p:txEl>
                                              <p:pRg st="4" end="4"/>
                                            </p:txEl>
                                          </p:spTgt>
                                        </p:tgtEl>
                                      </p:cBhvr>
                                      <p:to x="100000" y="80000"/>
                                    </p:animScale>
                                    <p:animScale>
                                      <p:cBhvr>
                                        <p:cTn id="115" dur="166" decel="50000">
                                          <p:stCondLst>
                                            <p:cond delay="1338"/>
                                          </p:stCondLst>
                                        </p:cTn>
                                        <p:tgtEl>
                                          <p:spTgt spid="6">
                                            <p:txEl>
                                              <p:pRg st="4" end="4"/>
                                            </p:txEl>
                                          </p:spTgt>
                                        </p:tgtEl>
                                      </p:cBhvr>
                                      <p:to x="100000" y="100000"/>
                                    </p:animScale>
                                    <p:animScale>
                                      <p:cBhvr>
                                        <p:cTn id="116" dur="26">
                                          <p:stCondLst>
                                            <p:cond delay="1642"/>
                                          </p:stCondLst>
                                        </p:cTn>
                                        <p:tgtEl>
                                          <p:spTgt spid="6">
                                            <p:txEl>
                                              <p:pRg st="4" end="4"/>
                                            </p:txEl>
                                          </p:spTgt>
                                        </p:tgtEl>
                                      </p:cBhvr>
                                      <p:to x="100000" y="90000"/>
                                    </p:animScale>
                                    <p:animScale>
                                      <p:cBhvr>
                                        <p:cTn id="117" dur="166" decel="50000">
                                          <p:stCondLst>
                                            <p:cond delay="1668"/>
                                          </p:stCondLst>
                                        </p:cTn>
                                        <p:tgtEl>
                                          <p:spTgt spid="6">
                                            <p:txEl>
                                              <p:pRg st="4" end="4"/>
                                            </p:txEl>
                                          </p:spTgt>
                                        </p:tgtEl>
                                      </p:cBhvr>
                                      <p:to x="100000" y="100000"/>
                                    </p:animScale>
                                    <p:animScale>
                                      <p:cBhvr>
                                        <p:cTn id="118" dur="26">
                                          <p:stCondLst>
                                            <p:cond delay="1808"/>
                                          </p:stCondLst>
                                        </p:cTn>
                                        <p:tgtEl>
                                          <p:spTgt spid="6">
                                            <p:txEl>
                                              <p:pRg st="4" end="4"/>
                                            </p:txEl>
                                          </p:spTgt>
                                        </p:tgtEl>
                                      </p:cBhvr>
                                      <p:to x="100000" y="95000"/>
                                    </p:animScale>
                                    <p:animScale>
                                      <p:cBhvr>
                                        <p:cTn id="119"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xmlns=""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xmlns=""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xmlns="" id="{E424E58E-A946-4DCB-B108-6132FFF234EB}"/>
                </a:ext>
              </a:extLst>
            </p:cNvPr>
            <p:cNvSpPr txBox="1"/>
            <p:nvPr/>
          </p:nvSpPr>
          <p:spPr>
            <a:xfrm>
              <a:off x="6456345" y="3973184"/>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xmlns="" id="{378B7A05-8C5B-4884-9F07-E63264BF657A}"/>
              </a:ext>
            </a:extLst>
          </p:cNvPr>
          <p:cNvGrpSpPr/>
          <p:nvPr/>
        </p:nvGrpSpPr>
        <p:grpSpPr>
          <a:xfrm>
            <a:off x="1519135" y="26269"/>
            <a:ext cx="5524500"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xmlns=""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Box 33">
              <a:extLst>
                <a:ext uri="{FF2B5EF4-FFF2-40B4-BE49-F238E27FC236}">
                  <a16:creationId xmlns:a16="http://schemas.microsoft.com/office/drawing/2014/main" xmlns="" id="{9CCED2ED-FCB8-45A1-A8EA-9A5EC7521F95}"/>
                </a:ext>
              </a:extLst>
            </p:cNvPr>
            <p:cNvSpPr txBox="1"/>
            <p:nvPr/>
          </p:nvSpPr>
          <p:spPr>
            <a:xfrm>
              <a:off x="1809057" y="311788"/>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xmlns=""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xmlns=""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xmlns="" id="{F16B6124-2EF9-4320-B562-40EADC8FBE25}"/>
                </a:ext>
              </a:extLst>
            </p:cNvPr>
            <p:cNvSpPr txBox="1"/>
            <p:nvPr/>
          </p:nvSpPr>
          <p:spPr>
            <a:xfrm>
              <a:off x="1875321" y="4008175"/>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xmlns=""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xmlns=""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xmlns="" id="{9F3C5463-943F-44B2-8539-8AB0C9F7BBA4}"/>
                </a:ext>
              </a:extLst>
            </p:cNvPr>
            <p:cNvSpPr txBox="1"/>
            <p:nvPr/>
          </p:nvSpPr>
          <p:spPr>
            <a:xfrm>
              <a:off x="6508320" y="339976"/>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4</a:t>
              </a:r>
            </a:p>
          </p:txBody>
        </p:sp>
      </p:grpSp>
      <p:sp>
        <p:nvSpPr>
          <p:cNvPr id="2" name="Star: 5 Points 1">
            <a:hlinkClick r:id="rId5" action="ppaction://hlinksldjump"/>
            <a:extLst>
              <a:ext uri="{FF2B5EF4-FFF2-40B4-BE49-F238E27FC236}">
                <a16:creationId xmlns:a16="http://schemas.microsoft.com/office/drawing/2014/main" xmlns="" id="{1D7D1388-5D5F-443A-8D21-D092CC646C6C}"/>
              </a:ext>
            </a:extLst>
          </p:cNvPr>
          <p:cNvSpPr/>
          <p:nvPr/>
        </p:nvSpPr>
        <p:spPr>
          <a:xfrm>
            <a:off x="5590039" y="2944957"/>
            <a:ext cx="826026" cy="986330"/>
          </a:xfrm>
          <a:prstGeom prst="star5">
            <a:avLst/>
          </a:prstGeom>
          <a:solidFill>
            <a:srgbClr val="7DE7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7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xmlns=""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xmlns=""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xmlns=""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xmlns=""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xmlns=""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hlinkClick r:id="rId3" action="ppaction://hlinksldjump"/>
            <a:extLst>
              <a:ext uri="{FF2B5EF4-FFF2-40B4-BE49-F238E27FC236}">
                <a16:creationId xmlns:a16="http://schemas.microsoft.com/office/drawing/2014/main" xmlns="" id="{ECE20E51-78CA-491C-B404-0A434A6F2681}"/>
              </a:ext>
            </a:extLst>
          </p:cNvPr>
          <p:cNvPicPr>
            <a:picLocks noChangeAspect="1"/>
          </p:cNvPicPr>
          <p:nvPr/>
        </p:nvPicPr>
        <p:blipFill>
          <a:blip r:embed="rId4">
            <a:alphaModFix amt="7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6ABEB3A0-C301-4DC4-BE3D-65A34B79035A}"/>
                  </a:ext>
                </a:extLst>
              </p:cNvPr>
              <p:cNvSpPr txBox="1"/>
              <p:nvPr/>
            </p:nvSpPr>
            <p:spPr>
              <a:xfrm>
                <a:off x="1752600" y="304800"/>
                <a:ext cx="8686800" cy="2928366"/>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206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2060"/>
                    </a:solidFill>
                    <a:latin typeface="Times New Roman" panose="02020603050405020304" pitchFamily="18" charset="0"/>
                    <a:cs typeface="Times New Roman" panose="02020603050405020304" pitchFamily="18" charset="0"/>
                  </a:rPr>
                  <a:t>2</a:t>
                </a:r>
                <a:r>
                  <a:rPr lang="vi-VN" sz="3400" b="1">
                    <a:solidFill>
                      <a:srgbClr val="00206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2060"/>
                            </a:solidFill>
                            <a:latin typeface="Cambria Math"/>
                            <a:cs typeface="Times New Roman" panose="02020603050405020304" pitchFamily="18" charset="0"/>
                          </a:rPr>
                        </m:ctrlPr>
                      </m:fPr>
                      <m:num>
                        <m:r>
                          <a:rPr lang="en-US" sz="3400" b="1" i="1">
                            <a:solidFill>
                              <a:srgbClr val="002060"/>
                            </a:solidFill>
                            <a:latin typeface="Cambria Math" panose="02040503050406030204" pitchFamily="18" charset="0"/>
                            <a:cs typeface="Times New Roman" panose="02020603050405020304" pitchFamily="18" charset="0"/>
                          </a:rPr>
                          <m:t>𝟑</m:t>
                        </m:r>
                      </m:num>
                      <m:den>
                        <m:r>
                          <a:rPr lang="en-US" sz="3400" b="1" i="1">
                            <a:solidFill>
                              <a:srgbClr val="002060"/>
                            </a:solidFill>
                            <a:latin typeface="Cambria Math" panose="02040503050406030204" pitchFamily="18" charset="0"/>
                            <a:cs typeface="Times New Roman" panose="02020603050405020304" pitchFamily="18" charset="0"/>
                          </a:rPr>
                          <m:t>𝟓</m:t>
                        </m:r>
                      </m:den>
                    </m:f>
                  </m:oMath>
                </a14:m>
                <a:r>
                  <a:rPr lang="vi-VN" sz="3400" b="1">
                    <a:solidFill>
                      <a:srgbClr val="00206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206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1752600" y="304800"/>
                <a:ext cx="8686800" cy="2928366"/>
              </a:xfrm>
              <a:prstGeom prst="rect">
                <a:avLst/>
              </a:prstGeom>
              <a:blipFill>
                <a:blip r:embed="rId5"/>
                <a:stretch>
                  <a:fillRect l="-1965" t="-3125" r="-1895" b="-6667"/>
                </a:stretch>
              </a:blipFill>
            </p:spPr>
            <p:txBody>
              <a:bodyPr/>
              <a:lstStyle/>
              <a:p>
                <a:r>
                  <a:rPr lang="en-US">
                    <a:noFill/>
                  </a:rPr>
                  <a:t> </a:t>
                </a:r>
              </a:p>
            </p:txBody>
          </p:sp>
        </mc:Fallback>
      </mc:AlternateContent>
    </p:spTree>
    <p:extLst>
      <p:ext uri="{BB962C8B-B14F-4D97-AF65-F5344CB8AC3E}">
        <p14:creationId xmlns:p14="http://schemas.microsoft.com/office/powerpoint/2010/main" val="84191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xmlns=""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xmlns=""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xmlns=""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xmlns=""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xmlns=""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xmlns=""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xmlns=""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ction="ppaction://hlinksldjump"/>
              <a:extLst>
                <a:ext uri="{FF2B5EF4-FFF2-40B4-BE49-F238E27FC236}">
                  <a16:creationId xmlns:a16="http://schemas.microsoft.com/office/drawing/2014/main" xmlns="" id="{3CCFE75E-5F71-4188-912E-0D2ABD9A42A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xmlns=""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34730695-2E41-4DBF-B58A-79ACA41805EA}"/>
                  </a:ext>
                </a:extLst>
              </p:cNvPr>
              <p:cNvSpPr txBox="1"/>
              <p:nvPr/>
            </p:nvSpPr>
            <p:spPr>
              <a:xfrm>
                <a:off x="152400" y="228601"/>
                <a:ext cx="10309862" cy="2553071"/>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152400" y="228601"/>
                <a:ext cx="10309862" cy="2553071"/>
              </a:xfrm>
              <a:prstGeom prst="rect">
                <a:avLst/>
              </a:prstGeom>
              <a:blipFill>
                <a:blip r:embed="rId5"/>
                <a:stretch>
                  <a:fillRect l="-1774" t="-4067" r="-2720" b="-7895"/>
                </a:stretch>
              </a:blipFill>
            </p:spPr>
            <p:txBody>
              <a:bodyPr/>
              <a:lstStyle/>
              <a:p>
                <a:r>
                  <a:rPr lang="en-US">
                    <a:noFill/>
                  </a:rPr>
                  <a:t> </a:t>
                </a:r>
              </a:p>
            </p:txBody>
          </p:sp>
        </mc:Fallback>
      </mc:AlternateContent>
    </p:spTree>
    <p:extLst>
      <p:ext uri="{BB962C8B-B14F-4D97-AF65-F5344CB8AC3E}">
        <p14:creationId xmlns:p14="http://schemas.microsoft.com/office/powerpoint/2010/main" val="187851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320F8D85-92C9-47FC-9DC9-78708F8E0700}"/>
              </a:ext>
            </a:extLst>
          </p:cNvPr>
          <p:cNvPicPr>
            <a:picLocks noChangeAspect="1"/>
          </p:cNvPicPr>
          <p:nvPr/>
        </p:nvPicPr>
        <p:blipFill>
          <a:blip r:embed="rId5">
            <a:alphaModFix amt="71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3108960"/>
          </a:xfrm>
          <a:prstGeom prst="rect">
            <a:avLst/>
          </a:prstGeom>
        </p:spPr>
      </p:pic>
      <p:pic>
        <p:nvPicPr>
          <p:cNvPr id="3" name="Picture 2">
            <a:hlinkClick r:id="rId4" action="ppaction://hlinksldjump"/>
            <a:extLst>
              <a:ext uri="{FF2B5EF4-FFF2-40B4-BE49-F238E27FC236}">
                <a16:creationId xmlns:a16="http://schemas.microsoft.com/office/drawing/2014/main" xmlns="" id="{0A207A48-56EE-45E3-B652-412C5D8F0AD0}"/>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0" y="3063240"/>
            <a:ext cx="3733800" cy="377952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BEF053F2-F0A3-4549-B4D4-38912B564CCA}"/>
                  </a:ext>
                </a:extLst>
              </p:cNvPr>
              <p:cNvSpPr txBox="1"/>
              <p:nvPr/>
            </p:nvSpPr>
            <p:spPr>
              <a:xfrm>
                <a:off x="533400" y="1"/>
                <a:ext cx="10119360" cy="2554545"/>
              </a:xfrm>
              <a:prstGeom prst="rect">
                <a:avLst/>
              </a:prstGeom>
              <a:solidFill>
                <a:schemeClr val="bg1">
                  <a:alpha val="66000"/>
                </a:schemeClr>
              </a:solidFill>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Bài 1:</a:t>
                </a:r>
                <a:r>
                  <a:rPr lang="vi-VN" sz="3600" b="1">
                    <a:solidFill>
                      <a:srgbClr val="FF0000"/>
                    </a:solidFill>
                    <a:latin typeface="Times New Roman" panose="02020603050405020304" pitchFamily="18" charset="0"/>
                    <a:cs typeface="Times New Roman" panose="02020603050405020304" pitchFamily="18" charset="0"/>
                  </a:rPr>
                  <a:t> </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mảnh vườn có diện tích 240m</a:t>
                </a:r>
                <a:r>
                  <a:rPr lang="vi-VN" sz="3600" baseline="30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600" i="1">
                            <a:ln w="0"/>
                            <a:effectLst>
                              <a:outerShdw blurRad="38100" dist="19050" dir="2700000" algn="tl" rotWithShape="0">
                                <a:schemeClr val="dk1">
                                  <a:alpha val="40000"/>
                                </a:schemeClr>
                              </a:outerShdw>
                            </a:effectLst>
                            <a:latin typeface="Cambria Math"/>
                            <a:cs typeface="Times New Roman" panose="02020603050405020304" pitchFamily="18" charset="0"/>
                          </a:rPr>
                        </m:ctrlPr>
                      </m:fPr>
                      <m:num>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𝟑</m:t>
                        </m:r>
                      </m:num>
                      <m:den>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𝟓</m:t>
                        </m:r>
                      </m:den>
                    </m:f>
                  </m:oMath>
                </a14:m>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600" b="1">
                  <a:solidFill>
                    <a:schemeClr val="bg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EF053F2-F0A3-4549-B4D4-38912B564CCA}"/>
                  </a:ext>
                </a:extLst>
              </p:cNvPr>
              <p:cNvSpPr txBox="1">
                <a:spLocks noRot="1" noChangeAspect="1" noMove="1" noResize="1" noEditPoints="1" noAdjustHandles="1" noChangeArrowheads="1" noChangeShapeType="1" noTextEdit="1"/>
              </p:cNvSpPr>
              <p:nvPr/>
            </p:nvSpPr>
            <p:spPr>
              <a:xfrm>
                <a:off x="533400" y="1"/>
                <a:ext cx="10119360" cy="2554545"/>
              </a:xfrm>
              <a:prstGeom prst="rect">
                <a:avLst/>
              </a:prstGeom>
              <a:blipFill>
                <a:blip r:embed="rId8"/>
                <a:stretch>
                  <a:fillRect l="-2048" t="-4535" r="-3253" b="-906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xmlns="" id="{9D711344-A7C9-4491-805B-0376FC85BF75}"/>
              </a:ext>
            </a:extLst>
          </p:cNvPr>
          <p:cNvSpPr/>
          <p:nvPr/>
        </p:nvSpPr>
        <p:spPr>
          <a:xfrm>
            <a:off x="3733800" y="3108960"/>
            <a:ext cx="8458200" cy="377952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xmlns="" id="{990AF570-B514-4317-BC2D-3DABEDDE9C24}"/>
              </a:ext>
            </a:extLst>
          </p:cNvPr>
          <p:cNvSpPr/>
          <p:nvPr/>
        </p:nvSpPr>
        <p:spPr>
          <a:xfrm>
            <a:off x="3721448" y="5867400"/>
            <a:ext cx="2301066" cy="13716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67D21D82-1EA8-4177-B740-02E7F64FE076}"/>
                  </a:ext>
                </a:extLst>
              </p:cNvPr>
              <p:cNvSpPr txBox="1"/>
              <p:nvPr/>
            </p:nvSpPr>
            <p:spPr>
              <a:xfrm>
                <a:off x="533400" y="3124201"/>
                <a:ext cx="10119360" cy="255307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a:effectLst>
                      <a:outerShdw blurRad="38100" dist="38100" dir="2700000" algn="tl">
                        <a:srgbClr val="000000">
                          <a:alpha val="43137"/>
                        </a:srgbClr>
                      </a:outerShdw>
                    </a:effectLst>
                    <a:latin typeface="+mj-lt"/>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i="1">
                            <a:effectLst>
                              <a:outerShdw blurRad="38100" dist="38100" dir="2700000" algn="tl">
                                <a:srgbClr val="000000">
                                  <a:alpha val="43137"/>
                                </a:srgbClr>
                              </a:outerShdw>
                            </a:effectLst>
                            <a:latin typeface="Cambria Math"/>
                            <a:cs typeface="Times New Roman" panose="02020603050405020304" pitchFamily="18" charset="0"/>
                          </a:rPr>
                        </m:ctrlPr>
                      </m:fPr>
                      <m:num>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4</m:t>
                        </m:r>
                      </m:num>
                      <m:den>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5</m:t>
                        </m:r>
                      </m:den>
                    </m:f>
                  </m:oMath>
                </a14:m>
                <a:r>
                  <a:rPr lang="vi-VN" sz="3600">
                    <a:effectLst>
                      <a:outerShdw blurRad="38100" dist="38100" dir="2700000" algn="tl">
                        <a:srgbClr val="000000">
                          <a:alpha val="43137"/>
                        </a:srgbClr>
                      </a:outerShdw>
                    </a:effectLst>
                    <a:latin typeface="+mj-lt"/>
                    <a:cs typeface="Times New Roman" panose="02020603050405020304" pitchFamily="18" charset="0"/>
                  </a:rPr>
                  <a:t> dung tích của hộp.  Tính dung tích hộp sữa.</a:t>
                </a:r>
                <a:endParaRPr lang="en-US" sz="3600">
                  <a:latin typeface="+mj-lt"/>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7D21D82-1EA8-4177-B740-02E7F64FE076}"/>
                  </a:ext>
                </a:extLst>
              </p:cNvPr>
              <p:cNvSpPr txBox="1">
                <a:spLocks noRot="1" noChangeAspect="1" noMove="1" noResize="1" noEditPoints="1" noAdjustHandles="1" noChangeArrowheads="1" noChangeShapeType="1" noTextEdit="1"/>
              </p:cNvSpPr>
              <p:nvPr/>
            </p:nvSpPr>
            <p:spPr>
              <a:xfrm>
                <a:off x="533400" y="3124201"/>
                <a:ext cx="10119360" cy="2553071"/>
              </a:xfrm>
              <a:prstGeom prst="rect">
                <a:avLst/>
              </a:prstGeom>
              <a:blipFill>
                <a:blip r:embed="rId9"/>
                <a:stretch>
                  <a:fillRect l="-1928" t="-4306" r="-3193" b="-8612"/>
                </a:stretch>
              </a:blipFill>
            </p:spPr>
            <p:txBody>
              <a:bodyPr/>
              <a:lstStyle/>
              <a:p>
                <a:r>
                  <a:rPr lang="en-US">
                    <a:noFill/>
                  </a:rPr>
                  <a:t> </a:t>
                </a:r>
              </a:p>
            </p:txBody>
          </p:sp>
        </mc:Fallback>
      </mc:AlternateContent>
      <p:pic>
        <p:nvPicPr>
          <p:cNvPr id="10" name="8 Minute Timer">
            <a:hlinkClick r:id="" action="ppaction://media"/>
            <a:extLst>
              <a:ext uri="{FF2B5EF4-FFF2-40B4-BE49-F238E27FC236}">
                <a16:creationId xmlns:a16="http://schemas.microsoft.com/office/drawing/2014/main" xmlns="" id="{9C0469FD-2BF8-412A-A6CD-42AF032E585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57703" y="5105400"/>
            <a:ext cx="4134297" cy="1752345"/>
          </a:xfrm>
          <a:prstGeom prst="rect">
            <a:avLst/>
          </a:prstGeom>
        </p:spPr>
      </p:pic>
    </p:spTree>
    <p:extLst>
      <p:ext uri="{BB962C8B-B14F-4D97-AF65-F5344CB8AC3E}">
        <p14:creationId xmlns:p14="http://schemas.microsoft.com/office/powerpoint/2010/main" val="38593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xmlns="" id="{037C7BA7-BA8A-4004-AAF2-427CB975A1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xmlns=""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xmlns=""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xmlns=""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xmlns=""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xmlns="" id="{A056FC0E-96FC-4E78-AF53-601090795C20}"/>
              </a:ext>
            </a:extLst>
          </p:cNvPr>
          <p:cNvGrpSpPr/>
          <p:nvPr/>
        </p:nvGrpSpPr>
        <p:grpSpPr>
          <a:xfrm>
            <a:off x="0" y="34297"/>
            <a:ext cx="12192000" cy="6976103"/>
            <a:chOff x="0" y="0"/>
            <a:chExt cx="9144000" cy="6976103"/>
          </a:xfrm>
        </p:grpSpPr>
        <p:grpSp>
          <p:nvGrpSpPr>
            <p:cNvPr id="23" name="Group 22">
              <a:extLst>
                <a:ext uri="{FF2B5EF4-FFF2-40B4-BE49-F238E27FC236}">
                  <a16:creationId xmlns:a16="http://schemas.microsoft.com/office/drawing/2014/main" xmlns="" id="{279E378C-DC5F-45A0-899D-AA27399BB2A8}"/>
                </a:ext>
              </a:extLst>
            </p:cNvPr>
            <p:cNvGrpSpPr/>
            <p:nvPr/>
          </p:nvGrpSpPr>
          <p:grpSpPr>
            <a:xfrm>
              <a:off x="0" y="0"/>
              <a:ext cx="9144000" cy="6976103"/>
              <a:chOff x="0" y="0"/>
              <a:chExt cx="9144000" cy="6976103"/>
            </a:xfrm>
          </p:grpSpPr>
          <p:pic>
            <p:nvPicPr>
              <p:cNvPr id="18" name="Picture 17">
                <a:hlinkClick r:id="rId4" action="ppaction://hlinksldjump"/>
                <a:extLst>
                  <a:ext uri="{FF2B5EF4-FFF2-40B4-BE49-F238E27FC236}">
                    <a16:creationId xmlns:a16="http://schemas.microsoft.com/office/drawing/2014/main" xmlns="" id="{ECE20E51-78CA-491C-B404-0A434A6F2681}"/>
                  </a:ext>
                </a:extLst>
              </p:cNvPr>
              <p:cNvPicPr>
                <a:picLocks noChangeAspect="1"/>
              </p:cNvPicPr>
              <p:nvPr/>
            </p:nvPicPr>
            <p:blipFill>
              <a:blip r:embed="rId5">
                <a:alphaModFix amt="71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6ABEB3A0-C301-4DC4-BE3D-65A34B79035A}"/>
                      </a:ext>
                    </a:extLst>
                  </p:cNvPr>
                  <p:cNvSpPr txBox="1"/>
                  <p:nvPr/>
                </p:nvSpPr>
                <p:spPr>
                  <a:xfrm>
                    <a:off x="228600" y="58766"/>
                    <a:ext cx="8686800" cy="2417713"/>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70C0"/>
                        </a:solidFill>
                        <a:latin typeface="Times New Roman" panose="02020603050405020304" pitchFamily="18" charset="0"/>
                        <a:cs typeface="Times New Roman" panose="02020603050405020304" pitchFamily="18" charset="0"/>
                      </a:rPr>
                      <a:t>2</a:t>
                    </a:r>
                    <a:r>
                      <a:rPr lang="vi-VN" sz="3400" b="1">
                        <a:solidFill>
                          <a:srgbClr val="0070C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70C0"/>
                                </a:solidFill>
                                <a:latin typeface="Cambria Math"/>
                                <a:cs typeface="Times New Roman" panose="02020603050405020304" pitchFamily="18" charset="0"/>
                              </a:rPr>
                            </m:ctrlPr>
                          </m:fPr>
                          <m:num>
                            <m:r>
                              <a:rPr lang="en-US" sz="3400" b="1" i="1">
                                <a:solidFill>
                                  <a:srgbClr val="0070C0"/>
                                </a:solidFill>
                                <a:latin typeface="Cambria Math" panose="02040503050406030204" pitchFamily="18" charset="0"/>
                                <a:cs typeface="Times New Roman" panose="02020603050405020304" pitchFamily="18" charset="0"/>
                              </a:rPr>
                              <m:t>𝟑</m:t>
                            </m:r>
                          </m:num>
                          <m:den>
                            <m:r>
                              <a:rPr lang="en-US" sz="3400" b="1" i="1">
                                <a:solidFill>
                                  <a:srgbClr val="0070C0"/>
                                </a:solidFill>
                                <a:latin typeface="Cambria Math" panose="02040503050406030204" pitchFamily="18" charset="0"/>
                                <a:cs typeface="Times New Roman" panose="02020603050405020304" pitchFamily="18" charset="0"/>
                              </a:rPr>
                              <m:t>𝟓</m:t>
                            </m:r>
                          </m:den>
                        </m:f>
                      </m:oMath>
                    </a14:m>
                    <a:r>
                      <a:rPr lang="vi-VN" sz="3400" b="1">
                        <a:solidFill>
                          <a:srgbClr val="0070C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228600" y="58766"/>
                    <a:ext cx="8686800" cy="2417713"/>
                  </a:xfrm>
                  <a:prstGeom prst="rect">
                    <a:avLst/>
                  </a:prstGeom>
                  <a:blipFill>
                    <a:blip r:embed="rId6"/>
                    <a:stretch>
                      <a:fillRect l="-1474" t="-3778" r="-1474" b="-780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xmlns="" id="{336419F9-AECC-41B7-A8B4-F036072DD484}"/>
                  </a:ext>
                </a:extLst>
              </p:cNvPr>
              <p:cNvSpPr txBox="1"/>
              <p:nvPr/>
            </p:nvSpPr>
            <p:spPr>
              <a:xfrm>
                <a:off x="228600" y="2590800"/>
                <a:ext cx="8686800" cy="4385303"/>
              </a:xfrm>
              <a:prstGeom prst="rect">
                <a:avLst/>
              </a:prstGeom>
              <a:solidFill>
                <a:schemeClr val="bg1">
                  <a:alpha val="62000"/>
                </a:schemeClr>
              </a:solid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Giải:</a:t>
                </a:r>
                <a:r>
                  <a:rPr lang="en-US" sz="3200" b="1">
                    <a:solidFill>
                      <a:srgbClr val="FF0000"/>
                    </a:solidFill>
                    <a:latin typeface="Times New Roman" panose="02020603050405020304" pitchFamily="18" charset="0"/>
                    <a:cs typeface="Times New Roman" panose="02020603050405020304" pitchFamily="18" charset="0"/>
                  </a:rPr>
                  <a:t> </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1: </a:t>
                </a:r>
                <a:r>
                  <a:rPr lang="vi-VN" sz="2800" b="1">
                    <a:latin typeface="Times New Roman" panose="02020603050405020304" pitchFamily="18" charset="0"/>
                    <a:cs typeface="Times New Roman" panose="02020603050405020304" pitchFamily="18" charset="0"/>
                  </a:rPr>
                  <a:t>Diện tích trồng hoa cúc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 </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240 – 144 = 96 (m</a:t>
                </a:r>
                <a:r>
                  <a:rPr lang="en-US" sz="2800" b="1" baseline="3000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2: </a:t>
                </a:r>
                <a:r>
                  <a:rPr lang="vi-VN" sz="2800" b="1">
                    <a:latin typeface="Times New Roman" panose="02020603050405020304" pitchFamily="18" charset="0"/>
                    <a:cs typeface="Times New Roman" panose="02020603050405020304" pitchFamily="18" charset="0"/>
                  </a:rPr>
                  <a:t>Phân số chỉ phần diện tích trồng hoa hồng so với diện tích khu vườn là:  </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endParaRPr lang="en-US" sz="2800" b="1">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graphicFrame>
              <p:nvGraphicFramePr>
                <p:cNvPr id="17" name="Object 16">
                  <a:extLst>
                    <a:ext uri="{FF2B5EF4-FFF2-40B4-BE49-F238E27FC236}">
                      <a16:creationId xmlns:a16="http://schemas.microsoft.com/office/drawing/2014/main" xmlns=""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spid="_x0000_s5122" name="Equation" r:id="rId7" imgW="914400" imgH="406080" progId="Equation.DSMT4">
                        <p:embed/>
                      </p:oleObj>
                    </mc:Choice>
                    <mc:Fallback>
                      <p:oleObj name="Equation" r:id="rId7" imgW="914400" imgH="406080" progId="Equation.DSMT4">
                        <p:embed/>
                        <p:pic>
                          <p:nvPicPr>
                            <p:cNvPr id="0" name=""/>
                            <p:cNvPicPr/>
                            <p:nvPr/>
                          </p:nvPicPr>
                          <p:blipFill>
                            <a:blip r:embed="rId8"/>
                            <a:stretch>
                              <a:fillRect/>
                            </a:stretch>
                          </p:blipFill>
                          <p:spPr>
                            <a:xfrm>
                              <a:off x="4229100" y="3124200"/>
                              <a:ext cx="1911350" cy="785812"/>
                            </a:xfrm>
                            <a:prstGeom prst="rect">
                              <a:avLst/>
                            </a:prstGeom>
                          </p:spPr>
                        </p:pic>
                      </p:oleObj>
                    </mc:Fallback>
                  </mc:AlternateContent>
                </a:graphicData>
              </a:graphic>
            </p:graphicFrame>
          </mc:Choice>
          <mc:Fallback xmlns="">
            <p:graphicFrame>
              <p:nvGraphicFramePr>
                <p:cNvPr id="17" name="Object 16">
                  <a:extLst>
                    <a:ext uri="{FF2B5EF4-FFF2-40B4-BE49-F238E27FC236}">
                      <a16:creationId xmlns:a16="http://schemas.microsoft.com/office/drawing/2014/main"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name="Equation" r:id="rId9" imgW="914400" imgH="406080" progId="Equation.DSMT4">
                        <p:embed/>
                      </p:oleObj>
                    </mc:Choice>
                    <mc:Fallback>
                      <p:oleObj name="Equation" r:id="rId9" imgW="914400" imgH="406080" progId="Equation.DSMT4">
                        <p:embed/>
                        <p:pic>
                          <p:nvPicPr>
                            <p:cNvPr id="0" name=""/>
                            <p:cNvPicPr/>
                            <p:nvPr/>
                          </p:nvPicPr>
                          <p:blipFill>
                            <a:blip r:embed="rId10"/>
                            <a:stretch>
                              <a:fillRect/>
                            </a:stretch>
                          </p:blipFill>
                          <p:spPr>
                            <a:xfrm>
                              <a:off x="4229100" y="3124200"/>
                              <a:ext cx="1911350" cy="78581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9" name="Object 18">
                  <a:extLst>
                    <a:ext uri="{FF2B5EF4-FFF2-40B4-BE49-F238E27FC236}">
                      <a16:creationId xmlns:a16="http://schemas.microsoft.com/office/drawing/2014/main" xmlns=""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spid="_x0000_s5123" name="Equation" r:id="rId11" imgW="850680" imgH="545760" progId="Equation.DSMT4">
                        <p:embed/>
                      </p:oleObj>
                    </mc:Choice>
                    <mc:Fallback>
                      <p:oleObj name="Equation" r:id="rId11" imgW="850680" imgH="545760" progId="Equation.DSMT4">
                        <p:embed/>
                        <p:pic>
                          <p:nvPicPr>
                            <p:cNvPr id="0" name=""/>
                            <p:cNvPicPr/>
                            <p:nvPr/>
                          </p:nvPicPr>
                          <p:blipFill>
                            <a:blip r:embed="rId12"/>
                            <a:stretch>
                              <a:fillRect/>
                            </a:stretch>
                          </p:blipFill>
                          <p:spPr>
                            <a:xfrm>
                              <a:off x="1428750" y="5147303"/>
                              <a:ext cx="1254125" cy="622300"/>
                            </a:xfrm>
                            <a:prstGeom prst="rect">
                              <a:avLst/>
                            </a:prstGeom>
                          </p:spPr>
                        </p:pic>
                      </p:oleObj>
                    </mc:Fallback>
                  </mc:AlternateContent>
                </a:graphicData>
              </a:graphic>
            </p:graphicFrame>
          </mc:Choice>
          <mc:Fallback xmlns="">
            <p:graphicFrame>
              <p:nvGraphicFramePr>
                <p:cNvPr id="19" name="Object 18">
                  <a:extLst>
                    <a:ext uri="{FF2B5EF4-FFF2-40B4-BE49-F238E27FC236}">
                      <a16:creationId xmlns:a16="http://schemas.microsoft.com/office/drawing/2014/main"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name="Equation" r:id="rId13" imgW="850680" imgH="545760" progId="Equation.DSMT4">
                        <p:embed/>
                      </p:oleObj>
                    </mc:Choice>
                    <mc:Fallback>
                      <p:oleObj name="Equation" r:id="rId13" imgW="850680" imgH="545760" progId="Equation.DSMT4">
                        <p:embed/>
                        <p:pic>
                          <p:nvPicPr>
                            <p:cNvPr id="0" name=""/>
                            <p:cNvPicPr/>
                            <p:nvPr/>
                          </p:nvPicPr>
                          <p:blipFill>
                            <a:blip r:embed="rId14"/>
                            <a:stretch>
                              <a:fillRect/>
                            </a:stretch>
                          </p:blipFill>
                          <p:spPr>
                            <a:xfrm>
                              <a:off x="1428750" y="5147303"/>
                              <a:ext cx="1254125" cy="6223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2" name="Object 21">
                  <a:extLst>
                    <a:ext uri="{FF2B5EF4-FFF2-40B4-BE49-F238E27FC236}">
                      <a16:creationId xmlns:a16="http://schemas.microsoft.com/office/drawing/2014/main" xmlns=""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spid="_x0000_s5124" name="Equation" r:id="rId15" imgW="1409400" imgH="596880" progId="Equation.DSMT4">
                        <p:embed/>
                      </p:oleObj>
                    </mc:Choice>
                    <mc:Fallback>
                      <p:oleObj name="Equation" r:id="rId15" imgW="1409400" imgH="596880" progId="Equation.DSMT4">
                        <p:embed/>
                        <p:pic>
                          <p:nvPicPr>
                            <p:cNvPr id="0" name=""/>
                            <p:cNvPicPr/>
                            <p:nvPr/>
                          </p:nvPicPr>
                          <p:blipFill>
                            <a:blip r:embed="rId16"/>
                            <a:stretch>
                              <a:fillRect/>
                            </a:stretch>
                          </p:blipFill>
                          <p:spPr>
                            <a:xfrm>
                              <a:off x="3524250" y="5845803"/>
                              <a:ext cx="1409700" cy="596900"/>
                            </a:xfrm>
                            <a:prstGeom prst="rect">
                              <a:avLst/>
                            </a:prstGeom>
                          </p:spPr>
                        </p:pic>
                      </p:oleObj>
                    </mc:Fallback>
                  </mc:AlternateContent>
                </a:graphicData>
              </a:graphic>
            </p:graphicFrame>
          </mc:Choice>
          <mc:Fallback xmlns="">
            <p:graphicFrame>
              <p:nvGraphicFramePr>
                <p:cNvPr id="22" name="Object 21">
                  <a:extLst>
                    <a:ext uri="{FF2B5EF4-FFF2-40B4-BE49-F238E27FC236}">
                      <a16:creationId xmlns:a16="http://schemas.microsoft.com/office/drawing/2014/main"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name="Equation" r:id="rId17" imgW="1409400" imgH="596880" progId="Equation.DSMT4">
                        <p:embed/>
                      </p:oleObj>
                    </mc:Choice>
                    <mc:Fallback>
                      <p:oleObj name="Equation" r:id="rId17" imgW="1409400" imgH="596880" progId="Equation.DSMT4">
                        <p:embed/>
                        <p:pic>
                          <p:nvPicPr>
                            <p:cNvPr id="0" name=""/>
                            <p:cNvPicPr/>
                            <p:nvPr/>
                          </p:nvPicPr>
                          <p:blipFill>
                            <a:blip r:embed="rId18"/>
                            <a:stretch>
                              <a:fillRect/>
                            </a:stretch>
                          </p:blipFill>
                          <p:spPr>
                            <a:xfrm>
                              <a:off x="3524250" y="5845803"/>
                              <a:ext cx="1409700" cy="59690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9968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3A833970-90C2-4C2B-963B-E96B8D597C7F}"/>
                  </a:ext>
                </a:extLst>
              </p:cNvPr>
              <p:cNvSpPr txBox="1"/>
              <p:nvPr/>
            </p:nvSpPr>
            <p:spPr>
              <a:xfrm>
                <a:off x="1752601" y="2273386"/>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=30 </m:t>
                      </m:r>
                    </m:oMath>
                  </m:oMathPara>
                </a14:m>
                <a:endParaRPr lang="en-US"/>
              </a:p>
            </p:txBody>
          </p:sp>
        </mc:Choice>
        <mc:Fallback xmlns="">
          <p:sp>
            <p:nvSpPr>
              <p:cNvPr id="4" name="TextBox 3">
                <a:extLst>
                  <a:ext uri="{FF2B5EF4-FFF2-40B4-BE49-F238E27FC236}">
                    <a16:creationId xmlns:a16="http://schemas.microsoft.com/office/drawing/2014/main" id="{3A833970-90C2-4C2B-963B-E96B8D597C7F}"/>
                  </a:ext>
                </a:extLst>
              </p:cNvPr>
              <p:cNvSpPr txBox="1">
                <a:spLocks noRot="1" noChangeAspect="1" noMove="1" noResize="1" noEditPoints="1" noAdjustHandles="1" noChangeArrowheads="1" noChangeShapeType="1" noTextEdit="1"/>
              </p:cNvSpPr>
              <p:nvPr/>
            </p:nvSpPr>
            <p:spPr>
              <a:xfrm>
                <a:off x="1752601" y="2273386"/>
                <a:ext cx="3790525" cy="901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272FF311-1426-4BF7-A7A8-F8974313498C}"/>
                  </a:ext>
                </a:extLst>
              </p:cNvPr>
              <p:cNvSpPr txBox="1"/>
              <p:nvPr/>
            </p:nvSpPr>
            <p:spPr>
              <a:xfrm>
                <a:off x="1752601" y="3886201"/>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=32 </m:t>
                      </m:r>
                    </m:oMath>
                  </m:oMathPara>
                </a14:m>
                <a:endParaRPr lang="en-US"/>
              </a:p>
            </p:txBody>
          </p:sp>
        </mc:Choice>
        <mc:Fallback xmlns="">
          <p:sp>
            <p:nvSpPr>
              <p:cNvPr id="5" name="TextBox 4">
                <a:extLst>
                  <a:ext uri="{FF2B5EF4-FFF2-40B4-BE49-F238E27FC236}">
                    <a16:creationId xmlns:a16="http://schemas.microsoft.com/office/drawing/2014/main" id="{272FF311-1426-4BF7-A7A8-F8974313498C}"/>
                  </a:ext>
                </a:extLst>
              </p:cNvPr>
              <p:cNvSpPr txBox="1">
                <a:spLocks noRot="1" noChangeAspect="1" noMove="1" noResize="1" noEditPoints="1" noAdjustHandles="1" noChangeArrowheads="1" noChangeShapeType="1" noTextEdit="1"/>
              </p:cNvSpPr>
              <p:nvPr/>
            </p:nvSpPr>
            <p:spPr>
              <a:xfrm>
                <a:off x="1752601" y="3886201"/>
                <a:ext cx="3790525" cy="901785"/>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xmlns="" id="{4EC1EFF1-97A0-415C-BCFF-8D1D27E75639}"/>
              </a:ext>
            </a:extLst>
          </p:cNvPr>
          <p:cNvSpPr txBox="1"/>
          <p:nvPr/>
        </p:nvSpPr>
        <p:spPr>
          <a:xfrm>
            <a:off x="2286000" y="1066801"/>
            <a:ext cx="2274790" cy="646331"/>
          </a:xfrm>
          <a:prstGeom prst="rect">
            <a:avLst/>
          </a:prstGeom>
          <a:noFill/>
        </p:spPr>
        <p:txBody>
          <a:bodyPr wrap="none" rtlCol="0">
            <a:spAutoFit/>
          </a:bodyPr>
          <a:lstStyle/>
          <a:p>
            <a:r>
              <a:rPr lang="en-US" sz="3600" i="1">
                <a:solidFill>
                  <a:srgbClr val="002060"/>
                </a:solidFill>
                <a:latin typeface="Times New Roman" panose="02020603050405020304" pitchFamily="18" charset="0"/>
              </a:rPr>
              <a:t>Ta vừa tính</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8B794308-A314-4750-8FBA-AE6F6F011D92}"/>
                  </a:ext>
                </a:extLst>
              </p:cNvPr>
              <p:cNvSpPr txBox="1"/>
              <p:nvPr/>
            </p:nvSpPr>
            <p:spPr>
              <a:xfrm>
                <a:off x="6579048" y="2724277"/>
                <a:ext cx="3860352" cy="1288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1" i="1">
                              <a:solidFill>
                                <a:srgbClr val="FF0000"/>
                              </a:solidFill>
                              <a:latin typeface="Cambria Math"/>
                            </a:rPr>
                          </m:ctrlPr>
                        </m:fPr>
                        <m:num>
                          <m:r>
                            <a:rPr lang="en-US" sz="2800" b="1" i="1">
                              <a:solidFill>
                                <a:srgbClr val="FF0000"/>
                              </a:solidFill>
                              <a:latin typeface="Cambria Math" panose="02040503050406030204" pitchFamily="18" charset="0"/>
                            </a:rPr>
                            <m:t>𝒎</m:t>
                          </m:r>
                        </m:num>
                        <m:den>
                          <m:r>
                            <a:rPr lang="en-US" sz="2800" b="1" i="1">
                              <a:solidFill>
                                <a:srgbClr val="FF0000"/>
                              </a:solidFill>
                              <a:latin typeface="Cambria Math" panose="02040503050406030204" pitchFamily="18" charset="0"/>
                            </a:rPr>
                            <m:t>𝒏</m:t>
                          </m:r>
                        </m:den>
                      </m:f>
                      <m:r>
                        <a:rPr lang="en-US" sz="2800" b="1" i="1">
                          <a:solidFill>
                            <a:srgbClr val="FF0000"/>
                          </a:solidFill>
                          <a:latin typeface="Cambria Math" panose="020405030504060302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ủ</m:t>
                      </m:r>
                      <m:r>
                        <m:rPr>
                          <m:nor/>
                        </m:rPr>
                        <a:rPr lang="en-US" sz="2800" b="1">
                          <a:solidFill>
                            <a:srgbClr val="FF0000"/>
                          </a:solidFill>
                          <a:latin typeface="Times New Roman" panose="02020603050405020304" pitchFamily="18" charset="0"/>
                          <a:cs typeface="Times New Roman" panose="02020603050405020304" pitchFamily="18" charset="0"/>
                        </a:rPr>
                        <m:t>a</m:t>
                      </m:r>
                      <m:r>
                        <m:rPr>
                          <m:nor/>
                        </m:rPr>
                        <a:rPr lang="en-US" sz="2800" b="1">
                          <a:solidFill>
                            <a:srgbClr val="FF0000"/>
                          </a:solidFill>
                          <a:latin typeface="Times New Roman" panose="02020603050405020304" pitchFamily="18" charset="0"/>
                          <a:cs typeface="Times New Roman" panose="02020603050405020304" pitchFamily="18" charset="0"/>
                        </a:rPr>
                        <m:t> </m:t>
                      </m:r>
                      <m:r>
                        <a:rPr lang="en-US" sz="2800" b="1" i="1">
                          <a:solidFill>
                            <a:srgbClr val="FF0000"/>
                          </a:solidFill>
                          <a:latin typeface="Cambria Math" panose="02040503050406030204" pitchFamily="18" charset="0"/>
                        </a:rPr>
                        <m:t>𝒂</m:t>
                      </m:r>
                      <m:r>
                        <a:rPr lang="en-US" sz="2800" b="1" i="1">
                          <a:solidFill>
                            <a:srgbClr val="FF0000"/>
                          </a:solidFill>
                          <a:latin typeface="Cambria Math" panose="02040503050406030204" pitchFamily="18" charset="0"/>
                        </a:rPr>
                        <m:t> </m:t>
                      </m:r>
                    </m:oMath>
                  </m:oMathPara>
                </a14:m>
                <a:endParaRPr lang="en-US" sz="2800" b="1" i="1">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2800" b="1">
                          <a:solidFill>
                            <a:srgbClr val="FF0000"/>
                          </a:solidFill>
                          <a:latin typeface="Times New Roman" panose="02020603050405020304" pitchFamily="18" charset="0"/>
                          <a:cs typeface="Times New Roman" panose="02020603050405020304" pitchFamily="18" charset="0"/>
                        </a:rPr>
                        <m:t>đượ</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t</m:t>
                      </m:r>
                      <m:r>
                        <m:rPr>
                          <m:nor/>
                        </m:rPr>
                        <a:rPr lang="en-US" sz="2800" b="1">
                          <a:solidFill>
                            <a:srgbClr val="FF0000"/>
                          </a:solidFill>
                          <a:latin typeface="Times New Roman" panose="02020603050405020304" pitchFamily="18" charset="0"/>
                          <a:cs typeface="Times New Roman" panose="02020603050405020304" pitchFamily="18" charset="0"/>
                        </a:rPr>
                        <m:t>í</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ư </m:t>
                      </m:r>
                      <m:r>
                        <m:rPr>
                          <m:nor/>
                        </m:rPr>
                        <a:rPr lang="en-US" sz="2800" b="1">
                          <a:solidFill>
                            <a:srgbClr val="FF0000"/>
                          </a:solidFill>
                          <a:latin typeface="Times New Roman" panose="02020603050405020304" pitchFamily="18" charset="0"/>
                          <a:cs typeface="Times New Roman" panose="02020603050405020304" pitchFamily="18" charset="0"/>
                        </a:rPr>
                        <m:t>th</m:t>
                      </m:r>
                      <m:r>
                        <m:rPr>
                          <m:nor/>
                        </m:rPr>
                        <a:rPr lang="en-US" sz="2800" b="1">
                          <a:solidFill>
                            <a:srgbClr val="FF0000"/>
                          </a:solidFill>
                          <a:latin typeface="Times New Roman" panose="02020603050405020304" pitchFamily="18" charset="0"/>
                          <a:cs typeface="Times New Roman" panose="02020603050405020304" pitchFamily="18" charset="0"/>
                        </a:rPr>
                        <m:t>ế </m:t>
                      </m:r>
                      <m:r>
                        <m:rPr>
                          <m:nor/>
                        </m:rPr>
                        <a:rPr lang="en-US" sz="2800" b="1">
                          <a:solidFill>
                            <a:srgbClr val="FF0000"/>
                          </a:solidFill>
                          <a:latin typeface="Times New Roman" panose="02020603050405020304" pitchFamily="18" charset="0"/>
                          <a:cs typeface="Times New Roman" panose="02020603050405020304" pitchFamily="18" charset="0"/>
                        </a:rPr>
                        <m:t>n</m:t>
                      </m:r>
                      <m:r>
                        <m:rPr>
                          <m:nor/>
                        </m:rPr>
                        <a:rPr lang="en-US" sz="2800" b="1">
                          <a:solidFill>
                            <a:srgbClr val="FF0000"/>
                          </a:solidFill>
                          <a:latin typeface="Times New Roman" panose="02020603050405020304" pitchFamily="18" charset="0"/>
                          <a:cs typeface="Times New Roman" panose="02020603050405020304" pitchFamily="18" charset="0"/>
                        </a:rPr>
                        <m:t>à</m:t>
                      </m:r>
                      <m:r>
                        <m:rPr>
                          <m:nor/>
                        </m:rPr>
                        <a:rPr lang="en-US" sz="2800" b="1">
                          <a:solidFill>
                            <a:srgbClr val="FF0000"/>
                          </a:solidFill>
                          <a:latin typeface="Times New Roman" panose="02020603050405020304" pitchFamily="18" charset="0"/>
                          <a:cs typeface="Times New Roman" panose="02020603050405020304" pitchFamily="18" charset="0"/>
                        </a:rPr>
                        <m:t>o</m:t>
                      </m:r>
                      <m:r>
                        <m:rPr>
                          <m:nor/>
                        </m:rPr>
                        <a:rPr lang="en-US" sz="2800" b="1">
                          <a:solidFill>
                            <a:srgbClr val="FF0000"/>
                          </a:solidFill>
                          <a:latin typeface="Times New Roman" panose="02020603050405020304" pitchFamily="18" charset="0"/>
                          <a:cs typeface="Times New Roman" panose="02020603050405020304" pitchFamily="18" charset="0"/>
                        </a:rPr>
                        <m:t>?</m:t>
                      </m:r>
                    </m:oMath>
                  </m:oMathPara>
                </a14:m>
                <a:endParaRPr lang="en-US" sz="28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B794308-A314-4750-8FBA-AE6F6F011D92}"/>
                  </a:ext>
                </a:extLst>
              </p:cNvPr>
              <p:cNvSpPr txBox="1">
                <a:spLocks noRot="1" noChangeAspect="1" noMove="1" noResize="1" noEditPoints="1" noAdjustHandles="1" noChangeArrowheads="1" noChangeShapeType="1" noTextEdit="1"/>
              </p:cNvSpPr>
              <p:nvPr/>
            </p:nvSpPr>
            <p:spPr>
              <a:xfrm>
                <a:off x="6579048" y="2724277"/>
                <a:ext cx="3860352" cy="1288686"/>
              </a:xfrm>
              <a:prstGeom prst="rect">
                <a:avLst/>
              </a:prstGeom>
              <a:blipFill>
                <a:blip r:embed="rId5"/>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xmlns="" id="{E2F0829E-209A-4E79-A121-FD183CFD6690}"/>
              </a:ext>
            </a:extLst>
          </p:cNvPr>
          <p:cNvSpPr/>
          <p:nvPr/>
        </p:nvSpPr>
        <p:spPr>
          <a:xfrm>
            <a:off x="8175542" y="228600"/>
            <a:ext cx="667364" cy="26468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16600">
                <a:ln w="0"/>
                <a:solidFill>
                  <a:schemeClr val="accent1"/>
                </a:solidFill>
                <a:effectLst>
                  <a:outerShdw blurRad="38100" dist="25400" dir="5400000" algn="ctr" rotWithShape="0">
                    <a:srgbClr val="6E747A">
                      <a:alpha val="43000"/>
                    </a:srgbClr>
                  </a:outerShdw>
                </a:effectLst>
                <a:latin typeface="Algerian" panose="04020705040A02060702" pitchFamily="82" charset="0"/>
              </a:rPr>
              <a:t>?</a:t>
            </a:r>
          </a:p>
        </p:txBody>
      </p:sp>
    </p:spTree>
    <p:extLst>
      <p:ext uri="{BB962C8B-B14F-4D97-AF65-F5344CB8AC3E}">
        <p14:creationId xmlns:p14="http://schemas.microsoft.com/office/powerpoint/2010/main" val="100976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xmlns="" id="{037C7BA7-BA8A-4004-AAF2-427CB975A1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xmlns=""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xmlns=""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xmlns=""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xmlns=""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xmlns=""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xmlns=""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4" action="ppaction://hlinksldjump"/>
              <a:extLst>
                <a:ext uri="{FF2B5EF4-FFF2-40B4-BE49-F238E27FC236}">
                  <a16:creationId xmlns:a16="http://schemas.microsoft.com/office/drawing/2014/main" xmlns="" id="{3CCFE75E-5F71-4188-912E-0D2ABD9A42A4}"/>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xmlns=""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34730695-2E41-4DBF-B58A-79ACA41805EA}"/>
                  </a:ext>
                </a:extLst>
              </p:cNvPr>
              <p:cNvSpPr txBox="1"/>
              <p:nvPr/>
            </p:nvSpPr>
            <p:spPr>
              <a:xfrm>
                <a:off x="76199" y="228601"/>
                <a:ext cx="12012733" cy="1999073"/>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76199" y="228601"/>
                <a:ext cx="12012733" cy="1999073"/>
              </a:xfrm>
              <a:prstGeom prst="rect">
                <a:avLst/>
              </a:prstGeom>
              <a:blipFill>
                <a:blip r:embed="rId6"/>
                <a:stretch>
                  <a:fillRect l="-1522" t="-5199" r="-1471" b="-4281"/>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xmlns="" id="{BDFE9A99-A88F-4539-B04A-1E2C671DA661}"/>
              </a:ext>
            </a:extLst>
          </p:cNvPr>
          <p:cNvGrpSpPr/>
          <p:nvPr/>
        </p:nvGrpSpPr>
        <p:grpSpPr>
          <a:xfrm>
            <a:off x="5037902" y="3048001"/>
            <a:ext cx="5625018" cy="3155527"/>
            <a:chOff x="3513902" y="3383280"/>
            <a:chExt cx="5625018" cy="3155527"/>
          </a:xfrm>
        </p:grpSpPr>
        <p:sp>
          <p:nvSpPr>
            <p:cNvPr id="13" name="TextBox 12">
              <a:extLst>
                <a:ext uri="{FF2B5EF4-FFF2-40B4-BE49-F238E27FC236}">
                  <a16:creationId xmlns:a16="http://schemas.microsoft.com/office/drawing/2014/main" xmlns="" id="{AF0FBA0D-0FFE-4A68-876A-BACA0EAFD570}"/>
                </a:ext>
              </a:extLst>
            </p:cNvPr>
            <p:cNvSpPr txBox="1"/>
            <p:nvPr/>
          </p:nvSpPr>
          <p:spPr>
            <a:xfrm>
              <a:off x="3513902" y="3383280"/>
              <a:ext cx="5625018" cy="3046988"/>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Giải:</a:t>
              </a:r>
            </a:p>
            <a:p>
              <a:r>
                <a:rPr lang="en-US" sz="3200">
                  <a:latin typeface="Times New Roman" panose="02020603050405020304" pitchFamily="18" charset="0"/>
                  <a:cs typeface="Times New Roman" panose="02020603050405020304" pitchFamily="18" charset="0"/>
                </a:rPr>
                <a:t>Phân số chỉ 180 ml so với dung tích của hộp là: </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Dung tích hộp sữa là:  </a:t>
              </a:r>
            </a:p>
            <a:p>
              <a:r>
                <a:rPr lang="en-US" sz="3200">
                  <a:latin typeface="Times New Roman" panose="02020603050405020304" pitchFamily="18" charset="0"/>
                  <a:cs typeface="Times New Roman" panose="02020603050405020304" pitchFamily="18" charset="0"/>
                </a:rPr>
                <a:t>                      (ml)</a:t>
              </a:r>
            </a:p>
          </p:txBody>
        </p:sp>
        <p:graphicFrame>
          <p:nvGraphicFramePr>
            <p:cNvPr id="10" name="Object 9">
              <a:extLst>
                <a:ext uri="{FF2B5EF4-FFF2-40B4-BE49-F238E27FC236}">
                  <a16:creationId xmlns:a16="http://schemas.microsoft.com/office/drawing/2014/main" xmlns="" id="{F941E577-3157-48E8-B871-9707F0AB73EE}"/>
                </a:ext>
              </a:extLst>
            </p:cNvPr>
            <p:cNvGraphicFramePr>
              <a:graphicFrameLocks noChangeAspect="1"/>
            </p:cNvGraphicFramePr>
            <p:nvPr>
              <p:extLst>
                <p:ext uri="{D42A27DB-BD31-4B8C-83A1-F6EECF244321}">
                  <p14:modId xmlns:p14="http://schemas.microsoft.com/office/powerpoint/2010/main" val="1631444654"/>
                </p:ext>
              </p:extLst>
            </p:nvPr>
          </p:nvGraphicFramePr>
          <p:xfrm>
            <a:off x="6248400" y="4343400"/>
            <a:ext cx="1141730" cy="762000"/>
          </p:xfrm>
          <a:graphic>
            <a:graphicData uri="http://schemas.openxmlformats.org/presentationml/2006/ole">
              <mc:AlternateContent xmlns:mc="http://schemas.openxmlformats.org/markup-compatibility/2006">
                <mc:Choice xmlns:v="urn:schemas-microsoft-com:vml" Requires="v">
                  <p:oleObj spid="_x0000_s6146" name="Equation" r:id="rId7" imgW="711000" imgH="444240" progId="Equation.DSMT4">
                    <p:embed/>
                  </p:oleObj>
                </mc:Choice>
                <mc:Fallback>
                  <p:oleObj name="Equation" r:id="rId7" imgW="711000" imgH="444240" progId="Equation.DSMT4">
                    <p:embed/>
                    <p:pic>
                      <p:nvPicPr>
                        <p:cNvPr id="0" name=""/>
                        <p:cNvPicPr/>
                        <p:nvPr/>
                      </p:nvPicPr>
                      <p:blipFill>
                        <a:blip r:embed="rId8"/>
                        <a:stretch>
                          <a:fillRect/>
                        </a:stretch>
                      </p:blipFill>
                      <p:spPr>
                        <a:xfrm>
                          <a:off x="6248400" y="4343400"/>
                          <a:ext cx="1141730" cy="762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6C37559A-39FE-4C27-ADBD-EDBAB08FA257}"/>
                </a:ext>
              </a:extLst>
            </p:cNvPr>
            <p:cNvGraphicFramePr>
              <a:graphicFrameLocks noChangeAspect="1"/>
            </p:cNvGraphicFramePr>
            <p:nvPr>
              <p:extLst>
                <p:ext uri="{D42A27DB-BD31-4B8C-83A1-F6EECF244321}">
                  <p14:modId xmlns:p14="http://schemas.microsoft.com/office/powerpoint/2010/main" val="792123361"/>
                </p:ext>
              </p:extLst>
            </p:nvPr>
          </p:nvGraphicFramePr>
          <p:xfrm>
            <a:off x="4038600" y="5791095"/>
            <a:ext cx="1735137" cy="747712"/>
          </p:xfrm>
          <a:graphic>
            <a:graphicData uri="http://schemas.openxmlformats.org/presentationml/2006/ole">
              <mc:AlternateContent xmlns:mc="http://schemas.openxmlformats.org/markup-compatibility/2006">
                <mc:Choice xmlns:v="urn:schemas-microsoft-com:vml" Requires="v">
                  <p:oleObj spid="_x0000_s6147" name="Equation" r:id="rId9" imgW="1028520" imgH="444240" progId="Equation.DSMT4">
                    <p:embed/>
                  </p:oleObj>
                </mc:Choice>
                <mc:Fallback>
                  <p:oleObj name="Equation" r:id="rId9" imgW="1028520" imgH="444240" progId="Equation.DSMT4">
                    <p:embed/>
                    <p:pic>
                      <p:nvPicPr>
                        <p:cNvPr id="0" name=""/>
                        <p:cNvPicPr/>
                        <p:nvPr/>
                      </p:nvPicPr>
                      <p:blipFill>
                        <a:blip r:embed="rId10"/>
                        <a:stretch>
                          <a:fillRect/>
                        </a:stretch>
                      </p:blipFill>
                      <p:spPr>
                        <a:xfrm>
                          <a:off x="4038600" y="5791095"/>
                          <a:ext cx="1735137" cy="747712"/>
                        </a:xfrm>
                        <a:prstGeom prst="rect">
                          <a:avLst/>
                        </a:prstGeom>
                      </p:spPr>
                    </p:pic>
                  </p:oleObj>
                </mc:Fallback>
              </mc:AlternateContent>
            </a:graphicData>
          </a:graphic>
        </p:graphicFrame>
      </p:grpSp>
    </p:spTree>
    <p:extLst>
      <p:ext uri="{BB962C8B-B14F-4D97-AF65-F5344CB8AC3E}">
        <p14:creationId xmlns:p14="http://schemas.microsoft.com/office/powerpoint/2010/main" val="27380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xmlns=""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xmlns=""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3" name="TextBox 32">
              <a:extLst>
                <a:ext uri="{FF2B5EF4-FFF2-40B4-BE49-F238E27FC236}">
                  <a16:creationId xmlns:a16="http://schemas.microsoft.com/office/drawing/2014/main" xmlns="" id="{E424E58E-A946-4DCB-B108-6132FFF234EB}"/>
                </a:ext>
              </a:extLst>
            </p:cNvPr>
            <p:cNvSpPr txBox="1"/>
            <p:nvPr/>
          </p:nvSpPr>
          <p:spPr>
            <a:xfrm>
              <a:off x="6456345" y="3973184"/>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xmlns="" id="{378B7A05-8C5B-4884-9F07-E63264BF657A}"/>
              </a:ext>
            </a:extLst>
          </p:cNvPr>
          <p:cNvGrpSpPr/>
          <p:nvPr/>
        </p:nvGrpSpPr>
        <p:grpSpPr>
          <a:xfrm>
            <a:off x="1523999" y="26269"/>
            <a:ext cx="5519635"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xmlns=""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xmlns="" id="{9CCED2ED-FCB8-45A1-A8EA-9A5EC7521F95}"/>
                </a:ext>
              </a:extLst>
            </p:cNvPr>
            <p:cNvSpPr txBox="1"/>
            <p:nvPr/>
          </p:nvSpPr>
          <p:spPr>
            <a:xfrm>
              <a:off x="1809057" y="311788"/>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xmlns=""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xmlns=""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xmlns="" id="{F16B6124-2EF9-4320-B562-40EADC8FBE25}"/>
                </a:ext>
              </a:extLst>
            </p:cNvPr>
            <p:cNvSpPr txBox="1"/>
            <p:nvPr/>
          </p:nvSpPr>
          <p:spPr>
            <a:xfrm>
              <a:off x="1875321" y="4008175"/>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xmlns=""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xmlns=""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6" name="TextBox 35">
              <a:extLst>
                <a:ext uri="{FF2B5EF4-FFF2-40B4-BE49-F238E27FC236}">
                  <a16:creationId xmlns:a16="http://schemas.microsoft.com/office/drawing/2014/main" xmlns="" id="{9F3C5463-943F-44B2-8539-8AB0C9F7BBA4}"/>
                </a:ext>
              </a:extLst>
            </p:cNvPr>
            <p:cNvSpPr txBox="1"/>
            <p:nvPr/>
          </p:nvSpPr>
          <p:spPr>
            <a:xfrm>
              <a:off x="6508320" y="339976"/>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4</a:t>
              </a:r>
            </a:p>
          </p:txBody>
        </p:sp>
      </p:grpSp>
    </p:spTree>
    <p:extLst>
      <p:ext uri="{BB962C8B-B14F-4D97-AF65-F5344CB8AC3E}">
        <p14:creationId xmlns:p14="http://schemas.microsoft.com/office/powerpoint/2010/main" val="2624393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xmlns=""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xmlns=""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xmlns=""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xmlns=""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xmlns=""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a:extLst>
              <a:ext uri="{FF2B5EF4-FFF2-40B4-BE49-F238E27FC236}">
                <a16:creationId xmlns:a16="http://schemas.microsoft.com/office/drawing/2014/main" xmlns="" id="{7923C413-2070-4F37-B466-F829A50CF5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6" name="Group 15">
            <a:extLst>
              <a:ext uri="{FF2B5EF4-FFF2-40B4-BE49-F238E27FC236}">
                <a16:creationId xmlns:a16="http://schemas.microsoft.com/office/drawing/2014/main" xmlns="" id="{705184BE-75E6-4CF8-9584-572D67C563FE}"/>
              </a:ext>
            </a:extLst>
          </p:cNvPr>
          <p:cNvGrpSpPr/>
          <p:nvPr/>
        </p:nvGrpSpPr>
        <p:grpSpPr>
          <a:xfrm>
            <a:off x="4434473" y="1992942"/>
            <a:ext cx="3581400" cy="4191000"/>
            <a:chOff x="5757595" y="3323091"/>
            <a:chExt cx="7073142" cy="8073499"/>
          </a:xfrm>
        </p:grpSpPr>
        <p:sp>
          <p:nvSpPr>
            <p:cNvPr id="17" name="Freeform 43">
              <a:extLst>
                <a:ext uri="{FF2B5EF4-FFF2-40B4-BE49-F238E27FC236}">
                  <a16:creationId xmlns:a16="http://schemas.microsoft.com/office/drawing/2014/main" xmlns="" id="{F8BCAFA4-3A35-4108-9F1F-FE6F2C85D6FA}"/>
                </a:ext>
              </a:extLst>
            </p:cNvPr>
            <p:cNvSpPr>
              <a:spLocks noEditPoints="1"/>
            </p:cNvSpPr>
            <p:nvPr/>
          </p:nvSpPr>
          <p:spPr bwMode="auto">
            <a:xfrm>
              <a:off x="5757595" y="3323091"/>
              <a:ext cx="7073142" cy="8073499"/>
            </a:xfrm>
            <a:custGeom>
              <a:avLst/>
              <a:gdLst>
                <a:gd name="T0" fmla="*/ 414 w 1311"/>
                <a:gd name="T1" fmla="*/ 1398 h 1497"/>
                <a:gd name="T2" fmla="*/ 405 w 1311"/>
                <a:gd name="T3" fmla="*/ 1266 h 1497"/>
                <a:gd name="T4" fmla="*/ 274 w 1311"/>
                <a:gd name="T5" fmla="*/ 1289 h 1497"/>
                <a:gd name="T6" fmla="*/ 126 w 1311"/>
                <a:gd name="T7" fmla="*/ 1165 h 1497"/>
                <a:gd name="T8" fmla="*/ 126 w 1311"/>
                <a:gd name="T9" fmla="*/ 1104 h 1497"/>
                <a:gd name="T10" fmla="*/ 126 w 1311"/>
                <a:gd name="T11" fmla="*/ 1087 h 1497"/>
                <a:gd name="T12" fmla="*/ 83 w 1311"/>
                <a:gd name="T13" fmla="*/ 986 h 1497"/>
                <a:gd name="T14" fmla="*/ 81 w 1311"/>
                <a:gd name="T15" fmla="*/ 977 h 1497"/>
                <a:gd name="T16" fmla="*/ 61 w 1311"/>
                <a:gd name="T17" fmla="*/ 907 h 1497"/>
                <a:gd name="T18" fmla="*/ 55 w 1311"/>
                <a:gd name="T19" fmla="*/ 895 h 1497"/>
                <a:gd name="T20" fmla="*/ 21 w 1311"/>
                <a:gd name="T21" fmla="*/ 744 h 1497"/>
                <a:gd name="T22" fmla="*/ 63 w 1311"/>
                <a:gd name="T23" fmla="*/ 684 h 1497"/>
                <a:gd name="T24" fmla="*/ 114 w 1311"/>
                <a:gd name="T25" fmla="*/ 605 h 1497"/>
                <a:gd name="T26" fmla="*/ 118 w 1311"/>
                <a:gd name="T27" fmla="*/ 589 h 1497"/>
                <a:gd name="T28" fmla="*/ 117 w 1311"/>
                <a:gd name="T29" fmla="*/ 586 h 1497"/>
                <a:gd name="T30" fmla="*/ 110 w 1311"/>
                <a:gd name="T31" fmla="*/ 554 h 1497"/>
                <a:gd name="T32" fmla="*/ 199 w 1311"/>
                <a:gd name="T33" fmla="*/ 220 h 1497"/>
                <a:gd name="T34" fmla="*/ 709 w 1311"/>
                <a:gd name="T35" fmla="*/ 0 h 1497"/>
                <a:gd name="T36" fmla="*/ 1178 w 1311"/>
                <a:gd name="T37" fmla="*/ 196 h 1497"/>
                <a:gd name="T38" fmla="*/ 1295 w 1311"/>
                <a:gd name="T39" fmla="*/ 694 h 1497"/>
                <a:gd name="T40" fmla="*/ 1106 w 1311"/>
                <a:gd name="T41" fmla="*/ 1062 h 1497"/>
                <a:gd name="T42" fmla="*/ 1141 w 1311"/>
                <a:gd name="T43" fmla="*/ 1374 h 1497"/>
                <a:gd name="T44" fmla="*/ 1037 w 1311"/>
                <a:gd name="T45" fmla="*/ 1497 h 1497"/>
                <a:gd name="T46" fmla="*/ 429 w 1311"/>
                <a:gd name="T47" fmla="*/ 1199 h 1497"/>
                <a:gd name="T48" fmla="*/ 458 w 1311"/>
                <a:gd name="T49" fmla="*/ 1220 h 1497"/>
                <a:gd name="T50" fmla="*/ 519 w 1311"/>
                <a:gd name="T51" fmla="*/ 1441 h 1497"/>
                <a:gd name="T52" fmla="*/ 1074 w 1311"/>
                <a:gd name="T53" fmla="*/ 1423 h 1497"/>
                <a:gd name="T54" fmla="*/ 1038 w 1311"/>
                <a:gd name="T55" fmla="*/ 1118 h 1497"/>
                <a:gd name="T56" fmla="*/ 1239 w 1311"/>
                <a:gd name="T57" fmla="*/ 686 h 1497"/>
                <a:gd name="T58" fmla="*/ 709 w 1311"/>
                <a:gd name="T59" fmla="*/ 56 h 1497"/>
                <a:gd name="T60" fmla="*/ 165 w 1311"/>
                <a:gd name="T61" fmla="*/ 542 h 1497"/>
                <a:gd name="T62" fmla="*/ 172 w 1311"/>
                <a:gd name="T63" fmla="*/ 571 h 1497"/>
                <a:gd name="T64" fmla="*/ 165 w 1311"/>
                <a:gd name="T65" fmla="*/ 630 h 1497"/>
                <a:gd name="T66" fmla="*/ 70 w 1311"/>
                <a:gd name="T67" fmla="*/ 773 h 1497"/>
                <a:gd name="T68" fmla="*/ 63 w 1311"/>
                <a:gd name="T69" fmla="*/ 818 h 1497"/>
                <a:gd name="T70" fmla="*/ 133 w 1311"/>
                <a:gd name="T71" fmla="*/ 869 h 1497"/>
                <a:gd name="T72" fmla="*/ 122 w 1311"/>
                <a:gd name="T73" fmla="*/ 936 h 1497"/>
                <a:gd name="T74" fmla="*/ 154 w 1311"/>
                <a:gd name="T75" fmla="*/ 960 h 1497"/>
                <a:gd name="T76" fmla="*/ 148 w 1311"/>
                <a:gd name="T77" fmla="*/ 1021 h 1497"/>
                <a:gd name="T78" fmla="*/ 182 w 1311"/>
                <a:gd name="T79" fmla="*/ 1108 h 1497"/>
                <a:gd name="T80" fmla="*/ 274 w 1311"/>
                <a:gd name="T81" fmla="*/ 1232 h 1497"/>
                <a:gd name="T82" fmla="*/ 429 w 1311"/>
                <a:gd name="T83" fmla="*/ 119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1" h="1497">
                  <a:moveTo>
                    <a:pt x="519" y="1497"/>
                  </a:moveTo>
                  <a:cubicBezTo>
                    <a:pt x="463" y="1497"/>
                    <a:pt x="417" y="1454"/>
                    <a:pt x="414" y="1398"/>
                  </a:cubicBezTo>
                  <a:cubicBezTo>
                    <a:pt x="412" y="1355"/>
                    <a:pt x="410" y="1317"/>
                    <a:pt x="406" y="1281"/>
                  </a:cubicBezTo>
                  <a:cubicBezTo>
                    <a:pt x="405" y="1266"/>
                    <a:pt x="405" y="1266"/>
                    <a:pt x="405" y="1266"/>
                  </a:cubicBezTo>
                  <a:cubicBezTo>
                    <a:pt x="391" y="1270"/>
                    <a:pt x="391" y="1270"/>
                    <a:pt x="391" y="1270"/>
                  </a:cubicBezTo>
                  <a:cubicBezTo>
                    <a:pt x="345" y="1283"/>
                    <a:pt x="307" y="1289"/>
                    <a:pt x="274" y="1289"/>
                  </a:cubicBezTo>
                  <a:cubicBezTo>
                    <a:pt x="226" y="1289"/>
                    <a:pt x="188" y="1275"/>
                    <a:pt x="161" y="1246"/>
                  </a:cubicBezTo>
                  <a:cubicBezTo>
                    <a:pt x="141" y="1225"/>
                    <a:pt x="129" y="1198"/>
                    <a:pt x="126" y="1165"/>
                  </a:cubicBezTo>
                  <a:cubicBezTo>
                    <a:pt x="123" y="1143"/>
                    <a:pt x="124" y="1122"/>
                    <a:pt x="125" y="1104"/>
                  </a:cubicBezTo>
                  <a:cubicBezTo>
                    <a:pt x="126" y="1104"/>
                    <a:pt x="126" y="1104"/>
                    <a:pt x="126" y="1104"/>
                  </a:cubicBezTo>
                  <a:cubicBezTo>
                    <a:pt x="126" y="1100"/>
                    <a:pt x="126" y="1096"/>
                    <a:pt x="126" y="1091"/>
                  </a:cubicBezTo>
                  <a:cubicBezTo>
                    <a:pt x="126" y="1087"/>
                    <a:pt x="126" y="1087"/>
                    <a:pt x="126" y="1087"/>
                  </a:cubicBezTo>
                  <a:cubicBezTo>
                    <a:pt x="103" y="1055"/>
                    <a:pt x="103" y="1055"/>
                    <a:pt x="103" y="1055"/>
                  </a:cubicBezTo>
                  <a:cubicBezTo>
                    <a:pt x="88" y="1035"/>
                    <a:pt x="81" y="1011"/>
                    <a:pt x="83" y="986"/>
                  </a:cubicBezTo>
                  <a:cubicBezTo>
                    <a:pt x="84" y="981"/>
                    <a:pt x="84" y="981"/>
                    <a:pt x="84" y="981"/>
                  </a:cubicBezTo>
                  <a:cubicBezTo>
                    <a:pt x="81" y="977"/>
                    <a:pt x="81" y="977"/>
                    <a:pt x="81" y="977"/>
                  </a:cubicBezTo>
                  <a:cubicBezTo>
                    <a:pt x="77" y="972"/>
                    <a:pt x="74" y="967"/>
                    <a:pt x="71" y="961"/>
                  </a:cubicBezTo>
                  <a:cubicBezTo>
                    <a:pt x="63" y="945"/>
                    <a:pt x="59" y="926"/>
                    <a:pt x="61" y="907"/>
                  </a:cubicBezTo>
                  <a:cubicBezTo>
                    <a:pt x="62" y="899"/>
                    <a:pt x="62" y="899"/>
                    <a:pt x="62" y="899"/>
                  </a:cubicBezTo>
                  <a:cubicBezTo>
                    <a:pt x="55" y="895"/>
                    <a:pt x="55" y="895"/>
                    <a:pt x="55" y="895"/>
                  </a:cubicBezTo>
                  <a:cubicBezTo>
                    <a:pt x="33" y="881"/>
                    <a:pt x="17" y="860"/>
                    <a:pt x="9" y="835"/>
                  </a:cubicBezTo>
                  <a:cubicBezTo>
                    <a:pt x="0" y="804"/>
                    <a:pt x="4" y="771"/>
                    <a:pt x="21" y="744"/>
                  </a:cubicBezTo>
                  <a:cubicBezTo>
                    <a:pt x="22" y="743"/>
                    <a:pt x="22" y="743"/>
                    <a:pt x="22" y="743"/>
                  </a:cubicBezTo>
                  <a:cubicBezTo>
                    <a:pt x="35" y="722"/>
                    <a:pt x="49" y="703"/>
                    <a:pt x="63" y="684"/>
                  </a:cubicBezTo>
                  <a:cubicBezTo>
                    <a:pt x="63" y="684"/>
                    <a:pt x="63" y="684"/>
                    <a:pt x="63" y="684"/>
                  </a:cubicBezTo>
                  <a:cubicBezTo>
                    <a:pt x="82" y="657"/>
                    <a:pt x="101" y="631"/>
                    <a:pt x="114" y="605"/>
                  </a:cubicBezTo>
                  <a:cubicBezTo>
                    <a:pt x="119" y="594"/>
                    <a:pt x="119" y="594"/>
                    <a:pt x="119" y="594"/>
                  </a:cubicBezTo>
                  <a:cubicBezTo>
                    <a:pt x="118" y="589"/>
                    <a:pt x="118" y="589"/>
                    <a:pt x="118" y="589"/>
                  </a:cubicBezTo>
                  <a:cubicBezTo>
                    <a:pt x="118" y="589"/>
                    <a:pt x="118" y="588"/>
                    <a:pt x="118" y="587"/>
                  </a:cubicBezTo>
                  <a:cubicBezTo>
                    <a:pt x="117" y="586"/>
                    <a:pt x="117" y="586"/>
                    <a:pt x="117" y="586"/>
                  </a:cubicBezTo>
                  <a:cubicBezTo>
                    <a:pt x="116" y="582"/>
                    <a:pt x="115" y="577"/>
                    <a:pt x="114" y="572"/>
                  </a:cubicBezTo>
                  <a:cubicBezTo>
                    <a:pt x="110" y="554"/>
                    <a:pt x="110" y="554"/>
                    <a:pt x="110" y="554"/>
                  </a:cubicBezTo>
                  <a:cubicBezTo>
                    <a:pt x="99" y="505"/>
                    <a:pt x="100" y="444"/>
                    <a:pt x="113" y="391"/>
                  </a:cubicBezTo>
                  <a:cubicBezTo>
                    <a:pt x="129" y="329"/>
                    <a:pt x="157" y="272"/>
                    <a:pt x="199" y="220"/>
                  </a:cubicBezTo>
                  <a:cubicBezTo>
                    <a:pt x="237" y="173"/>
                    <a:pt x="284" y="132"/>
                    <a:pt x="341" y="98"/>
                  </a:cubicBezTo>
                  <a:cubicBezTo>
                    <a:pt x="446" y="35"/>
                    <a:pt x="577" y="0"/>
                    <a:pt x="709" y="0"/>
                  </a:cubicBezTo>
                  <a:cubicBezTo>
                    <a:pt x="799" y="0"/>
                    <a:pt x="887" y="16"/>
                    <a:pt x="964" y="46"/>
                  </a:cubicBezTo>
                  <a:cubicBezTo>
                    <a:pt x="1050" y="80"/>
                    <a:pt x="1122" y="131"/>
                    <a:pt x="1178" y="196"/>
                  </a:cubicBezTo>
                  <a:cubicBezTo>
                    <a:pt x="1230" y="256"/>
                    <a:pt x="1266" y="328"/>
                    <a:pt x="1286" y="409"/>
                  </a:cubicBezTo>
                  <a:cubicBezTo>
                    <a:pt x="1308" y="495"/>
                    <a:pt x="1311" y="591"/>
                    <a:pt x="1295" y="694"/>
                  </a:cubicBezTo>
                  <a:cubicBezTo>
                    <a:pt x="1284" y="766"/>
                    <a:pt x="1260" y="834"/>
                    <a:pt x="1222" y="901"/>
                  </a:cubicBezTo>
                  <a:cubicBezTo>
                    <a:pt x="1187" y="964"/>
                    <a:pt x="1144" y="1017"/>
                    <a:pt x="1106" y="1062"/>
                  </a:cubicBezTo>
                  <a:cubicBezTo>
                    <a:pt x="1095" y="1075"/>
                    <a:pt x="1091" y="1092"/>
                    <a:pt x="1093" y="1108"/>
                  </a:cubicBezTo>
                  <a:cubicBezTo>
                    <a:pt x="1141" y="1374"/>
                    <a:pt x="1141" y="1374"/>
                    <a:pt x="1141" y="1374"/>
                  </a:cubicBezTo>
                  <a:cubicBezTo>
                    <a:pt x="1146" y="1404"/>
                    <a:pt x="1138" y="1436"/>
                    <a:pt x="1118" y="1460"/>
                  </a:cubicBezTo>
                  <a:cubicBezTo>
                    <a:pt x="1098" y="1484"/>
                    <a:pt x="1069" y="1497"/>
                    <a:pt x="1037" y="1497"/>
                  </a:cubicBezTo>
                  <a:lnTo>
                    <a:pt x="519" y="1497"/>
                  </a:lnTo>
                  <a:close/>
                  <a:moveTo>
                    <a:pt x="429" y="1199"/>
                  </a:moveTo>
                  <a:cubicBezTo>
                    <a:pt x="444" y="1199"/>
                    <a:pt x="457" y="1212"/>
                    <a:pt x="458" y="1219"/>
                  </a:cubicBezTo>
                  <a:cubicBezTo>
                    <a:pt x="458" y="1220"/>
                    <a:pt x="458" y="1220"/>
                    <a:pt x="458" y="1220"/>
                  </a:cubicBezTo>
                  <a:cubicBezTo>
                    <a:pt x="461" y="1252"/>
                    <a:pt x="466" y="1305"/>
                    <a:pt x="471" y="1395"/>
                  </a:cubicBezTo>
                  <a:cubicBezTo>
                    <a:pt x="472" y="1420"/>
                    <a:pt x="493" y="1441"/>
                    <a:pt x="519" y="1441"/>
                  </a:cubicBezTo>
                  <a:cubicBezTo>
                    <a:pt x="1037" y="1441"/>
                    <a:pt x="1037" y="1441"/>
                    <a:pt x="1037" y="1441"/>
                  </a:cubicBezTo>
                  <a:cubicBezTo>
                    <a:pt x="1052" y="1441"/>
                    <a:pt x="1065" y="1434"/>
                    <a:pt x="1074" y="1423"/>
                  </a:cubicBezTo>
                  <a:cubicBezTo>
                    <a:pt x="1084" y="1412"/>
                    <a:pt x="1087" y="1398"/>
                    <a:pt x="1085" y="1384"/>
                  </a:cubicBezTo>
                  <a:cubicBezTo>
                    <a:pt x="1038" y="1118"/>
                    <a:pt x="1038" y="1118"/>
                    <a:pt x="1038" y="1118"/>
                  </a:cubicBezTo>
                  <a:cubicBezTo>
                    <a:pt x="1032" y="1085"/>
                    <a:pt x="1041" y="1051"/>
                    <a:pt x="1063" y="1025"/>
                  </a:cubicBezTo>
                  <a:cubicBezTo>
                    <a:pt x="1136" y="938"/>
                    <a:pt x="1216" y="833"/>
                    <a:pt x="1239" y="686"/>
                  </a:cubicBezTo>
                  <a:cubicBezTo>
                    <a:pt x="1267" y="501"/>
                    <a:pt x="1231" y="345"/>
                    <a:pt x="1135" y="233"/>
                  </a:cubicBezTo>
                  <a:cubicBezTo>
                    <a:pt x="1038" y="121"/>
                    <a:pt x="883" y="56"/>
                    <a:pt x="709" y="56"/>
                  </a:cubicBezTo>
                  <a:cubicBezTo>
                    <a:pt x="491" y="56"/>
                    <a:pt x="228" y="166"/>
                    <a:pt x="168" y="405"/>
                  </a:cubicBezTo>
                  <a:cubicBezTo>
                    <a:pt x="157" y="449"/>
                    <a:pt x="156" y="501"/>
                    <a:pt x="165" y="542"/>
                  </a:cubicBezTo>
                  <a:cubicBezTo>
                    <a:pt x="169" y="560"/>
                    <a:pt x="169" y="560"/>
                    <a:pt x="169" y="560"/>
                  </a:cubicBezTo>
                  <a:cubicBezTo>
                    <a:pt x="170" y="563"/>
                    <a:pt x="171" y="567"/>
                    <a:pt x="172" y="571"/>
                  </a:cubicBezTo>
                  <a:cubicBezTo>
                    <a:pt x="176" y="584"/>
                    <a:pt x="180" y="600"/>
                    <a:pt x="176" y="608"/>
                  </a:cubicBezTo>
                  <a:cubicBezTo>
                    <a:pt x="165" y="630"/>
                    <a:pt x="165" y="630"/>
                    <a:pt x="165" y="630"/>
                  </a:cubicBezTo>
                  <a:cubicBezTo>
                    <a:pt x="150" y="661"/>
                    <a:pt x="129" y="690"/>
                    <a:pt x="109" y="717"/>
                  </a:cubicBezTo>
                  <a:cubicBezTo>
                    <a:pt x="96" y="735"/>
                    <a:pt x="82" y="754"/>
                    <a:pt x="70" y="773"/>
                  </a:cubicBezTo>
                  <a:cubicBezTo>
                    <a:pt x="69" y="775"/>
                    <a:pt x="69" y="775"/>
                    <a:pt x="69" y="775"/>
                  </a:cubicBezTo>
                  <a:cubicBezTo>
                    <a:pt x="61" y="788"/>
                    <a:pt x="59" y="803"/>
                    <a:pt x="63" y="818"/>
                  </a:cubicBezTo>
                  <a:cubicBezTo>
                    <a:pt x="68" y="833"/>
                    <a:pt x="78" y="845"/>
                    <a:pt x="92" y="851"/>
                  </a:cubicBezTo>
                  <a:cubicBezTo>
                    <a:pt x="133" y="869"/>
                    <a:pt x="133" y="869"/>
                    <a:pt x="133" y="869"/>
                  </a:cubicBezTo>
                  <a:cubicBezTo>
                    <a:pt x="120" y="900"/>
                    <a:pt x="120" y="900"/>
                    <a:pt x="120" y="900"/>
                  </a:cubicBezTo>
                  <a:cubicBezTo>
                    <a:pt x="116" y="912"/>
                    <a:pt x="116" y="925"/>
                    <a:pt x="122" y="936"/>
                  </a:cubicBezTo>
                  <a:cubicBezTo>
                    <a:pt x="127" y="948"/>
                    <a:pt x="137" y="956"/>
                    <a:pt x="149" y="959"/>
                  </a:cubicBezTo>
                  <a:cubicBezTo>
                    <a:pt x="154" y="960"/>
                    <a:pt x="154" y="960"/>
                    <a:pt x="154" y="960"/>
                  </a:cubicBezTo>
                  <a:cubicBezTo>
                    <a:pt x="147" y="971"/>
                    <a:pt x="147" y="971"/>
                    <a:pt x="147" y="971"/>
                  </a:cubicBezTo>
                  <a:cubicBezTo>
                    <a:pt x="137" y="986"/>
                    <a:pt x="137" y="1006"/>
                    <a:pt x="148" y="1021"/>
                  </a:cubicBezTo>
                  <a:cubicBezTo>
                    <a:pt x="180" y="1063"/>
                    <a:pt x="180" y="1063"/>
                    <a:pt x="180" y="1063"/>
                  </a:cubicBezTo>
                  <a:cubicBezTo>
                    <a:pt x="184" y="1070"/>
                    <a:pt x="183" y="1090"/>
                    <a:pt x="182" y="1108"/>
                  </a:cubicBezTo>
                  <a:cubicBezTo>
                    <a:pt x="180" y="1140"/>
                    <a:pt x="178" y="1181"/>
                    <a:pt x="202" y="1207"/>
                  </a:cubicBezTo>
                  <a:cubicBezTo>
                    <a:pt x="218" y="1224"/>
                    <a:pt x="242" y="1232"/>
                    <a:pt x="274" y="1232"/>
                  </a:cubicBezTo>
                  <a:cubicBezTo>
                    <a:pt x="311" y="1232"/>
                    <a:pt x="360" y="1222"/>
                    <a:pt x="422" y="1201"/>
                  </a:cubicBezTo>
                  <a:cubicBezTo>
                    <a:pt x="424" y="1200"/>
                    <a:pt x="426" y="1199"/>
                    <a:pt x="429" y="1199"/>
                  </a:cubicBezTo>
                  <a:close/>
                </a:path>
              </a:pathLst>
            </a:custGeom>
            <a:solidFill>
              <a:schemeClr val="bg1">
                <a:lumMod val="85000"/>
              </a:schemeClr>
            </a:soli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8" name="Freeform 45">
              <a:extLst>
                <a:ext uri="{FF2B5EF4-FFF2-40B4-BE49-F238E27FC236}">
                  <a16:creationId xmlns:a16="http://schemas.microsoft.com/office/drawing/2014/main" xmlns="" id="{A6437A61-AB07-4283-931C-F0B5CA8146D8}"/>
                </a:ext>
              </a:extLst>
            </p:cNvPr>
            <p:cNvSpPr>
              <a:spLocks/>
            </p:cNvSpPr>
            <p:nvPr/>
          </p:nvSpPr>
          <p:spPr bwMode="auto">
            <a:xfrm>
              <a:off x="6862774" y="3922395"/>
              <a:ext cx="2930431" cy="2244538"/>
            </a:xfrm>
            <a:custGeom>
              <a:avLst/>
              <a:gdLst>
                <a:gd name="T0" fmla="*/ 5 w 543"/>
                <a:gd name="T1" fmla="*/ 416 h 416"/>
                <a:gd name="T2" fmla="*/ 151 w 543"/>
                <a:gd name="T3" fmla="*/ 397 h 416"/>
                <a:gd name="T4" fmla="*/ 173 w 543"/>
                <a:gd name="T5" fmla="*/ 339 h 416"/>
                <a:gd name="T6" fmla="*/ 234 w 543"/>
                <a:gd name="T7" fmla="*/ 305 h 416"/>
                <a:gd name="T8" fmla="*/ 302 w 543"/>
                <a:gd name="T9" fmla="*/ 322 h 416"/>
                <a:gd name="T10" fmla="*/ 339 w 543"/>
                <a:gd name="T11" fmla="*/ 372 h 416"/>
                <a:gd name="T12" fmla="*/ 491 w 543"/>
                <a:gd name="T13" fmla="*/ 352 h 416"/>
                <a:gd name="T14" fmla="*/ 469 w 543"/>
                <a:gd name="T15" fmla="*/ 188 h 416"/>
                <a:gd name="T16" fmla="*/ 477 w 543"/>
                <a:gd name="T17" fmla="*/ 186 h 416"/>
                <a:gd name="T18" fmla="*/ 538 w 543"/>
                <a:gd name="T19" fmla="*/ 99 h 416"/>
                <a:gd name="T20" fmla="*/ 456 w 543"/>
                <a:gd name="T21" fmla="*/ 29 h 416"/>
                <a:gd name="T22" fmla="*/ 448 w 543"/>
                <a:gd name="T23" fmla="*/ 30 h 416"/>
                <a:gd name="T24" fmla="*/ 445 w 543"/>
                <a:gd name="T25" fmla="*/ 3 h 416"/>
                <a:gd name="T26" fmla="*/ 411 w 543"/>
                <a:gd name="T27" fmla="*/ 0 h 416"/>
                <a:gd name="T28" fmla="*/ 310 w 543"/>
                <a:gd name="T29" fmla="*/ 35 h 416"/>
                <a:gd name="T30" fmla="*/ 300 w 543"/>
                <a:gd name="T31" fmla="*/ 35 h 416"/>
                <a:gd name="T32" fmla="*/ 177 w 543"/>
                <a:gd name="T33" fmla="*/ 91 h 416"/>
                <a:gd name="T34" fmla="*/ 69 w 543"/>
                <a:gd name="T35" fmla="*/ 217 h 416"/>
                <a:gd name="T36" fmla="*/ 27 w 543"/>
                <a:gd name="T37" fmla="*/ 278 h 416"/>
                <a:gd name="T38" fmla="*/ 28 w 543"/>
                <a:gd name="T39" fmla="*/ 287 h 416"/>
                <a:gd name="T40" fmla="*/ 0 w 543"/>
                <a:gd name="T41" fmla="*/ 377 h 416"/>
                <a:gd name="T42" fmla="*/ 5 w 543"/>
                <a:gd name="T43"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3" h="416">
                  <a:moveTo>
                    <a:pt x="5" y="416"/>
                  </a:moveTo>
                  <a:cubicBezTo>
                    <a:pt x="151" y="397"/>
                    <a:pt x="151" y="397"/>
                    <a:pt x="151" y="397"/>
                  </a:cubicBezTo>
                  <a:cubicBezTo>
                    <a:pt x="151" y="376"/>
                    <a:pt x="159" y="355"/>
                    <a:pt x="173" y="339"/>
                  </a:cubicBezTo>
                  <a:cubicBezTo>
                    <a:pt x="189" y="320"/>
                    <a:pt x="210" y="308"/>
                    <a:pt x="234" y="305"/>
                  </a:cubicBezTo>
                  <a:cubicBezTo>
                    <a:pt x="258" y="302"/>
                    <a:pt x="282" y="308"/>
                    <a:pt x="302" y="322"/>
                  </a:cubicBezTo>
                  <a:cubicBezTo>
                    <a:pt x="320" y="334"/>
                    <a:pt x="333" y="352"/>
                    <a:pt x="339" y="372"/>
                  </a:cubicBezTo>
                  <a:cubicBezTo>
                    <a:pt x="491" y="352"/>
                    <a:pt x="491" y="352"/>
                    <a:pt x="491" y="352"/>
                  </a:cubicBezTo>
                  <a:cubicBezTo>
                    <a:pt x="469" y="188"/>
                    <a:pt x="469" y="188"/>
                    <a:pt x="469" y="188"/>
                  </a:cubicBezTo>
                  <a:cubicBezTo>
                    <a:pt x="477" y="186"/>
                    <a:pt x="477" y="186"/>
                    <a:pt x="477" y="186"/>
                  </a:cubicBezTo>
                  <a:cubicBezTo>
                    <a:pt x="517" y="177"/>
                    <a:pt x="543" y="140"/>
                    <a:pt x="538" y="99"/>
                  </a:cubicBezTo>
                  <a:cubicBezTo>
                    <a:pt x="533" y="57"/>
                    <a:pt x="497" y="28"/>
                    <a:pt x="456" y="29"/>
                  </a:cubicBezTo>
                  <a:cubicBezTo>
                    <a:pt x="448" y="30"/>
                    <a:pt x="448" y="30"/>
                    <a:pt x="448" y="30"/>
                  </a:cubicBezTo>
                  <a:cubicBezTo>
                    <a:pt x="445" y="3"/>
                    <a:pt x="445" y="3"/>
                    <a:pt x="445" y="3"/>
                  </a:cubicBezTo>
                  <a:cubicBezTo>
                    <a:pt x="434" y="1"/>
                    <a:pt x="423" y="0"/>
                    <a:pt x="411" y="0"/>
                  </a:cubicBezTo>
                  <a:cubicBezTo>
                    <a:pt x="373" y="0"/>
                    <a:pt x="338" y="13"/>
                    <a:pt x="310" y="35"/>
                  </a:cubicBezTo>
                  <a:cubicBezTo>
                    <a:pt x="306" y="35"/>
                    <a:pt x="303" y="35"/>
                    <a:pt x="300" y="35"/>
                  </a:cubicBezTo>
                  <a:cubicBezTo>
                    <a:pt x="251" y="35"/>
                    <a:pt x="206" y="57"/>
                    <a:pt x="177" y="91"/>
                  </a:cubicBezTo>
                  <a:cubicBezTo>
                    <a:pt x="116" y="102"/>
                    <a:pt x="71" y="154"/>
                    <a:pt x="69" y="217"/>
                  </a:cubicBezTo>
                  <a:cubicBezTo>
                    <a:pt x="45" y="227"/>
                    <a:pt x="27" y="250"/>
                    <a:pt x="27" y="278"/>
                  </a:cubicBezTo>
                  <a:cubicBezTo>
                    <a:pt x="27" y="281"/>
                    <a:pt x="28" y="284"/>
                    <a:pt x="28" y="287"/>
                  </a:cubicBezTo>
                  <a:cubicBezTo>
                    <a:pt x="10" y="313"/>
                    <a:pt x="0" y="344"/>
                    <a:pt x="0" y="377"/>
                  </a:cubicBezTo>
                  <a:cubicBezTo>
                    <a:pt x="0" y="390"/>
                    <a:pt x="2" y="403"/>
                    <a:pt x="5" y="416"/>
                  </a:cubicBezTo>
                  <a:close/>
                </a:path>
              </a:pathLst>
            </a:custGeom>
            <a:gradFill>
              <a:gsLst>
                <a:gs pos="0">
                  <a:schemeClr val="accent4"/>
                </a:gs>
                <a:gs pos="100000">
                  <a:schemeClr val="accent4">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9" name="Freeform 48">
              <a:extLst>
                <a:ext uri="{FF2B5EF4-FFF2-40B4-BE49-F238E27FC236}">
                  <a16:creationId xmlns:a16="http://schemas.microsoft.com/office/drawing/2014/main" xmlns="" id="{A060D79B-7B24-4FF3-B467-BAF57472B64B}"/>
                </a:ext>
              </a:extLst>
            </p:cNvPr>
            <p:cNvSpPr>
              <a:spLocks/>
            </p:cNvSpPr>
            <p:nvPr/>
          </p:nvSpPr>
          <p:spPr bwMode="auto">
            <a:xfrm>
              <a:off x="6917463" y="5626874"/>
              <a:ext cx="2843841" cy="2242259"/>
            </a:xfrm>
            <a:custGeom>
              <a:avLst/>
              <a:gdLst>
                <a:gd name="T0" fmla="*/ 524 w 527"/>
                <a:gd name="T1" fmla="*/ 386 h 416"/>
                <a:gd name="T2" fmla="*/ 466 w 527"/>
                <a:gd name="T3" fmla="*/ 363 h 416"/>
                <a:gd name="T4" fmla="*/ 433 w 527"/>
                <a:gd name="T5" fmla="*/ 302 h 416"/>
                <a:gd name="T6" fmla="*/ 450 w 527"/>
                <a:gd name="T7" fmla="*/ 234 h 416"/>
                <a:gd name="T8" fmla="*/ 500 w 527"/>
                <a:gd name="T9" fmla="*/ 198 h 416"/>
                <a:gd name="T10" fmla="*/ 481 w 527"/>
                <a:gd name="T11" fmla="*/ 53 h 416"/>
                <a:gd name="T12" fmla="*/ 316 w 527"/>
                <a:gd name="T13" fmla="*/ 75 h 416"/>
                <a:gd name="T14" fmla="*/ 314 w 527"/>
                <a:gd name="T15" fmla="*/ 67 h 416"/>
                <a:gd name="T16" fmla="*/ 226 w 527"/>
                <a:gd name="T17" fmla="*/ 6 h 416"/>
                <a:gd name="T18" fmla="*/ 157 w 527"/>
                <a:gd name="T19" fmla="*/ 88 h 416"/>
                <a:gd name="T20" fmla="*/ 158 w 527"/>
                <a:gd name="T21" fmla="*/ 95 h 416"/>
                <a:gd name="T22" fmla="*/ 0 w 527"/>
                <a:gd name="T23" fmla="*/ 116 h 416"/>
                <a:gd name="T24" fmla="*/ 62 w 527"/>
                <a:gd name="T25" fmla="*/ 193 h 416"/>
                <a:gd name="T26" fmla="*/ 180 w 527"/>
                <a:gd name="T27" fmla="*/ 278 h 416"/>
                <a:gd name="T28" fmla="*/ 239 w 527"/>
                <a:gd name="T29" fmla="*/ 263 h 416"/>
                <a:gd name="T30" fmla="*/ 315 w 527"/>
                <a:gd name="T31" fmla="*/ 309 h 416"/>
                <a:gd name="T32" fmla="*/ 469 w 527"/>
                <a:gd name="T33" fmla="*/ 416 h 416"/>
                <a:gd name="T34" fmla="*/ 527 w 527"/>
                <a:gd name="T35" fmla="*/ 405 h 416"/>
                <a:gd name="T36" fmla="*/ 524 w 527"/>
                <a:gd name="T37" fmla="*/ 38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16">
                  <a:moveTo>
                    <a:pt x="524" y="386"/>
                  </a:moveTo>
                  <a:cubicBezTo>
                    <a:pt x="503" y="385"/>
                    <a:pt x="483" y="377"/>
                    <a:pt x="466" y="363"/>
                  </a:cubicBezTo>
                  <a:cubicBezTo>
                    <a:pt x="448" y="348"/>
                    <a:pt x="436" y="326"/>
                    <a:pt x="433" y="302"/>
                  </a:cubicBezTo>
                  <a:cubicBezTo>
                    <a:pt x="430" y="278"/>
                    <a:pt x="436" y="254"/>
                    <a:pt x="450" y="234"/>
                  </a:cubicBezTo>
                  <a:cubicBezTo>
                    <a:pt x="462" y="217"/>
                    <a:pt x="479" y="204"/>
                    <a:pt x="500" y="198"/>
                  </a:cubicBezTo>
                  <a:cubicBezTo>
                    <a:pt x="481" y="53"/>
                    <a:pt x="481" y="53"/>
                    <a:pt x="481" y="53"/>
                  </a:cubicBezTo>
                  <a:cubicBezTo>
                    <a:pt x="316" y="75"/>
                    <a:pt x="316" y="75"/>
                    <a:pt x="316" y="75"/>
                  </a:cubicBezTo>
                  <a:cubicBezTo>
                    <a:pt x="314" y="67"/>
                    <a:pt x="314" y="67"/>
                    <a:pt x="314" y="67"/>
                  </a:cubicBezTo>
                  <a:cubicBezTo>
                    <a:pt x="305" y="27"/>
                    <a:pt x="268" y="0"/>
                    <a:pt x="226" y="6"/>
                  </a:cubicBezTo>
                  <a:cubicBezTo>
                    <a:pt x="185" y="11"/>
                    <a:pt x="156" y="46"/>
                    <a:pt x="157" y="88"/>
                  </a:cubicBezTo>
                  <a:cubicBezTo>
                    <a:pt x="158" y="95"/>
                    <a:pt x="158" y="95"/>
                    <a:pt x="158" y="95"/>
                  </a:cubicBezTo>
                  <a:cubicBezTo>
                    <a:pt x="0" y="116"/>
                    <a:pt x="0" y="116"/>
                    <a:pt x="0" y="116"/>
                  </a:cubicBezTo>
                  <a:cubicBezTo>
                    <a:pt x="12" y="148"/>
                    <a:pt x="34" y="175"/>
                    <a:pt x="62" y="193"/>
                  </a:cubicBezTo>
                  <a:cubicBezTo>
                    <a:pt x="79" y="242"/>
                    <a:pt x="125" y="278"/>
                    <a:pt x="180" y="278"/>
                  </a:cubicBezTo>
                  <a:cubicBezTo>
                    <a:pt x="202" y="278"/>
                    <a:pt x="222" y="272"/>
                    <a:pt x="239" y="263"/>
                  </a:cubicBezTo>
                  <a:cubicBezTo>
                    <a:pt x="258" y="286"/>
                    <a:pt x="284" y="303"/>
                    <a:pt x="315" y="309"/>
                  </a:cubicBezTo>
                  <a:cubicBezTo>
                    <a:pt x="338" y="372"/>
                    <a:pt x="398" y="416"/>
                    <a:pt x="469" y="416"/>
                  </a:cubicBezTo>
                  <a:cubicBezTo>
                    <a:pt x="489" y="416"/>
                    <a:pt x="509" y="412"/>
                    <a:pt x="527" y="405"/>
                  </a:cubicBezTo>
                  <a:lnTo>
                    <a:pt x="524" y="386"/>
                  </a:lnTo>
                  <a:close/>
                </a:path>
              </a:pathLst>
            </a:custGeom>
            <a:gradFill>
              <a:gsLst>
                <a:gs pos="0">
                  <a:schemeClr val="tx2"/>
                </a:gs>
                <a:gs pos="100000">
                  <a:schemeClr val="tx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0" name="Freeform 54">
              <a:extLst>
                <a:ext uri="{FF2B5EF4-FFF2-40B4-BE49-F238E27FC236}">
                  <a16:creationId xmlns:a16="http://schemas.microsoft.com/office/drawing/2014/main" xmlns="" id="{803869EE-6113-4B24-A008-24B4FD99AFA8}"/>
                </a:ext>
              </a:extLst>
            </p:cNvPr>
            <p:cNvSpPr>
              <a:spLocks/>
            </p:cNvSpPr>
            <p:nvPr/>
          </p:nvSpPr>
          <p:spPr bwMode="auto">
            <a:xfrm>
              <a:off x="9312396" y="5535727"/>
              <a:ext cx="3058040" cy="2825610"/>
            </a:xfrm>
            <a:custGeom>
              <a:avLst/>
              <a:gdLst>
                <a:gd name="T0" fmla="*/ 567 w 567"/>
                <a:gd name="T1" fmla="*/ 124 h 524"/>
                <a:gd name="T2" fmla="*/ 533 w 567"/>
                <a:gd name="T3" fmla="*/ 34 h 524"/>
                <a:gd name="T4" fmla="*/ 534 w 567"/>
                <a:gd name="T5" fmla="*/ 13 h 524"/>
                <a:gd name="T6" fmla="*/ 534 w 567"/>
                <a:gd name="T7" fmla="*/ 0 h 524"/>
                <a:gd name="T8" fmla="*/ 393 w 567"/>
                <a:gd name="T9" fmla="*/ 19 h 524"/>
                <a:gd name="T10" fmla="*/ 370 w 567"/>
                <a:gd name="T11" fmla="*/ 77 h 524"/>
                <a:gd name="T12" fmla="*/ 309 w 567"/>
                <a:gd name="T13" fmla="*/ 110 h 524"/>
                <a:gd name="T14" fmla="*/ 297 w 567"/>
                <a:gd name="T15" fmla="*/ 111 h 524"/>
                <a:gd name="T16" fmla="*/ 241 w 567"/>
                <a:gd name="T17" fmla="*/ 94 h 524"/>
                <a:gd name="T18" fmla="*/ 205 w 567"/>
                <a:gd name="T19" fmla="*/ 43 h 524"/>
                <a:gd name="T20" fmla="*/ 53 w 567"/>
                <a:gd name="T21" fmla="*/ 63 h 524"/>
                <a:gd name="T22" fmla="*/ 74 w 567"/>
                <a:gd name="T23" fmla="*/ 227 h 524"/>
                <a:gd name="T24" fmla="*/ 67 w 567"/>
                <a:gd name="T25" fmla="*/ 229 h 524"/>
                <a:gd name="T26" fmla="*/ 5 w 567"/>
                <a:gd name="T27" fmla="*/ 317 h 524"/>
                <a:gd name="T28" fmla="*/ 87 w 567"/>
                <a:gd name="T29" fmla="*/ 386 h 524"/>
                <a:gd name="T30" fmla="*/ 95 w 567"/>
                <a:gd name="T31" fmla="*/ 386 h 524"/>
                <a:gd name="T32" fmla="*/ 102 w 567"/>
                <a:gd name="T33" fmla="*/ 438 h 524"/>
                <a:gd name="T34" fmla="*/ 266 w 567"/>
                <a:gd name="T35" fmla="*/ 524 h 524"/>
                <a:gd name="T36" fmla="*/ 452 w 567"/>
                <a:gd name="T37" fmla="*/ 396 h 524"/>
                <a:gd name="T38" fmla="*/ 556 w 567"/>
                <a:gd name="T39" fmla="*/ 220 h 524"/>
                <a:gd name="T40" fmla="*/ 553 w 567"/>
                <a:gd name="T41" fmla="*/ 184 h 524"/>
                <a:gd name="T42" fmla="*/ 567 w 567"/>
                <a:gd name="T43" fmla="*/ 1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524">
                  <a:moveTo>
                    <a:pt x="567" y="124"/>
                  </a:moveTo>
                  <a:cubicBezTo>
                    <a:pt x="567" y="89"/>
                    <a:pt x="554" y="58"/>
                    <a:pt x="533" y="34"/>
                  </a:cubicBezTo>
                  <a:cubicBezTo>
                    <a:pt x="534" y="27"/>
                    <a:pt x="534" y="20"/>
                    <a:pt x="534" y="13"/>
                  </a:cubicBezTo>
                  <a:cubicBezTo>
                    <a:pt x="534" y="8"/>
                    <a:pt x="534" y="4"/>
                    <a:pt x="534" y="0"/>
                  </a:cubicBezTo>
                  <a:cubicBezTo>
                    <a:pt x="393" y="19"/>
                    <a:pt x="393" y="19"/>
                    <a:pt x="393" y="19"/>
                  </a:cubicBezTo>
                  <a:cubicBezTo>
                    <a:pt x="392" y="40"/>
                    <a:pt x="384" y="60"/>
                    <a:pt x="370" y="77"/>
                  </a:cubicBezTo>
                  <a:cubicBezTo>
                    <a:pt x="355" y="95"/>
                    <a:pt x="333" y="107"/>
                    <a:pt x="309" y="110"/>
                  </a:cubicBezTo>
                  <a:cubicBezTo>
                    <a:pt x="305" y="111"/>
                    <a:pt x="301" y="111"/>
                    <a:pt x="297" y="111"/>
                  </a:cubicBezTo>
                  <a:cubicBezTo>
                    <a:pt x="277" y="111"/>
                    <a:pt x="258" y="105"/>
                    <a:pt x="241" y="94"/>
                  </a:cubicBezTo>
                  <a:cubicBezTo>
                    <a:pt x="224" y="81"/>
                    <a:pt x="211" y="64"/>
                    <a:pt x="205" y="43"/>
                  </a:cubicBezTo>
                  <a:cubicBezTo>
                    <a:pt x="53" y="63"/>
                    <a:pt x="53" y="63"/>
                    <a:pt x="53" y="63"/>
                  </a:cubicBezTo>
                  <a:cubicBezTo>
                    <a:pt x="74" y="227"/>
                    <a:pt x="74" y="227"/>
                    <a:pt x="74" y="227"/>
                  </a:cubicBezTo>
                  <a:cubicBezTo>
                    <a:pt x="67" y="229"/>
                    <a:pt x="67" y="229"/>
                    <a:pt x="67" y="229"/>
                  </a:cubicBezTo>
                  <a:cubicBezTo>
                    <a:pt x="26" y="238"/>
                    <a:pt x="0" y="276"/>
                    <a:pt x="5" y="317"/>
                  </a:cubicBezTo>
                  <a:cubicBezTo>
                    <a:pt x="11" y="358"/>
                    <a:pt x="46" y="388"/>
                    <a:pt x="87" y="386"/>
                  </a:cubicBezTo>
                  <a:cubicBezTo>
                    <a:pt x="95" y="386"/>
                    <a:pt x="95" y="386"/>
                    <a:pt x="95" y="386"/>
                  </a:cubicBezTo>
                  <a:cubicBezTo>
                    <a:pt x="102" y="438"/>
                    <a:pt x="102" y="438"/>
                    <a:pt x="102" y="438"/>
                  </a:cubicBezTo>
                  <a:cubicBezTo>
                    <a:pt x="138" y="490"/>
                    <a:pt x="198" y="524"/>
                    <a:pt x="266" y="524"/>
                  </a:cubicBezTo>
                  <a:cubicBezTo>
                    <a:pt x="351" y="524"/>
                    <a:pt x="423" y="470"/>
                    <a:pt x="452" y="396"/>
                  </a:cubicBezTo>
                  <a:cubicBezTo>
                    <a:pt x="514" y="362"/>
                    <a:pt x="556" y="296"/>
                    <a:pt x="556" y="220"/>
                  </a:cubicBezTo>
                  <a:cubicBezTo>
                    <a:pt x="556" y="208"/>
                    <a:pt x="555" y="196"/>
                    <a:pt x="553" y="184"/>
                  </a:cubicBezTo>
                  <a:cubicBezTo>
                    <a:pt x="562" y="166"/>
                    <a:pt x="567" y="146"/>
                    <a:pt x="567" y="124"/>
                  </a:cubicBezTo>
                  <a:close/>
                </a:path>
              </a:pathLst>
            </a:custGeom>
            <a:gradFill>
              <a:gsLst>
                <a:gs pos="0">
                  <a:schemeClr val="accent1"/>
                </a:gs>
                <a:gs pos="100000">
                  <a:schemeClr val="accent1">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1" name="Freeform 63">
              <a:extLst>
                <a:ext uri="{FF2B5EF4-FFF2-40B4-BE49-F238E27FC236}">
                  <a16:creationId xmlns:a16="http://schemas.microsoft.com/office/drawing/2014/main" xmlns="" id="{CFFEC45F-C6E7-4BE7-9A19-D39C755E67DD}"/>
                </a:ext>
              </a:extLst>
            </p:cNvPr>
            <p:cNvSpPr>
              <a:spLocks/>
            </p:cNvSpPr>
            <p:nvPr/>
          </p:nvSpPr>
          <p:spPr bwMode="auto">
            <a:xfrm>
              <a:off x="9351134" y="3879099"/>
              <a:ext cx="2825610" cy="2189849"/>
            </a:xfrm>
            <a:custGeom>
              <a:avLst/>
              <a:gdLst>
                <a:gd name="T0" fmla="*/ 2 w 524"/>
                <a:gd name="T1" fmla="*/ 21 h 406"/>
                <a:gd name="T2" fmla="*/ 60 w 524"/>
                <a:gd name="T3" fmla="*/ 43 h 406"/>
                <a:gd name="T4" fmla="*/ 94 w 524"/>
                <a:gd name="T5" fmla="*/ 104 h 406"/>
                <a:gd name="T6" fmla="*/ 77 w 524"/>
                <a:gd name="T7" fmla="*/ 172 h 406"/>
                <a:gd name="T8" fmla="*/ 27 w 524"/>
                <a:gd name="T9" fmla="*/ 209 h 406"/>
                <a:gd name="T10" fmla="*/ 46 w 524"/>
                <a:gd name="T11" fmla="*/ 353 h 406"/>
                <a:gd name="T12" fmla="*/ 210 w 524"/>
                <a:gd name="T13" fmla="*/ 332 h 406"/>
                <a:gd name="T14" fmla="*/ 212 w 524"/>
                <a:gd name="T15" fmla="*/ 339 h 406"/>
                <a:gd name="T16" fmla="*/ 300 w 524"/>
                <a:gd name="T17" fmla="*/ 401 h 406"/>
                <a:gd name="T18" fmla="*/ 369 w 524"/>
                <a:gd name="T19" fmla="*/ 319 h 406"/>
                <a:gd name="T20" fmla="*/ 369 w 524"/>
                <a:gd name="T21" fmla="*/ 311 h 406"/>
                <a:gd name="T22" fmla="*/ 524 w 524"/>
                <a:gd name="T23" fmla="*/ 291 h 406"/>
                <a:gd name="T24" fmla="*/ 446 w 524"/>
                <a:gd name="T25" fmla="*/ 194 h 406"/>
                <a:gd name="T26" fmla="*/ 214 w 524"/>
                <a:gd name="T27" fmla="*/ 37 h 406"/>
                <a:gd name="T28" fmla="*/ 137 w 524"/>
                <a:gd name="T29" fmla="*/ 8 h 406"/>
                <a:gd name="T30" fmla="*/ 87 w 524"/>
                <a:gd name="T31" fmla="*/ 19 h 406"/>
                <a:gd name="T32" fmla="*/ 31 w 524"/>
                <a:gd name="T33" fmla="*/ 0 h 406"/>
                <a:gd name="T34" fmla="*/ 0 w 524"/>
                <a:gd name="T35" fmla="*/ 5 h 406"/>
                <a:gd name="T36" fmla="*/ 2 w 524"/>
                <a:gd name="T37" fmla="*/ 2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406">
                  <a:moveTo>
                    <a:pt x="2" y="21"/>
                  </a:moveTo>
                  <a:cubicBezTo>
                    <a:pt x="23" y="21"/>
                    <a:pt x="44" y="29"/>
                    <a:pt x="60" y="43"/>
                  </a:cubicBezTo>
                  <a:cubicBezTo>
                    <a:pt x="78" y="59"/>
                    <a:pt x="90" y="80"/>
                    <a:pt x="94" y="104"/>
                  </a:cubicBezTo>
                  <a:cubicBezTo>
                    <a:pt x="97" y="128"/>
                    <a:pt x="91" y="152"/>
                    <a:pt x="77" y="172"/>
                  </a:cubicBezTo>
                  <a:cubicBezTo>
                    <a:pt x="65" y="190"/>
                    <a:pt x="47" y="203"/>
                    <a:pt x="27" y="209"/>
                  </a:cubicBezTo>
                  <a:cubicBezTo>
                    <a:pt x="46" y="353"/>
                    <a:pt x="46" y="353"/>
                    <a:pt x="46" y="353"/>
                  </a:cubicBezTo>
                  <a:cubicBezTo>
                    <a:pt x="210" y="332"/>
                    <a:pt x="210" y="332"/>
                    <a:pt x="210" y="332"/>
                  </a:cubicBezTo>
                  <a:cubicBezTo>
                    <a:pt x="212" y="339"/>
                    <a:pt x="212" y="339"/>
                    <a:pt x="212" y="339"/>
                  </a:cubicBezTo>
                  <a:cubicBezTo>
                    <a:pt x="221" y="380"/>
                    <a:pt x="259" y="406"/>
                    <a:pt x="300" y="401"/>
                  </a:cubicBezTo>
                  <a:cubicBezTo>
                    <a:pt x="341" y="395"/>
                    <a:pt x="371" y="360"/>
                    <a:pt x="369" y="319"/>
                  </a:cubicBezTo>
                  <a:cubicBezTo>
                    <a:pt x="369" y="311"/>
                    <a:pt x="369" y="311"/>
                    <a:pt x="369" y="311"/>
                  </a:cubicBezTo>
                  <a:cubicBezTo>
                    <a:pt x="524" y="291"/>
                    <a:pt x="524" y="291"/>
                    <a:pt x="524" y="291"/>
                  </a:cubicBezTo>
                  <a:cubicBezTo>
                    <a:pt x="515" y="247"/>
                    <a:pt x="485" y="212"/>
                    <a:pt x="446" y="194"/>
                  </a:cubicBezTo>
                  <a:cubicBezTo>
                    <a:pt x="407" y="103"/>
                    <a:pt x="319" y="39"/>
                    <a:pt x="214" y="37"/>
                  </a:cubicBezTo>
                  <a:cubicBezTo>
                    <a:pt x="194" y="19"/>
                    <a:pt x="167" y="8"/>
                    <a:pt x="137" y="8"/>
                  </a:cubicBezTo>
                  <a:cubicBezTo>
                    <a:pt x="119" y="8"/>
                    <a:pt x="102" y="12"/>
                    <a:pt x="87" y="19"/>
                  </a:cubicBezTo>
                  <a:cubicBezTo>
                    <a:pt x="71" y="7"/>
                    <a:pt x="52" y="0"/>
                    <a:pt x="31" y="0"/>
                  </a:cubicBezTo>
                  <a:cubicBezTo>
                    <a:pt x="20" y="0"/>
                    <a:pt x="10" y="2"/>
                    <a:pt x="0" y="5"/>
                  </a:cubicBezTo>
                  <a:lnTo>
                    <a:pt x="2" y="21"/>
                  </a:lnTo>
                  <a:close/>
                </a:path>
              </a:pathLst>
            </a:custGeom>
            <a:gradFill>
              <a:gsLst>
                <a:gs pos="0">
                  <a:schemeClr val="accent2"/>
                </a:gs>
                <a:gs pos="100000">
                  <a:schemeClr val="accent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grpSp>
      <p:sp>
        <p:nvSpPr>
          <p:cNvPr id="23" name="Rectangle 22">
            <a:extLst>
              <a:ext uri="{FF2B5EF4-FFF2-40B4-BE49-F238E27FC236}">
                <a16:creationId xmlns:a16="http://schemas.microsoft.com/office/drawing/2014/main" xmlns="" id="{10CEA7B8-1184-48DE-A418-7E744E58D97C}"/>
              </a:ext>
            </a:extLst>
          </p:cNvPr>
          <p:cNvSpPr/>
          <p:nvPr/>
        </p:nvSpPr>
        <p:spPr>
          <a:xfrm>
            <a:off x="4757609" y="705951"/>
            <a:ext cx="2676783" cy="533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Times New Roman" panose="02020603050405020304" pitchFamily="18" charset="0"/>
                <a:cs typeface="Times New Roman" panose="02020603050405020304" pitchFamily="18" charset="0"/>
              </a:rPr>
              <a:t>VẬN DỤNG</a:t>
            </a:r>
            <a:endParaRPr 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xmlns="" id="{34FF591C-7933-41E6-88F8-E923409F5C88}"/>
                  </a:ext>
                </a:extLst>
              </p:cNvPr>
              <p:cNvSpPr txBox="1"/>
              <p:nvPr/>
            </p:nvSpPr>
            <p:spPr>
              <a:xfrm>
                <a:off x="0" y="1352986"/>
                <a:ext cx="12192000" cy="4151393"/>
              </a:xfrm>
              <a:prstGeom prst="rect">
                <a:avLst/>
              </a:prstGeom>
              <a:noFill/>
            </p:spPr>
            <p:txBody>
              <a:bodyPr wrap="square">
                <a:spAutoFit/>
              </a:bodyPr>
              <a:lstStyle/>
              <a:p>
                <a:pPr indent="355600" algn="just"/>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r>
                  <a:rPr lang="en-US" sz="2800" b="1">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Vì muốn bạn An học cách chi tiêu hợp lí nên ba bạn cho bạn An 1 tháng là 1000000 đồng, yêu cầu bạn An sử dụng số tiền để chi phí cho mọi hoạt động và sử dụng có hiệu quả trong một tháng. Biết rằng để chi tiêu hợp lí thì</a:t>
                </a:r>
                <a:r>
                  <a:rPr lang="en-US" sz="2800">
                    <a:latin typeface="Times New Roman" panose="02020603050405020304" pitchFamily="18" charset="0"/>
                    <a:cs typeface="Times New Roman" panose="02020603050405020304" pitchFamily="18" charset="0"/>
                  </a:rPr>
                  <a:t> m</a:t>
                </a:r>
                <a:r>
                  <a:rPr lang="vi-VN" sz="2800">
                    <a:latin typeface="Times New Roman" panose="02020603050405020304" pitchFamily="18" charset="0"/>
                    <a:cs typeface="Times New Roman" panose="02020603050405020304" pitchFamily="18" charset="0"/>
                  </a:rPr>
                  <a:t>ột nửa số tiền trên sẽ sử dụng cho các chi phí thiết yếu như ăn uống, đi lại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10</m:t>
                        </m:r>
                      </m:den>
                    </m:f>
                  </m:oMath>
                </a14:m>
                <a:r>
                  <a:rPr lang="vi-VN" sz="2800">
                    <a:latin typeface="Times New Roman" panose="02020603050405020304" pitchFamily="18" charset="0"/>
                    <a:cs typeface="Times New Roman" panose="02020603050405020304" pitchFamily="18" charset="0"/>
                  </a:rPr>
                  <a:t> của tổng số tiền sẽ sử dụng cho các hoạt động cá nhân như: mua sắm, giải trí</a:t>
                </a:r>
                <a:r>
                  <a:rPr lang="en-US" sz="2800">
                    <a:latin typeface="Times New Roman" panose="02020603050405020304" pitchFamily="18" charset="0"/>
                    <a:cs typeface="Times New Roman" panose="02020603050405020304" pitchFamily="18" charset="0"/>
                  </a:rPr>
                  <a:t>; s</a:t>
                </a:r>
                <a:r>
                  <a:rPr lang="vi-VN" sz="2800">
                    <a:latin typeface="Times New Roman" panose="02020603050405020304" pitchFamily="18" charset="0"/>
                    <a:cs typeface="Times New Roman" panose="02020603050405020304" pitchFamily="18" charset="0"/>
                  </a:rPr>
                  <a:t>ố tiền còn lại để dành tiết kiệm để giải quyết các vấn đề phát sinh như xe đạp hư, mất sách, bút, máy tính bị hư...</a:t>
                </a:r>
              </a:p>
              <a:p>
                <a:pPr indent="355600" algn="just"/>
                <a:r>
                  <a:rPr lang="vi-VN" sz="2800">
                    <a:latin typeface="Times New Roman" panose="02020603050405020304" pitchFamily="18" charset="0"/>
                    <a:cs typeface="Times New Roman" panose="02020603050405020304" pitchFamily="18" charset="0"/>
                  </a:rPr>
                  <a:t>Vậy theo em bạn An sẽ phải dùng bao nhiêu tiền cho các chi phí thiết yếu, bao nhiêu tiền dành cho các hoạt động cá nhân và bạn An tiết kiệm được bao nhiêu tiền?</a:t>
                </a:r>
              </a:p>
            </p:txBody>
          </p:sp>
        </mc:Choice>
        <mc:Fallback xmlns="">
          <p:sp>
            <p:nvSpPr>
              <p:cNvPr id="32" name="TextBox 31">
                <a:extLst>
                  <a:ext uri="{FF2B5EF4-FFF2-40B4-BE49-F238E27FC236}">
                    <a16:creationId xmlns:a16="http://schemas.microsoft.com/office/drawing/2014/main" id="{34FF591C-7933-41E6-88F8-E923409F5C88}"/>
                  </a:ext>
                </a:extLst>
              </p:cNvPr>
              <p:cNvSpPr txBox="1">
                <a:spLocks noRot="1" noChangeAspect="1" noMove="1" noResize="1" noEditPoints="1" noAdjustHandles="1" noChangeArrowheads="1" noChangeShapeType="1" noTextEdit="1"/>
              </p:cNvSpPr>
              <p:nvPr/>
            </p:nvSpPr>
            <p:spPr>
              <a:xfrm>
                <a:off x="0" y="1352986"/>
                <a:ext cx="12192000" cy="4151393"/>
              </a:xfrm>
              <a:prstGeom prst="rect">
                <a:avLst/>
              </a:prstGeom>
              <a:blipFill>
                <a:blip r:embed="rId3"/>
                <a:stretch>
                  <a:fillRect l="-1000" t="-1762" r="-1000" b="-3231"/>
                </a:stretch>
              </a:blipFill>
            </p:spPr>
            <p:txBody>
              <a:bodyPr/>
              <a:lstStyle/>
              <a:p>
                <a:r>
                  <a:rPr lang="en-US">
                    <a:noFill/>
                  </a:rPr>
                  <a:t> </a:t>
                </a:r>
              </a:p>
            </p:txBody>
          </p:sp>
        </mc:Fallback>
      </mc:AlternateContent>
    </p:spTree>
    <p:extLst>
      <p:ext uri="{BB962C8B-B14F-4D97-AF65-F5344CB8AC3E}">
        <p14:creationId xmlns:p14="http://schemas.microsoft.com/office/powerpoint/2010/main" val="30826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calendar&#10;&#10;Description automatically generated">
            <a:extLst>
              <a:ext uri="{FF2B5EF4-FFF2-40B4-BE49-F238E27FC236}">
                <a16:creationId xmlns:a16="http://schemas.microsoft.com/office/drawing/2014/main" xmlns="" id="{84F8403A-6722-4F72-A725-14039322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76200"/>
            <a:ext cx="4114800" cy="2743200"/>
          </a:xfrm>
          <a:prstGeom prst="rect">
            <a:avLst/>
          </a:prstGeom>
        </p:spPr>
      </p:pic>
      <p:cxnSp>
        <p:nvCxnSpPr>
          <p:cNvPr id="6" name="Straight Arrow Connector 5">
            <a:extLst>
              <a:ext uri="{FF2B5EF4-FFF2-40B4-BE49-F238E27FC236}">
                <a16:creationId xmlns:a16="http://schemas.microsoft.com/office/drawing/2014/main" xmlns="" id="{A543D836-50AF-4208-9595-A9480C736727}"/>
              </a:ext>
            </a:extLst>
          </p:cNvPr>
          <p:cNvCxnSpPr>
            <a:cxnSpLocks/>
          </p:cNvCxnSpPr>
          <p:nvPr/>
        </p:nvCxnSpPr>
        <p:spPr>
          <a:xfrm flipH="1">
            <a:off x="2057401" y="2667000"/>
            <a:ext cx="4124959" cy="1143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xmlns="" id="{B73C0B9E-6731-4831-9DBA-B41FE9BBAB23}"/>
              </a:ext>
            </a:extLst>
          </p:cNvPr>
          <p:cNvCxnSpPr>
            <a:cxnSpLocks/>
            <a:endCxn id="16" idx="0"/>
          </p:cNvCxnSpPr>
          <p:nvPr/>
        </p:nvCxnSpPr>
        <p:spPr>
          <a:xfrm>
            <a:off x="6172200" y="2667000"/>
            <a:ext cx="4071621"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xmlns="" id="{FB0EF4E4-90FF-42B8-A056-39DD6B811D72}"/>
              </a:ext>
            </a:extLst>
          </p:cNvPr>
          <p:cNvCxnSpPr>
            <a:cxnSpLocks/>
          </p:cNvCxnSpPr>
          <p:nvPr/>
        </p:nvCxnSpPr>
        <p:spPr>
          <a:xfrm flipH="1">
            <a:off x="6172200" y="2667000"/>
            <a:ext cx="10160"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xmlns="" id="{E56BCC27-4F41-4444-9460-04CA53761FEE}"/>
              </a:ext>
            </a:extLst>
          </p:cNvPr>
          <p:cNvSpPr txBox="1"/>
          <p:nvPr/>
        </p:nvSpPr>
        <p:spPr>
          <a:xfrm>
            <a:off x="304800" y="3810000"/>
            <a:ext cx="3680454"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 PHÍ THIẾT YẾU</a:t>
            </a:r>
          </a:p>
        </p:txBody>
      </p:sp>
      <p:sp>
        <p:nvSpPr>
          <p:cNvPr id="15" name="TextBox 14">
            <a:extLst>
              <a:ext uri="{FF2B5EF4-FFF2-40B4-BE49-F238E27FC236}">
                <a16:creationId xmlns:a16="http://schemas.microsoft.com/office/drawing/2014/main" xmlns="" id="{F367DF10-B4CD-44EC-909B-3C02092DDDA6}"/>
              </a:ext>
            </a:extLst>
          </p:cNvPr>
          <p:cNvSpPr txBox="1"/>
          <p:nvPr/>
        </p:nvSpPr>
        <p:spPr>
          <a:xfrm>
            <a:off x="4236873" y="3896360"/>
            <a:ext cx="4221327"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CÁ NHÂN</a:t>
            </a:r>
          </a:p>
        </p:txBody>
      </p:sp>
      <p:sp>
        <p:nvSpPr>
          <p:cNvPr id="16" name="TextBox 15">
            <a:extLst>
              <a:ext uri="{FF2B5EF4-FFF2-40B4-BE49-F238E27FC236}">
                <a16:creationId xmlns:a16="http://schemas.microsoft.com/office/drawing/2014/main" xmlns="" id="{3DF44512-A474-4A08-A8D4-8ADF90F5E9FD}"/>
              </a:ext>
            </a:extLst>
          </p:cNvPr>
          <p:cNvSpPr txBox="1"/>
          <p:nvPr/>
        </p:nvSpPr>
        <p:spPr>
          <a:xfrm>
            <a:off x="8600441" y="3886200"/>
            <a:ext cx="3286759"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TIỀN CÒN LẠI</a:t>
            </a:r>
          </a:p>
        </p:txBody>
      </p:sp>
      <p:cxnSp>
        <p:nvCxnSpPr>
          <p:cNvPr id="21" name="Straight Arrow Connector 20">
            <a:extLst>
              <a:ext uri="{FF2B5EF4-FFF2-40B4-BE49-F238E27FC236}">
                <a16:creationId xmlns:a16="http://schemas.microsoft.com/office/drawing/2014/main" xmlns="" id="{7502D234-88CF-41AA-9190-062557AE0946}"/>
              </a:ext>
            </a:extLst>
          </p:cNvPr>
          <p:cNvCxnSpPr/>
          <p:nvPr/>
        </p:nvCxnSpPr>
        <p:spPr>
          <a:xfrm>
            <a:off x="2133600" y="426720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938B6DE6-34ED-40B1-9AB9-B6A22961654A}"/>
              </a:ext>
            </a:extLst>
          </p:cNvPr>
          <p:cNvCxnSpPr/>
          <p:nvPr/>
        </p:nvCxnSpPr>
        <p:spPr>
          <a:xfrm>
            <a:off x="103632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59C51BEE-EA04-46E6-A555-C6C28F2285B7}"/>
              </a:ext>
            </a:extLst>
          </p:cNvPr>
          <p:cNvCxnSpPr/>
          <p:nvPr/>
        </p:nvCxnSpPr>
        <p:spPr>
          <a:xfrm>
            <a:off x="64008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xmlns="" id="{08EA99B6-0B2B-4779-B200-7F032A4A8797}"/>
              </a:ext>
            </a:extLst>
          </p:cNvPr>
          <p:cNvGraphicFramePr>
            <a:graphicFrameLocks noChangeAspect="1"/>
          </p:cNvGraphicFramePr>
          <p:nvPr>
            <p:extLst>
              <p:ext uri="{D42A27DB-BD31-4B8C-83A1-F6EECF244321}">
                <p14:modId xmlns:p14="http://schemas.microsoft.com/office/powerpoint/2010/main" val="643505495"/>
              </p:ext>
            </p:extLst>
          </p:nvPr>
        </p:nvGraphicFramePr>
        <p:xfrm>
          <a:off x="838200" y="4740852"/>
          <a:ext cx="2748279" cy="659189"/>
        </p:xfrm>
        <a:graphic>
          <a:graphicData uri="http://schemas.openxmlformats.org/presentationml/2006/ole">
            <mc:AlternateContent xmlns:mc="http://schemas.openxmlformats.org/markup-compatibility/2006">
              <mc:Choice xmlns:v="urn:schemas-microsoft-com:vml" Requires="v">
                <p:oleObj spid="_x0000_s7170" name="Equation" r:id="rId4" imgW="2057400" imgH="469800" progId="Equation.DSMT4">
                  <p:embed/>
                </p:oleObj>
              </mc:Choice>
              <mc:Fallback>
                <p:oleObj name="Equation" r:id="rId4" imgW="2057400" imgH="469800" progId="Equation.DSMT4">
                  <p:embed/>
                  <p:pic>
                    <p:nvPicPr>
                      <p:cNvPr id="0" name=""/>
                      <p:cNvPicPr/>
                      <p:nvPr/>
                    </p:nvPicPr>
                    <p:blipFill>
                      <a:blip r:embed="rId5"/>
                      <a:stretch>
                        <a:fillRect/>
                      </a:stretch>
                    </p:blipFill>
                    <p:spPr>
                      <a:xfrm>
                        <a:off x="838200" y="4740852"/>
                        <a:ext cx="2748279" cy="659189"/>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xmlns="" id="{C4F15A7B-4AD6-4F09-928D-9669854456D9}"/>
              </a:ext>
            </a:extLst>
          </p:cNvPr>
          <p:cNvSpPr txBox="1"/>
          <p:nvPr/>
        </p:nvSpPr>
        <p:spPr>
          <a:xfrm>
            <a:off x="2258057" y="451926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6" name="Object 25">
            <a:extLst>
              <a:ext uri="{FF2B5EF4-FFF2-40B4-BE49-F238E27FC236}">
                <a16:creationId xmlns:a16="http://schemas.microsoft.com/office/drawing/2014/main" xmlns="" id="{CD17CEBB-5CD3-4A25-BDDC-FA6D9F185F8E}"/>
              </a:ext>
            </a:extLst>
          </p:cNvPr>
          <p:cNvGraphicFramePr>
            <a:graphicFrameLocks noChangeAspect="1"/>
          </p:cNvGraphicFramePr>
          <p:nvPr>
            <p:extLst>
              <p:ext uri="{D42A27DB-BD31-4B8C-83A1-F6EECF244321}">
                <p14:modId xmlns:p14="http://schemas.microsoft.com/office/powerpoint/2010/main" val="2170074247"/>
              </p:ext>
            </p:extLst>
          </p:nvPr>
        </p:nvGraphicFramePr>
        <p:xfrm>
          <a:off x="5181600" y="4771330"/>
          <a:ext cx="2438398" cy="618550"/>
        </p:xfrm>
        <a:graphic>
          <a:graphicData uri="http://schemas.openxmlformats.org/presentationml/2006/ole">
            <mc:AlternateContent xmlns:mc="http://schemas.openxmlformats.org/markup-compatibility/2006">
              <mc:Choice xmlns:v="urn:schemas-microsoft-com:vml" Requires="v">
                <p:oleObj spid="_x0000_s7171" name="Equation" r:id="rId6" imgW="2145960" imgH="469800" progId="Equation.DSMT4">
                  <p:embed/>
                </p:oleObj>
              </mc:Choice>
              <mc:Fallback>
                <p:oleObj name="Equation" r:id="rId6" imgW="2145960" imgH="469800" progId="Equation.DSMT4">
                  <p:embed/>
                  <p:pic>
                    <p:nvPicPr>
                      <p:cNvPr id="0" name=""/>
                      <p:cNvPicPr/>
                      <p:nvPr/>
                    </p:nvPicPr>
                    <p:blipFill>
                      <a:blip r:embed="rId7"/>
                      <a:stretch>
                        <a:fillRect/>
                      </a:stretch>
                    </p:blipFill>
                    <p:spPr>
                      <a:xfrm>
                        <a:off x="5181600" y="4771330"/>
                        <a:ext cx="2438398" cy="61855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xmlns="" id="{74D0B3DE-2C1E-44FC-B603-5119EDB305F7}"/>
              </a:ext>
            </a:extLst>
          </p:cNvPr>
          <p:cNvSpPr txBox="1"/>
          <p:nvPr/>
        </p:nvSpPr>
        <p:spPr>
          <a:xfrm>
            <a:off x="9902191" y="4514672"/>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sp>
        <p:nvSpPr>
          <p:cNvPr id="28" name="TextBox 27">
            <a:extLst>
              <a:ext uri="{FF2B5EF4-FFF2-40B4-BE49-F238E27FC236}">
                <a16:creationId xmlns:a16="http://schemas.microsoft.com/office/drawing/2014/main" xmlns="" id="{5212C93E-27E6-49E8-9D0C-E3EB8B27EC11}"/>
              </a:ext>
            </a:extLst>
          </p:cNvPr>
          <p:cNvSpPr txBox="1"/>
          <p:nvPr/>
        </p:nvSpPr>
        <p:spPr>
          <a:xfrm>
            <a:off x="6477000" y="454853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9" name="Object 28">
            <a:extLst>
              <a:ext uri="{FF2B5EF4-FFF2-40B4-BE49-F238E27FC236}">
                <a16:creationId xmlns:a16="http://schemas.microsoft.com/office/drawing/2014/main" xmlns="" id="{0B1BCCC7-FE73-4210-A38B-B65BF263EAE9}"/>
              </a:ext>
            </a:extLst>
          </p:cNvPr>
          <p:cNvGraphicFramePr>
            <a:graphicFrameLocks noChangeAspect="1"/>
          </p:cNvGraphicFramePr>
          <p:nvPr>
            <p:extLst>
              <p:ext uri="{D42A27DB-BD31-4B8C-83A1-F6EECF244321}">
                <p14:modId xmlns:p14="http://schemas.microsoft.com/office/powerpoint/2010/main" val="3869478357"/>
              </p:ext>
            </p:extLst>
          </p:nvPr>
        </p:nvGraphicFramePr>
        <p:xfrm>
          <a:off x="8799825" y="4909701"/>
          <a:ext cx="3011175" cy="696198"/>
        </p:xfrm>
        <a:graphic>
          <a:graphicData uri="http://schemas.openxmlformats.org/presentationml/2006/ole">
            <mc:AlternateContent xmlns:mc="http://schemas.openxmlformats.org/markup-compatibility/2006">
              <mc:Choice xmlns:v="urn:schemas-microsoft-com:vml" Requires="v">
                <p:oleObj spid="_x0000_s7172" name="Equation" r:id="rId8" imgW="2641320" imgH="507960" progId="Equation.DSMT4">
                  <p:embed/>
                </p:oleObj>
              </mc:Choice>
              <mc:Fallback>
                <p:oleObj name="Equation" r:id="rId8" imgW="2641320" imgH="507960" progId="Equation.DSMT4">
                  <p:embed/>
                  <p:pic>
                    <p:nvPicPr>
                      <p:cNvPr id="0" name=""/>
                      <p:cNvPicPr/>
                      <p:nvPr/>
                    </p:nvPicPr>
                    <p:blipFill>
                      <a:blip r:embed="rId9"/>
                      <a:stretch>
                        <a:fillRect/>
                      </a:stretch>
                    </p:blipFill>
                    <p:spPr>
                      <a:xfrm>
                        <a:off x="8799825" y="4909701"/>
                        <a:ext cx="3011175" cy="696198"/>
                      </a:xfrm>
                      <a:prstGeom prst="rect">
                        <a:avLst/>
                      </a:prstGeom>
                    </p:spPr>
                  </p:pic>
                </p:oleObj>
              </mc:Fallback>
            </mc:AlternateContent>
          </a:graphicData>
        </a:graphic>
      </p:graphicFrame>
    </p:spTree>
    <p:extLst>
      <p:ext uri="{BB962C8B-B14F-4D97-AF65-F5344CB8AC3E}">
        <p14:creationId xmlns:p14="http://schemas.microsoft.com/office/powerpoint/2010/main" val="42241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5"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everal&#10;&#10;Description automatically generated">
            <a:extLst>
              <a:ext uri="{FF2B5EF4-FFF2-40B4-BE49-F238E27FC236}">
                <a16:creationId xmlns:a16="http://schemas.microsoft.com/office/drawing/2014/main" xmlns="" id="{3E033F1F-854A-4872-BB08-239CA8184C94}"/>
              </a:ext>
            </a:extLst>
          </p:cNvPr>
          <p:cNvPicPr>
            <a:picLocks noChangeAspect="1"/>
          </p:cNvPicPr>
          <p:nvPr/>
        </p:nvPicPr>
        <p:blipFill rotWithShape="1">
          <a:blip r:embed="rId2">
            <a:extLst>
              <a:ext uri="{28A0092B-C50C-407E-A947-70E740481C1C}">
                <a14:useLocalDpi xmlns:a14="http://schemas.microsoft.com/office/drawing/2010/main" val="0"/>
              </a:ext>
            </a:extLst>
          </a:blip>
          <a:srcRect l="33356" r="7688" b="-1"/>
          <a:stretch/>
        </p:blipFill>
        <p:spPr>
          <a:xfrm>
            <a:off x="3415768" y="10"/>
            <a:ext cx="8776232" cy="6857990"/>
          </a:xfrm>
          <a:prstGeom prst="rect">
            <a:avLst/>
          </a:prstGeom>
        </p:spPr>
      </p:pic>
      <p:sp>
        <p:nvSpPr>
          <p:cNvPr id="3" name="TextBox 2">
            <a:extLst>
              <a:ext uri="{FF2B5EF4-FFF2-40B4-BE49-F238E27FC236}">
                <a16:creationId xmlns:a16="http://schemas.microsoft.com/office/drawing/2014/main" xmlns="" id="{0A1A29F1-97BF-4FAE-8678-137B6EABC7DF}"/>
              </a:ext>
            </a:extLst>
          </p:cNvPr>
          <p:cNvSpPr txBox="1"/>
          <p:nvPr/>
        </p:nvSpPr>
        <p:spPr>
          <a:xfrm>
            <a:off x="158218" y="609600"/>
            <a:ext cx="3257550" cy="4876800"/>
          </a:xfrm>
          <a:prstGeom prst="rect">
            <a:avLst/>
          </a:prstGeom>
        </p:spPr>
        <p:txBody>
          <a:bodyPr vert="horz" lIns="91440" tIns="45720" rIns="91440" bIns="45720" rtlCol="0">
            <a:normAutofit fontScale="85000" lnSpcReduction="10000"/>
          </a:bodyPr>
          <a:lstStyle/>
          <a:p>
            <a:pPr defTabSz="914400">
              <a:lnSpc>
                <a:spcPct val="90000"/>
              </a:lnSpc>
              <a:spcAft>
                <a:spcPts val="600"/>
              </a:spcAft>
            </a:pPr>
            <a:r>
              <a:rPr lang="en-US"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 số tiền mà HS được phụ huynh cung cấp hàng ngày và lời khuyên về quản lí chi tiêu như trên, em hãy đưa ra mức chi tiêu hợp lí cho bản thân mình và so với hiện tại mình tự chi tiêu thì có cần điều chỉnh không? </a:t>
            </a:r>
          </a:p>
        </p:txBody>
      </p:sp>
    </p:spTree>
    <p:extLst>
      <p:ext uri="{BB962C8B-B14F-4D97-AF65-F5344CB8AC3E}">
        <p14:creationId xmlns:p14="http://schemas.microsoft.com/office/powerpoint/2010/main" val="6611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4BE8AC1D-409B-482A-816C-72DDAF3E7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8C4B28DE-3C4B-4F13-967E-5402A7783318}"/>
              </a:ext>
            </a:extLst>
          </p:cNvPr>
          <p:cNvSpPr/>
          <p:nvPr/>
        </p:nvSpPr>
        <p:spPr>
          <a:xfrm>
            <a:off x="1844824" y="1143001"/>
            <a:ext cx="8670777" cy="4210127"/>
          </a:xfrm>
          <a:prstGeom prst="rect">
            <a:avLst/>
          </a:prstGeom>
          <a:noFill/>
          <a:effectLst>
            <a:outerShdw blurRad="177800" sx="200000" sy="200000" algn="ctr" rotWithShape="0">
              <a:srgbClr val="000000">
                <a:alpha val="0"/>
              </a:srgbClr>
            </a:outerShdw>
            <a:reflection stA="5000" endPos="65000" dist="50800" dir="5400000" sy="-100000" algn="bl" rotWithShape="0"/>
          </a:effectLst>
        </p:spPr>
        <p:txBody>
          <a:bodyPr wrap="square">
            <a:spAutoFit/>
          </a:bodyPr>
          <a:lstStyle/>
          <a:p>
            <a:pPr algn="ctr">
              <a:lnSpc>
                <a:spcPct val="150000"/>
              </a:lnSpc>
              <a:spcBef>
                <a:spcPts val="450"/>
              </a:spcBef>
              <a:spcAft>
                <a:spcPts val="450"/>
              </a:spcAft>
            </a:pP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H</a:t>
            </a:r>
            <a:r>
              <a:rPr lang="vi-VN"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Ư</a:t>
            </a: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ỚNG DẪN VỀ NHÀ</a:t>
            </a:r>
          </a:p>
          <a:p>
            <a:pPr>
              <a:lnSpc>
                <a:spcPct val="150000"/>
              </a:lnSpc>
              <a:spcBef>
                <a:spcPts val="450"/>
              </a:spcBef>
              <a:spcAft>
                <a:spcPts val="450"/>
              </a:spcAft>
            </a:pPr>
            <a:r>
              <a:rPr lang="en-US" sz="3200" b="1">
                <a:solidFill>
                  <a:schemeClr val="accent6">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Lý thuyết</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Học thuộc 2 quy tắc.</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Times New Roman" panose="02020603050405020304" pitchFamily="18" charset="0"/>
            </a:endParaRPr>
          </a:p>
          <a:p>
            <a:pPr marL="457200" indent="-457200">
              <a:lnSpc>
                <a:spcPct val="150000"/>
              </a:lnSpc>
              <a:spcBef>
                <a:spcPts val="450"/>
              </a:spcBef>
              <a:spcAft>
                <a:spcPts val="450"/>
              </a:spcAft>
              <a:buFontTx/>
              <a:buChar char="-"/>
            </a:pPr>
            <a:r>
              <a:rPr lang="en-US" sz="3200" b="1">
                <a:solidFill>
                  <a:schemeClr val="accent2">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Bài tập</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a:t>
            </a:r>
            <a:r>
              <a:rPr lang="vi-VN"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Làm các bài tập 1, 2, 3 SGK trang 23. </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endParaRPr>
          </a:p>
          <a:p>
            <a:pPr marL="457200" indent="-457200">
              <a:lnSpc>
                <a:spcPct val="150000"/>
              </a:lnSpc>
              <a:spcBef>
                <a:spcPts val="450"/>
              </a:spcBef>
              <a:spcAft>
                <a:spcPts val="450"/>
              </a:spcAft>
              <a:buFontTx/>
              <a:buChar char="-"/>
            </a:pP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Xây dựng mức chi tiêu hợp lí cho cá nhân.</a:t>
            </a:r>
          </a:p>
          <a:p>
            <a:pPr marL="457200" indent="-457200">
              <a:lnSpc>
                <a:spcPct val="150000"/>
              </a:lnSpc>
              <a:spcBef>
                <a:spcPts val="450"/>
              </a:spcBef>
              <a:spcAft>
                <a:spcPts val="450"/>
              </a:spcAft>
              <a:buFontTx/>
              <a:buChar char="-"/>
            </a:pPr>
            <a:r>
              <a:rPr lang="en-US" sz="3200" b="1">
                <a:solidFill>
                  <a:srgbClr val="7030A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Đọc trước bài 7:</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Hỗn số, SGK trang 24</a:t>
            </a: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p>
        </p:txBody>
      </p:sp>
      <p:pic>
        <p:nvPicPr>
          <p:cNvPr id="7" name="Graphic 6" descr="Suburban scene with solid fill">
            <a:extLst>
              <a:ext uri="{FF2B5EF4-FFF2-40B4-BE49-F238E27FC236}">
                <a16:creationId xmlns:a16="http://schemas.microsoft.com/office/drawing/2014/main" xmlns="" id="{F4F812AA-6FD6-4CA6-B316-957E1D73F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1828800" cy="1295400"/>
          </a:xfrm>
          <a:prstGeom prst="rect">
            <a:avLst/>
          </a:prstGeom>
        </p:spPr>
      </p:pic>
    </p:spTree>
    <p:extLst>
      <p:ext uri="{BB962C8B-B14F-4D97-AF65-F5344CB8AC3E}">
        <p14:creationId xmlns:p14="http://schemas.microsoft.com/office/powerpoint/2010/main" val="191229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254D029-C115-4404-849C-FB1B1116C719}"/>
              </a:ext>
            </a:extLst>
          </p:cNvPr>
          <p:cNvSpPr/>
          <p:nvPr/>
        </p:nvSpPr>
        <p:spPr>
          <a:xfrm>
            <a:off x="1524000" y="152400"/>
            <a:ext cx="9144000" cy="1754326"/>
          </a:xfrm>
          <a:prstGeom prst="rect">
            <a:avLst/>
          </a:prstGeom>
        </p:spPr>
        <p:txBody>
          <a:bodyPr wrap="square">
            <a:spAutoFit/>
          </a:bodyPr>
          <a:lstStyle/>
          <a:p>
            <a:pPr algn="ctr"/>
            <a:r>
              <a:rPr lang="nl-NL" sz="44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r>
              <a:rPr lang="nl-NL" sz="44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 </a:t>
            </a:r>
          </a:p>
          <a:p>
            <a:pPr algn="ctr"/>
            <a:endParaRPr lang="nl-NL"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GIÁ TRỊ PHÂN SỐ CỦA MỘT SỐ</a:t>
            </a:r>
            <a:endParaRPr lang="en-US" sz="4400" b="1" dirty="0">
              <a:solidFill>
                <a:srgbClr val="FF000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xmlns="" id="{CA7D49A2-3717-455A-B31C-983D086C9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9080" y="1905000"/>
            <a:ext cx="4914632" cy="4953000"/>
          </a:xfrm>
          <a:prstGeom prst="rect">
            <a:avLst/>
          </a:prstGeom>
          <a:solidFill>
            <a:schemeClr val="accent5">
              <a:lumMod val="20000"/>
              <a:lumOff val="80000"/>
            </a:schemeClr>
          </a:solidFill>
          <a:ln>
            <a:solidFill>
              <a:schemeClr val="accent6">
                <a:lumMod val="20000"/>
                <a:lumOff val="80000"/>
              </a:schemeClr>
            </a:solidFill>
          </a:ln>
        </p:spPr>
      </p:pic>
      <p:pic>
        <p:nvPicPr>
          <p:cNvPr id="2" name="Picture 1">
            <a:extLst>
              <a:ext uri="{FF2B5EF4-FFF2-40B4-BE49-F238E27FC236}">
                <a16:creationId xmlns:a16="http://schemas.microsoft.com/office/drawing/2014/main" xmlns="" id="{DFCF5D07-5303-42EE-B2B9-DE73E5532D14}"/>
              </a:ext>
            </a:extLst>
          </p:cNvPr>
          <p:cNvPicPr>
            <a:picLocks noChangeAspect="1"/>
          </p:cNvPicPr>
          <p:nvPr/>
        </p:nvPicPr>
        <p:blipFill>
          <a:blip r:embed="rId3"/>
          <a:stretch>
            <a:fillRect/>
          </a:stretch>
        </p:blipFill>
        <p:spPr>
          <a:xfrm>
            <a:off x="6443712" y="1906726"/>
            <a:ext cx="4219208" cy="4951274"/>
          </a:xfrm>
          <a:prstGeom prst="rect">
            <a:avLst/>
          </a:prstGeom>
        </p:spPr>
      </p:pic>
    </p:spTree>
    <p:extLst>
      <p:ext uri="{BB962C8B-B14F-4D97-AF65-F5344CB8AC3E}">
        <p14:creationId xmlns:p14="http://schemas.microsoft.com/office/powerpoint/2010/main" val="221222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3E2F25B7-5AA2-4103-BCD5-38D8EBF22E9F}"/>
                  </a:ext>
                </a:extLst>
              </p:cNvPr>
              <p:cNvSpPr txBox="1"/>
              <p:nvPr/>
            </p:nvSpPr>
            <p:spPr>
              <a:xfrm>
                <a:off x="2341880" y="457201"/>
                <a:ext cx="594360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latin typeface="Cambria Math"/>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 </m:t>
                      </m:r>
                      <m:r>
                        <m:rPr>
                          <m:nor/>
                        </m:rPr>
                        <a:rPr lang="en-US" sz="3600" b="1">
                          <a:latin typeface="Cambria Math" panose="02040503050406030204" pitchFamily="18" charset="0"/>
                        </a:rPr>
                        <m:t>c</m:t>
                      </m:r>
                      <m:r>
                        <m:rPr>
                          <m:nor/>
                        </m:rPr>
                        <a:rPr lang="en-US" sz="3600" b="1">
                          <a:latin typeface="Cambria Math" panose="02040503050406030204" pitchFamily="18" charset="0"/>
                        </a:rPr>
                        <m:t>ủ</m:t>
                      </m:r>
                      <m:r>
                        <m:rPr>
                          <m:nor/>
                        </m:rPr>
                        <a:rPr lang="en-US" sz="3600" b="1">
                          <a:latin typeface="Cambria Math" panose="02040503050406030204" pitchFamily="18" charset="0"/>
                        </a:rPr>
                        <m:t>a</m:t>
                      </m:r>
                      <m:r>
                        <a:rPr lang="en-US" sz="3600" b="1" i="1">
                          <a:latin typeface="Cambria Math" panose="02040503050406030204" pitchFamily="18" charset="0"/>
                        </a:rPr>
                        <m:t> </m:t>
                      </m:r>
                      <m:r>
                        <a:rPr lang="en-US" sz="3600" b="1" i="1">
                          <a:latin typeface="Cambria Math" panose="02040503050406030204" pitchFamily="18" charset="0"/>
                        </a:rPr>
                        <m:t>𝟖𝟎</m:t>
                      </m:r>
                      <m:r>
                        <a:rPr lang="en-US" sz="3600" b="1" i="1">
                          <a:latin typeface="Cambria Math" panose="02040503050406030204" pitchFamily="18" charset="0"/>
                        </a:rPr>
                        <m:t> </m:t>
                      </m:r>
                      <m:r>
                        <m:rPr>
                          <m:nor/>
                        </m:rPr>
                        <a:rPr lang="en-US" sz="3600" b="1">
                          <a:latin typeface="Cambria Math" panose="02040503050406030204" pitchFamily="18" charset="0"/>
                        </a:rPr>
                        <m:t>l</m:t>
                      </m:r>
                      <m:r>
                        <m:rPr>
                          <m:nor/>
                        </m:rPr>
                        <a:rPr lang="en-US" sz="3600" b="1">
                          <a:latin typeface="Cambria Math" panose="02040503050406030204" pitchFamily="18" charset="0"/>
                        </a:rPr>
                        <m:t>à</m:t>
                      </m:r>
                      <m:r>
                        <a:rPr lang="en-US" sz="3600" b="1" i="1">
                          <a:latin typeface="Cambria Math" panose="02040503050406030204" pitchFamily="18" charset="0"/>
                        </a:rPr>
                        <m:t>:</m:t>
                      </m:r>
                      <m:r>
                        <a:rPr lang="en-US" sz="3600" b="1" i="1">
                          <a:latin typeface="Cambria Math" panose="02040503050406030204" pitchFamily="18" charset="0"/>
                        </a:rPr>
                        <m:t>𝟖𝟎</m:t>
                      </m:r>
                      <m:r>
                        <a:rPr lang="en-US" sz="3600" b="1" i="1">
                          <a:latin typeface="Cambria Math" panose="02040503050406030204" pitchFamily="18" charset="0"/>
                        </a:rPr>
                        <m:t>.</m:t>
                      </m:r>
                      <m:f>
                        <m:fPr>
                          <m:ctrlPr>
                            <a:rPr lang="en-US" sz="3600" b="1" i="1">
                              <a:latin typeface="Cambria Math"/>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m:t>
                      </m:r>
                      <m:r>
                        <a:rPr lang="en-US" sz="3600" b="1" i="1">
                          <a:latin typeface="Cambria Math" panose="02040503050406030204" pitchFamily="18" charset="0"/>
                        </a:rPr>
                        <m:t>𝟑𝟎</m:t>
                      </m:r>
                      <m:r>
                        <a:rPr lang="en-US" sz="3600" b="1" i="1">
                          <a:latin typeface="Cambria Math" panose="02040503050406030204" pitchFamily="18" charset="0"/>
                        </a:rPr>
                        <m:t> </m:t>
                      </m:r>
                    </m:oMath>
                  </m:oMathPara>
                </a14:m>
                <a:endParaRPr lang="en-US" sz="2400" b="1"/>
              </a:p>
            </p:txBody>
          </p:sp>
        </mc:Choice>
        <mc:Fallback xmlns="">
          <p:sp>
            <p:nvSpPr>
              <p:cNvPr id="19" name="TextBox 18">
                <a:extLst>
                  <a:ext uri="{FF2B5EF4-FFF2-40B4-BE49-F238E27FC236}">
                    <a16:creationId xmlns:a16="http://schemas.microsoft.com/office/drawing/2014/main" id="{3E2F25B7-5AA2-4103-BCD5-38D8EBF22E9F}"/>
                  </a:ext>
                </a:extLst>
              </p:cNvPr>
              <p:cNvSpPr txBox="1">
                <a:spLocks noRot="1" noChangeAspect="1" noMove="1" noResize="1" noEditPoints="1" noAdjustHandles="1" noChangeArrowheads="1" noChangeShapeType="1" noTextEdit="1"/>
              </p:cNvSpPr>
              <p:nvPr/>
            </p:nvSpPr>
            <p:spPr>
              <a:xfrm>
                <a:off x="2341880" y="457201"/>
                <a:ext cx="5943600" cy="11330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FE9812D9-A314-4C48-8FAB-DDEC8067993D}"/>
                  </a:ext>
                </a:extLst>
              </p:cNvPr>
              <p:cNvSpPr txBox="1"/>
              <p:nvPr/>
            </p:nvSpPr>
            <p:spPr>
              <a:xfrm>
                <a:off x="5308600" y="741879"/>
                <a:ext cx="685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rgbClr val="FF0000"/>
                          </a:solidFill>
                          <a:latin typeface="Cambria Math" panose="02040503050406030204" pitchFamily="18" charset="0"/>
                        </a:rPr>
                        <m:t>𝟖𝟎</m:t>
                      </m:r>
                    </m:oMath>
                  </m:oMathPara>
                </a14:m>
                <a:endParaRPr lang="en-US" sz="2400" b="1">
                  <a:solidFill>
                    <a:srgbClr val="FF0000"/>
                  </a:solidFill>
                </a:endParaRPr>
              </a:p>
            </p:txBody>
          </p:sp>
        </mc:Choice>
        <mc:Fallback xmlns="">
          <p:sp>
            <p:nvSpPr>
              <p:cNvPr id="20" name="TextBox 19">
                <a:extLst>
                  <a:ext uri="{FF2B5EF4-FFF2-40B4-BE49-F238E27FC236}">
                    <a16:creationId xmlns:a16="http://schemas.microsoft.com/office/drawing/2014/main" id="{FE9812D9-A314-4C48-8FAB-DDEC8067993D}"/>
                  </a:ext>
                </a:extLst>
              </p:cNvPr>
              <p:cNvSpPr txBox="1">
                <a:spLocks noRot="1" noChangeAspect="1" noMove="1" noResize="1" noEditPoints="1" noAdjustHandles="1" noChangeArrowheads="1" noChangeShapeType="1" noTextEdit="1"/>
              </p:cNvSpPr>
              <p:nvPr/>
            </p:nvSpPr>
            <p:spPr>
              <a:xfrm>
                <a:off x="5308600" y="741879"/>
                <a:ext cx="685800"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F5324544-049B-427D-BC40-DEC271760343}"/>
                  </a:ext>
                </a:extLst>
              </p:cNvPr>
              <p:cNvSpPr txBox="1"/>
              <p:nvPr/>
            </p:nvSpPr>
            <p:spPr>
              <a:xfrm>
                <a:off x="6019800" y="456974"/>
                <a:ext cx="47752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solidFill>
                                <a:srgbClr val="7030A0"/>
                              </a:solidFill>
                              <a:latin typeface="Cambria Math"/>
                            </a:rPr>
                          </m:ctrlPr>
                        </m:fPr>
                        <m:num>
                          <m:r>
                            <a:rPr lang="en-US" sz="3600" b="1" i="1">
                              <a:solidFill>
                                <a:srgbClr val="7030A0"/>
                              </a:solidFill>
                              <a:latin typeface="Cambria Math" panose="02040503050406030204" pitchFamily="18" charset="0"/>
                            </a:rPr>
                            <m:t>𝟑</m:t>
                          </m:r>
                        </m:num>
                        <m:den>
                          <m:r>
                            <a:rPr lang="en-US" sz="3600" b="1" i="1">
                              <a:solidFill>
                                <a:srgbClr val="7030A0"/>
                              </a:solidFill>
                              <a:latin typeface="Cambria Math" panose="02040503050406030204" pitchFamily="18" charset="0"/>
                            </a:rPr>
                            <m:t>𝟖</m:t>
                          </m:r>
                        </m:den>
                      </m:f>
                    </m:oMath>
                  </m:oMathPara>
                </a14:m>
                <a:endParaRPr lang="en-US" sz="2400" b="1">
                  <a:solidFill>
                    <a:srgbClr val="7030A0"/>
                  </a:solidFill>
                </a:endParaRPr>
              </a:p>
            </p:txBody>
          </p:sp>
        </mc:Choice>
        <mc:Fallback xmlns="">
          <p:sp>
            <p:nvSpPr>
              <p:cNvPr id="21" name="TextBox 20">
                <a:extLst>
                  <a:ext uri="{FF2B5EF4-FFF2-40B4-BE49-F238E27FC236}">
                    <a16:creationId xmlns:a16="http://schemas.microsoft.com/office/drawing/2014/main" id="{F5324544-049B-427D-BC40-DEC271760343}"/>
                  </a:ext>
                </a:extLst>
              </p:cNvPr>
              <p:cNvSpPr txBox="1">
                <a:spLocks noRot="1" noChangeAspect="1" noMove="1" noResize="1" noEditPoints="1" noAdjustHandles="1" noChangeArrowheads="1" noChangeShapeType="1" noTextEdit="1"/>
              </p:cNvSpPr>
              <p:nvPr/>
            </p:nvSpPr>
            <p:spPr>
              <a:xfrm>
                <a:off x="6019800" y="456974"/>
                <a:ext cx="477520" cy="11330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FB608398-280E-4CEE-BFFF-3D0C4BEA0E53}"/>
                  </a:ext>
                </a:extLst>
              </p:cNvPr>
              <p:cNvSpPr txBox="1"/>
              <p:nvPr/>
            </p:nvSpPr>
            <p:spPr>
              <a:xfrm>
                <a:off x="6847840" y="741681"/>
                <a:ext cx="914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chemeClr val="accent5">
                              <a:lumMod val="50000"/>
                            </a:schemeClr>
                          </a:solidFill>
                          <a:latin typeface="Cambria Math" panose="02040503050406030204" pitchFamily="18" charset="0"/>
                        </a:rPr>
                        <m:t>𝟑𝟎</m:t>
                      </m:r>
                      <m:r>
                        <a:rPr lang="en-US" sz="3600" b="1" i="1">
                          <a:solidFill>
                            <a:schemeClr val="accent5">
                              <a:lumMod val="50000"/>
                            </a:schemeClr>
                          </a:solidFill>
                          <a:latin typeface="Cambria Math" panose="02040503050406030204" pitchFamily="18" charset="0"/>
                        </a:rPr>
                        <m:t> </m:t>
                      </m:r>
                    </m:oMath>
                  </m:oMathPara>
                </a14:m>
                <a:endParaRPr lang="en-US" sz="2400" b="1">
                  <a:solidFill>
                    <a:schemeClr val="accent5">
                      <a:lumMod val="50000"/>
                    </a:schemeClr>
                  </a:solidFill>
                </a:endParaRPr>
              </a:p>
            </p:txBody>
          </p:sp>
        </mc:Choice>
        <mc:Fallback xmlns="">
          <p:sp>
            <p:nvSpPr>
              <p:cNvPr id="22" name="TextBox 21">
                <a:extLst>
                  <a:ext uri="{FF2B5EF4-FFF2-40B4-BE49-F238E27FC236}">
                    <a16:creationId xmlns:a16="http://schemas.microsoft.com/office/drawing/2014/main" id="{FB608398-280E-4CEE-BFFF-3D0C4BEA0E53}"/>
                  </a:ext>
                </a:extLst>
              </p:cNvPr>
              <p:cNvSpPr txBox="1">
                <a:spLocks noRot="1" noChangeAspect="1" noMove="1" noResize="1" noEditPoints="1" noAdjustHandles="1" noChangeArrowheads="1" noChangeShapeType="1" noTextEdit="1"/>
              </p:cNvSpPr>
              <p:nvPr/>
            </p:nvSpPr>
            <p:spPr>
              <a:xfrm>
                <a:off x="6847840" y="741681"/>
                <a:ext cx="914400" cy="646331"/>
              </a:xfrm>
              <a:prstGeom prst="rect">
                <a:avLst/>
              </a:prstGeom>
              <a:blipFill>
                <a:blip r:embed="rId6"/>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xmlns="" id="{623D2F1E-A6D1-4085-81CE-6F8C3869AC0B}"/>
              </a:ext>
            </a:extLst>
          </p:cNvPr>
          <p:cNvCxnSpPr>
            <a:cxnSpLocks/>
          </p:cNvCxnSpPr>
          <p:nvPr/>
        </p:nvCxnSpPr>
        <p:spPr>
          <a:xfrm flipH="1">
            <a:off x="3505200" y="1413412"/>
            <a:ext cx="1894840" cy="1101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F3D8B4C7-5C85-4816-81DE-6DDCA631028B}"/>
              </a:ext>
            </a:extLst>
          </p:cNvPr>
          <p:cNvCxnSpPr>
            <a:cxnSpLocks/>
          </p:cNvCxnSpPr>
          <p:nvPr/>
        </p:nvCxnSpPr>
        <p:spPr>
          <a:xfrm>
            <a:off x="6261100" y="1677572"/>
            <a:ext cx="0" cy="1370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7B5CB9EF-D49F-4827-A08A-BC70C37344B5}"/>
              </a:ext>
            </a:extLst>
          </p:cNvPr>
          <p:cNvCxnSpPr>
            <a:cxnSpLocks/>
            <a:stCxn id="22" idx="2"/>
          </p:cNvCxnSpPr>
          <p:nvPr/>
        </p:nvCxnSpPr>
        <p:spPr>
          <a:xfrm>
            <a:off x="7305040" y="1388012"/>
            <a:ext cx="1330960" cy="1278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29198336-600D-4ABE-BF6A-60A17D81076E}"/>
              </a:ext>
            </a:extLst>
          </p:cNvPr>
          <p:cNvSpPr txBox="1"/>
          <p:nvPr/>
        </p:nvSpPr>
        <p:spPr>
          <a:xfrm>
            <a:off x="3182836" y="2661921"/>
            <a:ext cx="644728" cy="615553"/>
          </a:xfrm>
          <a:prstGeom prst="rect">
            <a:avLst/>
          </a:prstGeom>
          <a:noFill/>
        </p:spPr>
        <p:txBody>
          <a:bodyPr wrap="none" rtlCol="0">
            <a:spAutoFit/>
          </a:bodyPr>
          <a:lstStyle/>
          <a:p>
            <a:r>
              <a:rPr lang="en-US" sz="3400" b="1">
                <a:solidFill>
                  <a:srgbClr val="FF0000"/>
                </a:solidFill>
                <a:latin typeface="Times New Roman" panose="02020603050405020304" pitchFamily="18" charset="0"/>
                <a:cs typeface="Times New Roman" panose="02020603050405020304" pitchFamily="18" charset="0"/>
              </a:rPr>
              <a:t>Số</a:t>
            </a:r>
          </a:p>
        </p:txBody>
      </p:sp>
      <p:sp>
        <p:nvSpPr>
          <p:cNvPr id="32" name="TextBox 31">
            <a:extLst>
              <a:ext uri="{FF2B5EF4-FFF2-40B4-BE49-F238E27FC236}">
                <a16:creationId xmlns:a16="http://schemas.microsoft.com/office/drawing/2014/main" xmlns="" id="{81BB8631-9E48-4C56-A95F-334F75DE0002}"/>
              </a:ext>
            </a:extLst>
          </p:cNvPr>
          <p:cNvSpPr txBox="1"/>
          <p:nvPr/>
        </p:nvSpPr>
        <p:spPr>
          <a:xfrm>
            <a:off x="5433655" y="3039348"/>
            <a:ext cx="1649811" cy="615553"/>
          </a:xfrm>
          <a:prstGeom prst="rect">
            <a:avLst/>
          </a:prstGeom>
          <a:noFill/>
        </p:spPr>
        <p:txBody>
          <a:bodyPr wrap="none" rtlCol="0">
            <a:spAutoFit/>
          </a:bodyPr>
          <a:lstStyle/>
          <a:p>
            <a:r>
              <a:rPr lang="en-US" sz="3400" b="1">
                <a:solidFill>
                  <a:srgbClr val="7030A0"/>
                </a:solidFill>
                <a:latin typeface="Times New Roman" panose="02020603050405020304" pitchFamily="18" charset="0"/>
                <a:cs typeface="Times New Roman" panose="02020603050405020304" pitchFamily="18" charset="0"/>
              </a:rPr>
              <a:t>Phân số</a:t>
            </a:r>
          </a:p>
        </p:txBody>
      </p:sp>
      <p:sp>
        <p:nvSpPr>
          <p:cNvPr id="33" name="TextBox 32">
            <a:extLst>
              <a:ext uri="{FF2B5EF4-FFF2-40B4-BE49-F238E27FC236}">
                <a16:creationId xmlns:a16="http://schemas.microsoft.com/office/drawing/2014/main" xmlns="" id="{653C9273-FFB1-4F4B-95A5-05ECCB3514CB}"/>
              </a:ext>
            </a:extLst>
          </p:cNvPr>
          <p:cNvSpPr txBox="1"/>
          <p:nvPr/>
        </p:nvSpPr>
        <p:spPr>
          <a:xfrm>
            <a:off x="7462106" y="2721075"/>
            <a:ext cx="3094117" cy="615553"/>
          </a:xfrm>
          <a:prstGeom prst="rect">
            <a:avLst/>
          </a:prstGeom>
          <a:noFill/>
        </p:spPr>
        <p:txBody>
          <a:bodyPr wrap="none" rtlCol="0">
            <a:spAutoFit/>
          </a:bodyPr>
          <a:lstStyle/>
          <a:p>
            <a:r>
              <a:rPr lang="en-US" sz="3400" b="1">
                <a:solidFill>
                  <a:srgbClr val="002060"/>
                </a:solidFill>
                <a:latin typeface="Times New Roman" panose="02020603050405020304" pitchFamily="18" charset="0"/>
                <a:cs typeface="Times New Roman" panose="02020603050405020304" pitchFamily="18" charset="0"/>
              </a:rPr>
              <a:t>Giá trị phân số</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FBAF8994-58FC-4745-9137-5AD626309A56}"/>
                  </a:ext>
                </a:extLst>
              </p:cNvPr>
              <p:cNvSpPr txBox="1"/>
              <p:nvPr/>
            </p:nvSpPr>
            <p:spPr>
              <a:xfrm>
                <a:off x="3379552" y="4323595"/>
                <a:ext cx="5523435" cy="1559466"/>
              </a:xfrm>
              <a:prstGeom prst="rect">
                <a:avLst/>
              </a:prstGeom>
              <a:noFill/>
              <a:ln w="38100">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Giá trị phân số </a:t>
                </a:r>
                <a14:m>
                  <m:oMath xmlns:m="http://schemas.openxmlformats.org/officeDocument/2006/math">
                    <m:f>
                      <m:fPr>
                        <m:ctrlPr>
                          <a:rPr lang="en-US" sz="4000" b="1" i="1">
                            <a:solidFill>
                              <a:srgbClr val="FF0000"/>
                            </a:solidFill>
                            <a:latin typeface="Cambria Math"/>
                          </a:rPr>
                        </m:ctrlPr>
                      </m:fPr>
                      <m:num>
                        <m:r>
                          <a:rPr lang="en-US" sz="4000" b="1" i="1">
                            <a:solidFill>
                              <a:srgbClr val="FF0000"/>
                            </a:solidFill>
                            <a:latin typeface="Cambria Math" panose="02040503050406030204" pitchFamily="18" charset="0"/>
                          </a:rPr>
                          <m:t>𝒎</m:t>
                        </m:r>
                      </m:num>
                      <m:den>
                        <m:r>
                          <a:rPr lang="en-US" sz="4000" b="1" i="1">
                            <a:solidFill>
                              <a:srgbClr val="FF0000"/>
                            </a:solidFill>
                            <a:latin typeface="Cambria Math" panose="02040503050406030204" pitchFamily="18" charset="0"/>
                          </a:rPr>
                          <m:t>𝒏</m:t>
                        </m:r>
                      </m:den>
                    </m:f>
                    <m:r>
                      <a:rPr lang="en-US" sz="4000" b="1" i="1">
                        <a:solidFill>
                          <a:srgbClr val="FF0000"/>
                        </a:solidFill>
                        <a:latin typeface="Cambria Math" panose="020405030504060302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ủ</m:t>
                    </m:r>
                    <m:r>
                      <m:rPr>
                        <m:nor/>
                      </m:rPr>
                      <a:rPr lang="en-US" sz="4000" b="1">
                        <a:solidFill>
                          <a:srgbClr val="FF0000"/>
                        </a:solidFill>
                        <a:latin typeface="Times New Roman" panose="02020603050405020304" pitchFamily="18" charset="0"/>
                        <a:cs typeface="Times New Roman" panose="02020603050405020304" pitchFamily="18" charset="0"/>
                      </a:rPr>
                      <m:t>a</m:t>
                    </m:r>
                    <m:r>
                      <m:rPr>
                        <m:nor/>
                      </m:rPr>
                      <a:rPr lang="en-US" sz="4000" b="1">
                        <a:solidFill>
                          <a:srgbClr val="FF0000"/>
                        </a:solidFill>
                        <a:latin typeface="Times New Roman" panose="02020603050405020304" pitchFamily="18" charset="0"/>
                        <a:cs typeface="Times New Roman" panose="02020603050405020304" pitchFamily="18" charset="0"/>
                      </a:rPr>
                      <m:t> </m:t>
                    </m:r>
                    <m:r>
                      <a:rPr lang="en-US" sz="4000" b="1" i="1">
                        <a:solidFill>
                          <a:srgbClr val="FF0000"/>
                        </a:solidFill>
                        <a:latin typeface="Cambria Math" panose="02040503050406030204" pitchFamily="18" charset="0"/>
                      </a:rPr>
                      <m:t>𝒂</m:t>
                    </m:r>
                    <m:r>
                      <a:rPr lang="en-US" sz="4000" b="1" i="1">
                        <a:solidFill>
                          <a:srgbClr val="FF0000"/>
                        </a:solidFill>
                        <a:latin typeface="Cambria Math" panose="02040503050406030204" pitchFamily="18" charset="0"/>
                      </a:rPr>
                      <m:t> </m:t>
                    </m:r>
                  </m:oMath>
                </a14:m>
                <a:endParaRPr lang="en-US" sz="4000" b="1" i="1">
                  <a:solidFill>
                    <a:srgbClr val="FF000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4000" b="1">
                          <a:solidFill>
                            <a:srgbClr val="FF0000"/>
                          </a:solidFill>
                          <a:latin typeface="Times New Roman" panose="02020603050405020304" pitchFamily="18" charset="0"/>
                          <a:cs typeface="Times New Roman" panose="02020603050405020304" pitchFamily="18" charset="0"/>
                        </a:rPr>
                        <m:t>đượ</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t</m:t>
                      </m:r>
                      <m:r>
                        <m:rPr>
                          <m:nor/>
                        </m:rPr>
                        <a:rPr lang="en-US" sz="4000" b="1">
                          <a:solidFill>
                            <a:srgbClr val="FF0000"/>
                          </a:solidFill>
                          <a:latin typeface="Times New Roman" panose="02020603050405020304" pitchFamily="18" charset="0"/>
                          <a:cs typeface="Times New Roman" panose="02020603050405020304" pitchFamily="18" charset="0"/>
                        </a:rPr>
                        <m:t>í</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ư </m:t>
                      </m:r>
                      <m:r>
                        <m:rPr>
                          <m:nor/>
                        </m:rPr>
                        <a:rPr lang="en-US" sz="4000" b="1">
                          <a:solidFill>
                            <a:srgbClr val="FF0000"/>
                          </a:solidFill>
                          <a:latin typeface="Times New Roman" panose="02020603050405020304" pitchFamily="18" charset="0"/>
                          <a:cs typeface="Times New Roman" panose="02020603050405020304" pitchFamily="18" charset="0"/>
                        </a:rPr>
                        <m:t>th</m:t>
                      </m:r>
                      <m:r>
                        <m:rPr>
                          <m:nor/>
                        </m:rPr>
                        <a:rPr lang="en-US" sz="4000" b="1">
                          <a:solidFill>
                            <a:srgbClr val="FF0000"/>
                          </a:solidFill>
                          <a:latin typeface="Times New Roman" panose="02020603050405020304" pitchFamily="18" charset="0"/>
                          <a:cs typeface="Times New Roman" panose="02020603050405020304" pitchFamily="18" charset="0"/>
                        </a:rPr>
                        <m:t>ế </m:t>
                      </m:r>
                      <m:r>
                        <m:rPr>
                          <m:nor/>
                        </m:rPr>
                        <a:rPr lang="en-US" sz="4000" b="1">
                          <a:solidFill>
                            <a:srgbClr val="FF0000"/>
                          </a:solidFill>
                          <a:latin typeface="Times New Roman" panose="02020603050405020304" pitchFamily="18" charset="0"/>
                          <a:cs typeface="Times New Roman" panose="02020603050405020304" pitchFamily="18" charset="0"/>
                        </a:rPr>
                        <m:t>n</m:t>
                      </m:r>
                      <m:r>
                        <m:rPr>
                          <m:nor/>
                        </m:rPr>
                        <a:rPr lang="en-US" sz="4000" b="1">
                          <a:solidFill>
                            <a:srgbClr val="FF0000"/>
                          </a:solidFill>
                          <a:latin typeface="Times New Roman" panose="02020603050405020304" pitchFamily="18" charset="0"/>
                          <a:cs typeface="Times New Roman" panose="02020603050405020304" pitchFamily="18" charset="0"/>
                        </a:rPr>
                        <m:t>à</m:t>
                      </m:r>
                      <m:r>
                        <m:rPr>
                          <m:nor/>
                        </m:rPr>
                        <a:rPr lang="en-US" sz="4000" b="1">
                          <a:solidFill>
                            <a:srgbClr val="FF0000"/>
                          </a:solidFill>
                          <a:latin typeface="Times New Roman" panose="02020603050405020304" pitchFamily="18" charset="0"/>
                          <a:cs typeface="Times New Roman" panose="02020603050405020304" pitchFamily="18" charset="0"/>
                        </a:rPr>
                        <m:t>o</m:t>
                      </m:r>
                      <m:r>
                        <m:rPr>
                          <m:nor/>
                        </m:rPr>
                        <a:rPr lang="en-US" sz="4000" b="1">
                          <a:solidFill>
                            <a:srgbClr val="FF0000"/>
                          </a:solidFill>
                          <a:latin typeface="Times New Roman" panose="02020603050405020304" pitchFamily="18" charset="0"/>
                          <a:cs typeface="Times New Roman" panose="02020603050405020304" pitchFamily="18" charset="0"/>
                        </a:rPr>
                        <m:t>?</m:t>
                      </m:r>
                    </m:oMath>
                  </m:oMathPara>
                </a14:m>
                <a:endParaRPr lang="en-US" sz="40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FBAF8994-58FC-4745-9137-5AD626309A56}"/>
                  </a:ext>
                </a:extLst>
              </p:cNvPr>
              <p:cNvSpPr txBox="1">
                <a:spLocks noRot="1" noChangeAspect="1" noMove="1" noResize="1" noEditPoints="1" noAdjustHandles="1" noChangeArrowheads="1" noChangeShapeType="1" noTextEdit="1"/>
              </p:cNvSpPr>
              <p:nvPr/>
            </p:nvSpPr>
            <p:spPr>
              <a:xfrm>
                <a:off x="3379552" y="4323595"/>
                <a:ext cx="5523435" cy="1559466"/>
              </a:xfrm>
              <a:prstGeom prst="rect">
                <a:avLst/>
              </a:prstGeom>
              <a:blipFill>
                <a:blip r:embed="rId7"/>
                <a:stretch>
                  <a:fillRect l="-3622" t="-1916"/>
                </a:stretch>
              </a:blipFill>
              <a:ln w="38100">
                <a:noFill/>
              </a:ln>
              <a:effectLst/>
            </p:spPr>
            <p:txBody>
              <a:bodyPr/>
              <a:lstStyle/>
              <a:p>
                <a:r>
                  <a:rPr lang="en-US">
                    <a:noFill/>
                  </a:rPr>
                  <a:t> </a:t>
                </a:r>
              </a:p>
            </p:txBody>
          </p:sp>
        </mc:Fallback>
      </mc:AlternateContent>
    </p:spTree>
    <p:extLst>
      <p:ext uri="{BB962C8B-B14F-4D97-AF65-F5344CB8AC3E}">
        <p14:creationId xmlns:p14="http://schemas.microsoft.com/office/powerpoint/2010/main" val="3083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xmlns=""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xmlns="" id="{F220796A-30B2-4BF4-A3A8-4FBB6FD51934}"/>
                </a:ext>
              </a:extLst>
            </p:cNvPr>
            <p:cNvSpPr/>
            <p:nvPr/>
          </p:nvSpPr>
          <p:spPr>
            <a:xfrm>
              <a:off x="634682" y="1551547"/>
              <a:ext cx="6147118"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xmlns=""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6" name="Group 5">
            <a:extLst>
              <a:ext uri="{FF2B5EF4-FFF2-40B4-BE49-F238E27FC236}">
                <a16:creationId xmlns:a16="http://schemas.microsoft.com/office/drawing/2014/main" xmlns=""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giá trị phân số </a:t>
                  </a:r>
                  <a14:m>
                    <m:oMath xmlns:m="http://schemas.openxmlformats.org/officeDocument/2006/math">
                      <m:f>
                        <m:fPr>
                          <m:ctrlPr>
                            <a:rPr lang="en-US" sz="3600" b="1" i="1">
                              <a:solidFill>
                                <a:srgbClr val="7030A0"/>
                              </a:solidFill>
                              <a:latin typeface="Cambria Math"/>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a:t>
                  </a:r>
                  <a14:m>
                    <m:oMath xmlns:m="http://schemas.openxmlformats.org/officeDocument/2006/math">
                      <m:r>
                        <a:rPr lang="en-US" sz="3600" b="1" i="1">
                          <a:solidFill>
                            <a:srgbClr val="FF0000"/>
                          </a:solidFill>
                          <a:latin typeface="Cambria Math" panose="02040503050406030204" pitchFamily="18" charset="0"/>
                          <a:cs typeface="Times New Roman" panose="02020603050405020304" pitchFamily="18" charset="0"/>
                        </a:rPr>
                        <m:t>𝒂</m:t>
                      </m:r>
                    </m:oMath>
                  </a14:m>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a:t>
                  </a:r>
                </a:p>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ta tính </a:t>
                  </a:r>
                  <a14:m>
                    <m:oMath xmlns:m="http://schemas.openxmlformats.org/officeDocument/2006/math">
                      <m:r>
                        <a:rPr lang="en-US" sz="3600" b="1" i="1">
                          <a:solidFill>
                            <a:srgbClr val="FF0000"/>
                          </a:solidFill>
                          <a:latin typeface="Cambria Math" panose="02040503050406030204" pitchFamily="18" charset="0"/>
                        </a:rPr>
                        <m:t>𝒂</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3"/>
                  <a:stretch>
                    <a:fillRect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xmlns=""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1</a:t>
              </a:r>
            </a:p>
          </p:txBody>
        </p:sp>
      </p:grpSp>
      <p:grpSp>
        <p:nvGrpSpPr>
          <p:cNvPr id="12" name="Group 11">
            <a:extLst>
              <a:ext uri="{FF2B5EF4-FFF2-40B4-BE49-F238E27FC236}">
                <a16:creationId xmlns:a16="http://schemas.microsoft.com/office/drawing/2014/main" xmlns="" id="{A412E327-F295-4955-81A3-B088528905FD}"/>
              </a:ext>
            </a:extLst>
          </p:cNvPr>
          <p:cNvGrpSpPr/>
          <p:nvPr/>
        </p:nvGrpSpPr>
        <p:grpSpPr>
          <a:xfrm>
            <a:off x="1676401" y="3824962"/>
            <a:ext cx="4124961" cy="1890038"/>
            <a:chOff x="157655" y="4405843"/>
            <a:chExt cx="4124961" cy="1890038"/>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36645ADE-794B-4709-A3E8-48DDA15A589B}"/>
                    </a:ext>
                  </a:extLst>
                </p:cNvPr>
                <p:cNvSpPr txBox="1"/>
                <p:nvPr/>
              </p:nvSpPr>
              <p:spPr>
                <a:xfrm>
                  <a:off x="157655" y="4800600"/>
                  <a:ext cx="4124961" cy="1495281"/>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a) Tính giá trị </a:t>
                  </a:r>
                  <a14:m>
                    <m:oMath xmlns:m="http://schemas.openxmlformats.org/officeDocument/2006/math">
                      <m:f>
                        <m:fPr>
                          <m:ctrlPr>
                            <a:rPr lang="en-US" sz="3200" i="1">
                              <a:latin typeface="Cambria Math"/>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a:t>
                  </a:r>
                </a:p>
                <a:p>
                  <a:r>
                    <a:rPr lang="en-US" sz="3200">
                      <a:latin typeface="Times New Roman" panose="02020603050405020304" pitchFamily="18" charset="0"/>
                      <a:cs typeface="Times New Roman" panose="02020603050405020304" pitchFamily="18" charset="0"/>
                    </a:rPr>
                    <a:t>b) Tính giá trị </a:t>
                  </a:r>
                  <a14:m>
                    <m:oMath xmlns:m="http://schemas.openxmlformats.org/officeDocument/2006/math">
                      <m:f>
                        <m:fPr>
                          <m:ctrlPr>
                            <a:rPr lang="en-US" sz="3200" i="1">
                              <a:latin typeface="Cambria Math"/>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r>
                    <a:rPr lang="en-US" sz="3200">
                      <a:latin typeface="Times New Roman" panose="02020603050405020304" pitchFamily="18" charset="0"/>
                      <a:cs typeface="Times New Roman" panose="02020603050405020304" pitchFamily="18" charset="0"/>
                    </a:rPr>
                    <a:t> của </a:t>
                  </a:r>
                  <a14:m>
                    <m:oMath xmlns:m="http://schemas.openxmlformats.org/officeDocument/2006/math">
                      <m:f>
                        <m:fPr>
                          <m:ctrlPr>
                            <a:rPr lang="en-US" sz="3200" i="1">
                              <a:latin typeface="Cambria Math"/>
                            </a:rPr>
                          </m:ctrlPr>
                        </m:fPr>
                        <m:num>
                          <m:r>
                            <a:rPr lang="en-US" sz="3200" i="1">
                              <a:latin typeface="Cambria Math" panose="02040503050406030204" pitchFamily="18" charset="0"/>
                            </a:rPr>
                            <m:t>−25</m:t>
                          </m:r>
                        </m:num>
                        <m:den>
                          <m:r>
                            <a:rPr lang="en-US" sz="3200" i="1">
                              <a:latin typeface="Cambria Math" panose="02040503050406030204" pitchFamily="18" charset="0"/>
                            </a:rPr>
                            <m:t>66</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495281"/>
                </a:xfrm>
                <a:prstGeom prst="rect">
                  <a:avLst/>
                </a:prstGeom>
                <a:blipFill>
                  <a:blip r:embed="rId4"/>
                  <a:stretch>
                    <a:fillRect l="-3535" r="-442" b="-40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xmlns=""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1:</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6CDECAF8-EFEE-43A5-8179-80F4F6CC1E3C}"/>
                  </a:ext>
                </a:extLst>
              </p:cNvPr>
              <p:cNvSpPr txBox="1"/>
              <p:nvPr/>
            </p:nvSpPr>
            <p:spPr>
              <a:xfrm>
                <a:off x="6400800" y="3785518"/>
                <a:ext cx="4602480" cy="788742"/>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Giá trị </a:t>
                </a:r>
                <a14:m>
                  <m:oMath xmlns:m="http://schemas.openxmlformats.org/officeDocument/2006/math">
                    <m:f>
                      <m:fPr>
                        <m:ctrlPr>
                          <a:rPr lang="en-US" sz="3200" i="1">
                            <a:latin typeface="Cambria Math"/>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00800" y="3785518"/>
                <a:ext cx="4602480" cy="788742"/>
              </a:xfrm>
              <a:prstGeom prst="rect">
                <a:avLst/>
              </a:prstGeom>
              <a:blipFill>
                <a:blip r:embed="rId5"/>
                <a:stretch>
                  <a:fillRect l="-3311" b="-108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807A862E-090D-4D5F-8757-051DF86FF502}"/>
                  </a:ext>
                </a:extLst>
              </p:cNvPr>
              <p:cNvSpPr txBox="1"/>
              <p:nvPr/>
            </p:nvSpPr>
            <p:spPr>
              <a:xfrm>
                <a:off x="6400800" y="5178925"/>
                <a:ext cx="4267200" cy="79887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Giá trị </a:t>
                </a:r>
                <a14:m>
                  <m:oMath xmlns:m="http://schemas.openxmlformats.org/officeDocument/2006/math">
                    <m:f>
                      <m:fPr>
                        <m:ctrlPr>
                          <a:rPr lang="en-US" sz="3200" i="1">
                            <a:latin typeface="Cambria Math"/>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a:t>
                </a:r>
                <a14:m>
                  <m:oMath xmlns:m="http://schemas.openxmlformats.org/officeDocument/2006/math">
                    <m:f>
                      <m:fPr>
                        <m:ctrlPr>
                          <a:rPr lang="en-US" sz="3200" i="1">
                            <a:latin typeface="Cambria Math"/>
                          </a:rPr>
                        </m:ctrlPr>
                      </m:fPr>
                      <m:num>
                        <m:r>
                          <a:rPr lang="en-US" sz="3200" i="1">
                            <a:latin typeface="Cambria Math" panose="02040503050406030204" pitchFamily="18" charset="0"/>
                          </a:rPr>
                          <m:t>−25</m:t>
                        </m:r>
                      </m:num>
                      <m:den>
                        <m:r>
                          <a:rPr lang="en-US" sz="3200" i="1">
                            <a:latin typeface="Cambria Math" panose="02040503050406030204" pitchFamily="18" charset="0"/>
                          </a:rPr>
                          <m:t>66</m:t>
                        </m:r>
                      </m:den>
                    </m:f>
                  </m:oMath>
                </a14:m>
                <a:r>
                  <a:rPr lang="en-US" sz="3200">
                    <a:latin typeface="Times New Roman" panose="02020603050405020304" pitchFamily="18" charset="0"/>
                    <a:cs typeface="Times New Roman" panose="02020603050405020304" pitchFamily="18" charset="0"/>
                  </a:rPr>
                  <a:t>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400800" y="5178925"/>
                <a:ext cx="4267200" cy="798873"/>
              </a:xfrm>
              <a:prstGeom prst="rect">
                <a:avLst/>
              </a:prstGeom>
              <a:blipFill>
                <a:blip r:embed="rId6"/>
                <a:stretch>
                  <a:fillRect l="-3571" b="-9924"/>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xmlns="" id="{8EBE4C48-FF3E-4076-BD9F-17DD440B07A4}"/>
              </a:ext>
            </a:extLst>
          </p:cNvPr>
          <p:cNvCxnSpPr>
            <a:cxnSpLocks/>
          </p:cNvCxnSpPr>
          <p:nvPr/>
        </p:nvCxnSpPr>
        <p:spPr>
          <a:xfrm>
            <a:off x="606608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2C5DA7FC-3ADC-4C22-8110-C474A47D585F}"/>
              </a:ext>
            </a:extLst>
          </p:cNvPr>
          <p:cNvSpPr/>
          <p:nvPr/>
        </p:nvSpPr>
        <p:spPr>
          <a:xfrm>
            <a:off x="1850043" y="5898085"/>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xmlns="" id="{2B8406CF-BA59-4F74-8E0B-4FFD2796CB43}"/>
              </a:ext>
            </a:extLst>
          </p:cNvPr>
          <p:cNvGraphicFramePr>
            <a:graphicFrameLocks noChangeAspect="1"/>
          </p:cNvGraphicFramePr>
          <p:nvPr>
            <p:extLst>
              <p:ext uri="{D42A27DB-BD31-4B8C-83A1-F6EECF244321}">
                <p14:modId xmlns:p14="http://schemas.microsoft.com/office/powerpoint/2010/main" val="2416130490"/>
              </p:ext>
            </p:extLst>
          </p:nvPr>
        </p:nvGraphicFramePr>
        <p:xfrm>
          <a:off x="6781800" y="5840028"/>
          <a:ext cx="2393950" cy="1108075"/>
        </p:xfrm>
        <a:graphic>
          <a:graphicData uri="http://schemas.openxmlformats.org/presentationml/2006/ole">
            <mc:AlternateContent xmlns:mc="http://schemas.openxmlformats.org/markup-compatibility/2006">
              <mc:Choice xmlns:v="urn:schemas-microsoft-com:vml" Requires="v">
                <p:oleObj spid="_x0000_s1026" name="Equation" r:id="rId7" imgW="850680" imgH="393480" progId="Equation.DSMT4">
                  <p:embed/>
                </p:oleObj>
              </mc:Choice>
              <mc:Fallback>
                <p:oleObj name="Equation" r:id="rId7" imgW="850680" imgH="393480" progId="Equation.DSMT4">
                  <p:embed/>
                  <p:pic>
                    <p:nvPicPr>
                      <p:cNvPr id="0" name=""/>
                      <p:cNvPicPr/>
                      <p:nvPr/>
                    </p:nvPicPr>
                    <p:blipFill>
                      <a:blip r:embed="rId8"/>
                      <a:stretch>
                        <a:fillRect/>
                      </a:stretch>
                    </p:blipFill>
                    <p:spPr>
                      <a:xfrm>
                        <a:off x="6781800" y="5840028"/>
                        <a:ext cx="2393950"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xmlns="" id="{36CDD8FD-0798-495A-8537-A0BC4129546D}"/>
              </a:ext>
            </a:extLst>
          </p:cNvPr>
          <p:cNvGraphicFramePr>
            <a:graphicFrameLocks noChangeAspect="1"/>
          </p:cNvGraphicFramePr>
          <p:nvPr>
            <p:extLst>
              <p:ext uri="{D42A27DB-BD31-4B8C-83A1-F6EECF244321}">
                <p14:modId xmlns:p14="http://schemas.microsoft.com/office/powerpoint/2010/main" val="2446548373"/>
              </p:ext>
            </p:extLst>
          </p:nvPr>
        </p:nvGraphicFramePr>
        <p:xfrm>
          <a:off x="6770688" y="4302126"/>
          <a:ext cx="2144713" cy="1108075"/>
        </p:xfrm>
        <a:graphic>
          <a:graphicData uri="http://schemas.openxmlformats.org/presentationml/2006/ole">
            <mc:AlternateContent xmlns:mc="http://schemas.openxmlformats.org/markup-compatibility/2006">
              <mc:Choice xmlns:v="urn:schemas-microsoft-com:vml" Requires="v">
                <p:oleObj spid="_x0000_s1027" name="Equation" r:id="rId9" imgW="761760" imgH="393480" progId="Equation.DSMT4">
                  <p:embed/>
                </p:oleObj>
              </mc:Choice>
              <mc:Fallback>
                <p:oleObj name="Equation" r:id="rId9" imgW="761760" imgH="393480" progId="Equation.DSMT4">
                  <p:embed/>
                  <p:pic>
                    <p:nvPicPr>
                      <p:cNvPr id="7" name="Object 6">
                        <a:extLst>
                          <a:ext uri="{FF2B5EF4-FFF2-40B4-BE49-F238E27FC236}">
                            <a16:creationId xmlns:a16="http://schemas.microsoft.com/office/drawing/2014/main" xmlns="" id="{2B8406CF-BA59-4F74-8E0B-4FFD2796CB43}"/>
                          </a:ext>
                        </a:extLst>
                      </p:cNvPr>
                      <p:cNvPicPr/>
                      <p:nvPr/>
                    </p:nvPicPr>
                    <p:blipFill>
                      <a:blip r:embed="rId10"/>
                      <a:stretch>
                        <a:fillRect/>
                      </a:stretch>
                    </p:blipFill>
                    <p:spPr>
                      <a:xfrm>
                        <a:off x="6770688" y="4302126"/>
                        <a:ext cx="2144713" cy="1108075"/>
                      </a:xfrm>
                      <a:prstGeom prst="rect">
                        <a:avLst/>
                      </a:prstGeom>
                    </p:spPr>
                  </p:pic>
                </p:oleObj>
              </mc:Fallback>
            </mc:AlternateContent>
          </a:graphicData>
        </a:graphic>
      </p:graphicFrame>
    </p:spTree>
    <p:extLst>
      <p:ext uri="{BB962C8B-B14F-4D97-AF65-F5344CB8AC3E}">
        <p14:creationId xmlns:p14="http://schemas.microsoft.com/office/powerpoint/2010/main" val="23211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43E974E7-2841-4C8F-877F-D396A4435EE8}"/>
              </a:ext>
            </a:extLst>
          </p:cNvPr>
          <p:cNvPicPr>
            <a:picLocks noChangeAspect="1"/>
          </p:cNvPicPr>
          <p:nvPr/>
        </p:nvPicPr>
        <p:blipFill>
          <a:blip r:embed="rId2">
            <a:alphaModFix amt="61000"/>
            <a:extLst>
              <a:ext uri="{28A0092B-C50C-407E-A947-70E740481C1C}">
                <a14:useLocalDpi xmlns:a14="http://schemas.microsoft.com/office/drawing/2010/main" val="0"/>
              </a:ext>
            </a:extLst>
          </a:blip>
          <a:stretch>
            <a:fillRect/>
          </a:stretch>
        </p:blipFill>
        <p:spPr>
          <a:xfrm>
            <a:off x="0" y="-6740367"/>
            <a:ext cx="12192000" cy="14166533"/>
          </a:xfrm>
          <a:prstGeom prst="rect">
            <a:avLst/>
          </a:prstGeom>
        </p:spPr>
      </p:pic>
      <p:sp>
        <p:nvSpPr>
          <p:cNvPr id="2" name="Rectangle: Rounded Corners 1">
            <a:extLst>
              <a:ext uri="{FF2B5EF4-FFF2-40B4-BE49-F238E27FC236}">
                <a16:creationId xmlns:a16="http://schemas.microsoft.com/office/drawing/2014/main" xmlns=""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xmlns=""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xmlns="" id="{F220796A-30B2-4BF4-A3A8-4FBB6FD51934}"/>
                </a:ext>
              </a:extLst>
            </p:cNvPr>
            <p:cNvSpPr/>
            <p:nvPr/>
          </p:nvSpPr>
          <p:spPr>
            <a:xfrm>
              <a:off x="634682" y="1551547"/>
              <a:ext cx="6147118" cy="685800"/>
            </a:xfrm>
            <a:prstGeom prst="rect">
              <a:avLst/>
            </a:prstGeom>
            <a:solidFill>
              <a:schemeClr val="accent1">
                <a:alpha val="7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xmlns=""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17" name="Group 16">
            <a:extLst>
              <a:ext uri="{FF2B5EF4-FFF2-40B4-BE49-F238E27FC236}">
                <a16:creationId xmlns:a16="http://schemas.microsoft.com/office/drawing/2014/main" xmlns="" id="{818B327B-D67A-4599-8B3A-587A02576C33}"/>
              </a:ext>
            </a:extLst>
          </p:cNvPr>
          <p:cNvGrpSpPr/>
          <p:nvPr/>
        </p:nvGrpSpPr>
        <p:grpSpPr>
          <a:xfrm>
            <a:off x="2263810" y="1982870"/>
            <a:ext cx="8033700" cy="3499515"/>
            <a:chOff x="739810" y="1982869"/>
            <a:chExt cx="8033700" cy="3499515"/>
          </a:xfrm>
          <a:noFill/>
        </p:grpSpPr>
        <p:sp>
          <p:nvSpPr>
            <p:cNvPr id="3" name="Rectangle: Folded Corner 2">
              <a:extLst>
                <a:ext uri="{FF2B5EF4-FFF2-40B4-BE49-F238E27FC236}">
                  <a16:creationId xmlns:a16="http://schemas.microsoft.com/office/drawing/2014/main" xmlns="" id="{5D0E7B83-8B36-4729-B9E1-E70E589EB967}"/>
                </a:ext>
              </a:extLst>
            </p:cNvPr>
            <p:cNvSpPr/>
            <p:nvPr/>
          </p:nvSpPr>
          <p:spPr>
            <a:xfrm>
              <a:off x="739810" y="1982869"/>
              <a:ext cx="8033700" cy="3499515"/>
            </a:xfrm>
            <a:prstGeom prst="foldedCorne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xmlns="" id="{87A0E4B3-06B7-4FCC-A7FF-652CB0620569}"/>
                    </a:ext>
                  </a:extLst>
                </p:cNvPr>
                <p:cNvSpPr>
                  <a:spLocks noChangeArrowheads="1"/>
                </p:cNvSpPr>
                <p:nvPr/>
              </p:nvSpPr>
              <p:spPr bwMode="auto">
                <a:xfrm>
                  <a:off x="838200" y="2839330"/>
                  <a:ext cx="7772400" cy="2266070"/>
                </a:xfrm>
                <a:prstGeom prst="rect">
                  <a:avLst/>
                </a:prstGeom>
                <a:grp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Nhiệt độ Moscow (Mat–xcơ–va) là – 20</a:t>
                  </a:r>
                  <a:r>
                    <a:rPr lang="nl-NL" altLang="en-US" sz="3200" b="1" baseline="30000">
                      <a:latin typeface="Times New Roman" panose="02020603050405020304" pitchFamily="18" charset="0"/>
                      <a:ea typeface="Times New Roman" panose="02020603050405020304" pitchFamily="18" charset="0"/>
                      <a:cs typeface="Times New Roman" panose="02020603050405020304" pitchFamily="18" charset="0"/>
                    </a:rPr>
                    <a:t>0</a:t>
                  </a: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C. Lúc đó, nhiệt độ Seoul (Xơ–un) bằng </a:t>
                  </a:r>
                  <a14:m>
                    <m:oMath xmlns:m="http://schemas.openxmlformats.org/officeDocument/2006/math">
                      <m:f>
                        <m:fPr>
                          <m:ctrlPr>
                            <a:rPr lang="nl-NL" altLang="en-US" sz="3200" b="1" i="1">
                              <a:latin typeface="Cambria Math"/>
                            </a:rPr>
                          </m:ctrlPr>
                        </m:fPr>
                        <m:num>
                          <m:r>
                            <a:rPr lang="en-US" altLang="en-US" sz="3200" b="1" i="1">
                              <a:latin typeface="Cambria Math" panose="02040503050406030204" pitchFamily="18" charset="0"/>
                            </a:rPr>
                            <m:t>𝟑</m:t>
                          </m:r>
                        </m:num>
                        <m:den>
                          <m:r>
                            <a:rPr lang="en-US" altLang="en-US" sz="3200" b="1" i="1">
                              <a:latin typeface="Cambria Math" panose="02040503050406030204" pitchFamily="18" charset="0"/>
                            </a:rPr>
                            <m:t>𝟒</m:t>
                          </m:r>
                        </m:den>
                      </m:f>
                    </m:oMath>
                  </a14:m>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 nhiệt độ ở Moscow. Hỏi nhiệt độ ở Seoul lúc đó là bao nhiêu?</a:t>
                  </a:r>
                  <a:endParaRPr lang="nl-NL" altLang="en-US" sz="4400" b="1">
                    <a:latin typeface="Times New Roman" panose="02020603050405020304" pitchFamily="18" charset="0"/>
                    <a:cs typeface="Times New Roman" panose="02020603050405020304" pitchFamily="18" charset="0"/>
                  </a:endParaRP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838200" y="2839330"/>
                  <a:ext cx="7772400" cy="2266070"/>
                </a:xfrm>
                <a:prstGeom prst="rect">
                  <a:avLst/>
                </a:prstGeom>
                <a:blipFill>
                  <a:blip r:embed="rId3"/>
                  <a:stretch>
                    <a:fillRect l="-2039" t="-3495" r="-3216" b="-8602"/>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CE0D7CE6-B2EC-4866-BDFB-611EB127A0C2}"/>
                </a:ext>
              </a:extLst>
            </p:cNvPr>
            <p:cNvSpPr txBox="1"/>
            <p:nvPr/>
          </p:nvSpPr>
          <p:spPr>
            <a:xfrm>
              <a:off x="3088689" y="2052030"/>
              <a:ext cx="3042821" cy="584775"/>
            </a:xfrm>
            <a:prstGeom prst="rect">
              <a:avLst/>
            </a:prstGeom>
            <a:grp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2EA070A8-42E2-43F9-AD56-9916CB2570C3}"/>
                  </a:ext>
                </a:extLst>
              </p:cNvPr>
              <p:cNvSpPr txBox="1"/>
              <p:nvPr/>
            </p:nvSpPr>
            <p:spPr>
              <a:xfrm>
                <a:off x="1524000" y="5563610"/>
                <a:ext cx="9601200" cy="801310"/>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nl-NL" sz="3200" b="1">
                    <a:solidFill>
                      <a:srgbClr val="C00000"/>
                    </a:solidFill>
                    <a:latin typeface="Times New Roman" panose="02020603050405020304" pitchFamily="18" charset="0"/>
                    <a:ea typeface="Times New Roman" panose="02020603050405020304" pitchFamily="18" charset="0"/>
                  </a:rPr>
                  <a:t>Nhiệt độ ở Seoul lúc đó là</a:t>
                </a:r>
                <a:r>
                  <a:rPr lang="nl-NL" sz="3200">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b="1" i="1">
                            <a:solidFill>
                              <a:srgbClr val="C00000"/>
                            </a:solidFill>
                            <a:latin typeface="Cambria Math"/>
                            <a:ea typeface="Times New Roman" panose="02020603050405020304" pitchFamily="18" charset="0"/>
                          </a:rPr>
                        </m:ctrlPr>
                      </m:fPr>
                      <m:num>
                        <m:r>
                          <a:rPr lang="en-US" sz="3200" b="1" i="1">
                            <a:solidFill>
                              <a:srgbClr val="C00000"/>
                            </a:solidFill>
                            <a:latin typeface="Cambria Math" panose="02040503050406030204" pitchFamily="18" charset="0"/>
                            <a:ea typeface="Times New Roman" panose="02020603050405020304" pitchFamily="18" charset="0"/>
                          </a:rPr>
                          <m:t>𝟑</m:t>
                        </m:r>
                      </m:num>
                      <m:den>
                        <m:r>
                          <a:rPr lang="en-US" sz="3200" b="1" i="1">
                            <a:solidFill>
                              <a:srgbClr val="C00000"/>
                            </a:solidFill>
                            <a:latin typeface="Cambria Math" panose="02040503050406030204" pitchFamily="18" charset="0"/>
                            <a:ea typeface="Times New Roman" panose="02020603050405020304" pitchFamily="18" charset="0"/>
                          </a:rPr>
                          <m:t>𝟒</m:t>
                        </m:r>
                      </m:den>
                    </m:f>
                    <m:r>
                      <a:rPr lang="en-US" sz="3200" b="1" i="1">
                        <a:solidFill>
                          <a:srgbClr val="C00000"/>
                        </a:solidFill>
                        <a:latin typeface="Cambria Math" panose="02040503050406030204" pitchFamily="18" charset="0"/>
                        <a:ea typeface="Times New Roman" panose="02020603050405020304" pitchFamily="18" charset="0"/>
                      </a:rPr>
                      <m:t>.</m:t>
                    </m:r>
                    <m:d>
                      <m:dPr>
                        <m:ctrlPr>
                          <a:rPr lang="en-US" sz="3200" b="1" i="1">
                            <a:solidFill>
                              <a:srgbClr val="C00000"/>
                            </a:solidFill>
                            <a:latin typeface="Cambria Math"/>
                            <a:ea typeface="Times New Roman" panose="02020603050405020304" pitchFamily="18" charset="0"/>
                          </a:rPr>
                        </m:ctrlPr>
                      </m:dPr>
                      <m:e>
                        <m:r>
                          <a:rPr lang="en-US" sz="3200" b="1" i="1">
                            <a:solidFill>
                              <a:srgbClr val="C00000"/>
                            </a:solidFill>
                            <a:latin typeface="Cambria Math" panose="02040503050406030204" pitchFamily="18" charset="0"/>
                            <a:ea typeface="Times New Roman" panose="02020603050405020304" pitchFamily="18" charset="0"/>
                          </a:rPr>
                          <m:t>−</m:t>
                        </m:r>
                        <m:r>
                          <a:rPr lang="en-US" sz="3200" b="1" i="1">
                            <a:solidFill>
                              <a:srgbClr val="C00000"/>
                            </a:solidFill>
                            <a:latin typeface="Cambria Math" panose="02040503050406030204" pitchFamily="18" charset="0"/>
                            <a:ea typeface="Times New Roman" panose="02020603050405020304" pitchFamily="18" charset="0"/>
                          </a:rPr>
                          <m:t>𝟐𝟎</m:t>
                        </m:r>
                      </m:e>
                    </m:d>
                    <m:r>
                      <a:rPr lang="en-US" sz="3200" b="1" i="1">
                        <a:solidFill>
                          <a:srgbClr val="C00000"/>
                        </a:solidFill>
                        <a:latin typeface="Cambria Math" panose="02040503050406030204" pitchFamily="18" charset="0"/>
                        <a:ea typeface="Times New Roman" panose="02020603050405020304" pitchFamily="18" charset="0"/>
                      </a:rPr>
                      <m:t>=−</m:t>
                    </m:r>
                    <m:sSup>
                      <m:sSupPr>
                        <m:ctrlPr>
                          <a:rPr lang="en-US" sz="3200" b="1" i="1">
                            <a:solidFill>
                              <a:srgbClr val="C00000"/>
                            </a:solidFill>
                            <a:latin typeface="Cambria Math"/>
                            <a:ea typeface="Times New Roman" panose="02020603050405020304" pitchFamily="18" charset="0"/>
                          </a:rPr>
                        </m:ctrlPr>
                      </m:sSupPr>
                      <m:e>
                        <m:r>
                          <a:rPr lang="en-US" sz="3200" b="1" i="1">
                            <a:solidFill>
                              <a:srgbClr val="C00000"/>
                            </a:solidFill>
                            <a:latin typeface="Cambria Math" panose="02040503050406030204" pitchFamily="18" charset="0"/>
                            <a:ea typeface="Times New Roman" panose="02020603050405020304" pitchFamily="18" charset="0"/>
                          </a:rPr>
                          <m:t>𝟏𝟓</m:t>
                        </m:r>
                      </m:e>
                      <m:sup>
                        <m:r>
                          <a:rPr lang="en-US" sz="3200" b="1" i="1">
                            <a:solidFill>
                              <a:srgbClr val="C00000"/>
                            </a:solidFill>
                            <a:latin typeface="Cambria Math" panose="02040503050406030204" pitchFamily="18" charset="0"/>
                            <a:ea typeface="Times New Roman" panose="02020603050405020304" pitchFamily="18" charset="0"/>
                          </a:rPr>
                          <m:t>𝟎</m:t>
                        </m:r>
                      </m:sup>
                    </m:sSup>
                    <m:r>
                      <m:rPr>
                        <m:nor/>
                      </m:rPr>
                      <a:rPr lang="en-US" sz="3200" b="1">
                        <a:solidFill>
                          <a:srgbClr val="C00000"/>
                        </a:solidFill>
                        <a:latin typeface="Cambria Math" panose="02040503050406030204" pitchFamily="18" charset="0"/>
                        <a:ea typeface="Times New Roman" panose="02020603050405020304" pitchFamily="18" charset="0"/>
                      </a:rPr>
                      <m:t>C</m:t>
                    </m:r>
                  </m:oMath>
                </a14:m>
                <a:endParaRPr lang="en-US" sz="3200" b="1">
                  <a:latin typeface="Times New Roman" panose="02020603050405020304" pitchFamily="18" charset="0"/>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EA070A8-42E2-43F9-AD56-9916CB2570C3}"/>
                  </a:ext>
                </a:extLst>
              </p:cNvPr>
              <p:cNvSpPr txBox="1">
                <a:spLocks noRot="1" noChangeAspect="1" noMove="1" noResize="1" noEditPoints="1" noAdjustHandles="1" noChangeArrowheads="1" noChangeShapeType="1" noTextEdit="1"/>
              </p:cNvSpPr>
              <p:nvPr/>
            </p:nvSpPr>
            <p:spPr>
              <a:xfrm>
                <a:off x="1524000" y="5563610"/>
                <a:ext cx="9601200" cy="801310"/>
              </a:xfrm>
              <a:prstGeom prst="rect">
                <a:avLst/>
              </a:prstGeom>
              <a:blipFill>
                <a:blip r:embed="rId4"/>
                <a:stretch>
                  <a:fillRect l="-1587" b="-10687"/>
                </a:stretch>
              </a:blipFill>
            </p:spPr>
            <p:txBody>
              <a:bodyPr/>
              <a:lstStyle/>
              <a:p>
                <a:r>
                  <a:rPr lang="en-US">
                    <a:noFill/>
                  </a:rPr>
                  <a:t> </a:t>
                </a:r>
              </a:p>
            </p:txBody>
          </p:sp>
        </mc:Fallback>
      </mc:AlternateContent>
    </p:spTree>
    <p:extLst>
      <p:ext uri="{BB962C8B-B14F-4D97-AF65-F5344CB8AC3E}">
        <p14:creationId xmlns:p14="http://schemas.microsoft.com/office/powerpoint/2010/main" val="503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0E79DA-5252-4369-B8B9-E2764BE06D27}"/>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057401" y="2136668"/>
            <a:ext cx="2934025" cy="2653845"/>
          </a:xfrm>
          <a:prstGeom prst="rect">
            <a:avLst/>
          </a:prstGeom>
        </p:spPr>
      </p:pic>
      <mc:AlternateContent xmlns:mc="http://schemas.openxmlformats.org/markup-compatibility/2006" xmlns:a14="http://schemas.microsoft.com/office/drawing/2010/main">
        <mc:Choice Requires="a14">
          <p:sp>
            <p:nvSpPr>
              <p:cNvPr id="7" name="Rectangle 2">
                <a:extLst>
                  <a:ext uri="{FF2B5EF4-FFF2-40B4-BE49-F238E27FC236}">
                    <a16:creationId xmlns:a16="http://schemas.microsoft.com/office/drawing/2014/main" xmlns="" id="{4161D805-888D-4092-B28C-2BDD60DB7E99}"/>
                  </a:ext>
                </a:extLst>
              </p:cNvPr>
              <p:cNvSpPr>
                <a:spLocks noChangeArrowheads="1"/>
              </p:cNvSpPr>
              <p:nvPr/>
            </p:nvSpPr>
            <p:spPr bwMode="auto">
              <a:xfrm>
                <a:off x="1955148" y="76201"/>
                <a:ext cx="8331852" cy="18819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Trong hộp bánh này cô đã chia ra và đếm được </a:t>
                </a:r>
                <a14:m>
                  <m:oMath xmlns:m="http://schemas.openxmlformats.org/officeDocument/2006/math">
                    <m:f>
                      <m:fPr>
                        <m:ctrlPr>
                          <a:rPr lang="en-US" altLang="en-US" sz="3400" i="1">
                            <a:latin typeface="Cambria Math"/>
                            <a:ea typeface="Times New Roman" panose="02020603050405020304" pitchFamily="18" charset="0"/>
                          </a:rPr>
                        </m:ctrlPr>
                      </m:fPr>
                      <m:num>
                        <m:r>
                          <a:rPr lang="en-US" altLang="en-US" sz="3400" i="1">
                            <a:latin typeface="Cambria Math" panose="02040503050406030204" pitchFamily="18" charset="0"/>
                            <a:ea typeface="Times New Roman" panose="02020603050405020304" pitchFamily="18" charset="0"/>
                          </a:rPr>
                          <m:t>3</m:t>
                        </m:r>
                      </m:num>
                      <m:den>
                        <m:r>
                          <a:rPr lang="en-US" altLang="en-US" sz="3400" i="1">
                            <a:latin typeface="Cambria Math" panose="02040503050406030204" pitchFamily="18" charset="0"/>
                            <a:ea typeface="Times New Roman" panose="02020603050405020304" pitchFamily="18" charset="0"/>
                          </a:rPr>
                          <m:t>5</m:t>
                        </m:r>
                      </m:den>
                    </m:f>
                  </m:oMath>
                </a14:m>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Hỏi trong hộp bánh có tất cả bao nhiêu cái bánh?</a:t>
                </a: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7" name="Rectangle 2">
                <a:extLst>
                  <a:ext uri="{FF2B5EF4-FFF2-40B4-BE49-F238E27FC236}">
                    <a16:creationId xmlns:a16="http://schemas.microsoft.com/office/drawing/2014/main" id="{4161D805-888D-4092-B28C-2BDD60DB7E99}"/>
                  </a:ext>
                </a:extLst>
              </p:cNvPr>
              <p:cNvSpPr>
                <a:spLocks noRot="1" noChangeAspect="1" noMove="1" noResize="1" noEditPoints="1" noAdjustHandles="1" noChangeArrowheads="1" noChangeShapeType="1" noTextEdit="1"/>
              </p:cNvSpPr>
              <p:nvPr/>
            </p:nvSpPr>
            <p:spPr bwMode="auto">
              <a:xfrm>
                <a:off x="1955148" y="76201"/>
                <a:ext cx="8331852" cy="1881925"/>
              </a:xfrm>
              <a:prstGeom prst="rect">
                <a:avLst/>
              </a:prstGeom>
              <a:blipFill>
                <a:blip r:embed="rId4"/>
                <a:stretch>
                  <a:fillRect l="-2048" t="-4545" r="-3072" b="-107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3">
            <a:extLst>
              <a:ext uri="{FF2B5EF4-FFF2-40B4-BE49-F238E27FC236}">
                <a16:creationId xmlns:a16="http://schemas.microsoft.com/office/drawing/2014/main" xmlns="" id="{9952F8B3-60F2-4AD0-B89A-CBC7F974E0BD}"/>
              </a:ext>
            </a:extLst>
          </p:cNvPr>
          <p:cNvSpPr>
            <a:spLocks noChangeArrowheads="1"/>
          </p:cNvSpPr>
          <p:nvPr/>
        </p:nvSpPr>
        <p:spPr bwMode="auto">
          <a:xfrm>
            <a:off x="1524000" y="255202"/>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nl-NL"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grpSp>
        <p:nvGrpSpPr>
          <p:cNvPr id="14" name="Group 13">
            <a:extLst>
              <a:ext uri="{FF2B5EF4-FFF2-40B4-BE49-F238E27FC236}">
                <a16:creationId xmlns:a16="http://schemas.microsoft.com/office/drawing/2014/main" xmlns="" id="{05B8DDD2-7B92-4E9B-9A2B-6D34C61C97A6}"/>
              </a:ext>
            </a:extLst>
          </p:cNvPr>
          <p:cNvGrpSpPr/>
          <p:nvPr/>
        </p:nvGrpSpPr>
        <p:grpSpPr>
          <a:xfrm>
            <a:off x="5751004" y="2192537"/>
            <a:ext cx="4275529" cy="2326008"/>
            <a:chOff x="4191000" y="2666999"/>
            <a:chExt cx="4275529" cy="2326008"/>
          </a:xfrm>
        </p:grpSpPr>
        <p:sp>
          <p:nvSpPr>
            <p:cNvPr id="11" name="Rectangle 5">
              <a:extLst>
                <a:ext uri="{FF2B5EF4-FFF2-40B4-BE49-F238E27FC236}">
                  <a16:creationId xmlns:a16="http://schemas.microsoft.com/office/drawing/2014/main" xmlns="" id="{4303660B-5C88-40DD-A680-69D12B228CE9}"/>
                </a:ext>
              </a:extLst>
            </p:cNvPr>
            <p:cNvSpPr>
              <a:spLocks noChangeArrowheads="1"/>
            </p:cNvSpPr>
            <p:nvPr/>
          </p:nvSpPr>
          <p:spPr bwMode="auto">
            <a:xfrm>
              <a:off x="4191000" y="2666999"/>
              <a:ext cx="42755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b="1">
                  <a:latin typeface="Times New Roman" panose="02020603050405020304" pitchFamily="18" charset="0"/>
                  <a:ea typeface="Times New Roman" panose="02020603050405020304" pitchFamily="18" charset="0"/>
                  <a:cs typeface="Times New Roman" panose="02020603050405020304" pitchFamily="18" charset="0"/>
                </a:rPr>
                <a:t>Giải:</a:t>
              </a:r>
            </a:p>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Số bánh trong hộp là: </a:t>
              </a:r>
              <a:endParaRPr lang="en-US" altLang="en-US" sz="360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xmlns="" id="{9D20A840-D2CB-45C2-A615-280CB56DBE88}"/>
                </a:ext>
              </a:extLst>
            </p:cNvPr>
            <p:cNvGraphicFramePr>
              <a:graphicFrameLocks noChangeAspect="1"/>
            </p:cNvGraphicFramePr>
            <p:nvPr>
              <p:extLst>
                <p:ext uri="{D42A27DB-BD31-4B8C-83A1-F6EECF244321}">
                  <p14:modId xmlns:p14="http://schemas.microsoft.com/office/powerpoint/2010/main" val="1186413971"/>
                </p:ext>
              </p:extLst>
            </p:nvPr>
          </p:nvGraphicFramePr>
          <p:xfrm>
            <a:off x="4876800" y="3792679"/>
            <a:ext cx="2052174" cy="1200328"/>
          </p:xfrm>
          <a:graphic>
            <a:graphicData uri="http://schemas.openxmlformats.org/presentationml/2006/ole">
              <mc:AlternateContent xmlns:mc="http://schemas.openxmlformats.org/markup-compatibility/2006">
                <mc:Choice xmlns:v="urn:schemas-microsoft-com:vml" Requires="v">
                  <p:oleObj spid="_x0000_s2050" name="Equation" r:id="rId5" imgW="672808" imgH="393529" progId="Equation.DSMT4">
                    <p:embed/>
                  </p:oleObj>
                </mc:Choice>
                <mc:Fallback>
                  <p:oleObj name="Equation" r:id="rId5" imgW="672808" imgH="393529"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792679"/>
                          <a:ext cx="2052174" cy="120032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xmlns="" id="{C5EDCC3C-0E2E-46E4-B0DD-E7B4F8677E38}"/>
                </a:ext>
              </a:extLst>
            </p:cNvPr>
            <p:cNvSpPr>
              <a:spLocks noChangeArrowheads="1"/>
            </p:cNvSpPr>
            <p:nvPr/>
          </p:nvSpPr>
          <p:spPr bwMode="auto">
            <a:xfrm>
              <a:off x="6781800" y="4004732"/>
              <a:ext cx="11464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 (cái)</a:t>
              </a:r>
              <a:endParaRPr lang="en-US" altLang="en-US" sz="36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6" name="Rectangle 2">
                <a:extLst>
                  <a:ext uri="{FF2B5EF4-FFF2-40B4-BE49-F238E27FC236}">
                    <a16:creationId xmlns:a16="http://schemas.microsoft.com/office/drawing/2014/main" xmlns="" id="{6B445613-20C2-4BA8-A2BF-81C99832FACD}"/>
                  </a:ext>
                </a:extLst>
              </p:cNvPr>
              <p:cNvSpPr>
                <a:spLocks noChangeArrowheads="1"/>
              </p:cNvSpPr>
              <p:nvPr/>
            </p:nvSpPr>
            <p:spPr bwMode="auto">
              <a:xfrm>
                <a:off x="1955799" y="584669"/>
                <a:ext cx="8331852" cy="84805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14:m>
                  <m:oMath xmlns:m="http://schemas.openxmlformats.org/officeDocument/2006/math">
                    <m:f>
                      <m:fPr>
                        <m:ctrlPr>
                          <a:rPr lang="en-US" altLang="en-US" sz="3400" i="1">
                            <a:solidFill>
                              <a:srgbClr val="FF0000"/>
                            </a:solidFill>
                            <a:latin typeface="Cambria Math"/>
                            <a:ea typeface="Times New Roman" panose="02020603050405020304" pitchFamily="18" charset="0"/>
                          </a:rPr>
                        </m:ctrlPr>
                      </m:fPr>
                      <m:num>
                        <m:r>
                          <a:rPr lang="en-US" altLang="en-US" sz="3400" i="1">
                            <a:solidFill>
                              <a:srgbClr val="FF0000"/>
                            </a:solidFill>
                            <a:latin typeface="Cambria Math" panose="02040503050406030204" pitchFamily="18" charset="0"/>
                            <a:ea typeface="Times New Roman" panose="02020603050405020304" pitchFamily="18" charset="0"/>
                          </a:rPr>
                          <m:t>3</m:t>
                        </m:r>
                      </m:num>
                      <m:den>
                        <m:r>
                          <a:rPr lang="en-US" altLang="en-US" sz="3400" i="1">
                            <a:solidFill>
                              <a:srgbClr val="FF0000"/>
                            </a:solidFill>
                            <a:latin typeface="Cambria Math" panose="02040503050406030204" pitchFamily="18" charset="0"/>
                            <a:ea typeface="Times New Roman" panose="02020603050405020304" pitchFamily="18" charset="0"/>
                          </a:rPr>
                          <m:t>5</m:t>
                        </m:r>
                      </m:den>
                    </m:f>
                  </m:oMath>
                </a14:m>
                <a:r>
                  <a:rPr lang="en-US"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16" name="Rectangle 2">
                <a:extLst>
                  <a:ext uri="{FF2B5EF4-FFF2-40B4-BE49-F238E27FC236}">
                    <a16:creationId xmlns:a16="http://schemas.microsoft.com/office/drawing/2014/main" id="{6B445613-20C2-4BA8-A2BF-81C99832FACD}"/>
                  </a:ext>
                </a:extLst>
              </p:cNvPr>
              <p:cNvSpPr>
                <a:spLocks noRot="1" noChangeAspect="1" noMove="1" noResize="1" noEditPoints="1" noAdjustHandles="1" noChangeArrowheads="1" noChangeShapeType="1" noTextEdit="1"/>
              </p:cNvSpPr>
              <p:nvPr/>
            </p:nvSpPr>
            <p:spPr bwMode="auto">
              <a:xfrm>
                <a:off x="1955799" y="584669"/>
                <a:ext cx="8331852" cy="848053"/>
              </a:xfrm>
              <a:prstGeom prst="rect">
                <a:avLst/>
              </a:prstGeom>
              <a:blipFill>
                <a:blip r:embed="rId7"/>
                <a:stretch>
                  <a:fillRect b="-100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C5661631-9941-4619-8047-13535F62A6B6}"/>
                  </a:ext>
                </a:extLst>
              </p:cNvPr>
              <p:cNvSpPr txBox="1"/>
              <p:nvPr/>
            </p:nvSpPr>
            <p:spPr>
              <a:xfrm>
                <a:off x="2154510" y="4969056"/>
                <a:ext cx="7933129" cy="1666097"/>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14:m>
                  <m:oMath xmlns:m="http://schemas.openxmlformats.org/officeDocument/2006/math">
                    <m:f>
                      <m:fPr>
                        <m:ctrlPr>
                          <a:rPr lang="en-US" sz="3600" i="1">
                            <a:latin typeface="Cambria Math"/>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oMath>
                </a14:m>
                <a:r>
                  <a:rPr lang="en-US" sz="3600">
                    <a:latin typeface="Times New Roman" panose="02020603050405020304" pitchFamily="18" charset="0"/>
                    <a:cs typeface="Times New Roman" panose="02020603050405020304" pitchFamily="18" charset="0"/>
                  </a:rPr>
                  <a:t>số bánh trong hộp là 12 cái, nghĩa là:</a:t>
                </a:r>
              </a:p>
              <a:p>
                <a:pPr algn="ctr"/>
                <a:r>
                  <a:rPr lang="en-US" sz="3600">
                    <a:latin typeface="Times New Roman" panose="02020603050405020304" pitchFamily="18" charset="0"/>
                    <a:cs typeface="Times New Roman" panose="02020603050405020304" pitchFamily="18" charset="0"/>
                  </a:rPr>
                  <a:t> </a:t>
                </a:r>
                <a14:m>
                  <m:oMath xmlns:m="http://schemas.openxmlformats.org/officeDocument/2006/math">
                    <m:f>
                      <m:fPr>
                        <m:ctrlPr>
                          <a:rPr lang="en-US" sz="3600" i="1">
                            <a:latin typeface="Cambria Math"/>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r>
                      <m:rPr>
                        <m:nor/>
                      </m:rPr>
                      <a:rPr lang="en-US" sz="3600">
                        <a:latin typeface="Times New Roman" panose="02020603050405020304" pitchFamily="18" charset="0"/>
                        <a:cs typeface="Times New Roman" panose="02020603050405020304" pitchFamily="18" charset="0"/>
                      </a:rPr>
                      <m:t>S</m:t>
                    </m:r>
                    <m:r>
                      <m:rPr>
                        <m:nor/>
                      </m:rPr>
                      <a:rPr lang="en-US" sz="3600">
                        <a:latin typeface="Times New Roman" panose="02020603050405020304" pitchFamily="18" charset="0"/>
                        <a:cs typeface="Times New Roman" panose="02020603050405020304" pitchFamily="18" charset="0"/>
                      </a:rPr>
                      <m:t>ố </m:t>
                    </m:r>
                    <m:r>
                      <m:rPr>
                        <m:nor/>
                      </m:rPr>
                      <a:rPr lang="en-US" sz="3600">
                        <a:latin typeface="Times New Roman" panose="02020603050405020304" pitchFamily="18" charset="0"/>
                        <a:cs typeface="Times New Roman" panose="02020603050405020304" pitchFamily="18" charset="0"/>
                      </a:rPr>
                      <m:t>b</m:t>
                    </m:r>
                    <m:r>
                      <m:rPr>
                        <m:nor/>
                      </m:rPr>
                      <a:rPr lang="en-US" sz="3600">
                        <a:latin typeface="Times New Roman" panose="02020603050405020304" pitchFamily="18" charset="0"/>
                        <a:cs typeface="Times New Roman" panose="02020603050405020304" pitchFamily="18" charset="0"/>
                      </a:rPr>
                      <m:t>á</m:t>
                    </m:r>
                    <m:r>
                      <m:rPr>
                        <m:nor/>
                      </m:rPr>
                      <a:rPr lang="en-US" sz="3600">
                        <a:latin typeface="Times New Roman" panose="02020603050405020304" pitchFamily="18" charset="0"/>
                        <a:cs typeface="Times New Roman" panose="02020603050405020304" pitchFamily="18" charset="0"/>
                      </a:rPr>
                      <m:t>nh</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trong</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h</m:t>
                    </m:r>
                    <m:r>
                      <m:rPr>
                        <m:nor/>
                      </m:rPr>
                      <a:rPr lang="en-US" sz="3600">
                        <a:latin typeface="Times New Roman" panose="02020603050405020304" pitchFamily="18" charset="0"/>
                        <a:cs typeface="Times New Roman" panose="02020603050405020304" pitchFamily="18" charset="0"/>
                      </a:rPr>
                      <m:t>ộ</m:t>
                    </m:r>
                    <m:r>
                      <m:rPr>
                        <m:nor/>
                      </m:rPr>
                      <a:rPr lang="en-US" sz="3600">
                        <a:latin typeface="Times New Roman" panose="02020603050405020304" pitchFamily="18" charset="0"/>
                        <a:cs typeface="Times New Roman" panose="02020603050405020304" pitchFamily="18" charset="0"/>
                      </a:rPr>
                      <m:t>p</m:t>
                    </m:r>
                    <m:r>
                      <a:rPr lang="en-US" sz="3600" i="1">
                        <a:latin typeface="Cambria Math" panose="02040503050406030204" pitchFamily="18" charset="0"/>
                      </a:rPr>
                      <m:t>=12</m:t>
                    </m:r>
                  </m:oMath>
                </a14:m>
                <a:endParaRPr lang="en-US" sz="36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5661631-9941-4619-8047-13535F62A6B6}"/>
                  </a:ext>
                </a:extLst>
              </p:cNvPr>
              <p:cNvSpPr txBox="1">
                <a:spLocks noRot="1" noChangeAspect="1" noMove="1" noResize="1" noEditPoints="1" noAdjustHandles="1" noChangeArrowheads="1" noChangeShapeType="1" noTextEdit="1"/>
              </p:cNvSpPr>
              <p:nvPr/>
            </p:nvSpPr>
            <p:spPr>
              <a:xfrm>
                <a:off x="2154510" y="4969056"/>
                <a:ext cx="7933129" cy="1666097"/>
              </a:xfrm>
              <a:prstGeom prst="rect">
                <a:avLst/>
              </a:prstGeom>
              <a:blipFill>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9AFAB9CB-180A-4F49-9450-4F3BB7F0C4D0}"/>
                  </a:ext>
                </a:extLst>
              </p:cNvPr>
              <p:cNvSpPr txBox="1"/>
              <p:nvPr/>
            </p:nvSpPr>
            <p:spPr>
              <a:xfrm>
                <a:off x="2164670" y="5016172"/>
                <a:ext cx="7933129" cy="1387624"/>
              </a:xfrm>
              <a:prstGeom prst="rect">
                <a:avLst/>
              </a:prstGeom>
              <a:solidFill>
                <a:srgbClr val="7DE78F"/>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Tổng quát, </a:t>
                </a:r>
                <a14:m>
                  <m:oMath xmlns:m="http://schemas.openxmlformats.org/officeDocument/2006/math">
                    <m:f>
                      <m:fPr>
                        <m:ctrlPr>
                          <a:rPr lang="en-US" sz="3600" b="1" i="1">
                            <a:solidFill>
                              <a:srgbClr val="FF0000"/>
                            </a:solidFill>
                            <a:latin typeface="Cambria Math"/>
                            <a:cs typeface="Times New Roman" panose="02020603050405020304" pitchFamily="18" charset="0"/>
                          </a:rPr>
                        </m:ctrlPr>
                      </m:fPr>
                      <m:num>
                        <m:r>
                          <a:rPr lang="en-US" sz="3600" b="1" i="1">
                            <a:solidFill>
                              <a:srgbClr val="FF0000"/>
                            </a:solidFill>
                            <a:latin typeface="Cambria Math" panose="02040503050406030204" pitchFamily="18" charset="0"/>
                            <a:cs typeface="Times New Roman" panose="02020603050405020304" pitchFamily="18" charset="0"/>
                          </a:rPr>
                          <m:t>𝒎</m:t>
                        </m:r>
                      </m:num>
                      <m:den>
                        <m:r>
                          <a:rPr lang="en-US" sz="3600" b="1" i="1">
                            <a:solidFill>
                              <a:srgbClr val="FF0000"/>
                            </a:solidFill>
                            <a:latin typeface="Cambria Math" panose="02040503050406030204" pitchFamily="18" charset="0"/>
                            <a:cs typeface="Times New Roman" panose="02020603050405020304" pitchFamily="18" charset="0"/>
                          </a:rPr>
                          <m:t>𝒏</m:t>
                        </m:r>
                      </m:den>
                    </m:f>
                  </m:oMath>
                </a14:m>
                <a:r>
                  <a:rPr lang="en-US" sz="3600" b="1">
                    <a:solidFill>
                      <a:srgbClr val="FF0000"/>
                    </a:solidFill>
                    <a:latin typeface="Times New Roman" panose="02020603050405020304" pitchFamily="18" charset="0"/>
                    <a:cs typeface="Times New Roman" panose="02020603050405020304" pitchFamily="18" charset="0"/>
                  </a:rPr>
                  <a:t> </a:t>
                </a:r>
                <a:r>
                  <a:rPr lang="en-US" sz="3600" b="1">
                    <a:solidFill>
                      <a:srgbClr val="7030A0"/>
                    </a:solidFill>
                    <a:latin typeface="Times New Roman" panose="02020603050405020304" pitchFamily="18" charset="0"/>
                    <a:cs typeface="Times New Roman" panose="02020603050405020304" pitchFamily="18" charset="0"/>
                  </a:rPr>
                  <a:t>của số đó </a:t>
                </a:r>
                <a:r>
                  <a:rPr lang="en-US" sz="3600" b="1">
                    <a:latin typeface="Times New Roman" panose="02020603050405020304" pitchFamily="18" charset="0"/>
                    <a:cs typeface="Times New Roman" panose="02020603050405020304" pitchFamily="18" charset="0"/>
                  </a:rPr>
                  <a:t>là </a:t>
                </a:r>
                <a:r>
                  <a:rPr lang="en-US" sz="3600" b="1">
                    <a:solidFill>
                      <a:srgbClr val="002060"/>
                    </a:solidFill>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a:t>
                </a:r>
              </a:p>
              <a:p>
                <a:pPr algn="ctr"/>
                <a:r>
                  <a:rPr lang="en-US" sz="3600" b="1" i="1">
                    <a:solidFill>
                      <a:srgbClr val="0070C0"/>
                    </a:solidFill>
                    <a:latin typeface="Times New Roman" panose="02020603050405020304" pitchFamily="18" charset="0"/>
                    <a:cs typeface="Times New Roman" panose="02020603050405020304" pitchFamily="18" charset="0"/>
                  </a:rPr>
                  <a:t>Ta tính số đó như thế nào?</a:t>
                </a:r>
              </a:p>
            </p:txBody>
          </p:sp>
        </mc:Choice>
        <mc:Fallback xmlns="">
          <p:sp>
            <p:nvSpPr>
              <p:cNvPr id="19" name="TextBox 18">
                <a:extLst>
                  <a:ext uri="{FF2B5EF4-FFF2-40B4-BE49-F238E27FC236}">
                    <a16:creationId xmlns:a16="http://schemas.microsoft.com/office/drawing/2014/main" id="{9AFAB9CB-180A-4F49-9450-4F3BB7F0C4D0}"/>
                  </a:ext>
                </a:extLst>
              </p:cNvPr>
              <p:cNvSpPr txBox="1">
                <a:spLocks noRot="1" noChangeAspect="1" noMove="1" noResize="1" noEditPoints="1" noAdjustHandles="1" noChangeArrowheads="1" noChangeShapeType="1" noTextEdit="1"/>
              </p:cNvSpPr>
              <p:nvPr/>
            </p:nvSpPr>
            <p:spPr>
              <a:xfrm>
                <a:off x="2164670" y="5016172"/>
                <a:ext cx="7933129" cy="1387624"/>
              </a:xfrm>
              <a:prstGeom prst="rect">
                <a:avLst/>
              </a:prstGeom>
              <a:blipFill>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7477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8"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1" name="Group 10">
            <a:extLst>
              <a:ext uri="{FF2B5EF4-FFF2-40B4-BE49-F238E27FC236}">
                <a16:creationId xmlns:a16="http://schemas.microsoft.com/office/drawing/2014/main" xmlns="" id="{00FAA510-CCC8-4BFD-9625-DB3E49EC9206}"/>
              </a:ext>
            </a:extLst>
          </p:cNvPr>
          <p:cNvGrpSpPr/>
          <p:nvPr/>
        </p:nvGrpSpPr>
        <p:grpSpPr>
          <a:xfrm>
            <a:off x="1676401" y="762001"/>
            <a:ext cx="8991599" cy="1047067"/>
            <a:chOff x="50592" y="1391331"/>
            <a:chExt cx="8907424" cy="1047067"/>
          </a:xfrm>
        </p:grpSpPr>
        <p:sp>
          <p:nvSpPr>
            <p:cNvPr id="5" name="Rectangle 4">
              <a:extLst>
                <a:ext uri="{FF2B5EF4-FFF2-40B4-BE49-F238E27FC236}">
                  <a16:creationId xmlns:a16="http://schemas.microsoft.com/office/drawing/2014/main" xmlns="" id="{F220796A-30B2-4BF4-A3A8-4FBB6FD51934}"/>
                </a:ext>
              </a:extLst>
            </p:cNvPr>
            <p:cNvSpPr/>
            <p:nvPr/>
          </p:nvSpPr>
          <p:spPr>
            <a:xfrm>
              <a:off x="634682"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xmlns=""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pSp>
        <p:nvGrpSpPr>
          <p:cNvPr id="6" name="Group 5">
            <a:extLst>
              <a:ext uri="{FF2B5EF4-FFF2-40B4-BE49-F238E27FC236}">
                <a16:creationId xmlns:a16="http://schemas.microsoft.com/office/drawing/2014/main" xmlns=""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một số khi biết giá trị </a:t>
                  </a:r>
                  <a14:m>
                    <m:oMath xmlns:m="http://schemas.openxmlformats.org/officeDocument/2006/math">
                      <m:f>
                        <m:fPr>
                          <m:ctrlPr>
                            <a:rPr lang="en-US" sz="3600" b="1" i="1">
                              <a:solidFill>
                                <a:srgbClr val="7030A0"/>
                              </a:solidFill>
                              <a:latin typeface="Cambria Math"/>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đó là </a:t>
                  </a:r>
                  <a:r>
                    <a:rPr lang="en-US" sz="3600" b="1">
                      <a:solidFill>
                        <a:srgbClr val="002060"/>
                      </a:solidFill>
                      <a:latin typeface="Times New Roman" panose="02020603050405020304" pitchFamily="18" charset="0"/>
                      <a:cs typeface="Times New Roman" panose="02020603050405020304" pitchFamily="18" charset="0"/>
                    </a:rPr>
                    <a:t>b</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ta tính </a:t>
                  </a:r>
                  <a14:m>
                    <m:oMath xmlns:m="http://schemas.openxmlformats.org/officeDocument/2006/math">
                      <m:r>
                        <a:rPr lang="en-US" sz="3600" b="1" i="1">
                          <a:solidFill>
                            <a:srgbClr val="002060"/>
                          </a:solidFill>
                          <a:latin typeface="Cambria Math" panose="02040503050406030204" pitchFamily="18" charset="0"/>
                        </a:rPr>
                        <m:t>𝒃</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3"/>
                  <a:stretch>
                    <a:fillRect r="-522"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xmlns=""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2</a:t>
              </a:r>
            </a:p>
          </p:txBody>
        </p:sp>
      </p:grpSp>
      <p:grpSp>
        <p:nvGrpSpPr>
          <p:cNvPr id="12" name="Group 11">
            <a:extLst>
              <a:ext uri="{FF2B5EF4-FFF2-40B4-BE49-F238E27FC236}">
                <a16:creationId xmlns:a16="http://schemas.microsoft.com/office/drawing/2014/main" xmlns="" id="{A412E327-F295-4955-81A3-B088528905FD}"/>
              </a:ext>
            </a:extLst>
          </p:cNvPr>
          <p:cNvGrpSpPr/>
          <p:nvPr/>
        </p:nvGrpSpPr>
        <p:grpSpPr>
          <a:xfrm>
            <a:off x="1676401" y="3824962"/>
            <a:ext cx="4124961" cy="2384982"/>
            <a:chOff x="157655" y="4405843"/>
            <a:chExt cx="4124961" cy="2384982"/>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36645ADE-794B-4709-A3E8-48DDA15A589B}"/>
                    </a:ext>
                  </a:extLst>
                </p:cNvPr>
                <p:cNvSpPr txBox="1"/>
                <p:nvPr/>
              </p:nvSpPr>
              <p:spPr>
                <a:xfrm>
                  <a:off x="157655" y="4800600"/>
                  <a:ext cx="4124961" cy="1990225"/>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Tìm một số, biết </a:t>
                  </a:r>
                  <a14:m>
                    <m:oMath xmlns:m="http://schemas.openxmlformats.org/officeDocument/2006/math">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số đó là:</a:t>
                  </a:r>
                </a:p>
                <a:p>
                  <a:r>
                    <a:rPr lang="en-US" sz="3200">
                      <a:latin typeface="Times New Roman" panose="02020603050405020304" pitchFamily="18" charset="0"/>
                      <a:cs typeface="Times New Roman" panose="02020603050405020304" pitchFamily="18" charset="0"/>
                    </a:rPr>
                    <a:t>a) -4                   b) </a:t>
                  </a:r>
                  <a14:m>
                    <m:oMath xmlns:m="http://schemas.openxmlformats.org/officeDocument/2006/math">
                      <m:f>
                        <m:fPr>
                          <m:ctrlPr>
                            <a:rPr lang="en-US" sz="3200" i="1">
                              <a:latin typeface="Cambria Math"/>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990225"/>
                </a:xfrm>
                <a:prstGeom prst="rect">
                  <a:avLst/>
                </a:prstGeom>
                <a:blipFill>
                  <a:blip r:embed="rId4"/>
                  <a:stretch>
                    <a:fillRect l="-3535" b="-24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xmlns=""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2:</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6CDECAF8-EFEE-43A5-8179-80F4F6CC1E3C}"/>
                  </a:ext>
                </a:extLst>
              </p:cNvPr>
              <p:cNvSpPr txBox="1"/>
              <p:nvPr/>
            </p:nvSpPr>
            <p:spPr>
              <a:xfrm>
                <a:off x="6446520" y="3785519"/>
                <a:ext cx="460248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-4.</a:t>
                </a: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46520" y="3785519"/>
                <a:ext cx="4602480" cy="1283685"/>
              </a:xfrm>
              <a:prstGeom prst="rect">
                <a:avLst/>
              </a:prstGeom>
              <a:blipFill>
                <a:blip r:embed="rId5"/>
                <a:stretch>
                  <a:fillRect l="-3444" b="-14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807A862E-090D-4D5F-8757-051DF86FF502}"/>
                  </a:ext>
                </a:extLst>
              </p:cNvPr>
              <p:cNvSpPr txBox="1"/>
              <p:nvPr/>
            </p:nvSpPr>
            <p:spPr>
              <a:xfrm>
                <a:off x="6391274" y="5178925"/>
                <a:ext cx="426720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a:latin typeface="Cambria Math"/>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a:t>
                </a:r>
                <a14:m>
                  <m:oMath xmlns:m="http://schemas.openxmlformats.org/officeDocument/2006/math">
                    <m:f>
                      <m:fPr>
                        <m:ctrlPr>
                          <a:rPr lang="en-US" sz="3200" i="1">
                            <a:latin typeface="Cambria Math"/>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r>
                      <a:rPr lang="en-US" sz="3200" i="1">
                        <a:latin typeface="Cambria Math" panose="02040503050406030204" pitchFamily="18" charset="0"/>
                      </a:rPr>
                      <m:t>.</m:t>
                    </m:r>
                  </m:oMath>
                </a14:m>
                <a:endParaRPr lang="en-US" sz="3200">
                  <a:latin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391274" y="5178925"/>
                <a:ext cx="4267200" cy="1283685"/>
              </a:xfrm>
              <a:prstGeom prst="rect">
                <a:avLst/>
              </a:prstGeom>
              <a:blipFill>
                <a:blip r:embed="rId6"/>
                <a:stretch>
                  <a:fillRect l="-3571" b="-1476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xmlns="" id="{8EBE4C48-FF3E-4076-BD9F-17DD440B07A4}"/>
              </a:ext>
            </a:extLst>
          </p:cNvPr>
          <p:cNvCxnSpPr>
            <a:cxnSpLocks/>
          </p:cNvCxnSpPr>
          <p:nvPr/>
        </p:nvCxnSpPr>
        <p:spPr>
          <a:xfrm>
            <a:off x="588320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2C5DA7FC-3ADC-4C22-8110-C474A47D585F}"/>
              </a:ext>
            </a:extLst>
          </p:cNvPr>
          <p:cNvSpPr/>
          <p:nvPr/>
        </p:nvSpPr>
        <p:spPr>
          <a:xfrm>
            <a:off x="1926244" y="6228808"/>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xmlns="" id="{2B8406CF-BA59-4F74-8E0B-4FFD2796CB43}"/>
              </a:ext>
            </a:extLst>
          </p:cNvPr>
          <p:cNvGraphicFramePr>
            <a:graphicFrameLocks noChangeAspect="1"/>
          </p:cNvGraphicFramePr>
          <p:nvPr>
            <p:extLst>
              <p:ext uri="{D42A27DB-BD31-4B8C-83A1-F6EECF244321}">
                <p14:modId xmlns:p14="http://schemas.microsoft.com/office/powerpoint/2010/main" val="1384964769"/>
              </p:ext>
            </p:extLst>
          </p:nvPr>
        </p:nvGraphicFramePr>
        <p:xfrm>
          <a:off x="7991475" y="5749926"/>
          <a:ext cx="3286125" cy="1108075"/>
        </p:xfrm>
        <a:graphic>
          <a:graphicData uri="http://schemas.openxmlformats.org/presentationml/2006/ole">
            <mc:AlternateContent xmlns:mc="http://schemas.openxmlformats.org/markup-compatibility/2006">
              <mc:Choice xmlns:v="urn:schemas-microsoft-com:vml" Requires="v">
                <p:oleObj spid="_x0000_s3074" name="Equation" r:id="rId7" imgW="1168200" imgH="393480" progId="Equation.DSMT4">
                  <p:embed/>
                </p:oleObj>
              </mc:Choice>
              <mc:Fallback>
                <p:oleObj name="Equation" r:id="rId7" imgW="1168200" imgH="393480" progId="Equation.DSMT4">
                  <p:embed/>
                  <p:pic>
                    <p:nvPicPr>
                      <p:cNvPr id="7" name="Object 6">
                        <a:extLst>
                          <a:ext uri="{FF2B5EF4-FFF2-40B4-BE49-F238E27FC236}">
                            <a16:creationId xmlns:a16="http://schemas.microsoft.com/office/drawing/2014/main" xmlns="" id="{2B8406CF-BA59-4F74-8E0B-4FFD2796CB43}"/>
                          </a:ext>
                        </a:extLst>
                      </p:cNvPr>
                      <p:cNvPicPr/>
                      <p:nvPr/>
                    </p:nvPicPr>
                    <p:blipFill>
                      <a:blip r:embed="rId8"/>
                      <a:stretch>
                        <a:fillRect/>
                      </a:stretch>
                    </p:blipFill>
                    <p:spPr>
                      <a:xfrm>
                        <a:off x="7991475" y="5749926"/>
                        <a:ext cx="3286125"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xmlns="" id="{36CDD8FD-0798-495A-8537-A0BC4129546D}"/>
              </a:ext>
            </a:extLst>
          </p:cNvPr>
          <p:cNvGraphicFramePr>
            <a:graphicFrameLocks noChangeAspect="1"/>
          </p:cNvGraphicFramePr>
          <p:nvPr>
            <p:extLst>
              <p:ext uri="{D42A27DB-BD31-4B8C-83A1-F6EECF244321}">
                <p14:modId xmlns:p14="http://schemas.microsoft.com/office/powerpoint/2010/main" val="742083846"/>
              </p:ext>
            </p:extLst>
          </p:nvPr>
        </p:nvGraphicFramePr>
        <p:xfrm>
          <a:off x="8046721" y="4230689"/>
          <a:ext cx="1824037" cy="1108075"/>
        </p:xfrm>
        <a:graphic>
          <a:graphicData uri="http://schemas.openxmlformats.org/presentationml/2006/ole">
            <mc:AlternateContent xmlns:mc="http://schemas.openxmlformats.org/markup-compatibility/2006">
              <mc:Choice xmlns:v="urn:schemas-microsoft-com:vml" Requires="v">
                <p:oleObj spid="_x0000_s3075" name="Equation" r:id="rId9" imgW="647640" imgH="393480" progId="Equation.DSMT4">
                  <p:embed/>
                </p:oleObj>
              </mc:Choice>
              <mc:Fallback>
                <p:oleObj name="Equation" r:id="rId9" imgW="647640" imgH="393480" progId="Equation.DSMT4">
                  <p:embed/>
                  <p:pic>
                    <p:nvPicPr>
                      <p:cNvPr id="19" name="Object 18">
                        <a:extLst>
                          <a:ext uri="{FF2B5EF4-FFF2-40B4-BE49-F238E27FC236}">
                            <a16:creationId xmlns:a16="http://schemas.microsoft.com/office/drawing/2014/main" xmlns="" id="{36CDD8FD-0798-495A-8537-A0BC4129546D}"/>
                          </a:ext>
                        </a:extLst>
                      </p:cNvPr>
                      <p:cNvPicPr/>
                      <p:nvPr/>
                    </p:nvPicPr>
                    <p:blipFill>
                      <a:blip r:embed="rId10"/>
                      <a:stretch>
                        <a:fillRect/>
                      </a:stretch>
                    </p:blipFill>
                    <p:spPr>
                      <a:xfrm>
                        <a:off x="8046721" y="4230689"/>
                        <a:ext cx="1824037" cy="1108075"/>
                      </a:xfrm>
                      <a:prstGeom prst="rect">
                        <a:avLst/>
                      </a:prstGeom>
                    </p:spPr>
                  </p:pic>
                </p:oleObj>
              </mc:Fallback>
            </mc:AlternateContent>
          </a:graphicData>
        </a:graphic>
      </p:graphicFrame>
    </p:spTree>
    <p:extLst>
      <p:ext uri="{BB962C8B-B14F-4D97-AF65-F5344CB8AC3E}">
        <p14:creationId xmlns:p14="http://schemas.microsoft.com/office/powerpoint/2010/main" val="7117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A2C3505-4DD2-430C-9407-6E9078E099D2}"/>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colorTemperature colorTemp="4923"/>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1" y="0"/>
            <a:ext cx="12191999" cy="9135979"/>
          </a:xfrm>
          <a:prstGeom prst="rect">
            <a:avLst/>
          </a:prstGeom>
        </p:spPr>
      </p:pic>
      <p:sp>
        <p:nvSpPr>
          <p:cNvPr id="2" name="Rectangle: Rounded Corners 1">
            <a:extLst>
              <a:ext uri="{FF2B5EF4-FFF2-40B4-BE49-F238E27FC236}">
                <a16:creationId xmlns:a16="http://schemas.microsoft.com/office/drawing/2014/main" xmlns=""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effectLst>
                  <a:outerShdw blurRad="38100" dist="38100" dir="2700000" algn="tl">
                    <a:srgbClr val="000000">
                      <a:alpha val="43137"/>
                    </a:srgbClr>
                  </a:outerShdw>
                </a:effectLst>
                <a:latin typeface="Algerian" panose="04020705040A02060702" pitchFamily="82" charset="0"/>
              </a:rPr>
              <a:t>Tiết 56 – Bài 6: GIÁ TRỊ PHÂN SỐ CỦA MỘT SỐ</a:t>
            </a:r>
          </a:p>
        </p:txBody>
      </p:sp>
      <p:grpSp>
        <p:nvGrpSpPr>
          <p:cNvPr id="17" name="Group 16">
            <a:extLst>
              <a:ext uri="{FF2B5EF4-FFF2-40B4-BE49-F238E27FC236}">
                <a16:creationId xmlns:a16="http://schemas.microsoft.com/office/drawing/2014/main" xmlns="" id="{818B327B-D67A-4599-8B3A-587A02576C33}"/>
              </a:ext>
            </a:extLst>
          </p:cNvPr>
          <p:cNvGrpSpPr/>
          <p:nvPr/>
        </p:nvGrpSpPr>
        <p:grpSpPr>
          <a:xfrm>
            <a:off x="1540042" y="1982869"/>
            <a:ext cx="9508957" cy="2959004"/>
            <a:chOff x="993220" y="1982869"/>
            <a:chExt cx="7780289" cy="3237246"/>
          </a:xfrm>
        </p:grpSpPr>
        <p:sp>
          <p:nvSpPr>
            <p:cNvPr id="3" name="Rectangle: Folded Corner 2">
              <a:extLst>
                <a:ext uri="{FF2B5EF4-FFF2-40B4-BE49-F238E27FC236}">
                  <a16:creationId xmlns:a16="http://schemas.microsoft.com/office/drawing/2014/main" xmlns="" id="{5D0E7B83-8B36-4729-B9E1-E70E589EB967}"/>
                </a:ext>
              </a:extLst>
            </p:cNvPr>
            <p:cNvSpPr/>
            <p:nvPr/>
          </p:nvSpPr>
          <p:spPr>
            <a:xfrm>
              <a:off x="993220" y="1982869"/>
              <a:ext cx="7780289" cy="3145528"/>
            </a:xfrm>
            <a:prstGeom prst="foldedCorner">
              <a:avLst/>
            </a:prstGeom>
            <a:solidFill>
              <a:schemeClr val="tx2">
                <a:lumMod val="20000"/>
                <a:lumOff val="80000"/>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xmlns="" id="{87A0E4B3-06B7-4FCC-A7FF-652CB0620569}"/>
                    </a:ext>
                  </a:extLst>
                </p:cNvPr>
                <p:cNvSpPr>
                  <a:spLocks noChangeArrowheads="1"/>
                </p:cNvSpPr>
                <p:nvPr/>
              </p:nvSpPr>
              <p:spPr bwMode="auto">
                <a:xfrm>
                  <a:off x="1066800" y="2724617"/>
                  <a:ext cx="7337390" cy="24954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3200" b="1">
                      <a:latin typeface="Times New Roman" panose="02020603050405020304" pitchFamily="18" charset="0"/>
                      <a:ea typeface="Times New Roman" panose="02020603050405020304" pitchFamily="18" charset="0"/>
                      <a:cs typeface="Times New Roman" panose="02020603050405020304" pitchFamily="18" charset="0"/>
                    </a:rPr>
                    <a:t>Một hộp đựng bi gồm có hai loại bi xanh và bi đỏ, trong đó bi xanh là 10 viên và bằng </a:t>
                  </a:r>
                  <a14:m>
                    <m:oMath xmlns:m="http://schemas.openxmlformats.org/officeDocument/2006/math">
                      <m:f>
                        <m:fPr>
                          <m:ctrlPr>
                            <a:rPr lang="en-US" altLang="en-US" sz="3200" b="1" i="1">
                              <a:latin typeface="Cambria Math"/>
                              <a:ea typeface="Times New Roman" panose="02020603050405020304" pitchFamily="18" charset="0"/>
                              <a:cs typeface="Times New Roman" panose="02020603050405020304" pitchFamily="18" charset="0"/>
                            </a:rPr>
                          </m:ctrlPr>
                        </m:fPr>
                        <m:num>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𝟐</m:t>
                          </m:r>
                        </m:num>
                        <m:den>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nl-NL" altLang="en-US" sz="3200" b="1">
                      <a:latin typeface="Times New Roman" panose="02020603050405020304" pitchFamily="18" charset="0"/>
                      <a:cs typeface="Times New Roman" panose="02020603050405020304" pitchFamily="18" charset="0"/>
                    </a:rPr>
                    <a:t> số bi đỏ. Hỏi hộp đó có bao nhiêu viên bi?</a:t>
                  </a: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1066800" y="2724617"/>
                  <a:ext cx="7337390" cy="2495498"/>
                </a:xfrm>
                <a:prstGeom prst="rect">
                  <a:avLst/>
                </a:prstGeom>
                <a:blipFill>
                  <a:blip r:embed="rId5"/>
                  <a:stretch>
                    <a:fillRect l="-2076" t="-3200" r="-3322" b="-8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xmlns="" id="{CE0D7CE6-B2EC-4866-BDFB-611EB127A0C2}"/>
                </a:ext>
              </a:extLst>
            </p:cNvPr>
            <p:cNvSpPr txBox="1"/>
            <p:nvPr/>
          </p:nvSpPr>
          <p:spPr>
            <a:xfrm>
              <a:off x="3088689" y="2052030"/>
              <a:ext cx="3042821" cy="639763"/>
            </a:xfrm>
            <a:prstGeom prst="rect">
              <a:avLst/>
            </a:prstGeom>
            <a:no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2</a:t>
              </a:r>
            </a:p>
          </p:txBody>
        </p:sp>
      </p:grpSp>
      <p:sp>
        <p:nvSpPr>
          <p:cNvPr id="20" name="TextBox 19">
            <a:extLst>
              <a:ext uri="{FF2B5EF4-FFF2-40B4-BE49-F238E27FC236}">
                <a16:creationId xmlns:a16="http://schemas.microsoft.com/office/drawing/2014/main" xmlns="" id="{2EA070A8-42E2-43F9-AD56-9916CB2570C3}"/>
              </a:ext>
            </a:extLst>
          </p:cNvPr>
          <p:cNvSpPr txBox="1"/>
          <p:nvPr/>
        </p:nvSpPr>
        <p:spPr>
          <a:xfrm>
            <a:off x="1540042" y="5181601"/>
            <a:ext cx="9601200" cy="584775"/>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en-US" sz="3200" b="1">
                <a:solidFill>
                  <a:srgbClr val="FF0000"/>
                </a:solidFill>
                <a:latin typeface="Times New Roman" panose="02020603050405020304" pitchFamily="18" charset="0"/>
                <a:ea typeface="Times New Roman" panose="02020603050405020304" pitchFamily="18" charset="0"/>
              </a:rPr>
              <a:t>Số viên bi đỏ là:                       (viên bi)   </a:t>
            </a:r>
          </a:p>
        </p:txBody>
      </p:sp>
      <p:grpSp>
        <p:nvGrpSpPr>
          <p:cNvPr id="14" name="Group 13">
            <a:extLst>
              <a:ext uri="{FF2B5EF4-FFF2-40B4-BE49-F238E27FC236}">
                <a16:creationId xmlns:a16="http://schemas.microsoft.com/office/drawing/2014/main" xmlns="" id="{38433D35-5BD0-4A13-A577-EEFED1499279}"/>
              </a:ext>
            </a:extLst>
          </p:cNvPr>
          <p:cNvGrpSpPr/>
          <p:nvPr/>
        </p:nvGrpSpPr>
        <p:grpSpPr>
          <a:xfrm>
            <a:off x="1589399" y="762001"/>
            <a:ext cx="9002400" cy="1047067"/>
            <a:chOff x="-35595" y="1391331"/>
            <a:chExt cx="8918124" cy="1047067"/>
          </a:xfrm>
        </p:grpSpPr>
        <p:sp>
          <p:nvSpPr>
            <p:cNvPr id="15" name="Rectangle 14">
              <a:extLst>
                <a:ext uri="{FF2B5EF4-FFF2-40B4-BE49-F238E27FC236}">
                  <a16:creationId xmlns:a16="http://schemas.microsoft.com/office/drawing/2014/main" xmlns="" id="{50711036-6535-4529-ADA4-B962BD3E7844}"/>
                </a:ext>
              </a:extLst>
            </p:cNvPr>
            <p:cNvSpPr/>
            <p:nvPr/>
          </p:nvSpPr>
          <p:spPr>
            <a:xfrm>
              <a:off x="559195"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18" name="Diamond 17">
              <a:extLst>
                <a:ext uri="{FF2B5EF4-FFF2-40B4-BE49-F238E27FC236}">
                  <a16:creationId xmlns:a16="http://schemas.microsoft.com/office/drawing/2014/main" xmlns="" id="{380D23DB-7760-4FD8-AD9E-363D2393BB4A}"/>
                </a:ext>
              </a:extLst>
            </p:cNvPr>
            <p:cNvSpPr/>
            <p:nvPr/>
          </p:nvSpPr>
          <p:spPr>
            <a:xfrm>
              <a:off x="-35595"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46B1A7C9-F205-437B-8E6E-2773A66FC8C0}"/>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aphicFrame>
        <p:nvGraphicFramePr>
          <p:cNvPr id="4" name="Object 3">
            <a:extLst>
              <a:ext uri="{FF2B5EF4-FFF2-40B4-BE49-F238E27FC236}">
                <a16:creationId xmlns:a16="http://schemas.microsoft.com/office/drawing/2014/main" xmlns="" id="{DAF9DE50-7A97-4BEF-8312-B1BD717AE41D}"/>
              </a:ext>
            </a:extLst>
          </p:cNvPr>
          <p:cNvGraphicFramePr>
            <a:graphicFrameLocks noChangeAspect="1"/>
          </p:cNvGraphicFramePr>
          <p:nvPr>
            <p:extLst>
              <p:ext uri="{D42A27DB-BD31-4B8C-83A1-F6EECF244321}">
                <p14:modId xmlns:p14="http://schemas.microsoft.com/office/powerpoint/2010/main" val="2179369718"/>
              </p:ext>
            </p:extLst>
          </p:nvPr>
        </p:nvGraphicFramePr>
        <p:xfrm>
          <a:off x="5509210" y="4858038"/>
          <a:ext cx="2146300" cy="1231900"/>
        </p:xfrm>
        <a:graphic>
          <a:graphicData uri="http://schemas.openxmlformats.org/presentationml/2006/ole">
            <mc:AlternateContent xmlns:mc="http://schemas.openxmlformats.org/markup-compatibility/2006">
              <mc:Choice xmlns:v="urn:schemas-microsoft-com:vml" Requires="v">
                <p:oleObj spid="_x0000_s4098" name="Equation" r:id="rId6" imgW="685800" imgH="393480" progId="Equation.DSMT4">
                  <p:embed/>
                </p:oleObj>
              </mc:Choice>
              <mc:Fallback>
                <p:oleObj name="Equation" r:id="rId6" imgW="685800" imgH="393480" progId="Equation.DSMT4">
                  <p:embed/>
                  <p:pic>
                    <p:nvPicPr>
                      <p:cNvPr id="0" name=""/>
                      <p:cNvPicPr/>
                      <p:nvPr/>
                    </p:nvPicPr>
                    <p:blipFill>
                      <a:blip r:embed="rId7"/>
                      <a:stretch>
                        <a:fillRect/>
                      </a:stretch>
                    </p:blipFill>
                    <p:spPr>
                      <a:xfrm>
                        <a:off x="5509210" y="4858038"/>
                        <a:ext cx="2146300" cy="12319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xmlns="" id="{F8EC367C-DF30-4F1A-A69A-ABB649FAA74B}"/>
              </a:ext>
            </a:extLst>
          </p:cNvPr>
          <p:cNvSpPr txBox="1"/>
          <p:nvPr/>
        </p:nvSpPr>
        <p:spPr>
          <a:xfrm>
            <a:off x="708610" y="6088680"/>
            <a:ext cx="9601200" cy="584775"/>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ea typeface="Times New Roman" panose="02020603050405020304" pitchFamily="18" charset="0"/>
              </a:rPr>
              <a:t>		</a:t>
            </a:r>
            <a:r>
              <a:rPr lang="en-US" sz="3200" b="1">
                <a:solidFill>
                  <a:srgbClr val="FF0000"/>
                </a:solidFill>
                <a:latin typeface="Times New Roman" panose="02020603050405020304" pitchFamily="18" charset="0"/>
                <a:ea typeface="Times New Roman" panose="02020603050405020304" pitchFamily="18" charset="0"/>
              </a:rPr>
              <a:t>Số viên bi có trong hộp là: 10 + 15 = 25 (viên bi)</a:t>
            </a:r>
          </a:p>
        </p:txBody>
      </p:sp>
    </p:spTree>
    <p:extLst>
      <p:ext uri="{BB962C8B-B14F-4D97-AF65-F5344CB8AC3E}">
        <p14:creationId xmlns:p14="http://schemas.microsoft.com/office/powerpoint/2010/main" val="29365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4747</TotalTime>
  <Words>1760</Words>
  <Application>Microsoft Office PowerPoint</Application>
  <PresentationFormat>Custom</PresentationFormat>
  <Paragraphs>157</Paragraphs>
  <Slides>25</Slides>
  <Notes>2</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Office Theme</vt:lpstr>
      <vt:lpstr>4_Default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chỉ ra những nội dung nào của quy tắc 1; quy tắc 2?</vt:lpstr>
      <vt:lpstr>QUY TẮC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Anh</dc:creator>
  <cp:lastModifiedBy>Admin</cp:lastModifiedBy>
  <cp:revision>133</cp:revision>
  <dcterms:created xsi:type="dcterms:W3CDTF">2021-06-30T11:44:24Z</dcterms:created>
  <dcterms:modified xsi:type="dcterms:W3CDTF">2022-02-11T15:34:15Z</dcterms:modified>
</cp:coreProperties>
</file>