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57" r:id="rId7"/>
    <p:sldId id="266" r:id="rId8"/>
    <p:sldId id="267" r:id="rId9"/>
    <p:sldId id="259" r:id="rId10"/>
    <p:sldId id="268" r:id="rId11"/>
    <p:sldId id="25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55" autoAdjust="0"/>
  </p:normalViewPr>
  <p:slideViewPr>
    <p:cSldViewPr snapToGrid="0">
      <p:cViewPr varScale="1">
        <p:scale>
          <a:sx n="66" d="100"/>
          <a:sy n="66" d="100"/>
        </p:scale>
        <p:origin x="7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BDFE-00D3-4E35-B871-5036B02DC528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BAED3-E933-45A8-A2B7-6A71BEAC7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817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BDFE-00D3-4E35-B871-5036B02DC528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BAED3-E933-45A8-A2B7-6A71BEAC7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325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BDFE-00D3-4E35-B871-5036B02DC528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BAED3-E933-45A8-A2B7-6A71BEAC7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924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BDFE-00D3-4E35-B871-5036B02DC528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BAED3-E933-45A8-A2B7-6A71BEAC7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72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BDFE-00D3-4E35-B871-5036B02DC528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BAED3-E933-45A8-A2B7-6A71BEAC7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033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BDFE-00D3-4E35-B871-5036B02DC528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BAED3-E933-45A8-A2B7-6A71BEAC7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80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BDFE-00D3-4E35-B871-5036B02DC528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BAED3-E933-45A8-A2B7-6A71BEAC7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393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BDFE-00D3-4E35-B871-5036B02DC528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BAED3-E933-45A8-A2B7-6A71BEAC7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359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BDFE-00D3-4E35-B871-5036B02DC528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BAED3-E933-45A8-A2B7-6A71BEAC7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327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BDFE-00D3-4E35-B871-5036B02DC528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BAED3-E933-45A8-A2B7-6A71BEAC7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0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3BDFE-00D3-4E35-B871-5036B02DC528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BAED3-E933-45A8-A2B7-6A71BEAC7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64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3BDFE-00D3-4E35-B871-5036B02DC528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BAED3-E933-45A8-A2B7-6A71BEAC7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795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i.pinimg.com/originals/e8/b0/4b/e8b04b2c4dbb7b2f42d6732e2ebccb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457451" y="442913"/>
            <a:ext cx="8943974" cy="1680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4: QUÀ TẶNG CỦA THIÊN NHIÊN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 err="1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D6009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Tóm</a:t>
            </a:r>
            <a:r>
              <a:rPr lang="en-US" sz="2800" dirty="0" smtClean="0">
                <a:solidFill>
                  <a:srgbClr val="D6009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D6009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tắt</a:t>
            </a:r>
            <a:r>
              <a:rPr lang="en-US" sz="2800" dirty="0" smtClean="0">
                <a:solidFill>
                  <a:srgbClr val="D6009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2800" dirty="0" err="1" smtClean="0">
                <a:solidFill>
                  <a:srgbClr val="D6009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US" sz="2800" dirty="0" smtClean="0">
                <a:solidFill>
                  <a:srgbClr val="D6009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dirty="0" smtClean="0">
                <a:solidFill>
                  <a:srgbClr val="D6009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</a:t>
            </a:r>
            <a:r>
              <a:rPr lang="en-US" sz="2800" dirty="0" err="1" smtClean="0">
                <a:solidFill>
                  <a:srgbClr val="D6009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solidFill>
                  <a:srgbClr val="D6009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D6009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2800" dirty="0" smtClean="0">
                <a:solidFill>
                  <a:srgbClr val="D6009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D6009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2800" dirty="0" smtClean="0">
                <a:solidFill>
                  <a:srgbClr val="D6009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D6009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bày</a:t>
            </a:r>
            <a:r>
              <a:rPr lang="en-US" sz="1400" dirty="0" smtClean="0">
                <a:solidFill>
                  <a:srgbClr val="D6009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1400" dirty="0">
              <a:solidFill>
                <a:srgbClr val="D6009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 Box 7"/>
          <p:cNvSpPr txBox="1"/>
          <p:nvPr/>
        </p:nvSpPr>
        <p:spPr>
          <a:xfrm>
            <a:off x="3920014" y="2257785"/>
            <a:ext cx="44043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altLang="en-US" sz="3600" b="1" dirty="0">
                <a:solidFill>
                  <a:srgbClr val="1D41D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KHỞI ĐỘNG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2931519"/>
            <a:ext cx="12192000" cy="12249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34975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tóm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tắt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cuộc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chuyện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cuộc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họp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30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Hình Nền Powerpoint Đơn Giản Tinh Tế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338288" y="1473445"/>
            <a:ext cx="26561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06400" algn="l"/>
              </a:tabLst>
            </a:pPr>
            <a:r>
              <a:rPr lang="en-US" sz="2400" dirty="0"/>
              <a:t>-	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95.</a:t>
            </a:r>
          </a:p>
        </p:txBody>
      </p:sp>
    </p:spTree>
    <p:extLst>
      <p:ext uri="{BB962C8B-B14F-4D97-AF65-F5344CB8AC3E}">
        <p14:creationId xmlns:p14="http://schemas.microsoft.com/office/powerpoint/2010/main" val="158703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Hình Nền Powerpoint Đơn Giản Tinh Tế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88572" y="2782669"/>
            <a:ext cx="924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 ƠN CÁC EM ĐÃ TÍCH CỰC HỌC TẬP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41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1978821" y="-42863"/>
            <a:ext cx="6157912" cy="9572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 HƯỚNG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Vertical Scroll 4"/>
          <p:cNvSpPr/>
          <p:nvPr/>
        </p:nvSpPr>
        <p:spPr>
          <a:xfrm>
            <a:off x="0" y="1614489"/>
            <a:ext cx="3271837" cy="5243512"/>
          </a:xfrm>
          <a:prstGeom prst="vertic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 smtClean="0">
                <a:solidFill>
                  <a:srgbClr val="363636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b="1" dirty="0" smtClean="0">
                <a:solidFill>
                  <a:srgbClr val="363636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363636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vai</a:t>
            </a:r>
            <a:r>
              <a:rPr lang="en-US" sz="2800" b="1" dirty="0" smtClean="0">
                <a:solidFill>
                  <a:srgbClr val="363636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363636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trò</a:t>
            </a:r>
            <a:r>
              <a:rPr lang="en-US" sz="2800" b="1" dirty="0" smtClean="0">
                <a:solidFill>
                  <a:srgbClr val="363636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363636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b="1" dirty="0" smtClean="0">
                <a:solidFill>
                  <a:srgbClr val="363636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363636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nói</a:t>
            </a:r>
            <a:r>
              <a:rPr lang="en-US" sz="2800" b="1" dirty="0" smtClean="0">
                <a:solidFill>
                  <a:srgbClr val="363636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</a:t>
            </a:r>
            <a:endParaRPr lang="en-US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Trình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bày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văn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biểu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cảm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về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con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sự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việc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Vertical Scroll 5"/>
          <p:cNvSpPr/>
          <p:nvPr/>
        </p:nvSpPr>
        <p:spPr>
          <a:xfrm>
            <a:off x="3057525" y="1614488"/>
            <a:ext cx="9134475" cy="5243512"/>
          </a:xfrm>
          <a:prstGeom prst="vertic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b="1" dirty="0" err="1" smtClean="0">
                <a:solidFill>
                  <a:srgbClr val="4A4A4A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Trong</a:t>
            </a:r>
            <a:r>
              <a:rPr lang="en-US" b="1" dirty="0" smtClean="0">
                <a:solidFill>
                  <a:srgbClr val="4A4A4A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4A4A4A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vai</a:t>
            </a:r>
            <a:r>
              <a:rPr lang="en-US" b="1" dirty="0" smtClean="0">
                <a:solidFill>
                  <a:srgbClr val="4A4A4A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4A4A4A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trò</a:t>
            </a:r>
            <a:r>
              <a:rPr lang="en-US" b="1" dirty="0" smtClean="0">
                <a:solidFill>
                  <a:srgbClr val="4A4A4A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4A4A4A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người</a:t>
            </a:r>
            <a:r>
              <a:rPr lang="en-US" b="1" dirty="0" smtClean="0">
                <a:solidFill>
                  <a:srgbClr val="4A4A4A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4A4A4A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nghe</a:t>
            </a:r>
            <a:r>
              <a:rPr lang="en-US" b="1" dirty="0" smtClean="0">
                <a:solidFill>
                  <a:srgbClr val="4A4A4A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Bước</a:t>
            </a:r>
            <a:r>
              <a:rPr lang="en-US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1: </a:t>
            </a:r>
            <a:r>
              <a:rPr lang="en-US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Lắng</a:t>
            </a:r>
            <a:r>
              <a:rPr lang="en-US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nghe</a:t>
            </a:r>
            <a:r>
              <a:rPr lang="en-US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và</a:t>
            </a:r>
            <a:r>
              <a:rPr lang="en-US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ghi</a:t>
            </a:r>
            <a:r>
              <a:rPr lang="en-US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tóm</a:t>
            </a:r>
            <a:r>
              <a:rPr lang="en-US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tắt</a:t>
            </a:r>
            <a:r>
              <a:rPr lang="en-US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Lắng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nghe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nội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dung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trình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bày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cần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nghe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hết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câu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hết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ý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để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hiểu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rõ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điều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người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trình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bày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muốn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nói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Ghi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chép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tóm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tắt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nội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dung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trình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bày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+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Căn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cứ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trên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thực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tế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ý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kiến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người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phát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biểu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để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ghi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tóm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tắt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+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Tóm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lược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ý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chính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dưới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dạng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từ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cụm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từ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Dùng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kí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hiệu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như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số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thứ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tự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gạch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đầu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dòng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,...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để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thể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hiện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tính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hệ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thống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ý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kiến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Bước</a:t>
            </a:r>
            <a:r>
              <a:rPr lang="en-US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2: </a:t>
            </a:r>
            <a:r>
              <a:rPr lang="en-US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Đọc</a:t>
            </a:r>
            <a:r>
              <a:rPr lang="en-US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lại</a:t>
            </a:r>
            <a:r>
              <a:rPr lang="en-US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và</a:t>
            </a:r>
            <a:r>
              <a:rPr lang="en-US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chỉnh</a:t>
            </a:r>
            <a:r>
              <a:rPr lang="en-US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sửa</a:t>
            </a:r>
            <a:r>
              <a:rPr lang="en-US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Đọc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lại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phần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ghi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tóm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tắt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chỉnh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sửa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sai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sót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nếu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).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-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Xác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định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với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người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nói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về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nội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dung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em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vừa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tóm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tắt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Trao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đổi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lại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những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ý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kiến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em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chưa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hiểu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rõ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hoặc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quan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điểm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khác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  <a:endParaRPr lang="en-US" dirty="0"/>
          </a:p>
        </p:txBody>
      </p:sp>
      <p:sp>
        <p:nvSpPr>
          <p:cNvPr id="7" name="Right Brace 6"/>
          <p:cNvSpPr/>
          <p:nvPr/>
        </p:nvSpPr>
        <p:spPr>
          <a:xfrm rot="16200000">
            <a:off x="4686302" y="-1985964"/>
            <a:ext cx="742950" cy="6543678"/>
          </a:xfrm>
          <a:prstGeom prst="rightBrace">
            <a:avLst>
              <a:gd name="adj1" fmla="val 8333"/>
              <a:gd name="adj2" fmla="val 5054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-1" y="507204"/>
            <a:ext cx="3614738" cy="2636045"/>
          </a:xfrm>
          <a:prstGeom prst="homePlat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Wave 4"/>
          <p:cNvSpPr/>
          <p:nvPr/>
        </p:nvSpPr>
        <p:spPr>
          <a:xfrm>
            <a:off x="3614737" y="0"/>
            <a:ext cx="8329612" cy="3657600"/>
          </a:xfrm>
          <a:prstGeom prst="wave">
            <a:avLst>
              <a:gd name="adj1" fmla="val 12500"/>
              <a:gd name="adj2" fmla="val 515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Đề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</a:t>
            </a:r>
            <a:r>
              <a:rPr lang="en-US" sz="240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óm</a:t>
            </a:r>
            <a:r>
              <a:rPr lang="en-US" sz="24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tắt</a:t>
            </a:r>
            <a:r>
              <a:rPr lang="en-US" sz="24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4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ý </a:t>
            </a:r>
            <a:r>
              <a:rPr lang="en-US" sz="240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chính</a:t>
            </a:r>
            <a:r>
              <a:rPr lang="en-US" sz="24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4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24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biểu</a:t>
            </a:r>
            <a:r>
              <a:rPr lang="en-US" sz="24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cảm</a:t>
            </a:r>
            <a:r>
              <a:rPr lang="en-US" sz="24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do </a:t>
            </a:r>
            <a:r>
              <a:rPr lang="en-US" sz="240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bạn</a:t>
            </a:r>
            <a:r>
              <a:rPr lang="en-US" sz="24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mình</a:t>
            </a:r>
            <a:r>
              <a:rPr lang="en-US" sz="24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24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bày</a:t>
            </a:r>
            <a:r>
              <a:rPr lang="en-US" sz="24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240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Trình</a:t>
            </a:r>
            <a:r>
              <a:rPr lang="en-US" sz="24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bày</a:t>
            </a:r>
            <a:r>
              <a:rPr lang="en-US" sz="24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văn</a:t>
            </a:r>
            <a:r>
              <a:rPr lang="en-US" sz="24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biểu</a:t>
            </a:r>
            <a:r>
              <a:rPr lang="en-US" sz="24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cảm</a:t>
            </a:r>
            <a:r>
              <a:rPr lang="en-US" sz="24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về</a:t>
            </a:r>
            <a:r>
              <a:rPr lang="en-US" sz="24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con </a:t>
            </a:r>
            <a:r>
              <a:rPr lang="en-US" sz="240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4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sự</a:t>
            </a:r>
            <a:r>
              <a:rPr lang="en-US" sz="24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việc</a:t>
            </a:r>
            <a:r>
              <a:rPr lang="en-US" sz="24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.)</a:t>
            </a:r>
            <a:endParaRPr lang="en-US" sz="24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614738" y="3400425"/>
            <a:ext cx="8329612" cy="3457575"/>
          </a:xfrm>
          <a:prstGeom prst="wav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Bước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1: </a:t>
            </a: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Lắng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nghe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ghi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tóm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tắt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sz="3200" dirty="0" smtClean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Bước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2: </a:t>
            </a: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Đọc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lại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chỉnh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sửa</a:t>
            </a:r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sz="3200" dirty="0" smtClean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Pentagon 13"/>
          <p:cNvSpPr/>
          <p:nvPr/>
        </p:nvSpPr>
        <p:spPr>
          <a:xfrm>
            <a:off x="0" y="3786188"/>
            <a:ext cx="3614737" cy="26289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vi-VN" altLang="en-US" sz="32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  <a:sym typeface="+mn-ea"/>
              </a:rPr>
              <a:t>Các bước cần thực hiện</a:t>
            </a:r>
            <a:endParaRPr lang="vi-VN" altLang="en-US" sz="3200" b="1" dirty="0">
              <a:solidFill>
                <a:srgbClr val="C00000"/>
              </a:solidFill>
              <a:latin typeface="+mj-lt"/>
              <a:cs typeface="Times New Roman" panose="02020603050405020304" pitchFamily="18" charset="0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20589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1114290"/>
              </p:ext>
            </p:extLst>
          </p:nvPr>
        </p:nvGraphicFramePr>
        <p:xfrm>
          <a:off x="0" y="1"/>
          <a:ext cx="12191999" cy="6743699"/>
        </p:xfrm>
        <a:graphic>
          <a:graphicData uri="http://schemas.openxmlformats.org/drawingml/2006/table">
            <a:tbl>
              <a:tblPr firstRow="1" firstCol="1" bandRow="1"/>
              <a:tblGrid>
                <a:gridCol w="2626617"/>
                <a:gridCol w="9565382"/>
              </a:tblGrid>
              <a:tr h="27429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08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MỞ</a:t>
                      </a:r>
                      <a:r>
                        <a:rPr lang="vi-VN" sz="3200" spc="-35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BÀI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525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1100"/>
                        <a:buFont typeface="Tahoma" panose="020B0604030504040204" pitchFamily="34" charset="0"/>
                        <a:buChar char="–"/>
                        <a:tabLst>
                          <a:tab pos="334645" algn="l"/>
                        </a:tabLst>
                      </a:pP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Giới</a:t>
                      </a:r>
                      <a:r>
                        <a:rPr lang="vi-VN" sz="3200" spc="-9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thiệu</a:t>
                      </a:r>
                      <a:r>
                        <a:rPr lang="vi-VN" sz="3200" spc="-85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vi-VN" sz="3200" spc="-85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vi-VN" sz="3200" spc="-85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vi-VN" sz="3200" spc="-85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vi-VN" sz="3200" spc="-85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vi-VN" sz="3200" spc="-85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vi-VN" sz="3200" spc="-85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đối</a:t>
                      </a:r>
                      <a:r>
                        <a:rPr lang="vi-VN" sz="3200" spc="-85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lang="vi-VN" sz="3200" spc="-85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(sự</a:t>
                      </a:r>
                      <a:r>
                        <a:rPr lang="vi-VN" sz="3200" spc="-85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việc): 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…………</a:t>
                      </a:r>
                    </a:p>
                    <a:p>
                      <a:pPr marL="342900" marR="36195" lvl="0" indent="-342900">
                        <a:lnSpc>
                          <a:spcPct val="105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1100"/>
                        <a:buFont typeface="Tahoma" panose="020B0604030504040204" pitchFamily="34" charset="0"/>
                        <a:buChar char="–"/>
                        <a:tabLst>
                          <a:tab pos="334645" algn="l"/>
                        </a:tabLst>
                      </a:pP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vi-VN" sz="3200" spc="-35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vi-VN" sz="3200" spc="-35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đó</a:t>
                      </a:r>
                      <a:r>
                        <a:rPr lang="vi-VN" sz="3200" spc="-3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vi-VN" sz="3200" spc="-35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vi-VN" sz="3200" spc="-35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vi-VN" sz="3200" spc="-3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vi-VN" sz="3200" spc="-35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vi-VN" sz="3200" spc="-35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nào/</a:t>
                      </a:r>
                      <a:r>
                        <a:rPr lang="vi-VN" sz="3200" spc="-3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gắn</a:t>
                      </a:r>
                      <a:r>
                        <a:rPr lang="vi-VN" sz="3200" spc="-35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vi-VN" sz="3200" spc="-35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vi-VN" sz="3200" spc="-3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việc,</a:t>
                      </a:r>
                      <a:r>
                        <a:rPr lang="vi-VN" sz="3200" spc="-35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vi-VN" sz="3200" spc="-35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kiện </a:t>
                      </a:r>
                      <a:r>
                        <a:rPr lang="en-US" sz="3200" spc="-310" dirty="0" smtClean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gì:</a:t>
                      </a:r>
                      <a:r>
                        <a:rPr lang="vi-VN" sz="3200" spc="315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.......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2349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vi-VN" sz="3200" spc="-25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BÀI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141605">
                        <a:lnSpc>
                          <a:spcPct val="107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tabLst>
                          <a:tab pos="334645" algn="l"/>
                        </a:tabLst>
                      </a:pP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vi-VN" sz="3200" spc="7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vi-VN" sz="3200" spc="75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vi-VN" sz="3200" spc="7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vi-VN" sz="3200" spc="75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đối</a:t>
                      </a:r>
                      <a:r>
                        <a:rPr lang="vi-VN" sz="3200" spc="75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tượng,</a:t>
                      </a:r>
                      <a:r>
                        <a:rPr lang="vi-VN" sz="3200" spc="7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vi-VN" sz="3200" spc="75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việc: 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……………….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65849">
                <a:tc>
                  <a:txBody>
                    <a:bodyPr/>
                    <a:lstStyle/>
                    <a:p>
                      <a:pPr marL="50800">
                        <a:lnSpc>
                          <a:spcPct val="107000"/>
                        </a:lnSpc>
                        <a:spcBef>
                          <a:spcPts val="520"/>
                        </a:spcBef>
                        <a:spcAft>
                          <a:spcPts val="0"/>
                        </a:spcAft>
                      </a:pP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vi-VN" sz="3200" spc="-1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BÀI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141605">
                        <a:lnSpc>
                          <a:spcPct val="107000"/>
                        </a:lnSpc>
                        <a:spcBef>
                          <a:spcPts val="520"/>
                        </a:spcBef>
                        <a:spcAft>
                          <a:spcPts val="0"/>
                        </a:spcAft>
                        <a:tabLst>
                          <a:tab pos="334645" algn="l"/>
                        </a:tabLst>
                      </a:pP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vi-VN" sz="3200" spc="-45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Khẳng</a:t>
                      </a:r>
                      <a:r>
                        <a:rPr lang="vi-VN" sz="3200" spc="-45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vi-VN" sz="3200" spc="-45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vi-VN" sz="3200" spc="-45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vi-VN" sz="3200" spc="-4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xúc: ….……………………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1590" indent="141605">
                        <a:lnSpc>
                          <a:spcPct val="107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  <a:tabLst>
                          <a:tab pos="334645" algn="l"/>
                        </a:tabLst>
                      </a:pP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vi-VN" sz="3200" spc="-45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Rút</a:t>
                      </a:r>
                      <a:r>
                        <a:rPr lang="vi-VN" sz="3200" spc="-45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vi-VN" sz="3200" spc="-45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vi-VN" sz="3200" spc="-45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đáng</a:t>
                      </a:r>
                      <a:r>
                        <a:rPr lang="vi-VN" sz="3200" spc="-45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nhớ</a:t>
                      </a:r>
                      <a:r>
                        <a:rPr lang="vi-VN" sz="3200" spc="-45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đối</a:t>
                      </a:r>
                      <a:r>
                        <a:rPr lang="vi-VN" sz="3200" spc="-45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vi-VN" sz="3200" spc="-45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vi-VN" sz="3200" spc="-45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thân: ...……………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23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0819321"/>
              </p:ext>
            </p:extLst>
          </p:nvPr>
        </p:nvGraphicFramePr>
        <p:xfrm>
          <a:off x="-1" y="-3"/>
          <a:ext cx="12192001" cy="6858002"/>
        </p:xfrm>
        <a:graphic>
          <a:graphicData uri="http://schemas.openxmlformats.org/drawingml/2006/table">
            <a:tbl>
              <a:tblPr firstRow="1" firstCol="1" bandRow="1"/>
              <a:tblGrid>
                <a:gridCol w="7948346"/>
                <a:gridCol w="1929924"/>
                <a:gridCol w="2313731"/>
              </a:tblGrid>
              <a:tr h="12469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74825" algn="ctr"/>
                        </a:tabLst>
                      </a:pP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Chưa đạt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</a:tr>
              <a:tr h="18703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tóm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tắt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đầy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38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Ghi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ngắn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gọn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tin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mà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khác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khóa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sơ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đồ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69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tóm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tắt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rõ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ràng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mạch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lạc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556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background powerpoint chuyên nghiệp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895935" y="365125"/>
            <a:ext cx="29208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6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LUYỆN TẬP 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838200" y="1690688"/>
            <a:ext cx="103774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kern="1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Tóm</a:t>
            </a:r>
            <a:r>
              <a:rPr lang="en-US" sz="3600" kern="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3600" kern="1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tắt</a:t>
            </a:r>
            <a:r>
              <a:rPr lang="en-US" sz="3600" kern="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3600" kern="1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lại</a:t>
            </a:r>
            <a:r>
              <a:rPr lang="en-US" sz="3600" kern="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3600" kern="1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bài</a:t>
            </a:r>
            <a:r>
              <a:rPr lang="en-US" sz="3600" kern="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3600" kern="1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phát</a:t>
            </a:r>
            <a:r>
              <a:rPr lang="en-US" sz="3600" kern="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3600" kern="1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biểu</a:t>
            </a:r>
            <a:r>
              <a:rPr lang="en-US" sz="3600" kern="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3600" kern="1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cảm</a:t>
            </a:r>
            <a:r>
              <a:rPr lang="en-US" sz="3600" kern="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3600" kern="1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nghĩ</a:t>
            </a:r>
            <a:r>
              <a:rPr lang="en-US" sz="3600" kern="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3600" kern="1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của</a:t>
            </a:r>
            <a:r>
              <a:rPr lang="en-US" sz="3600" kern="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3600" kern="1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bạn</a:t>
            </a:r>
            <a:r>
              <a:rPr lang="en-US" sz="3600" kern="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3600" kern="1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đã</a:t>
            </a:r>
            <a:r>
              <a:rPr lang="en-US" sz="3600" kern="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3600" kern="1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được</a:t>
            </a:r>
            <a:r>
              <a:rPr lang="en-US" sz="3600" kern="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3600" kern="1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trình</a:t>
            </a:r>
            <a:r>
              <a:rPr lang="en-US" sz="3600" kern="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3600" kern="1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bày</a:t>
            </a:r>
            <a:r>
              <a:rPr lang="en-US" sz="3600" kern="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3600" kern="1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trong</a:t>
            </a:r>
            <a:r>
              <a:rPr lang="en-US" sz="3600" kern="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3600" kern="1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buổi</a:t>
            </a:r>
            <a:r>
              <a:rPr lang="en-US" sz="3600" kern="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3600" kern="1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Khai</a:t>
            </a:r>
            <a:r>
              <a:rPr lang="en-US" sz="3600" kern="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3600" kern="1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giảng</a:t>
            </a:r>
            <a:r>
              <a:rPr lang="en-US" sz="3600" kern="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3600" kern="1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năm</a:t>
            </a:r>
            <a:r>
              <a:rPr lang="en-US" sz="3600" kern="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3600" kern="1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học</a:t>
            </a:r>
            <a:r>
              <a:rPr lang="en-US" sz="3600" i="1" kern="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3600" kern="1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bằng</a:t>
            </a:r>
            <a:r>
              <a:rPr lang="en-US" sz="3600" kern="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3600" kern="1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sơ</a:t>
            </a:r>
            <a:r>
              <a:rPr lang="en-US" sz="3600" kern="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3600" kern="1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đồ</a:t>
            </a:r>
            <a:r>
              <a:rPr lang="en-US" sz="3600" kern="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: </a:t>
            </a:r>
            <a:r>
              <a:rPr lang="en-US" sz="3600" kern="1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ngắn</a:t>
            </a:r>
            <a:r>
              <a:rPr lang="en-US" sz="3600" kern="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3600" kern="1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gọn</a:t>
            </a:r>
            <a:r>
              <a:rPr lang="en-US" sz="3600" kern="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sz="3600" kern="1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khoa</a:t>
            </a:r>
            <a:r>
              <a:rPr lang="en-US" sz="3600" kern="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3600" kern="1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học</a:t>
            </a:r>
            <a:r>
              <a:rPr lang="en-US" sz="3600" kern="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8249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background powerpoint chuyên nghiệp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5125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895935" y="365125"/>
            <a:ext cx="29208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6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LUYỆN TẬP </a:t>
            </a:r>
            <a:endParaRPr lang="en-US" sz="36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1690688"/>
            <a:ext cx="103774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027906"/>
            <a:ext cx="10515600" cy="4866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Những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bài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học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kinh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nghiệm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về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kĩ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năng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tóm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tắt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ý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chính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do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người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khác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trình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bày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để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có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thể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sử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dụng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trong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cuộc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sống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8738" lvl="0" indent="396875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Tâm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thế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tôi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cần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chuẩn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bị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là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sự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lắng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nghe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tinh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thần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cầu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thị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8738" lvl="0" indent="396875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Để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không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bỏ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sót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ý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chính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do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người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khác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trình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bày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tôi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cần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tập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trung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lắng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nghe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và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ghi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chép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8738" lvl="0" indent="396875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Để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đảm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bảo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bài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tóm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tắt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thể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hiện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chính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xác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đầy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đủ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thông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tin,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tôi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cần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lắng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nghe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ghi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lại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ngắn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gọn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nhưng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không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bỏ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sót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chi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tiết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quan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trọng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ghi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từ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khoá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8738" lvl="0" indent="396875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Để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ghi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được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ngắn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gọn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các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thông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tin,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tôi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nên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tập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viết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nhanh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sử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dụng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hệ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thống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kí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hiệu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viết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tắt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hoặc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sơ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đồ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trình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bày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8738" lvl="0" indent="396875" algn="just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"/>
            </a:pP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Tôi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thể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hiện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các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ý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rõ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ràng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mạch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lạc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bằng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cách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ghi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các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ý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theo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thứ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tự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hoặc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vẽ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sơ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đồ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nội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dung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tóm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tắt</a:t>
            </a:r>
            <a:r>
              <a:rPr lang="en-US" sz="24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3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background powerpoint chuyên nghiệp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895935" y="365125"/>
            <a:ext cx="29208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6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LUYỆN TẬP </a:t>
            </a:r>
            <a:endParaRPr lang="en-US" sz="3600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746025"/>
            <a:ext cx="10377488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1115" lvl="0" algn="just">
              <a:lnSpc>
                <a:spcPct val="115000"/>
              </a:lnSpc>
              <a:spcBef>
                <a:spcPts val="565"/>
              </a:spcBef>
              <a:spcAft>
                <a:spcPts val="800"/>
              </a:spcAft>
              <a:tabLst>
                <a:tab pos="697865" algn="l"/>
              </a:tabLst>
            </a:pPr>
            <a:r>
              <a:rPr lang="vi-VN" sz="3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 đọc lại và chỉnh sửa phần ghi chép giúp ta đảm bảo nội dung ghi</a:t>
            </a:r>
            <a:r>
              <a:rPr lang="vi-VN" sz="3200" spc="5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chép chính xác và đầy đủ ý chính. Thông qua quá trình đọc lại và xác nhận</a:t>
            </a:r>
            <a:r>
              <a:rPr lang="vi-VN" sz="3200" spc="5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vi-VN" sz="3200" spc="-15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</a:t>
            </a:r>
            <a:r>
              <a:rPr lang="vi-VN" sz="3200" spc="-15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sz="3200" spc="-2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vi-VN" sz="3200" spc="-15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vi-VN" sz="3200" spc="-15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vi-VN" sz="3200" spc="-15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khác,</a:t>
            </a:r>
            <a:r>
              <a:rPr lang="vi-VN" sz="3200" spc="-15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vi-VN" sz="3200" spc="-15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3200" spc="-15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vi-VN" sz="3200" spc="-1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vi-VN" sz="3200" spc="-15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vi-VN" sz="3200" spc="-15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vi-VN" sz="3200" spc="-15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vi-VN" sz="3200" spc="-15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vi-VN" sz="3200" spc="-1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vi-VN" sz="3200" spc="-29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vi-VN" sz="3200" spc="-25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vi-VN" sz="3200" spc="-2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vi-VN" sz="3200" spc="-2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vi-VN" sz="3200" spc="-25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dung</a:t>
            </a:r>
            <a:r>
              <a:rPr lang="vi-VN" sz="3200" spc="-2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vi-VN" sz="3200" spc="-2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vi-VN" sz="3200" spc="-25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vi-VN" sz="3200" spc="-2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vi-VN" sz="3200" spc="-2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sót,</a:t>
            </a:r>
            <a:r>
              <a:rPr lang="vi-VN" sz="3200" spc="-25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vi-VN" sz="3200" spc="-15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vi-VN" sz="3200" spc="-2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vi-VN" sz="3200" spc="-25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vi-VN" sz="3200" spc="-2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kịp</a:t>
            </a:r>
            <a:r>
              <a:rPr lang="vi-VN" sz="3200" spc="-2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92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Hình Nền Powerpoint Đơn Giản Tinh Tế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004457" y="1473445"/>
            <a:ext cx="2989943" cy="3175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8738" lvl="0" indent="165100">
              <a:lnSpc>
                <a:spcPct val="115000"/>
              </a:lnSpc>
              <a:spcAft>
                <a:spcPts val="0"/>
              </a:spcAft>
              <a:buSzPts val="1150"/>
              <a:buFont typeface="Times New Roman" panose="02020603050405020304" pitchFamily="18" charset="0"/>
              <a:buChar char="-"/>
            </a:pPr>
            <a:r>
              <a:rPr lang="en-US" sz="2200" dirty="0" err="1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Đối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với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bài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học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tiết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này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:</a:t>
            </a:r>
            <a:endParaRPr lang="en-US" sz="2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8738" lvl="0" indent="165100">
              <a:lnSpc>
                <a:spcPct val="115000"/>
              </a:lnSpc>
              <a:spcAft>
                <a:spcPts val="0"/>
              </a:spcAft>
              <a:buSzPts val="1150"/>
              <a:buFont typeface="Times New Roman" panose="02020603050405020304" pitchFamily="18" charset="0"/>
              <a:buChar char="+"/>
              <a:tabLst>
                <a:tab pos="810260" algn="l"/>
              </a:tabLst>
            </a:pPr>
            <a:r>
              <a:rPr lang="en-US" sz="2200" dirty="0" err="1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Nắm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lại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các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bước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tóm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tắt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 </a:t>
            </a:r>
            <a:r>
              <a:rPr lang="en-US" sz="2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200" dirty="0" err="1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Bước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1: </a:t>
            </a:r>
            <a:r>
              <a:rPr lang="en-US" sz="2200" dirty="0" err="1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Lắng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nghe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và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ghi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tóm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tắt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. </a:t>
            </a:r>
            <a:r>
              <a:rPr lang="en-US" sz="2200" dirty="0" err="1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Bước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2: </a:t>
            </a:r>
            <a:r>
              <a:rPr lang="en-US" sz="2200" dirty="0" err="1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Đọc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lại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và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chỉnh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sửa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.)</a:t>
            </a:r>
            <a:endParaRPr lang="en-US" sz="2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70173" y="1473445"/>
            <a:ext cx="2989942" cy="3175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8738" lvl="0" indent="165100">
              <a:lnSpc>
                <a:spcPct val="115000"/>
              </a:lnSpc>
              <a:buSzPts val="1150"/>
              <a:buFont typeface="Times New Roman" panose="02020603050405020304" pitchFamily="18" charset="0"/>
              <a:buChar char="+"/>
              <a:tabLst>
                <a:tab pos="810260" algn="l"/>
              </a:tabLst>
            </a:pP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8738" lvl="0" indent="165100">
              <a:lnSpc>
                <a:spcPct val="115000"/>
              </a:lnSpc>
              <a:buSzPts val="1150"/>
              <a:buFont typeface="Times New Roman" panose="02020603050405020304" pitchFamily="18" charset="0"/>
              <a:buChar char="+"/>
              <a:tabLst>
                <a:tab pos="810260" algn="l"/>
              </a:tabLst>
            </a:pP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Sưu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bài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phát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biểu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cảm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nghĩ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về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con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sự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việc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và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thực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hành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tóm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tắt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27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770</Words>
  <Application>Microsoft Office PowerPoint</Application>
  <PresentationFormat>Widescreen</PresentationFormat>
  <Paragraphs>62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SimSun</vt:lpstr>
      <vt:lpstr>Arial</vt:lpstr>
      <vt:lpstr>Calibri</vt:lpstr>
      <vt:lpstr>Calibri Light</vt:lpstr>
      <vt:lpstr>Courier New</vt:lpstr>
      <vt:lpstr>Symbol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Tien Ich May Tinh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 Tien Duat</dc:creator>
  <cp:lastModifiedBy>Le Tien Duat</cp:lastModifiedBy>
  <cp:revision>22</cp:revision>
  <dcterms:created xsi:type="dcterms:W3CDTF">2022-06-23T05:57:39Z</dcterms:created>
  <dcterms:modified xsi:type="dcterms:W3CDTF">2022-06-23T07:03:49Z</dcterms:modified>
</cp:coreProperties>
</file>