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6" r:id="rId2"/>
    <p:sldId id="256" r:id="rId3"/>
    <p:sldId id="257" r:id="rId4"/>
    <p:sldId id="264" r:id="rId5"/>
    <p:sldId id="258" r:id="rId6"/>
    <p:sldId id="260" r:id="rId7"/>
    <p:sldId id="265" r:id="rId8"/>
    <p:sldId id="261" r:id="rId9"/>
    <p:sldId id="262" r:id="rId10"/>
    <p:sldId id="263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DE1D8"/>
    <a:srgbClr val="F9B6AD"/>
    <a:srgbClr val="F47A69"/>
    <a:srgbClr val="53C3C9"/>
    <a:srgbClr val="79D1D5"/>
    <a:srgbClr val="62C8CE"/>
    <a:srgbClr val="A3E7FF"/>
    <a:srgbClr val="F16649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94660"/>
  </p:normalViewPr>
  <p:slideViewPr>
    <p:cSldViewPr snapToGrid="0" showGuides="1">
      <p:cViewPr varScale="1">
        <p:scale>
          <a:sx n="60" d="100"/>
          <a:sy n="60" d="100"/>
        </p:scale>
        <p:origin x="1548" y="66"/>
      </p:cViewPr>
      <p:guideLst>
        <p:guide orient="horz" pos="218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F1FC7-70F6-402D-BECA-107FEE17B525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89326-CA7F-4AC7-A28A-D38F40EC3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5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589326-CA7F-4AC7-A28A-D38F40EC3D3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0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02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6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7403" y="195329"/>
            <a:ext cx="8044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3373" y="1513807"/>
            <a:ext cx="5123027" cy="839650"/>
            <a:chOff x="363373" y="1262747"/>
            <a:chExt cx="5123027" cy="839650"/>
          </a:xfrm>
        </p:grpSpPr>
        <p:sp>
          <p:nvSpPr>
            <p:cNvPr id="32" name="TextBox 31"/>
            <p:cNvSpPr txBox="1"/>
            <p:nvPr/>
          </p:nvSpPr>
          <p:spPr>
            <a:xfrm>
              <a:off x="363373" y="126274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1.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27314" y="1271400"/>
              <a:ext cx="4659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 book is (</a:t>
              </a:r>
              <a:r>
                <a:rPr lang="en-US" sz="2400" b="1"/>
                <a:t>my</a:t>
              </a:r>
              <a:r>
                <a:rPr lang="en-US" sz="2400"/>
                <a:t> / </a:t>
              </a:r>
              <a:r>
                <a:rPr lang="en-US" sz="2400" b="1"/>
                <a:t>mine</a:t>
              </a:r>
              <a:r>
                <a:rPr lang="en-US" sz="2400"/>
                <a:t> / </a:t>
              </a:r>
              <a:r>
                <a:rPr lang="en-US" sz="2400" b="1"/>
                <a:t>yours</a:t>
              </a:r>
              <a:r>
                <a:rPr lang="en-US" sz="2400"/>
                <a:t>), but you are welcome to read it. </a:t>
              </a:r>
              <a:endParaRPr lang="en-US" sz="2400" i="1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363373" y="2525685"/>
            <a:ext cx="4937970" cy="830997"/>
            <a:chOff x="369902" y="2142097"/>
            <a:chExt cx="4937970" cy="830997"/>
          </a:xfrm>
        </p:grpSpPr>
        <p:sp>
          <p:nvSpPr>
            <p:cNvPr id="34" name="TextBox 33"/>
            <p:cNvSpPr txBox="1"/>
            <p:nvPr/>
          </p:nvSpPr>
          <p:spPr>
            <a:xfrm>
              <a:off x="369902" y="214209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2.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4733" y="2142097"/>
              <a:ext cx="44631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(</a:t>
              </a:r>
              <a:r>
                <a:rPr lang="en-US" sz="1200" dirty="0"/>
                <a:t> </a:t>
              </a:r>
              <a:r>
                <a:rPr lang="en-US" sz="2400" b="1" dirty="0"/>
                <a:t>Your</a:t>
              </a:r>
              <a:r>
                <a:rPr lang="en-US" sz="2400" dirty="0"/>
                <a:t> / </a:t>
              </a:r>
              <a:r>
                <a:rPr lang="en-US" sz="2400" b="1" dirty="0"/>
                <a:t>Yours</a:t>
              </a:r>
              <a:r>
                <a:rPr lang="en-US" sz="2400" dirty="0"/>
                <a:t> / </a:t>
              </a:r>
              <a:r>
                <a:rPr lang="en-US" sz="2400" b="1" dirty="0"/>
                <a:t>You</a:t>
              </a:r>
              <a:r>
                <a:rPr lang="en-US" sz="2400" dirty="0"/>
                <a:t>) bike is dirty, and I can’t tell what </a:t>
              </a:r>
              <a:r>
                <a:rPr lang="en-US" sz="2400" dirty="0" err="1"/>
                <a:t>colour</a:t>
              </a:r>
              <a:r>
                <a:rPr lang="en-US" sz="2400" dirty="0"/>
                <a:t> it is.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363373" y="3479565"/>
            <a:ext cx="4825745" cy="830997"/>
            <a:chOff x="363373" y="4026312"/>
            <a:chExt cx="4825745" cy="830997"/>
          </a:xfrm>
        </p:grpSpPr>
        <p:sp>
          <p:nvSpPr>
            <p:cNvPr id="37" name="TextBox 36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38204" y="402631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Your country is much bigger than (</a:t>
              </a:r>
              <a:r>
                <a:rPr lang="en-US" sz="2400" b="1"/>
                <a:t>our</a:t>
              </a:r>
              <a:r>
                <a:rPr lang="en-US" sz="2400"/>
                <a:t> / </a:t>
              </a:r>
              <a:r>
                <a:rPr lang="en-US" sz="2400" b="1"/>
                <a:t>ours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).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3373" y="4441269"/>
            <a:ext cx="4825745" cy="830997"/>
            <a:chOff x="363373" y="3312302"/>
            <a:chExt cx="4825745" cy="830997"/>
          </a:xfrm>
        </p:grpSpPr>
        <p:sp>
          <p:nvSpPr>
            <p:cNvPr id="39" name="TextBox 38"/>
            <p:cNvSpPr txBox="1"/>
            <p:nvPr/>
          </p:nvSpPr>
          <p:spPr>
            <a:xfrm>
              <a:off x="363373" y="332095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4.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38204" y="3312302"/>
              <a:ext cx="43509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They</a:t>
              </a:r>
              <a:r>
                <a:rPr lang="en-US" sz="2400"/>
                <a:t> / 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dog is so friendly. It never barks.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363373" y="5465283"/>
            <a:ext cx="4556971" cy="830997"/>
            <a:chOff x="363373" y="5669935"/>
            <a:chExt cx="4556971" cy="830997"/>
          </a:xfrm>
        </p:grpSpPr>
        <p:sp>
          <p:nvSpPr>
            <p:cNvPr id="42" name="TextBox 41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838204" y="5669935"/>
              <a:ext cx="40821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(</a:t>
              </a:r>
              <a:r>
                <a:rPr lang="en-US" sz="2400" b="1"/>
                <a:t>It</a:t>
              </a:r>
              <a:r>
                <a:rPr lang="en-US" sz="2400"/>
                <a:t> / </a:t>
              </a:r>
              <a:r>
                <a:rPr lang="en-US" sz="2400" b="1"/>
                <a:t>It’s</a:t>
              </a:r>
              <a:r>
                <a:rPr lang="en-US" sz="2400"/>
                <a:t> / </a:t>
              </a:r>
              <a:r>
                <a:rPr lang="en-US" sz="2400" b="1"/>
                <a:t>Its</a:t>
              </a:r>
              <a:r>
                <a:rPr lang="en-US" sz="2400"/>
                <a:t>) not easy to find your way in a strange city.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343" y="2157460"/>
            <a:ext cx="3780413" cy="3475205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1B1C177-4E36-47BC-827E-8A49CB5B8DB7}"/>
              </a:ext>
            </a:extLst>
          </p:cNvPr>
          <p:cNvSpPr/>
          <p:nvPr/>
        </p:nvSpPr>
        <p:spPr>
          <a:xfrm>
            <a:off x="3146322" y="1561788"/>
            <a:ext cx="747251" cy="375166"/>
          </a:xfrm>
          <a:prstGeom prst="roundRect">
            <a:avLst>
              <a:gd name="adj" fmla="val 48116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1E080A6-1F05-4685-A400-CFBAA1AA83CD}"/>
              </a:ext>
            </a:extLst>
          </p:cNvPr>
          <p:cNvSpPr/>
          <p:nvPr/>
        </p:nvSpPr>
        <p:spPr>
          <a:xfrm>
            <a:off x="1030910" y="2566017"/>
            <a:ext cx="62179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5885CC30-394E-44B5-A00D-FB741CCECB36}"/>
              </a:ext>
            </a:extLst>
          </p:cNvPr>
          <p:cNvSpPr/>
          <p:nvPr/>
        </p:nvSpPr>
        <p:spPr>
          <a:xfrm>
            <a:off x="1633979" y="3895062"/>
            <a:ext cx="707923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22F96E7-1638-4342-81F8-C9D89419E657}"/>
              </a:ext>
            </a:extLst>
          </p:cNvPr>
          <p:cNvSpPr/>
          <p:nvPr/>
        </p:nvSpPr>
        <p:spPr>
          <a:xfrm>
            <a:off x="1828801" y="4481601"/>
            <a:ext cx="776748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009900C8-D417-4653-9D90-C68312460FCC}"/>
              </a:ext>
            </a:extLst>
          </p:cNvPr>
          <p:cNvSpPr/>
          <p:nvPr/>
        </p:nvSpPr>
        <p:spPr>
          <a:xfrm>
            <a:off x="1386349" y="5517185"/>
            <a:ext cx="530942" cy="375166"/>
          </a:xfrm>
          <a:prstGeom prst="roundRect">
            <a:avLst>
              <a:gd name="adj" fmla="val 50000"/>
            </a:avLst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" grpId="0" animBg="1"/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25522"/>
            <a:ext cx="8982075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0"/>
          <a:stretch/>
        </p:blipFill>
        <p:spPr>
          <a:xfrm>
            <a:off x="0" y="0"/>
            <a:ext cx="9144000" cy="2280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257" y="2551409"/>
            <a:ext cx="4176100" cy="7205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842" y="2542074"/>
            <a:ext cx="961782" cy="7776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4026356"/>
            <a:ext cx="379594" cy="4124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52" y="5351256"/>
            <a:ext cx="408794" cy="405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067128"/>
            <a:ext cx="375944" cy="3978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882" y="4911384"/>
            <a:ext cx="379595" cy="39054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220" y="5994517"/>
            <a:ext cx="383245" cy="36134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50196" y="4051875"/>
            <a:ext cx="36367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7623" y="5339521"/>
            <a:ext cx="3756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possiessive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38825" y="4026356"/>
            <a:ext cx="39197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00557" y="4884042"/>
            <a:ext cx="36211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262992" y="5964758"/>
            <a:ext cx="3881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Choose the correct word to complete the sentences.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14771" y="3333417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3" name="Rectangle 2"/>
          <p:cNvSpPr/>
          <p:nvPr/>
        </p:nvSpPr>
        <p:spPr>
          <a:xfrm>
            <a:off x="1915426" y="3387833"/>
            <a:ext cx="265630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adjectives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243465" y="3387833"/>
            <a:ext cx="259776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/>
              <a:t>Possessive pronouns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10662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/>
              <a:t>Possessive adjectives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adjective is used  only when there’s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27264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918857" y="5246914"/>
            <a:ext cx="653143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817914" y="4985009"/>
            <a:ext cx="1895904" cy="492443"/>
            <a:chOff x="1817914" y="4985009"/>
            <a:chExt cx="1895904" cy="492443"/>
          </a:xfrm>
        </p:grpSpPr>
        <p:sp>
          <p:nvSpPr>
            <p:cNvPr id="12" name="Rectangle 11"/>
            <p:cNvSpPr/>
            <p:nvPr/>
          </p:nvSpPr>
          <p:spPr>
            <a:xfrm>
              <a:off x="1817914" y="4985009"/>
              <a:ext cx="189590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 b="1"/>
                <a:t>I</a:t>
              </a:r>
              <a:r>
                <a:rPr lang="en-US" sz="2600"/>
                <a:t> have a pen.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1905000" y="5355771"/>
              <a:ext cx="97971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5023757" y="4985008"/>
            <a:ext cx="2171044" cy="492443"/>
            <a:chOff x="5023757" y="4985008"/>
            <a:chExt cx="2171044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2171044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is </a:t>
              </a:r>
              <a:r>
                <a:rPr lang="en-US" sz="2600" b="1"/>
                <a:t>my</a:t>
              </a:r>
              <a:r>
                <a:rPr lang="en-US" sz="2600"/>
                <a:t> pen.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033076" y="5366657"/>
              <a:ext cx="4114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74246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9968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3485" y="-1711"/>
            <a:ext cx="75882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Match the sentences with the pictures, paying attention to the underlined part in each sentence.</a:t>
            </a:r>
          </a:p>
        </p:txBody>
      </p:sp>
      <p:grpSp>
        <p:nvGrpSpPr>
          <p:cNvPr id="58" name="Group 57"/>
          <p:cNvGrpSpPr/>
          <p:nvPr/>
        </p:nvGrpSpPr>
        <p:grpSpPr>
          <a:xfrm>
            <a:off x="5089391" y="1577354"/>
            <a:ext cx="1812399" cy="1265093"/>
            <a:chOff x="5358734" y="1255386"/>
            <a:chExt cx="1812399" cy="1265093"/>
          </a:xfrm>
        </p:grpSpPr>
        <p:pic>
          <p:nvPicPr>
            <p:cNvPr id="59" name="Picture 5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1" y="1278463"/>
              <a:ext cx="1763952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1" name="Oval 60"/>
            <p:cNvSpPr/>
            <p:nvPr/>
          </p:nvSpPr>
          <p:spPr>
            <a:xfrm>
              <a:off x="5358734" y="125538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a</a:t>
              </a: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7148597" y="1610378"/>
            <a:ext cx="1654174" cy="1242016"/>
            <a:chOff x="5407182" y="2642994"/>
            <a:chExt cx="1654174" cy="1242016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07182" y="2642994"/>
              <a:ext cx="1654174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4" name="Oval 63"/>
            <p:cNvSpPr/>
            <p:nvPr/>
          </p:nvSpPr>
          <p:spPr>
            <a:xfrm>
              <a:off x="5422891" y="2642994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b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089391" y="5100878"/>
            <a:ext cx="1860772" cy="1216008"/>
            <a:chOff x="5358735" y="4015929"/>
            <a:chExt cx="1860772" cy="121600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25128"/>
              <a:ext cx="1860698" cy="1206809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7" name="Oval 66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e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5046610" y="3346840"/>
            <a:ext cx="1823122" cy="1242016"/>
            <a:chOff x="5358734" y="1278463"/>
            <a:chExt cx="1823122" cy="124201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5396458" y="1278463"/>
              <a:ext cx="1785398" cy="1242016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3" name="Oval 72"/>
            <p:cNvSpPr/>
            <p:nvPr/>
          </p:nvSpPr>
          <p:spPr>
            <a:xfrm>
              <a:off x="5358734" y="1287143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c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7260976" y="3198433"/>
            <a:ext cx="1374066" cy="1558723"/>
            <a:chOff x="5353282" y="2643101"/>
            <a:chExt cx="1374066" cy="155872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3282" y="2643101"/>
              <a:ext cx="1374066" cy="1558723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6" name="Oval 75"/>
            <p:cNvSpPr/>
            <p:nvPr/>
          </p:nvSpPr>
          <p:spPr>
            <a:xfrm>
              <a:off x="5369621" y="2654756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d</a:t>
              </a: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148597" y="5081464"/>
            <a:ext cx="1860772" cy="1235422"/>
            <a:chOff x="5358735" y="4010821"/>
            <a:chExt cx="1860772" cy="1235422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58809" y="4010821"/>
              <a:ext cx="1860698" cy="1235422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79" name="Oval 78"/>
            <p:cNvSpPr/>
            <p:nvPr/>
          </p:nvSpPr>
          <p:spPr>
            <a:xfrm>
              <a:off x="5358735" y="4015929"/>
              <a:ext cx="318977" cy="324318"/>
            </a:xfrm>
            <a:prstGeom prst="ellipse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2060"/>
                  </a:solidFill>
                </a:rPr>
                <a:t>f</a:t>
              </a:r>
            </a:p>
          </p:txBody>
        </p:sp>
      </p:grpSp>
      <p:sp>
        <p:nvSpPr>
          <p:cNvPr id="80" name="TextBox 79"/>
          <p:cNvSpPr txBox="1"/>
          <p:nvPr/>
        </p:nvSpPr>
        <p:spPr>
          <a:xfrm>
            <a:off x="85780" y="137873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560611" y="1370080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Sue doesn’t like her new dress.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85780" y="226999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60611" y="2261341"/>
            <a:ext cx="20682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Billy is riding his bicycle.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85780" y="31096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560611" y="3100991"/>
            <a:ext cx="3320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spc="-60" dirty="0"/>
              <a:t>I’ll write my name in red</a:t>
            </a:r>
            <a:r>
              <a:rPr lang="en-US" sz="2400" dirty="0"/>
              <a:t>. Could you write </a:t>
            </a:r>
          </a:p>
          <a:p>
            <a:pPr algn="just"/>
            <a:r>
              <a:rPr lang="en-US" sz="2400" dirty="0"/>
              <a:t>your name in blue?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85779" y="429703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560610" y="428838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 cat is playing with its ball.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85778" y="514473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560609" y="5136078"/>
            <a:ext cx="29282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We love our school.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85778" y="577694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6.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560609" y="5768292"/>
            <a:ext cx="2536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They are painting their room pink.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83968" y="1467590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1 - 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24043" y="2446006"/>
            <a:ext cx="750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2 - f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897091" y="3517679"/>
            <a:ext cx="819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3 - e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883968" y="4493521"/>
            <a:ext cx="8306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4 - b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80752" y="5149280"/>
            <a:ext cx="8130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5 - 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3898718" y="5922180"/>
            <a:ext cx="793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B050"/>
                </a:solidFill>
              </a:rPr>
              <a:t>6 - c</a:t>
            </a: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6" grpId="0"/>
      <p:bldP spid="37" grpId="0"/>
      <p:bldP spid="38" grpId="0"/>
      <p:bldP spid="39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48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23889" y="6676"/>
            <a:ext cx="639581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adjectives.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7313" y="1717715"/>
            <a:ext cx="2161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love cartoons. </a:t>
            </a:r>
            <a:endParaRPr lang="en-US" sz="2400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44732" y="2590645"/>
            <a:ext cx="4543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book has your name on it. Is it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44970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9801" y="3467100"/>
            <a:ext cx="314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lion has three cubs.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38203" y="4357336"/>
            <a:ext cx="40385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Do you know my friend Anna?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69902" y="562555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44733" y="5616904"/>
            <a:ext cx="3510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are from Switzerland.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7A349E0-4F20-4603-9D03-C1A7424254FA}"/>
              </a:ext>
            </a:extLst>
          </p:cNvPr>
          <p:cNvSpPr txBox="1"/>
          <p:nvPr/>
        </p:nvSpPr>
        <p:spPr>
          <a:xfrm>
            <a:off x="2788149" y="1709062"/>
            <a:ext cx="5913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  <a:endParaRPr lang="en-US" sz="2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21426A-771F-461A-ADAE-724629147C98}"/>
              </a:ext>
            </a:extLst>
          </p:cNvPr>
          <p:cNvSpPr txBox="1"/>
          <p:nvPr/>
        </p:nvSpPr>
        <p:spPr>
          <a:xfrm>
            <a:off x="2788149" y="1709061"/>
            <a:ext cx="59138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My</a:t>
            </a:r>
            <a:r>
              <a:rPr lang="en-US" sz="2400" dirty="0"/>
              <a:t> </a:t>
            </a:r>
            <a:r>
              <a:rPr lang="en-US" sz="2400" dirty="0" err="1"/>
              <a:t>favourite</a:t>
            </a:r>
            <a:r>
              <a:rPr lang="en-US" sz="2400" dirty="0"/>
              <a:t> cartoon is </a:t>
            </a:r>
            <a:r>
              <a:rPr lang="en-US" sz="2400" i="1" dirty="0"/>
              <a:t>Dragon Balls.</a:t>
            </a:r>
            <a:endParaRPr lang="en-US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4CC5559-7D9D-4D33-8CDB-67CA53642A44}"/>
              </a:ext>
            </a:extLst>
          </p:cNvPr>
          <p:cNvSpPr txBox="1"/>
          <p:nvPr/>
        </p:nvSpPr>
        <p:spPr>
          <a:xfrm>
            <a:off x="5182864" y="2590644"/>
            <a:ext cx="2236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book?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57EB8D-B731-49BA-A47E-979E9E1C6A41}"/>
              </a:ext>
            </a:extLst>
          </p:cNvPr>
          <p:cNvSpPr txBox="1"/>
          <p:nvPr/>
        </p:nvSpPr>
        <p:spPr>
          <a:xfrm>
            <a:off x="5215592" y="2599297"/>
            <a:ext cx="22368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</a:t>
            </a:r>
            <a:r>
              <a:rPr lang="en-US" sz="2400" dirty="0"/>
              <a:t> book?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8446F32-2A05-4755-AA33-5A275EB6522C}"/>
              </a:ext>
            </a:extLst>
          </p:cNvPr>
          <p:cNvSpPr txBox="1"/>
          <p:nvPr/>
        </p:nvSpPr>
        <p:spPr>
          <a:xfrm>
            <a:off x="3794711" y="3473989"/>
            <a:ext cx="59138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cubs are playing under a big tree. 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F415D83-53ED-4C65-8BDF-3987DAC5C16F}"/>
              </a:ext>
            </a:extLst>
          </p:cNvPr>
          <p:cNvSpPr txBox="1"/>
          <p:nvPr/>
        </p:nvSpPr>
        <p:spPr>
          <a:xfrm>
            <a:off x="3794710" y="3472226"/>
            <a:ext cx="4819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Its</a:t>
            </a:r>
            <a:r>
              <a:rPr lang="en-US" sz="2400" dirty="0"/>
              <a:t> cubs are playing under a big tree.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A7EC2E-A551-4A18-8501-A8E23D058A6A}"/>
              </a:ext>
            </a:extLst>
          </p:cNvPr>
          <p:cNvSpPr txBox="1"/>
          <p:nvPr/>
        </p:nvSpPr>
        <p:spPr>
          <a:xfrm>
            <a:off x="896654" y="4785907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 house is close to the park.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38C737F-88A8-4A61-904D-5D82E55584AA}"/>
              </a:ext>
            </a:extLst>
          </p:cNvPr>
          <p:cNvSpPr txBox="1"/>
          <p:nvPr/>
        </p:nvSpPr>
        <p:spPr>
          <a:xfrm>
            <a:off x="827313" y="4787887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Her</a:t>
            </a:r>
            <a:r>
              <a:rPr lang="en-US" sz="2400" dirty="0"/>
              <a:t> house is close to the park.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F5AD5A2D-7167-40C7-B18D-9EEEB57C40C8}"/>
              </a:ext>
            </a:extLst>
          </p:cNvPr>
          <p:cNvSpPr txBox="1"/>
          <p:nvPr/>
        </p:nvSpPr>
        <p:spPr>
          <a:xfrm>
            <a:off x="4070553" y="5614924"/>
            <a:ext cx="53192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________  country is famous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2746643-4352-467A-AD37-4685E6DA75DD}"/>
              </a:ext>
            </a:extLst>
          </p:cNvPr>
          <p:cNvSpPr txBox="1"/>
          <p:nvPr/>
        </p:nvSpPr>
        <p:spPr>
          <a:xfrm>
            <a:off x="4070552" y="5623905"/>
            <a:ext cx="47035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</a:t>
            </a:r>
            <a:r>
              <a:rPr lang="en-US" sz="2400" dirty="0"/>
              <a:t> country is famous for chocolate.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E39EB90-43F3-47C2-AA08-7BF04DAFC2FE}"/>
              </a:ext>
            </a:extLst>
          </p:cNvPr>
          <p:cNvSpPr txBox="1"/>
          <p:nvPr/>
        </p:nvSpPr>
        <p:spPr>
          <a:xfrm>
            <a:off x="819800" y="6086950"/>
            <a:ext cx="19683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for chocolate. </a:t>
            </a:r>
          </a:p>
        </p:txBody>
      </p: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  <p:bldP spid="36" grpId="0"/>
      <p:bldP spid="44" grpId="0"/>
      <p:bldP spid="46" grpId="0"/>
      <p:bldP spid="48" grpId="0"/>
      <p:bldP spid="50" grpId="0"/>
      <p:bldP spid="51" grpId="0"/>
      <p:bldP spid="52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25990" y="2732314"/>
            <a:ext cx="7003610" cy="3211285"/>
          </a:xfrm>
          <a:prstGeom prst="rect">
            <a:avLst/>
          </a:prstGeom>
          <a:solidFill>
            <a:srgbClr val="FDE1D8"/>
          </a:solidFill>
          <a:ln>
            <a:solidFill>
              <a:srgbClr val="FDE1D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714" y="178323"/>
            <a:ext cx="4176100" cy="72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99" y="168988"/>
            <a:ext cx="961782" cy="7776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1228" y="960331"/>
            <a:ext cx="1909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FB7BD"/>
                </a:solidFill>
              </a:rPr>
              <a:t>Grammar</a:t>
            </a:r>
          </a:p>
        </p:txBody>
      </p:sp>
      <p:sp>
        <p:nvSpPr>
          <p:cNvPr id="7" name="Rectangle 6"/>
          <p:cNvSpPr/>
          <p:nvPr/>
        </p:nvSpPr>
        <p:spPr>
          <a:xfrm>
            <a:off x="891714" y="1497283"/>
            <a:ext cx="304153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600" b="1" dirty="0"/>
              <a:t>Possessive pronouns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47" y="1989726"/>
            <a:ext cx="4097553" cy="104855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804982" y="3080622"/>
            <a:ext cx="532516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/>
              <a:t>A possessive pronoun is used  alone, without a noun following it.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17914" y="4272640"/>
            <a:ext cx="181791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>
                <a:solidFill>
                  <a:srgbClr val="0070C0"/>
                </a:solidFill>
              </a:rPr>
              <a:t>Example: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91342" y="5718343"/>
            <a:ext cx="457200" cy="1088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1959856" y="5391342"/>
            <a:ext cx="4085157" cy="492443"/>
            <a:chOff x="5023757" y="4985008"/>
            <a:chExt cx="4085157" cy="492443"/>
          </a:xfrm>
        </p:grpSpPr>
        <p:sp>
          <p:nvSpPr>
            <p:cNvPr id="15" name="Rectangle 14"/>
            <p:cNvSpPr/>
            <p:nvPr/>
          </p:nvSpPr>
          <p:spPr>
            <a:xfrm>
              <a:off x="5023757" y="4985008"/>
              <a:ext cx="4085157" cy="4924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600"/>
                <a:t>This book is </a:t>
              </a:r>
              <a:r>
                <a:rPr lang="en-US" sz="2600" b="1"/>
                <a:t>mine</a:t>
              </a:r>
              <a:r>
                <a:rPr lang="en-US" sz="2600"/>
                <a:t>, not </a:t>
              </a:r>
              <a:r>
                <a:rPr lang="en-US" sz="2600" b="1"/>
                <a:t>yours</a:t>
              </a:r>
              <a:r>
                <a:rPr lang="en-US" sz="2600"/>
                <a:t>.</a:t>
              </a: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6751533" y="5366657"/>
              <a:ext cx="73152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1721587" y="4777317"/>
            <a:ext cx="5227713" cy="492443"/>
            <a:chOff x="1721587" y="4777317"/>
            <a:chExt cx="5227713" cy="492443"/>
          </a:xfrm>
        </p:grpSpPr>
        <p:grpSp>
          <p:nvGrpSpPr>
            <p:cNvPr id="19" name="Group 18"/>
            <p:cNvGrpSpPr/>
            <p:nvPr/>
          </p:nvGrpSpPr>
          <p:grpSpPr>
            <a:xfrm>
              <a:off x="1721587" y="4777317"/>
              <a:ext cx="5227713" cy="492443"/>
              <a:chOff x="1817914" y="4985009"/>
              <a:chExt cx="5227713" cy="49244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817914" y="4985009"/>
                <a:ext cx="522771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600"/>
                  <a:t>This book is </a:t>
                </a:r>
                <a:r>
                  <a:rPr lang="en-US" sz="2600" b="1"/>
                  <a:t>my book</a:t>
                </a:r>
                <a:r>
                  <a:rPr lang="en-US" sz="2600"/>
                  <a:t>, not </a:t>
                </a:r>
                <a:r>
                  <a:rPr lang="en-US" sz="2600" b="1"/>
                  <a:t>your book</a:t>
                </a:r>
                <a:r>
                  <a:rPr lang="en-US" sz="2600"/>
                  <a:t>.</a:t>
                </a:r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3526969" y="5390366"/>
                <a:ext cx="1188720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Straight Connector 20"/>
            <p:cNvCxnSpPr/>
            <p:nvPr/>
          </p:nvCxnSpPr>
          <p:spPr>
            <a:xfrm>
              <a:off x="5313871" y="5182674"/>
              <a:ext cx="137160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Straight Connector 21"/>
          <p:cNvCxnSpPr/>
          <p:nvPr/>
        </p:nvCxnSpPr>
        <p:spPr>
          <a:xfrm>
            <a:off x="5067814" y="5772991"/>
            <a:ext cx="7315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207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46650" y="77215"/>
            <a:ext cx="63685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correct possessive pronouns.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27313" y="1717715"/>
            <a:ext cx="75655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 have a new bike. The bike is             .</a:t>
            </a:r>
            <a:endParaRPr lang="en-US" sz="2400" i="1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4541516" y="2079547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44732" y="2612417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These are Mai’s and Lan’s maps. These maps are              .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6947261" y="2978165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44970" y="347575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19800" y="3467100"/>
            <a:ext cx="8531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a present for you. It’s            . </a:t>
            </a:r>
          </a:p>
        </p:txBody>
      </p:sp>
      <p:cxnSp>
        <p:nvCxnSpPr>
          <p:cNvPr id="37" name="Straight Connector 36"/>
          <p:cNvCxnSpPr/>
          <p:nvPr/>
        </p:nvCxnSpPr>
        <p:spPr>
          <a:xfrm>
            <a:off x="4407725" y="3852510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8203" y="43573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father has new shoes. They’re         . 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5111933" y="4724258"/>
            <a:ext cx="6400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69902" y="526487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44732" y="5256225"/>
            <a:ext cx="734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our new house. The house is            . </a:t>
            </a:r>
          </a:p>
        </p:txBody>
      </p:sp>
      <p:cxnSp>
        <p:nvCxnSpPr>
          <p:cNvPr id="46" name="Straight Connector 45"/>
          <p:cNvCxnSpPr/>
          <p:nvPr/>
        </p:nvCxnSpPr>
        <p:spPr>
          <a:xfrm>
            <a:off x="5336177" y="5649516"/>
            <a:ext cx="82296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5A4CB178-6506-44FB-A2B8-50A0E07D4A11}"/>
              </a:ext>
            </a:extLst>
          </p:cNvPr>
          <p:cNvSpPr txBox="1"/>
          <p:nvPr/>
        </p:nvSpPr>
        <p:spPr>
          <a:xfrm>
            <a:off x="4552284" y="1717715"/>
            <a:ext cx="8162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mine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3BA1777-031B-49A8-B010-4E5CDFF06B47}"/>
              </a:ext>
            </a:extLst>
          </p:cNvPr>
          <p:cNvSpPr txBox="1"/>
          <p:nvPr/>
        </p:nvSpPr>
        <p:spPr>
          <a:xfrm>
            <a:off x="6947261" y="2612417"/>
            <a:ext cx="8959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theirs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D555964-0F8B-4220-AE64-11F2D4E8102A}"/>
              </a:ext>
            </a:extLst>
          </p:cNvPr>
          <p:cNvSpPr txBox="1"/>
          <p:nvPr/>
        </p:nvSpPr>
        <p:spPr>
          <a:xfrm>
            <a:off x="4366161" y="3476358"/>
            <a:ext cx="866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yours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2E3ECBF-B215-4B14-9930-A3250FDA8789}"/>
              </a:ext>
            </a:extLst>
          </p:cNvPr>
          <p:cNvSpPr txBox="1"/>
          <p:nvPr/>
        </p:nvSpPr>
        <p:spPr>
          <a:xfrm>
            <a:off x="5178730" y="4373745"/>
            <a:ext cx="537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his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7A71692-1DCE-4176-A799-5110BC4086A5}"/>
              </a:ext>
            </a:extLst>
          </p:cNvPr>
          <p:cNvSpPr txBox="1"/>
          <p:nvPr/>
        </p:nvSpPr>
        <p:spPr>
          <a:xfrm>
            <a:off x="5388249" y="5284542"/>
            <a:ext cx="7308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ours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0" grpId="0"/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5203" y="42732"/>
            <a:ext cx="6449997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Underline the correct word in brackets to complete each sentence.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63373" y="17090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27313" y="1717715"/>
            <a:ext cx="709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 Australia is a strange country. All of (</a:t>
            </a:r>
            <a:r>
              <a:rPr lang="en-US" sz="2400" b="1" dirty="0"/>
              <a:t>it’s</a:t>
            </a:r>
            <a:r>
              <a:rPr lang="en-US" sz="2400" dirty="0"/>
              <a:t> / </a:t>
            </a:r>
            <a:r>
              <a:rPr lang="en-US" sz="2400" b="1" dirty="0"/>
              <a:t>its</a:t>
            </a:r>
            <a:r>
              <a:rPr lang="en-US" sz="2400" dirty="0"/>
              <a:t>) big cities are along the coast.</a:t>
            </a:r>
            <a:endParaRPr lang="en-US" sz="2400" i="1" dirty="0"/>
          </a:p>
        </p:txBody>
      </p:sp>
      <p:sp>
        <p:nvSpPr>
          <p:cNvPr id="35" name="TextBox 34"/>
          <p:cNvSpPr txBox="1"/>
          <p:nvPr/>
        </p:nvSpPr>
        <p:spPr>
          <a:xfrm>
            <a:off x="369902" y="264284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44732" y="2612417"/>
            <a:ext cx="75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 Our city is very crowded. How about (</a:t>
            </a:r>
            <a:r>
              <a:rPr lang="en-US" sz="2400" b="1"/>
              <a:t>your</a:t>
            </a:r>
            <a:r>
              <a:rPr lang="en-US" sz="2400"/>
              <a:t> / </a:t>
            </a:r>
            <a:r>
              <a:rPr lang="en-US" sz="2400" b="1"/>
              <a:t>yours</a:t>
            </a:r>
            <a:r>
              <a:rPr lang="en-US" sz="2400"/>
              <a:t>)?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344970" y="3467100"/>
            <a:ext cx="9005859" cy="470318"/>
            <a:chOff x="363373" y="4026312"/>
            <a:chExt cx="9005859" cy="470318"/>
          </a:xfrm>
        </p:grpSpPr>
        <p:sp>
          <p:nvSpPr>
            <p:cNvPr id="49" name="TextBox 48"/>
            <p:cNvSpPr txBox="1"/>
            <p:nvPr/>
          </p:nvSpPr>
          <p:spPr>
            <a:xfrm>
              <a:off x="363373" y="4034965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3.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38203" y="4026312"/>
              <a:ext cx="85310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I love my football club. Does Phong like (</a:t>
              </a:r>
              <a:r>
                <a:rPr lang="en-US" sz="2400" b="1"/>
                <a:t>his</a:t>
              </a:r>
              <a:r>
                <a:rPr lang="en-US" sz="2400"/>
                <a:t> / </a:t>
              </a:r>
              <a:r>
                <a:rPr lang="en-US" sz="2400" b="1"/>
                <a:t>him</a:t>
              </a:r>
              <a:r>
                <a:rPr lang="en-US" sz="2400"/>
                <a:t>)?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363373" y="436598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8203" y="4357336"/>
            <a:ext cx="7979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(</a:t>
            </a:r>
            <a:r>
              <a:rPr lang="en-US" sz="2400" b="1"/>
              <a:t>Our</a:t>
            </a:r>
            <a:r>
              <a:rPr lang="en-US" sz="2400"/>
              <a:t> / </a:t>
            </a:r>
            <a:r>
              <a:rPr lang="en-US" sz="2400" b="1"/>
              <a:t>Ours</a:t>
            </a:r>
            <a:r>
              <a:rPr lang="en-US" sz="2400"/>
              <a:t>) street is short and narrow.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369902" y="5256225"/>
            <a:ext cx="7816155" cy="470318"/>
            <a:chOff x="363373" y="5669935"/>
            <a:chExt cx="7816155" cy="470318"/>
          </a:xfrm>
        </p:grpSpPr>
        <p:sp>
          <p:nvSpPr>
            <p:cNvPr id="57" name="TextBox 56"/>
            <p:cNvSpPr txBox="1"/>
            <p:nvPr/>
          </p:nvSpPr>
          <p:spPr>
            <a:xfrm>
              <a:off x="363373" y="5678588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5.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838203" y="5669935"/>
              <a:ext cx="7341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 They cannot find (</a:t>
              </a:r>
              <a:r>
                <a:rPr lang="en-US" sz="2400" b="1"/>
                <a:t>their</a:t>
              </a:r>
              <a:r>
                <a:rPr lang="en-US" sz="2400"/>
                <a:t> / </a:t>
              </a:r>
              <a:r>
                <a:rPr lang="en-US" sz="2400" b="1"/>
                <a:t>theirs</a:t>
              </a:r>
              <a:r>
                <a:rPr lang="en-US" sz="2400"/>
                <a:t>) city map anywhere.</a:t>
              </a:r>
            </a:p>
          </p:txBody>
        </p: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6B67AC5-EE53-45D9-8948-242B3C623CC0}"/>
              </a:ext>
            </a:extLst>
          </p:cNvPr>
          <p:cNvCxnSpPr/>
          <p:nvPr/>
        </p:nvCxnSpPr>
        <p:spPr>
          <a:xfrm>
            <a:off x="6086168" y="2101903"/>
            <a:ext cx="3048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5A580E32-BCA0-4655-84C6-CECBCB17D32B}"/>
              </a:ext>
            </a:extLst>
          </p:cNvPr>
          <p:cNvCxnSpPr/>
          <p:nvPr/>
        </p:nvCxnSpPr>
        <p:spPr>
          <a:xfrm>
            <a:off x="6479460" y="3022721"/>
            <a:ext cx="73152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98280F7-FC14-42EE-9C86-4072026E3239}"/>
              </a:ext>
            </a:extLst>
          </p:cNvPr>
          <p:cNvCxnSpPr/>
          <p:nvPr/>
        </p:nvCxnSpPr>
        <p:spPr>
          <a:xfrm>
            <a:off x="5919018" y="3868294"/>
            <a:ext cx="45720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1F8478F-3FC0-4911-B8EC-F8E392A7053E}"/>
              </a:ext>
            </a:extLst>
          </p:cNvPr>
          <p:cNvCxnSpPr/>
          <p:nvPr/>
        </p:nvCxnSpPr>
        <p:spPr>
          <a:xfrm>
            <a:off x="978310" y="4733534"/>
            <a:ext cx="54864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E6477B3-6085-43A9-A34B-DF75A1440B3C}"/>
              </a:ext>
            </a:extLst>
          </p:cNvPr>
          <p:cNvCxnSpPr/>
          <p:nvPr/>
        </p:nvCxnSpPr>
        <p:spPr>
          <a:xfrm>
            <a:off x="3298724" y="5638100"/>
            <a:ext cx="640080" cy="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35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634</TotalTime>
  <Words>617</Words>
  <Application>Microsoft Office PowerPoint</Application>
  <PresentationFormat>On-screen Show (4:3)</PresentationFormat>
  <Paragraphs>107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47</cp:revision>
  <dcterms:created xsi:type="dcterms:W3CDTF">2020-12-09T02:04:09Z</dcterms:created>
  <dcterms:modified xsi:type="dcterms:W3CDTF">2024-03-06T07:15:04Z</dcterms:modified>
</cp:coreProperties>
</file>