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87" r:id="rId3"/>
    <p:sldId id="257" r:id="rId4"/>
    <p:sldId id="271" r:id="rId5"/>
    <p:sldId id="258" r:id="rId6"/>
    <p:sldId id="289" r:id="rId7"/>
    <p:sldId id="272" r:id="rId8"/>
    <p:sldId id="260" r:id="rId9"/>
    <p:sldId id="291" r:id="rId10"/>
    <p:sldId id="261" r:id="rId11"/>
    <p:sldId id="290" r:id="rId12"/>
    <p:sldId id="263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7A2"/>
    <a:srgbClr val="73C9B8"/>
    <a:srgbClr val="F7582D"/>
    <a:srgbClr val="548235"/>
    <a:srgbClr val="0084B1"/>
    <a:srgbClr val="D6EFF2"/>
    <a:srgbClr val="EF008D"/>
    <a:srgbClr val="FFD9F0"/>
    <a:srgbClr val="005AAB"/>
    <a:srgbClr val="BC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56" y="7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753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how people in different countries celebrate their  New Year. Then match the countries with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496" y="1443746"/>
            <a:ext cx="7951007" cy="525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Japan</a:t>
            </a:r>
            <a:r>
              <a:rPr lang="en-US" sz="2600"/>
              <a:t>, temples ring their bells 108 times at midnight on December 31. By doing so, people believe the bad things of the past year will leave. 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Spain</a:t>
            </a:r>
            <a:r>
              <a:rPr lang="en-US" sz="2600"/>
              <a:t>, people try to put 12 grapes in their mouth at midnight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Switzerland</a:t>
            </a:r>
            <a:r>
              <a:rPr lang="en-US" sz="2600"/>
              <a:t>, they drop ice cream on the floor to celebrate the New Year.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Romania</a:t>
            </a:r>
            <a:r>
              <a:rPr lang="en-US" sz="2600"/>
              <a:t>, they throw coins into a river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Thailand</a:t>
            </a:r>
            <a:r>
              <a:rPr lang="en-US" sz="2600"/>
              <a:t>, they throw water on other people to wash away bad luck.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F09FF9-0191-4569-B78F-48793BDA2A9E}"/>
              </a:ext>
            </a:extLst>
          </p:cNvPr>
          <p:cNvSpPr txBox="1"/>
          <p:nvPr/>
        </p:nvSpPr>
        <p:spPr>
          <a:xfrm>
            <a:off x="3801151" y="17505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b. </a:t>
            </a:r>
            <a:r>
              <a:rPr lang="en-US" sz="2800"/>
              <a:t>ring bells 108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B6D40D-5D44-4442-B4C6-9D347D6923D2}"/>
              </a:ext>
            </a:extLst>
          </p:cNvPr>
          <p:cNvSpPr txBox="1"/>
          <p:nvPr/>
        </p:nvSpPr>
        <p:spPr>
          <a:xfrm>
            <a:off x="3801151" y="43806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6BEEF-E098-4C67-945B-6E1DD87576A6}"/>
              </a:ext>
            </a:extLst>
          </p:cNvPr>
          <p:cNvSpPr txBox="1"/>
          <p:nvPr/>
        </p:nvSpPr>
        <p:spPr>
          <a:xfrm>
            <a:off x="3801151" y="351543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736" y="1739209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1. </a:t>
            </a:r>
            <a:r>
              <a:rPr lang="en-US" sz="2800" dirty="0"/>
              <a:t>Japan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736" y="2622984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2. </a:t>
            </a:r>
            <a:r>
              <a:rPr lang="en-US" sz="2800"/>
              <a:t>Spain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736" y="352021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3. </a:t>
            </a:r>
            <a:r>
              <a:rPr lang="en-US" sz="2800"/>
              <a:t>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736" y="530287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4. </a:t>
            </a:r>
            <a:r>
              <a:rPr lang="en-US" sz="2800"/>
              <a:t>Romania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736" y="441154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5. </a:t>
            </a:r>
            <a:r>
              <a:rPr lang="en-US" sz="2800" dirty="0"/>
              <a:t>Thailand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5664" y="2664883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b. </a:t>
            </a:r>
            <a:r>
              <a:rPr lang="en-US" sz="2800" dirty="0"/>
              <a:t>ring bells 108 times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1151" y="3523225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151" y="438866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d. </a:t>
            </a:r>
            <a:r>
              <a:rPr lang="en-US" sz="2800"/>
              <a:t>Throw water on other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5664" y="531248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99588-A961-42B8-8E87-70E017611D77}"/>
              </a:ext>
            </a:extLst>
          </p:cNvPr>
          <p:cNvSpPr/>
          <p:nvPr/>
        </p:nvSpPr>
        <p:spPr>
          <a:xfrm>
            <a:off x="420736" y="841976"/>
            <a:ext cx="237744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Countries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841F1-66FD-4BBE-AA11-19CD0187C248}"/>
              </a:ext>
            </a:extLst>
          </p:cNvPr>
          <p:cNvSpPr/>
          <p:nvPr/>
        </p:nvSpPr>
        <p:spPr>
          <a:xfrm>
            <a:off x="3801151" y="851401"/>
            <a:ext cx="493776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Activities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9335EA-6386-49D9-B8D8-361197CF2EA8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>
            <a:off x="2798176" y="2059249"/>
            <a:ext cx="997488" cy="710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502F73-B57A-45EC-AD67-0D407430DD0D}"/>
              </a:ext>
            </a:extLst>
          </p:cNvPr>
          <p:cNvCxnSpPr/>
          <p:nvPr/>
        </p:nvCxnSpPr>
        <p:spPr>
          <a:xfrm>
            <a:off x="2798176" y="2954805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052351-BC64-4ED2-94BA-7AFF2941C473}"/>
              </a:ext>
            </a:extLst>
          </p:cNvPr>
          <p:cNvCxnSpPr/>
          <p:nvPr/>
        </p:nvCxnSpPr>
        <p:spPr>
          <a:xfrm>
            <a:off x="2798175" y="3850361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EB760-7034-427D-95DD-6B985C18ACAD}"/>
              </a:ext>
            </a:extLst>
          </p:cNvPr>
          <p:cNvCxnSpPr/>
          <p:nvPr/>
        </p:nvCxnSpPr>
        <p:spPr>
          <a:xfrm>
            <a:off x="2798175" y="4733084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E37A46-4AA0-49D0-A8CA-C0AA61721BE3}"/>
              </a:ext>
            </a:extLst>
          </p:cNvPr>
          <p:cNvCxnSpPr/>
          <p:nvPr/>
        </p:nvCxnSpPr>
        <p:spPr>
          <a:xfrm>
            <a:off x="2798175" y="5642329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583819B-FA5B-48A8-B114-730ABC996DFC}"/>
              </a:ext>
            </a:extLst>
          </p:cNvPr>
          <p:cNvSpPr/>
          <p:nvPr/>
        </p:nvSpPr>
        <p:spPr>
          <a:xfrm>
            <a:off x="3801150" y="531525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d. </a:t>
            </a:r>
            <a:r>
              <a:rPr lang="en-US" sz="2800" dirty="0">
                <a:solidFill>
                  <a:schemeClr val="tx1"/>
                </a:solidFill>
              </a:rPr>
              <a:t>throw water on other people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2A4653-28DC-4846-81B6-AE7002A9A5E1}"/>
              </a:ext>
            </a:extLst>
          </p:cNvPr>
          <p:cNvSpPr/>
          <p:nvPr/>
        </p:nvSpPr>
        <p:spPr>
          <a:xfrm>
            <a:off x="3795664" y="174631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97E7FF-B078-4404-B101-7B138178A036}"/>
              </a:ext>
            </a:extLst>
          </p:cNvPr>
          <p:cNvSpPr/>
          <p:nvPr/>
        </p:nvSpPr>
        <p:spPr>
          <a:xfrm>
            <a:off x="3795664" y="264910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</p:spTree>
    <p:extLst>
      <p:ext uri="{BB962C8B-B14F-4D97-AF65-F5344CB8AC3E}">
        <p14:creationId xmlns:p14="http://schemas.microsoft.com/office/powerpoint/2010/main" val="4246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5.55556E-7 -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0.13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12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-0.12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2.77778E-7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0" grpId="0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71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907" y="2908453"/>
            <a:ext cx="733618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They throw water on other people.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It’s in Thailand.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907" y="2220889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27009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145251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4" y="3757654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46" y="4687351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78" y="56000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295617"/>
            <a:ext cx="407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5" y="5133516"/>
            <a:ext cx="374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9382" y="3753349"/>
            <a:ext cx="302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Match the sentences with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429" y="4660009"/>
            <a:ext cx="451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pc="-100"/>
              <a:t>Read how people in different countries celebrate their  New Year. Then match the countries with the activities.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650" y="5570328"/>
            <a:ext cx="431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3629" y="3032029"/>
            <a:ext cx="505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New Year practices in the world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422" y="3671566"/>
            <a:ext cx="42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Saying New Year’s wishes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57" y="3772578"/>
            <a:ext cx="1008025" cy="310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7484" y="4076752"/>
            <a:ext cx="420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 pictures. Then match them with the countries.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123042"/>
            <a:ext cx="4000453" cy="404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64" y="2266263"/>
            <a:ext cx="5347236" cy="382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116" y="3853515"/>
            <a:ext cx="549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Wishing you joy </a:t>
            </a:r>
          </a:p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&amp; laughter … from January to December!</a:t>
            </a:r>
          </a:p>
        </p:txBody>
      </p:sp>
      <p:pic>
        <p:nvPicPr>
          <p:cNvPr id="2" name="Bản sao của B1_41">
            <a:hlinkClick r:id="" action="ppaction://media"/>
            <a:extLst>
              <a:ext uri="{FF2B5EF4-FFF2-40B4-BE49-F238E27FC236}">
                <a16:creationId xmlns:a16="http://schemas.microsoft.com/office/drawing/2014/main" id="{BD9489F1-D354-4E05-BAA6-96C99A5F3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70725" y="1865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084" y="1000368"/>
            <a:ext cx="8240733" cy="546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 days from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anuary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ecember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year full of fun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happiness and cheers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life full of happy moments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in your studies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2289" y="2593827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New Year practices in the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75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96459"/>
            <a:ext cx="587409" cy="621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273835"/>
            <a:ext cx="1402380" cy="431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6678" y="261051"/>
            <a:ext cx="622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6678" y="705337"/>
            <a:ext cx="6356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Then match them with the countries.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49" y="1540771"/>
            <a:ext cx="4733162" cy="839650"/>
            <a:chOff x="363373" y="1262747"/>
            <a:chExt cx="4733162" cy="839650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4415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go to Times Square to watch the New Year’s Eve Ball drop.</a:t>
              </a:r>
              <a:endParaRPr lang="en-US" sz="2400" i="1" spc="-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49" y="2476283"/>
            <a:ext cx="5582060" cy="470318"/>
            <a:chOff x="363373" y="1262747"/>
            <a:chExt cx="5582060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bathe in an ice hole.</a:t>
              </a:r>
              <a:endParaRPr lang="en-US" sz="2400" i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1533785"/>
            <a:ext cx="5604638" cy="470318"/>
            <a:chOff x="363373" y="1262747"/>
            <a:chExt cx="5604638" cy="4703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5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eat mochi rice cakes.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2923" y="2442081"/>
            <a:ext cx="4939741" cy="461665"/>
            <a:chOff x="363373" y="1262747"/>
            <a:chExt cx="3820363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3548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throw water on other people.</a:t>
              </a:r>
              <a:endParaRPr lang="en-US" sz="2400" i="1" spc="-5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3315975"/>
            <a:ext cx="2356678" cy="1571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00" y="3439833"/>
            <a:ext cx="2799071" cy="1572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5133547"/>
            <a:ext cx="2356678" cy="1570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9" y="5134952"/>
            <a:ext cx="2799071" cy="156816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345623" y="322450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5169284" y="3227221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1345623" y="5071665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5169284" y="507437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3519421" y="4522124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519421" y="6323898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745011" y="4646841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745011" y="6337357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7D4CDDC-89FA-4A40-B5B6-D288ED03B7DA}"/>
              </a:ext>
            </a:extLst>
          </p:cNvPr>
          <p:cNvGrpSpPr/>
          <p:nvPr/>
        </p:nvGrpSpPr>
        <p:grpSpPr>
          <a:xfrm>
            <a:off x="3898808" y="3510276"/>
            <a:ext cx="2356678" cy="1571909"/>
            <a:chOff x="1528503" y="3315975"/>
            <a:chExt cx="2356678" cy="157190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7643C7-8D05-42D5-86A5-13B27E58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234519-D636-4A0A-AA87-FA5B77F39BB5}"/>
                </a:ext>
              </a:extLst>
            </p:cNvPr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15A869-4DDB-4B2E-AC54-2EA2F160D881}"/>
              </a:ext>
            </a:extLst>
          </p:cNvPr>
          <p:cNvGrpSpPr/>
          <p:nvPr/>
        </p:nvGrpSpPr>
        <p:grpSpPr>
          <a:xfrm>
            <a:off x="3900282" y="89962"/>
            <a:ext cx="2345029" cy="1572768"/>
            <a:chOff x="5311701" y="3439833"/>
            <a:chExt cx="2345029" cy="157276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12854CD-0586-4BCC-8196-70E5D79DA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B35787-12AA-40F5-8C50-37FA1D79BE72}"/>
                </a:ext>
              </a:extLst>
            </p:cNvPr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ECD9D3-B57F-4349-A42D-19603BA5F8A9}"/>
              </a:ext>
            </a:extLst>
          </p:cNvPr>
          <p:cNvGrpSpPr/>
          <p:nvPr/>
        </p:nvGrpSpPr>
        <p:grpSpPr>
          <a:xfrm>
            <a:off x="3908297" y="1791519"/>
            <a:ext cx="2356678" cy="1570975"/>
            <a:chOff x="1528503" y="5133547"/>
            <a:chExt cx="2356678" cy="157097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72D3D1-FC1D-4AFD-8321-325071EE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94BEB0-B57E-48A5-94D0-2030940B695C}"/>
                </a:ext>
              </a:extLst>
            </p:cNvPr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994" y="277577"/>
            <a:ext cx="3309787" cy="1208982"/>
            <a:chOff x="363373" y="1262747"/>
            <a:chExt cx="3309787" cy="1208982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29926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pc="-100" dirty="0"/>
                <a:t>They go to Times Square to watch the New Year’s Eve Ball drop.</a:t>
              </a:r>
              <a:endParaRPr lang="en-US" sz="2400" i="1" spc="-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7415" y="2191862"/>
            <a:ext cx="3594922" cy="839650"/>
            <a:chOff x="363373" y="1262747"/>
            <a:chExt cx="3594922" cy="839650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3277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415" y="3745468"/>
            <a:ext cx="3511617" cy="839650"/>
            <a:chOff x="363373" y="1262747"/>
            <a:chExt cx="3511617" cy="839650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6" y="1271400"/>
              <a:ext cx="3171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eat mochi rice cakes.</a:t>
              </a:r>
              <a:endParaRPr lang="en-US" sz="2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994" y="5476056"/>
            <a:ext cx="3549026" cy="830997"/>
            <a:chOff x="363373" y="1262747"/>
            <a:chExt cx="274479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2472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0DFD3E-CE63-40DE-BD40-9F7255EB16E9}"/>
              </a:ext>
            </a:extLst>
          </p:cNvPr>
          <p:cNvGrpSpPr/>
          <p:nvPr/>
        </p:nvGrpSpPr>
        <p:grpSpPr>
          <a:xfrm>
            <a:off x="3899240" y="85185"/>
            <a:ext cx="2356678" cy="1571909"/>
            <a:chOff x="1528503" y="3315975"/>
            <a:chExt cx="2356678" cy="15719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47A47D-501D-4013-863B-0A13FA57B4E6}"/>
              </a:ext>
            </a:extLst>
          </p:cNvPr>
          <p:cNvGrpSpPr/>
          <p:nvPr/>
        </p:nvGrpSpPr>
        <p:grpSpPr>
          <a:xfrm>
            <a:off x="3910889" y="1800002"/>
            <a:ext cx="2345029" cy="1572768"/>
            <a:chOff x="5311701" y="3439833"/>
            <a:chExt cx="2345029" cy="15727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71E31-0C4C-491E-8FDD-1612EADAE1CE}"/>
              </a:ext>
            </a:extLst>
          </p:cNvPr>
          <p:cNvGrpSpPr/>
          <p:nvPr/>
        </p:nvGrpSpPr>
        <p:grpSpPr>
          <a:xfrm>
            <a:off x="3899240" y="3511403"/>
            <a:ext cx="2356678" cy="1570975"/>
            <a:chOff x="1528503" y="5133547"/>
            <a:chExt cx="2356678" cy="15709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FEFF14-589B-4C60-B096-876E362A90FE}"/>
              </a:ext>
            </a:extLst>
          </p:cNvPr>
          <p:cNvGrpSpPr/>
          <p:nvPr/>
        </p:nvGrpSpPr>
        <p:grpSpPr>
          <a:xfrm>
            <a:off x="3899240" y="5221011"/>
            <a:ext cx="2374724" cy="1568165"/>
            <a:chOff x="5352164" y="5146835"/>
            <a:chExt cx="2374724" cy="156816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r="7181"/>
            <a:stretch/>
          </p:blipFill>
          <p:spPr>
            <a:xfrm>
              <a:off x="5352164" y="5146835"/>
              <a:ext cx="2374724" cy="156816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352164" y="5164599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d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4236FC5-AD97-40F4-8A8A-D8846399982A}"/>
              </a:ext>
            </a:extLst>
          </p:cNvPr>
          <p:cNvSpPr/>
          <p:nvPr/>
        </p:nvSpPr>
        <p:spPr>
          <a:xfrm>
            <a:off x="3878712" y="6508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458BA-0AA1-4388-B076-88AE86E93433}"/>
              </a:ext>
            </a:extLst>
          </p:cNvPr>
          <p:cNvSpPr/>
          <p:nvPr/>
        </p:nvSpPr>
        <p:spPr>
          <a:xfrm>
            <a:off x="3880199" y="1764102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CF9CE0-ED2C-4298-892C-33E99413ED10}"/>
              </a:ext>
            </a:extLst>
          </p:cNvPr>
          <p:cNvSpPr/>
          <p:nvPr/>
        </p:nvSpPr>
        <p:spPr>
          <a:xfrm>
            <a:off x="3868664" y="347693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8EE6F7-4981-4AF1-A37E-23AB16442CF9}"/>
              </a:ext>
            </a:extLst>
          </p:cNvPr>
          <p:cNvSpPr/>
          <p:nvPr/>
        </p:nvSpPr>
        <p:spPr>
          <a:xfrm>
            <a:off x="3875143" y="5192227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11827A-A7E8-435A-9E68-A8D8D60B2F90}"/>
              </a:ext>
            </a:extLst>
          </p:cNvPr>
          <p:cNvSpPr txBox="1"/>
          <p:nvPr/>
        </p:nvSpPr>
        <p:spPr>
          <a:xfrm>
            <a:off x="7142900" y="592856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Thailand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21898C-DBDC-4947-82BE-775077DD9342}"/>
              </a:ext>
            </a:extLst>
          </p:cNvPr>
          <p:cNvSpPr txBox="1"/>
          <p:nvPr/>
        </p:nvSpPr>
        <p:spPr>
          <a:xfrm>
            <a:off x="7318992" y="2385180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Japan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0A3816-C5B7-4343-B13F-EF7AF951AFAE}"/>
              </a:ext>
            </a:extLst>
          </p:cNvPr>
          <p:cNvSpPr txBox="1"/>
          <p:nvPr/>
        </p:nvSpPr>
        <p:spPr>
          <a:xfrm>
            <a:off x="7142900" y="4065397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114903-9E11-44D1-AD5A-DFC23B4E4677}"/>
              </a:ext>
            </a:extLst>
          </p:cNvPr>
          <p:cNvSpPr txBox="1"/>
          <p:nvPr/>
        </p:nvSpPr>
        <p:spPr>
          <a:xfrm>
            <a:off x="7334730" y="5660721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Russia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785257-B866-4338-91B2-EB177BC54CF9}"/>
              </a:ext>
            </a:extLst>
          </p:cNvPr>
          <p:cNvSpPr txBox="1"/>
          <p:nvPr/>
        </p:nvSpPr>
        <p:spPr>
          <a:xfrm>
            <a:off x="7142899" y="5660720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Thailand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D9BDDD-FD0E-4792-A050-E7184A97D9D5}"/>
              </a:ext>
            </a:extLst>
          </p:cNvPr>
          <p:cNvSpPr txBox="1"/>
          <p:nvPr/>
        </p:nvSpPr>
        <p:spPr>
          <a:xfrm>
            <a:off x="7303253" y="4055349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31F8A9-0162-4CD2-8FF5-B55C14F24007}"/>
              </a:ext>
            </a:extLst>
          </p:cNvPr>
          <p:cNvSpPr txBox="1"/>
          <p:nvPr/>
        </p:nvSpPr>
        <p:spPr>
          <a:xfrm>
            <a:off x="7142899" y="596534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The USA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C33F72-C693-4D43-B6C3-65E117109738}"/>
              </a:ext>
            </a:extLst>
          </p:cNvPr>
          <p:cNvSpPr txBox="1"/>
          <p:nvPr/>
        </p:nvSpPr>
        <p:spPr>
          <a:xfrm>
            <a:off x="7350469" y="2385180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6811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3.61111E-6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0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7 -0.2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1.66667E-6 0.7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99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093 L -0.00138 0.2442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4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3.61111E-6 -0.5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2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22222E-6 L 0.00174 -0.478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</TotalTime>
  <Words>550</Words>
  <Application>Microsoft Office PowerPoint</Application>
  <PresentationFormat>On-screen Show (4:3)</PresentationFormat>
  <Paragraphs>90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103</cp:revision>
  <dcterms:created xsi:type="dcterms:W3CDTF">2020-12-09T02:04:09Z</dcterms:created>
  <dcterms:modified xsi:type="dcterms:W3CDTF">2021-12-24T09:52:47Z</dcterms:modified>
</cp:coreProperties>
</file>