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84" r:id="rId4"/>
    <p:sldId id="285" r:id="rId5"/>
    <p:sldId id="260" r:id="rId6"/>
    <p:sldId id="265" r:id="rId7"/>
    <p:sldId id="272" r:id="rId8"/>
    <p:sldId id="270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2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4.svg"/><Relationship Id="rId40" Type="http://schemas.openxmlformats.org/officeDocument/2006/relationships/image" Target="../media/image268.svg"/><Relationship Id="rId10" Type="http://schemas.openxmlformats.org/officeDocument/2006/relationships/image" Target="../media/image10.png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4.svg"/><Relationship Id="rId40" Type="http://schemas.openxmlformats.org/officeDocument/2006/relationships/image" Target="../media/image268.svg"/><Relationship Id="rId10" Type="http://schemas.openxmlformats.org/officeDocument/2006/relationships/image" Target="../media/image10.png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4.svg"/><Relationship Id="rId40" Type="http://schemas.openxmlformats.org/officeDocument/2006/relationships/image" Target="../media/image268.svg"/><Relationship Id="rId10" Type="http://schemas.openxmlformats.org/officeDocument/2006/relationships/image" Target="../media/image10.png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svg"/><Relationship Id="rId18" Type="http://schemas.openxmlformats.org/officeDocument/2006/relationships/image" Target="../media/image15.png"/><Relationship Id="rId8" Type="http://schemas.openxmlformats.org/officeDocument/2006/relationships/image" Target="../media/image31.svg"/><Relationship Id="rId3" Type="http://schemas.openxmlformats.org/officeDocument/2006/relationships/image" Target="../media/image13.png"/><Relationship Id="rId21" Type="http://schemas.openxmlformats.org/officeDocument/2006/relationships/image" Target="../media/image4.png"/><Relationship Id="rId17" Type="http://schemas.openxmlformats.org/officeDocument/2006/relationships/image" Target="../media/image40.svg"/><Relationship Id="rId12" Type="http://schemas.openxmlformats.org/officeDocument/2006/relationships/image" Target="../media/image7.svg"/><Relationship Id="rId2" Type="http://schemas.openxmlformats.org/officeDocument/2006/relationships/image" Target="../media/image1.jpe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16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1" Type="http://schemas.openxmlformats.org/officeDocument/2006/relationships/image" Target="../media/image36.svg"/><Relationship Id="rId2" Type="http://schemas.openxmlformats.org/officeDocument/2006/relationships/image" Target="../media/image1.jpe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23" Type="http://schemas.openxmlformats.org/officeDocument/2006/relationships/image" Target="../media/image15.png"/><Relationship Id="rId19" Type="http://schemas.openxmlformats.org/officeDocument/2006/relationships/image" Target="../media/image70.svg"/><Relationship Id="rId22" Type="http://schemas.openxmlformats.org/officeDocument/2006/relationships/image" Target="../media/image19.png"/><Relationship Id="rId4" Type="http://schemas.openxmlformats.org/officeDocument/2006/relationships/image" Target="../media/image4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svg"/><Relationship Id="rId13" Type="http://schemas.openxmlformats.org/officeDocument/2006/relationships/image" Target="../media/image8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12" Type="http://schemas.openxmlformats.org/officeDocument/2006/relationships/image" Target="../media/image126.svg"/><Relationship Id="rId2" Type="http://schemas.openxmlformats.org/officeDocument/2006/relationships/image" Target="../media/image20.jpeg"/><Relationship Id="rId16" Type="http://schemas.openxmlformats.org/officeDocument/2006/relationships/image" Target="../media/image3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24.png"/><Relationship Id="rId5" Type="http://schemas.openxmlformats.org/officeDocument/2006/relationships/image" Target="../media/image14.png"/><Relationship Id="rId15" Type="http://schemas.openxmlformats.org/officeDocument/2006/relationships/image" Target="../media/image25.png"/><Relationship Id="rId10" Type="http://schemas.openxmlformats.org/officeDocument/2006/relationships/image" Target="../media/image124.svg"/><Relationship Id="rId4" Type="http://schemas.openxmlformats.org/officeDocument/2006/relationships/image" Target="../media/image120.svg"/><Relationship Id="rId9" Type="http://schemas.openxmlformats.org/officeDocument/2006/relationships/image" Target="../media/image23.pn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438400" y="1714500"/>
            <a:ext cx="13736422" cy="6934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39113" y="5624735"/>
            <a:ext cx="3141930" cy="5312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147964">
            <a:off x="9033606" y="534820"/>
            <a:ext cx="851888" cy="8648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1480631">
            <a:off x="8859170" y="8453342"/>
            <a:ext cx="1805266" cy="9116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3472289" y="6341510"/>
            <a:ext cx="5430947" cy="46774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895786" flipH="1">
            <a:off x="-776588" y="-2274791"/>
            <a:ext cx="6173333" cy="47380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392242" y="1028700"/>
            <a:ext cx="1077132" cy="11579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2621846" y="7915750"/>
            <a:ext cx="1077132" cy="1157917"/>
          </a:xfrm>
          <a:prstGeom prst="rect">
            <a:avLst/>
          </a:prstGeom>
        </p:spPr>
      </p:pic>
      <p:sp>
        <p:nvSpPr>
          <p:cNvPr id="12" name="TextBox 18">
            <a:extLst>
              <a:ext uri="{FF2B5EF4-FFF2-40B4-BE49-F238E27FC236}">
                <a16:creationId xmlns:a16="http://schemas.microsoft.com/office/drawing/2014/main" xmlns="" id="{FFB76694-B0F9-42DD-AF84-F5004FA4AE3C}"/>
              </a:ext>
            </a:extLst>
          </p:cNvPr>
          <p:cNvSpPr txBox="1"/>
          <p:nvPr/>
        </p:nvSpPr>
        <p:spPr>
          <a:xfrm>
            <a:off x="2362200" y="2019300"/>
            <a:ext cx="13868399" cy="5311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vi-VN" sz="8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 cả lớp! </a:t>
            </a:r>
            <a:endParaRPr lang="en-US" sz="80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vi-VN" sz="8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 mừng các em </a:t>
            </a:r>
            <a:endParaRPr lang="en-US" sz="80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vi-VN" sz="8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tới buổi học này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80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-38100"/>
            <a:ext cx="18288000" cy="1028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0545441">
            <a:off x="12331729" y="-1865383"/>
            <a:ext cx="8432527" cy="40897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57200" y="9105900"/>
            <a:ext cx="2874288" cy="3814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304E2FD-5524-4EAF-AAF9-6E5AD12D78E4}"/>
              </a:ext>
            </a:extLst>
          </p:cNvPr>
          <p:cNvSpPr txBox="1"/>
          <p:nvPr/>
        </p:nvSpPr>
        <p:spPr>
          <a:xfrm>
            <a:off x="1676400" y="800100"/>
            <a:ext cx="542141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6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HỞI ĐỘNG</a:t>
            </a:r>
            <a:endParaRPr kumimoji="0" lang="en-US" sz="6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93520" y="2400300"/>
            <a:ext cx="153466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vi-VN" sz="4000" b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1. </a:t>
            </a:r>
            <a:r>
              <a:rPr lang="vi-VN" sz="4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Để đọc một biểu đồ hình quạt tròn, ta cần quan tâm những yếu tố nào?</a:t>
            </a:r>
          </a:p>
          <a:p>
            <a:pPr marL="18034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vi-VN" sz="4000" b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2</a:t>
            </a:r>
            <a:r>
              <a:rPr lang="vi-VN" sz="4000" b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vi-VN" sz="40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Muốn </a:t>
            </a:r>
            <a:r>
              <a:rPr lang="vi-VN" sz="4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đọc và phân tích dữ liệu được biểu diễn trên biểu đồ đoạn thẳng, ta cần chú ý các đặc điểm gì?</a:t>
            </a:r>
          </a:p>
        </p:txBody>
      </p:sp>
      <p:pic>
        <p:nvPicPr>
          <p:cNvPr id="20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0"/>
              </a:ext>
            </a:extLst>
          </a:blip>
          <a:srcRect/>
          <a:stretch>
            <a:fillRect/>
          </a:stretch>
        </p:blipFill>
        <p:spPr>
          <a:xfrm>
            <a:off x="13456920" y="6591300"/>
            <a:ext cx="3352800" cy="3105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-38100"/>
            <a:ext cx="18288000" cy="1028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0545441">
            <a:off x="12331729" y="-1865383"/>
            <a:ext cx="8432527" cy="40897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400000">
            <a:off x="-865396" y="8294896"/>
            <a:ext cx="2874288" cy="3814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304E2FD-5524-4EAF-AAF9-6E5AD12D78E4}"/>
              </a:ext>
            </a:extLst>
          </p:cNvPr>
          <p:cNvSpPr txBox="1"/>
          <p:nvPr/>
        </p:nvSpPr>
        <p:spPr>
          <a:xfrm>
            <a:off x="1246090" y="393293"/>
            <a:ext cx="542141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6500" b="1" dirty="0">
                <a:solidFill>
                  <a:srgbClr val="FF0000"/>
                </a:solidFill>
                <a:cs typeface="Arial" panose="020B0604020202020204" pitchFamily="34" charset="0"/>
              </a:rPr>
              <a:t>K</a:t>
            </a:r>
            <a:r>
              <a:rPr lang="en-US" sz="6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HỞI ĐỘNG</a:t>
            </a:r>
            <a:endParaRPr lang="en-US" sz="65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3000" y="1638300"/>
            <a:ext cx="1534668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vi-VN" sz="4000" b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1. </a:t>
            </a:r>
            <a:r>
              <a:rPr lang="vi-VN" sz="4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Để đọc một biểu đồ hình quạt tròn, ta cần quan tâm những yếu tố </a:t>
            </a:r>
            <a:r>
              <a:rPr lang="vi-VN" sz="4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vi-VN" sz="40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vi-VN" sz="400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0"/>
              </a:ext>
            </a:extLst>
          </a:blip>
          <a:srcRect/>
          <a:stretch>
            <a:fillRect/>
          </a:stretch>
        </p:blipFill>
        <p:spPr>
          <a:xfrm>
            <a:off x="14630400" y="179504"/>
            <a:ext cx="1630680" cy="15104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88410" y="3368814"/>
            <a:ext cx="235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smtClean="0">
                <a:latin typeface="Arial" panose="020B0604020202020204" pitchFamily="34" charset="0"/>
                <a:cs typeface="Arial" panose="020B0604020202020204" pitchFamily="34" charset="0"/>
              </a:rPr>
              <a:t>Trả lời</a:t>
            </a:r>
            <a:endParaRPr lang="en-US" sz="4000" b="1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8740" y="4233356"/>
            <a:ext cx="15925800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 đọc một biểu đồ hình quạt tròn, ta cần thực hiện như sau:</a:t>
            </a:r>
            <a:endParaRPr lang="en-US" sz="40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en-US" sz="40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 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 số đối tượng được biểu thị bằng cách đếm số hình quạt có trong 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 </a:t>
            </a:r>
            <a:r>
              <a:rPr lang="en-US" sz="40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tròn.</a:t>
            </a:r>
          </a:p>
          <a:p>
            <a:pPr marL="571500" indent="-571500" algn="just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en-US" sz="40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 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chú của biểu đồ để biết các 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 </a:t>
            </a:r>
            <a:r>
              <a:rPr lang="en-US" sz="40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tượng.</a:t>
            </a:r>
            <a:endParaRPr lang="en-US" sz="400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en-US" sz="40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 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 tỉ lệ phần trăm của từng đối tượng so với toàn thể bằng cách đọc số ghi trên biểu đồ.</a:t>
            </a:r>
            <a:endParaRPr lang="en-US" sz="40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418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-38100"/>
            <a:ext cx="18288000" cy="1028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0545441">
            <a:off x="12331729" y="-1865383"/>
            <a:ext cx="8432527" cy="40897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400000">
            <a:off x="-865396" y="8294896"/>
            <a:ext cx="2874288" cy="3814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304E2FD-5524-4EAF-AAF9-6E5AD12D78E4}"/>
              </a:ext>
            </a:extLst>
          </p:cNvPr>
          <p:cNvSpPr txBox="1"/>
          <p:nvPr/>
        </p:nvSpPr>
        <p:spPr>
          <a:xfrm>
            <a:off x="1246090" y="393293"/>
            <a:ext cx="542141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6500" b="1" dirty="0">
                <a:solidFill>
                  <a:srgbClr val="FF0000"/>
                </a:solidFill>
                <a:cs typeface="Arial" panose="020B0604020202020204" pitchFamily="34" charset="0"/>
              </a:rPr>
              <a:t>K</a:t>
            </a:r>
            <a:r>
              <a:rPr lang="en-US" sz="6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HỞI ĐỘNG</a:t>
            </a:r>
            <a:endParaRPr lang="en-US" sz="65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3000" y="1565977"/>
            <a:ext cx="1534668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vi-VN" sz="4000" b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2. </a:t>
            </a:r>
            <a:r>
              <a:rPr lang="vi-VN" sz="4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Muốn đọc và phân tích dữ liệu được biểu diễn trên biểu đồ đoạn thẳng, ta cần chú ý các đặc điểm gì?</a:t>
            </a:r>
          </a:p>
        </p:txBody>
      </p:sp>
      <p:pic>
        <p:nvPicPr>
          <p:cNvPr id="20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0"/>
              </a:ext>
            </a:extLst>
          </a:blip>
          <a:srcRect/>
          <a:stretch>
            <a:fillRect/>
          </a:stretch>
        </p:blipFill>
        <p:spPr>
          <a:xfrm>
            <a:off x="14399936" y="7027272"/>
            <a:ext cx="3126064" cy="28955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34400" y="3467100"/>
            <a:ext cx="235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</a:t>
            </a:r>
            <a:endParaRPr lang="en-US" sz="4000" b="1" u="sng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4152900"/>
            <a:ext cx="15925800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</a:t>
            </a:r>
            <a:r>
              <a:rPr lang="en-US" sz="40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cần </a:t>
            </a:r>
            <a:r>
              <a:rPr lang="vi-VN" sz="4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chú ý các đặc điểm sau: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4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Biểu đồ biểu diễn các thông tin về vấn đề gì?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4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Đơn vị thời gian là gì?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4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Thời điểm nào số liệu cao nhất?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4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Thời điểm nào số liệu thấp nhất?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4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Số liệu trong những khoảng thời gian nào?</a:t>
            </a:r>
          </a:p>
        </p:txBody>
      </p:sp>
    </p:spTree>
    <p:extLst>
      <p:ext uri="{BB962C8B-B14F-4D97-AF65-F5344CB8AC3E}">
        <p14:creationId xmlns:p14="http://schemas.microsoft.com/office/powerpoint/2010/main" val="816168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5400000">
            <a:off x="8023840" y="411177"/>
            <a:ext cx="2240320" cy="19252751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-482376" y="726028"/>
            <a:ext cx="3141930" cy="531272"/>
          </a:xfrm>
          <a:prstGeom prst="rect">
            <a:avLst/>
          </a:prstGeom>
        </p:spPr>
      </p:pic>
      <p:pic>
        <p:nvPicPr>
          <p:cNvPr id="29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686424" y="8091313"/>
            <a:ext cx="2325140" cy="2136223"/>
          </a:xfrm>
          <a:prstGeom prst="rect">
            <a:avLst/>
          </a:prstGeom>
        </p:spPr>
      </p:pic>
      <p:pic>
        <p:nvPicPr>
          <p:cNvPr id="30" name="Picture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7696200" y="8343900"/>
            <a:ext cx="2874288" cy="3814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62389"/>
            <a:ext cx="18210788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5500" b="1" kern="0" cap="all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4: HOẠT </a:t>
            </a:r>
            <a:r>
              <a:rPr lang="en-US" sz="5500" b="1" kern="0" cap="all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 THỰC HÀNH VÀ TRẢI </a:t>
            </a:r>
            <a:r>
              <a:rPr lang="en-US" sz="5500" b="1" kern="0" cap="all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NGHIỆM</a:t>
            </a:r>
            <a:endParaRPr lang="en-US" sz="5500" b="1" kern="0" cap="all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7800" y="4345248"/>
            <a:ext cx="15316200" cy="2474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5500" b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 </a:t>
            </a:r>
            <a:r>
              <a:rPr lang="en-US" sz="55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 ĐỒ ĐỂ PHÂN TÍCH KẾT QUẢ HỌC TẬP MÔN TOÁN CỦA LỚP</a:t>
            </a:r>
            <a:endParaRPr lang="en-US" sz="55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17986487">
            <a:off x="16563928" y="886711"/>
            <a:ext cx="928362" cy="942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-762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406322" flipH="1">
            <a:off x="14556025" y="-2511001"/>
            <a:ext cx="6173333" cy="473803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638C00F-E8A5-4110-A1AA-8DBFC98EA542}"/>
              </a:ext>
            </a:extLst>
          </p:cNvPr>
          <p:cNvSpPr txBox="1"/>
          <p:nvPr/>
        </p:nvSpPr>
        <p:spPr>
          <a:xfrm>
            <a:off x="685800" y="621893"/>
            <a:ext cx="111252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– VẬN DỤNG</a:t>
            </a:r>
            <a:endParaRPr lang="en-US" sz="65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0100" y="2118427"/>
            <a:ext cx="166878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smtClean="0">
                <a:solidFill>
                  <a:srgbClr val="000000"/>
                </a:solidFill>
              </a:rPr>
              <a:t>Chia </a:t>
            </a:r>
            <a:r>
              <a:rPr lang="vi-VN" sz="4000">
                <a:solidFill>
                  <a:srgbClr val="000000"/>
                </a:solidFill>
              </a:rPr>
              <a:t>lớp </a:t>
            </a:r>
            <a:r>
              <a:rPr lang="en-US" sz="4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4 nhóm (4 tổ) </a:t>
            </a:r>
            <a:r>
              <a:rPr lang="en-US" sz="4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yêu cầu:</a:t>
            </a:r>
            <a:endParaRPr lang="vi-VN" sz="4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524000" y="3662669"/>
            <a:ext cx="15125700" cy="2395231"/>
          </a:xfrm>
          <a:prstGeom prst="wedgeRoundRectCallout">
            <a:avLst/>
          </a:prstGeom>
          <a:noFill/>
          <a:ln>
            <a:solidFill>
              <a:srgbClr val="00B0F0"/>
            </a:solidFill>
            <a:prstDash val="lgDash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1200" y="3837996"/>
            <a:ext cx="1440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 nhóm thống kê số lượng điểm số môn Toán tử 6,5 trở lên của các bạn trong tổ theo từng tháng: 9, 10, 11, 12. </a:t>
            </a:r>
            <a:endParaRPr lang="en-US" sz="400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505701" y="6830023"/>
            <a:ext cx="9220199" cy="2199677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22560" y="6932271"/>
            <a:ext cx="8469939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 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 đồ đoạn thẳng biểu diễn bảng thống kê trên.</a:t>
            </a:r>
            <a:endParaRPr lang="en-US" sz="40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24000" y="6819900"/>
            <a:ext cx="3200400" cy="27403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dir="in"/>
      </p:transition>
    </mc:Choice>
    <mc:Fallback xmlns="">
      <p:transition spd="med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" grpId="0"/>
      <p:bldP spid="7" grpId="0" animBg="1"/>
      <p:bldP spid="8" grpId="0"/>
      <p:bldP spid="9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7848600" y="9486900"/>
            <a:ext cx="2971800" cy="39443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-685800" y="4331134"/>
            <a:ext cx="2488422" cy="420770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3826844" y="342899"/>
            <a:ext cx="2209800" cy="18921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638C00F-E8A5-4110-A1AA-8DBFC98EA542}"/>
              </a:ext>
            </a:extLst>
          </p:cNvPr>
          <p:cNvSpPr txBox="1"/>
          <p:nvPr/>
        </p:nvSpPr>
        <p:spPr>
          <a:xfrm>
            <a:off x="4953000" y="742667"/>
            <a:ext cx="10439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500" dirty="0">
              <a:solidFill>
                <a:srgbClr val="FF0000"/>
              </a:solidFill>
            </a:endParaRP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040100" y="707164"/>
            <a:ext cx="1600200" cy="147018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286000" y="2600431"/>
            <a:ext cx="13830410" cy="1552469"/>
            <a:chOff x="2286000" y="2600431"/>
            <a:chExt cx="13830410" cy="1552469"/>
          </a:xfrm>
        </p:grpSpPr>
        <p:sp>
          <p:nvSpPr>
            <p:cNvPr id="4" name="Rounded Rectangle 3"/>
            <p:cNvSpPr/>
            <p:nvPr/>
          </p:nvSpPr>
          <p:spPr>
            <a:xfrm>
              <a:off x="2286000" y="2600431"/>
              <a:ext cx="13830410" cy="1552469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221761" y="2819561"/>
              <a:ext cx="12354664" cy="9015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và ghi nhớ lại các kiến thức đã học trong chương.</a:t>
              </a:r>
              <a:endParaRPr lang="en-US" sz="4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09800" y="4762499"/>
            <a:ext cx="13830410" cy="4191001"/>
            <a:chOff x="2286000" y="4610100"/>
            <a:chExt cx="13830410" cy="4191001"/>
          </a:xfrm>
        </p:grpSpPr>
        <p:sp>
          <p:nvSpPr>
            <p:cNvPr id="15" name="Rounded Rectangle 14"/>
            <p:cNvSpPr/>
            <p:nvPr/>
          </p:nvSpPr>
          <p:spPr>
            <a:xfrm>
              <a:off x="2286000" y="4610100"/>
              <a:ext cx="13830410" cy="4191001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14600" y="4791762"/>
              <a:ext cx="13335000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Xem trước các bài tập trong bài “</a:t>
              </a:r>
              <a:r>
                <a:rPr lang="en-US" sz="4000" b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cuối chương 5</a:t>
              </a:r>
              <a:r>
                <a:rPr lang="en-US" sz="4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”, làm trước các bài tập 1, 2, 5 (</a:t>
              </a:r>
              <a:r>
                <a:rPr lang="en-US" sz="4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SGK </a:t>
              </a:r>
              <a:r>
                <a:rPr lang="en-US" sz="400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tr109,110</a:t>
              </a:r>
              <a:r>
                <a:rPr lang="en-US" sz="4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 </a:t>
              </a:r>
              <a:r>
                <a:rPr lang="en-US" sz="400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      </a:t>
              </a:r>
              <a:r>
                <a:rPr lang="en-US" sz="4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chuẩn bị sản phẩm sơ đồ tư duy tổng kết nội dung chương 5 ra giấy A</a:t>
              </a:r>
              <a:r>
                <a:rPr lang="en-US" sz="4000" baseline="-25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</a:t>
              </a:r>
              <a:r>
                <a:rPr lang="en-US" sz="4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theo tổ.</a:t>
              </a:r>
              <a:endParaRPr lang="en-US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006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269289" y="2582670"/>
            <a:ext cx="13749423" cy="51216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492213" y="8808032"/>
            <a:ext cx="3141930" cy="5312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480631">
            <a:off x="14859920" y="1363925"/>
            <a:ext cx="1805266" cy="9116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0093356">
            <a:off x="-700911" y="-1602340"/>
            <a:ext cx="5430947" cy="46774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895786" flipH="1">
            <a:off x="13968112" y="7491782"/>
            <a:ext cx="6173333" cy="47380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28700" y="6776521"/>
            <a:ext cx="1077132" cy="115791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7848600" y="1028700"/>
            <a:ext cx="1077132" cy="115791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0" y="3466919"/>
            <a:ext cx="9144000" cy="31243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  <a:endParaRPr lang="en-US" sz="7000" b="1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en-US" sz="70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lang="en-US" sz="7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NGHE!</a:t>
            </a:r>
            <a:endParaRPr lang="en-US" sz="7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413</Words>
  <Application>Microsoft Office PowerPoint</Application>
  <PresentationFormat>Custom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Colourful Fun Social Media Strategy Presentation</dc:title>
  <cp:lastModifiedBy>Mr CHU HONG VINH</cp:lastModifiedBy>
  <cp:revision>29</cp:revision>
  <dcterms:created xsi:type="dcterms:W3CDTF">2006-08-16T00:00:00Z</dcterms:created>
  <dcterms:modified xsi:type="dcterms:W3CDTF">2022-10-17T09:12:37Z</dcterms:modified>
  <dc:identifier>DAFKvEba2JA</dc:identifier>
</cp:coreProperties>
</file>